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</p:sldIdLst>
  <p:sldSz cx="12192000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1028" userDrawn="1">
          <p15:clr>
            <a:srgbClr val="A4A3A4"/>
          </p15:clr>
        </p15:guide>
        <p15:guide id="6" orient="horz" pos="3047" userDrawn="1">
          <p15:clr>
            <a:srgbClr val="A4A3A4"/>
          </p15:clr>
        </p15:guide>
        <p15:guide id="7" pos="574" userDrawn="1">
          <p15:clr>
            <a:srgbClr val="A4A3A4"/>
          </p15:clr>
        </p15:guide>
        <p15:guide id="8" orient="horz" pos="3342" userDrawn="1">
          <p15:clr>
            <a:srgbClr val="A4A3A4"/>
          </p15:clr>
        </p15:guide>
        <p15:guide id="9" pos="982" userDrawn="1">
          <p15:clr>
            <a:srgbClr val="A4A3A4"/>
          </p15:clr>
        </p15:guide>
        <p15:guide id="10" orient="horz" pos="7401" userDrawn="1">
          <p15:clr>
            <a:srgbClr val="A4A3A4"/>
          </p15:clr>
        </p15:guide>
        <p15:guide id="11" orient="horz" pos="6902" userDrawn="1">
          <p15:clr>
            <a:srgbClr val="A4A3A4"/>
          </p15:clr>
        </p15:guide>
        <p15:guide id="12" orient="horz" pos="1618" userDrawn="1">
          <p15:clr>
            <a:srgbClr val="A4A3A4"/>
          </p15:clr>
        </p15:guide>
        <p15:guide id="13" orient="horz" pos="801" userDrawn="1">
          <p15:clr>
            <a:srgbClr val="A4A3A4"/>
          </p15:clr>
        </p15:guide>
        <p15:guide id="14" orient="horz" pos="348" userDrawn="1">
          <p15:clr>
            <a:srgbClr val="A4A3A4"/>
          </p15:clr>
        </p15:guide>
        <p15:guide id="15" orient="horz" pos="2548" userDrawn="1">
          <p15:clr>
            <a:srgbClr val="A4A3A4"/>
          </p15:clr>
        </p15:guide>
        <p15:guide id="16" pos="3636" userDrawn="1">
          <p15:clr>
            <a:srgbClr val="A4A3A4"/>
          </p15:clr>
        </p15:guide>
        <p15:guide id="17" orient="horz" pos="5496" userDrawn="1">
          <p15:clr>
            <a:srgbClr val="A4A3A4"/>
          </p15:clr>
        </p15:guide>
        <p15:guide id="18" orient="horz" pos="3546" userDrawn="1">
          <p15:clr>
            <a:srgbClr val="A4A3A4"/>
          </p15:clr>
        </p15:guide>
        <p15:guide id="19" orient="horz" pos="6766" userDrawn="1">
          <p15:clr>
            <a:srgbClr val="A4A3A4"/>
          </p15:clr>
        </p15:guide>
        <p15:guide id="20" pos="5881" userDrawn="1">
          <p15:clr>
            <a:srgbClr val="A4A3A4"/>
          </p15:clr>
        </p15:guide>
        <p15:guide id="21" orient="horz" pos="18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B1B3D8-3489-48E5-4122-DB1860EAD77F}" name="andrea cervera" initials="ac" userId="ec4aa8d0cf02159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ervera" initials="AC" lastIdx="8" clrIdx="0">
    <p:extLst>
      <p:ext uri="{19B8F6BF-5375-455C-9EA6-DF929625EA0E}">
        <p15:presenceInfo xmlns:p15="http://schemas.microsoft.com/office/powerpoint/2012/main" userId="02f3c9f2e74906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3"/>
    <a:srgbClr val="E12328"/>
    <a:srgbClr val="002D64"/>
    <a:srgbClr val="DC2882"/>
    <a:srgbClr val="44546A"/>
    <a:srgbClr val="199AAA"/>
    <a:srgbClr val="FE5A0E"/>
    <a:srgbClr val="EB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96"/>
    <p:restoredTop sz="96327"/>
  </p:normalViewPr>
  <p:slideViewPr>
    <p:cSldViewPr snapToGrid="0" snapToObjects="1" showGuides="1">
      <p:cViewPr>
        <p:scale>
          <a:sx n="83" d="100"/>
          <a:sy n="83" d="100"/>
        </p:scale>
        <p:origin x="2832" y="672"/>
      </p:cViewPr>
      <p:guideLst>
        <p:guide orient="horz" pos="4067"/>
        <p:guide pos="3817"/>
        <p:guide pos="279"/>
        <p:guide pos="7423"/>
        <p:guide orient="horz" pos="1028"/>
        <p:guide orient="horz" pos="3047"/>
        <p:guide pos="574"/>
        <p:guide orient="horz" pos="3342"/>
        <p:guide pos="982"/>
        <p:guide orient="horz" pos="7401"/>
        <p:guide orient="horz" pos="6902"/>
        <p:guide orient="horz" pos="1618"/>
        <p:guide orient="horz" pos="801"/>
        <p:guide orient="horz" pos="348"/>
        <p:guide orient="horz" pos="2548"/>
        <p:guide pos="3636"/>
        <p:guide orient="horz" pos="5496"/>
        <p:guide orient="horz" pos="3546"/>
        <p:guide orient="horz" pos="6766"/>
        <p:guide pos="5881"/>
        <p:guide orient="horz" pos="1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5573"/>
            <a:ext cx="10363200" cy="424517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4457"/>
            <a:ext cx="9144000" cy="2943960"/>
          </a:xfrm>
        </p:spPr>
        <p:txBody>
          <a:bodyPr/>
          <a:lstStyle>
            <a:lvl1pPr marL="0" indent="0" algn="ctr">
              <a:buNone/>
              <a:defRPr sz="3201"/>
            </a:lvl1pPr>
            <a:lvl2pPr marL="609608" indent="0" algn="ctr">
              <a:buNone/>
              <a:defRPr sz="2667"/>
            </a:lvl2pPr>
            <a:lvl3pPr marL="1219216" indent="0" algn="ctr">
              <a:buNone/>
              <a:defRPr sz="2400"/>
            </a:lvl3pPr>
            <a:lvl4pPr marL="1828822" indent="0" algn="ctr">
              <a:buNone/>
              <a:defRPr sz="2133"/>
            </a:lvl4pPr>
            <a:lvl5pPr marL="2438430" indent="0" algn="ctr">
              <a:buNone/>
              <a:defRPr sz="2133"/>
            </a:lvl5pPr>
            <a:lvl6pPr marL="3048038" indent="0" algn="ctr">
              <a:buNone/>
              <a:defRPr sz="2133"/>
            </a:lvl6pPr>
            <a:lvl7pPr marL="3657646" indent="0" algn="ctr">
              <a:buNone/>
              <a:defRPr sz="2133"/>
            </a:lvl7pPr>
            <a:lvl8pPr marL="4267253" indent="0" algn="ctr">
              <a:buNone/>
              <a:defRPr sz="2133"/>
            </a:lvl8pPr>
            <a:lvl9pPr marL="4876860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7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166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9196"/>
            <a:ext cx="2628900" cy="1033350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649196"/>
            <a:ext cx="7734300" cy="1033350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376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285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9935"/>
            <a:ext cx="10515600" cy="507219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60112"/>
            <a:ext cx="10515600" cy="2667346"/>
          </a:xfrm>
        </p:spPr>
        <p:txBody>
          <a:bodyPr/>
          <a:lstStyle>
            <a:lvl1pPr marL="0" indent="0">
              <a:buNone/>
              <a:defRPr sz="3201">
                <a:solidFill>
                  <a:schemeClr val="tx1"/>
                </a:solidFill>
              </a:defRPr>
            </a:lvl1pPr>
            <a:lvl2pPr marL="60960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2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64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5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6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8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5979"/>
            <a:ext cx="5181600" cy="7736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3245979"/>
            <a:ext cx="5181600" cy="7736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92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9201"/>
            <a:ext cx="10515600" cy="23568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2989124"/>
            <a:ext cx="5157787" cy="1464924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08" indent="0">
              <a:buNone/>
              <a:defRPr sz="2667" b="1"/>
            </a:lvl2pPr>
            <a:lvl3pPr marL="1219216" indent="0">
              <a:buNone/>
              <a:defRPr sz="2400" b="1"/>
            </a:lvl3pPr>
            <a:lvl4pPr marL="1828822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0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4454046"/>
            <a:ext cx="5157787" cy="65512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9124"/>
            <a:ext cx="5183188" cy="1464924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08" indent="0">
              <a:buNone/>
              <a:defRPr sz="2667" b="1"/>
            </a:lvl2pPr>
            <a:lvl3pPr marL="1219216" indent="0">
              <a:buNone/>
              <a:defRPr sz="2400" b="1"/>
            </a:lvl3pPr>
            <a:lvl4pPr marL="1828822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0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4046"/>
            <a:ext cx="5183188" cy="65512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8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42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17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907"/>
            <a:ext cx="3932237" cy="2845171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5653"/>
            <a:ext cx="6172200" cy="86653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8077"/>
            <a:ext cx="3932237" cy="6777039"/>
          </a:xfrm>
        </p:spPr>
        <p:txBody>
          <a:bodyPr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6" indent="0">
              <a:buNone/>
              <a:defRPr sz="1600"/>
            </a:lvl3pPr>
            <a:lvl4pPr marL="1828822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0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60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907"/>
            <a:ext cx="3932237" cy="2845171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5653"/>
            <a:ext cx="6172200" cy="8665351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6" indent="0">
              <a:buNone/>
              <a:defRPr sz="3201"/>
            </a:lvl3pPr>
            <a:lvl4pPr marL="1828822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0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8077"/>
            <a:ext cx="3932237" cy="6777039"/>
          </a:xfrm>
        </p:spPr>
        <p:txBody>
          <a:bodyPr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6" indent="0">
              <a:buNone/>
              <a:defRPr sz="1600"/>
            </a:lvl3pPr>
            <a:lvl4pPr marL="1828822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0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27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201"/>
            <a:ext cx="10515600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5979"/>
            <a:ext cx="10515600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301652"/>
            <a:ext cx="274320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1E21-E8F2-5C4C-AD67-F79544508F30}" type="datetimeFigureOut">
              <a:rPr lang="es-ES_tradnl" smtClean="0"/>
              <a:t>17/11/25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301652"/>
            <a:ext cx="411480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301652"/>
            <a:ext cx="274320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55B4-0675-E542-B3BC-75C9CC674F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64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216" rtl="0" eaLnBrk="1" latinLnBrk="0" hangingPunct="1">
        <a:lnSpc>
          <a:spcPct val="90000"/>
        </a:lnSpc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6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6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3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1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49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3" indent="-304804" algn="l" defTabSz="121921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6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2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0" algn="l" defTabSz="1219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6F76-28F6-0170-74C7-AD06B6DFB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BA5DA64C-C906-D9C9-98B5-61AF7D955210}"/>
              </a:ext>
            </a:extLst>
          </p:cNvPr>
          <p:cNvSpPr txBox="1"/>
          <p:nvPr/>
        </p:nvSpPr>
        <p:spPr>
          <a:xfrm>
            <a:off x="442913" y="389121"/>
            <a:ext cx="11306175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600" dirty="0">
                <a:solidFill>
                  <a:srgbClr val="E12328"/>
                </a:solidFill>
                <a:effectLst/>
                <a:latin typeface="Source Sans Pro Semibold" panose="020B0503030403020204" pitchFamily="34" charset="77"/>
              </a:rPr>
              <a:t>Fluorización del agua para la prevención de las caries dentales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6F76E7-A23B-D019-7BF9-4A4D4344E8E3}"/>
              </a:ext>
            </a:extLst>
          </p:cNvPr>
          <p:cNvSpPr txBox="1"/>
          <p:nvPr/>
        </p:nvSpPr>
        <p:spPr>
          <a:xfrm>
            <a:off x="461963" y="2208513"/>
            <a:ext cx="1130617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800" b="1" i="0" dirty="0">
                <a:solidFill>
                  <a:srgbClr val="002C63"/>
                </a:solidFill>
                <a:effectLst/>
              </a:rPr>
              <a:t>Beneficios.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Puede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reducir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ligeramente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la caries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en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los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dientes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temporales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y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favorecer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que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haya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más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niños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libres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 caries, tanto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en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dentición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temporal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como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permanente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. Sin embargo, la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certeza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 la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evidencia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es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baja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. No se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pudo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determinar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si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retirar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el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flúor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del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agua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tiene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algún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efecto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sobre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la caries.</a:t>
            </a:r>
            <a:endParaRPr lang="es-ES" sz="2800" dirty="0">
              <a:solidFill>
                <a:srgbClr val="002C63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773DA1-9F10-45B0-5566-47B937771556}"/>
              </a:ext>
            </a:extLst>
          </p:cNvPr>
          <p:cNvSpPr txBox="1"/>
          <p:nvPr/>
        </p:nvSpPr>
        <p:spPr>
          <a:xfrm>
            <a:off x="486787" y="7999197"/>
            <a:ext cx="1126230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800" b="1" dirty="0">
                <a:solidFill>
                  <a:srgbClr val="002C63"/>
                </a:solidFill>
                <a:ea typeface="Source Sans Pro Semibold" panose="020B0503030403020204" pitchFamily="34" charset="0"/>
              </a:rPr>
              <a:t>Fuente</a:t>
            </a:r>
            <a:r>
              <a:rPr lang="es-ES" sz="2800" dirty="0">
                <a:solidFill>
                  <a:srgbClr val="002C63"/>
                </a:solidFill>
                <a:ea typeface="Source Sans Pro Semibold" panose="020B0503030403020204" pitchFamily="34" charset="0"/>
              </a:rPr>
              <a:t>: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Revisión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sistemática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Cochrane (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actualizada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en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noviembre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 2024), que resume los resultados de 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2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estudios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contemporáneos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con 2.908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niños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dentición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temporal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, 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4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estudios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con 2.856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niños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dentición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permanente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, y los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datos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 fluorosis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  <a:latin typeface="-webkit-standard"/>
              </a:rPr>
              <a:t>procedentes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 de 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40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estudios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con 59.630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participantes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para fluorosis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estética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  <a:latin typeface="-webkit-standard"/>
              </a:rPr>
              <a:t> y 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90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estudios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con 180.530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participantes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para fluorosis de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cualquier</a:t>
            </a:r>
            <a:r>
              <a:rPr lang="en-US" sz="280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i="0" u="none" strike="noStrike" dirty="0" err="1">
                <a:solidFill>
                  <a:srgbClr val="002C63"/>
                </a:solidFill>
                <a:effectLst/>
              </a:rPr>
              <a:t>nivel</a:t>
            </a:r>
            <a:r>
              <a:rPr lang="es-ES" sz="2800" dirty="0">
                <a:solidFill>
                  <a:srgbClr val="002C63"/>
                </a:solidFill>
                <a:ea typeface="Source Sans Pro Semibold" panose="020B0503030403020204" pitchFamily="34" charset="0"/>
              </a:rPr>
              <a:t>. </a:t>
            </a:r>
            <a:r>
              <a:rPr lang="es-ES" sz="2800" b="1" kern="0" dirty="0">
                <a:solidFill>
                  <a:srgbClr val="FF0000"/>
                </a:solidFill>
                <a:uFill>
                  <a:solidFill>
                    <a:srgbClr val="002D64"/>
                  </a:solidFill>
                </a:uFill>
                <a:ea typeface="Source Sans Pro"/>
                <a:sym typeface="Source Sans Pro"/>
              </a:rPr>
              <a:t>bit.ly/CD010856</a:t>
            </a:r>
            <a:endParaRPr lang="es-ES" sz="2800" b="1" dirty="0">
              <a:solidFill>
                <a:srgbClr val="FF0000"/>
              </a:solidFill>
              <a:ea typeface="Source Sans Pro Semibold" panose="020B05030304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0967DF-804F-8522-6227-837DDEE19353}"/>
              </a:ext>
            </a:extLst>
          </p:cNvPr>
          <p:cNvSpPr txBox="1"/>
          <p:nvPr/>
        </p:nvSpPr>
        <p:spPr>
          <a:xfrm>
            <a:off x="1583748" y="4536370"/>
            <a:ext cx="6374841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800" b="1" i="0" dirty="0">
                <a:solidFill>
                  <a:srgbClr val="002C63"/>
                </a:solidFill>
                <a:effectLst/>
              </a:rPr>
              <a:t>Riesgos. 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La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fluoración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del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agua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aumenta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el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número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de personas con fluorosis dental.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Cuando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el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agua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contiene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0,7 mg/L de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flúor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,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aproximadamente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un 12% de las personas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puede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presentar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fluorosis que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afecta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a la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apariencia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de los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dientes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, y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alrededor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del 40% fluorosis de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cualquier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2C63"/>
                </a:solidFill>
                <a:effectLst/>
              </a:rPr>
              <a:t>nivel</a:t>
            </a:r>
            <a:r>
              <a:rPr lang="en-US" sz="2800" b="0" i="0" u="none" strike="noStrike" dirty="0">
                <a:solidFill>
                  <a:srgbClr val="002C63"/>
                </a:solidFill>
                <a:effectLst/>
              </a:rPr>
              <a:t>.</a:t>
            </a:r>
            <a:endParaRPr lang="es-ES" sz="2800" i="0" dirty="0">
              <a:solidFill>
                <a:srgbClr val="002C63"/>
              </a:solidFill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EB592A-C8B8-034C-1BED-801F6E5C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7" y="5194754"/>
            <a:ext cx="885600" cy="827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AE1041-3487-A557-AF68-74A54326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0819888"/>
            <a:ext cx="3395931" cy="9452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DFEF22-28EF-D275-C345-CD2DED29169A}"/>
              </a:ext>
            </a:extLst>
          </p:cNvPr>
          <p:cNvSpPr txBox="1"/>
          <p:nvPr/>
        </p:nvSpPr>
        <p:spPr>
          <a:xfrm>
            <a:off x="4048125" y="11318201"/>
            <a:ext cx="77358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344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E1232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UCM Odontología – Cochrane Madrid</a:t>
            </a:r>
            <a:endParaRPr lang="en-GB" sz="2800" dirty="0">
              <a:solidFill>
                <a:srgbClr val="E12328"/>
              </a:solidFill>
            </a:endParaRPr>
          </a:p>
        </p:txBody>
      </p:sp>
      <p:pic>
        <p:nvPicPr>
          <p:cNvPr id="11" name="Picture 10" descr="A hand holding a glass of water&#10;&#10;Description automatically generated">
            <a:extLst>
              <a:ext uri="{FF2B5EF4-FFF2-40B4-BE49-F238E27FC236}">
                <a16:creationId xmlns:a16="http://schemas.microsoft.com/office/drawing/2014/main" id="{2F1E9C62-0EB1-A762-18BA-938A727E0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89" y="4335682"/>
            <a:ext cx="3978552" cy="331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971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19512</TotalTime>
  <Words>194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-webkit-standard</vt:lpstr>
      <vt:lpstr>Arial</vt:lpstr>
      <vt:lpstr>Calibri</vt:lpstr>
      <vt:lpstr>Calibri Light</vt:lpstr>
      <vt:lpstr>Source Sans Pro</vt:lpstr>
      <vt:lpstr>Source Sans Pro Semibold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Casino</dc:creator>
  <cp:lastModifiedBy>Alvaro Limones</cp:lastModifiedBy>
  <cp:revision>236</cp:revision>
  <cp:lastPrinted>2021-07-07T12:23:59Z</cp:lastPrinted>
  <dcterms:created xsi:type="dcterms:W3CDTF">2021-06-21T08:28:45Z</dcterms:created>
  <dcterms:modified xsi:type="dcterms:W3CDTF">2025-11-17T19:52:29Z</dcterms:modified>
</cp:coreProperties>
</file>