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1574" r:id="rId2"/>
    <p:sldId id="1580" r:id="rId3"/>
    <p:sldId id="1581" r:id="rId4"/>
    <p:sldId id="1582" r:id="rId5"/>
    <p:sldId id="1583" r:id="rId6"/>
    <p:sldId id="1584" r:id="rId7"/>
    <p:sldId id="1585" r:id="rId8"/>
    <p:sldId id="1586" r:id="rId9"/>
    <p:sldId id="1587" r:id="rId10"/>
    <p:sldId id="1588" r:id="rId11"/>
    <p:sldId id="1589" r:id="rId12"/>
    <p:sldId id="1590" r:id="rId13"/>
    <p:sldId id="1591" r:id="rId14"/>
    <p:sldId id="1592" r:id="rId15"/>
    <p:sldId id="1593" r:id="rId16"/>
    <p:sldId id="1594" r:id="rId17"/>
    <p:sldId id="1595" r:id="rId18"/>
    <p:sldId id="1596" r:id="rId19"/>
    <p:sldId id="1597" r:id="rId20"/>
    <p:sldId id="1598" r:id="rId21"/>
    <p:sldId id="1599" r:id="rId22"/>
    <p:sldId id="1600" r:id="rId23"/>
    <p:sldId id="1601" r:id="rId24"/>
    <p:sldId id="1602" r:id="rId25"/>
    <p:sldId id="1603" r:id="rId26"/>
    <p:sldId id="1604" r:id="rId27"/>
    <p:sldId id="1605" r:id="rId28"/>
    <p:sldId id="1606" r:id="rId29"/>
    <p:sldId id="1607" r:id="rId30"/>
    <p:sldId id="1608" r:id="rId31"/>
    <p:sldId id="1609" r:id="rId32"/>
    <p:sldId id="1610" r:id="rId33"/>
    <p:sldId id="1611" r:id="rId34"/>
    <p:sldId id="1612" r:id="rId35"/>
    <p:sldId id="1613" r:id="rId36"/>
    <p:sldId id="1614" r:id="rId37"/>
    <p:sldId id="1615" r:id="rId38"/>
    <p:sldId id="1616" r:id="rId39"/>
    <p:sldId id="1617" r:id="rId40"/>
    <p:sldId id="1618" r:id="rId41"/>
    <p:sldId id="1619" r:id="rId42"/>
    <p:sldId id="1620" r:id="rId43"/>
    <p:sldId id="1621" r:id="rId44"/>
    <p:sldId id="1622" r:id="rId45"/>
    <p:sldId id="1623" r:id="rId46"/>
    <p:sldId id="1624" r:id="rId47"/>
    <p:sldId id="1625" r:id="rId48"/>
    <p:sldId id="1626" r:id="rId49"/>
    <p:sldId id="1627" r:id="rId50"/>
    <p:sldId id="1628" r:id="rId51"/>
    <p:sldId id="1629" r:id="rId52"/>
    <p:sldId id="1630" r:id="rId53"/>
    <p:sldId id="1631" r:id="rId54"/>
    <p:sldId id="1632" r:id="rId55"/>
    <p:sldId id="1633" r:id="rId56"/>
    <p:sldId id="1634" r:id="rId57"/>
    <p:sldId id="265" r:id="rId58"/>
    <p:sldId id="1567" r:id="rId59"/>
    <p:sldId id="1568" r:id="rId60"/>
    <p:sldId id="1575" r:id="rId61"/>
    <p:sldId id="1576" r:id="rId62"/>
    <p:sldId id="1577" r:id="rId63"/>
    <p:sldId id="487" r:id="rId64"/>
    <p:sldId id="1579" r:id="rId65"/>
  </p:sldIdLst>
  <p:sldSz cx="9144000" cy="5143500" type="screen16x9"/>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userDrawn="1">
          <p15:clr>
            <a:srgbClr val="A4A3A4"/>
          </p15:clr>
        </p15:guide>
      </p15:sldGuideLst>
    </p:ext>
    <p:ext uri="{2D200454-40CA-4A62-9FC3-DE9A4176ACB9}">
      <p15:notesGuideLst xmlns:p15="http://schemas.microsoft.com/office/powerpoint/2012/main">
        <p15:guide id="1" orient="horz" pos="2909" userDrawn="1">
          <p15:clr>
            <a:srgbClr val="A4A3A4"/>
          </p15:clr>
        </p15:guide>
        <p15:guide id="2"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1117EBD-C58F-CB72-2DF6-5C45B6620BFC}" name="Catherine Spencer" initials="CS" userId="S::cspencer@cochrane.org::96300916-efe1-4ce2-b218-95e6ed9bb977" providerId="AD"/>
  <p188:author id="{A625A3D7-B93E-3FEC-CD1F-324FD86DCD2C}" name="Chris Champion" initials="CC" userId="S::cchampion@cochrane.org::7a6422af-b2c1-4a68-855e-cfa29a5c9d3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ucie Binder" initials="LB" lastIdx="3" clrIdx="0">
    <p:extLst>
      <p:ext uri="{19B8F6BF-5375-455C-9EA6-DF929625EA0E}">
        <p15:presenceInfo xmlns:p15="http://schemas.microsoft.com/office/powerpoint/2012/main" userId="S::lbinder@cochrane.org::91af7194-3a18-45d7-92a7-b6478d86276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F0CFEF"/>
    <a:srgbClr val="99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29"/>
    <p:restoredTop sz="94613" autoAdjust="0"/>
  </p:normalViewPr>
  <p:slideViewPr>
    <p:cSldViewPr snapToGrid="0" showGuides="1">
      <p:cViewPr varScale="1">
        <p:scale>
          <a:sx n="95" d="100"/>
          <a:sy n="95" d="100"/>
        </p:scale>
        <p:origin x="91" y="374"/>
      </p:cViewPr>
      <p:guideLst>
        <p:guide orient="horz"/>
        <p:guide/>
      </p:guideLst>
    </p:cSldViewPr>
  </p:slideViewPr>
  <p:notesTextViewPr>
    <p:cViewPr>
      <p:scale>
        <a:sx n="1" d="1"/>
        <a:sy n="1" d="1"/>
      </p:scale>
      <p:origin x="0" y="0"/>
    </p:cViewPr>
  </p:notesTextViewPr>
  <p:sorterViewPr>
    <p:cViewPr>
      <p:scale>
        <a:sx n="50" d="100"/>
        <a:sy n="50" d="100"/>
      </p:scale>
      <p:origin x="0" y="0"/>
    </p:cViewPr>
  </p:sorterViewPr>
  <p:notesViewPr>
    <p:cSldViewPr snapToGrid="0" showGuides="1">
      <p:cViewPr varScale="1">
        <p:scale>
          <a:sx n="84" d="100"/>
          <a:sy n="84" d="100"/>
        </p:scale>
        <p:origin x="3828" y="90"/>
      </p:cViewPr>
      <p:guideLst>
        <p:guide orient="horz" pos="2909"/>
        <p:guide/>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25450" y="692150"/>
            <a:ext cx="6159500" cy="3463925"/>
          </a:xfrm>
          <a:prstGeom prst="rect">
            <a:avLst/>
          </a:prstGeom>
          <a:noFill/>
          <a:ln w="12700">
            <a:solidFill>
              <a:prstClr val="black"/>
            </a:solidFill>
          </a:ln>
        </p:spPr>
        <p:txBody>
          <a:bodyPr vert="horz" lIns="92830" tIns="46415" rIns="92830" bIns="46415" rtlCol="0" anchor="ctr"/>
          <a:lstStyle/>
          <a:p>
            <a:endParaRPr lang="en-GB" dirty="0"/>
          </a:p>
        </p:txBody>
      </p:sp>
      <p:sp>
        <p:nvSpPr>
          <p:cNvPr id="5" name="Notes Placeholder 4"/>
          <p:cNvSpPr>
            <a:spLocks noGrp="1"/>
          </p:cNvSpPr>
          <p:nvPr>
            <p:ph type="body" sz="quarter" idx="3"/>
          </p:nvPr>
        </p:nvSpPr>
        <p:spPr>
          <a:xfrm>
            <a:off x="1149739" y="4387136"/>
            <a:ext cx="4710923" cy="4156234"/>
          </a:xfrm>
          <a:prstGeom prst="rect">
            <a:avLst/>
          </a:prstGeom>
        </p:spPr>
        <p:txBody>
          <a:bodyPr vert="horz" lIns="92830" tIns="46415" rIns="92830" bIns="464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5"/>
          </p:nvPr>
        </p:nvSpPr>
        <p:spPr>
          <a:xfrm>
            <a:off x="6156718" y="8774271"/>
            <a:ext cx="853682" cy="461804"/>
          </a:xfrm>
          <a:prstGeom prst="rect">
            <a:avLst/>
          </a:prstGeom>
        </p:spPr>
        <p:txBody>
          <a:bodyPr vert="horz" lIns="92830" tIns="46415" rIns="92830" bIns="46415" rtlCol="0" anchor="b"/>
          <a:lstStyle>
            <a:lvl1pPr algn="r">
              <a:defRPr sz="1200">
                <a:latin typeface="Source Sans Pro" pitchFamily="34" charset="0"/>
                <a:cs typeface="Arial" panose="020B0604020202020204" pitchFamily="34" charset="0"/>
              </a:defRPr>
            </a:lvl1pPr>
          </a:lstStyle>
          <a:p>
            <a:fld id="{49DD4D23-C98A-435E-AE88-9061F8349B02}" type="slidenum">
              <a:rPr lang="en-GB" smtClean="0"/>
              <a:pPr/>
              <a:t>‹#›</a:t>
            </a:fld>
            <a:endParaRPr lang="en-GB" dirty="0"/>
          </a:p>
        </p:txBody>
      </p:sp>
    </p:spTree>
    <p:extLst>
      <p:ext uri="{BB962C8B-B14F-4D97-AF65-F5344CB8AC3E}">
        <p14:creationId xmlns:p14="http://schemas.microsoft.com/office/powerpoint/2010/main" val="610033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Source Sans Pro"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Source Sans Pro"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Source Sans Pro" pitchFamily="34" charset="0"/>
        <a:ea typeface="+mn-ea"/>
        <a:cs typeface="Arial" panose="020B0604020202020204" pitchFamily="34" charset="0"/>
      </a:defRPr>
    </a:lvl3pPr>
    <a:lvl4pPr marL="1371600" algn="l" defTabSz="914400" rtl="0" eaLnBrk="1" latinLnBrk="0" hangingPunct="1">
      <a:defRPr sz="1200" kern="1200">
        <a:solidFill>
          <a:schemeClr val="tx1"/>
        </a:solidFill>
        <a:latin typeface="Source Sans Pro"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Source Sans Pro"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cochrane.org/news/world-ebhc-day-campaign-addresses-global-health-challenges-through-partnerships-purpose"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dropbox.com/s/jkatrwm62xa6l2p/CDSR%20-%202021%20Impact%20Report.pdf?dl=0" TargetMode="External"/><Relationship Id="rId2" Type="http://schemas.openxmlformats.org/officeDocument/2006/relationships/slide" Target="../slides/slide48.xml"/><Relationship Id="rId1" Type="http://schemas.openxmlformats.org/officeDocument/2006/relationships/notesMaster" Target="../notesMasters/notesMaster1.xml"/><Relationship Id="rId5" Type="http://schemas.openxmlformats.org/officeDocument/2006/relationships/hyperlink" Target="https://www.nice.org.uk/guidance/ng28/update/ng28-update-5/documents/evidence-review" TargetMode="External"/><Relationship Id="rId4" Type="http://schemas.openxmlformats.org/officeDocument/2006/relationships/hyperlink" Target="https://www.cochranelibrary.com/cdsr/doi/10.1002/14651858.CD004714.pub4/full" TargetMode="External"/></Relationships>
</file>

<file path=ppt/notesSlides/_rels/notesSlide32.xml.rels><?xml version="1.0" encoding="UTF-8" standalone="yes"?>
<Relationships xmlns="http://schemas.openxmlformats.org/package/2006/relationships"><Relationship Id="rId8" Type="http://schemas.openxmlformats.org/officeDocument/2006/relationships/hyperlink" Target="https://eur01.safelinks.protection.outlook.com/?url=https%3A%2F%2Fwww.who.int%2Fpublications-detail-redirect%2F9789240052796&amp;data=05%7C01%7Cksoares-weiser%40cochrane.org%7C349a59ab4b7943a40cc608daa839f303%7Cb6c2e21e4db74533916398c1451c1caa%7C0%7C0%7C638007264088696830%7CUnknown%7CTWFpbGZsb3d8eyJWIjoiMC4wLjAwMDAiLCJQIjoiV2luMzIiLCJBTiI6Ik1haWwiLCJXVCI6Mn0%3D%7C3000%7C%7C%7C&amp;sdata=3yW5msSiC9uYk0MoyDL48LQ9dru9Wwp78%2Bxgo%2Bm0cs4%3D&amp;reserved=0" TargetMode="External"/><Relationship Id="rId3" Type="http://schemas.openxmlformats.org/officeDocument/2006/relationships/hyperlink" Target="https://www.who.int/news/item/30-09-2022-new-recommendations-from-WHO-to-help-improve-the-health-of-preterm-birth" TargetMode="External"/><Relationship Id="rId7" Type="http://schemas.openxmlformats.org/officeDocument/2006/relationships/hyperlink" Target="https://eur01.safelinks.protection.outlook.com/?url=https%3A%2F%2Fwww.who.int%2Fpublications-detail-redirect%2F9789240055810&amp;data=05%7C01%7Cksoares-weiser%40cochrane.org%7C349a59ab4b7943a40cc608daa839f303%7Cb6c2e21e4db74533916398c1451c1caa%7C0%7C0%7C638007264088696830%7CUnknown%7CTWFpbGZsb3d8eyJWIjoiMC4wLjAwMDAiLCJQIjoiV2luMzIiLCJBTiI6Ik1haWwiLCJXVCI6Mn0%3D%7C3000%7C%7C%7C&amp;sdata=CTq40USlC70sr%2BZ4bayqRRAcED%2FOXAWsycVQkx%2BK%2FpY%3D&amp;reserved=0" TargetMode="External"/><Relationship Id="rId12" Type="http://schemas.openxmlformats.org/officeDocument/2006/relationships/hyperlink" Target="https://www.who.int/publications-detail-redirect/9789241508988" TargetMode="External"/><Relationship Id="rId2" Type="http://schemas.openxmlformats.org/officeDocument/2006/relationships/slide" Target="../slides/slide49.xml"/><Relationship Id="rId1" Type="http://schemas.openxmlformats.org/officeDocument/2006/relationships/notesMaster" Target="../notesMasters/notesMaster1.xml"/><Relationship Id="rId6" Type="http://schemas.openxmlformats.org/officeDocument/2006/relationships/hyperlink" Target="https://eur01.safelinks.protection.outlook.com/?url=https%3A%2F%2Fwww.who.int%2Fpublications%2Fi%2Fitem%2F9789241501156&amp;data=05%7C01%7Cksoares-weiser%40cochrane.org%7C349a59ab4b7943a40cc608daa839f303%7Cb6c2e21e4db74533916398c1451c1caa%7C0%7C0%7C638007264088696830%7CUnknown%7CTWFpbGZsb3d8eyJWIjoiMC4wLjAwMDAiLCJQIjoiV2luMzIiLCJBTiI6Ik1haWwiLCJXVCI6Mn0%3D%7C3000%7C%7C%7C&amp;sdata=vT5mQe9YjlKd41b40Q2ftIIEW2U2KxiO4fGSKC4QsL0%3D&amp;reserved=0" TargetMode="External"/><Relationship Id="rId11" Type="http://schemas.openxmlformats.org/officeDocument/2006/relationships/hyperlink" Target="https://www.nejm.org/doi/full/10.1056/NEJMoa2022398" TargetMode="External"/><Relationship Id="rId5" Type="http://schemas.openxmlformats.org/officeDocument/2006/relationships/hyperlink" Target="https://eur01.safelinks.protection.outlook.com/?url=https%3A%2F%2Fwww.who.int%2Fpublications-detail-redirect%2F9789240057227&amp;data=05%7C01%7Cksoares-weiser%40cochrane.org%7C349a59ab4b7943a40cc608daa839f303%7Cb6c2e21e4db74533916398c1451c1caa%7C0%7C0%7C638007264088696830%7CUnknown%7CTWFpbGZsb3d8eyJWIjoiMC4wLjAwMDAiLCJQIjoiV2luMzIiLCJBTiI6Ik1haWwiLCJXVCI6Mn0%3D%7C3000%7C%7C%7C&amp;sdata=yGyCGsrKAnCKZgueEhL8A5EObY2jkU93IQdd55RMPsE%3D&amp;reserved=0" TargetMode="External"/><Relationship Id="rId10" Type="http://schemas.openxmlformats.org/officeDocument/2006/relationships/hyperlink" Target="https://www.thelancet.com/journals/lancet/article/PIIS0140-6736(14)61651-2/fulltext" TargetMode="External"/><Relationship Id="rId4" Type="http://schemas.openxmlformats.org/officeDocument/2006/relationships/hyperlink" Target="https://eur01.safelinks.protection.outlook.com/?url=https%3A%2F%2Fwww.who.int%2Fpublications-detail-redirect%2F9789240057296&amp;data=05%7C01%7Cksoares-weiser%40cochrane.org%7C349a59ab4b7943a40cc608daa839f303%7Cb6c2e21e4db74533916398c1451c1caa%7C0%7C0%7C638007264088696830%7CUnknown%7CTWFpbGZsb3d8eyJWIjoiMC4wLjAwMDAiLCJQIjoiV2luMzIiLCJBTiI6Ik1haWwiLCJXVCI6Mn0%3D%7C3000%7C%7C%7C&amp;sdata=%2FFw3O5IuR%2FZuHSr5sD5Lkl%2BzD%2F5mTvE7XGQpwwqpTA0%3D&amp;reserved=0" TargetMode="External"/><Relationship Id="rId9" Type="http://schemas.openxmlformats.org/officeDocument/2006/relationships/hyperlink" Target="https://eur01.safelinks.protection.outlook.com/?url=https%3A%2F%2Fwww.who.int%2Fpublications-detail-redirect%2F9789240055780&amp;data=05%7C01%7Cksoares-weiser%40cochrane.org%7C349a59ab4b7943a40cc608daa839f303%7Cb6c2e21e4db74533916398c1451c1caa%7C0%7C0%7C638007264088696830%7CUnknown%7CTWFpbGZsb3d8eyJWIjoiMC4wLjAwMDAiLCJQIjoiV2luMzIiLCJBTiI6Ik1haWwiLCJXVCI6Mn0%3D%7C3000%7C%7C%7C&amp;sdata=ChrbntcORYPu03Wk0efFpuEek1IebIXVTuQ%2FsvnERjU%3D&amp;reserved=0"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cochranelibrary.com/cdsr/doi/10.1002/14651858.CD014936.pub2/full"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s://www.cochranelibrary.com/cdsr/doi/10.1002/14651858.CD015196.pub2/full" TargetMode="External"/></Relationships>
</file>

<file path=ppt/notesSlides/_rels/notesSlide34.xml.rels><?xml version="1.0" encoding="UTF-8" standalone="yes"?>
<Relationships xmlns="http://schemas.openxmlformats.org/package/2006/relationships"><Relationship Id="rId8" Type="http://schemas.openxmlformats.org/officeDocument/2006/relationships/hyperlink" Target="https://eur01.safelinks.protection.outlook.com/?url=https%3A%2F%2Fwww.cochranelibrary.com%2Fcdsr%2Feditorial-policies%23problematic-studies&amp;data=05%7C01%7Cksoares-weiser%40cochrane.org%7C5560f5058bf94c17fa1308da901b5c41%7Cb6c2e21e4db74533916398c1451c1caa%7C0%7C0%7C637980744453317289%7CUnknown%7CTWFpbGZsb3d8eyJWIjoiMC4wLjAwMDAiLCJQIjoiV2luMzIiLCJBTiI6Ik1haWwiLCJXVCI6Mn0%3D%7C3000%7C%7C%7C&amp;sdata=rkBSKcskxbR5neJtHIb9Ssd2BW1xXdIICrQbvMvrQsY%3D&amp;reserved=0" TargetMode="External"/><Relationship Id="rId3" Type="http://schemas.openxmlformats.org/officeDocument/2006/relationships/hyperlink" Target="https://eur01.safelinks.protection.outlook.com/?url=https%3A%2F%2Fcommunity.cochrane.org%2Forganizational-info%2Fresources%2Fresearch-integrity&amp;data=05%7C01%7Cksoares-weiser%40cochrane.org%7C5560f5058bf94c17fa1308da901b5c41%7Cb6c2e21e4db74533916398c1451c1caa%7C0%7C0%7C637980744453317289%7CUnknown%7CTWFpbGZsb3d8eyJWIjoiMC4wLjAwMDAiLCJQIjoiV2luMzIiLCJBTiI6Ik1haWwiLCJXVCI6Mn0%3D%7C3000%7C%7C%7C&amp;sdata=RzRfj3vJw4lAgu1tpMkGVE8Ht%2B2OXKZwbSSixBX%2B7e4%3D&amp;reserved=0" TargetMode="External"/><Relationship Id="rId7" Type="http://schemas.openxmlformats.org/officeDocument/2006/relationships/hyperlink" Target="https://eur01.safelinks.protection.outlook.com/?url=https%3A%2F%2Fsops4ri.eu%2F&amp;data=05%7C01%7Cksoares-weiser%40cochrane.org%7C5560f5058bf94c17fa1308da901b5c41%7Cb6c2e21e4db74533916398c1451c1caa%7C0%7C0%7C637980744453317289%7CUnknown%7CTWFpbGZsb3d8eyJWIjoiMC4wLjAwMDAiLCJQIjoiV2luMzIiLCJBTiI6Ik1haWwiLCJXVCI6Mn0%3D%7C3000%7C%7C%7C&amp;sdata=BPjwTkGi2jwcqqedSBmU4k8dn7DN1rwKW7yEhppM0yY%3D&amp;reserved=0" TargetMode="External"/><Relationship Id="rId2" Type="http://schemas.openxmlformats.org/officeDocument/2006/relationships/slide" Target="../slides/slide51.xml"/><Relationship Id="rId1" Type="http://schemas.openxmlformats.org/officeDocument/2006/relationships/notesMaster" Target="../notesMasters/notesMaster1.xml"/><Relationship Id="rId6" Type="http://schemas.openxmlformats.org/officeDocument/2006/relationships/hyperlink" Target="https://eur01.safelinks.protection.outlook.com/?url=https%3A%2F%2Finfoqualitylab.org%2Fprojects%2Frisrs2020%2F&amp;data=05%7C01%7Cksoares-weiser%40cochrane.org%7C5560f5058bf94c17fa1308da901b5c41%7Cb6c2e21e4db74533916398c1451c1caa%7C0%7C0%7C637980744453317289%7CUnknown%7CTWFpbGZsb3d8eyJWIjoiMC4wLjAwMDAiLCJQIjoiV2luMzIiLCJBTiI6Ik1haWwiLCJXVCI6Mn0%3D%7C3000%7C%7C%7C&amp;sdata=6%2Fs8QvIsPMmwJk8PBJZsIQqusAomxbcKaI3psIprCys%3D&amp;reserved=0" TargetMode="External"/><Relationship Id="rId11" Type="http://schemas.openxmlformats.org/officeDocument/2006/relationships/hyperlink" Target="https://eur01.safelinks.protection.outlook.com/?url=https%3A%2F%2Ftheconversation.com%2Ffake-research-can-be-harmful-to-your-health-a-new-study-offers-a-tool-for-rooting-it-out-187503&amp;data=05%7C01%7Cksoares-weiser%40cochrane.org%7C5560f5058bf94c17fa1308da901b5c41%7Cb6c2e21e4db74533916398c1451c1caa%7C0%7C0%7C637980744453473529%7CUnknown%7CTWFpbGZsb3d8eyJWIjoiMC4wLjAwMDAiLCJQIjoiV2luMzIiLCJBTiI6Ik1haWwiLCJXVCI6Mn0%3D%7C3000%7C%7C%7C&amp;sdata=NpFFgKO00BnVMyvloTndHffQ8QjWC0%2F%2FzOlU1t8xC2M%3D&amp;reserved=0" TargetMode="External"/><Relationship Id="rId5" Type="http://schemas.openxmlformats.org/officeDocument/2006/relationships/hyperlink" Target="https://eur01.safelinks.protection.outlook.com/?url=https%3A%2F%2Fwww.jclinepi.com%2Farticle%2FS0895-4356(21)00368-1%2Ffulltext&amp;data=05%7C01%7Cksoares-weiser%40cochrane.org%7C5560f5058bf94c17fa1308da901b5c41%7Cb6c2e21e4db74533916398c1451c1caa%7C0%7C0%7C637980744453317289%7CUnknown%7CTWFpbGZsb3d8eyJWIjoiMC4wLjAwMDAiLCJQIjoiV2luMzIiLCJBTiI6Ik1haWwiLCJXVCI6Mn0%3D%7C3000%7C%7C%7C&amp;sdata=AydHAgtjdLBa1u6B7UBtboXXXcB6FFqzdqfcSI2Dkkc%3D&amp;reserved=0" TargetMode="External"/><Relationship Id="rId10" Type="http://schemas.openxmlformats.org/officeDocument/2006/relationships/hyperlink" Target="https://eur01.safelinks.protection.outlook.com/?url=https%3A%2F%2Fauthors.elsevier.com%2Fc%2F1fdNT3BcJQAoo0&amp;data=05%7C01%7Cksoares-weiser%40cochrane.org%7C5560f5058bf94c17fa1308da901b5c41%7Cb6c2e21e4db74533916398c1451c1caa%7C0%7C0%7C637980744453473529%7CUnknown%7CTWFpbGZsb3d8eyJWIjoiMC4wLjAwMDAiLCJQIjoiV2luMzIiLCJBTiI6Ik1haWwiLCJXVCI6Mn0%3D%7C3000%7C%7C%7C&amp;sdata=Ut13qgF0GnFmiCHwKLM4q602S52gaOgNn1wuk9KYamc%3D&amp;reserved=0" TargetMode="External"/><Relationship Id="rId4" Type="http://schemas.openxmlformats.org/officeDocument/2006/relationships/hyperlink" Target="https://eur01.safelinks.protection.outlook.com/?url=https%3A%2F%2Fbmjopen.bmj.com%2Fcontent%2F11%2F7%2Fe051821&amp;data=05%7C01%7Cksoares-weiser%40cochrane.org%7C5560f5058bf94c17fa1308da901b5c41%7Cb6c2e21e4db74533916398c1451c1caa%7C0%7C0%7C637980744453317289%7CUnknown%7CTWFpbGZsb3d8eyJWIjoiMC4wLjAwMDAiLCJQIjoiV2luMzIiLCJBTiI6Ik1haWwiLCJXVCI6Mn0%3D%7C3000%7C%7C%7C&amp;sdata=NP7TUjbSpYh8oogikvJ8j8Wbkw1b0ksCo%2FkqdCE6Kis%3D&amp;reserved=0" TargetMode="External"/><Relationship Id="rId9" Type="http://schemas.openxmlformats.org/officeDocument/2006/relationships/hyperlink" Target="https://eur01.safelinks.protection.outlook.com/?url=https%3A%2F%2Fwww.cochranelibrary.com%2Fcdsr%2Fdoi%2F10.1002%2F14651858.ED000152%2Ffull&amp;data=05%7C01%7Cksoares-weiser%40cochrane.org%7C5560f5058bf94c17fa1308da901b5c41%7Cb6c2e21e4db74533916398c1451c1caa%7C0%7C0%7C637980744453317289%7CUnknown%7CTWFpbGZsb3d8eyJWIjoiMC4wLjAwMDAiLCJQIjoiV2luMzIiLCJBTiI6Ik1haWwiLCJXVCI6Mn0%3D%7C3000%7C%7C%7C&amp;sdata=cctY%2B77x8PaKo5ECgmSfSZliGh%2BekFF9DcE9vM4mmv8%3D&amp;reserved=0"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training.cochrane.org/handbook-diagnostic-test-accuracy/"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dropbox.com/s/nsik9z30lssk42y/Cochrane%20Methods%20%26%20Synthesis_AGM.pptx?dl=0" TargetMode="External"/><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hyperlink" Target="https://www.dropbox.com/s/w2nl9sin7vgcdwl/new%20journal%201.png?dl=0"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dropbox.com/sh/8q1tbx8w29fee9z/AADGnU1Nv9cuwLxOQmMvxAiCa?dl=0"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692150"/>
            <a:ext cx="6159500" cy="3463925"/>
          </a:xfrm>
        </p:spPr>
      </p:sp>
      <p:sp>
        <p:nvSpPr>
          <p:cNvPr id="3" name="Notes Placeholder 2"/>
          <p:cNvSpPr>
            <a:spLocks noGrp="1"/>
          </p:cNvSpPr>
          <p:nvPr>
            <p:ph type="body" idx="1"/>
          </p:nvPr>
        </p:nvSpPr>
        <p:spPr/>
        <p:txBody>
          <a:bodyPr/>
          <a:lstStyle/>
          <a:p>
            <a:r>
              <a:rPr lang="en-GB"/>
              <a:t>ALL TO BE REVIEWED AT BARCELONA</a:t>
            </a:r>
          </a:p>
        </p:txBody>
      </p:sp>
      <p:sp>
        <p:nvSpPr>
          <p:cNvPr id="4" name="Slide Number Placeholder 3"/>
          <p:cNvSpPr>
            <a:spLocks noGrp="1"/>
          </p:cNvSpPr>
          <p:nvPr>
            <p:ph type="sldNum" sz="quarter" idx="10"/>
          </p:nvPr>
        </p:nvSpPr>
        <p:spPr/>
        <p:txBody>
          <a:bodyPr/>
          <a:lstStyle/>
          <a:p>
            <a:fld id="{49DD4D23-C98A-435E-AE88-9061F8349B02}" type="slidenum">
              <a:rPr lang="en-GB" smtClean="0"/>
              <a:pPr/>
              <a:t>1</a:t>
            </a:fld>
            <a:endParaRPr lang="en-GB"/>
          </a:p>
        </p:txBody>
      </p:sp>
    </p:spTree>
    <p:extLst>
      <p:ext uri="{BB962C8B-B14F-4D97-AF65-F5344CB8AC3E}">
        <p14:creationId xmlns:p14="http://schemas.microsoft.com/office/powerpoint/2010/main" val="321513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Source Sans Pro"/>
              </a:rPr>
              <a:t>Among our advocacy activities, we held a World Health Assembly side event together with the Evidence Commission, featuring national health ministers and the WHO Chief Scientist Dr Swam-in- a-than  in May 2022.</a:t>
            </a:r>
            <a:r>
              <a:rPr lang="en-US" dirty="0">
                <a:latin typeface="Source Sans Pro"/>
              </a:rPr>
              <a:t> </a:t>
            </a:r>
            <a:endParaRPr lang="en-GB" sz="1200" kern="1200" dirty="0">
              <a:solidFill>
                <a:schemeClr val="tx1"/>
              </a:solidFill>
              <a:effectLst/>
              <a:latin typeface="Source Sans Pro" pitchFamily="34" charset="0"/>
            </a:endParaRPr>
          </a:p>
          <a:p>
            <a:r>
              <a:rPr lang="en-US" sz="1200" b="1" kern="1200" dirty="0">
                <a:solidFill>
                  <a:schemeClr val="tx1"/>
                </a:solidFill>
                <a:effectLst/>
                <a:latin typeface="Source Sans Pro" pitchFamily="34" charset="0"/>
                <a:ea typeface="+mn-ea"/>
                <a:cs typeface="Arial" panose="020B0604020202020204" pitchFamily="34" charset="0"/>
              </a:rPr>
              <a:t> </a:t>
            </a:r>
            <a:endParaRPr lang="en-GB" sz="1200" kern="1200" dirty="0">
              <a:solidFill>
                <a:schemeClr val="tx1"/>
              </a:solidFill>
              <a:effectLst/>
              <a:latin typeface="Source Sans Pro" pitchFamily="34" charset="0"/>
              <a:ea typeface="+mn-ea"/>
              <a:cs typeface="Arial" panose="020B0604020202020204" pitchFamily="34" charset="0"/>
            </a:endParaRPr>
          </a:p>
          <a:p>
            <a:br>
              <a:rPr lang="en-US" sz="1200" b="1" kern="1200" dirty="0">
                <a:solidFill>
                  <a:schemeClr val="tx1"/>
                </a:solidFill>
                <a:effectLst/>
                <a:latin typeface="Source Sans Pro" pitchFamily="34" charset="0"/>
                <a:ea typeface="+mn-ea"/>
                <a:cs typeface="Arial" panose="020B0604020202020204" pitchFamily="34" charset="0"/>
              </a:rPr>
            </a:br>
            <a:r>
              <a:rPr lang="en-GB" sz="1200" kern="1200" dirty="0">
                <a:solidFill>
                  <a:schemeClr val="tx1"/>
                </a:solidFill>
                <a:effectLst/>
                <a:latin typeface="Source Sans Pro" pitchFamily="34" charset="0"/>
                <a:ea typeface="+mn-ea"/>
                <a:cs typeface="Arial" panose="020B0604020202020204" pitchFamily="34" charset="0"/>
              </a:rPr>
              <a:t>In 2021, 76% of new WHO guidelines were informed by evidence from Cochrane reviews. </a:t>
            </a:r>
          </a:p>
          <a:p>
            <a:endParaRPr lang="en-GB" sz="1200" b="1" kern="1200" dirty="0">
              <a:solidFill>
                <a:schemeClr val="tx1"/>
              </a:solidFill>
              <a:effectLst/>
              <a:latin typeface="Source Sans Pro" pitchFamily="34" charset="0"/>
            </a:endParaRPr>
          </a:p>
          <a:p>
            <a:pPr lvl="0"/>
            <a:r>
              <a:rPr lang="en-GB" sz="1200" kern="1200" dirty="0">
                <a:solidFill>
                  <a:schemeClr val="tx1"/>
                </a:solidFill>
                <a:effectLst/>
                <a:latin typeface="Source Sans Pro" pitchFamily="34" charset="0"/>
                <a:ea typeface="+mn-ea"/>
                <a:cs typeface="Arial" panose="020B0604020202020204" pitchFamily="34" charset="0"/>
              </a:rPr>
              <a:t>World Evidence Based Healthcare Day 2021 was a success, </a:t>
            </a:r>
            <a:r>
              <a:rPr lang="en-GB" sz="1200" u="sng" kern="1200" dirty="0">
                <a:solidFill>
                  <a:schemeClr val="tx1"/>
                </a:solidFill>
                <a:effectLst/>
                <a:latin typeface="Source Sans Pro" pitchFamily="34" charset="0"/>
                <a:ea typeface="+mn-ea"/>
                <a:cs typeface="Arial" panose="020B0604020202020204" pitchFamily="34" charset="0"/>
                <a:hlinkClick r:id="rId3"/>
              </a:rPr>
              <a:t>and preparations for 2022’s (20 October) are underway</a:t>
            </a:r>
            <a:endParaRPr lang="en-GB" sz="1200" kern="1200" dirty="0">
              <a:solidFill>
                <a:schemeClr val="tx1"/>
              </a:solidFill>
              <a:effectLst/>
              <a:latin typeface="Source Sans Pro" pitchFamily="34" charset="0"/>
              <a:ea typeface="+mn-ea"/>
              <a:cs typeface="Arial" panose="020B0604020202020204" pitchFamily="34" charset="0"/>
            </a:endParaRPr>
          </a:p>
          <a:p>
            <a:r>
              <a:rPr lang="en-GB" sz="1200" kern="1200" dirty="0">
                <a:solidFill>
                  <a:schemeClr val="tx1"/>
                </a:solidFill>
                <a:effectLst/>
                <a:latin typeface="Source Sans Pro" pitchFamily="34" charset="0"/>
                <a:ea typeface="+mn-ea"/>
                <a:cs typeface="Arial" panose="020B0604020202020204" pitchFamily="34" charset="0"/>
              </a:rPr>
              <a:t> </a:t>
            </a:r>
          </a:p>
          <a:p>
            <a:pPr lvl="0"/>
            <a:r>
              <a:rPr lang="en-GB" sz="1200" kern="1200" dirty="0">
                <a:solidFill>
                  <a:schemeClr val="tx1"/>
                </a:solidFill>
                <a:effectLst/>
                <a:latin typeface="Source Sans Pro" pitchFamily="34" charset="0"/>
                <a:ea typeface="+mn-ea"/>
                <a:cs typeface="Arial" panose="020B0604020202020204" pitchFamily="34" charset="0"/>
              </a:rPr>
              <a:t>Cochrane Groups continue to advocate for Cochrane activities and goals and I look forward to learning more.</a:t>
            </a:r>
          </a:p>
          <a:p>
            <a:pPr lvl="0"/>
            <a:r>
              <a:rPr lang="en-GB" sz="1200" kern="1200" dirty="0">
                <a:solidFill>
                  <a:schemeClr val="tx1"/>
                </a:solidFill>
                <a:effectLst/>
                <a:latin typeface="Source Sans Pro" pitchFamily="34" charset="0"/>
                <a:ea typeface="+mn-ea"/>
                <a:cs typeface="Arial" panose="020B0604020202020204" pitchFamily="34" charset="0"/>
              </a:rPr>
              <a:t> </a:t>
            </a:r>
          </a:p>
          <a:p>
            <a:r>
              <a:rPr lang="en-GB" sz="1200" kern="1200" dirty="0">
                <a:solidFill>
                  <a:schemeClr val="tx1"/>
                </a:solidFill>
                <a:effectLst/>
                <a:latin typeface="Source Sans Pro" pitchFamily="34" charset="0"/>
                <a:ea typeface="+mn-ea"/>
                <a:cs typeface="Arial" panose="020B0604020202020204" pitchFamily="34" charset="0"/>
              </a:rPr>
              <a:t> </a:t>
            </a:r>
          </a:p>
          <a:p>
            <a:r>
              <a:rPr lang="en-GB" sz="1200" kern="1200" dirty="0">
                <a:solidFill>
                  <a:schemeClr val="tx1"/>
                </a:solidFill>
                <a:effectLst/>
                <a:latin typeface="Source Sans Pro" pitchFamily="34" charset="0"/>
                <a:ea typeface="+mn-ea"/>
                <a:cs typeface="Arial" panose="020B0604020202020204" pitchFamily="34" charset="0"/>
              </a:rPr>
              <a:t> </a:t>
            </a:r>
          </a:p>
          <a:p>
            <a:endParaRPr lang="en-GB" dirty="0"/>
          </a:p>
        </p:txBody>
      </p:sp>
      <p:sp>
        <p:nvSpPr>
          <p:cNvPr id="4" name="Slide Number Placeholder 3"/>
          <p:cNvSpPr>
            <a:spLocks noGrp="1"/>
          </p:cNvSpPr>
          <p:nvPr>
            <p:ph type="sldNum" sz="quarter" idx="5"/>
          </p:nvPr>
        </p:nvSpPr>
        <p:spPr/>
        <p:txBody>
          <a:bodyPr/>
          <a:lstStyle/>
          <a:p>
            <a:fld id="{49DD4D23-C98A-435E-AE88-9061F8349B02}" type="slidenum">
              <a:rPr lang="en-GB" smtClean="0"/>
              <a:pPr/>
              <a:t>26</a:t>
            </a:fld>
            <a:endParaRPr lang="en-GB" dirty="0"/>
          </a:p>
        </p:txBody>
      </p:sp>
    </p:spTree>
    <p:extLst>
      <p:ext uri="{BB962C8B-B14F-4D97-AF65-F5344CB8AC3E}">
        <p14:creationId xmlns:p14="http://schemas.microsoft.com/office/powerpoint/2010/main" val="2342335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75% of all Cochrane Reviews were – and still are – cost free to access globally. </a:t>
            </a:r>
          </a:p>
          <a:p>
            <a:endParaRPr lang="en-US" dirty="0"/>
          </a:p>
          <a:p>
            <a:r>
              <a:rPr lang="en-US" dirty="0"/>
              <a:t>All COVID-19 related reviews continued to be made free to access and translated. </a:t>
            </a:r>
          </a:p>
          <a:p>
            <a:endParaRPr lang="en-US" dirty="0"/>
          </a:p>
          <a:p>
            <a:r>
              <a:rPr lang="en-US" dirty="0"/>
              <a:t>Teams in different countries continued to translate and disseminate Cochrane evidence into 15 languages.</a:t>
            </a:r>
          </a:p>
          <a:p>
            <a:endParaRPr lang="en-US"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27</a:t>
            </a:fld>
            <a:endParaRPr lang="en-GB" dirty="0"/>
          </a:p>
        </p:txBody>
      </p:sp>
    </p:spTree>
    <p:extLst>
      <p:ext uri="{BB962C8B-B14F-4D97-AF65-F5344CB8AC3E}">
        <p14:creationId xmlns:p14="http://schemas.microsoft.com/office/powerpoint/2010/main" val="24927341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Bef>
                <a:spcPts val="0"/>
              </a:spcBef>
            </a:pPr>
            <a:r>
              <a:rPr lang="en-US" sz="1200" dirty="0">
                <a:solidFill>
                  <a:srgbClr val="002060"/>
                </a:solidFill>
                <a:latin typeface="AvenirNext"/>
              </a:rPr>
              <a:t>‘</a:t>
            </a:r>
          </a:p>
          <a:p>
            <a:r>
              <a:rPr lang="en-US" dirty="0"/>
              <a:t>We can congratulate all elements of our community for an astonishing 30 years. Our contribution to improving health care has been exceptional. We are here in Spain, celebrating the 25</a:t>
            </a:r>
            <a:r>
              <a:rPr lang="en-US" baseline="30000" dirty="0"/>
              <a:t>th</a:t>
            </a:r>
            <a:r>
              <a:rPr lang="en-US" dirty="0"/>
              <a:t> anniversary of the Spanish Cochrane Centre, and next year we celebrate the 30</a:t>
            </a:r>
            <a:r>
              <a:rPr lang="en-US" baseline="30000" dirty="0"/>
              <a:t>th</a:t>
            </a:r>
            <a:r>
              <a:rPr lang="en-US" dirty="0"/>
              <a:t> Anniversary at our Colloquium</a:t>
            </a:r>
          </a:p>
          <a:p>
            <a:endParaRPr lang="en-US" dirty="0"/>
          </a:p>
          <a:p>
            <a:r>
              <a:rPr lang="en-US" dirty="0">
                <a:latin typeface="Source Sans Pro"/>
              </a:rPr>
              <a:t>Cochrane is transforming so  that  as a community we can achieve even more.</a:t>
            </a:r>
          </a:p>
          <a:p>
            <a:endParaRPr lang="en-GB"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28</a:t>
            </a:fld>
            <a:endParaRPr lang="en-GB" dirty="0"/>
          </a:p>
        </p:txBody>
      </p:sp>
    </p:spTree>
    <p:extLst>
      <p:ext uri="{BB962C8B-B14F-4D97-AF65-F5344CB8AC3E}">
        <p14:creationId xmlns:p14="http://schemas.microsoft.com/office/powerpoint/2010/main" val="358870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0999" y="4343400"/>
            <a:ext cx="5892209" cy="4114800"/>
          </a:xfrm>
        </p:spPr>
        <p:txBody>
          <a:bodyPr/>
          <a:lstStyle/>
          <a:p>
            <a:endParaRPr lang="en-US" dirty="0">
              <a:latin typeface="Source Sans Pro"/>
            </a:endParaRPr>
          </a:p>
          <a:p>
            <a:r>
              <a:rPr lang="en-US" dirty="0">
                <a:latin typeface="Source Sans Pro"/>
              </a:rPr>
              <a:t>Our move to full open access is essential, we are working hard on a new business model to ensure we can meet our commitment and secure the future of Cochrane. </a:t>
            </a:r>
            <a:endParaRPr lang="en-US" dirty="0"/>
          </a:p>
          <a:p>
            <a:endParaRPr lang="en-US" dirty="0">
              <a:latin typeface="Source Sans Pro"/>
            </a:endParaRPr>
          </a:p>
          <a:p>
            <a:r>
              <a:rPr lang="en-US" dirty="0">
                <a:latin typeface="Source Sans Pro"/>
              </a:rPr>
              <a:t>Cochrane remains vital  and that’s why we’re undergoing massive change – a transformation - to face the future,  where we will be more agile. In the coming months we will clearly articulating the direction of travel as we develop our next strategy</a:t>
            </a:r>
          </a:p>
          <a:p>
            <a:r>
              <a:rPr lang="en-US" dirty="0">
                <a:latin typeface="Source Sans Pro"/>
              </a:rPr>
              <a:t> </a:t>
            </a:r>
            <a:endParaRPr lang="en-US" dirty="0"/>
          </a:p>
          <a:p>
            <a:r>
              <a:rPr lang="en-US" dirty="0">
                <a:latin typeface="Source Sans Pro"/>
              </a:rPr>
              <a:t>We see an inclusive future improving on equity and recognizing that we can play a vital part to achieve more in world health, this includes contributing to  achieve the Sustainable Development Goals, and really understanding what our users need.</a:t>
            </a:r>
          </a:p>
          <a:p>
            <a:endParaRPr lang="en-GB" dirty="0"/>
          </a:p>
        </p:txBody>
      </p:sp>
      <p:sp>
        <p:nvSpPr>
          <p:cNvPr id="4" name="Slide Number Placeholder 3"/>
          <p:cNvSpPr>
            <a:spLocks noGrp="1"/>
          </p:cNvSpPr>
          <p:nvPr>
            <p:ph type="sldNum" sz="quarter" idx="5"/>
          </p:nvPr>
        </p:nvSpPr>
        <p:spPr/>
        <p:txBody>
          <a:bodyPr/>
          <a:lstStyle/>
          <a:p>
            <a:fld id="{49DD4D23-C98A-435E-AE88-9061F8349B02}" type="slidenum">
              <a:rPr lang="en-GB" smtClean="0"/>
              <a:pPr/>
              <a:t>29</a:t>
            </a:fld>
            <a:endParaRPr lang="en-GB" dirty="0"/>
          </a:p>
        </p:txBody>
      </p:sp>
    </p:spTree>
    <p:extLst>
      <p:ext uri="{BB962C8B-B14F-4D97-AF65-F5344CB8AC3E}">
        <p14:creationId xmlns:p14="http://schemas.microsoft.com/office/powerpoint/2010/main" val="36618974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24744" y="4343400"/>
            <a:ext cx="5127200" cy="4114800"/>
          </a:xfrm>
        </p:spPr>
        <p:txBody>
          <a:bodyPr/>
          <a:lstStyle/>
          <a:p>
            <a:r>
              <a:rPr lang="en-US" dirty="0"/>
              <a:t>Cochrane has evolved as a very special network of experts contributing enormously to a very wide range of topics.</a:t>
            </a:r>
          </a:p>
          <a:p>
            <a:endParaRPr lang="en-US" dirty="0"/>
          </a:p>
          <a:p>
            <a:r>
              <a:rPr lang="en-US" dirty="0"/>
              <a:t>We will harness the expertise of our community to ensure that together we can achieve more and provide even greater value to world health</a:t>
            </a:r>
          </a:p>
          <a:p>
            <a:endParaRPr lang="en-US" dirty="0"/>
          </a:p>
          <a:p>
            <a:r>
              <a:rPr lang="en-US" dirty="0">
                <a:latin typeface="Source Sans Pro"/>
              </a:rPr>
              <a:t>We will identify areas of most need and ensure that we have the evidence to support the most crucial questions that can help improve world health.</a:t>
            </a:r>
          </a:p>
          <a:p>
            <a:endParaRPr lang="en-US" dirty="0"/>
          </a:p>
          <a:p>
            <a:r>
              <a:rPr lang="en-US" dirty="0"/>
              <a:t>And we’ll collaborate more closely with partners to ensure that we  achieve outcomes that matter</a:t>
            </a:r>
          </a:p>
          <a:p>
            <a:endParaRPr lang="en-GB" dirty="0"/>
          </a:p>
        </p:txBody>
      </p:sp>
      <p:sp>
        <p:nvSpPr>
          <p:cNvPr id="4" name="Slide Number Placeholder 3"/>
          <p:cNvSpPr>
            <a:spLocks noGrp="1"/>
          </p:cNvSpPr>
          <p:nvPr>
            <p:ph type="sldNum" sz="quarter" idx="5"/>
          </p:nvPr>
        </p:nvSpPr>
        <p:spPr/>
        <p:txBody>
          <a:bodyPr/>
          <a:lstStyle/>
          <a:p>
            <a:fld id="{49DD4D23-C98A-435E-AE88-9061F8349B02}" type="slidenum">
              <a:rPr lang="en-GB" smtClean="0"/>
              <a:pPr/>
              <a:t>30</a:t>
            </a:fld>
            <a:endParaRPr lang="en-GB" dirty="0"/>
          </a:p>
        </p:txBody>
      </p:sp>
    </p:spTree>
    <p:extLst>
      <p:ext uri="{BB962C8B-B14F-4D97-AF65-F5344CB8AC3E}">
        <p14:creationId xmlns:p14="http://schemas.microsoft.com/office/powerpoint/2010/main" val="4869947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Bef>
                <a:spcPts val="0"/>
              </a:spcBef>
            </a:pPr>
            <a:r>
              <a:rPr lang="en-US" sz="2000" dirty="0">
                <a:solidFill>
                  <a:srgbClr val="002060"/>
                </a:solidFill>
                <a:latin typeface="AvenirNext"/>
              </a:rPr>
              <a:t>We know that we can </a:t>
            </a:r>
            <a:r>
              <a:rPr lang="en-US" sz="1200" dirty="0">
                <a:solidFill>
                  <a:srgbClr val="002060"/>
                </a:solidFill>
                <a:latin typeface="AvenirNext"/>
              </a:rPr>
              <a:t>encourage more people to be involved in Cochrane if we simplify our processes, which is why our focus is on ensuring that Cochrane including Cochrane Reviews are more straightforward, while continuing to be the best quality is vital.   We know that we can deliver better if we </a:t>
            </a:r>
            <a:r>
              <a:rPr lang="en-US" sz="1200" dirty="0" err="1">
                <a:solidFill>
                  <a:srgbClr val="002060"/>
                </a:solidFill>
                <a:latin typeface="AvenirNext"/>
              </a:rPr>
              <a:t>simpli</a:t>
            </a:r>
            <a:endParaRPr lang="en-US" dirty="0">
              <a:solidFill>
                <a:srgbClr val="002060"/>
              </a:solidFill>
              <a:latin typeface="AvenirNext"/>
            </a:endParaRPr>
          </a:p>
          <a:p>
            <a:pPr>
              <a:spcBef>
                <a:spcPts val="0"/>
              </a:spcBef>
            </a:pPr>
            <a:endParaRPr lang="en-US" sz="2000" dirty="0">
              <a:solidFill>
                <a:srgbClr val="002060"/>
              </a:solidFill>
              <a:latin typeface="AvenirNext"/>
            </a:endParaRPr>
          </a:p>
        </p:txBody>
      </p:sp>
      <p:sp>
        <p:nvSpPr>
          <p:cNvPr id="4" name="Slide Number Placeholder 3"/>
          <p:cNvSpPr>
            <a:spLocks noGrp="1"/>
          </p:cNvSpPr>
          <p:nvPr>
            <p:ph type="sldNum" sz="quarter" idx="10"/>
          </p:nvPr>
        </p:nvSpPr>
        <p:spPr/>
        <p:txBody>
          <a:bodyPr/>
          <a:lstStyle/>
          <a:p>
            <a:fld id="{49DD4D23-C98A-435E-AE88-9061F8349B02}" type="slidenum">
              <a:rPr lang="en-GB" smtClean="0"/>
              <a:pPr/>
              <a:t>31</a:t>
            </a:fld>
            <a:endParaRPr lang="en-GB" dirty="0"/>
          </a:p>
        </p:txBody>
      </p:sp>
    </p:spTree>
    <p:extLst>
      <p:ext uri="{BB962C8B-B14F-4D97-AF65-F5344CB8AC3E}">
        <p14:creationId xmlns:p14="http://schemas.microsoft.com/office/powerpoint/2010/main" val="10876494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release our potential to mirror the success we have already had in ensuring that the reliable and credible evidence is produced and used in local settings.</a:t>
            </a:r>
            <a:endParaRPr lang="en-GB" dirty="0"/>
          </a:p>
        </p:txBody>
      </p:sp>
      <p:sp>
        <p:nvSpPr>
          <p:cNvPr id="4" name="Slide Number Placeholder 3"/>
          <p:cNvSpPr>
            <a:spLocks noGrp="1"/>
          </p:cNvSpPr>
          <p:nvPr>
            <p:ph type="sldNum" sz="quarter" idx="5"/>
          </p:nvPr>
        </p:nvSpPr>
        <p:spPr/>
        <p:txBody>
          <a:bodyPr/>
          <a:lstStyle/>
          <a:p>
            <a:fld id="{49DD4D23-C98A-435E-AE88-9061F8349B02}" type="slidenum">
              <a:rPr lang="en-GB" smtClean="0"/>
              <a:pPr/>
              <a:t>32</a:t>
            </a:fld>
            <a:endParaRPr lang="en-GB" dirty="0"/>
          </a:p>
        </p:txBody>
      </p:sp>
    </p:spTree>
    <p:extLst>
      <p:ext uri="{BB962C8B-B14F-4D97-AF65-F5344CB8AC3E}">
        <p14:creationId xmlns:p14="http://schemas.microsoft.com/office/powerpoint/2010/main" val="12790909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07000"/>
              </a:lnSpc>
              <a:buFont typeface="Wingdings" panose="05000000000000000000" pitchFamily="2" charset="2"/>
              <a:buChar char="v"/>
            </a:pPr>
            <a:endParaRPr lang="en-GB" dirty="0">
              <a:latin typeface="Source Sans Pro"/>
              <a:ea typeface="Calibri"/>
            </a:endParaRPr>
          </a:p>
          <a:p>
            <a:pPr marL="342900" indent="-342900">
              <a:lnSpc>
                <a:spcPct val="107000"/>
              </a:lnSpc>
              <a:buFont typeface="Wingdings" panose="05000000000000000000" pitchFamily="2" charset="2"/>
              <a:buChar char="v"/>
            </a:pPr>
            <a:r>
              <a:rPr lang="en-GB" dirty="0">
                <a:latin typeface="Source Sans Pro"/>
                <a:ea typeface="Calibri"/>
              </a:rPr>
              <a:t>All of these goals – Open Access  and Global economic challenges will require greater income diversification</a:t>
            </a:r>
          </a:p>
          <a:p>
            <a:pPr marL="342900" indent="-342900">
              <a:lnSpc>
                <a:spcPct val="107000"/>
              </a:lnSpc>
              <a:buFont typeface="Wingdings" panose="05000000000000000000" pitchFamily="2" charset="2"/>
              <a:buChar char="v"/>
            </a:pPr>
            <a:endParaRPr lang="en-GB" dirty="0">
              <a:latin typeface="Source Sans Pro"/>
              <a:ea typeface="Calibri"/>
            </a:endParaRPr>
          </a:p>
          <a:p>
            <a:pPr marL="342900" indent="-342900">
              <a:lnSpc>
                <a:spcPct val="107000"/>
              </a:lnSpc>
              <a:buFont typeface="Wingdings" panose="05000000000000000000" pitchFamily="2" charset="2"/>
              <a:buChar char="v"/>
            </a:pPr>
            <a:r>
              <a:rPr lang="en-GB" dirty="0">
                <a:latin typeface="Source Sans Pro"/>
                <a:ea typeface="Calibri"/>
              </a:rPr>
              <a:t>To achieve this we have appointed our new Development Director, Gavin Adams</a:t>
            </a:r>
            <a:r>
              <a:rPr lang="en-GB" sz="1200" dirty="0">
                <a:latin typeface="Source Sans Pro"/>
                <a:ea typeface="Calibri"/>
              </a:rPr>
              <a:t> who will focus on better communication, fundraising and our membership.</a:t>
            </a:r>
          </a:p>
          <a:p>
            <a:pPr marL="342900" indent="-342900">
              <a:lnSpc>
                <a:spcPct val="107000"/>
              </a:lnSpc>
              <a:buFont typeface="Wingdings" panose="05000000000000000000" pitchFamily="2" charset="2"/>
              <a:buChar char="v"/>
            </a:pPr>
            <a:endParaRPr lang="en-GB" sz="1200" dirty="0">
              <a:ea typeface="Calibri" panose="020F0502020204030204" pitchFamily="34" charset="0"/>
              <a:cs typeface="Arial" panose="020B0604020202020204" pitchFamily="34" charset="0"/>
            </a:endParaRPr>
          </a:p>
          <a:p>
            <a:pPr marL="342900" indent="-342900">
              <a:lnSpc>
                <a:spcPct val="107000"/>
              </a:lnSpc>
              <a:spcBef>
                <a:spcPts val="0"/>
              </a:spcBef>
              <a:buFont typeface="Wingdings" panose="05000000000000000000" pitchFamily="2" charset="2"/>
              <a:buChar char="v"/>
            </a:pPr>
            <a:r>
              <a:rPr lang="en-GB" sz="1200" dirty="0">
                <a:ea typeface="Calibri" panose="020F0502020204030204" pitchFamily="34" charset="0"/>
                <a:cs typeface="Arial" panose="020B0604020202020204" pitchFamily="34" charset="0"/>
              </a:rPr>
              <a:t>Happily we have a long list of potential prospects to attract funding and an internal and external community who recognise that to enable Open Access the need to develop new income streams is vital.</a:t>
            </a:r>
          </a:p>
        </p:txBody>
      </p:sp>
      <p:sp>
        <p:nvSpPr>
          <p:cNvPr id="4" name="Slide Number Placeholder 3"/>
          <p:cNvSpPr>
            <a:spLocks noGrp="1"/>
          </p:cNvSpPr>
          <p:nvPr>
            <p:ph type="sldNum" sz="quarter" idx="5"/>
          </p:nvPr>
        </p:nvSpPr>
        <p:spPr/>
        <p:txBody>
          <a:bodyPr/>
          <a:lstStyle/>
          <a:p>
            <a:fld id="{49DD4D23-C98A-435E-AE88-9061F8349B02}" type="slidenum">
              <a:rPr lang="en-GB" smtClean="0"/>
              <a:pPr/>
              <a:t>33</a:t>
            </a:fld>
            <a:endParaRPr lang="en-GB" dirty="0"/>
          </a:p>
        </p:txBody>
      </p:sp>
    </p:spTree>
    <p:extLst>
      <p:ext uri="{BB962C8B-B14F-4D97-AF65-F5344CB8AC3E}">
        <p14:creationId xmlns:p14="http://schemas.microsoft.com/office/powerpoint/2010/main" val="1459835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to our hosts here in Spain and the community online. I very much look forward to the future, working with you.</a:t>
            </a:r>
          </a:p>
          <a:p>
            <a:endParaRPr lang="en-GB" dirty="0"/>
          </a:p>
        </p:txBody>
      </p:sp>
      <p:sp>
        <p:nvSpPr>
          <p:cNvPr id="4" name="Slide Number Placeholder 3"/>
          <p:cNvSpPr>
            <a:spLocks noGrp="1"/>
          </p:cNvSpPr>
          <p:nvPr>
            <p:ph type="sldNum" sz="quarter" idx="5"/>
          </p:nvPr>
        </p:nvSpPr>
        <p:spPr/>
        <p:txBody>
          <a:bodyPr/>
          <a:lstStyle/>
          <a:p>
            <a:fld id="{49DD4D23-C98A-435E-AE88-9061F8349B02}" type="slidenum">
              <a:rPr lang="en-GB" smtClean="0"/>
              <a:pPr/>
              <a:t>34</a:t>
            </a:fld>
            <a:endParaRPr lang="en-GB" dirty="0"/>
          </a:p>
        </p:txBody>
      </p:sp>
    </p:spTree>
    <p:extLst>
      <p:ext uri="{BB962C8B-B14F-4D97-AF65-F5344CB8AC3E}">
        <p14:creationId xmlns:p14="http://schemas.microsoft.com/office/powerpoint/2010/main" val="22417667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35</a:t>
            </a:fld>
            <a:endParaRPr lang="en-GB" dirty="0"/>
          </a:p>
        </p:txBody>
      </p:sp>
    </p:spTree>
    <p:extLst>
      <p:ext uri="{BB962C8B-B14F-4D97-AF65-F5344CB8AC3E}">
        <p14:creationId xmlns:p14="http://schemas.microsoft.com/office/powerpoint/2010/main" val="487866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Source Sans Pro"/>
              </a:rPr>
              <a:t>Membership scheme started in 2017 – we are 5 years’ in. As an initiative to recognize all volunteer contributors who make a substantive contribution to our work. </a:t>
            </a:r>
            <a:endParaRPr lang="en-US" dirty="0"/>
          </a:p>
          <a:p>
            <a:r>
              <a:rPr lang="en-US" dirty="0"/>
              <a:t>Community divided into Members and Supporters.  </a:t>
            </a:r>
          </a:p>
          <a:p>
            <a:r>
              <a:rPr lang="en-US" dirty="0"/>
              <a:t>Latest figures are always available at: </a:t>
            </a:r>
            <a:r>
              <a:rPr lang="en-US" i="1" dirty="0"/>
              <a:t>https://</a:t>
            </a:r>
            <a:r>
              <a:rPr lang="en-US" i="1" dirty="0" err="1"/>
              <a:t>community.cochrane.org</a:t>
            </a:r>
            <a:r>
              <a:rPr lang="en-US" i="1" dirty="0"/>
              <a:t>/organizational-info/resources/support-</a:t>
            </a:r>
            <a:r>
              <a:rPr lang="en-US" i="1" dirty="0" err="1"/>
              <a:t>cet</a:t>
            </a:r>
            <a:r>
              <a:rPr lang="en-US" i="1" dirty="0"/>
              <a:t>/membership/membership-dashboard </a:t>
            </a:r>
          </a:p>
        </p:txBody>
      </p:sp>
      <p:sp>
        <p:nvSpPr>
          <p:cNvPr id="4" name="Slide Number Placeholder 3"/>
          <p:cNvSpPr>
            <a:spLocks noGrp="1"/>
          </p:cNvSpPr>
          <p:nvPr>
            <p:ph type="sldNum" sz="quarter" idx="5"/>
          </p:nvPr>
        </p:nvSpPr>
        <p:spPr/>
        <p:txBody>
          <a:bodyPr/>
          <a:lstStyle/>
          <a:p>
            <a:fld id="{49DD4D23-C98A-435E-AE88-9061F8349B02}" type="slidenum">
              <a:rPr lang="en-GB" smtClean="0"/>
              <a:pPr/>
              <a:t>10</a:t>
            </a:fld>
            <a:endParaRPr lang="en-GB"/>
          </a:p>
        </p:txBody>
      </p:sp>
    </p:spTree>
    <p:extLst>
      <p:ext uri="{BB962C8B-B14F-4D97-AF65-F5344CB8AC3E}">
        <p14:creationId xmlns:p14="http://schemas.microsoft.com/office/powerpoint/2010/main" val="4957014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36</a:t>
            </a:fld>
            <a:endParaRPr lang="en-GB" dirty="0"/>
          </a:p>
        </p:txBody>
      </p:sp>
    </p:spTree>
    <p:extLst>
      <p:ext uri="{BB962C8B-B14F-4D97-AF65-F5344CB8AC3E}">
        <p14:creationId xmlns:p14="http://schemas.microsoft.com/office/powerpoint/2010/main" val="36186238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37</a:t>
            </a:fld>
            <a:endParaRPr lang="en-GB" dirty="0"/>
          </a:p>
        </p:txBody>
      </p:sp>
    </p:spTree>
    <p:extLst>
      <p:ext uri="{BB962C8B-B14F-4D97-AF65-F5344CB8AC3E}">
        <p14:creationId xmlns:p14="http://schemas.microsoft.com/office/powerpoint/2010/main" val="15376995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9DD4D23-C98A-435E-AE88-9061F8349B02}" type="slidenum">
              <a:rPr lang="en-GB" smtClean="0"/>
              <a:pPr/>
              <a:t>39</a:t>
            </a:fld>
            <a:endParaRPr lang="en-GB" dirty="0"/>
          </a:p>
        </p:txBody>
      </p:sp>
    </p:spTree>
    <p:extLst>
      <p:ext uri="{BB962C8B-B14F-4D97-AF65-F5344CB8AC3E}">
        <p14:creationId xmlns:p14="http://schemas.microsoft.com/office/powerpoint/2010/main" val="19211725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9DD4D23-C98A-435E-AE88-9061F8349B02}" type="slidenum">
              <a:rPr lang="en-GB" smtClean="0"/>
              <a:pPr/>
              <a:t>40</a:t>
            </a:fld>
            <a:endParaRPr lang="en-GB" dirty="0"/>
          </a:p>
        </p:txBody>
      </p:sp>
    </p:spTree>
    <p:extLst>
      <p:ext uri="{BB962C8B-B14F-4D97-AF65-F5344CB8AC3E}">
        <p14:creationId xmlns:p14="http://schemas.microsoft.com/office/powerpoint/2010/main" val="19192531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41</a:t>
            </a:fld>
            <a:endParaRPr lang="en-GB" dirty="0"/>
          </a:p>
        </p:txBody>
      </p:sp>
    </p:spTree>
    <p:extLst>
      <p:ext uri="{BB962C8B-B14F-4D97-AF65-F5344CB8AC3E}">
        <p14:creationId xmlns:p14="http://schemas.microsoft.com/office/powerpoint/2010/main" val="1445608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42</a:t>
            </a:fld>
            <a:endParaRPr lang="en-GB" dirty="0"/>
          </a:p>
        </p:txBody>
      </p:sp>
    </p:spTree>
    <p:extLst>
      <p:ext uri="{BB962C8B-B14F-4D97-AF65-F5344CB8AC3E}">
        <p14:creationId xmlns:p14="http://schemas.microsoft.com/office/powerpoint/2010/main" val="36569387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43</a:t>
            </a:fld>
            <a:endParaRPr lang="en-GB" dirty="0"/>
          </a:p>
        </p:txBody>
      </p:sp>
    </p:spTree>
    <p:extLst>
      <p:ext uri="{BB962C8B-B14F-4D97-AF65-F5344CB8AC3E}">
        <p14:creationId xmlns:p14="http://schemas.microsoft.com/office/powerpoint/2010/main" val="36241684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49DD4D23-C98A-435E-AE88-9061F8349B02}" type="slidenum">
              <a:rPr lang="en-GB" smtClean="0"/>
              <a:pPr/>
              <a:t>44</a:t>
            </a:fld>
            <a:endParaRPr lang="en-GB" dirty="0"/>
          </a:p>
        </p:txBody>
      </p:sp>
    </p:spTree>
    <p:extLst>
      <p:ext uri="{BB962C8B-B14F-4D97-AF65-F5344CB8AC3E}">
        <p14:creationId xmlns:p14="http://schemas.microsoft.com/office/powerpoint/2010/main" val="14740004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AU" sz="1800" dirty="0">
                <a:effectLst/>
                <a:latin typeface="Source Sans Pro" panose="020B0503030403020204" pitchFamily="34" charset="0"/>
                <a:ea typeface="Times New Roman" panose="02020603050405020304" pitchFamily="18" charset="0"/>
              </a:rPr>
              <a:t>Today I will looking back over the year and highlight the difference we have made and the impact we have delivered. </a:t>
            </a:r>
          </a:p>
          <a:p>
            <a:pPr marL="285750" indent="-285750">
              <a:buFont typeface="Arial" panose="020B0604020202020204" pitchFamily="34" charset="0"/>
              <a:buChar char="•"/>
            </a:pPr>
            <a:r>
              <a:rPr lang="en-AU" sz="1800" dirty="0">
                <a:effectLst/>
                <a:latin typeface="Source Sans Pro" panose="020B0503030403020204" pitchFamily="34" charset="0"/>
                <a:ea typeface="Times New Roman" panose="02020603050405020304" pitchFamily="18" charset="0"/>
              </a:rPr>
              <a:t>The results represent extraordinary collective and individual efforts, especially against the backdrop of a global pandemic and a time of profound change for our organization.</a:t>
            </a:r>
          </a:p>
          <a:p>
            <a:pPr marL="285750" indent="-285750">
              <a:buFont typeface="Arial" panose="020B0604020202020204" pitchFamily="34" charset="0"/>
              <a:buChar char="•"/>
            </a:pPr>
            <a:r>
              <a:rPr lang="en-AU" sz="1800" dirty="0">
                <a:effectLst/>
                <a:latin typeface="Source Sans Pro" panose="020B0503030403020204" pitchFamily="34" charset="0"/>
                <a:ea typeface="Times New Roman" panose="02020603050405020304" pitchFamily="18" charset="0"/>
              </a:rPr>
              <a:t>I will focus on three areas, which are: (can use the animations for this if you want to – I can take them off, just see if you want to use them)</a:t>
            </a:r>
            <a:br>
              <a:rPr lang="en-AU" sz="1800" dirty="0">
                <a:effectLst/>
                <a:latin typeface="Source Sans Pro" panose="020B0503030403020204" pitchFamily="34" charset="0"/>
                <a:ea typeface="Times New Roman" panose="02020603050405020304" pitchFamily="18" charset="0"/>
              </a:rPr>
            </a:br>
            <a:r>
              <a:rPr lang="en-AU" sz="1800" dirty="0">
                <a:effectLst/>
                <a:latin typeface="Source Sans Pro" panose="020B0503030403020204" pitchFamily="34" charset="0"/>
                <a:ea typeface="Times New Roman" panose="02020603050405020304" pitchFamily="18" charset="0"/>
              </a:rPr>
              <a:t>1. Producing and publishing evidence in the Cochrane Library </a:t>
            </a:r>
            <a:br>
              <a:rPr lang="en-AU" sz="1800" dirty="0">
                <a:effectLst/>
                <a:latin typeface="Source Sans Pro" panose="020B0503030403020204" pitchFamily="34" charset="0"/>
                <a:ea typeface="Times New Roman" panose="02020603050405020304" pitchFamily="18" charset="0"/>
              </a:rPr>
            </a:br>
            <a:r>
              <a:rPr lang="en-AU" sz="1800" dirty="0">
                <a:effectLst/>
                <a:latin typeface="Source Sans Pro" panose="020B0503030403020204" pitchFamily="34" charset="0"/>
                <a:ea typeface="Times New Roman" panose="02020603050405020304" pitchFamily="18" charset="0"/>
              </a:rPr>
              <a:t>2. Setting methods standards and enhancing capacity</a:t>
            </a:r>
            <a:br>
              <a:rPr lang="en-AU" sz="1800" dirty="0">
                <a:effectLst/>
                <a:latin typeface="Source Sans Pro" panose="020B0503030403020204" pitchFamily="34" charset="0"/>
                <a:ea typeface="Times New Roman" panose="02020603050405020304" pitchFamily="18" charset="0"/>
              </a:rPr>
            </a:br>
            <a:r>
              <a:rPr lang="en-AU" sz="1800" dirty="0">
                <a:effectLst/>
                <a:latin typeface="Source Sans Pro" panose="020B0503030403020204" pitchFamily="34" charset="0"/>
                <a:ea typeface="Times New Roman" panose="02020603050405020304" pitchFamily="18" charset="0"/>
              </a:rPr>
              <a:t>3. Transforming the way we produce evidence synthesis</a:t>
            </a:r>
          </a:p>
          <a:p>
            <a:endParaRPr lang="en-AU" sz="1800" dirty="0">
              <a:effectLst/>
              <a:latin typeface="Source Sans Pro" panose="020B0503030403020204" pitchFamily="34" charset="0"/>
              <a:ea typeface="Times New Roman" panose="02020603050405020304" pitchFamily="18" charset="0"/>
            </a:endParaRPr>
          </a:p>
          <a:p>
            <a:endParaRPr lang="en-AU" sz="1800" dirty="0">
              <a:effectLst/>
              <a:latin typeface="Source Sans Pro" panose="020B0503030403020204" pitchFamily="34"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49DD4D23-C98A-435E-AE88-9061F8349B02}" type="slidenum">
              <a:rPr lang="en-GB" smtClean="0"/>
              <a:pPr/>
              <a:t>45</a:t>
            </a:fld>
            <a:endParaRPr lang="en-GB" dirty="0"/>
          </a:p>
        </p:txBody>
      </p:sp>
    </p:spTree>
    <p:extLst>
      <p:ext uri="{BB962C8B-B14F-4D97-AF65-F5344CB8AC3E}">
        <p14:creationId xmlns:p14="http://schemas.microsoft.com/office/powerpoint/2010/main" val="910303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Source Sans Pro" panose="020B0503030403020204" pitchFamily="34" charset="0"/>
                <a:ea typeface="Times New Roman" panose="02020603050405020304" pitchFamily="18" charset="0"/>
              </a:rPr>
              <a:t>Numbers needed from John – can update slide when these are available</a:t>
            </a:r>
            <a:endParaRPr lang="en-GB" sz="3200" dirty="0"/>
          </a:p>
          <a:p>
            <a:endParaRPr lang="en-AU" sz="1800" dirty="0">
              <a:effectLst/>
              <a:latin typeface="Source Sans Pro" panose="020B0503030403020204" pitchFamily="34" charset="0"/>
              <a:ea typeface="Times New Roman" panose="02020603050405020304" pitchFamily="18" charset="0"/>
            </a:endParaRPr>
          </a:p>
          <a:p>
            <a:endParaRPr lang="en-GB" sz="1800" dirty="0"/>
          </a:p>
          <a:p>
            <a:r>
              <a:rPr lang="en-GB" sz="1800" dirty="0"/>
              <a:t>In 2022 (so far), we have published XX new or updated Cochrane Reviews, and ZZ protocols</a:t>
            </a:r>
          </a:p>
          <a:p>
            <a:r>
              <a:rPr lang="en-GB" sz="1800" dirty="0"/>
              <a:t>In 2021, we published 501 new or updated reviews and 255 protocols</a:t>
            </a:r>
          </a:p>
          <a:p>
            <a:r>
              <a:rPr lang="en-GB" sz="1800" dirty="0"/>
              <a:t>In 2020, we published 547 new or updated reviews and 271 protocols</a:t>
            </a:r>
          </a:p>
          <a:p>
            <a:r>
              <a:rPr lang="en-GB" sz="1800" dirty="0"/>
              <a:t>Impact factor increased from XX to ZZ  in the same period</a:t>
            </a:r>
          </a:p>
          <a:p>
            <a:endParaRPr lang="en-GB" sz="1100" dirty="0">
              <a:effectLst/>
              <a:latin typeface="Source Sans Pro" panose="020B0503030403020204" pitchFamily="34" charset="0"/>
              <a:ea typeface="Times New Roman" panose="02020603050405020304" pitchFamily="18" charset="0"/>
            </a:endParaRPr>
          </a:p>
          <a:p>
            <a:endParaRPr lang="en-AU" sz="1800" dirty="0">
              <a:effectLst/>
              <a:latin typeface="Source Sans Pro" panose="020B0503030403020204" pitchFamily="34"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49DD4D23-C98A-435E-AE88-9061F8349B02}" type="slidenum">
              <a:rPr lang="en-GB" smtClean="0"/>
              <a:pPr/>
              <a:t>46</a:t>
            </a:fld>
            <a:endParaRPr lang="en-GB" dirty="0"/>
          </a:p>
        </p:txBody>
      </p:sp>
    </p:spTree>
    <p:extLst>
      <p:ext uri="{BB962C8B-B14F-4D97-AF65-F5344CB8AC3E}">
        <p14:creationId xmlns:p14="http://schemas.microsoft.com/office/powerpoint/2010/main" val="35348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Diversity and inclusion is essential to Cochrane’s mission </a:t>
            </a:r>
            <a:endParaRPr lang="en-GB" dirty="0"/>
          </a:p>
          <a:p>
            <a:r>
              <a:rPr lang="en-GB" dirty="0"/>
              <a:t>People referred to ‘diversity’ in Cochrane as meaning an organisation run by, with contributions from and benefitting people with a variety of demographic, language and geographic characteristics as well as different levels of experience and professional expertise. They also used ‘diversity’ to mean synthesising evidence about a wide variety of topics, using various methods and dissemination routes, mindful of different local needs. </a:t>
            </a:r>
          </a:p>
          <a:p>
            <a:endParaRPr lang="en-US" dirty="0"/>
          </a:p>
          <a:p>
            <a:endParaRPr lang="en-US" dirty="0"/>
          </a:p>
        </p:txBody>
      </p:sp>
      <p:sp>
        <p:nvSpPr>
          <p:cNvPr id="4" name="Slide Number Placeholder 3"/>
          <p:cNvSpPr>
            <a:spLocks noGrp="1"/>
          </p:cNvSpPr>
          <p:nvPr>
            <p:ph type="sldNum" sz="quarter" idx="5"/>
          </p:nvPr>
        </p:nvSpPr>
        <p:spPr/>
        <p:txBody>
          <a:bodyPr/>
          <a:lstStyle/>
          <a:p>
            <a:fld id="{49DD4D23-C98A-435E-AE88-9061F8349B02}" type="slidenum">
              <a:rPr lang="en-GB" smtClean="0"/>
              <a:pPr/>
              <a:t>13</a:t>
            </a:fld>
            <a:endParaRPr lang="en-GB"/>
          </a:p>
        </p:txBody>
      </p:sp>
    </p:spTree>
    <p:extLst>
      <p:ext uri="{BB962C8B-B14F-4D97-AF65-F5344CB8AC3E}">
        <p14:creationId xmlns:p14="http://schemas.microsoft.com/office/powerpoint/2010/main" val="18297682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endParaRPr lang="en-GB" sz="1100" dirty="0">
              <a:effectLst/>
              <a:latin typeface="Source Sans Pro" panose="020B0503030403020204" pitchFamily="34" charset="0"/>
              <a:ea typeface="Times New Roman" panose="02020603050405020304" pitchFamily="18" charset="0"/>
            </a:endParaRPr>
          </a:p>
          <a:p>
            <a:endParaRPr lang="en-AU" sz="1800" dirty="0">
              <a:effectLst/>
              <a:latin typeface="Source Sans Pro" panose="020B0503030403020204" pitchFamily="34"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49DD4D23-C98A-435E-AE88-9061F8349B02}" type="slidenum">
              <a:rPr lang="en-GB" smtClean="0"/>
              <a:pPr/>
              <a:t>47</a:t>
            </a:fld>
            <a:endParaRPr lang="en-GB" dirty="0"/>
          </a:p>
        </p:txBody>
      </p:sp>
    </p:spTree>
    <p:extLst>
      <p:ext uri="{BB962C8B-B14F-4D97-AF65-F5344CB8AC3E}">
        <p14:creationId xmlns:p14="http://schemas.microsoft.com/office/powerpoint/2010/main" val="15793940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800" dirty="0">
              <a:effectLst/>
              <a:latin typeface="Source Sans Pro" panose="020B0503030403020204" pitchFamily="34" charset="0"/>
              <a:ea typeface="Times New Roman" panose="02020603050405020304" pitchFamily="18" charset="0"/>
            </a:endParaRPr>
          </a:p>
          <a:p>
            <a:r>
              <a:rPr lang="en-GB" sz="1800" dirty="0">
                <a:effectLst/>
                <a:latin typeface="Source Sans Pro" panose="020B0503030403020204" pitchFamily="34" charset="0"/>
                <a:ea typeface="Times New Roman" panose="02020603050405020304" pitchFamily="18" charset="0"/>
              </a:rPr>
              <a:t>Key reviews citation/usage. This is all available at the </a:t>
            </a:r>
            <a:r>
              <a:rPr lang="en-US" sz="1800" u="sng" dirty="0">
                <a:solidFill>
                  <a:srgbClr val="002D64"/>
                </a:solidFill>
                <a:effectLst/>
                <a:latin typeface="Source Sans Pro" panose="020B0503030403020204" pitchFamily="34" charset="0"/>
                <a:ea typeface="Times New Roman" panose="02020603050405020304" pitchFamily="18" charset="0"/>
                <a:hlinkClick r:id="rId3"/>
              </a:rPr>
              <a:t>Impact factor report</a:t>
            </a:r>
            <a:r>
              <a:rPr lang="en-US" sz="1800" dirty="0">
                <a:effectLst/>
                <a:latin typeface="Source Sans Pro" panose="020B0503030403020204" pitchFamily="34" charset="0"/>
                <a:ea typeface="Times New Roman" panose="02020603050405020304" pitchFamily="18" charset="0"/>
              </a:rPr>
              <a:t> </a:t>
            </a:r>
            <a:endParaRPr lang="en-IL" sz="1800" dirty="0">
              <a:effectLst/>
              <a:latin typeface="Times New Roman" panose="02020603050405020304" pitchFamily="18" charset="0"/>
              <a:ea typeface="Times New Roman" panose="02020603050405020304" pitchFamily="18" charset="0"/>
            </a:endParaRPr>
          </a:p>
          <a:p>
            <a:pPr marL="228600"/>
            <a:r>
              <a:rPr lang="en-GB" sz="1800" dirty="0">
                <a:effectLst/>
                <a:latin typeface="Source Sans Pro" panose="020B0503030403020204" pitchFamily="34" charset="0"/>
                <a:ea typeface="Times New Roman" panose="02020603050405020304" pitchFamily="18" charset="0"/>
              </a:rPr>
              <a:t> </a:t>
            </a:r>
            <a:endParaRPr lang="en-IL" sz="1800" dirty="0">
              <a:effectLst/>
              <a:latin typeface="Times New Roman" panose="02020603050405020304" pitchFamily="18" charset="0"/>
              <a:ea typeface="Times New Roman" panose="02020603050405020304" pitchFamily="18" charset="0"/>
            </a:endParaRPr>
          </a:p>
          <a:p>
            <a:pPr marL="228600"/>
            <a:r>
              <a:rPr lang="en-US" sz="1800" dirty="0">
                <a:effectLst/>
                <a:latin typeface="Source Sans Pro" panose="020B0503030403020204" pitchFamily="34" charset="0"/>
                <a:ea typeface="Times New Roman" panose="02020603050405020304" pitchFamily="18" charset="0"/>
              </a:rPr>
              <a:t>Other impact reviews</a:t>
            </a:r>
            <a:endParaRPr lang="en-IL" sz="1800" dirty="0">
              <a:effectLst/>
              <a:latin typeface="Times New Roman" panose="02020603050405020304" pitchFamily="18" charset="0"/>
              <a:ea typeface="Times New Roman" panose="02020603050405020304" pitchFamily="18" charset="0"/>
            </a:endParaRPr>
          </a:p>
          <a:p>
            <a:pPr marL="342900" lvl="0" indent="-342900">
              <a:buFont typeface="Symbol" pitchFamily="2" charset="2"/>
              <a:buChar char=""/>
            </a:pPr>
            <a:r>
              <a:rPr lang="en-IL" sz="1800" dirty="0">
                <a:effectLst/>
                <a:latin typeface="Source Sans Pro" panose="020B0503030403020204" pitchFamily="34" charset="0"/>
                <a:ea typeface="Times New Roman" panose="02020603050405020304" pitchFamily="18" charset="0"/>
              </a:rPr>
              <a:t>Treatment of periodontitis for glycaemic control in people with diabetes mellitus - </a:t>
            </a:r>
            <a:r>
              <a:rPr lang="en-IL" sz="1800" u="sng" dirty="0">
                <a:solidFill>
                  <a:srgbClr val="002D64"/>
                </a:solidFill>
                <a:effectLst/>
                <a:latin typeface="Source Sans Pro" panose="020B0503030403020204" pitchFamily="34" charset="0"/>
                <a:ea typeface="Times New Roman" panose="02020603050405020304" pitchFamily="18" charset="0"/>
                <a:hlinkClick r:id="rId4"/>
              </a:rPr>
              <a:t>https://www.cochranelibrary.com/cdsr/doi/10.1002/14651858.CD004714.pub4/full</a:t>
            </a:r>
            <a:r>
              <a:rPr lang="en-IL" sz="1800" dirty="0">
                <a:effectLst/>
                <a:latin typeface="Source Sans Pro" panose="020B0503030403020204" pitchFamily="34" charset="0"/>
                <a:ea typeface="Times New Roman" panose="02020603050405020304" pitchFamily="18" charset="0"/>
              </a:rPr>
              <a:t> Produced in conjunction with NICE guidelines: </a:t>
            </a:r>
            <a:r>
              <a:rPr lang="en-IL" sz="1800" u="sng" dirty="0">
                <a:solidFill>
                  <a:srgbClr val="002D64"/>
                </a:solidFill>
                <a:effectLst/>
                <a:latin typeface="Source Sans Pro" panose="020B0503030403020204" pitchFamily="34" charset="0"/>
                <a:ea typeface="Times New Roman" panose="02020603050405020304" pitchFamily="18" charset="0"/>
                <a:hlinkClick r:id="rId5"/>
              </a:rPr>
              <a:t>https://www.nice.org.uk/guidance/ng28/update/ng28-update-5/documents/evidence-review</a:t>
            </a:r>
            <a:endParaRPr lang="en-IL" sz="1800" dirty="0">
              <a:effectLst/>
              <a:latin typeface="Times New Roman" panose="02020603050405020304" pitchFamily="18" charset="0"/>
              <a:ea typeface="Times New Roman" panose="02020603050405020304" pitchFamily="18" charset="0"/>
            </a:endParaRPr>
          </a:p>
          <a:p>
            <a:r>
              <a:rPr lang="en-US" sz="1800" dirty="0">
                <a:effectLst/>
                <a:latin typeface="Source Sans Pro" panose="020B0503030403020204" pitchFamily="34" charset="0"/>
                <a:ea typeface="Times New Roman" panose="02020603050405020304" pitchFamily="18" charset="0"/>
              </a:rPr>
              <a:t> </a:t>
            </a:r>
            <a:endParaRPr lang="en-IL" sz="1800" dirty="0">
              <a:effectLst/>
              <a:latin typeface="Times New Roman" panose="02020603050405020304" pitchFamily="18" charset="0"/>
              <a:ea typeface="Times New Roman" panose="02020603050405020304" pitchFamily="18" charset="0"/>
            </a:endParaRPr>
          </a:p>
          <a:p>
            <a:r>
              <a:rPr lang="en-GB" sz="1800" dirty="0"/>
              <a:t>Others include…  the one in mental health and the one just published in malaria</a:t>
            </a:r>
          </a:p>
          <a:p>
            <a:endParaRPr lang="en-AU" sz="1800" dirty="0">
              <a:effectLst/>
              <a:latin typeface="Source Sans Pro" panose="020B0503030403020204" pitchFamily="34"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49DD4D23-C98A-435E-AE88-9061F8349B02}" type="slidenum">
              <a:rPr lang="en-GB" smtClean="0"/>
              <a:pPr/>
              <a:t>48</a:t>
            </a:fld>
            <a:endParaRPr lang="en-GB" dirty="0"/>
          </a:p>
        </p:txBody>
      </p:sp>
    </p:spTree>
    <p:extLst>
      <p:ext uri="{BB962C8B-B14F-4D97-AF65-F5344CB8AC3E}">
        <p14:creationId xmlns:p14="http://schemas.microsoft.com/office/powerpoint/2010/main" val="36775422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Source Sans Pro" panose="020B0503030403020204" pitchFamily="34" charset="0"/>
                <a:ea typeface="Times New Roman" panose="02020603050405020304" pitchFamily="18" charset="0"/>
              </a:rPr>
              <a:t>Example of the WHO guidelines usage of reviews from the Pregnancy and Childbirth</a:t>
            </a:r>
            <a:endParaRPr lang="en-IL" sz="1800" dirty="0">
              <a:effectLst/>
              <a:latin typeface="Times New Roman" panose="02020603050405020304" pitchFamily="18" charset="0"/>
              <a:ea typeface="Times New Roman" panose="02020603050405020304" pitchFamily="18" charset="0"/>
            </a:endParaRPr>
          </a:p>
          <a:p>
            <a:r>
              <a:rPr lang="en-IL" sz="1800" b="1" dirty="0">
                <a:solidFill>
                  <a:srgbClr val="000000"/>
                </a:solidFill>
                <a:effectLst/>
                <a:latin typeface="Source Sans Pro" panose="020B0503030403020204" pitchFamily="34" charset="0"/>
                <a:ea typeface="Times New Roman" panose="02020603050405020304" pitchFamily="18" charset="0"/>
                <a:cs typeface="Calibri" panose="020F0502020204030204" pitchFamily="34" charset="0"/>
              </a:rPr>
              <a:t>HI Karla, </a:t>
            </a:r>
            <a:endParaRPr lang="en-IL" sz="1800" dirty="0">
              <a:effectLst/>
              <a:latin typeface="Times New Roman" panose="02020603050405020304" pitchFamily="18" charset="0"/>
              <a:ea typeface="Times New Roman" panose="02020603050405020304" pitchFamily="18" charset="0"/>
            </a:endParaRPr>
          </a:p>
          <a:p>
            <a:pPr marL="342900" lvl="0" indent="-342900">
              <a:tabLst>
                <a:tab pos="457200" algn="l"/>
              </a:tabLst>
            </a:pPr>
            <a:r>
              <a:rPr lang="en-IL" sz="1800" b="1" dirty="0">
                <a:solidFill>
                  <a:srgbClr val="000000"/>
                </a:solidFill>
                <a:effectLst/>
                <a:latin typeface="Source Sans Pro" panose="020B0503030403020204" pitchFamily="34" charset="0"/>
                <a:ea typeface="Times New Roman" panose="02020603050405020304" pitchFamily="18" charset="0"/>
                <a:cs typeface="Calibri" panose="020F0502020204030204" pitchFamily="34" charset="0"/>
              </a:rPr>
              <a:t>The updated recommendations on interventions to improve preterm birth outcomes</a:t>
            </a:r>
            <a:endParaRPr lang="en-IL" sz="1800" dirty="0">
              <a:effectLst/>
              <a:latin typeface="Times New Roman" panose="02020603050405020304" pitchFamily="18" charset="0"/>
              <a:ea typeface="Times New Roman" panose="02020603050405020304" pitchFamily="18" charset="0"/>
            </a:endParaRPr>
          </a:p>
          <a:p>
            <a:r>
              <a:rPr lang="en-IL" sz="1800" dirty="0">
                <a:solidFill>
                  <a:srgbClr val="000000"/>
                </a:solidFill>
                <a:effectLst/>
                <a:latin typeface="Source Sans Pro" panose="020B0503030403020204" pitchFamily="34" charset="0"/>
                <a:ea typeface="Times New Roman" panose="02020603050405020304" pitchFamily="18" charset="0"/>
                <a:cs typeface="Calibri" panose="020F0502020204030204" pitchFamily="34" charset="0"/>
              </a:rPr>
              <a:t>The WHO story and landing page can be found here </a:t>
            </a:r>
            <a:r>
              <a:rPr lang="en-IL" sz="1800" dirty="0">
                <a:solidFill>
                  <a:srgbClr val="0563C1"/>
                </a:solidFill>
                <a:effectLst/>
                <a:latin typeface="Source Sans Pro" panose="020B0503030403020204" pitchFamily="34" charset="0"/>
                <a:ea typeface="Times New Roman" panose="02020603050405020304" pitchFamily="18" charset="0"/>
                <a:cs typeface="Calibri" panose="020F0502020204030204" pitchFamily="34" charset="0"/>
                <a:hlinkClick r:id="rId3" tooltip="Original URL:&#10;https://www.who.int/news/item/30-09-2022-new-recommendations-from-WHO-to-help-improve-the-health-of-preterm-birth&#10;&#10;Click to follow link."/>
              </a:rPr>
              <a:t>https://www.who.int/news/item/30-09-2022-new-recommendations-from-WHO-to-help-improve-the-health-of-preterm-birth</a:t>
            </a:r>
            <a:r>
              <a:rPr lang="en-IL" sz="1800" dirty="0">
                <a:solidFill>
                  <a:srgbClr val="000000"/>
                </a:solidFill>
                <a:effectLst/>
                <a:latin typeface="Source Sans Pro" panose="020B0503030403020204" pitchFamily="34" charset="0"/>
                <a:ea typeface="Times New Roman" panose="02020603050405020304" pitchFamily="18" charset="0"/>
                <a:cs typeface="Calibri" panose="020F0502020204030204" pitchFamily="34" charset="0"/>
              </a:rPr>
              <a:t> and here are the links to the updated guidelines just published:</a:t>
            </a:r>
            <a:endParaRPr lang="en-IL" sz="1800" dirty="0">
              <a:effectLst/>
              <a:latin typeface="Times New Roman" panose="02020603050405020304" pitchFamily="18" charset="0"/>
              <a:ea typeface="Times New Roman" panose="02020603050405020304" pitchFamily="18" charset="0"/>
            </a:endParaRPr>
          </a:p>
          <a:p>
            <a:pPr marL="342900" lvl="0" indent="-342900">
              <a:buSzPts val="1000"/>
              <a:buFont typeface="Symbol" pitchFamily="2" charset="2"/>
              <a:buChar char=""/>
              <a:tabLst>
                <a:tab pos="457200" algn="l"/>
              </a:tabLst>
            </a:pPr>
            <a:r>
              <a:rPr lang="en-IL" sz="1800" dirty="0">
                <a:solidFill>
                  <a:srgbClr val="008DC9"/>
                </a:solidFill>
                <a:effectLst/>
                <a:latin typeface="Source Sans Pro" panose="020B0503030403020204" pitchFamily="34" charset="0"/>
                <a:ea typeface="Times New Roman" panose="02020603050405020304" pitchFamily="18" charset="0"/>
                <a:cs typeface="Arial" panose="020B0604020202020204" pitchFamily="34" charset="0"/>
                <a:hlinkClick r:id="rId4" tooltip="Original URL:&#10;https://www.who.int/publications-detail-redirect/9789240057296&#10;&#10;Click to follow link."/>
              </a:rPr>
              <a:t>WHO recommendations on antenatal corticosteroids for improving preterm birth outcomes</a:t>
            </a:r>
            <a:r>
              <a:rPr lang="en-IL" sz="1800" dirty="0">
                <a:solidFill>
                  <a:srgbClr val="3C4245"/>
                </a:solidFill>
                <a:effectLst/>
                <a:latin typeface="Source Sans Pro" panose="020B0503030403020204" pitchFamily="34" charset="0"/>
                <a:ea typeface="Times New Roman" panose="02020603050405020304" pitchFamily="18" charset="0"/>
                <a:cs typeface="Arial" panose="020B0604020202020204" pitchFamily="34" charset="0"/>
              </a:rPr>
              <a:t>, 2022</a:t>
            </a:r>
            <a:endParaRPr lang="en-IL" sz="1800" dirty="0">
              <a:solidFill>
                <a:srgbClr val="3C4245"/>
              </a:solidFill>
              <a:effectLst/>
              <a:latin typeface="Times New Roman" panose="02020603050405020304" pitchFamily="18" charset="0"/>
              <a:ea typeface="Times New Roman" panose="02020603050405020304" pitchFamily="18" charset="0"/>
            </a:endParaRPr>
          </a:p>
          <a:p>
            <a:pPr marL="342900" lvl="0" indent="-342900">
              <a:buSzPts val="1000"/>
              <a:buFont typeface="Symbol" pitchFamily="2" charset="2"/>
              <a:buChar char=""/>
              <a:tabLst>
                <a:tab pos="457200" algn="l"/>
              </a:tabLst>
            </a:pPr>
            <a:r>
              <a:rPr lang="en-IL" sz="1800" dirty="0">
                <a:solidFill>
                  <a:srgbClr val="008DC9"/>
                </a:solidFill>
                <a:effectLst/>
                <a:latin typeface="Source Sans Pro" panose="020B0503030403020204" pitchFamily="34" charset="0"/>
                <a:ea typeface="Times New Roman" panose="02020603050405020304" pitchFamily="18" charset="0"/>
                <a:cs typeface="Arial" panose="020B0604020202020204" pitchFamily="34" charset="0"/>
                <a:hlinkClick r:id="rId5" tooltip="Original URL:&#10;https://www.who.int/publications-detail-redirect/9789240057227&#10;&#10;Click to follow link."/>
              </a:rPr>
              <a:t>WHO recommendation on tocolytic therapy for improving preterm birth outcomes</a:t>
            </a:r>
            <a:r>
              <a:rPr lang="en-IL" sz="1800" dirty="0">
                <a:solidFill>
                  <a:srgbClr val="3C4245"/>
                </a:solidFill>
                <a:effectLst/>
                <a:latin typeface="Source Sans Pro" panose="020B0503030403020204" pitchFamily="34" charset="0"/>
                <a:ea typeface="Times New Roman" panose="02020603050405020304" pitchFamily="18" charset="0"/>
                <a:cs typeface="Arial" panose="020B0604020202020204" pitchFamily="34" charset="0"/>
              </a:rPr>
              <a:t>, 2022</a:t>
            </a:r>
            <a:endParaRPr lang="en-IL" sz="1800" dirty="0">
              <a:solidFill>
                <a:srgbClr val="000000"/>
              </a:solidFill>
              <a:effectLst/>
              <a:latin typeface="Times New Roman" panose="02020603050405020304" pitchFamily="18" charset="0"/>
              <a:ea typeface="Times New Roman" panose="02020603050405020304" pitchFamily="18" charset="0"/>
            </a:endParaRPr>
          </a:p>
          <a:p>
            <a:r>
              <a:rPr lang="en-IL" sz="1800" dirty="0">
                <a:solidFill>
                  <a:srgbClr val="000000"/>
                </a:solidFill>
                <a:effectLst/>
                <a:latin typeface="Source Sans Pro" panose="020B0503030403020204" pitchFamily="34" charset="0"/>
                <a:ea typeface="Times New Roman" panose="02020603050405020304" pitchFamily="18" charset="0"/>
                <a:cs typeface="Calibri" panose="020F0502020204030204" pitchFamily="34" charset="0"/>
              </a:rPr>
              <a:t> </a:t>
            </a:r>
            <a:endParaRPr lang="en-IL"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startAt="2"/>
              <a:tabLst>
                <a:tab pos="457200" algn="l"/>
              </a:tabLst>
            </a:pPr>
            <a:r>
              <a:rPr lang="en-IL" sz="1800" b="1" dirty="0">
                <a:solidFill>
                  <a:srgbClr val="000000"/>
                </a:solidFill>
                <a:effectLst/>
                <a:latin typeface="Source Sans Pro" panose="020B0503030403020204" pitchFamily="34" charset="0"/>
                <a:ea typeface="Times New Roman" panose="02020603050405020304" pitchFamily="18" charset="0"/>
                <a:cs typeface="Calibri" panose="020F0502020204030204" pitchFamily="34" charset="0"/>
              </a:rPr>
              <a:t>Updated recommendations for induction </a:t>
            </a:r>
            <a:r>
              <a:rPr lang="en-IL" sz="1800" b="1">
                <a:solidFill>
                  <a:srgbClr val="000000"/>
                </a:solidFill>
                <a:effectLst/>
                <a:latin typeface="Source Sans Pro" panose="020B0503030403020204" pitchFamily="34" charset="0"/>
                <a:ea typeface="Times New Roman" panose="02020603050405020304" pitchFamily="18" charset="0"/>
                <a:cs typeface="Calibri" panose="020F0502020204030204" pitchFamily="34" charset="0"/>
              </a:rPr>
              <a:t>of labour</a:t>
            </a:r>
            <a:r>
              <a:rPr lang="en-AU" sz="1800" b="1" i="0" dirty="0">
                <a:solidFill>
                  <a:srgbClr val="000000"/>
                </a:solidFill>
                <a:effectLst/>
                <a:latin typeface="Source Sans Pro" panose="020B0503030403020204" pitchFamily="34" charset="0"/>
                <a:ea typeface="Times New Roman" panose="02020603050405020304" pitchFamily="18" charset="0"/>
                <a:cs typeface="Calibri" panose="020F0502020204030204" pitchFamily="34" charset="0"/>
              </a:rPr>
              <a:t> </a:t>
            </a:r>
            <a:r>
              <a:rPr lang="en-AU" sz="2800" b="0" i="0" dirty="0">
                <a:solidFill>
                  <a:srgbClr val="3C4245"/>
                </a:solidFill>
                <a:effectLst/>
                <a:latin typeface="Arial" panose="020B0604020202020204" pitchFamily="34" charset="0"/>
              </a:rPr>
              <a:t>The primary goal of the guidelines is to improve the quality of care and outcomes for pregnant women undergoing induction of labour in under-resourced settings. The target audience of these guidelines includes obstetricians, midwives, general medical practitioners, health-care managers and public health policy-</a:t>
            </a:r>
            <a:r>
              <a:rPr lang="en-AU" sz="2800" b="0" i="0" dirty="0" err="1">
                <a:solidFill>
                  <a:srgbClr val="3C4245"/>
                </a:solidFill>
                <a:effectLst/>
                <a:latin typeface="Arial" panose="020B0604020202020204" pitchFamily="34" charset="0"/>
              </a:rPr>
              <a:t>makers.The</a:t>
            </a:r>
            <a:r>
              <a:rPr lang="en-AU" sz="2800" b="0" i="0" dirty="0">
                <a:solidFill>
                  <a:srgbClr val="3C4245"/>
                </a:solidFill>
                <a:effectLst/>
                <a:latin typeface="Arial" panose="020B0604020202020204" pitchFamily="34" charset="0"/>
              </a:rPr>
              <a:t> guidance provided is evidence-based and covers selected topics related to induction of labour that were regarded as critical priority questions by an international, multidisciplinary group of health-care workers, consumers and other stakeholders.</a:t>
            </a:r>
            <a:endParaRPr lang="en-IL" sz="1800" dirty="0">
              <a:effectLst/>
              <a:latin typeface="Times New Roman" panose="02020603050405020304" pitchFamily="18" charset="0"/>
              <a:ea typeface="Times New Roman" panose="02020603050405020304" pitchFamily="18" charset="0"/>
            </a:endParaRPr>
          </a:p>
          <a:p>
            <a:r>
              <a:rPr lang="en-IL" sz="1800" dirty="0">
                <a:solidFill>
                  <a:srgbClr val="000000"/>
                </a:solidFill>
                <a:effectLst/>
                <a:latin typeface="Source Sans Pro" panose="020B0503030403020204" pitchFamily="34" charset="0"/>
                <a:ea typeface="Times New Roman" panose="02020603050405020304" pitchFamily="18" charset="0"/>
                <a:cs typeface="Calibri" panose="020F0502020204030204" pitchFamily="34" charset="0"/>
              </a:rPr>
              <a:t>The main landing page for the 2011 WHO recommendations for induction of labour can be found </a:t>
            </a:r>
            <a:r>
              <a:rPr lang="en-IL" sz="1800" dirty="0">
                <a:solidFill>
                  <a:srgbClr val="0563C1"/>
                </a:solidFill>
                <a:effectLst/>
                <a:latin typeface="Source Sans Pro" panose="020B0503030403020204" pitchFamily="34" charset="0"/>
                <a:ea typeface="Times New Roman" panose="02020603050405020304" pitchFamily="18" charset="0"/>
                <a:cs typeface="Calibri" panose="020F0502020204030204" pitchFamily="34" charset="0"/>
                <a:hlinkClick r:id="rId6" tooltip="https://eur01.safelinks.protection.outlook.com/?url=https%3A%2F%2Fwww.who.int%2Fpublications%2Fi%2Fitem%2F9789241501156&amp;data=05%7C01%7Cksoares-weiser%40cochrane.org%7C349a59ab4b7943a40cc608daa839f303%7Cb6c2e21e4db74533916398c1451c1caa%7C0%7C0%7C6380072640"/>
              </a:rPr>
              <a:t>here</a:t>
            </a:r>
            <a:r>
              <a:rPr lang="en-IL" sz="1800" dirty="0">
                <a:solidFill>
                  <a:srgbClr val="000000"/>
                </a:solidFill>
                <a:effectLst/>
                <a:latin typeface="Source Sans Pro" panose="020B0503030403020204" pitchFamily="34" charset="0"/>
                <a:ea typeface="Times New Roman" panose="02020603050405020304" pitchFamily="18" charset="0"/>
                <a:cs typeface="Calibri" panose="020F0502020204030204" pitchFamily="34" charset="0"/>
              </a:rPr>
              <a:t> but here are the links to the specific recommendations that were updated and published this week. </a:t>
            </a:r>
            <a:endParaRPr lang="en-IL" sz="1800" dirty="0">
              <a:effectLst/>
              <a:latin typeface="Times New Roman" panose="02020603050405020304" pitchFamily="18" charset="0"/>
              <a:ea typeface="Times New Roman" panose="02020603050405020304" pitchFamily="18" charset="0"/>
            </a:endParaRPr>
          </a:p>
          <a:p>
            <a:pPr marL="342900" lvl="0" indent="-342900">
              <a:lnSpc>
                <a:spcPts val="1800"/>
              </a:lnSpc>
              <a:buSzPts val="1000"/>
              <a:buFont typeface="Symbol" pitchFamily="2" charset="2"/>
              <a:buChar char=""/>
              <a:tabLst>
                <a:tab pos="457200" algn="l"/>
              </a:tabLst>
            </a:pPr>
            <a:r>
              <a:rPr lang="en-IL" sz="1800" dirty="0">
                <a:solidFill>
                  <a:srgbClr val="008DC9"/>
                </a:solidFill>
                <a:effectLst/>
                <a:latin typeface="Source Sans Pro" panose="020B0503030403020204" pitchFamily="34" charset="0"/>
                <a:ea typeface="Times New Roman" panose="02020603050405020304" pitchFamily="18" charset="0"/>
                <a:cs typeface="Arial" panose="020B0604020202020204" pitchFamily="34" charset="0"/>
                <a:hlinkClick r:id="rId7" tooltip="Original URL:&#10;https://www.who.int/publications-detail-redirect/9789240055810&#10;&#10;Click to follow link."/>
              </a:rPr>
              <a:t>WHO recommendations on outpatient settings for induction of labour</a:t>
            </a:r>
            <a:r>
              <a:rPr lang="en-IL" sz="1800" dirty="0">
                <a:solidFill>
                  <a:srgbClr val="1A1A1A"/>
                </a:solidFill>
                <a:effectLst/>
                <a:latin typeface="Source Sans Pro" panose="020B0503030403020204" pitchFamily="34" charset="0"/>
                <a:ea typeface="Times New Roman" panose="02020603050405020304" pitchFamily="18" charset="0"/>
                <a:cs typeface="Arial" panose="020B0604020202020204" pitchFamily="34" charset="0"/>
              </a:rPr>
              <a:t>, 2022</a:t>
            </a:r>
            <a:endParaRPr lang="en-IL" sz="1800" dirty="0">
              <a:solidFill>
                <a:srgbClr val="1A1A1A"/>
              </a:solidFill>
              <a:effectLst/>
              <a:latin typeface="Times New Roman" panose="02020603050405020304" pitchFamily="18" charset="0"/>
              <a:ea typeface="Times New Roman" panose="02020603050405020304" pitchFamily="18" charset="0"/>
            </a:endParaRPr>
          </a:p>
          <a:p>
            <a:pPr marL="342900" lvl="0" indent="-342900">
              <a:lnSpc>
                <a:spcPts val="1800"/>
              </a:lnSpc>
              <a:buSzPts val="1000"/>
              <a:buFont typeface="Symbol" pitchFamily="2" charset="2"/>
              <a:buChar char=""/>
              <a:tabLst>
                <a:tab pos="457200" algn="l"/>
              </a:tabLst>
            </a:pPr>
            <a:r>
              <a:rPr lang="en-IL" sz="1800" dirty="0">
                <a:solidFill>
                  <a:srgbClr val="008DC9"/>
                </a:solidFill>
                <a:effectLst/>
                <a:latin typeface="Source Sans Pro" panose="020B0503030403020204" pitchFamily="34" charset="0"/>
                <a:ea typeface="Times New Roman" panose="02020603050405020304" pitchFamily="18" charset="0"/>
                <a:cs typeface="Arial" panose="020B0604020202020204" pitchFamily="34" charset="0"/>
                <a:hlinkClick r:id="rId8" tooltip="Original URL:&#10;https://www.who.int/publications-detail-redirect/9789240052796&#10;&#10;Click to follow link."/>
              </a:rPr>
              <a:t>WHO recommendations on induction of labour, at or beyond term </a:t>
            </a:r>
            <a:r>
              <a:rPr lang="en-IL" sz="1800" dirty="0">
                <a:solidFill>
                  <a:srgbClr val="1A1A1A"/>
                </a:solidFill>
                <a:effectLst/>
                <a:latin typeface="Source Sans Pro" panose="020B0503030403020204" pitchFamily="34" charset="0"/>
                <a:ea typeface="Times New Roman" panose="02020603050405020304" pitchFamily="18" charset="0"/>
                <a:cs typeface="Arial" panose="020B0604020202020204" pitchFamily="34" charset="0"/>
              </a:rPr>
              <a:t>, 2022</a:t>
            </a:r>
            <a:endParaRPr lang="en-IL" sz="1800" dirty="0">
              <a:solidFill>
                <a:srgbClr val="1A1A1A"/>
              </a:solidFill>
              <a:effectLst/>
              <a:latin typeface="Times New Roman" panose="02020603050405020304" pitchFamily="18" charset="0"/>
              <a:ea typeface="Times New Roman" panose="02020603050405020304" pitchFamily="18" charset="0"/>
            </a:endParaRPr>
          </a:p>
          <a:p>
            <a:pPr marL="342900" lvl="0" indent="-342900">
              <a:lnSpc>
                <a:spcPts val="1800"/>
              </a:lnSpc>
              <a:buSzPts val="1000"/>
              <a:buFont typeface="Symbol" pitchFamily="2" charset="2"/>
              <a:buChar char=""/>
              <a:tabLst>
                <a:tab pos="457200" algn="l"/>
              </a:tabLst>
            </a:pPr>
            <a:r>
              <a:rPr lang="en-IL" sz="1800" dirty="0">
                <a:solidFill>
                  <a:srgbClr val="008DC9"/>
                </a:solidFill>
                <a:effectLst/>
                <a:latin typeface="Source Sans Pro" panose="020B0503030403020204" pitchFamily="34" charset="0"/>
                <a:ea typeface="Times New Roman" panose="02020603050405020304" pitchFamily="18" charset="0"/>
                <a:cs typeface="Arial" panose="020B0604020202020204" pitchFamily="34" charset="0"/>
                <a:hlinkClick r:id="rId9" tooltip="Original URL:&#10;https://www.who.int/publications-detail-redirect/9789240055780&#10;&#10;Click to follow link."/>
              </a:rPr>
              <a:t>WHO recommendations on mechanical methods for induction of labour</a:t>
            </a:r>
            <a:r>
              <a:rPr lang="en-IL" sz="1800" dirty="0">
                <a:solidFill>
                  <a:srgbClr val="1A1A1A"/>
                </a:solidFill>
                <a:effectLst/>
                <a:latin typeface="Source Sans Pro" panose="020B0503030403020204" pitchFamily="34" charset="0"/>
                <a:ea typeface="Times New Roman" panose="02020603050405020304" pitchFamily="18" charset="0"/>
                <a:cs typeface="Arial" panose="020B0604020202020204" pitchFamily="34" charset="0"/>
              </a:rPr>
              <a:t>, 2022</a:t>
            </a:r>
            <a:endParaRPr lang="en-IL" sz="1800" dirty="0">
              <a:solidFill>
                <a:srgbClr val="1A1A1A"/>
              </a:solidFill>
              <a:effectLst/>
              <a:latin typeface="Times New Roman" panose="02020603050405020304" pitchFamily="18" charset="0"/>
              <a:ea typeface="Times New Roman" panose="02020603050405020304" pitchFamily="18" charset="0"/>
            </a:endParaRPr>
          </a:p>
          <a:p>
            <a:endParaRPr lang="en-AU" dirty="0"/>
          </a:p>
          <a:p>
            <a:pPr algn="l"/>
            <a:r>
              <a:rPr lang="en-AU" b="0" i="0" dirty="0">
                <a:solidFill>
                  <a:srgbClr val="3C4245"/>
                </a:solidFill>
                <a:effectLst/>
                <a:latin typeface="Arial" panose="020B0604020202020204" pitchFamily="34" charset="0"/>
              </a:rPr>
              <a:t>Preterm birth is the leading cause of death in newborns less than 28 days old with more than a million preterm infants dying each year. Those that do survive risk a range of disabilities throughout their lives. Alarmingly, in almost all countries with reliable data, preterm birth rates are increasing.</a:t>
            </a:r>
            <a:br>
              <a:rPr lang="en-AU" b="0" i="0" dirty="0">
                <a:solidFill>
                  <a:srgbClr val="3C4245"/>
                </a:solidFill>
                <a:effectLst/>
                <a:latin typeface="Arial" panose="020B0604020202020204" pitchFamily="34" charset="0"/>
              </a:rPr>
            </a:br>
            <a:endParaRPr lang="en-AU" b="0" i="0" dirty="0">
              <a:solidFill>
                <a:srgbClr val="3C4245"/>
              </a:solidFill>
              <a:effectLst/>
              <a:latin typeface="Arial" panose="020B0604020202020204" pitchFamily="34" charset="0"/>
            </a:endParaRPr>
          </a:p>
          <a:p>
            <a:pPr algn="l"/>
            <a:r>
              <a:rPr lang="en-AU" b="0" i="0" dirty="0">
                <a:solidFill>
                  <a:srgbClr val="3C4245"/>
                </a:solidFill>
                <a:effectLst/>
                <a:latin typeface="Arial" panose="020B0604020202020204" pitchFamily="34" charset="0"/>
              </a:rPr>
              <a:t>In order to improve the health outcomes for these newborn babies, the World Health Organization has issued updates for two interventions. One set of recommendations focuses on the use of antenatal corticosteroids. These drugs cross the placenta and enhance the structural maturity of the </a:t>
            </a:r>
            <a:r>
              <a:rPr lang="en-AU" b="0" i="0" dirty="0" err="1">
                <a:solidFill>
                  <a:srgbClr val="3C4245"/>
                </a:solidFill>
                <a:effectLst/>
                <a:latin typeface="Arial" panose="020B0604020202020204" pitchFamily="34" charset="0"/>
              </a:rPr>
              <a:t>fetus</a:t>
            </a:r>
            <a:r>
              <a:rPr lang="en-AU" b="0" i="0" dirty="0">
                <a:solidFill>
                  <a:srgbClr val="3C4245"/>
                </a:solidFill>
                <a:effectLst/>
                <a:latin typeface="Arial" panose="020B0604020202020204" pitchFamily="34" charset="0"/>
              </a:rPr>
              <a:t>’ developing lungs, helping to prevent respiratory-related morbidity and mortality in preterm newborns. </a:t>
            </a:r>
          </a:p>
          <a:p>
            <a:pPr algn="l"/>
            <a:r>
              <a:rPr lang="en-AU" b="1" i="0" dirty="0">
                <a:solidFill>
                  <a:srgbClr val="3C4245"/>
                </a:solidFill>
                <a:effectLst/>
                <a:latin typeface="Arial" panose="020B0604020202020204" pitchFamily="34" charset="0"/>
              </a:rPr>
              <a:t>Safe and effective for use in low-income countries</a:t>
            </a:r>
          </a:p>
          <a:p>
            <a:pPr algn="l"/>
            <a:r>
              <a:rPr lang="en-AU" b="0" i="0" dirty="0">
                <a:solidFill>
                  <a:srgbClr val="3C4245"/>
                </a:solidFill>
                <a:effectLst/>
                <a:latin typeface="Arial" panose="020B0604020202020204" pitchFamily="34" charset="0"/>
              </a:rPr>
              <a:t>This recommendation (and its nine sub-recommendations) resolves previous confusion about evidence on their use in low-resource settings. Clinical trials in high-resource settings suggested that antenatal corticosteroids were safe and beneficial to newborn outcomes. The </a:t>
            </a:r>
            <a:r>
              <a:rPr lang="en-AU" b="0" i="0" u="none" strike="noStrike" dirty="0">
                <a:solidFill>
                  <a:srgbClr val="008DC9"/>
                </a:solidFill>
                <a:effectLst/>
                <a:latin typeface="Arial" panose="020B0604020202020204" pitchFamily="34" charset="0"/>
                <a:hlinkClick r:id="rId10"/>
              </a:rPr>
              <a:t>Antenatal Corticosteroids Trial</a:t>
            </a:r>
            <a:r>
              <a:rPr lang="en-AU" b="0" i="0" dirty="0">
                <a:solidFill>
                  <a:srgbClr val="3C4245"/>
                </a:solidFill>
                <a:effectLst/>
                <a:latin typeface="Arial" panose="020B0604020202020204" pitchFamily="34" charset="0"/>
              </a:rPr>
              <a:t> in lower-income countries however found a significant increase in the number of perinatal deaths (5 excess deaths per 1000 women exposed to the treatment) and maternal infections. A subsequent trial (</a:t>
            </a:r>
            <a:r>
              <a:rPr lang="en-AU" b="0" i="0" u="none" strike="noStrike" dirty="0">
                <a:solidFill>
                  <a:srgbClr val="008DC9"/>
                </a:solidFill>
                <a:effectLst/>
                <a:latin typeface="Arial" panose="020B0604020202020204" pitchFamily="34" charset="0"/>
                <a:hlinkClick r:id="rId11"/>
              </a:rPr>
              <a:t>WHO ACTION-1</a:t>
            </a:r>
            <a:r>
              <a:rPr lang="en-AU" b="0" i="0" dirty="0">
                <a:solidFill>
                  <a:srgbClr val="3C4245"/>
                </a:solidFill>
                <a:effectLst/>
                <a:latin typeface="Arial" panose="020B0604020202020204" pitchFamily="34" charset="0"/>
              </a:rPr>
              <a:t>) also in lower-income countries found that under the right conditions, antenatal corticosteroids were safe and effective.</a:t>
            </a:r>
          </a:p>
          <a:p>
            <a:pPr algn="l"/>
            <a:r>
              <a:rPr lang="en-AU" b="1" i="0" dirty="0">
                <a:solidFill>
                  <a:srgbClr val="3C4245"/>
                </a:solidFill>
                <a:effectLst/>
                <a:latin typeface="Arial" panose="020B0604020202020204" pitchFamily="34" charset="0"/>
              </a:rPr>
              <a:t>New recommendation on tocolytic drugs</a:t>
            </a:r>
          </a:p>
          <a:p>
            <a:pPr algn="l"/>
            <a:r>
              <a:rPr lang="en-AU" b="0" i="0" dirty="0">
                <a:solidFill>
                  <a:srgbClr val="3C4245"/>
                </a:solidFill>
                <a:effectLst/>
                <a:latin typeface="Arial" panose="020B0604020202020204" pitchFamily="34" charset="0"/>
              </a:rPr>
              <a:t>Another new WHO recommendation out today, is for the use of tocolytic treatments.  Tocolytic drugs inhibit contractions of the uterus and can be used to delay preterm labour and prolong pregnancy. This has multiple benefits; giving more time for </a:t>
            </a:r>
            <a:r>
              <a:rPr lang="en-AU" b="0" i="0" dirty="0" err="1">
                <a:solidFill>
                  <a:srgbClr val="3C4245"/>
                </a:solidFill>
                <a:effectLst/>
                <a:latin typeface="Arial" panose="020B0604020202020204" pitchFamily="34" charset="0"/>
              </a:rPr>
              <a:t>fetal</a:t>
            </a:r>
            <a:r>
              <a:rPr lang="en-AU" b="0" i="0" dirty="0">
                <a:solidFill>
                  <a:srgbClr val="3C4245"/>
                </a:solidFill>
                <a:effectLst/>
                <a:latin typeface="Arial" panose="020B0604020202020204" pitchFamily="34" charset="0"/>
              </a:rPr>
              <a:t> development, and for administering antenatal corticosteroids. It also creates a window of time for women to be transferred to a higher level of care, if necessary. </a:t>
            </a:r>
          </a:p>
          <a:p>
            <a:pPr algn="l"/>
            <a:r>
              <a:rPr lang="en-AU" b="0" i="0" dirty="0">
                <a:solidFill>
                  <a:srgbClr val="3C4245"/>
                </a:solidFill>
                <a:effectLst/>
                <a:latin typeface="Arial" panose="020B0604020202020204" pitchFamily="34" charset="0"/>
              </a:rPr>
              <a:t>“</a:t>
            </a:r>
            <a:r>
              <a:rPr lang="en-AU" b="1" i="0" dirty="0">
                <a:solidFill>
                  <a:srgbClr val="3C4245"/>
                </a:solidFill>
                <a:effectLst/>
                <a:latin typeface="Arial" panose="020B0604020202020204" pitchFamily="34" charset="0"/>
              </a:rPr>
              <a:t>These recommendations provide clear guidance to health professionals on the management of preterm birth and have the potential to improve the health of newborn babies, even in low-resource settings</a:t>
            </a:r>
            <a:r>
              <a:rPr lang="en-AU" b="0" i="0" dirty="0">
                <a:solidFill>
                  <a:srgbClr val="3C4245"/>
                </a:solidFill>
                <a:effectLst/>
                <a:latin typeface="Arial" panose="020B0604020202020204" pitchFamily="34" charset="0"/>
              </a:rPr>
              <a:t>.” Dr Doris Chou, Medical Officer, Department of Sexual and Reproductive Health and Research.</a:t>
            </a:r>
            <a:br>
              <a:rPr lang="en-AU" b="0" i="0" dirty="0">
                <a:solidFill>
                  <a:srgbClr val="3C4245"/>
                </a:solidFill>
                <a:effectLst/>
                <a:latin typeface="Arial" panose="020B0604020202020204" pitchFamily="34" charset="0"/>
              </a:rPr>
            </a:br>
            <a:endParaRPr lang="en-AU" b="0" i="0" dirty="0">
              <a:solidFill>
                <a:srgbClr val="3C4245"/>
              </a:solidFill>
              <a:effectLst/>
              <a:latin typeface="Arial" panose="020B0604020202020204" pitchFamily="34" charset="0"/>
            </a:endParaRPr>
          </a:p>
          <a:p>
            <a:pPr algn="l"/>
            <a:r>
              <a:rPr lang="en-AU" b="0" i="0" dirty="0">
                <a:solidFill>
                  <a:srgbClr val="3C4245"/>
                </a:solidFill>
                <a:effectLst/>
                <a:latin typeface="Arial" panose="020B0604020202020204" pitchFamily="34" charset="0"/>
              </a:rPr>
              <a:t>In the 2015 </a:t>
            </a:r>
            <a:r>
              <a:rPr lang="en-AU" b="0" i="0" u="none" strike="noStrike" dirty="0">
                <a:solidFill>
                  <a:srgbClr val="008DC9"/>
                </a:solidFill>
                <a:effectLst/>
                <a:latin typeface="Arial" panose="020B0604020202020204" pitchFamily="34" charset="0"/>
                <a:hlinkClick r:id="rId12"/>
              </a:rPr>
              <a:t>WHO recommendations on interventions to improve preterm birth outcomes</a:t>
            </a:r>
            <a:r>
              <a:rPr lang="en-AU" b="0" i="0" dirty="0">
                <a:solidFill>
                  <a:srgbClr val="3C4245"/>
                </a:solidFill>
                <a:effectLst/>
                <a:latin typeface="Arial" panose="020B0604020202020204" pitchFamily="34" charset="0"/>
              </a:rPr>
              <a:t>, tocolytic treatments (acute and maintenance treatments) were not recommended for women at risk of imminent preterm as there was insufficient evidence demonstrating substantive benefits. A review of the evidence in 2022, however, has recommended in favour of nifedipine for acute and maintenance tocolytic therapy for women with a high likelihood of preterm birth, when certain conditions are met.</a:t>
            </a:r>
            <a:br>
              <a:rPr lang="en-AU" b="0" i="0" dirty="0">
                <a:solidFill>
                  <a:srgbClr val="3C4245"/>
                </a:solidFill>
                <a:effectLst/>
                <a:latin typeface="Arial" panose="020B0604020202020204" pitchFamily="34" charset="0"/>
              </a:rPr>
            </a:br>
            <a:endParaRPr lang="en-AU" b="0" i="0" dirty="0">
              <a:solidFill>
                <a:srgbClr val="3C4245"/>
              </a:solidFill>
              <a:effectLst/>
              <a:latin typeface="Arial" panose="020B0604020202020204" pitchFamily="34" charset="0"/>
            </a:endParaRPr>
          </a:p>
          <a:p>
            <a:pPr algn="l"/>
            <a:r>
              <a:rPr lang="en-AU" b="0" i="0" dirty="0">
                <a:solidFill>
                  <a:srgbClr val="3C4245"/>
                </a:solidFill>
                <a:effectLst/>
                <a:latin typeface="Arial" panose="020B0604020202020204" pitchFamily="34" charset="0"/>
              </a:rPr>
              <a:t>In formulating these recommendations, WHO, in addition to considering the clinical evidence also considered aspects of cost-effectiveness, feasibility and resources, equity and whether the intervention was valued by and acceptable to stakeholders including clinicians as well as women and their families.</a:t>
            </a:r>
          </a:p>
          <a:p>
            <a:br>
              <a:rPr lang="en-AU" dirty="0"/>
            </a:br>
            <a:endParaRPr lang="en-IL" dirty="0"/>
          </a:p>
        </p:txBody>
      </p:sp>
      <p:sp>
        <p:nvSpPr>
          <p:cNvPr id="4" name="Slide Number Placeholder 3"/>
          <p:cNvSpPr>
            <a:spLocks noGrp="1"/>
          </p:cNvSpPr>
          <p:nvPr>
            <p:ph type="sldNum" sz="quarter" idx="5"/>
          </p:nvPr>
        </p:nvSpPr>
        <p:spPr/>
        <p:txBody>
          <a:bodyPr/>
          <a:lstStyle/>
          <a:p>
            <a:fld id="{49DD4D23-C98A-435E-AE88-9061F8349B02}" type="slidenum">
              <a:rPr lang="en-GB" smtClean="0"/>
              <a:pPr/>
              <a:t>49</a:t>
            </a:fld>
            <a:endParaRPr lang="en-GB" dirty="0"/>
          </a:p>
        </p:txBody>
      </p:sp>
    </p:spTree>
    <p:extLst>
      <p:ext uri="{BB962C8B-B14F-4D97-AF65-F5344CB8AC3E}">
        <p14:creationId xmlns:p14="http://schemas.microsoft.com/office/powerpoint/2010/main" val="32197053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800" dirty="0">
              <a:effectLst/>
              <a:latin typeface="Source Sans Pro" panose="020B0503030403020204" pitchFamily="34" charset="0"/>
              <a:ea typeface="Times New Roman" panose="02020603050405020304" pitchFamily="18" charset="0"/>
            </a:endParaRPr>
          </a:p>
          <a:p>
            <a:r>
              <a:rPr lang="en-AU" sz="1200" dirty="0">
                <a:effectLst/>
                <a:latin typeface="Source Sans Pro" panose="020B0503030403020204" pitchFamily="34" charset="0"/>
                <a:ea typeface="Times New Roman" panose="02020603050405020304" pitchFamily="18" charset="0"/>
                <a:cs typeface="Times New Roman" panose="02020603050405020304" pitchFamily="18" charset="0"/>
              </a:rPr>
              <a:t>COVID was not the only global threat we have had to respond to - in future we will need to produce evidence that underpins policy making to arrest the impact of planet's climate emergency on health.</a:t>
            </a:r>
          </a:p>
          <a:p>
            <a:r>
              <a:rPr lang="en-AU" sz="1200" dirty="0">
                <a:effectLst/>
                <a:latin typeface="Source Sans Pro" panose="020B0503030403020204" pitchFamily="34" charset="0"/>
                <a:ea typeface="Times New Roman" panose="02020603050405020304" pitchFamily="18" charset="0"/>
                <a:cs typeface="Times New Roman" panose="02020603050405020304" pitchFamily="18" charset="0"/>
              </a:rPr>
              <a:t>As this editorial reflects…</a:t>
            </a:r>
          </a:p>
          <a:p>
            <a:endParaRPr lang="en-AU" sz="1200" dirty="0">
              <a:effectLst/>
              <a:latin typeface="Source Sans Pro" panose="020B0503030403020204" pitchFamily="34" charset="0"/>
              <a:ea typeface="Times New Roman" panose="02020603050405020304" pitchFamily="18" charset="0"/>
              <a:cs typeface="Times New Roman" panose="02020603050405020304" pitchFamily="18" charset="0"/>
            </a:endParaRPr>
          </a:p>
          <a:p>
            <a:endParaRPr lang="en-AU" sz="1200" dirty="0">
              <a:effectLst/>
              <a:latin typeface="Source Sans Pro" panose="020B0503030403020204" pitchFamily="34" charset="0"/>
              <a:ea typeface="Times New Roman" panose="02020603050405020304" pitchFamily="18" charset="0"/>
              <a:cs typeface="Times New Roman" panose="02020603050405020304" pitchFamily="18" charset="0"/>
            </a:endParaRPr>
          </a:p>
          <a:p>
            <a:r>
              <a:rPr lang="en-AU" sz="1200" dirty="0">
                <a:effectLst/>
                <a:latin typeface="Source Sans Pro" panose="020B0503030403020204" pitchFamily="34" charset="0"/>
                <a:ea typeface="Times New Roman" panose="02020603050405020304" pitchFamily="18" charset="0"/>
                <a:cs typeface="Times New Roman" panose="02020603050405020304" pitchFamily="18" charset="0"/>
              </a:rPr>
              <a:t>Additionally, the evidence we need to draw on to address user needs is more diverse than it was 30 years ago: </a:t>
            </a:r>
            <a:r>
              <a:rPr lang="en-AU" sz="1800" dirty="0">
                <a:effectLst/>
              </a:rPr>
              <a:t> </a:t>
            </a:r>
          </a:p>
          <a:p>
            <a:endParaRPr lang="en-AU" sz="1800" dirty="0">
              <a:effectLst/>
              <a:latin typeface="Source Sans Pro" panose="020B0503030403020204" pitchFamily="34" charset="0"/>
              <a:ea typeface="Times New Roman" panose="02020603050405020304" pitchFamily="18" charset="0"/>
              <a:cs typeface="Times New Roman" panose="02020603050405020304" pitchFamily="18" charset="0"/>
            </a:endParaRPr>
          </a:p>
          <a:p>
            <a:r>
              <a:rPr lang="en-AU" sz="1200" u="sng" dirty="0">
                <a:solidFill>
                  <a:srgbClr val="002D64"/>
                </a:solidFill>
                <a:effectLst/>
                <a:latin typeface="Source Sans Pro" panose="020B0503030403020204" pitchFamily="34" charset="0"/>
                <a:ea typeface="Times New Roman" panose="02020603050405020304" pitchFamily="18" charset="0"/>
                <a:cs typeface="Times New Roman" panose="02020603050405020304" pitchFamily="18" charset="0"/>
                <a:hlinkClick r:id="rId3"/>
              </a:rPr>
              <a:t>https://www.cochranelibrary.com/cdsr/doi/10.1002/14651858.CD014936.pub2/full</a:t>
            </a:r>
            <a:r>
              <a:rPr lang="en-AU" sz="1200" dirty="0">
                <a:effectLst/>
                <a:latin typeface="Source Sans Pro" panose="020B0503030403020204" pitchFamily="34" charset="0"/>
                <a:ea typeface="Times New Roman" panose="02020603050405020304" pitchFamily="18" charset="0"/>
                <a:cs typeface="Times New Roman" panose="02020603050405020304" pitchFamily="18" charset="0"/>
              </a:rPr>
              <a:t>; </a:t>
            </a:r>
            <a:r>
              <a:rPr lang="en-AU" sz="1200" u="sng" dirty="0">
                <a:solidFill>
                  <a:srgbClr val="002D64"/>
                </a:solidFill>
                <a:effectLst/>
                <a:latin typeface="Source Sans Pro" panose="020B0503030403020204" pitchFamily="34" charset="0"/>
                <a:ea typeface="Times New Roman" panose="02020603050405020304" pitchFamily="18" charset="0"/>
                <a:cs typeface="Times New Roman" panose="02020603050405020304" pitchFamily="18" charset="0"/>
                <a:hlinkClick r:id="rId4"/>
              </a:rPr>
              <a:t>https://www.cochranelibrary.com/cdsr/doi/10.1002/14651858.CD015196.pub2/full</a:t>
            </a:r>
            <a:r>
              <a:rPr lang="en-AU" sz="1200" dirty="0">
                <a:effectLst/>
                <a:latin typeface="Source Sans Pro" panose="020B0503030403020204" pitchFamily="34" charset="0"/>
                <a:ea typeface="Times New Roman" panose="02020603050405020304" pitchFamily="18" charset="0"/>
                <a:cs typeface="Times New Roman" panose="02020603050405020304" pitchFamily="18" charset="0"/>
              </a:rPr>
              <a:t>;</a:t>
            </a:r>
            <a:r>
              <a:rPr lang="en-AU" sz="1800" dirty="0">
                <a:effectLst/>
              </a:rPr>
              <a:t> </a:t>
            </a:r>
            <a:endParaRPr lang="en-AU" sz="1200" dirty="0">
              <a:effectLst/>
              <a:latin typeface="Source Sans Pro" panose="020B0503030403020204" pitchFamily="34" charset="0"/>
              <a:ea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49DD4D23-C98A-435E-AE88-9061F8349B02}" type="slidenum">
              <a:rPr lang="en-GB" smtClean="0"/>
              <a:pPr/>
              <a:t>50</a:t>
            </a:fld>
            <a:endParaRPr lang="en-GB" dirty="0"/>
          </a:p>
        </p:txBody>
      </p:sp>
    </p:spTree>
    <p:extLst>
      <p:ext uri="{BB962C8B-B14F-4D97-AF65-F5344CB8AC3E}">
        <p14:creationId xmlns:p14="http://schemas.microsoft.com/office/powerpoint/2010/main" val="3093239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ource Sans Pro" panose="020B0503030403020204" pitchFamily="34" charset="0"/>
                <a:ea typeface="Times New Roman" panose="02020603050405020304" pitchFamily="18" charset="0"/>
              </a:rPr>
              <a:t>We initially worked on the COI policy and in the past two years we have been focusing on areas of research integrity</a:t>
            </a:r>
            <a:endParaRPr lang="en-IL" sz="1800" dirty="0">
              <a:effectLst/>
              <a:latin typeface="Times New Roman" panose="02020603050405020304" pitchFamily="18" charset="0"/>
              <a:ea typeface="Times New Roman" panose="02020603050405020304" pitchFamily="18" charset="0"/>
            </a:endParaRPr>
          </a:p>
          <a:p>
            <a:r>
              <a:rPr lang="en-US" sz="1800" dirty="0">
                <a:effectLst/>
                <a:latin typeface="Source Sans Pro" panose="020B0503030403020204" pitchFamily="34" charset="0"/>
                <a:ea typeface="Times New Roman" panose="02020603050405020304" pitchFamily="18" charset="0"/>
              </a:rPr>
              <a:t> </a:t>
            </a:r>
            <a:endParaRPr lang="en-IL"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r>
              <a:rPr lang="en-US" sz="1800" dirty="0">
                <a:effectLst/>
                <a:latin typeface="Source Sans Pro" panose="020B0503030403020204" pitchFamily="34" charset="0"/>
                <a:ea typeface="Times New Roman" panose="02020603050405020304" pitchFamily="18" charset="0"/>
              </a:rPr>
              <a:t>Research Integrity:</a:t>
            </a:r>
            <a:endParaRPr lang="en-IL" sz="1800" dirty="0">
              <a:effectLst/>
              <a:latin typeface="Times New Roman" panose="02020603050405020304" pitchFamily="18" charset="0"/>
              <a:ea typeface="Times New Roman" panose="02020603050405020304" pitchFamily="18" charset="0"/>
            </a:endParaRPr>
          </a:p>
          <a:p>
            <a:r>
              <a:rPr lang="en-IL" sz="1800" dirty="0">
                <a:effectLst/>
                <a:latin typeface="Source Sans Pro" panose="020B0503030403020204" pitchFamily="34" charset="0"/>
                <a:ea typeface="Times New Roman" panose="02020603050405020304" pitchFamily="18" charset="0"/>
              </a:rPr>
              <a:t>The Cochrane Research Integrity team is continuing its 3-pronged agenda of advocacy, policy and research related to research integrity (</a:t>
            </a:r>
            <a:r>
              <a:rPr lang="en-IL" sz="1800" u="sng" dirty="0">
                <a:solidFill>
                  <a:srgbClr val="002D64"/>
                </a:solidFill>
                <a:effectLst/>
                <a:latin typeface="Source Sans Pro" panose="020B0503030403020204" pitchFamily="34" charset="0"/>
                <a:ea typeface="Times New Roman" panose="02020603050405020304" pitchFamily="18" charset="0"/>
                <a:hlinkClick r:id="rId3" tooltip="Original URL: https://community.cochrane.org/organizational-info/resources/research-integrity  Click to follow link."/>
              </a:rPr>
              <a:t>https://community.cochrane.org/organizational-info/resources/research-integrity</a:t>
            </a:r>
            <a:r>
              <a:rPr lang="en-IL" sz="1800" dirty="0">
                <a:effectLst/>
                <a:latin typeface="Source Sans Pro" panose="020B0503030403020204" pitchFamily="34" charset="0"/>
                <a:ea typeface="Times New Roman" panose="02020603050405020304" pitchFamily="18" charset="0"/>
              </a:rPr>
              <a:t>).</a:t>
            </a:r>
            <a:endParaRPr lang="en-IL" sz="1800" dirty="0">
              <a:effectLst/>
              <a:latin typeface="Times New Roman" panose="02020603050405020304" pitchFamily="18" charset="0"/>
              <a:ea typeface="Times New Roman" panose="02020603050405020304" pitchFamily="18" charset="0"/>
            </a:endParaRPr>
          </a:p>
          <a:p>
            <a:r>
              <a:rPr lang="en-IL" sz="1800" dirty="0">
                <a:effectLst/>
                <a:latin typeface="Source Sans Pro" panose="020B0503030403020204" pitchFamily="34" charset="0"/>
                <a:ea typeface="Times New Roman" panose="02020603050405020304" pitchFamily="18" charset="0"/>
              </a:rPr>
              <a:t>This includes our research on the quality of preprints (</a:t>
            </a:r>
            <a:r>
              <a:rPr lang="en-IL" sz="1800" u="sng" dirty="0">
                <a:solidFill>
                  <a:srgbClr val="002D64"/>
                </a:solidFill>
                <a:effectLst/>
                <a:latin typeface="Source Sans Pro" panose="020B0503030403020204" pitchFamily="34" charset="0"/>
                <a:ea typeface="Times New Roman" panose="02020603050405020304" pitchFamily="18" charset="0"/>
                <a:hlinkClick r:id="rId4" tooltip="Original URL: https://bmjopen.bmj.com/content/11/7/e051821  Click to follow link."/>
              </a:rPr>
              <a:t>https://bmjopen.bmj.com/content/11/7/e051821</a:t>
            </a:r>
            <a:r>
              <a:rPr lang="en-IL" sz="1800" dirty="0">
                <a:effectLst/>
                <a:latin typeface="Source Sans Pro" panose="020B0503030403020204" pitchFamily="34" charset="0"/>
                <a:ea typeface="Times New Roman" panose="02020603050405020304" pitchFamily="18" charset="0"/>
              </a:rPr>
              <a:t>), bias in selection of outcomes for systematic reviews (</a:t>
            </a:r>
            <a:r>
              <a:rPr lang="en-IL" sz="1800" u="sng" dirty="0">
                <a:solidFill>
                  <a:srgbClr val="002D64"/>
                </a:solidFill>
                <a:effectLst/>
                <a:latin typeface="Source Sans Pro" panose="020B0503030403020204" pitchFamily="34" charset="0"/>
                <a:ea typeface="Times New Roman" panose="02020603050405020304" pitchFamily="18" charset="0"/>
                <a:hlinkClick r:id="rId5" tooltip="https://eur01.safelinks.protection.outlook.com/?url=https%3A%2F%2Fwww.jclinepi.com%2Farticle%2FS0895-4356(21)00368-1%2Ffulltext&amp;data=05%7C01%7Cksoares-weiser%40cochrane.org%7C5560f5058bf94c17fa1308da901b5c41%7Cb6c2e21e4db74533916398c1451c1caa%7C0%7C0%7C63"/>
              </a:rPr>
              <a:t>https://www.jclinepi.com/article/S0895-4356(21)00368-1/fulltext</a:t>
            </a:r>
            <a:r>
              <a:rPr lang="en-IL" sz="1800" dirty="0">
                <a:effectLst/>
                <a:latin typeface="Source Sans Pro" panose="020B0503030403020204" pitchFamily="34" charset="0"/>
                <a:ea typeface="Times New Roman" panose="02020603050405020304" pitchFamily="18" charset="0"/>
              </a:rPr>
              <a:t> ), and collaboration on:</a:t>
            </a:r>
            <a:endParaRPr lang="en-IL" sz="1800" dirty="0">
              <a:effectLst/>
              <a:latin typeface="Times New Roman" panose="02020603050405020304" pitchFamily="18" charset="0"/>
              <a:ea typeface="Times New Roman" panose="02020603050405020304" pitchFamily="18" charset="0"/>
            </a:endParaRPr>
          </a:p>
          <a:p>
            <a:pPr marL="342900" lvl="0" indent="-342900">
              <a:buSzPts val="1000"/>
              <a:buFont typeface="Symbol" pitchFamily="2" charset="2"/>
              <a:buChar char=""/>
              <a:tabLst>
                <a:tab pos="457200" algn="l"/>
              </a:tabLst>
            </a:pPr>
            <a:r>
              <a:rPr lang="en-IL" sz="1800" u="sng" dirty="0">
                <a:solidFill>
                  <a:srgbClr val="002D64"/>
                </a:solidFill>
                <a:effectLst/>
                <a:latin typeface="Source Sans Pro" panose="020B0503030403020204" pitchFamily="34" charset="0"/>
                <a:ea typeface="Times New Roman" panose="02020603050405020304" pitchFamily="18" charset="0"/>
                <a:hlinkClick r:id="rId6" tooltip="Original URL:&#10;https://infoqualitylab.org/projects/risrs2020/&#10;&#10;Click to follow link."/>
              </a:rPr>
              <a:t>Reducing the Inadvertent Spread of Retracted Science: Shaping a Research and Implementation Agenda</a:t>
            </a:r>
            <a:endParaRPr lang="en-IL" sz="1800" dirty="0">
              <a:effectLst/>
              <a:latin typeface="Times New Roman" panose="02020603050405020304" pitchFamily="18" charset="0"/>
              <a:ea typeface="Times New Roman" panose="02020603050405020304" pitchFamily="18" charset="0"/>
            </a:endParaRPr>
          </a:p>
          <a:p>
            <a:pPr marL="342900" lvl="0" indent="-342900">
              <a:buSzPts val="1000"/>
              <a:buFont typeface="Symbol" pitchFamily="2" charset="2"/>
              <a:buChar char=""/>
              <a:tabLst>
                <a:tab pos="457200" algn="l"/>
              </a:tabLst>
            </a:pPr>
            <a:r>
              <a:rPr lang="en-IL" sz="1800" u="sng" dirty="0">
                <a:solidFill>
                  <a:srgbClr val="002D64"/>
                </a:solidFill>
                <a:effectLst/>
                <a:latin typeface="Source Sans Pro" panose="020B0503030403020204" pitchFamily="34" charset="0"/>
                <a:ea typeface="Times New Roman" panose="02020603050405020304" pitchFamily="18" charset="0"/>
                <a:hlinkClick r:id="rId7" tooltip="Original URL:&#10;https://sops4ri.eu/&#10;&#10;Click to follow link."/>
              </a:rPr>
              <a:t>SOPs4RI (Standard Operating Procedures for Research Integrity)</a:t>
            </a:r>
            <a:endParaRPr lang="en-IL" sz="1800" dirty="0">
              <a:effectLst/>
              <a:latin typeface="Times New Roman" panose="02020603050405020304" pitchFamily="18" charset="0"/>
              <a:ea typeface="Times New Roman" panose="02020603050405020304" pitchFamily="18" charset="0"/>
            </a:endParaRPr>
          </a:p>
          <a:p>
            <a:r>
              <a:rPr lang="en-IL" sz="1800" dirty="0">
                <a:effectLst/>
                <a:latin typeface="Source Sans Pro" panose="020B0503030403020204" pitchFamily="34" charset="0"/>
                <a:ea typeface="Times New Roman" panose="02020603050405020304" pitchFamily="18" charset="0"/>
              </a:rPr>
              <a:t>Ongoing development, implementation and evaluation of our conflict of interest policy is also a key area of work.</a:t>
            </a:r>
            <a:endParaRPr lang="en-IL" sz="1800" dirty="0">
              <a:effectLst/>
              <a:latin typeface="Times New Roman" panose="02020603050405020304" pitchFamily="18" charset="0"/>
              <a:ea typeface="Times New Roman" panose="02020603050405020304" pitchFamily="18" charset="0"/>
            </a:endParaRPr>
          </a:p>
          <a:p>
            <a:r>
              <a:rPr lang="en-IL" sz="1800" dirty="0">
                <a:effectLst/>
                <a:latin typeface="Source Sans Pro" panose="020B0503030403020204" pitchFamily="34" charset="0"/>
                <a:ea typeface="Times New Roman" panose="02020603050405020304" pitchFamily="18" charset="0"/>
              </a:rPr>
              <a:t>I would like to highlight our recent work on developing methods to identify problematic and / or fraudulent studies, and policy to manage these in systematic reviews.</a:t>
            </a:r>
            <a:endParaRPr lang="en-IL" sz="1800" dirty="0">
              <a:effectLst/>
              <a:latin typeface="Times New Roman" panose="02020603050405020304" pitchFamily="18" charset="0"/>
              <a:ea typeface="Times New Roman" panose="02020603050405020304" pitchFamily="18" charset="0"/>
            </a:endParaRPr>
          </a:p>
          <a:p>
            <a:r>
              <a:rPr lang="en-IL" sz="1800" dirty="0">
                <a:effectLst/>
                <a:latin typeface="Source Sans Pro" panose="020B0503030403020204" pitchFamily="34" charset="0"/>
                <a:ea typeface="Times New Roman" panose="02020603050405020304" pitchFamily="18" charset="0"/>
              </a:rPr>
              <a:t>Some Cochrane review groups have been using a variety of methods for identifying problematic research, but these have not always been consistent with methods used more broadly across the research integrity community.  Therefore, the research integrity team, with substantial input across Cochrane, developed a policy for identifying and managing problematic studies in Cochrane reviews.</a:t>
            </a:r>
            <a:endParaRPr lang="en-IL" sz="1800" dirty="0">
              <a:effectLst/>
              <a:latin typeface="Times New Roman" panose="02020603050405020304" pitchFamily="18" charset="0"/>
              <a:ea typeface="Times New Roman" panose="02020603050405020304" pitchFamily="18" charset="0"/>
            </a:endParaRPr>
          </a:p>
          <a:p>
            <a:r>
              <a:rPr lang="en-IL" sz="1800" dirty="0">
                <a:effectLst/>
                <a:latin typeface="Source Sans Pro" panose="020B0503030403020204" pitchFamily="34" charset="0"/>
                <a:ea typeface="Times New Roman" panose="02020603050405020304" pitchFamily="18" charset="0"/>
              </a:rPr>
              <a:t>The policy at this link:</a:t>
            </a:r>
            <a:endParaRPr lang="en-IL" sz="1800" dirty="0">
              <a:effectLst/>
              <a:latin typeface="Times New Roman" panose="02020603050405020304" pitchFamily="18" charset="0"/>
              <a:ea typeface="Times New Roman" panose="02020603050405020304" pitchFamily="18" charset="0"/>
            </a:endParaRPr>
          </a:p>
          <a:p>
            <a:r>
              <a:rPr lang="en-IL" sz="1800" u="sng" dirty="0">
                <a:solidFill>
                  <a:srgbClr val="002D64"/>
                </a:solidFill>
                <a:effectLst/>
                <a:latin typeface="Source Sans Pro" panose="020B0503030403020204" pitchFamily="34" charset="0"/>
                <a:ea typeface="Times New Roman" panose="02020603050405020304" pitchFamily="18" charset="0"/>
                <a:hlinkClick r:id="rId8" tooltip="https://eur01.safelinks.protection.outlook.com/?url=https%3A%2F%2Fwww.cochranelibrary.com%2Fcdsr%2Feditorial-policies%23problematic-studies&amp;data=05%7C01%7Cksoares-weiser%40cochrane.org%7C5560f5058bf94c17fa1308da901b5c41%7Cb6c2e21e4db74533916398c1451c1caa%"/>
              </a:rPr>
              <a:t>https://www.cochranelibrary.com/cdsr/editorial-policies#problematic-studies</a:t>
            </a:r>
            <a:endParaRPr lang="en-IL" sz="1800" dirty="0">
              <a:effectLst/>
              <a:latin typeface="Times New Roman" panose="02020603050405020304" pitchFamily="18" charset="0"/>
              <a:ea typeface="Times New Roman" panose="02020603050405020304" pitchFamily="18" charset="0"/>
            </a:endParaRPr>
          </a:p>
          <a:p>
            <a:r>
              <a:rPr lang="en-IL" sz="1800" dirty="0">
                <a:effectLst/>
                <a:latin typeface="Source Sans Pro" panose="020B0503030403020204" pitchFamily="34" charset="0"/>
                <a:ea typeface="Times New Roman" panose="02020603050405020304" pitchFamily="18" charset="0"/>
              </a:rPr>
              <a:t>The accompanying editorial at:</a:t>
            </a:r>
            <a:endParaRPr lang="en-IL" sz="1800" dirty="0">
              <a:effectLst/>
              <a:latin typeface="Times New Roman" panose="02020603050405020304" pitchFamily="18" charset="0"/>
              <a:ea typeface="Times New Roman" panose="02020603050405020304" pitchFamily="18" charset="0"/>
            </a:endParaRPr>
          </a:p>
          <a:p>
            <a:r>
              <a:rPr lang="en-IL" sz="1800" u="sng" dirty="0">
                <a:solidFill>
                  <a:srgbClr val="002D64"/>
                </a:solidFill>
                <a:effectLst/>
                <a:latin typeface="Source Sans Pro" panose="020B0503030403020204" pitchFamily="34" charset="0"/>
                <a:ea typeface="Times New Roman" panose="02020603050405020304" pitchFamily="18" charset="0"/>
                <a:hlinkClick r:id="rId9" tooltip="https://eur01.safelinks.protection.outlook.com/?url=https%3A%2F%2Fwww.cochranelibrary.com%2Fcdsr%2Fdoi%2F10.1002%2F14651858.ED000152%2Ffull&amp;data=05%7C01%7Cksoares-weiser%40cochrane.org%7C5560f5058bf94c17fa1308da901b5c41%7Cb6c2e21e4db74533916398c1451c1caa%"/>
              </a:rPr>
              <a:t>https://www.cochranelibrary.com/cdsr/doi/10.1002/14651858.ED000152/full</a:t>
            </a:r>
            <a:endParaRPr lang="en-IL" sz="1800" dirty="0">
              <a:effectLst/>
              <a:latin typeface="Times New Roman" panose="02020603050405020304" pitchFamily="18" charset="0"/>
              <a:ea typeface="Times New Roman" panose="02020603050405020304" pitchFamily="18" charset="0"/>
            </a:endParaRPr>
          </a:p>
          <a:p>
            <a:r>
              <a:rPr lang="en-IL" sz="1800" dirty="0">
                <a:effectLst/>
                <a:latin typeface="Source Sans Pro" panose="020B0503030403020204" pitchFamily="34" charset="0"/>
                <a:ea typeface="Times New Roman" panose="02020603050405020304" pitchFamily="18" charset="0"/>
              </a:rPr>
              <a:t>Notably, we were not able to recommend a specific tool or method for identifying problematic studies and this is an active area of research for the research integrity team.  We have reviewed the literature and interviewed international experts to identify tools that are currently in use across disciplines, as well as “red flags” for identifying problematic research (</a:t>
            </a:r>
            <a:r>
              <a:rPr lang="en-IL" sz="1800" u="sng" dirty="0">
                <a:solidFill>
                  <a:srgbClr val="002D64"/>
                </a:solidFill>
                <a:effectLst/>
                <a:latin typeface="Source Sans Pro" panose="020B0503030403020204" pitchFamily="34" charset="0"/>
                <a:ea typeface="Times New Roman" panose="02020603050405020304" pitchFamily="18" charset="0"/>
                <a:hlinkClick r:id="rId10" tooltip="https://eur01.safelinks.protection.outlook.com/?url=https%3A%2F%2Fauthors.elsevier.com%2Fc%2F1fdNT3BcJQAoo0&amp;data=05%7C01%7Cksoares-weiser%40cochrane.org%7C5560f5058bf94c17fa1308da901b5c41%7Cb6c2e21e4db74533916398c1451c1caa%7C0%7C0%7C637980744453473529%7CU"/>
              </a:rPr>
              <a:t>https://authors.elsevier.com/c/1fdNT3BcJQAoo0</a:t>
            </a:r>
            <a:r>
              <a:rPr lang="en-IL" sz="1800" dirty="0">
                <a:effectLst/>
                <a:latin typeface="Source Sans Pro" panose="020B0503030403020204" pitchFamily="34" charset="0"/>
                <a:ea typeface="Times New Roman" panose="02020603050405020304" pitchFamily="18" charset="0"/>
              </a:rPr>
              <a:t>).</a:t>
            </a:r>
            <a:endParaRPr lang="en-IL" sz="1800" dirty="0">
              <a:effectLst/>
              <a:latin typeface="Times New Roman" panose="02020603050405020304" pitchFamily="18" charset="0"/>
              <a:ea typeface="Times New Roman" panose="02020603050405020304" pitchFamily="18" charset="0"/>
            </a:endParaRPr>
          </a:p>
          <a:p>
            <a:r>
              <a:rPr lang="en-IL" sz="1800" dirty="0">
                <a:effectLst/>
                <a:latin typeface="Source Sans Pro" panose="020B0503030403020204" pitchFamily="34" charset="0"/>
                <a:ea typeface="Times New Roman" panose="02020603050405020304" pitchFamily="18" charset="0"/>
              </a:rPr>
              <a:t>We are presenting this work at the Peer Review Congress in September and participating in a side meeting on identifying publications from “paper mills.” In addition, we are collaborating with PubPeer to develop a “Cochrane channel” where Cochrane investigations of research integrity (that meet our standards) will be published and linked to Cochrane reviews.  This will prevent duplication of effort among researchers who may be investigating the same studies.</a:t>
            </a:r>
            <a:endParaRPr lang="en-IL" sz="1800" dirty="0">
              <a:effectLst/>
              <a:latin typeface="Times New Roman" panose="02020603050405020304" pitchFamily="18" charset="0"/>
              <a:ea typeface="Times New Roman" panose="02020603050405020304" pitchFamily="18" charset="0"/>
            </a:endParaRPr>
          </a:p>
          <a:p>
            <a:r>
              <a:rPr lang="en-IL" sz="1800" dirty="0">
                <a:effectLst/>
                <a:latin typeface="Source Sans Pro" panose="020B0503030403020204" pitchFamily="34" charset="0"/>
                <a:ea typeface="Times New Roman" panose="02020603050405020304" pitchFamily="18" charset="0"/>
              </a:rPr>
              <a:t>To carry forward this work, we have a small grant from NIHR (Jack Wilkinson PI) to develop and test a tool that can be used by systematic reviewers to identify problematic studies.  Using Cochrane reviews, we will test the feasibility and accuracy of the tool.  </a:t>
            </a:r>
            <a:endParaRPr lang="en-IL" sz="1800" dirty="0">
              <a:effectLst/>
              <a:latin typeface="Times New Roman" panose="02020603050405020304" pitchFamily="18" charset="0"/>
              <a:ea typeface="Times New Roman" panose="02020603050405020304" pitchFamily="18" charset="0"/>
            </a:endParaRPr>
          </a:p>
          <a:p>
            <a:r>
              <a:rPr lang="en-IL" sz="1800" dirty="0">
                <a:effectLst/>
                <a:latin typeface="Source Sans Pro" panose="020B0503030403020204" pitchFamily="34" charset="0"/>
                <a:ea typeface="Times New Roman" panose="02020603050405020304" pitchFamily="18" charset="0"/>
              </a:rPr>
              <a:t>As I noted in this recent Conversation article, systematic reviewers are in an ideal position to identify problematic studies because they look at the study level across a body of evidence:</a:t>
            </a:r>
            <a:endParaRPr lang="en-IL" sz="1800" dirty="0">
              <a:effectLst/>
              <a:latin typeface="Times New Roman" panose="02020603050405020304" pitchFamily="18" charset="0"/>
              <a:ea typeface="Times New Roman" panose="02020603050405020304" pitchFamily="18" charset="0"/>
            </a:endParaRPr>
          </a:p>
          <a:p>
            <a:r>
              <a:rPr lang="en-IL" sz="1800" u="sng" dirty="0">
                <a:solidFill>
                  <a:srgbClr val="002D64"/>
                </a:solidFill>
                <a:effectLst/>
                <a:latin typeface="Source Sans Pro" panose="020B0503030403020204" pitchFamily="34" charset="0"/>
                <a:ea typeface="Times New Roman" panose="02020603050405020304" pitchFamily="18" charset="0"/>
                <a:hlinkClick r:id="rId11" tooltip="https://eur01.safelinks.protection.outlook.com/?url=https%3A%2F%2Ftheconversation.com%2Ffake-research-can-be-harmful-to-your-health-a-new-study-offers-a-tool-for-rooting-it-out-187503&amp;data=05%7C01%7Cksoares-weiser%40cochrane.org%7C5560f5058bf94c17fa1308da"/>
              </a:rPr>
              <a:t>https://theconversation.com/fake-research-can-be-harmful-to-your-health-a-new-study-offers-a-tool-for-rooting-it-out-187503</a:t>
            </a:r>
            <a:endParaRPr lang="en-IL" sz="1800" dirty="0">
              <a:effectLst/>
              <a:latin typeface="Times New Roman" panose="02020603050405020304" pitchFamily="18" charset="0"/>
              <a:ea typeface="Times New Roman" panose="02020603050405020304" pitchFamily="18" charset="0"/>
            </a:endParaRPr>
          </a:p>
          <a:p>
            <a:r>
              <a:rPr lang="en-IL" sz="1800" dirty="0">
                <a:effectLst/>
                <a:latin typeface="Source Sans Pro" panose="020B0503030403020204" pitchFamily="34" charset="0"/>
                <a:ea typeface="Times New Roman" panose="02020603050405020304" pitchFamily="18" charset="0"/>
              </a:rPr>
              <a:t>Cochrane has been a leader in developing tools for assessing various risks of bias, but these assume that the data being evaluated are real.  I see the identification of untrustworthy data as the next frontier for ensuring the quality and trustworthiness of systematic reviews.  Cochrane will be in a position to lead the way in providing tools that are applicable for systematic reviewers.</a:t>
            </a:r>
            <a:endParaRPr lang="en-IL" sz="1800" dirty="0">
              <a:effectLst/>
              <a:latin typeface="Times New Roman" panose="02020603050405020304" pitchFamily="18" charset="0"/>
              <a:ea typeface="Times New Roman" panose="02020603050405020304" pitchFamily="18" charset="0"/>
            </a:endParaRPr>
          </a:p>
          <a:p>
            <a:endParaRPr lang="en-AU" sz="1800" dirty="0">
              <a:effectLst/>
              <a:latin typeface="Source Sans Pro" panose="020B0503030403020204" pitchFamily="34"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49DD4D23-C98A-435E-AE88-9061F8349B02}" type="slidenum">
              <a:rPr lang="en-GB" smtClean="0"/>
              <a:pPr/>
              <a:t>51</a:t>
            </a:fld>
            <a:endParaRPr lang="en-GB" dirty="0"/>
          </a:p>
        </p:txBody>
      </p:sp>
    </p:spTree>
    <p:extLst>
      <p:ext uri="{BB962C8B-B14F-4D97-AF65-F5344CB8AC3E}">
        <p14:creationId xmlns:p14="http://schemas.microsoft.com/office/powerpoint/2010/main" val="23411620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rtl="0">
              <a:buFont typeface="+mj-lt"/>
              <a:buAutoNum type="arabicPeriod"/>
            </a:pPr>
            <a:r>
              <a:rPr lang="en-US" sz="1200" dirty="0">
                <a:effectLst/>
                <a:latin typeface="Source Sans Pro" panose="020B0503030403020204" pitchFamily="34" charset="0"/>
                <a:ea typeface="Times New Roman" panose="02020603050405020304" pitchFamily="18" charset="0"/>
              </a:rPr>
              <a:t>Cochrane Handbooks (still waiting for picture from Ella)</a:t>
            </a:r>
            <a:endParaRPr lang="en-IL" sz="1200" dirty="0">
              <a:effectLst/>
              <a:latin typeface="Times New Roman" panose="02020603050405020304" pitchFamily="18" charset="0"/>
              <a:ea typeface="Times New Roman" panose="02020603050405020304" pitchFamily="18" charset="0"/>
            </a:endParaRPr>
          </a:p>
          <a:p>
            <a:pPr marL="342900" lvl="0" indent="-342900">
              <a:buFont typeface="Symbol" pitchFamily="2" charset="2"/>
              <a:buChar char=""/>
            </a:pPr>
            <a:r>
              <a:rPr lang="en-IL" sz="1200" dirty="0">
                <a:effectLst/>
                <a:latin typeface="Source Sans Pro" panose="020B0503030403020204" pitchFamily="34" charset="0"/>
                <a:ea typeface="Times New Roman" panose="02020603050405020304" pitchFamily="18" charset="0"/>
              </a:rPr>
              <a:t>Cochrane Handbook for Systematic Reviews of Diagnostic Test Accuracy: accepted by the editors and in production with Wiley; due to publish in 2023; led by Jon Deeks and Patrick Bossuyt (Senior Editors) with Yemisi Takwoingi and Mariska Leeflang (Associate Editors); all from the Screening and Diagnostic Tests Methods Group; webpage </a:t>
            </a:r>
            <a:r>
              <a:rPr lang="en-IL" sz="1200" u="sng" dirty="0">
                <a:solidFill>
                  <a:srgbClr val="002D64"/>
                </a:solidFill>
                <a:effectLst/>
                <a:latin typeface="Source Sans Pro" panose="020B0503030403020204" pitchFamily="34" charset="0"/>
                <a:ea typeface="Times New Roman" panose="02020603050405020304" pitchFamily="18" charset="0"/>
                <a:hlinkClick r:id="rId3"/>
              </a:rPr>
              <a:t>https://training.cochrane.org/handbook-diagnostic-test-accuracy/</a:t>
            </a:r>
            <a:endParaRPr lang="en-IL" sz="1200" dirty="0">
              <a:effectLst/>
              <a:latin typeface="Times New Roman" panose="02020603050405020304" pitchFamily="18" charset="0"/>
              <a:ea typeface="Times New Roman" panose="02020603050405020304" pitchFamily="18" charset="0"/>
            </a:endParaRPr>
          </a:p>
          <a:p>
            <a:pPr marL="342900" lvl="0" indent="-342900">
              <a:buFont typeface="Symbol" pitchFamily="2" charset="2"/>
              <a:buChar char=""/>
            </a:pPr>
            <a:r>
              <a:rPr lang="en-IL" sz="1200" dirty="0">
                <a:effectLst/>
                <a:latin typeface="Source Sans Pro" panose="020B0503030403020204" pitchFamily="34" charset="0"/>
                <a:ea typeface="Times New Roman" panose="02020603050405020304" pitchFamily="18" charset="0"/>
              </a:rPr>
              <a:t>Cochrane and Campbell Handbook for Qualitative Evidence Synthesis: in development and due to publish with Wiley in 2024; led by Jane Noyes and Angela Harden (Senior Editors); and supported by Tomas Pantoja, Kate Flemming, James Thomas, Ruth Garside, Andrew Booth, Katy Sutcliffe (Associate Editors); all from the Cochrane Qualitative and Implementation Methods Group</a:t>
            </a:r>
            <a:endParaRPr lang="en-IL" sz="1200" dirty="0">
              <a:effectLst/>
              <a:latin typeface="Times New Roman" panose="02020603050405020304" pitchFamily="18" charset="0"/>
              <a:ea typeface="Times New Roman" panose="02020603050405020304" pitchFamily="18" charset="0"/>
            </a:endParaRPr>
          </a:p>
          <a:p>
            <a:pPr marL="342900" lvl="0" indent="-342900">
              <a:buFont typeface="Symbol" pitchFamily="2" charset="2"/>
              <a:buChar char=""/>
            </a:pPr>
            <a:r>
              <a:rPr lang="en-IL" sz="1200" b="1" dirty="0">
                <a:effectLst/>
                <a:latin typeface="Source Sans Pro" panose="020B0503030403020204" pitchFamily="34" charset="0"/>
                <a:ea typeface="Times New Roman" panose="02020603050405020304" pitchFamily="18" charset="0"/>
              </a:rPr>
              <a:t>(if the contract is signed in time) </a:t>
            </a:r>
            <a:r>
              <a:rPr lang="en-IL" sz="1200" dirty="0">
                <a:effectLst/>
                <a:latin typeface="Source Sans Pro" panose="020B0503030403020204" pitchFamily="34" charset="0"/>
                <a:ea typeface="Times New Roman" panose="02020603050405020304" pitchFamily="18" charset="0"/>
              </a:rPr>
              <a:t>Cochrane Handbook for Systematic Reviews of Prognosis Studies: in development and due to publish with Wiley in 2024/2025; led by Carl Moons and Richard Riley (Senior Editors); and supported by Alfonso Iorio, Nicole Skoetz, Lotty Hooft, Katrina Williams, Anneke Damen (Associate Editors); all from the Cochrane Prognosis Methods Group</a:t>
            </a:r>
            <a:endParaRPr lang="en-IL" sz="1200" dirty="0">
              <a:effectLst/>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49DD4D23-C98A-435E-AE88-9061F8349B02}" type="slidenum">
              <a:rPr lang="en-GB" smtClean="0"/>
              <a:pPr/>
              <a:t>52</a:t>
            </a:fld>
            <a:endParaRPr lang="en-GB" dirty="0"/>
          </a:p>
        </p:txBody>
      </p:sp>
    </p:spTree>
    <p:extLst>
      <p:ext uri="{BB962C8B-B14F-4D97-AF65-F5344CB8AC3E}">
        <p14:creationId xmlns:p14="http://schemas.microsoft.com/office/powerpoint/2010/main" val="21479607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2100"/>
              </a:lnSpc>
            </a:pPr>
            <a:r>
              <a:rPr lang="en-GB" sz="1200" dirty="0">
                <a:solidFill>
                  <a:srgbClr val="962D91"/>
                </a:solidFill>
                <a:effectLst/>
                <a:latin typeface="Times New Roman" panose="02020603050405020304" pitchFamily="18" charset="0"/>
                <a:ea typeface="Times New Roman" panose="02020603050405020304" pitchFamily="18" charset="0"/>
              </a:rPr>
              <a:t>Cochrane Evidence Synthesis and Methods will consider </a:t>
            </a:r>
            <a:endParaRPr lang="en-IL" sz="1200" dirty="0">
              <a:solidFill>
                <a:srgbClr val="962D91"/>
              </a:solidFill>
              <a:effectLst/>
              <a:latin typeface="Times New Roman" panose="02020603050405020304" pitchFamily="18" charset="0"/>
              <a:ea typeface="Times New Roman" panose="02020603050405020304" pitchFamily="18" charset="0"/>
            </a:endParaRPr>
          </a:p>
          <a:p>
            <a:r>
              <a:rPr lang="en-GB" sz="1200" dirty="0">
                <a:effectLst/>
                <a:latin typeface="Source Sans Pro" panose="020B0503030403020204" pitchFamily="34" charset="0"/>
                <a:ea typeface="Times New Roman" panose="02020603050405020304" pitchFamily="18" charset="0"/>
              </a:rPr>
              <a:t> </a:t>
            </a:r>
            <a:endParaRPr lang="en-IL" sz="1200" dirty="0">
              <a:effectLst/>
              <a:latin typeface="Times New Roman" panose="02020603050405020304" pitchFamily="18" charset="0"/>
              <a:ea typeface="Times New Roman" panose="02020603050405020304" pitchFamily="18" charset="0"/>
            </a:endParaRPr>
          </a:p>
          <a:p>
            <a:pPr>
              <a:lnSpc>
                <a:spcPts val="1400"/>
              </a:lnSpc>
            </a:pPr>
            <a:r>
              <a:rPr lang="en-US" sz="1200" b="1" dirty="0">
                <a:solidFill>
                  <a:srgbClr val="002D64"/>
                </a:solidFill>
                <a:effectLst/>
                <a:latin typeface="Source Sans Pro" panose="020B0503030403020204" pitchFamily="34" charset="0"/>
                <a:ea typeface="Times New Roman" panose="02020603050405020304" pitchFamily="18" charset="0"/>
              </a:rPr>
              <a:t>1 SLIDE </a:t>
            </a:r>
            <a:r>
              <a:rPr lang="en-IL" sz="1200" b="1" dirty="0">
                <a:solidFill>
                  <a:srgbClr val="002D64"/>
                </a:solidFill>
                <a:effectLst/>
                <a:latin typeface="Source Sans Pro" panose="020B0503030403020204" pitchFamily="34" charset="0"/>
                <a:ea typeface="Times New Roman" panose="02020603050405020304" pitchFamily="18" charset="0"/>
              </a:rPr>
              <a:t>Open Access journal</a:t>
            </a:r>
            <a:endParaRPr lang="en-IL" sz="1200" b="1" dirty="0">
              <a:solidFill>
                <a:srgbClr val="002D64"/>
              </a:solidFill>
              <a:effectLst/>
              <a:latin typeface="Times New Roman" panose="02020603050405020304" pitchFamily="18" charset="0"/>
              <a:ea typeface="Times New Roman" panose="02020603050405020304" pitchFamily="18" charset="0"/>
            </a:endParaRPr>
          </a:p>
          <a:p>
            <a:r>
              <a:rPr lang="en-US" sz="1200" dirty="0">
                <a:effectLst/>
                <a:latin typeface="Source Sans Pro" panose="020B0503030403020204" pitchFamily="34" charset="0"/>
                <a:ea typeface="Times New Roman" panose="02020603050405020304" pitchFamily="18" charset="0"/>
              </a:rPr>
              <a:t>Ella has shared </a:t>
            </a:r>
            <a:r>
              <a:rPr lang="en-US" sz="1200" u="sng" dirty="0">
                <a:solidFill>
                  <a:srgbClr val="002D64"/>
                </a:solidFill>
                <a:effectLst/>
                <a:latin typeface="Source Sans Pro" panose="020B0503030403020204" pitchFamily="34" charset="0"/>
                <a:ea typeface="Times New Roman" panose="02020603050405020304" pitchFamily="18" charset="0"/>
                <a:hlinkClick r:id="rId3"/>
              </a:rPr>
              <a:t>these slides</a:t>
            </a:r>
            <a:r>
              <a:rPr lang="en-US" sz="1200" dirty="0">
                <a:effectLst/>
                <a:latin typeface="Source Sans Pro" panose="020B0503030403020204" pitchFamily="34" charset="0"/>
                <a:ea typeface="Times New Roman" panose="02020603050405020304" pitchFamily="18" charset="0"/>
              </a:rPr>
              <a:t> and a </a:t>
            </a:r>
            <a:r>
              <a:rPr lang="en-US" sz="1200" u="sng" dirty="0">
                <a:solidFill>
                  <a:srgbClr val="002D64"/>
                </a:solidFill>
                <a:effectLst/>
                <a:latin typeface="Source Sans Pro" panose="020B0503030403020204" pitchFamily="34" charset="0"/>
                <a:ea typeface="Times New Roman" panose="02020603050405020304" pitchFamily="18" charset="0"/>
                <a:hlinkClick r:id="rId4"/>
              </a:rPr>
              <a:t>picture</a:t>
            </a:r>
            <a:r>
              <a:rPr lang="en-US" sz="1200" dirty="0">
                <a:effectLst/>
                <a:latin typeface="Source Sans Pro" panose="020B0503030403020204" pitchFamily="34" charset="0"/>
                <a:ea typeface="Times New Roman" panose="02020603050405020304" pitchFamily="18" charset="0"/>
              </a:rPr>
              <a:t>, but I think we should give a very simpler message (maybe using only the figure): name of the journal + picture of Michael Brown (appointed the Journal’s Editor) + “open for submissions from November 2022).</a:t>
            </a:r>
            <a:endParaRPr lang="en-IL" sz="1200" dirty="0">
              <a:effectLst/>
              <a:latin typeface="Times New Roman" panose="02020603050405020304" pitchFamily="18" charset="0"/>
              <a:ea typeface="Times New Roman" panose="02020603050405020304" pitchFamily="18" charset="0"/>
            </a:endParaRPr>
          </a:p>
          <a:p>
            <a:r>
              <a:rPr lang="en-IL" sz="1200" dirty="0">
                <a:effectLst/>
                <a:latin typeface="Source Sans Pro" panose="020B0503030403020204" pitchFamily="34" charset="0"/>
                <a:ea typeface="Times New Roman" panose="02020603050405020304" pitchFamily="18" charset="0"/>
              </a:rPr>
              <a:t> </a:t>
            </a:r>
            <a:endParaRPr lang="en-IL" sz="1200" dirty="0">
              <a:effectLst/>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49DD4D23-C98A-435E-AE88-9061F8349B02}" type="slidenum">
              <a:rPr lang="en-GB" smtClean="0"/>
              <a:pPr/>
              <a:t>53</a:t>
            </a:fld>
            <a:endParaRPr lang="en-GB" dirty="0"/>
          </a:p>
        </p:txBody>
      </p:sp>
    </p:spTree>
    <p:extLst>
      <p:ext uri="{BB962C8B-B14F-4D97-AF65-F5344CB8AC3E}">
        <p14:creationId xmlns:p14="http://schemas.microsoft.com/office/powerpoint/2010/main" val="1333443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rtl="0">
              <a:buSzPts val="1000"/>
              <a:buFont typeface="Symbol" pitchFamily="2" charset="2"/>
              <a:buChar char=""/>
              <a:tabLst>
                <a:tab pos="457200" algn="l"/>
              </a:tabLst>
            </a:pPr>
            <a:r>
              <a:rPr lang="en-US" sz="1200" dirty="0">
                <a:effectLst/>
                <a:latin typeface="Source Sans Pro" panose="020B0503030403020204" pitchFamily="34" charset="0"/>
                <a:ea typeface="Times New Roman" panose="02020603050405020304" pitchFamily="18" charset="0"/>
              </a:rPr>
              <a:t>discussions with the Governing board to </a:t>
            </a:r>
            <a:r>
              <a:rPr lang="en-US" sz="1200" dirty="0" err="1">
                <a:effectLst/>
                <a:latin typeface="Source Sans Pro" panose="020B0503030403020204" pitchFamily="34" charset="0"/>
                <a:ea typeface="Times New Roman" panose="02020603050405020304" pitchFamily="18" charset="0"/>
              </a:rPr>
              <a:t>prioritise</a:t>
            </a:r>
            <a:r>
              <a:rPr lang="en-US" sz="1200" dirty="0">
                <a:effectLst/>
                <a:latin typeface="Source Sans Pro" panose="020B0503030403020204" pitchFamily="34" charset="0"/>
                <a:ea typeface="Times New Roman" panose="02020603050405020304" pitchFamily="18" charset="0"/>
              </a:rPr>
              <a:t> critical projects that we consider the ‘foundation pillars” (central editorial service (Frans Kellie and Helen Wakeford), support on review development (Toby </a:t>
            </a:r>
            <a:r>
              <a:rPr lang="en-US" sz="1200" dirty="0" err="1">
                <a:effectLst/>
                <a:latin typeface="Source Sans Pro" panose="020B0503030403020204" pitchFamily="34" charset="0"/>
                <a:ea typeface="Times New Roman" panose="02020603050405020304" pitchFamily="18" charset="0"/>
              </a:rPr>
              <a:t>Lasserson</a:t>
            </a:r>
            <a:r>
              <a:rPr lang="en-US" sz="1200" dirty="0">
                <a:effectLst/>
                <a:latin typeface="Source Sans Pro" panose="020B0503030403020204" pitchFamily="34" charset="0"/>
                <a:ea typeface="Times New Roman" panose="02020603050405020304" pitchFamily="18" charset="0"/>
              </a:rPr>
              <a:t>), new review format (Ella </a:t>
            </a:r>
            <a:r>
              <a:rPr lang="en-US" sz="1200" dirty="0" err="1">
                <a:effectLst/>
                <a:latin typeface="Source Sans Pro" panose="020B0503030403020204" pitchFamily="34" charset="0"/>
                <a:ea typeface="Times New Roman" panose="02020603050405020304" pitchFamily="18" charset="0"/>
              </a:rPr>
              <a:t>Flemying</a:t>
            </a:r>
            <a:r>
              <a:rPr lang="en-US" sz="1200" dirty="0">
                <a:effectLst/>
                <a:latin typeface="Source Sans Pro" panose="020B0503030403020204" pitchFamily="34" charset="0"/>
                <a:ea typeface="Times New Roman" panose="02020603050405020304" pitchFamily="18" charset="0"/>
              </a:rPr>
              <a:t> and Gert van </a:t>
            </a:r>
            <a:r>
              <a:rPr lang="en-US" sz="1200" dirty="0" err="1">
                <a:effectLst/>
                <a:latin typeface="Source Sans Pro" panose="020B0503030403020204" pitchFamily="34" charset="0"/>
                <a:ea typeface="Times New Roman" panose="02020603050405020304" pitchFamily="18" charset="0"/>
              </a:rPr>
              <a:t>Valkenhoef</a:t>
            </a:r>
            <a:r>
              <a:rPr lang="en-US" sz="1200" dirty="0">
                <a:effectLst/>
                <a:latin typeface="Source Sans Pro" panose="020B0503030403020204" pitchFamily="34" charset="0"/>
                <a:ea typeface="Times New Roman" panose="02020603050405020304" pitchFamily="18" charset="0"/>
              </a:rPr>
              <a:t>)</a:t>
            </a:r>
            <a:endParaRPr lang="en-IL" sz="1200">
              <a:effectLst/>
              <a:latin typeface="Times New Roman" panose="02020603050405020304" pitchFamily="18" charset="0"/>
              <a:ea typeface="Times New Roman" panose="02020603050405020304" pitchFamily="18" charset="0"/>
            </a:endParaRPr>
          </a:p>
          <a:p>
            <a:pPr marL="342900" lvl="0" indent="-342900">
              <a:buSzPts val="1000"/>
              <a:buFont typeface="Symbol" pitchFamily="2" charset="2"/>
              <a:buChar char=""/>
              <a:tabLst>
                <a:tab pos="457200" algn="l"/>
              </a:tabLst>
            </a:pPr>
            <a:r>
              <a:rPr lang="en-US" sz="1200" dirty="0">
                <a:effectLst/>
                <a:latin typeface="Source Sans Pro" panose="020B0503030403020204" pitchFamily="34" charset="0"/>
                <a:ea typeface="Times New Roman" panose="02020603050405020304" pitchFamily="18" charset="0"/>
              </a:rPr>
              <a:t>key successes so far – </a:t>
            </a:r>
            <a:r>
              <a:rPr lang="en-US" sz="1200" b="1" dirty="0">
                <a:effectLst/>
                <a:latin typeface="Source Sans Pro" panose="020B0503030403020204" pitchFamily="34" charset="0"/>
                <a:ea typeface="Times New Roman" panose="02020603050405020304" pitchFamily="18" charset="0"/>
              </a:rPr>
              <a:t>maybe from Ruth</a:t>
            </a:r>
            <a:endParaRPr lang="en-IL" sz="1200">
              <a:effectLst/>
              <a:latin typeface="Times New Roman" panose="02020603050405020304" pitchFamily="18" charset="0"/>
              <a:ea typeface="Times New Roman" panose="02020603050405020304" pitchFamily="18" charset="0"/>
            </a:endParaRPr>
          </a:p>
          <a:p>
            <a:endParaRPr lang="en-GB" dirty="0"/>
          </a:p>
          <a:p>
            <a:r>
              <a:rPr lang="en-GB" dirty="0"/>
              <a:t>We are creating KPIs – oversight committee</a:t>
            </a:r>
          </a:p>
          <a:p>
            <a:endParaRPr lang="en-GB" dirty="0"/>
          </a:p>
        </p:txBody>
      </p:sp>
      <p:sp>
        <p:nvSpPr>
          <p:cNvPr id="4" name="Slide Number Placeholder 3"/>
          <p:cNvSpPr>
            <a:spLocks noGrp="1"/>
          </p:cNvSpPr>
          <p:nvPr>
            <p:ph type="sldNum" sz="quarter" idx="5"/>
          </p:nvPr>
        </p:nvSpPr>
        <p:spPr/>
        <p:txBody>
          <a:bodyPr/>
          <a:lstStyle/>
          <a:p>
            <a:fld id="{49DD4D23-C98A-435E-AE88-9061F8349B02}" type="slidenum">
              <a:rPr lang="en-GB" smtClean="0"/>
              <a:pPr/>
              <a:t>54</a:t>
            </a:fld>
            <a:endParaRPr lang="en-GB" dirty="0"/>
          </a:p>
        </p:txBody>
      </p:sp>
    </p:spTree>
    <p:extLst>
      <p:ext uri="{BB962C8B-B14F-4D97-AF65-F5344CB8AC3E}">
        <p14:creationId xmlns:p14="http://schemas.microsoft.com/office/powerpoint/2010/main" val="10072192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800" dirty="0">
              <a:effectLst/>
              <a:latin typeface="Source Sans Pro" panose="020B0503030403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a:solidFill>
                  <a:srgbClr val="002060"/>
                </a:solidFill>
                <a:effectLst/>
                <a:latin typeface="Source Sans Pro" panose="020B0503030403020204" pitchFamily="34" charset="0"/>
              </a:rPr>
              <a:t>CRG work and acknowledgement that the contribution, in particular the ones leaving us</a:t>
            </a:r>
            <a:endParaRPr lang="en-US" sz="1400" b="0" i="0" dirty="0">
              <a:solidFill>
                <a:srgbClr val="002060"/>
              </a:solidFill>
              <a:effectLst/>
              <a:latin typeface="Calibri" panose="020F0502020204030204" pitchFamily="34" charset="0"/>
            </a:endParaRPr>
          </a:p>
          <a:p>
            <a:pPr marL="342900" lvl="0" indent="-342900">
              <a:buSzPts val="1000"/>
              <a:buFont typeface="Symbol" pitchFamily="2" charset="2"/>
              <a:buChar char=""/>
              <a:tabLst>
                <a:tab pos="457200" algn="l"/>
              </a:tabLst>
            </a:pPr>
            <a:r>
              <a:rPr lang="en-IL" sz="1200">
                <a:effectLst/>
                <a:latin typeface="Source Sans Pro" panose="020B0503030403020204" pitchFamily="34" charset="0"/>
                <a:ea typeface="Times New Roman" panose="02020603050405020304" pitchFamily="18" charset="0"/>
              </a:rPr>
              <a:t>announcing thematic groups</a:t>
            </a:r>
            <a:r>
              <a:rPr lang="en-US" sz="1200" dirty="0">
                <a:effectLst/>
                <a:latin typeface="Source Sans Pro" panose="020B0503030403020204" pitchFamily="34" charset="0"/>
                <a:ea typeface="Times New Roman" panose="02020603050405020304" pitchFamily="18" charset="0"/>
              </a:rPr>
              <a:t> first round of thematic groups (</a:t>
            </a:r>
            <a:r>
              <a:rPr lang="en-US" sz="1200" b="1" dirty="0">
                <a:effectLst/>
                <a:latin typeface="Source Sans Pro" panose="020B0503030403020204" pitchFamily="34" charset="0"/>
                <a:ea typeface="Times New Roman" panose="02020603050405020304" pitchFamily="18" charset="0"/>
              </a:rPr>
              <a:t>IN CONFIDENCE</a:t>
            </a:r>
            <a:r>
              <a:rPr lang="en-US" sz="1200" dirty="0">
                <a:effectLst/>
                <a:latin typeface="Source Sans Pro" panose="020B0503030403020204" pitchFamily="34" charset="0"/>
                <a:ea typeface="Times New Roman" panose="02020603050405020304" pitchFamily="18" charset="0"/>
              </a:rPr>
              <a:t>) – we had hoped to announce all 5 Thematic Groups, but the panel thought that other submissions will need clarifications before they can be launched. Four proposals will be asked to address the concerns and resubmit, and we aim to complete the process until the end of the year. They will be informed.</a:t>
            </a:r>
            <a:endParaRPr lang="en-IL" sz="1200">
              <a:effectLst/>
              <a:latin typeface="Times New Roman" panose="02020603050405020304" pitchFamily="18" charset="0"/>
              <a:ea typeface="Times New Roman" panose="02020603050405020304" pitchFamily="18" charset="0"/>
            </a:endParaRPr>
          </a:p>
          <a:p>
            <a:pPr marL="457200"/>
            <a:r>
              <a:rPr lang="en-US" sz="1200" dirty="0">
                <a:effectLst/>
                <a:latin typeface="Source Sans Pro" panose="020B0503030403020204" pitchFamily="34" charset="0"/>
                <a:ea typeface="Times New Roman" panose="02020603050405020304" pitchFamily="18" charset="0"/>
              </a:rPr>
              <a:t>In green are the ones will be announcing, but I am putting the topics in context to make sure people understand that they are all important</a:t>
            </a:r>
            <a:endParaRPr lang="en-IL" sz="1200">
              <a:effectLst/>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49DD4D23-C98A-435E-AE88-9061F8349B02}" type="slidenum">
              <a:rPr lang="en-GB" smtClean="0"/>
              <a:pPr/>
              <a:t>55</a:t>
            </a:fld>
            <a:endParaRPr lang="en-GB" dirty="0"/>
          </a:p>
        </p:txBody>
      </p:sp>
    </p:spTree>
    <p:extLst>
      <p:ext uri="{BB962C8B-B14F-4D97-AF65-F5344CB8AC3E}">
        <p14:creationId xmlns:p14="http://schemas.microsoft.com/office/powerpoint/2010/main" val="7006826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lang="en-US" sz="1800" u="none" dirty="0">
                <a:solidFill>
                  <a:srgbClr val="002D64"/>
                </a:solidFill>
                <a:effectLst/>
                <a:latin typeface="Source Sans Pro" panose="020B0503030403020204" pitchFamily="34" charset="0"/>
                <a:ea typeface="Times New Roman" panose="02020603050405020304" pitchFamily="18" charset="0"/>
              </a:rPr>
              <a:t>This collage represents faces from all around the world who contribute to living Covid-19 guidelines for the Australian National Covid-19 Evidence Taskforce. </a:t>
            </a:r>
            <a:r>
              <a:rPr lang="en-AU" sz="1800" u="none" dirty="0">
                <a:solidFill>
                  <a:srgbClr val="002D64"/>
                </a:solidFill>
                <a:effectLst/>
                <a:latin typeface="Source Sans Pro" panose="020B0503030403020204" pitchFamily="34" charset="0"/>
                <a:ea typeface="Times New Roman" panose="02020603050405020304" pitchFamily="18" charset="0"/>
              </a:rPr>
              <a:t>Not sure whether it will work using it here? Could reference it saying imagine the scale of collage we would need to represent the last 30 years and all who contributed… Otherwise I can find another image…</a:t>
            </a:r>
          </a:p>
          <a:p>
            <a:pPr marL="0" marR="0" lvl="0" indent="0" algn="l" defTabSz="914400" rtl="0" eaLnBrk="1" fontAlgn="auto" latinLnBrk="0" hangingPunct="1">
              <a:lnSpc>
                <a:spcPts val="1400"/>
              </a:lnSpc>
              <a:spcBef>
                <a:spcPts val="0"/>
              </a:spcBef>
              <a:spcAft>
                <a:spcPts val="0"/>
              </a:spcAft>
              <a:buClrTx/>
              <a:buSzTx/>
              <a:buFontTx/>
              <a:buNone/>
              <a:tabLst/>
              <a:defRPr/>
            </a:pPr>
            <a:endParaRPr lang="en-AU" sz="1800" u="none" dirty="0">
              <a:solidFill>
                <a:srgbClr val="002D64"/>
              </a:solidFill>
              <a:effectLst/>
              <a:latin typeface="Source Sans Pro" panose="020B0503030403020204" pitchFamily="34" charset="0"/>
              <a:ea typeface="Times New Roman" panose="02020603050405020304" pitchFamily="18" charset="0"/>
            </a:endParaRPr>
          </a:p>
          <a:p>
            <a:pPr marL="0" marR="0" lvl="0" indent="0" algn="l" defTabSz="914400" rtl="0" eaLnBrk="1" fontAlgn="auto" latinLnBrk="0" hangingPunct="1">
              <a:lnSpc>
                <a:spcPts val="1400"/>
              </a:lnSpc>
              <a:spcBef>
                <a:spcPts val="0"/>
              </a:spcBef>
              <a:spcAft>
                <a:spcPts val="0"/>
              </a:spcAft>
              <a:buClrTx/>
              <a:buSzTx/>
              <a:buFontTx/>
              <a:buNone/>
              <a:tabLst/>
              <a:defRPr/>
            </a:pPr>
            <a:r>
              <a:rPr lang="en-AU" sz="1800" u="none" dirty="0">
                <a:solidFill>
                  <a:srgbClr val="002D64"/>
                </a:solidFill>
                <a:effectLst/>
                <a:latin typeface="Source Sans Pro" panose="020B0503030403020204" pitchFamily="34" charset="0"/>
                <a:ea typeface="Times New Roman" panose="02020603050405020304" pitchFamily="18" charset="0"/>
              </a:rPr>
              <a:t>What about the photo of Iain Chalmers putting all those photos on the ceiling? I don’t have it but I think you have used it in other presentations… </a:t>
            </a:r>
            <a:endParaRPr lang="en-IL" sz="1800" dirty="0">
              <a:effectLst/>
              <a:latin typeface="Times New Roman" panose="02020603050405020304" pitchFamily="18" charset="0"/>
              <a:ea typeface="Times New Roman" panose="02020603050405020304" pitchFamily="18" charset="0"/>
            </a:endParaRPr>
          </a:p>
          <a:p>
            <a:pPr>
              <a:lnSpc>
                <a:spcPts val="1400"/>
              </a:lnSpc>
            </a:pPr>
            <a:endParaRPr lang="en-US" sz="1800" b="1" dirty="0">
              <a:solidFill>
                <a:srgbClr val="002D64"/>
              </a:solidFill>
              <a:effectLst/>
              <a:latin typeface="Source Sans Pro" panose="020B0503030403020204" pitchFamily="34" charset="0"/>
              <a:ea typeface="Times New Roman" panose="02020603050405020304" pitchFamily="18" charset="0"/>
            </a:endParaRPr>
          </a:p>
          <a:p>
            <a:pPr>
              <a:lnSpc>
                <a:spcPts val="1400"/>
              </a:lnSpc>
            </a:pPr>
            <a:endParaRPr lang="en-US" sz="1800" b="1" dirty="0">
              <a:solidFill>
                <a:srgbClr val="002D64"/>
              </a:solidFill>
              <a:effectLst/>
              <a:latin typeface="Source Sans Pro" panose="020B0503030403020204" pitchFamily="34" charset="0"/>
              <a:ea typeface="Times New Roman" panose="02020603050405020304" pitchFamily="18" charset="0"/>
            </a:endParaRPr>
          </a:p>
          <a:p>
            <a:pPr>
              <a:lnSpc>
                <a:spcPts val="1400"/>
              </a:lnSpc>
            </a:pPr>
            <a:endParaRPr lang="en-US" sz="1800" b="1" dirty="0">
              <a:solidFill>
                <a:srgbClr val="002D64"/>
              </a:solidFill>
              <a:effectLst/>
              <a:latin typeface="Source Sans Pro" panose="020B0503030403020204" pitchFamily="34" charset="0"/>
              <a:ea typeface="Times New Roman" panose="02020603050405020304" pitchFamily="18" charset="0"/>
            </a:endParaRPr>
          </a:p>
          <a:p>
            <a:pPr>
              <a:lnSpc>
                <a:spcPts val="1400"/>
              </a:lnSpc>
            </a:pPr>
            <a:r>
              <a:rPr lang="en-US" sz="1800" b="1" dirty="0">
                <a:solidFill>
                  <a:srgbClr val="002D64"/>
                </a:solidFill>
                <a:effectLst/>
                <a:latin typeface="Source Sans Pro" panose="020B0503030403020204" pitchFamily="34" charset="0"/>
                <a:ea typeface="Times New Roman" panose="02020603050405020304" pitchFamily="18" charset="0"/>
              </a:rPr>
              <a:t>1 SLIDE (FINAL) </a:t>
            </a:r>
            <a:r>
              <a:rPr lang="en-IL" sz="1800" b="1" dirty="0">
                <a:solidFill>
                  <a:srgbClr val="002D64"/>
                </a:solidFill>
                <a:effectLst/>
                <a:latin typeface="Source Sans Pro" panose="020B0503030403020204" pitchFamily="34" charset="0"/>
                <a:ea typeface="Times New Roman" panose="02020603050405020304" pitchFamily="18" charset="0"/>
              </a:rPr>
              <a:t>CRG work and acknowledgement that the contribution, in particular the ones leaving us</a:t>
            </a:r>
            <a:endParaRPr lang="en-IL" sz="1800" b="1" dirty="0">
              <a:solidFill>
                <a:srgbClr val="002D64"/>
              </a:solidFill>
              <a:effectLst/>
              <a:latin typeface="Times New Roman" panose="02020603050405020304" pitchFamily="18" charset="0"/>
              <a:ea typeface="Times New Roman" panose="02020603050405020304" pitchFamily="18" charset="0"/>
            </a:endParaRPr>
          </a:p>
          <a:p>
            <a:r>
              <a:rPr lang="en-US" sz="1800" dirty="0">
                <a:effectLst/>
                <a:latin typeface="Source Sans Pro" panose="020B0503030403020204" pitchFamily="34" charset="0"/>
                <a:ea typeface="Times New Roman" panose="02020603050405020304" pitchFamily="18" charset="0"/>
              </a:rPr>
              <a:t>Ruth put together these photos from the community: </a:t>
            </a:r>
            <a:r>
              <a:rPr lang="en-US" sz="1800" u="sng" dirty="0">
                <a:solidFill>
                  <a:srgbClr val="002D64"/>
                </a:solidFill>
                <a:effectLst/>
                <a:latin typeface="Source Sans Pro" panose="020B0503030403020204" pitchFamily="34" charset="0"/>
                <a:ea typeface="Times New Roman" panose="02020603050405020304" pitchFamily="18" charset="0"/>
                <a:hlinkClick r:id="rId3"/>
              </a:rPr>
              <a:t>https://www.dropbox.com/sh/8q1tbx8w29fee9z/AADGnU1Nv9cuwLxOQmMvxAiCa?dl=0</a:t>
            </a:r>
            <a:endParaRPr lang="en-US" sz="1800" u="sng" dirty="0">
              <a:solidFill>
                <a:srgbClr val="002D64"/>
              </a:solidFill>
              <a:effectLst/>
              <a:latin typeface="Source Sans Pro" panose="020B0503030403020204" pitchFamily="34" charset="0"/>
              <a:ea typeface="Times New Roman" panose="02020603050405020304" pitchFamily="18" charset="0"/>
            </a:endParaRPr>
          </a:p>
          <a:p>
            <a:endParaRPr lang="en-US" sz="1800" u="sng" dirty="0">
              <a:solidFill>
                <a:srgbClr val="002D64"/>
              </a:solidFill>
              <a:effectLst/>
              <a:latin typeface="Source Sans Pro" panose="020B0503030403020204" pitchFamily="34" charset="0"/>
              <a:ea typeface="Times New Roman" panose="02020603050405020304" pitchFamily="18" charset="0"/>
            </a:endParaRPr>
          </a:p>
          <a:p>
            <a:r>
              <a:rPr lang="en-US" sz="1800" dirty="0">
                <a:effectLst/>
                <a:latin typeface="Source Sans Pro" panose="020B0503030403020204" pitchFamily="34" charset="0"/>
                <a:ea typeface="Times New Roman" panose="02020603050405020304" pitchFamily="18" charset="0"/>
              </a:rPr>
              <a:t> </a:t>
            </a:r>
            <a:endParaRPr lang="en-IL" sz="1800" dirty="0">
              <a:effectLst/>
              <a:latin typeface="Times New Roman" panose="02020603050405020304" pitchFamily="18" charset="0"/>
              <a:ea typeface="Times New Roman" panose="02020603050405020304" pitchFamily="18" charset="0"/>
            </a:endParaRPr>
          </a:p>
          <a:p>
            <a:r>
              <a:rPr lang="en-IL" sz="1800" dirty="0">
                <a:effectLst/>
                <a:latin typeface="Source Sans Pro" panose="020B0503030403020204" pitchFamily="34" charset="0"/>
                <a:ea typeface="Times New Roman" panose="02020603050405020304" pitchFamily="18" charset="0"/>
              </a:rPr>
              <a:t>Some historical numbers in case they are of interest: The first issue of CDSR (April 1995) had 36 Cochrane Reviews and 16 protocols. Since then Cochrane Review Groups have published over 16,000 Cochrane Reviews (9000 new, 7000 updated) and about 11,400 protocols. In addition there have been about 22,200 published amendments (of reviews or protocols, for diverse reasons), reflecting the constant ongoing effort to correct and improve.</a:t>
            </a:r>
            <a:endParaRPr lang="en-IL" sz="1800" dirty="0">
              <a:effectLst/>
              <a:latin typeface="Times New Roman" panose="02020603050405020304" pitchFamily="18" charset="0"/>
              <a:ea typeface="Times New Roman" panose="02020603050405020304" pitchFamily="18" charset="0"/>
            </a:endParaRPr>
          </a:p>
          <a:p>
            <a:r>
              <a:rPr lang="en-IL" sz="1800" dirty="0">
                <a:effectLst/>
                <a:latin typeface="Source Sans Pro" panose="020B0503030403020204" pitchFamily="34" charset="0"/>
                <a:ea typeface="Times New Roman" panose="02020603050405020304" pitchFamily="18" charset="0"/>
              </a:rPr>
              <a:t> </a:t>
            </a:r>
            <a:endParaRPr lang="en-IL" sz="1800" dirty="0">
              <a:effectLst/>
              <a:latin typeface="Times New Roman" panose="02020603050405020304" pitchFamily="18" charset="0"/>
              <a:ea typeface="Times New Roman" panose="02020603050405020304" pitchFamily="18" charset="0"/>
            </a:endParaRPr>
          </a:p>
          <a:p>
            <a:r>
              <a:rPr lang="en-US" sz="1800" dirty="0">
                <a:effectLst/>
                <a:latin typeface="Source Sans Pro" panose="020B0503030403020204" pitchFamily="34" charset="0"/>
                <a:ea typeface="Times New Roman" panose="02020603050405020304" pitchFamily="18" charset="0"/>
              </a:rPr>
              <a:t>Toby suggestions:</a:t>
            </a:r>
            <a:endParaRPr lang="en-IL" sz="1800" dirty="0">
              <a:effectLst/>
              <a:latin typeface="Times New Roman" panose="02020603050405020304" pitchFamily="18" charset="0"/>
              <a:ea typeface="Times New Roman" panose="02020603050405020304" pitchFamily="18" charset="0"/>
            </a:endParaRPr>
          </a:p>
          <a:p>
            <a:r>
              <a:rPr lang="en-IL" sz="1800" i="1" dirty="0">
                <a:effectLst/>
                <a:latin typeface="Source Sans Pro" panose="020B0503030403020204" pitchFamily="34" charset="0"/>
                <a:ea typeface="Times New Roman" panose="02020603050405020304" pitchFamily="18" charset="0"/>
              </a:rPr>
              <a:t>What you leave behind is testament not just to talent, commitment and efforts, but to relationships maintained over last 30 years. When Archie Cochrane called on medical profession to organize periodic updates to critical summaries of randomised trials, he could not have known what sort of workforce would be needed to fulfil that call to action all these years later, nor how they would come together in response to his call, not just in collaboration but friendship. It is more than a job for so many of you and you will feel the loss of funding deeply and personally.</a:t>
            </a:r>
            <a:endParaRPr lang="en-IL" sz="1800" dirty="0">
              <a:effectLst/>
              <a:latin typeface="Times New Roman" panose="02020603050405020304" pitchFamily="18" charset="0"/>
              <a:ea typeface="Times New Roman" panose="02020603050405020304" pitchFamily="18" charset="0"/>
            </a:endParaRPr>
          </a:p>
          <a:p>
            <a:r>
              <a:rPr lang="en-IL" sz="1800" i="1" dirty="0">
                <a:effectLst/>
                <a:latin typeface="Source Sans Pro" panose="020B0503030403020204" pitchFamily="34" charset="0"/>
                <a:ea typeface="Times New Roman" panose="02020603050405020304" pitchFamily="18" charset="0"/>
              </a:rPr>
              <a:t> </a:t>
            </a:r>
            <a:endParaRPr lang="en-IL" sz="1800" dirty="0">
              <a:effectLst/>
              <a:latin typeface="Times New Roman" panose="02020603050405020304" pitchFamily="18" charset="0"/>
              <a:ea typeface="Times New Roman" panose="02020603050405020304" pitchFamily="18" charset="0"/>
            </a:endParaRPr>
          </a:p>
          <a:p>
            <a:r>
              <a:rPr lang="en-IL" sz="1800" i="1" dirty="0">
                <a:effectLst/>
                <a:latin typeface="Source Sans Pro" panose="020B0503030403020204" pitchFamily="34" charset="0"/>
                <a:ea typeface="Times New Roman" panose="02020603050405020304" pitchFamily="18" charset="0"/>
              </a:rPr>
              <a:t>Cochrane is a better place for energy and commitment of its workforce - we salute our colleagues who have made X thousand reviews happen (check numbers with John) - helped to curate x00,000 records in CENTRAL. You have helped to make Cochrane what it is. You are more than a chapter in our history, you are the part of the story we will tell for our 30th year and beyond. Thank you</a:t>
            </a:r>
            <a:r>
              <a:rPr lang="en-IL" sz="1800" dirty="0">
                <a:effectLst/>
                <a:latin typeface="Source Sans Pro" panose="020B0503030403020204" pitchFamily="34" charset="0"/>
                <a:ea typeface="Times New Roman" panose="02020603050405020304" pitchFamily="18" charset="0"/>
              </a:rPr>
              <a:t>.</a:t>
            </a:r>
            <a:endParaRPr lang="en-IL"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B74736C-98C9-C14F-BE00-7CE042E185ED}" type="slidenum">
              <a:rPr lang="en-US" smtClean="0"/>
              <a:t>56</a:t>
            </a:fld>
            <a:endParaRPr lang="en-US"/>
          </a:p>
        </p:txBody>
      </p:sp>
    </p:spTree>
    <p:extLst>
      <p:ext uri="{BB962C8B-B14F-4D97-AF65-F5344CB8AC3E}">
        <p14:creationId xmlns:p14="http://schemas.microsoft.com/office/powerpoint/2010/main" val="2290218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2"/>
                </a:solidFill>
                <a:effectLst/>
                <a:latin typeface="+mj-lt"/>
                <a:ea typeface="Calibri" panose="020F0502020204030204" pitchFamily="34" charset="0"/>
              </a:rPr>
              <a:t>The international group including senior Cochrane members, joined a panel to share draft recommendations and learnings from COVID 19’s response after the previous week’s roundtable discussions. Our efforts now are focused on taking those lessons learned from the evidence synthesis response to the pandemic to form a written report and action plan which we will publish before the end of the year. </a:t>
            </a:r>
            <a:endParaRPr lang="en-GB" sz="1200">
              <a:solidFill>
                <a:schemeClr val="tx2"/>
              </a:solidFill>
              <a:effectLst/>
              <a:latin typeface="+mj-lt"/>
              <a:ea typeface="Calibri" panose="020F0502020204030204" pitchFamily="34" charset="0"/>
            </a:endParaRPr>
          </a:p>
          <a:p>
            <a:endParaRPr lang="en-GB"/>
          </a:p>
          <a:p>
            <a:r>
              <a:rPr lang="en-GB"/>
              <a:t>https://www.youtube.com/watch?v=KTMqc5t1ARw</a:t>
            </a:r>
          </a:p>
        </p:txBody>
      </p:sp>
      <p:sp>
        <p:nvSpPr>
          <p:cNvPr id="4" name="Slide Number Placeholder 3"/>
          <p:cNvSpPr>
            <a:spLocks noGrp="1"/>
          </p:cNvSpPr>
          <p:nvPr>
            <p:ph type="sldNum" sz="quarter" idx="5"/>
          </p:nvPr>
        </p:nvSpPr>
        <p:spPr/>
        <p:txBody>
          <a:bodyPr/>
          <a:lstStyle/>
          <a:p>
            <a:fld id="{49DD4D23-C98A-435E-AE88-9061F8349B02}" type="slidenum">
              <a:rPr lang="en-GB" smtClean="0"/>
              <a:pPr/>
              <a:t>15</a:t>
            </a:fld>
            <a:endParaRPr lang="en-GB"/>
          </a:p>
        </p:txBody>
      </p:sp>
    </p:spTree>
    <p:extLst>
      <p:ext uri="{BB962C8B-B14F-4D97-AF65-F5344CB8AC3E}">
        <p14:creationId xmlns:p14="http://schemas.microsoft.com/office/powerpoint/2010/main" val="38975042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692150"/>
            <a:ext cx="6159500" cy="3463925"/>
          </a:xfrm>
        </p:spPr>
      </p:sp>
      <p:sp>
        <p:nvSpPr>
          <p:cNvPr id="3" name="Notes Placeholder 2"/>
          <p:cNvSpPr>
            <a:spLocks noGrp="1"/>
          </p:cNvSpPr>
          <p:nvPr>
            <p:ph type="body" idx="1"/>
          </p:nvPr>
        </p:nvSpPr>
        <p:spPr/>
        <p:txBody>
          <a:bodyPr/>
          <a:lstStyle/>
          <a:p>
            <a:r>
              <a:rPr lang="en-GB"/>
              <a:t>1. Note that we are talking – for the most part - about Cochrane the Charity </a:t>
            </a:r>
          </a:p>
        </p:txBody>
      </p:sp>
      <p:sp>
        <p:nvSpPr>
          <p:cNvPr id="4" name="Slide Number Placeholder 3"/>
          <p:cNvSpPr>
            <a:spLocks noGrp="1"/>
          </p:cNvSpPr>
          <p:nvPr>
            <p:ph type="sldNum" sz="quarter" idx="10"/>
          </p:nvPr>
        </p:nvSpPr>
        <p:spPr/>
        <p:txBody>
          <a:bodyPr/>
          <a:lstStyle/>
          <a:p>
            <a:fld id="{49DD4D23-C98A-435E-AE88-9061F8349B02}" type="slidenum">
              <a:rPr lang="en-GB" smtClean="0"/>
              <a:pPr/>
              <a:t>57</a:t>
            </a:fld>
            <a:endParaRPr lang="en-GB"/>
          </a:p>
        </p:txBody>
      </p:sp>
    </p:spTree>
    <p:extLst>
      <p:ext uri="{BB962C8B-B14F-4D97-AF65-F5344CB8AC3E}">
        <p14:creationId xmlns:p14="http://schemas.microsoft.com/office/powerpoint/2010/main" val="17731748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692150"/>
            <a:ext cx="6159500" cy="3463925"/>
          </a:xfrm>
        </p:spPr>
      </p:sp>
      <p:sp>
        <p:nvSpPr>
          <p:cNvPr id="3" name="Notes Placeholder 2"/>
          <p:cNvSpPr>
            <a:spLocks noGrp="1"/>
          </p:cNvSpPr>
          <p:nvPr>
            <p:ph type="body" idx="1"/>
          </p:nvPr>
        </p:nvSpPr>
        <p:spPr/>
        <p:txBody>
          <a:bodyPr/>
          <a:lstStyle/>
          <a:p>
            <a:pPr marL="228600" indent="-228600" algn="l">
              <a:buAutoNum type="arabicPeriod"/>
            </a:pPr>
            <a:r>
              <a:rPr lang="en-GB"/>
              <a:t>Summary of Cochrane’s 2021 income &amp; expenditure (expressed in millions) compared with 2020 and, for information, the 2021 budget</a:t>
            </a:r>
          </a:p>
          <a:p>
            <a:pPr marL="228600" indent="-228600" algn="l">
              <a:buAutoNum type="arabicPeriod"/>
            </a:pPr>
            <a:r>
              <a:rPr lang="en-GB"/>
              <a:t>The reduced publishing income, particularly in respect of a one-off signing bonus, was the main reason for the operating </a:t>
            </a:r>
            <a:r>
              <a:rPr lang="en-GB" b="1"/>
              <a:t>deficit</a:t>
            </a:r>
            <a:r>
              <a:rPr lang="en-GB"/>
              <a:t> of £1.4m compared with the substantial net operating </a:t>
            </a:r>
            <a:r>
              <a:rPr lang="en-GB" b="1"/>
              <a:t>surplus</a:t>
            </a:r>
            <a:r>
              <a:rPr lang="en-GB"/>
              <a:t>, in 2020, of £3.8m </a:t>
            </a:r>
          </a:p>
          <a:p>
            <a:pPr marL="228600" indent="-228600" algn="l">
              <a:buAutoNum type="arabicPeriod"/>
            </a:pPr>
            <a:r>
              <a:rPr lang="en-GB"/>
              <a:t>The 2021 £1.4m deficit was considerably reduced from the planned/budgeted deficit of £2.1m and comparable to the underlying 2020 deficit (without the signing bonus) of £1.2m.</a:t>
            </a:r>
          </a:p>
          <a:p>
            <a:pPr marL="228600" indent="-228600" algn="l">
              <a:buAutoNum type="arabicPeriod"/>
            </a:pPr>
            <a:r>
              <a:rPr lang="en-GB" sz="1800">
                <a:solidFill>
                  <a:srgbClr val="020202"/>
                </a:solidFill>
                <a:latin typeface="Arial" panose="020B0604020202020204" pitchFamily="34" charset="0"/>
              </a:rPr>
              <a:t>Actual expenditure was at the same level as that seen in the COVID-affected 2020.</a:t>
            </a:r>
          </a:p>
          <a:p>
            <a:pPr marL="228600" indent="-228600" algn="l">
              <a:buAutoNum type="arabicPeriod"/>
            </a:pPr>
            <a:r>
              <a:rPr lang="en-GB" sz="1800" b="0">
                <a:solidFill>
                  <a:srgbClr val="020202"/>
                </a:solidFill>
                <a:latin typeface="Arial" panose="020B0604020202020204" pitchFamily="34" charset="0"/>
              </a:rPr>
              <a:t>Free reserves reduced to £4.2m but note that these are in addition to £4.5m strategic funds - the £4.2m constitutes ‘freely available’ funds – not tied up for a specific purpose. </a:t>
            </a:r>
          </a:p>
          <a:p>
            <a:pPr marL="228600" indent="-228600" algn="l">
              <a:buAutoNum type="arabicPeriod"/>
            </a:pPr>
            <a:r>
              <a:rPr lang="en-GB" sz="1800" b="0">
                <a:solidFill>
                  <a:srgbClr val="020202"/>
                </a:solidFill>
                <a:latin typeface="Arial" panose="020B0604020202020204" pitchFamily="34" charset="0"/>
              </a:rPr>
              <a:t>Details of this policy and more extensive notes can be found in the full statutory accounts on Cochranes website</a:t>
            </a:r>
          </a:p>
        </p:txBody>
      </p:sp>
      <p:sp>
        <p:nvSpPr>
          <p:cNvPr id="4" name="Slide Number Placeholder 3"/>
          <p:cNvSpPr>
            <a:spLocks noGrp="1"/>
          </p:cNvSpPr>
          <p:nvPr>
            <p:ph type="sldNum" sz="quarter" idx="10"/>
          </p:nvPr>
        </p:nvSpPr>
        <p:spPr/>
        <p:txBody>
          <a:bodyPr/>
          <a:lstStyle/>
          <a:p>
            <a:fld id="{49DD4D23-C98A-435E-AE88-9061F8349B02}" type="slidenum">
              <a:rPr lang="en-GB" smtClean="0"/>
              <a:pPr/>
              <a:t>58</a:t>
            </a:fld>
            <a:endParaRPr lang="en-GB"/>
          </a:p>
        </p:txBody>
      </p:sp>
    </p:spTree>
    <p:extLst>
      <p:ext uri="{BB962C8B-B14F-4D97-AF65-F5344CB8AC3E}">
        <p14:creationId xmlns:p14="http://schemas.microsoft.com/office/powerpoint/2010/main" val="13415205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692150"/>
            <a:ext cx="6159500" cy="3463925"/>
          </a:xfrm>
        </p:spPr>
      </p:sp>
      <p:sp>
        <p:nvSpPr>
          <p:cNvPr id="3" name="Notes Placeholder 2"/>
          <p:cNvSpPr>
            <a:spLocks noGrp="1"/>
          </p:cNvSpPr>
          <p:nvPr>
            <p:ph type="body" idx="1"/>
          </p:nvPr>
        </p:nvSpPr>
        <p:spPr/>
        <p:txBody>
          <a:bodyPr/>
          <a:lstStyle/>
          <a:p>
            <a:pPr marL="232075" indent="-232075">
              <a:buAutoNum type="arabicPeriod"/>
            </a:pPr>
            <a:r>
              <a:rPr lang="en-GB" b="0" dirty="0"/>
              <a:t>This is a very simple income and expenditure table setting out the 2022 projections </a:t>
            </a:r>
          </a:p>
          <a:p>
            <a:pPr marL="232075" indent="-232075">
              <a:buAutoNum type="arabicPeriod"/>
            </a:pPr>
            <a:r>
              <a:rPr lang="en-GB" b="0" dirty="0"/>
              <a:t>So along the top, F for forecast, B for budget, A for actual</a:t>
            </a:r>
          </a:p>
          <a:p>
            <a:pPr marL="232075" indent="-232075">
              <a:buAutoNum type="arabicPeriod"/>
            </a:pPr>
            <a:r>
              <a:rPr lang="en-GB" b="0" dirty="0"/>
              <a:t>Income, expenditure, net spend and free reserves</a:t>
            </a:r>
          </a:p>
          <a:p>
            <a:pPr marL="232075" indent="-232075">
              <a:buAutoNum type="arabicPeriod"/>
            </a:pPr>
            <a:r>
              <a:rPr lang="en-GB" b="0" dirty="0"/>
              <a:t>Free reserves - funds we have not ringfenced at all.</a:t>
            </a:r>
          </a:p>
          <a:p>
            <a:pPr marL="232075" indent="-232075">
              <a:buAutoNum type="arabicPeriod"/>
            </a:pPr>
            <a:r>
              <a:rPr lang="en-GB" b="0" dirty="0"/>
              <a:t>In 2022, we planned a reduced (transitional) budget deficit of £0.8m (second column)</a:t>
            </a:r>
            <a:endParaRPr lang="en-GB" b="1" dirty="0"/>
          </a:p>
          <a:p>
            <a:pPr marL="232075" indent="-232075">
              <a:buAutoNum type="arabicPeriod"/>
            </a:pPr>
            <a:r>
              <a:rPr lang="en-GB" b="0" dirty="0"/>
              <a:t>Expenditure is both projected to come in on budget but we have a large favourable income variance resulting a small overall surplus. </a:t>
            </a:r>
          </a:p>
          <a:p>
            <a:pPr marL="232075" indent="-232075">
              <a:buAutoNum type="arabicPeriod"/>
            </a:pPr>
            <a:r>
              <a:rPr lang="en-GB" b="0" dirty="0"/>
              <a:t>Income from the Cochrane Library £0.4m over budget (probably more of an exchange rate gain than a real one)</a:t>
            </a:r>
          </a:p>
          <a:p>
            <a:pPr marL="232075" indent="-232075">
              <a:buAutoNum type="arabicPeriod"/>
            </a:pPr>
            <a:r>
              <a:rPr lang="en-GB" b="0" dirty="0"/>
              <a:t>And income from Cochrane Response team was £0.5m over income budget – congratulations - although unlike the Library income this does create a marginal cost.</a:t>
            </a:r>
          </a:p>
          <a:p>
            <a:pPr marL="232075" indent="-232075">
              <a:buAutoNum type="arabicPeriod"/>
            </a:pPr>
            <a:r>
              <a:rPr lang="en-GB" b="0" dirty="0"/>
              <a:t>There are some other overspends for recruitment costs and travel – as we took opportunities to connect as a Board as well as the CET.</a:t>
            </a:r>
          </a:p>
          <a:p>
            <a:pPr marL="232075" indent="-232075">
              <a:buAutoNum type="arabicPeriod"/>
            </a:pPr>
            <a:r>
              <a:rPr lang="en-GB" b="0" dirty="0"/>
              <a:t>(Adding to Reserves is a welcome financial result but the Board also need to be happy that the plans are on target.)</a:t>
            </a:r>
          </a:p>
          <a:p>
            <a:pPr marL="0" indent="0">
              <a:buNone/>
            </a:pPr>
            <a:r>
              <a:rPr lang="en-GB" b="0" dirty="0"/>
              <a:t>Questions?</a:t>
            </a:r>
          </a:p>
          <a:p>
            <a:pPr marL="232075" indent="-232075">
              <a:buAutoNum type="arabicPeriod"/>
            </a:pPr>
            <a:endParaRPr lang="en-GB" b="0"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59</a:t>
            </a:fld>
            <a:endParaRPr lang="en-GB"/>
          </a:p>
        </p:txBody>
      </p:sp>
    </p:spTree>
    <p:extLst>
      <p:ext uri="{BB962C8B-B14F-4D97-AF65-F5344CB8AC3E}">
        <p14:creationId xmlns:p14="http://schemas.microsoft.com/office/powerpoint/2010/main" val="20167485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692150"/>
            <a:ext cx="6159500" cy="3463925"/>
          </a:xfrm>
        </p:spPr>
      </p:sp>
      <p:sp>
        <p:nvSpPr>
          <p:cNvPr id="3" name="Notes Placeholder 2"/>
          <p:cNvSpPr>
            <a:spLocks noGrp="1"/>
          </p:cNvSpPr>
          <p:nvPr>
            <p:ph type="body" idx="1"/>
          </p:nvPr>
        </p:nvSpPr>
        <p:spPr/>
        <p:txBody>
          <a:bodyPr/>
          <a:lstStyle/>
          <a:p>
            <a:pPr marL="228600" indent="-228600">
              <a:buAutoNum type="arabicPeriod"/>
            </a:pPr>
            <a:r>
              <a:rPr lang="en-GB" b="0" dirty="0"/>
              <a:t>Our groups face significant global funding challenges (remember these are not generally on the books of the Charity)</a:t>
            </a:r>
          </a:p>
          <a:p>
            <a:pPr marL="228600" indent="-228600">
              <a:buAutoNum type="arabicPeriod"/>
            </a:pPr>
            <a:r>
              <a:rPr lang="en-GB" b="0" dirty="0"/>
              <a:t>These figures are from our the 2020 financial monitoring exercise</a:t>
            </a:r>
          </a:p>
          <a:p>
            <a:pPr marL="228600" indent="-228600">
              <a:buAutoNum type="arabicPeriod"/>
            </a:pPr>
            <a:r>
              <a:rPr lang="en-GB" b="0" dirty="0"/>
              <a:t>Total funding of nearly £18m equivalent British Pounds. We converted for ease of reporting </a:t>
            </a:r>
            <a:r>
              <a:rPr lang="en-GB" b="1" dirty="0"/>
              <a:t>but there is a very valid </a:t>
            </a:r>
            <a:r>
              <a:rPr lang="en-GB" b="1" i="0" dirty="0">
                <a:solidFill>
                  <a:srgbClr val="202124"/>
                </a:solidFill>
                <a:effectLst/>
                <a:latin typeface="arial" panose="020B0604020202020204" pitchFamily="34" charset="0"/>
              </a:rPr>
              <a:t>purchasing power parities aspect that we will consider in future analysis.</a:t>
            </a:r>
            <a:endParaRPr lang="en-GB" b="1" dirty="0"/>
          </a:p>
          <a:p>
            <a:pPr marL="228600" indent="-228600">
              <a:buAutoNum type="arabicPeriod"/>
            </a:pPr>
            <a:r>
              <a:rPr lang="en-GB" b="0" dirty="0"/>
              <a:t>Over two-thirds of funding comes from the top ten biggest funders (one of which is Cochrane, the charity)</a:t>
            </a:r>
          </a:p>
          <a:p>
            <a:pPr marL="228600" indent="-228600">
              <a:buAutoNum type="arabicPeriod"/>
            </a:pPr>
            <a:r>
              <a:rPr lang="en-GB" b="0" dirty="0"/>
              <a:t>NIHR, the largest funder by some distance (a quarter overall), will be ending </a:t>
            </a:r>
            <a:r>
              <a:rPr lang="en-GB" b="1" dirty="0"/>
              <a:t>most</a:t>
            </a:r>
            <a:r>
              <a:rPr lang="en-GB" b="0" dirty="0"/>
              <a:t> its funding in March 2023 (we have split between the Review Groups and Cochrane UK here).</a:t>
            </a:r>
          </a:p>
          <a:p>
            <a:pPr marL="228600" indent="-228600">
              <a:buAutoNum type="arabicPeriod"/>
            </a:pPr>
            <a:r>
              <a:rPr lang="en-GB" b="0" dirty="0"/>
              <a:t>We have some concerns over other UK, Northern Ireland and Australian funding</a:t>
            </a:r>
          </a:p>
          <a:p>
            <a:pPr marL="0" indent="0">
              <a:buNone/>
            </a:pPr>
            <a:r>
              <a:rPr lang="en-GB" b="0" dirty="0"/>
              <a:t>Questions?</a:t>
            </a:r>
          </a:p>
          <a:p>
            <a:endParaRPr lang="en-GB" b="0"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60</a:t>
            </a:fld>
            <a:endParaRPr lang="en-GB"/>
          </a:p>
        </p:txBody>
      </p:sp>
    </p:spTree>
    <p:extLst>
      <p:ext uri="{BB962C8B-B14F-4D97-AF65-F5344CB8AC3E}">
        <p14:creationId xmlns:p14="http://schemas.microsoft.com/office/powerpoint/2010/main" val="15789482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692150"/>
            <a:ext cx="6159500" cy="3463925"/>
          </a:xfrm>
        </p:spPr>
      </p:sp>
      <p:sp>
        <p:nvSpPr>
          <p:cNvPr id="3" name="Notes Placeholder 2"/>
          <p:cNvSpPr>
            <a:spLocks noGrp="1"/>
          </p:cNvSpPr>
          <p:nvPr>
            <p:ph type="body" idx="1"/>
          </p:nvPr>
        </p:nvSpPr>
        <p:spPr/>
        <p:txBody>
          <a:bodyPr/>
          <a:lstStyle/>
          <a:p>
            <a:pPr marL="232075" indent="-232075">
              <a:buAutoNum type="arabicPeriod"/>
            </a:pPr>
            <a:r>
              <a:rPr lang="en-GB" b="0" dirty="0"/>
              <a:t>New production model – I think reword makes this the plan rather than the (financial) challenge? So maybe this should move to the FES plan? And we say ‘Review production’ (which follows from falling funding) and say that ‘Our current review production model is risky and financially unsustainable’ hence FES etc…</a:t>
            </a:r>
          </a:p>
        </p:txBody>
      </p:sp>
      <p:sp>
        <p:nvSpPr>
          <p:cNvPr id="4" name="Slide Number Placeholder 3"/>
          <p:cNvSpPr>
            <a:spLocks noGrp="1"/>
          </p:cNvSpPr>
          <p:nvPr>
            <p:ph type="sldNum" sz="quarter" idx="10"/>
          </p:nvPr>
        </p:nvSpPr>
        <p:spPr/>
        <p:txBody>
          <a:bodyPr/>
          <a:lstStyle/>
          <a:p>
            <a:fld id="{49DD4D23-C98A-435E-AE88-9061F8349B02}" type="slidenum">
              <a:rPr lang="en-GB" smtClean="0"/>
              <a:pPr/>
              <a:t>61</a:t>
            </a:fld>
            <a:endParaRPr lang="en-GB"/>
          </a:p>
        </p:txBody>
      </p:sp>
    </p:spTree>
    <p:extLst>
      <p:ext uri="{BB962C8B-B14F-4D97-AF65-F5344CB8AC3E}">
        <p14:creationId xmlns:p14="http://schemas.microsoft.com/office/powerpoint/2010/main" val="14856310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692150"/>
            <a:ext cx="6159500" cy="3463925"/>
          </a:xfrm>
        </p:spPr>
      </p:sp>
      <p:sp>
        <p:nvSpPr>
          <p:cNvPr id="3" name="Notes Placeholder 2"/>
          <p:cNvSpPr>
            <a:spLocks noGrp="1"/>
          </p:cNvSpPr>
          <p:nvPr>
            <p:ph type="body" idx="1"/>
          </p:nvPr>
        </p:nvSpPr>
        <p:spPr/>
        <p:txBody>
          <a:bodyPr/>
          <a:lstStyle/>
          <a:p>
            <a:pPr marL="228600" indent="-228600">
              <a:buFont typeface="+mj-lt"/>
              <a:buAutoNum type="arabicPeriod"/>
            </a:pPr>
            <a:r>
              <a:rPr lang="en-GB" b="0"/>
              <a:t>Positive things we will be doing.</a:t>
            </a:r>
          </a:p>
          <a:p>
            <a:pPr marL="228600" indent="-228600">
              <a:buFont typeface="+mj-lt"/>
              <a:buAutoNum type="arabicPeriod"/>
            </a:pPr>
            <a:r>
              <a:rPr lang="en-GB" b="0"/>
              <a:t>Longer term narrative, outlook</a:t>
            </a:r>
          </a:p>
          <a:p>
            <a:pPr marL="228600" indent="-228600">
              <a:buFont typeface="+mj-lt"/>
              <a:buAutoNum type="arabicPeriod"/>
            </a:pPr>
            <a:r>
              <a:rPr lang="en-GB" b="0"/>
              <a:t>Ongoing cost-base review???</a:t>
            </a:r>
          </a:p>
          <a:p>
            <a:pPr marL="228600" indent="-228600">
              <a:buFont typeface="+mj-lt"/>
              <a:buAutoNum type="arabicPeriod"/>
            </a:pPr>
            <a:r>
              <a:rPr lang="en-GB" b="0"/>
              <a:t>Strategic risk management (working to embed across org)</a:t>
            </a:r>
          </a:p>
          <a:p>
            <a:pPr marL="0" indent="0">
              <a:buNone/>
            </a:pPr>
            <a:endParaRPr lang="en-GB" b="0"/>
          </a:p>
        </p:txBody>
      </p:sp>
      <p:sp>
        <p:nvSpPr>
          <p:cNvPr id="4" name="Slide Number Placeholder 3"/>
          <p:cNvSpPr>
            <a:spLocks noGrp="1"/>
          </p:cNvSpPr>
          <p:nvPr>
            <p:ph type="sldNum" sz="quarter" idx="10"/>
          </p:nvPr>
        </p:nvSpPr>
        <p:spPr/>
        <p:txBody>
          <a:bodyPr/>
          <a:lstStyle/>
          <a:p>
            <a:fld id="{49DD4D23-C98A-435E-AE88-9061F8349B02}" type="slidenum">
              <a:rPr lang="en-GB" smtClean="0"/>
              <a:pPr/>
              <a:t>62</a:t>
            </a:fld>
            <a:endParaRPr lang="en-GB"/>
          </a:p>
        </p:txBody>
      </p:sp>
    </p:spTree>
    <p:extLst>
      <p:ext uri="{BB962C8B-B14F-4D97-AF65-F5344CB8AC3E}">
        <p14:creationId xmlns:p14="http://schemas.microsoft.com/office/powerpoint/2010/main" val="816263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Refer to need to cancel Colloquium next year: plan to run these events to keep connected </a:t>
            </a:r>
          </a:p>
          <a:p>
            <a:r>
              <a:rPr lang="en-US"/>
              <a:t>Thanks to the work of Cochrane members and supporters, Groups, Council, other committees, Central Executive Team</a:t>
            </a:r>
            <a:endParaRPr lang="en-GB"/>
          </a:p>
        </p:txBody>
      </p:sp>
      <p:sp>
        <p:nvSpPr>
          <p:cNvPr id="4" name="Slide Number Placeholder 3"/>
          <p:cNvSpPr>
            <a:spLocks noGrp="1"/>
          </p:cNvSpPr>
          <p:nvPr>
            <p:ph type="sldNum" sz="quarter" idx="5"/>
          </p:nvPr>
        </p:nvSpPr>
        <p:spPr/>
        <p:txBody>
          <a:bodyPr/>
          <a:lstStyle/>
          <a:p>
            <a:fld id="{49DD4D23-C98A-435E-AE88-9061F8349B02}" type="slidenum">
              <a:rPr lang="en-GB" smtClean="0"/>
              <a:pPr/>
              <a:t>17</a:t>
            </a:fld>
            <a:endParaRPr lang="en-GB"/>
          </a:p>
        </p:txBody>
      </p:sp>
    </p:spTree>
    <p:extLst>
      <p:ext uri="{BB962C8B-B14F-4D97-AF65-F5344CB8AC3E}">
        <p14:creationId xmlns:p14="http://schemas.microsoft.com/office/powerpoint/2010/main" val="2569342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GB"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22</a:t>
            </a:fld>
            <a:endParaRPr lang="en-GB" dirty="0"/>
          </a:p>
        </p:txBody>
      </p:sp>
    </p:spTree>
    <p:extLst>
      <p:ext uri="{BB962C8B-B14F-4D97-AF65-F5344CB8AC3E}">
        <p14:creationId xmlns:p14="http://schemas.microsoft.com/office/powerpoint/2010/main" val="321513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Source Sans Pro"/>
              </a:rPr>
              <a:t>AS  a new CEO I was attracted to Cochrane to be part of building the future</a:t>
            </a:r>
          </a:p>
          <a:p>
            <a:endParaRPr lang="en-GB" dirty="0"/>
          </a:p>
          <a:p>
            <a:r>
              <a:rPr lang="en-GB" dirty="0"/>
              <a:t>I was captured by Public Health when I worked at </a:t>
            </a:r>
            <a:r>
              <a:rPr lang="en-GB" dirty="0" err="1"/>
              <a:t>icddr,b</a:t>
            </a:r>
            <a:r>
              <a:rPr lang="en-GB" dirty="0"/>
              <a:t> in Bangladesh – and I am thrilled to be using what I learned there at Cochrane </a:t>
            </a:r>
            <a:r>
              <a:rPr lang="en-US" dirty="0">
                <a:latin typeface="Source Sans Pro"/>
              </a:rPr>
              <a:t>to ensure evidence is more accessible and more equitable. </a:t>
            </a:r>
            <a:endParaRPr lang="en-GB" dirty="0"/>
          </a:p>
        </p:txBody>
      </p:sp>
      <p:sp>
        <p:nvSpPr>
          <p:cNvPr id="4" name="Slide Number Placeholder 3"/>
          <p:cNvSpPr>
            <a:spLocks noGrp="1"/>
          </p:cNvSpPr>
          <p:nvPr>
            <p:ph type="sldNum" sz="quarter" idx="5"/>
          </p:nvPr>
        </p:nvSpPr>
        <p:spPr/>
        <p:txBody>
          <a:bodyPr/>
          <a:lstStyle/>
          <a:p>
            <a:fld id="{49DD4D23-C98A-435E-AE88-9061F8349B02}" type="slidenum">
              <a:rPr lang="en-GB" smtClean="0"/>
              <a:pPr/>
              <a:t>23</a:t>
            </a:fld>
            <a:endParaRPr lang="en-GB" dirty="0"/>
          </a:p>
        </p:txBody>
      </p:sp>
    </p:spTree>
    <p:extLst>
      <p:ext uri="{BB962C8B-B14F-4D97-AF65-F5344CB8AC3E}">
        <p14:creationId xmlns:p14="http://schemas.microsoft.com/office/powerpoint/2010/main" val="2639791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11887" y="4343400"/>
            <a:ext cx="6337005" cy="4343400"/>
          </a:xfrm>
        </p:spPr>
        <p:txBody>
          <a:bodyPr/>
          <a:lstStyle/>
          <a:p>
            <a:pPr lvl="1"/>
            <a:r>
              <a:rPr lang="en-US" dirty="0">
                <a:latin typeface="Source Sans Pro"/>
              </a:rPr>
              <a:t>This</a:t>
            </a:r>
            <a:r>
              <a:rPr lang="en-US" baseline="0" dirty="0">
                <a:latin typeface="Source Sans Pro"/>
              </a:rPr>
              <a:t> year has been focused on </a:t>
            </a:r>
            <a:r>
              <a:rPr lang="en-US" dirty="0">
                <a:latin typeface="Source Sans Pro"/>
              </a:rPr>
              <a:t>setting the foundations for transformation</a:t>
            </a:r>
            <a:r>
              <a:rPr lang="en-US" baseline="0" dirty="0">
                <a:latin typeface="Source Sans Pro"/>
              </a:rPr>
              <a:t>. We’ve done this through the Strategy for Change. This has been an extremely challenging process, and I am grateful to my colleagues in the Central Executive Team and Cochrane Community </a:t>
            </a:r>
            <a:r>
              <a:rPr lang="en-US" dirty="0">
                <a:latin typeface="Source Sans Pro"/>
              </a:rPr>
              <a:t>for their perseverance to</a:t>
            </a:r>
            <a:r>
              <a:rPr lang="en-US" baseline="0" dirty="0">
                <a:latin typeface="Source Sans Pro"/>
              </a:rPr>
              <a:t> create the right environment for success.</a:t>
            </a:r>
            <a:r>
              <a:rPr lang="en-GB" sz="1800" b="1" i="1" dirty="0">
                <a:solidFill>
                  <a:schemeClr val="bg2"/>
                </a:solidFill>
                <a:latin typeface="Source Sans Pro"/>
              </a:rPr>
              <a:t> </a:t>
            </a:r>
            <a:endParaRPr lang="en-GB" sz="1800" b="1" i="1" dirty="0">
              <a:solidFill>
                <a:schemeClr val="bg2"/>
              </a:solidFill>
            </a:endParaRPr>
          </a:p>
          <a:p>
            <a:pPr lvl="1"/>
            <a:r>
              <a:rPr lang="en-GB" sz="1800" dirty="0">
                <a:latin typeface="Source Sans Pro"/>
              </a:rPr>
              <a:t>The review and reorganisation will make Cochrane </a:t>
            </a:r>
            <a:r>
              <a:rPr lang="en-GB" sz="1800" b="1" dirty="0">
                <a:latin typeface="Source Sans Pro"/>
              </a:rPr>
              <a:t>more efficient and  streamlined organisation</a:t>
            </a:r>
            <a:r>
              <a:rPr lang="en-GB" sz="1800" dirty="0">
                <a:latin typeface="Source Sans Pro"/>
              </a:rPr>
              <a:t> and will position us for a more equitable the open access future </a:t>
            </a:r>
            <a:br>
              <a:rPr lang="en-GB" sz="1800" dirty="0"/>
            </a:br>
            <a:endParaRPr lang="en-GB" sz="1800" dirty="0"/>
          </a:p>
          <a:p>
            <a:pPr lvl="2">
              <a:spcBef>
                <a:spcPts val="0"/>
              </a:spcBef>
            </a:pPr>
            <a:endParaRPr lang="en-GB" dirty="0"/>
          </a:p>
          <a:p>
            <a:pPr marL="180000" lvl="1">
              <a:spcBef>
                <a:spcPts val="600"/>
              </a:spcBef>
            </a:pPr>
            <a:r>
              <a:rPr lang="en-GB" sz="1800" dirty="0"/>
              <a:t> Along side the commitment  to Open Access comes our investment in fundraising to diversify our income and increase sustainability</a:t>
            </a:r>
          </a:p>
          <a:p>
            <a:endParaRPr lang="en-US" baseline="0" dirty="0"/>
          </a:p>
          <a:p>
            <a:endParaRPr lang="en-US" dirty="0"/>
          </a:p>
          <a:p>
            <a:endParaRPr lang="en-GB" dirty="0"/>
          </a:p>
        </p:txBody>
      </p:sp>
      <p:sp>
        <p:nvSpPr>
          <p:cNvPr id="4" name="Slide Number Placeholder 3"/>
          <p:cNvSpPr>
            <a:spLocks noGrp="1"/>
          </p:cNvSpPr>
          <p:nvPr>
            <p:ph type="sldNum" sz="quarter" idx="5"/>
          </p:nvPr>
        </p:nvSpPr>
        <p:spPr/>
        <p:txBody>
          <a:bodyPr/>
          <a:lstStyle/>
          <a:p>
            <a:fld id="{49DD4D23-C98A-435E-AE88-9061F8349B02}" type="slidenum">
              <a:rPr lang="en-GB" smtClean="0"/>
              <a:pPr/>
              <a:t>24</a:t>
            </a:fld>
            <a:endParaRPr lang="en-GB" dirty="0"/>
          </a:p>
        </p:txBody>
      </p:sp>
    </p:spTree>
    <p:extLst>
      <p:ext uri="{BB962C8B-B14F-4D97-AF65-F5344CB8AC3E}">
        <p14:creationId xmlns:p14="http://schemas.microsoft.com/office/powerpoint/2010/main" val="2915012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My job as your CEO at this AGM is to report on the progress against our targets. Next year I will look forward to reporting on the progress I have delivered with you the community </a:t>
            </a:r>
          </a:p>
          <a:p>
            <a:endParaRPr lang="en-US" dirty="0"/>
          </a:p>
          <a:p>
            <a:r>
              <a:rPr lang="en-US" dirty="0"/>
              <a:t>We built on the success of what we learned responding to COVID 19.</a:t>
            </a:r>
          </a:p>
          <a:p>
            <a:r>
              <a:rPr lang="en-US" dirty="0"/>
              <a:t>We rolled out a new web-based version of our bespoke writing tool for Cochrane Reviews, </a:t>
            </a:r>
            <a:r>
              <a:rPr lang="en-US" dirty="0" err="1"/>
              <a:t>RevMan</a:t>
            </a:r>
            <a:r>
              <a:rPr lang="en-US" dirty="0"/>
              <a:t> Web, with many new features, including study-centric data, and support for methodology; and implemented the new editorial management system. Cochrane Crowd, our citizen science platform, passed 23,000 contributors and.</a:t>
            </a:r>
            <a:endParaRPr lang="en-GB" dirty="0"/>
          </a:p>
        </p:txBody>
      </p:sp>
      <p:sp>
        <p:nvSpPr>
          <p:cNvPr id="4" name="Slide Number Placeholder 3"/>
          <p:cNvSpPr>
            <a:spLocks noGrp="1"/>
          </p:cNvSpPr>
          <p:nvPr>
            <p:ph type="sldNum" sz="quarter" idx="10"/>
          </p:nvPr>
        </p:nvSpPr>
        <p:spPr/>
        <p:txBody>
          <a:bodyPr/>
          <a:lstStyle/>
          <a:p>
            <a:fld id="{49DD4D23-C98A-435E-AE88-9061F8349B02}" type="slidenum">
              <a:rPr lang="en-GB" smtClean="0"/>
              <a:pPr/>
              <a:t>25</a:t>
            </a:fld>
            <a:endParaRPr lang="en-GB" dirty="0"/>
          </a:p>
        </p:txBody>
      </p:sp>
    </p:spTree>
    <p:extLst>
      <p:ext uri="{BB962C8B-B14F-4D97-AF65-F5344CB8AC3E}">
        <p14:creationId xmlns:p14="http://schemas.microsoft.com/office/powerpoint/2010/main" val="425251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v1">
    <p:spTree>
      <p:nvGrpSpPr>
        <p:cNvPr id="1" name=""/>
        <p:cNvGrpSpPr/>
        <p:nvPr/>
      </p:nvGrpSpPr>
      <p:grpSpPr>
        <a:xfrm>
          <a:off x="0" y="0"/>
          <a:ext cx="0" cy="0"/>
          <a:chOff x="0" y="0"/>
          <a:chExt cx="0" cy="0"/>
        </a:xfrm>
      </p:grpSpPr>
      <p:sp>
        <p:nvSpPr>
          <p:cNvPr id="2" name="Title 1"/>
          <p:cNvSpPr>
            <a:spLocks noGrp="1"/>
          </p:cNvSpPr>
          <p:nvPr>
            <p:ph type="ctrTitle"/>
          </p:nvPr>
        </p:nvSpPr>
        <p:spPr>
          <a:xfrm>
            <a:off x="439738" y="1592419"/>
            <a:ext cx="5106732" cy="810581"/>
          </a:xfrm>
        </p:spPr>
        <p:txBody>
          <a:bodyPr/>
          <a:lstStyle>
            <a:lvl1pPr algn="l">
              <a:lnSpc>
                <a:spcPts val="3800"/>
              </a:lnSpc>
              <a:defRPr/>
            </a:lvl1pPr>
          </a:lstStyle>
          <a:p>
            <a:r>
              <a:rPr lang="en-US"/>
              <a:t>Click to edit Master title style</a:t>
            </a:r>
            <a:endParaRPr lang="en-GB"/>
          </a:p>
        </p:txBody>
      </p:sp>
      <p:sp>
        <p:nvSpPr>
          <p:cNvPr id="3" name="Subtitle 2"/>
          <p:cNvSpPr>
            <a:spLocks noGrp="1"/>
          </p:cNvSpPr>
          <p:nvPr>
            <p:ph type="subTitle" idx="1"/>
          </p:nvPr>
        </p:nvSpPr>
        <p:spPr>
          <a:xfrm>
            <a:off x="439738" y="2579850"/>
            <a:ext cx="5106732" cy="616950"/>
          </a:xfrm>
        </p:spPr>
        <p:txBody>
          <a:bodyPr/>
          <a:lstStyle>
            <a:lvl1pPr marL="0" indent="0" algn="l">
              <a:lnSpc>
                <a:spcPts val="1900"/>
              </a:lnSpc>
              <a:spcBef>
                <a:spcPts val="0"/>
              </a:spcBef>
              <a:buNone/>
              <a:defRPr sz="1800" b="1">
                <a:solidFill>
                  <a:schemeClr val="tx2"/>
                </a:solidFill>
                <a:latin typeface="+mj-lt"/>
              </a:defRPr>
            </a:lvl1pPr>
            <a:lvl2pPr marL="3175" indent="0" algn="l">
              <a:lnSpc>
                <a:spcPts val="1900"/>
              </a:lnSpc>
              <a:spcBef>
                <a:spcPts val="0"/>
              </a:spcBef>
              <a:buNone/>
              <a:defRPr sz="1800">
                <a:solidFill>
                  <a:schemeClr val="tx2"/>
                </a:solidFill>
                <a:latin typeface="+mj-lt"/>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8" name="TextBox 7"/>
          <p:cNvSpPr txBox="1"/>
          <p:nvPr userDrawn="1"/>
        </p:nvSpPr>
        <p:spPr>
          <a:xfrm>
            <a:off x="439739" y="4031119"/>
            <a:ext cx="2147639" cy="692498"/>
          </a:xfrm>
          <a:prstGeom prst="rect">
            <a:avLst/>
          </a:prstGeom>
          <a:noFill/>
        </p:spPr>
        <p:txBody>
          <a:bodyPr wrap="none" lIns="0" tIns="0" rIns="0" bIns="0" rtlCol="0">
            <a:noAutofit/>
          </a:bodyPr>
          <a:lstStyle/>
          <a:p>
            <a:pPr>
              <a:lnSpc>
                <a:spcPts val="2000"/>
              </a:lnSpc>
            </a:pPr>
            <a:r>
              <a:rPr lang="en-GB" sz="1800" spc="-30" baseline="0" dirty="0">
                <a:solidFill>
                  <a:schemeClr val="tx2"/>
                </a:solidFill>
                <a:latin typeface="+mn-lt"/>
              </a:rPr>
              <a:t>Trusted evidence.</a:t>
            </a:r>
          </a:p>
          <a:p>
            <a:pPr>
              <a:lnSpc>
                <a:spcPts val="2000"/>
              </a:lnSpc>
            </a:pPr>
            <a:r>
              <a:rPr lang="en-GB" sz="1800" spc="-30" baseline="0" dirty="0">
                <a:solidFill>
                  <a:schemeClr val="tx2"/>
                </a:solidFill>
                <a:latin typeface="+mn-lt"/>
              </a:rPr>
              <a:t>Informed decisions.</a:t>
            </a:r>
          </a:p>
          <a:p>
            <a:pPr>
              <a:lnSpc>
                <a:spcPts val="2000"/>
              </a:lnSpc>
            </a:pPr>
            <a:r>
              <a:rPr lang="en-GB" sz="1800" spc="-30" baseline="0" dirty="0">
                <a:solidFill>
                  <a:schemeClr val="bg2"/>
                </a:solidFill>
                <a:latin typeface="+mn-lt"/>
              </a:rPr>
              <a:t>Better health.</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87101" y="0"/>
            <a:ext cx="3056900" cy="5143500"/>
          </a:xfrm>
          <a:prstGeom prst="rect">
            <a:avLst/>
          </a:prstGeom>
        </p:spPr>
      </p:pic>
      <p:pic>
        <p:nvPicPr>
          <p:cNvPr id="7" name="Picture 6">
            <a:extLst>
              <a:ext uri="{FF2B5EF4-FFF2-40B4-BE49-F238E27FC236}">
                <a16:creationId xmlns:a16="http://schemas.microsoft.com/office/drawing/2014/main" id="{6D67824A-CB0A-FB4D-954B-7D8B902BFE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9738" y="331883"/>
            <a:ext cx="2059947" cy="424334"/>
          </a:xfrm>
          <a:prstGeom prst="rect">
            <a:avLst/>
          </a:prstGeom>
        </p:spPr>
      </p:pic>
    </p:spTree>
    <p:extLst>
      <p:ext uri="{BB962C8B-B14F-4D97-AF65-F5344CB8AC3E}">
        <p14:creationId xmlns:p14="http://schemas.microsoft.com/office/powerpoint/2010/main" val="3533279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with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Picture Placeholder 6"/>
          <p:cNvSpPr>
            <a:spLocks noGrp="1"/>
          </p:cNvSpPr>
          <p:nvPr>
            <p:ph type="pic" sz="quarter" idx="10" hasCustomPrompt="1"/>
          </p:nvPr>
        </p:nvSpPr>
        <p:spPr>
          <a:xfrm>
            <a:off x="439738" y="1674000"/>
            <a:ext cx="6715274" cy="2862000"/>
          </a:xfrm>
          <a:solidFill>
            <a:schemeClr val="accent5"/>
          </a:solidFill>
        </p:spPr>
        <p:txBody>
          <a:bodyPr lIns="216000" tIns="108000"/>
          <a:lstStyle>
            <a:lvl1pPr marL="0" indent="0">
              <a:defRPr>
                <a:solidFill>
                  <a:schemeClr val="bg1"/>
                </a:solidFill>
                <a:latin typeface="+mn-lt"/>
              </a:defRPr>
            </a:lvl1pPr>
          </a:lstStyle>
          <a:p>
            <a:r>
              <a:rPr lang="en-GB" dirty="0"/>
              <a:t>Insert image here</a:t>
            </a:r>
          </a:p>
        </p:txBody>
      </p:sp>
      <p:sp>
        <p:nvSpPr>
          <p:cNvPr id="6" name="Text Placeholder 5"/>
          <p:cNvSpPr>
            <a:spLocks noGrp="1"/>
          </p:cNvSpPr>
          <p:nvPr>
            <p:ph type="body" sz="quarter" idx="11"/>
          </p:nvPr>
        </p:nvSpPr>
        <p:spPr>
          <a:xfrm>
            <a:off x="439738" y="4622006"/>
            <a:ext cx="6715274" cy="280988"/>
          </a:xfrm>
        </p:spPr>
        <p:txBody>
          <a:bodyPr/>
          <a:lstStyle>
            <a:lvl1pPr>
              <a:spcBef>
                <a:spcPts val="0"/>
              </a:spcBef>
              <a:defRPr sz="1400"/>
            </a:lvl1pPr>
          </a:lstStyle>
          <a:p>
            <a:pPr lvl="0"/>
            <a:r>
              <a:rPr lang="en-US"/>
              <a:t>Edit Master text styles</a:t>
            </a:r>
          </a:p>
        </p:txBody>
      </p:sp>
    </p:spTree>
    <p:extLst>
      <p:ext uri="{BB962C8B-B14F-4D97-AF65-F5344CB8AC3E}">
        <p14:creationId xmlns:p14="http://schemas.microsoft.com/office/powerpoint/2010/main" val="4005458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able Title">
    <p:spTree>
      <p:nvGrpSpPr>
        <p:cNvPr id="1" name=""/>
        <p:cNvGrpSpPr/>
        <p:nvPr/>
      </p:nvGrpSpPr>
      <p:grpSpPr>
        <a:xfrm>
          <a:off x="0" y="0"/>
          <a:ext cx="0" cy="0"/>
          <a:chOff x="0" y="0"/>
          <a:chExt cx="0" cy="0"/>
        </a:xfrm>
      </p:grpSpPr>
      <p:sp>
        <p:nvSpPr>
          <p:cNvPr id="2" name="Title 1"/>
          <p:cNvSpPr>
            <a:spLocks noGrp="1"/>
          </p:cNvSpPr>
          <p:nvPr>
            <p:ph type="title"/>
          </p:nvPr>
        </p:nvSpPr>
        <p:spPr>
          <a:xfrm>
            <a:off x="439738" y="901800"/>
            <a:ext cx="8203678" cy="345600"/>
          </a:xfrm>
        </p:spPr>
        <p:txBody>
          <a:bodyPr anchor="t" anchorCtr="0"/>
          <a:lstStyle>
            <a:lvl1pPr>
              <a:defRPr sz="2000"/>
            </a:lvl1pPr>
          </a:lstStyle>
          <a:p>
            <a:r>
              <a:rPr lang="en-US"/>
              <a:t>Click to edit Master title style</a:t>
            </a:r>
            <a:endParaRPr lang="en-GB"/>
          </a:p>
        </p:txBody>
      </p:sp>
      <p:sp>
        <p:nvSpPr>
          <p:cNvPr id="8" name="Text Placeholder 5"/>
          <p:cNvSpPr>
            <a:spLocks noGrp="1"/>
          </p:cNvSpPr>
          <p:nvPr>
            <p:ph type="body" sz="quarter" idx="11"/>
          </p:nvPr>
        </p:nvSpPr>
        <p:spPr>
          <a:xfrm>
            <a:off x="439738" y="4622006"/>
            <a:ext cx="8280033" cy="280988"/>
          </a:xfrm>
        </p:spPr>
        <p:txBody>
          <a:bodyPr/>
          <a:lstStyle>
            <a:lvl1pPr>
              <a:spcBef>
                <a:spcPts val="0"/>
              </a:spcBef>
              <a:defRPr sz="1400"/>
            </a:lvl1pPr>
          </a:lstStyle>
          <a:p>
            <a:pPr lvl="0"/>
            <a:r>
              <a:rPr lang="en-US"/>
              <a:t>Edit Master text styles</a:t>
            </a:r>
          </a:p>
        </p:txBody>
      </p:sp>
      <p:pic>
        <p:nvPicPr>
          <p:cNvPr id="5" name="Picture 4">
            <a:extLst>
              <a:ext uri="{FF2B5EF4-FFF2-40B4-BE49-F238E27FC236}">
                <a16:creationId xmlns:a16="http://schemas.microsoft.com/office/drawing/2014/main" id="{369C2A90-B71F-B045-8A9E-C05810EE6F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9738" y="331883"/>
            <a:ext cx="1492611" cy="307467"/>
          </a:xfrm>
          <a:prstGeom prst="rect">
            <a:avLst/>
          </a:prstGeom>
        </p:spPr>
      </p:pic>
    </p:spTree>
    <p:extLst>
      <p:ext uri="{BB962C8B-B14F-4D97-AF65-F5344CB8AC3E}">
        <p14:creationId xmlns:p14="http://schemas.microsoft.com/office/powerpoint/2010/main" val="29772004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7577435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Image Only">
    <p:spTree>
      <p:nvGrpSpPr>
        <p:cNvPr id="1" name=""/>
        <p:cNvGrpSpPr/>
        <p:nvPr/>
      </p:nvGrpSpPr>
      <p:grpSpPr>
        <a:xfrm>
          <a:off x="0" y="0"/>
          <a:ext cx="0" cy="0"/>
          <a:chOff x="0" y="0"/>
          <a:chExt cx="0" cy="0"/>
        </a:xfrm>
      </p:grpSpPr>
      <p:sp>
        <p:nvSpPr>
          <p:cNvPr id="2" name="Picture Placeholder 6"/>
          <p:cNvSpPr>
            <a:spLocks noGrp="1"/>
          </p:cNvSpPr>
          <p:nvPr>
            <p:ph type="pic" sz="quarter" idx="10" hasCustomPrompt="1"/>
          </p:nvPr>
        </p:nvSpPr>
        <p:spPr>
          <a:xfrm>
            <a:off x="0" y="0"/>
            <a:ext cx="9144000" cy="5143500"/>
          </a:xfrm>
          <a:solidFill>
            <a:schemeClr val="accent5"/>
          </a:solidFill>
        </p:spPr>
        <p:txBody>
          <a:bodyPr lIns="432000" tIns="324000"/>
          <a:lstStyle>
            <a:lvl1pPr marL="0" indent="0">
              <a:defRPr>
                <a:solidFill>
                  <a:schemeClr val="bg1"/>
                </a:solidFill>
                <a:latin typeface="+mn-lt"/>
              </a:defRPr>
            </a:lvl1pPr>
          </a:lstStyle>
          <a:p>
            <a:r>
              <a:rPr lang="en-GB" dirty="0"/>
              <a:t>Insert image here</a:t>
            </a:r>
          </a:p>
        </p:txBody>
      </p:sp>
    </p:spTree>
    <p:extLst>
      <p:ext uri="{BB962C8B-B14F-4D97-AF65-F5344CB8AC3E}">
        <p14:creationId xmlns:p14="http://schemas.microsoft.com/office/powerpoint/2010/main" val="16719856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Divider Slide v1">
    <p:spTree>
      <p:nvGrpSpPr>
        <p:cNvPr id="1" name=""/>
        <p:cNvGrpSpPr/>
        <p:nvPr/>
      </p:nvGrpSpPr>
      <p:grpSpPr>
        <a:xfrm>
          <a:off x="0" y="0"/>
          <a:ext cx="0" cy="0"/>
          <a:chOff x="0" y="0"/>
          <a:chExt cx="0" cy="0"/>
        </a:xfrm>
      </p:grpSpPr>
      <p:sp>
        <p:nvSpPr>
          <p:cNvPr id="2" name="Title 1"/>
          <p:cNvSpPr>
            <a:spLocks noGrp="1"/>
          </p:cNvSpPr>
          <p:nvPr>
            <p:ph type="ctrTitle"/>
          </p:nvPr>
        </p:nvSpPr>
        <p:spPr>
          <a:xfrm>
            <a:off x="439738" y="1722019"/>
            <a:ext cx="5253570" cy="421781"/>
          </a:xfrm>
        </p:spPr>
        <p:txBody>
          <a:bodyPr anchor="t" anchorCtr="0"/>
          <a:lstStyle>
            <a:lvl1pPr algn="l">
              <a:lnSpc>
                <a:spcPts val="3800"/>
              </a:lnSpc>
              <a:defRPr/>
            </a:lvl1pPr>
          </a:lstStyle>
          <a:p>
            <a:r>
              <a:rPr lang="en-US"/>
              <a:t>Click to edit Master title style</a:t>
            </a:r>
            <a:endParaRPr lang="en-GB"/>
          </a:p>
        </p:txBody>
      </p:sp>
      <p:sp>
        <p:nvSpPr>
          <p:cNvPr id="3" name="Subtitle 2"/>
          <p:cNvSpPr>
            <a:spLocks noGrp="1"/>
          </p:cNvSpPr>
          <p:nvPr>
            <p:ph type="subTitle" idx="1"/>
          </p:nvPr>
        </p:nvSpPr>
        <p:spPr>
          <a:xfrm>
            <a:off x="439739" y="2137050"/>
            <a:ext cx="4934151" cy="1561950"/>
          </a:xfrm>
        </p:spPr>
        <p:txBody>
          <a:bodyPr/>
          <a:lstStyle>
            <a:lvl1pPr marL="0" indent="0" algn="l">
              <a:lnSpc>
                <a:spcPts val="1900"/>
              </a:lnSpc>
              <a:spcBef>
                <a:spcPts val="0"/>
              </a:spcBef>
              <a:buNone/>
              <a:defRPr sz="1800" b="0">
                <a:solidFill>
                  <a:schemeClr val="tx2"/>
                </a:solidFill>
                <a:latin typeface="+mn-lt"/>
              </a:defRPr>
            </a:lvl1pPr>
            <a:lvl2pPr marL="3175" indent="0" algn="l">
              <a:lnSpc>
                <a:spcPts val="1900"/>
              </a:lnSpc>
              <a:spcBef>
                <a:spcPts val="0"/>
              </a:spcBef>
              <a:buNone/>
              <a:defRPr sz="1800">
                <a:solidFill>
                  <a:schemeClr val="tx2"/>
                </a:solidFill>
                <a:latin typeface="+mj-lt"/>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60286" y="0"/>
            <a:ext cx="3183715" cy="5143500"/>
          </a:xfrm>
          <a:prstGeom prst="rect">
            <a:avLst/>
          </a:prstGeom>
        </p:spPr>
      </p:pic>
      <p:pic>
        <p:nvPicPr>
          <p:cNvPr id="7" name="Picture 6">
            <a:extLst>
              <a:ext uri="{FF2B5EF4-FFF2-40B4-BE49-F238E27FC236}">
                <a16:creationId xmlns:a16="http://schemas.microsoft.com/office/drawing/2014/main" id="{C852C230-B1F9-FE4A-B54E-3FAD1C52F34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9738" y="331883"/>
            <a:ext cx="1492611" cy="307467"/>
          </a:xfrm>
          <a:prstGeom prst="rect">
            <a:avLst/>
          </a:prstGeom>
        </p:spPr>
      </p:pic>
    </p:spTree>
    <p:extLst>
      <p:ext uri="{BB962C8B-B14F-4D97-AF65-F5344CB8AC3E}">
        <p14:creationId xmlns:p14="http://schemas.microsoft.com/office/powerpoint/2010/main" val="24734652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Divider Slide v2">
    <p:spTree>
      <p:nvGrpSpPr>
        <p:cNvPr id="1" name=""/>
        <p:cNvGrpSpPr/>
        <p:nvPr/>
      </p:nvGrpSpPr>
      <p:grpSpPr>
        <a:xfrm>
          <a:off x="0" y="0"/>
          <a:ext cx="0" cy="0"/>
          <a:chOff x="0" y="0"/>
          <a:chExt cx="0" cy="0"/>
        </a:xfrm>
      </p:grpSpPr>
      <p:sp>
        <p:nvSpPr>
          <p:cNvPr id="2" name="Title 1"/>
          <p:cNvSpPr>
            <a:spLocks noGrp="1"/>
          </p:cNvSpPr>
          <p:nvPr>
            <p:ph type="ctrTitle"/>
          </p:nvPr>
        </p:nvSpPr>
        <p:spPr>
          <a:xfrm>
            <a:off x="439738" y="1722019"/>
            <a:ext cx="5073360" cy="421781"/>
          </a:xfrm>
        </p:spPr>
        <p:txBody>
          <a:bodyPr anchor="t" anchorCtr="0"/>
          <a:lstStyle>
            <a:lvl1pPr algn="l">
              <a:lnSpc>
                <a:spcPts val="3800"/>
              </a:lnSpc>
              <a:defRPr/>
            </a:lvl1pPr>
          </a:lstStyle>
          <a:p>
            <a:r>
              <a:rPr lang="en-US"/>
              <a:t>Click to edit Master title style</a:t>
            </a:r>
            <a:endParaRPr lang="en-GB"/>
          </a:p>
        </p:txBody>
      </p:sp>
      <p:sp>
        <p:nvSpPr>
          <p:cNvPr id="3" name="Subtitle 2"/>
          <p:cNvSpPr>
            <a:spLocks noGrp="1"/>
          </p:cNvSpPr>
          <p:nvPr>
            <p:ph type="subTitle" idx="1"/>
          </p:nvPr>
        </p:nvSpPr>
        <p:spPr>
          <a:xfrm>
            <a:off x="439739" y="2137050"/>
            <a:ext cx="4764898" cy="1648350"/>
          </a:xfrm>
        </p:spPr>
        <p:txBody>
          <a:bodyPr/>
          <a:lstStyle>
            <a:lvl1pPr marL="0" indent="0" algn="l">
              <a:lnSpc>
                <a:spcPts val="1900"/>
              </a:lnSpc>
              <a:spcBef>
                <a:spcPts val="0"/>
              </a:spcBef>
              <a:buNone/>
              <a:defRPr sz="1800" b="0">
                <a:solidFill>
                  <a:schemeClr val="tx2"/>
                </a:solidFill>
                <a:latin typeface="+mn-lt"/>
              </a:defRPr>
            </a:lvl1pPr>
            <a:lvl2pPr marL="3175" indent="0" algn="l">
              <a:lnSpc>
                <a:spcPts val="1900"/>
              </a:lnSpc>
              <a:spcBef>
                <a:spcPts val="0"/>
              </a:spcBef>
              <a:buNone/>
              <a:defRPr sz="1800">
                <a:solidFill>
                  <a:schemeClr val="tx2"/>
                </a:solidFill>
                <a:latin typeface="+mj-lt"/>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33588" y="-291"/>
            <a:ext cx="2430476" cy="5143500"/>
          </a:xfrm>
          <a:prstGeom prst="rect">
            <a:avLst/>
          </a:prstGeom>
        </p:spPr>
      </p:pic>
      <p:pic>
        <p:nvPicPr>
          <p:cNvPr id="6" name="Picture 5">
            <a:extLst>
              <a:ext uri="{FF2B5EF4-FFF2-40B4-BE49-F238E27FC236}">
                <a16:creationId xmlns:a16="http://schemas.microsoft.com/office/drawing/2014/main" id="{EB9676C6-A93A-F64A-9FFF-7F3A08421C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9738" y="331883"/>
            <a:ext cx="1492611" cy="307467"/>
          </a:xfrm>
          <a:prstGeom prst="rect">
            <a:avLst/>
          </a:prstGeom>
        </p:spPr>
      </p:pic>
    </p:spTree>
    <p:extLst>
      <p:ext uri="{BB962C8B-B14F-4D97-AF65-F5344CB8AC3E}">
        <p14:creationId xmlns:p14="http://schemas.microsoft.com/office/powerpoint/2010/main" val="2118971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3440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v2">
    <p:spTree>
      <p:nvGrpSpPr>
        <p:cNvPr id="1" name=""/>
        <p:cNvGrpSpPr/>
        <p:nvPr/>
      </p:nvGrpSpPr>
      <p:grpSpPr>
        <a:xfrm>
          <a:off x="0" y="0"/>
          <a:ext cx="0" cy="0"/>
          <a:chOff x="0" y="0"/>
          <a:chExt cx="0" cy="0"/>
        </a:xfrm>
      </p:grpSpPr>
      <p:sp>
        <p:nvSpPr>
          <p:cNvPr id="2" name="Title 1"/>
          <p:cNvSpPr>
            <a:spLocks noGrp="1"/>
          </p:cNvSpPr>
          <p:nvPr>
            <p:ph type="ctrTitle"/>
          </p:nvPr>
        </p:nvSpPr>
        <p:spPr>
          <a:xfrm>
            <a:off x="439738" y="1592419"/>
            <a:ext cx="4933196" cy="810581"/>
          </a:xfrm>
        </p:spPr>
        <p:txBody>
          <a:bodyPr/>
          <a:lstStyle>
            <a:lvl1pPr algn="l">
              <a:lnSpc>
                <a:spcPts val="3800"/>
              </a:lnSpc>
              <a:defRPr/>
            </a:lvl1pPr>
          </a:lstStyle>
          <a:p>
            <a:r>
              <a:rPr lang="en-US"/>
              <a:t>Click to edit Master title style</a:t>
            </a:r>
            <a:endParaRPr lang="en-GB"/>
          </a:p>
        </p:txBody>
      </p:sp>
      <p:sp>
        <p:nvSpPr>
          <p:cNvPr id="3" name="Subtitle 2"/>
          <p:cNvSpPr>
            <a:spLocks noGrp="1"/>
          </p:cNvSpPr>
          <p:nvPr>
            <p:ph type="subTitle" idx="1"/>
          </p:nvPr>
        </p:nvSpPr>
        <p:spPr>
          <a:xfrm>
            <a:off x="439738" y="2579850"/>
            <a:ext cx="4933196" cy="616950"/>
          </a:xfrm>
        </p:spPr>
        <p:txBody>
          <a:bodyPr/>
          <a:lstStyle>
            <a:lvl1pPr marL="0" indent="0" algn="l">
              <a:lnSpc>
                <a:spcPts val="1900"/>
              </a:lnSpc>
              <a:spcBef>
                <a:spcPts val="0"/>
              </a:spcBef>
              <a:buNone/>
              <a:defRPr sz="1800" b="1">
                <a:solidFill>
                  <a:schemeClr val="tx2"/>
                </a:solidFill>
                <a:latin typeface="+mj-lt"/>
              </a:defRPr>
            </a:lvl1pPr>
            <a:lvl2pPr marL="3175" indent="0" algn="l">
              <a:lnSpc>
                <a:spcPts val="1900"/>
              </a:lnSpc>
              <a:spcBef>
                <a:spcPts val="0"/>
              </a:spcBef>
              <a:buNone/>
              <a:defRPr sz="1800">
                <a:solidFill>
                  <a:schemeClr val="tx2"/>
                </a:solidFill>
                <a:latin typeface="+mj-lt"/>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8" name="TextBox 7"/>
          <p:cNvSpPr txBox="1"/>
          <p:nvPr userDrawn="1"/>
        </p:nvSpPr>
        <p:spPr>
          <a:xfrm>
            <a:off x="439739" y="4011096"/>
            <a:ext cx="2147639" cy="692498"/>
          </a:xfrm>
          <a:prstGeom prst="rect">
            <a:avLst/>
          </a:prstGeom>
          <a:noFill/>
        </p:spPr>
        <p:txBody>
          <a:bodyPr wrap="none" lIns="0" tIns="0" rIns="0" bIns="0" rtlCol="0">
            <a:noAutofit/>
          </a:bodyPr>
          <a:lstStyle/>
          <a:p>
            <a:pPr>
              <a:lnSpc>
                <a:spcPts val="2000"/>
              </a:lnSpc>
            </a:pPr>
            <a:r>
              <a:rPr lang="en-GB" sz="1800" spc="-30" baseline="0" dirty="0">
                <a:solidFill>
                  <a:schemeClr val="tx2"/>
                </a:solidFill>
                <a:latin typeface="+mn-lt"/>
              </a:rPr>
              <a:t>Trusted evidence.</a:t>
            </a:r>
          </a:p>
          <a:p>
            <a:pPr>
              <a:lnSpc>
                <a:spcPts val="2000"/>
              </a:lnSpc>
            </a:pPr>
            <a:r>
              <a:rPr lang="en-GB" sz="1800" spc="-30" baseline="0" dirty="0">
                <a:solidFill>
                  <a:schemeClr val="tx2"/>
                </a:solidFill>
                <a:latin typeface="+mn-lt"/>
              </a:rPr>
              <a:t>Informed decisions.</a:t>
            </a:r>
          </a:p>
          <a:p>
            <a:pPr>
              <a:lnSpc>
                <a:spcPts val="2000"/>
              </a:lnSpc>
            </a:pPr>
            <a:r>
              <a:rPr lang="en-GB" sz="1800" spc="-30" baseline="0" dirty="0">
                <a:solidFill>
                  <a:schemeClr val="bg2"/>
                </a:solidFill>
                <a:latin typeface="+mn-lt"/>
              </a:rPr>
              <a:t>Better health.</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0146" y="-291"/>
            <a:ext cx="2523918" cy="5143500"/>
          </a:xfrm>
          <a:prstGeom prst="rect">
            <a:avLst/>
          </a:prstGeom>
        </p:spPr>
      </p:pic>
      <p:pic>
        <p:nvPicPr>
          <p:cNvPr id="7" name="Picture 6">
            <a:extLst>
              <a:ext uri="{FF2B5EF4-FFF2-40B4-BE49-F238E27FC236}">
                <a16:creationId xmlns:a16="http://schemas.microsoft.com/office/drawing/2014/main" id="{A810588E-DA59-D041-B6AE-9AE00978B96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9738" y="331883"/>
            <a:ext cx="2059947" cy="424334"/>
          </a:xfrm>
          <a:prstGeom prst="rect">
            <a:avLst/>
          </a:prstGeom>
        </p:spPr>
      </p:pic>
    </p:spTree>
    <p:extLst>
      <p:ext uri="{BB962C8B-B14F-4D97-AF65-F5344CB8AC3E}">
        <p14:creationId xmlns:p14="http://schemas.microsoft.com/office/powerpoint/2010/main" val="2447236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v3">
    <p:spTree>
      <p:nvGrpSpPr>
        <p:cNvPr id="1" name=""/>
        <p:cNvGrpSpPr/>
        <p:nvPr/>
      </p:nvGrpSpPr>
      <p:grpSpPr>
        <a:xfrm>
          <a:off x="0" y="0"/>
          <a:ext cx="0" cy="0"/>
          <a:chOff x="0" y="0"/>
          <a:chExt cx="0" cy="0"/>
        </a:xfrm>
      </p:grpSpPr>
      <p:sp>
        <p:nvSpPr>
          <p:cNvPr id="8" name="TextBox 7"/>
          <p:cNvSpPr txBox="1"/>
          <p:nvPr userDrawn="1"/>
        </p:nvSpPr>
        <p:spPr>
          <a:xfrm>
            <a:off x="439739" y="4024445"/>
            <a:ext cx="2147639" cy="692498"/>
          </a:xfrm>
          <a:prstGeom prst="rect">
            <a:avLst/>
          </a:prstGeom>
          <a:noFill/>
        </p:spPr>
        <p:txBody>
          <a:bodyPr wrap="none" lIns="0" tIns="0" rIns="0" bIns="0" rtlCol="0">
            <a:noAutofit/>
          </a:bodyPr>
          <a:lstStyle/>
          <a:p>
            <a:pPr>
              <a:lnSpc>
                <a:spcPts val="2000"/>
              </a:lnSpc>
            </a:pPr>
            <a:r>
              <a:rPr lang="en-GB" sz="1800" spc="-30" baseline="0" dirty="0">
                <a:solidFill>
                  <a:schemeClr val="tx2"/>
                </a:solidFill>
                <a:latin typeface="+mn-lt"/>
              </a:rPr>
              <a:t>Trusted evidence.</a:t>
            </a:r>
          </a:p>
          <a:p>
            <a:pPr>
              <a:lnSpc>
                <a:spcPts val="2000"/>
              </a:lnSpc>
            </a:pPr>
            <a:r>
              <a:rPr lang="en-GB" sz="1800" spc="-30" baseline="0" dirty="0">
                <a:solidFill>
                  <a:schemeClr val="tx2"/>
                </a:solidFill>
                <a:latin typeface="+mn-lt"/>
              </a:rPr>
              <a:t>Informed decisions.</a:t>
            </a:r>
          </a:p>
          <a:p>
            <a:pPr>
              <a:lnSpc>
                <a:spcPts val="2000"/>
              </a:lnSpc>
            </a:pPr>
            <a:r>
              <a:rPr lang="en-GB" sz="1800" spc="-30" baseline="0" dirty="0">
                <a:solidFill>
                  <a:schemeClr val="bg2"/>
                </a:solidFill>
                <a:latin typeface="+mn-lt"/>
              </a:rPr>
              <a:t>Better health.</a:t>
            </a:r>
          </a:p>
        </p:txBody>
      </p:sp>
      <p:sp>
        <p:nvSpPr>
          <p:cNvPr id="6" name="Rectangle 5"/>
          <p:cNvSpPr/>
          <p:nvPr userDrawn="1"/>
        </p:nvSpPr>
        <p:spPr>
          <a:xfrm>
            <a:off x="3924000" y="0"/>
            <a:ext cx="5220000" cy="5143500"/>
          </a:xfrm>
          <a:prstGeom prst="rect">
            <a:avLst/>
          </a:prstGeom>
          <a:solidFill>
            <a:schemeClr val="tx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2" name="Title 1"/>
          <p:cNvSpPr>
            <a:spLocks noGrp="1"/>
          </p:cNvSpPr>
          <p:nvPr>
            <p:ph type="ctrTitle"/>
          </p:nvPr>
        </p:nvSpPr>
        <p:spPr>
          <a:xfrm>
            <a:off x="4798930" y="1473619"/>
            <a:ext cx="4165069" cy="810581"/>
          </a:xfrm>
        </p:spPr>
        <p:txBody>
          <a:bodyPr/>
          <a:lstStyle>
            <a:lvl1pPr algn="l">
              <a:lnSpc>
                <a:spcPts val="3800"/>
              </a:lnSpc>
              <a:defRPr/>
            </a:lvl1pPr>
          </a:lstStyle>
          <a:p>
            <a:r>
              <a:rPr lang="en-US"/>
              <a:t>Click to edit Master title style</a:t>
            </a:r>
            <a:endParaRPr lang="en-GB" dirty="0"/>
          </a:p>
        </p:txBody>
      </p:sp>
      <p:sp>
        <p:nvSpPr>
          <p:cNvPr id="3" name="Subtitle 2"/>
          <p:cNvSpPr>
            <a:spLocks noGrp="1"/>
          </p:cNvSpPr>
          <p:nvPr>
            <p:ph type="subTitle" idx="1"/>
          </p:nvPr>
        </p:nvSpPr>
        <p:spPr>
          <a:xfrm>
            <a:off x="4785360" y="2876850"/>
            <a:ext cx="3869039" cy="616950"/>
          </a:xfrm>
        </p:spPr>
        <p:txBody>
          <a:bodyPr/>
          <a:lstStyle>
            <a:lvl1pPr marL="0" indent="0" algn="l">
              <a:lnSpc>
                <a:spcPts val="1900"/>
              </a:lnSpc>
              <a:spcBef>
                <a:spcPts val="0"/>
              </a:spcBef>
              <a:buNone/>
              <a:defRPr sz="1800" b="1">
                <a:solidFill>
                  <a:schemeClr val="bg1"/>
                </a:solidFill>
                <a:latin typeface="+mj-lt"/>
              </a:defRPr>
            </a:lvl1pPr>
            <a:lvl2pPr marL="3175" indent="0" algn="l">
              <a:lnSpc>
                <a:spcPts val="1900"/>
              </a:lnSpc>
              <a:spcBef>
                <a:spcPts val="0"/>
              </a:spcBef>
              <a:buNone/>
              <a:defRPr sz="1800">
                <a:solidFill>
                  <a:schemeClr val="bg1"/>
                </a:solidFill>
                <a:latin typeface="+mj-lt"/>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11808" b="16524"/>
          <a:stretch/>
        </p:blipFill>
        <p:spPr>
          <a:xfrm>
            <a:off x="2331009" y="0"/>
            <a:ext cx="2352930" cy="5143500"/>
          </a:xfrm>
          <a:prstGeom prst="rect">
            <a:avLst/>
          </a:prstGeom>
        </p:spPr>
      </p:pic>
      <p:pic>
        <p:nvPicPr>
          <p:cNvPr id="9" name="Picture 8">
            <a:extLst>
              <a:ext uri="{FF2B5EF4-FFF2-40B4-BE49-F238E27FC236}">
                <a16:creationId xmlns:a16="http://schemas.microsoft.com/office/drawing/2014/main" id="{214E13B2-8525-AB49-937A-6AD72841F66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7923" y="423910"/>
            <a:ext cx="2059947" cy="424334"/>
          </a:xfrm>
          <a:prstGeom prst="rect">
            <a:avLst/>
          </a:prstGeom>
        </p:spPr>
      </p:pic>
    </p:spTree>
    <p:extLst>
      <p:ext uri="{BB962C8B-B14F-4D97-AF65-F5344CB8AC3E}">
        <p14:creationId xmlns:p14="http://schemas.microsoft.com/office/powerpoint/2010/main" val="1304355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v4">
    <p:spTree>
      <p:nvGrpSpPr>
        <p:cNvPr id="1" name=""/>
        <p:cNvGrpSpPr/>
        <p:nvPr/>
      </p:nvGrpSpPr>
      <p:grpSpPr>
        <a:xfrm>
          <a:off x="0" y="0"/>
          <a:ext cx="0" cy="0"/>
          <a:chOff x="0" y="0"/>
          <a:chExt cx="0" cy="0"/>
        </a:xfrm>
      </p:grpSpPr>
      <p:sp>
        <p:nvSpPr>
          <p:cNvPr id="2" name="Title 1"/>
          <p:cNvSpPr>
            <a:spLocks noGrp="1"/>
          </p:cNvSpPr>
          <p:nvPr>
            <p:ph type="ctrTitle"/>
          </p:nvPr>
        </p:nvSpPr>
        <p:spPr>
          <a:xfrm>
            <a:off x="439738" y="1864810"/>
            <a:ext cx="4464000" cy="810581"/>
          </a:xfrm>
        </p:spPr>
        <p:txBody>
          <a:bodyPr/>
          <a:lstStyle>
            <a:lvl1pPr algn="l">
              <a:lnSpc>
                <a:spcPts val="3800"/>
              </a:lnSpc>
              <a:defRPr/>
            </a:lvl1pPr>
          </a:lstStyle>
          <a:p>
            <a:r>
              <a:rPr lang="en-US"/>
              <a:t>Click to edit Master title style</a:t>
            </a:r>
            <a:endParaRPr lang="en-GB" dirty="0"/>
          </a:p>
        </p:txBody>
      </p:sp>
      <p:sp>
        <p:nvSpPr>
          <p:cNvPr id="3" name="Subtitle 2"/>
          <p:cNvSpPr>
            <a:spLocks noGrp="1"/>
          </p:cNvSpPr>
          <p:nvPr>
            <p:ph type="subTitle" idx="1"/>
          </p:nvPr>
        </p:nvSpPr>
        <p:spPr>
          <a:xfrm>
            <a:off x="439738" y="2738841"/>
            <a:ext cx="4464000" cy="616950"/>
          </a:xfrm>
        </p:spPr>
        <p:txBody>
          <a:bodyPr/>
          <a:lstStyle>
            <a:lvl1pPr marL="0" indent="0" algn="l">
              <a:lnSpc>
                <a:spcPts val="1900"/>
              </a:lnSpc>
              <a:spcBef>
                <a:spcPts val="0"/>
              </a:spcBef>
              <a:buNone/>
              <a:defRPr sz="1800" b="1">
                <a:solidFill>
                  <a:schemeClr val="tx2"/>
                </a:solidFill>
                <a:latin typeface="+mj-lt"/>
              </a:defRPr>
            </a:lvl1pPr>
            <a:lvl2pPr marL="3175" indent="0" algn="l">
              <a:lnSpc>
                <a:spcPts val="1900"/>
              </a:lnSpc>
              <a:spcBef>
                <a:spcPts val="0"/>
              </a:spcBef>
              <a:buNone/>
              <a:defRPr sz="1800">
                <a:solidFill>
                  <a:schemeClr val="tx2"/>
                </a:solidFill>
                <a:latin typeface="+mj-lt"/>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8" name="TextBox 7"/>
          <p:cNvSpPr txBox="1"/>
          <p:nvPr userDrawn="1"/>
        </p:nvSpPr>
        <p:spPr>
          <a:xfrm>
            <a:off x="439739" y="4031119"/>
            <a:ext cx="2147639" cy="692498"/>
          </a:xfrm>
          <a:prstGeom prst="rect">
            <a:avLst/>
          </a:prstGeom>
          <a:noFill/>
        </p:spPr>
        <p:txBody>
          <a:bodyPr wrap="none" lIns="0" tIns="0" rIns="0" bIns="0" rtlCol="0">
            <a:noAutofit/>
          </a:bodyPr>
          <a:lstStyle/>
          <a:p>
            <a:pPr>
              <a:lnSpc>
                <a:spcPts val="2000"/>
              </a:lnSpc>
            </a:pPr>
            <a:r>
              <a:rPr lang="en-GB" sz="1800" spc="-30" baseline="0" dirty="0">
                <a:solidFill>
                  <a:schemeClr val="tx2"/>
                </a:solidFill>
                <a:latin typeface="+mn-lt"/>
              </a:rPr>
              <a:t>Trusted evidence.</a:t>
            </a:r>
          </a:p>
          <a:p>
            <a:pPr>
              <a:lnSpc>
                <a:spcPts val="2000"/>
              </a:lnSpc>
            </a:pPr>
            <a:r>
              <a:rPr lang="en-GB" sz="1800" spc="-30" baseline="0" dirty="0">
                <a:solidFill>
                  <a:schemeClr val="tx2"/>
                </a:solidFill>
                <a:latin typeface="+mn-lt"/>
              </a:rPr>
              <a:t>Informed decisions.</a:t>
            </a:r>
          </a:p>
          <a:p>
            <a:pPr>
              <a:lnSpc>
                <a:spcPts val="2000"/>
              </a:lnSpc>
            </a:pPr>
            <a:r>
              <a:rPr lang="en-GB" sz="1800" spc="-30" baseline="0" dirty="0">
                <a:solidFill>
                  <a:schemeClr val="bg2"/>
                </a:solidFill>
                <a:latin typeface="+mn-lt"/>
              </a:rPr>
              <a:t>Better health.</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72817" y="0"/>
            <a:ext cx="3436207" cy="5143500"/>
          </a:xfrm>
          <a:prstGeom prst="rect">
            <a:avLst/>
          </a:prstGeom>
        </p:spPr>
      </p:pic>
      <p:pic>
        <p:nvPicPr>
          <p:cNvPr id="7" name="Picture 6">
            <a:extLst>
              <a:ext uri="{FF2B5EF4-FFF2-40B4-BE49-F238E27FC236}">
                <a16:creationId xmlns:a16="http://schemas.microsoft.com/office/drawing/2014/main" id="{B5DC0388-B573-F440-8482-3774411277C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9738" y="331883"/>
            <a:ext cx="2059947" cy="424334"/>
          </a:xfrm>
          <a:prstGeom prst="rect">
            <a:avLst/>
          </a:prstGeom>
        </p:spPr>
      </p:pic>
    </p:spTree>
    <p:extLst>
      <p:ext uri="{BB962C8B-B14F-4D97-AF65-F5344CB8AC3E}">
        <p14:creationId xmlns:p14="http://schemas.microsoft.com/office/powerpoint/2010/main" val="1620716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with Large Image">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0" y="2215918"/>
            <a:ext cx="9144000" cy="2927582"/>
          </a:xfrm>
          <a:solidFill>
            <a:schemeClr val="accent5"/>
          </a:solidFill>
        </p:spPr>
        <p:txBody>
          <a:bodyPr lIns="432000" tIns="108000"/>
          <a:lstStyle>
            <a:lvl1pPr marL="0" indent="0">
              <a:defRPr>
                <a:solidFill>
                  <a:schemeClr val="bg1"/>
                </a:solidFill>
                <a:latin typeface="+mn-lt"/>
              </a:defRPr>
            </a:lvl1pPr>
          </a:lstStyle>
          <a:p>
            <a:r>
              <a:rPr lang="en-GB" dirty="0"/>
              <a:t>Insert image here</a:t>
            </a:r>
          </a:p>
        </p:txBody>
      </p:sp>
      <p:sp>
        <p:nvSpPr>
          <p:cNvPr id="2" name="Title 1"/>
          <p:cNvSpPr>
            <a:spLocks noGrp="1"/>
          </p:cNvSpPr>
          <p:nvPr>
            <p:ph type="ctrTitle"/>
          </p:nvPr>
        </p:nvSpPr>
        <p:spPr>
          <a:xfrm>
            <a:off x="439738" y="1223085"/>
            <a:ext cx="4692916" cy="810581"/>
          </a:xfrm>
        </p:spPr>
        <p:txBody>
          <a:bodyPr/>
          <a:lstStyle>
            <a:lvl1pPr algn="l">
              <a:lnSpc>
                <a:spcPts val="3800"/>
              </a:lnSpc>
              <a:defRPr/>
            </a:lvl1pPr>
          </a:lstStyle>
          <a:p>
            <a:r>
              <a:rPr lang="en-US"/>
              <a:t>Click to edit Master title style</a:t>
            </a:r>
            <a:endParaRPr lang="en-GB" dirty="0"/>
          </a:p>
        </p:txBody>
      </p:sp>
      <p:sp>
        <p:nvSpPr>
          <p:cNvPr id="3" name="Subtitle 2"/>
          <p:cNvSpPr>
            <a:spLocks noGrp="1"/>
          </p:cNvSpPr>
          <p:nvPr>
            <p:ph type="subTitle" idx="1"/>
          </p:nvPr>
        </p:nvSpPr>
        <p:spPr>
          <a:xfrm>
            <a:off x="5428800" y="1259550"/>
            <a:ext cx="3326400" cy="616950"/>
          </a:xfrm>
        </p:spPr>
        <p:txBody>
          <a:bodyPr/>
          <a:lstStyle>
            <a:lvl1pPr marL="0" indent="0" algn="l">
              <a:lnSpc>
                <a:spcPts val="1900"/>
              </a:lnSpc>
              <a:spcBef>
                <a:spcPts val="0"/>
              </a:spcBef>
              <a:buNone/>
              <a:defRPr sz="1800" b="1">
                <a:solidFill>
                  <a:schemeClr val="tx2"/>
                </a:solidFill>
                <a:latin typeface="+mj-lt"/>
              </a:defRPr>
            </a:lvl1pPr>
            <a:lvl2pPr marL="3175" indent="0" algn="l">
              <a:lnSpc>
                <a:spcPts val="1900"/>
              </a:lnSpc>
              <a:spcBef>
                <a:spcPts val="0"/>
              </a:spcBef>
              <a:buNone/>
              <a:defRPr sz="1800">
                <a:solidFill>
                  <a:schemeClr val="tx2"/>
                </a:solidFill>
                <a:latin typeface="+mj-lt"/>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pic>
        <p:nvPicPr>
          <p:cNvPr id="6" name="Picture 5">
            <a:extLst>
              <a:ext uri="{FF2B5EF4-FFF2-40B4-BE49-F238E27FC236}">
                <a16:creationId xmlns:a16="http://schemas.microsoft.com/office/drawing/2014/main" id="{11E78C66-D178-154F-BB6F-AEC49EADF6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9738" y="331883"/>
            <a:ext cx="2059947" cy="424334"/>
          </a:xfrm>
          <a:prstGeom prst="rect">
            <a:avLst/>
          </a:prstGeom>
        </p:spPr>
      </p:pic>
    </p:spTree>
    <p:extLst>
      <p:ext uri="{BB962C8B-B14F-4D97-AF65-F5344CB8AC3E}">
        <p14:creationId xmlns:p14="http://schemas.microsoft.com/office/powerpoint/2010/main" val="108304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with Small Image">
    <p:spTree>
      <p:nvGrpSpPr>
        <p:cNvPr id="1" name=""/>
        <p:cNvGrpSpPr/>
        <p:nvPr/>
      </p:nvGrpSpPr>
      <p:grpSpPr>
        <a:xfrm>
          <a:off x="0" y="0"/>
          <a:ext cx="0" cy="0"/>
          <a:chOff x="0" y="0"/>
          <a:chExt cx="0" cy="0"/>
        </a:xfrm>
      </p:grpSpPr>
      <p:sp>
        <p:nvSpPr>
          <p:cNvPr id="2" name="Title 1"/>
          <p:cNvSpPr>
            <a:spLocks noGrp="1"/>
          </p:cNvSpPr>
          <p:nvPr>
            <p:ph type="ctrTitle"/>
          </p:nvPr>
        </p:nvSpPr>
        <p:spPr>
          <a:xfrm>
            <a:off x="439737" y="2024419"/>
            <a:ext cx="4499357" cy="810581"/>
          </a:xfrm>
        </p:spPr>
        <p:txBody>
          <a:bodyPr/>
          <a:lstStyle>
            <a:lvl1pPr algn="l">
              <a:lnSpc>
                <a:spcPts val="3800"/>
              </a:lnSpc>
              <a:defRPr/>
            </a:lvl1pPr>
          </a:lstStyle>
          <a:p>
            <a:r>
              <a:rPr lang="en-US"/>
              <a:t>Click to edit Master title style</a:t>
            </a:r>
            <a:endParaRPr lang="en-GB" dirty="0"/>
          </a:p>
        </p:txBody>
      </p:sp>
      <p:sp>
        <p:nvSpPr>
          <p:cNvPr id="3" name="Subtitle 2"/>
          <p:cNvSpPr>
            <a:spLocks noGrp="1"/>
          </p:cNvSpPr>
          <p:nvPr>
            <p:ph type="subTitle" idx="1"/>
          </p:nvPr>
        </p:nvSpPr>
        <p:spPr>
          <a:xfrm>
            <a:off x="439737" y="2968650"/>
            <a:ext cx="4499357" cy="616950"/>
          </a:xfrm>
        </p:spPr>
        <p:txBody>
          <a:bodyPr/>
          <a:lstStyle>
            <a:lvl1pPr marL="0" indent="0" algn="l">
              <a:lnSpc>
                <a:spcPts val="1900"/>
              </a:lnSpc>
              <a:spcBef>
                <a:spcPts val="0"/>
              </a:spcBef>
              <a:buNone/>
              <a:defRPr sz="1800" b="1">
                <a:solidFill>
                  <a:schemeClr val="tx2"/>
                </a:solidFill>
                <a:latin typeface="+mj-lt"/>
              </a:defRPr>
            </a:lvl1pPr>
            <a:lvl2pPr marL="3175" indent="0" algn="l">
              <a:lnSpc>
                <a:spcPts val="1900"/>
              </a:lnSpc>
              <a:spcBef>
                <a:spcPts val="0"/>
              </a:spcBef>
              <a:buNone/>
              <a:defRPr sz="1800">
                <a:solidFill>
                  <a:schemeClr val="tx2"/>
                </a:solidFill>
                <a:latin typeface="+mj-lt"/>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8" name="TextBox 7"/>
          <p:cNvSpPr txBox="1"/>
          <p:nvPr userDrawn="1"/>
        </p:nvSpPr>
        <p:spPr>
          <a:xfrm>
            <a:off x="439739" y="4044469"/>
            <a:ext cx="2147639" cy="692498"/>
          </a:xfrm>
          <a:prstGeom prst="rect">
            <a:avLst/>
          </a:prstGeom>
          <a:noFill/>
        </p:spPr>
        <p:txBody>
          <a:bodyPr wrap="none" lIns="0" tIns="0" rIns="0" bIns="0" rtlCol="0">
            <a:noAutofit/>
          </a:bodyPr>
          <a:lstStyle/>
          <a:p>
            <a:pPr>
              <a:lnSpc>
                <a:spcPts val="2000"/>
              </a:lnSpc>
            </a:pPr>
            <a:r>
              <a:rPr lang="en-GB" sz="1800" spc="-30" baseline="0" dirty="0">
                <a:solidFill>
                  <a:schemeClr val="tx2"/>
                </a:solidFill>
                <a:latin typeface="+mn-lt"/>
              </a:rPr>
              <a:t>Trusted evidence.</a:t>
            </a:r>
          </a:p>
          <a:p>
            <a:pPr>
              <a:lnSpc>
                <a:spcPts val="2000"/>
              </a:lnSpc>
            </a:pPr>
            <a:r>
              <a:rPr lang="en-GB" sz="1800" spc="-30" baseline="0" dirty="0">
                <a:solidFill>
                  <a:schemeClr val="tx2"/>
                </a:solidFill>
                <a:latin typeface="+mn-lt"/>
              </a:rPr>
              <a:t>Informed decisions.</a:t>
            </a:r>
          </a:p>
          <a:p>
            <a:pPr>
              <a:lnSpc>
                <a:spcPts val="2000"/>
              </a:lnSpc>
            </a:pPr>
            <a:r>
              <a:rPr lang="en-GB" sz="1800" spc="-30" baseline="0" dirty="0">
                <a:solidFill>
                  <a:schemeClr val="bg2"/>
                </a:solidFill>
                <a:latin typeface="+mn-lt"/>
              </a:rPr>
              <a:t>Better health.</a:t>
            </a: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37863"/>
          <a:stretch/>
        </p:blipFill>
        <p:spPr>
          <a:xfrm>
            <a:off x="6067077" y="0"/>
            <a:ext cx="2587928" cy="5143500"/>
          </a:xfrm>
          <a:prstGeom prst="rect">
            <a:avLst/>
          </a:prstGeom>
        </p:spPr>
      </p:pic>
      <p:sp>
        <p:nvSpPr>
          <p:cNvPr id="7" name="Picture Placeholder 6"/>
          <p:cNvSpPr>
            <a:spLocks noGrp="1"/>
          </p:cNvSpPr>
          <p:nvPr>
            <p:ph type="pic" sz="quarter" idx="10" hasCustomPrompt="1"/>
          </p:nvPr>
        </p:nvSpPr>
        <p:spPr>
          <a:xfrm>
            <a:off x="5259468" y="1052632"/>
            <a:ext cx="3884531" cy="2538000"/>
          </a:xfrm>
          <a:solidFill>
            <a:schemeClr val="accent5"/>
          </a:solidFill>
        </p:spPr>
        <p:txBody>
          <a:bodyPr lIns="432000" tIns="108000"/>
          <a:lstStyle>
            <a:lvl1pPr marL="0" indent="0">
              <a:defRPr>
                <a:solidFill>
                  <a:schemeClr val="bg1"/>
                </a:solidFill>
                <a:latin typeface="+mn-lt"/>
              </a:defRPr>
            </a:lvl1pPr>
          </a:lstStyle>
          <a:p>
            <a:r>
              <a:rPr lang="en-GB" dirty="0"/>
              <a:t>Insert image here</a:t>
            </a:r>
          </a:p>
        </p:txBody>
      </p:sp>
      <p:pic>
        <p:nvPicPr>
          <p:cNvPr id="10" name="Picture 9">
            <a:extLst>
              <a:ext uri="{FF2B5EF4-FFF2-40B4-BE49-F238E27FC236}">
                <a16:creationId xmlns:a16="http://schemas.microsoft.com/office/drawing/2014/main" id="{9F7905B5-4B08-B04A-AA25-3FCDF3A2399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9738" y="331883"/>
            <a:ext cx="2059947" cy="424334"/>
          </a:xfrm>
          <a:prstGeom prst="rect">
            <a:avLst/>
          </a:prstGeom>
        </p:spPr>
      </p:pic>
    </p:spTree>
    <p:extLst>
      <p:ext uri="{BB962C8B-B14F-4D97-AF65-F5344CB8AC3E}">
        <p14:creationId xmlns:p14="http://schemas.microsoft.com/office/powerpoint/2010/main" val="3089529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with Large Image v2">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0" y="1876500"/>
            <a:ext cx="9144000" cy="3267000"/>
          </a:xfrm>
          <a:solidFill>
            <a:schemeClr val="accent5"/>
          </a:solidFill>
        </p:spPr>
        <p:txBody>
          <a:bodyPr lIns="432000" tIns="108000"/>
          <a:lstStyle>
            <a:lvl1pPr marL="0" indent="0">
              <a:defRPr>
                <a:solidFill>
                  <a:schemeClr val="bg1"/>
                </a:solidFill>
                <a:latin typeface="+mn-lt"/>
              </a:defRPr>
            </a:lvl1pPr>
          </a:lstStyle>
          <a:p>
            <a:r>
              <a:rPr lang="en-GB" dirty="0"/>
              <a:t>Insert image here</a:t>
            </a:r>
          </a:p>
        </p:txBody>
      </p:sp>
      <p:sp>
        <p:nvSpPr>
          <p:cNvPr id="2" name="Title 1"/>
          <p:cNvSpPr>
            <a:spLocks noGrp="1"/>
          </p:cNvSpPr>
          <p:nvPr>
            <p:ph type="ctrTitle"/>
          </p:nvPr>
        </p:nvSpPr>
        <p:spPr>
          <a:xfrm>
            <a:off x="439738" y="2564419"/>
            <a:ext cx="4464000" cy="810581"/>
          </a:xfrm>
        </p:spPr>
        <p:txBody>
          <a:bodyPr/>
          <a:lstStyle>
            <a:lvl1pPr algn="l">
              <a:lnSpc>
                <a:spcPts val="3800"/>
              </a:lnSpc>
              <a:defRPr/>
            </a:lvl1pPr>
          </a:lstStyle>
          <a:p>
            <a:r>
              <a:rPr lang="en-US"/>
              <a:t>Click to edit Master title style</a:t>
            </a:r>
            <a:endParaRPr lang="en-GB" dirty="0"/>
          </a:p>
        </p:txBody>
      </p:sp>
      <p:sp>
        <p:nvSpPr>
          <p:cNvPr id="3" name="Subtitle 2"/>
          <p:cNvSpPr>
            <a:spLocks noGrp="1"/>
          </p:cNvSpPr>
          <p:nvPr>
            <p:ph type="subTitle" idx="1"/>
          </p:nvPr>
        </p:nvSpPr>
        <p:spPr>
          <a:xfrm>
            <a:off x="439738" y="3470850"/>
            <a:ext cx="3326400" cy="616950"/>
          </a:xfrm>
        </p:spPr>
        <p:txBody>
          <a:bodyPr/>
          <a:lstStyle>
            <a:lvl1pPr marL="0" indent="0" algn="l">
              <a:lnSpc>
                <a:spcPts val="1900"/>
              </a:lnSpc>
              <a:spcBef>
                <a:spcPts val="0"/>
              </a:spcBef>
              <a:buNone/>
              <a:defRPr sz="1800" b="1">
                <a:solidFill>
                  <a:schemeClr val="tx2"/>
                </a:solidFill>
                <a:latin typeface="+mj-lt"/>
              </a:defRPr>
            </a:lvl1pPr>
            <a:lvl2pPr marL="3175" indent="0" algn="l">
              <a:lnSpc>
                <a:spcPts val="1900"/>
              </a:lnSpc>
              <a:spcBef>
                <a:spcPts val="0"/>
              </a:spcBef>
              <a:buNone/>
              <a:defRPr sz="1800">
                <a:solidFill>
                  <a:schemeClr val="tx2"/>
                </a:solidFill>
                <a:latin typeface="+mj-lt"/>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pic>
        <p:nvPicPr>
          <p:cNvPr id="6" name="Picture 5">
            <a:extLst>
              <a:ext uri="{FF2B5EF4-FFF2-40B4-BE49-F238E27FC236}">
                <a16:creationId xmlns:a16="http://schemas.microsoft.com/office/drawing/2014/main" id="{E79C752A-0A9B-5D48-8078-431ADC150A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9738" y="331883"/>
            <a:ext cx="2059947" cy="424334"/>
          </a:xfrm>
          <a:prstGeom prst="rect">
            <a:avLst/>
          </a:prstGeom>
        </p:spPr>
      </p:pic>
    </p:spTree>
    <p:extLst>
      <p:ext uri="{BB962C8B-B14F-4D97-AF65-F5344CB8AC3E}">
        <p14:creationId xmlns:p14="http://schemas.microsoft.com/office/powerpoint/2010/main" val="2648303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121083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610511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9737" y="988200"/>
            <a:ext cx="6715275" cy="474629"/>
          </a:xfrm>
          <a:prstGeom prst="rect">
            <a:avLst/>
          </a:prstGeom>
        </p:spPr>
        <p:txBody>
          <a:bodyPr vert="horz" lIns="0" tIns="0" rIns="0" bIns="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439737" y="1706400"/>
            <a:ext cx="6715275" cy="2932200"/>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5" name="Picture 4">
            <a:extLst>
              <a:ext uri="{FF2B5EF4-FFF2-40B4-BE49-F238E27FC236}">
                <a16:creationId xmlns:a16="http://schemas.microsoft.com/office/drawing/2014/main" id="{E701975D-2F98-114B-8B52-2F038D1A7C75}"/>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39738" y="331883"/>
            <a:ext cx="1492611" cy="307467"/>
          </a:xfrm>
          <a:prstGeom prst="rect">
            <a:avLst/>
          </a:prstGeom>
        </p:spPr>
      </p:pic>
    </p:spTree>
    <p:extLst>
      <p:ext uri="{BB962C8B-B14F-4D97-AF65-F5344CB8AC3E}">
        <p14:creationId xmlns:p14="http://schemas.microsoft.com/office/powerpoint/2010/main" val="1071066575"/>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9" r:id="rId3"/>
    <p:sldLayoutId id="2147483660" r:id="rId4"/>
    <p:sldLayoutId id="2147483661" r:id="rId5"/>
    <p:sldLayoutId id="2147483662" r:id="rId6"/>
    <p:sldLayoutId id="2147483663" r:id="rId7"/>
    <p:sldLayoutId id="2147483650" r:id="rId8"/>
    <p:sldLayoutId id="2147483656" r:id="rId9"/>
    <p:sldLayoutId id="2147483664" r:id="rId10"/>
    <p:sldLayoutId id="2147483657" r:id="rId11"/>
    <p:sldLayoutId id="2147483654" r:id="rId12"/>
    <p:sldLayoutId id="2147483665" r:id="rId13"/>
    <p:sldLayoutId id="2147483666" r:id="rId14"/>
    <p:sldLayoutId id="2147483667" r:id="rId15"/>
    <p:sldLayoutId id="2147483655" r:id="rId16"/>
  </p:sldLayoutIdLst>
  <p:txStyles>
    <p:titleStyle>
      <a:lvl1pPr algn="l" defTabSz="914400" rtl="0" eaLnBrk="1" latinLnBrk="0" hangingPunct="1">
        <a:spcBef>
          <a:spcPct val="0"/>
        </a:spcBef>
        <a:buNone/>
        <a:defRPr sz="3600" b="1" kern="1200" spc="-40" baseline="0">
          <a:solidFill>
            <a:schemeClr val="bg2"/>
          </a:solidFill>
          <a:latin typeface="+mj-lt"/>
          <a:ea typeface="+mj-ea"/>
          <a:cs typeface="+mj-cs"/>
        </a:defRPr>
      </a:lvl1pPr>
    </p:titleStyle>
    <p:bodyStyle>
      <a:lvl1pPr marL="0" indent="0" algn="l" defTabSz="914400" rtl="0" eaLnBrk="1" latinLnBrk="0" hangingPunct="1">
        <a:spcBef>
          <a:spcPts val="1134"/>
        </a:spcBef>
        <a:spcAft>
          <a:spcPts val="0"/>
        </a:spcAft>
        <a:buClr>
          <a:schemeClr val="bg2"/>
        </a:buClr>
        <a:buFont typeface="Arial" pitchFamily="34" charset="0"/>
        <a:buNone/>
        <a:defRPr sz="2000" kern="1200" spc="-20" baseline="0">
          <a:solidFill>
            <a:schemeClr val="tx2"/>
          </a:solidFill>
          <a:latin typeface="+mj-lt"/>
          <a:ea typeface="+mn-ea"/>
          <a:cs typeface="+mn-cs"/>
        </a:defRPr>
      </a:lvl1pPr>
      <a:lvl2pPr marL="179388" indent="-179388" algn="l" defTabSz="914400" rtl="0" eaLnBrk="1" latinLnBrk="0" hangingPunct="1">
        <a:spcBef>
          <a:spcPts val="1134"/>
        </a:spcBef>
        <a:spcAft>
          <a:spcPts val="0"/>
        </a:spcAft>
        <a:buClr>
          <a:schemeClr val="bg2"/>
        </a:buClr>
        <a:buFont typeface="Arial" pitchFamily="34" charset="0"/>
        <a:buChar char="•"/>
        <a:defRPr sz="2000" kern="1200" spc="-20" baseline="0">
          <a:solidFill>
            <a:schemeClr val="tx2"/>
          </a:solidFill>
          <a:latin typeface="+mj-lt"/>
          <a:ea typeface="+mn-ea"/>
          <a:cs typeface="+mn-cs"/>
        </a:defRPr>
      </a:lvl2pPr>
      <a:lvl3pPr marL="388938" indent="-158750" algn="l" defTabSz="914400" rtl="0" eaLnBrk="1" latinLnBrk="0" hangingPunct="1">
        <a:spcBef>
          <a:spcPts val="567"/>
        </a:spcBef>
        <a:buClr>
          <a:schemeClr val="bg2"/>
        </a:buClr>
        <a:buFont typeface="Source Sans Pro" pitchFamily="34" charset="0"/>
        <a:buChar char="–"/>
        <a:defRPr sz="1800" kern="1200" spc="-20" baseline="0">
          <a:solidFill>
            <a:schemeClr val="tx2"/>
          </a:solidFill>
          <a:latin typeface="+mj-lt"/>
          <a:ea typeface="+mn-ea"/>
          <a:cs typeface="+mn-cs"/>
        </a:defRPr>
      </a:lvl3pPr>
      <a:lvl4pPr marL="612775" indent="-195263" algn="l" defTabSz="914400" rtl="0" eaLnBrk="1" latinLnBrk="0" hangingPunct="1">
        <a:spcBef>
          <a:spcPts val="567"/>
        </a:spcBef>
        <a:buClr>
          <a:schemeClr val="bg2"/>
        </a:buClr>
        <a:buFont typeface="Arial" pitchFamily="34" charset="0"/>
        <a:buChar char="•"/>
        <a:defRPr sz="1800" kern="1200" spc="-20" baseline="0">
          <a:solidFill>
            <a:schemeClr val="tx2"/>
          </a:solidFill>
          <a:latin typeface="+mj-lt"/>
          <a:ea typeface="+mn-ea"/>
          <a:cs typeface="+mn-cs"/>
        </a:defRPr>
      </a:lvl4pPr>
      <a:lvl5pPr marL="849313" indent="-187325" algn="l" defTabSz="914400" rtl="0" eaLnBrk="1" latinLnBrk="0" hangingPunct="1">
        <a:spcBef>
          <a:spcPts val="567"/>
        </a:spcBef>
        <a:buClr>
          <a:schemeClr val="bg2"/>
        </a:buClr>
        <a:buFont typeface="Source Sans Pro" pitchFamily="34" charset="0"/>
        <a:buChar char="–"/>
        <a:defRPr sz="1800" kern="1200" spc="-20" baseline="0">
          <a:solidFill>
            <a:schemeClr val="tx2"/>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mailto:support@Cochrane.org" TargetMode="Externa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hyperlink" Target="http://evergreenleaf.blogspot.com/2013/04/my-first-blog-award-liebster.html" TargetMode="External"/><Relationship Id="rId2" Type="http://schemas.openxmlformats.org/officeDocument/2006/relationships/image" Target="../media/image36.jpeg"/><Relationship Id="rId1" Type="http://schemas.openxmlformats.org/officeDocument/2006/relationships/slideLayout" Target="../slideLayouts/slideLayout11.xml"/><Relationship Id="rId4" Type="http://schemas.openxmlformats.org/officeDocument/2006/relationships/hyperlink" Target="https://creativecommons.org/licenses/by-nc-nd/3.0/"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hyperlink" Target="mailto:jbrodie@cochrane.org" TargetMode="External"/><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8" Type="http://schemas.openxmlformats.org/officeDocument/2006/relationships/image" Target="../media/image55.jpeg"/><Relationship Id="rId13" Type="http://schemas.openxmlformats.org/officeDocument/2006/relationships/image" Target="../media/image60.PNG"/><Relationship Id="rId3" Type="http://schemas.openxmlformats.org/officeDocument/2006/relationships/image" Target="../media/image50.jpeg"/><Relationship Id="rId7" Type="http://schemas.openxmlformats.org/officeDocument/2006/relationships/image" Target="../media/image54.jpeg"/><Relationship Id="rId12" Type="http://schemas.openxmlformats.org/officeDocument/2006/relationships/image" Target="../media/image59.PNG"/><Relationship Id="rId17" Type="http://schemas.openxmlformats.org/officeDocument/2006/relationships/image" Target="../media/image64.png"/><Relationship Id="rId2" Type="http://schemas.openxmlformats.org/officeDocument/2006/relationships/notesSlide" Target="../notesSlides/notesSlide21.xml"/><Relationship Id="rId16" Type="http://schemas.openxmlformats.org/officeDocument/2006/relationships/image" Target="../media/image63.png"/><Relationship Id="rId1" Type="http://schemas.openxmlformats.org/officeDocument/2006/relationships/slideLayout" Target="../slideLayouts/slideLayout11.xml"/><Relationship Id="rId6" Type="http://schemas.openxmlformats.org/officeDocument/2006/relationships/image" Target="../media/image53.jpeg"/><Relationship Id="rId11" Type="http://schemas.openxmlformats.org/officeDocument/2006/relationships/image" Target="../media/image58.PNG"/><Relationship Id="rId5" Type="http://schemas.openxmlformats.org/officeDocument/2006/relationships/image" Target="../media/image52.jpeg"/><Relationship Id="rId15" Type="http://schemas.openxmlformats.org/officeDocument/2006/relationships/image" Target="../media/image62.png"/><Relationship Id="rId10" Type="http://schemas.openxmlformats.org/officeDocument/2006/relationships/image" Target="../media/image57.PNG"/><Relationship Id="rId4" Type="http://schemas.openxmlformats.org/officeDocument/2006/relationships/image" Target="../media/image51.jpeg"/><Relationship Id="rId9" Type="http://schemas.openxmlformats.org/officeDocument/2006/relationships/image" Target="../media/image56.PNG"/><Relationship Id="rId1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1.xml"/><Relationship Id="rId5" Type="http://schemas.openxmlformats.org/officeDocument/2006/relationships/image" Target="../media/image68.png"/><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70.sv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70.sv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72.svg"/></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7" Type="http://schemas.microsoft.com/office/2007/relationships/hdphoto" Target="../media/hdphoto1.wdp"/><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9.xml"/><Relationship Id="rId1" Type="http://schemas.openxmlformats.org/officeDocument/2006/relationships/slideLayout" Target="../slideLayouts/slideLayout9.xml"/><Relationship Id="rId5" Type="http://schemas.openxmlformats.org/officeDocument/2006/relationships/image" Target="../media/image78.png"/><Relationship Id="rId4" Type="http://schemas.microsoft.com/office/2007/relationships/hdphoto" Target="../media/hdphoto1.wdp"/></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0.xml"/><Relationship Id="rId1" Type="http://schemas.openxmlformats.org/officeDocument/2006/relationships/slideLayout" Target="../slideLayouts/slideLayout9.xml"/><Relationship Id="rId5" Type="http://schemas.openxmlformats.org/officeDocument/2006/relationships/image" Target="../media/image79.jpeg"/><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1.xml"/><Relationship Id="rId1" Type="http://schemas.openxmlformats.org/officeDocument/2006/relationships/slideLayout" Target="../slideLayouts/slideLayout9.xml"/><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7.png"/><Relationship Id="rId7" Type="http://schemas.openxmlformats.org/officeDocument/2006/relationships/image" Target="../media/image82.png"/><Relationship Id="rId2" Type="http://schemas.openxmlformats.org/officeDocument/2006/relationships/notesSlide" Target="../notesSlides/notesSlide32.xml"/><Relationship Id="rId1" Type="http://schemas.openxmlformats.org/officeDocument/2006/relationships/slideLayout" Target="../slideLayouts/slideLayout9.xml"/><Relationship Id="rId6" Type="http://schemas.openxmlformats.org/officeDocument/2006/relationships/image" Target="../media/image81.png"/><Relationship Id="rId5" Type="http://schemas.openxmlformats.org/officeDocument/2006/relationships/image" Target="../media/image80.png"/><Relationship Id="rId4" Type="http://schemas.microsoft.com/office/2007/relationships/hdphoto" Target="../media/hdphoto1.wdp"/><Relationship Id="rId9" Type="http://schemas.openxmlformats.org/officeDocument/2006/relationships/image" Target="../media/image84.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3.xml"/><Relationship Id="rId1" Type="http://schemas.openxmlformats.org/officeDocument/2006/relationships/slideLayout" Target="../slideLayouts/slideLayout9.xml"/><Relationship Id="rId5" Type="http://schemas.openxmlformats.org/officeDocument/2006/relationships/image" Target="../media/image87.png"/><Relationship Id="rId4" Type="http://schemas.openxmlformats.org/officeDocument/2006/relationships/image" Target="../media/image86.emf"/></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9.xml"/><Relationship Id="rId6" Type="http://schemas.openxmlformats.org/officeDocument/2006/relationships/image" Target="../media/image89.png"/><Relationship Id="rId5" Type="http://schemas.openxmlformats.org/officeDocument/2006/relationships/image" Target="../media/image88.png"/><Relationship Id="rId4" Type="http://schemas.microsoft.com/office/2007/relationships/hdphoto" Target="../media/hdphoto1.wdp"/></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5.xml"/><Relationship Id="rId1" Type="http://schemas.openxmlformats.org/officeDocument/2006/relationships/slideLayout" Target="../slideLayouts/slideLayout9.xml"/><Relationship Id="rId5" Type="http://schemas.openxmlformats.org/officeDocument/2006/relationships/image" Target="../media/image90.png"/><Relationship Id="rId4" Type="http://schemas.microsoft.com/office/2007/relationships/hdphoto" Target="../media/hdphoto1.wdp"/></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6.xml"/><Relationship Id="rId1" Type="http://schemas.openxmlformats.org/officeDocument/2006/relationships/slideLayout" Target="../slideLayouts/slideLayout9.xml"/><Relationship Id="rId5" Type="http://schemas.openxmlformats.org/officeDocument/2006/relationships/image" Target="../media/image91.png"/><Relationship Id="rId4" Type="http://schemas.microsoft.com/office/2007/relationships/hdphoto" Target="../media/hdphoto1.wdp"/></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7.xml"/><Relationship Id="rId1" Type="http://schemas.openxmlformats.org/officeDocument/2006/relationships/slideLayout" Target="../slideLayouts/slideLayout9.xml"/><Relationship Id="rId4" Type="http://schemas.microsoft.com/office/2007/relationships/hdphoto" Target="../media/hdphoto1.wdp"/></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8.xml"/><Relationship Id="rId1" Type="http://schemas.openxmlformats.org/officeDocument/2006/relationships/slideLayout" Target="../slideLayouts/slideLayout9.xml"/><Relationship Id="rId4" Type="http://schemas.microsoft.com/office/2007/relationships/hdphoto" Target="../media/hdphoto1.wdp"/></Relationships>
</file>

<file path=ppt/slides/_rels/slide5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9.xml"/><Relationship Id="rId1" Type="http://schemas.openxmlformats.org/officeDocument/2006/relationships/slideLayout" Target="../slideLayouts/slideLayout9.xml"/><Relationship Id="rId4" Type="http://schemas.openxmlformats.org/officeDocument/2006/relationships/image" Target="../media/image93.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9.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9738" y="1052370"/>
            <a:ext cx="5106732" cy="810581"/>
          </a:xfrm>
        </p:spPr>
        <p:txBody>
          <a:bodyPr/>
          <a:lstStyle/>
          <a:p>
            <a:br>
              <a:rPr lang="en-GB" sz="3200" dirty="0"/>
            </a:br>
            <a:r>
              <a:rPr lang="en-GB" dirty="0"/>
              <a:t>Financial Report</a:t>
            </a:r>
            <a:endParaRPr lang="en-GB" dirty="0">
              <a:solidFill>
                <a:srgbClr val="FF0000"/>
              </a:solidFill>
            </a:endParaRPr>
          </a:p>
        </p:txBody>
      </p:sp>
      <p:sp>
        <p:nvSpPr>
          <p:cNvPr id="3" name="Subtitle 2"/>
          <p:cNvSpPr>
            <a:spLocks noGrp="1"/>
          </p:cNvSpPr>
          <p:nvPr>
            <p:ph type="subTitle" idx="1"/>
          </p:nvPr>
        </p:nvSpPr>
        <p:spPr>
          <a:xfrm>
            <a:off x="439738" y="2813412"/>
            <a:ext cx="5106732" cy="616950"/>
          </a:xfrm>
        </p:spPr>
        <p:txBody>
          <a:bodyPr/>
          <a:lstStyle/>
          <a:p>
            <a:r>
              <a:rPr lang="en-GB" sz="1800"/>
              <a:t>Karen Kelly, Treasurer</a:t>
            </a:r>
          </a:p>
          <a:p>
            <a:r>
              <a:rPr lang="en-GB" b="0"/>
              <a:t>17</a:t>
            </a:r>
            <a:r>
              <a:rPr lang="en-GB" b="0" baseline="30000"/>
              <a:t>th</a:t>
            </a:r>
            <a:r>
              <a:rPr lang="en-GB" b="0"/>
              <a:t> October 2022</a:t>
            </a:r>
          </a:p>
        </p:txBody>
      </p:sp>
    </p:spTree>
    <p:extLst>
      <p:ext uri="{BB962C8B-B14F-4D97-AF65-F5344CB8AC3E}">
        <p14:creationId xmlns:p14="http://schemas.microsoft.com/office/powerpoint/2010/main" val="36683882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A8ACF-FA37-D946-AEAF-4A6912842635}"/>
              </a:ext>
            </a:extLst>
          </p:cNvPr>
          <p:cNvSpPr>
            <a:spLocks noGrp="1"/>
          </p:cNvSpPr>
          <p:nvPr>
            <p:ph type="title"/>
          </p:nvPr>
        </p:nvSpPr>
        <p:spPr>
          <a:xfrm>
            <a:off x="439737" y="903136"/>
            <a:ext cx="6715275" cy="474629"/>
          </a:xfrm>
        </p:spPr>
        <p:txBody>
          <a:bodyPr/>
          <a:lstStyle/>
          <a:p>
            <a:r>
              <a:rPr lang="en-US"/>
              <a:t>Cochrane Membership </a:t>
            </a:r>
          </a:p>
        </p:txBody>
      </p:sp>
      <p:pic>
        <p:nvPicPr>
          <p:cNvPr id="4" name="Picture 3">
            <a:extLst>
              <a:ext uri="{FF2B5EF4-FFF2-40B4-BE49-F238E27FC236}">
                <a16:creationId xmlns:a16="http://schemas.microsoft.com/office/drawing/2014/main" id="{7C8279C1-BB08-EF40-8EE0-66D368D81A2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9737" y="1460497"/>
            <a:ext cx="5333742" cy="3198855"/>
          </a:xfrm>
          <a:prstGeom prst="rect">
            <a:avLst/>
          </a:prstGeom>
        </p:spPr>
      </p:pic>
      <p:sp>
        <p:nvSpPr>
          <p:cNvPr id="5" name="Rectangle 4">
            <a:extLst>
              <a:ext uri="{FF2B5EF4-FFF2-40B4-BE49-F238E27FC236}">
                <a16:creationId xmlns:a16="http://schemas.microsoft.com/office/drawing/2014/main" id="{B0AF47D9-D4E0-1153-BEC4-6E15FBC666E2}"/>
              </a:ext>
            </a:extLst>
          </p:cNvPr>
          <p:cNvSpPr/>
          <p:nvPr/>
        </p:nvSpPr>
        <p:spPr>
          <a:xfrm>
            <a:off x="6462944" y="0"/>
            <a:ext cx="2681056" cy="51435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DC1EC40-5D24-B540-8962-3095E3DDCBAC}"/>
              </a:ext>
            </a:extLst>
          </p:cNvPr>
          <p:cNvSpPr>
            <a:spLocks noGrp="1"/>
          </p:cNvSpPr>
          <p:nvPr>
            <p:ph idx="1"/>
          </p:nvPr>
        </p:nvSpPr>
        <p:spPr>
          <a:xfrm>
            <a:off x="6516210" y="1068002"/>
            <a:ext cx="2556769" cy="3007496"/>
          </a:xfrm>
        </p:spPr>
        <p:txBody>
          <a:bodyPr/>
          <a:lstStyle/>
          <a:p>
            <a:pPr algn="ctr"/>
            <a:r>
              <a:rPr lang="en-US" sz="3200" b="1">
                <a:solidFill>
                  <a:schemeClr val="bg1"/>
                </a:solidFill>
              </a:rPr>
              <a:t>13,445</a:t>
            </a:r>
            <a:br>
              <a:rPr lang="en-US" sz="3200" b="1">
                <a:solidFill>
                  <a:schemeClr val="bg1"/>
                </a:solidFill>
              </a:rPr>
            </a:br>
            <a:r>
              <a:rPr lang="en-US" sz="3200" b="1">
                <a:solidFill>
                  <a:schemeClr val="bg1"/>
                </a:solidFill>
              </a:rPr>
              <a:t>Members </a:t>
            </a:r>
          </a:p>
          <a:p>
            <a:pPr algn="ctr"/>
            <a:endParaRPr lang="en-US" sz="3200">
              <a:solidFill>
                <a:schemeClr val="bg1"/>
              </a:solidFill>
            </a:endParaRPr>
          </a:p>
          <a:p>
            <a:pPr algn="ctr"/>
            <a:r>
              <a:rPr lang="en-US" sz="3200" b="1">
                <a:solidFill>
                  <a:schemeClr val="bg1"/>
                </a:solidFill>
              </a:rPr>
              <a:t>98,004</a:t>
            </a:r>
          </a:p>
          <a:p>
            <a:pPr algn="ctr"/>
            <a:r>
              <a:rPr lang="en-US" sz="3200" b="1">
                <a:solidFill>
                  <a:schemeClr val="bg1"/>
                </a:solidFill>
              </a:rPr>
              <a:t>Supporters</a:t>
            </a:r>
          </a:p>
        </p:txBody>
      </p:sp>
    </p:spTree>
    <p:extLst>
      <p:ext uri="{BB962C8B-B14F-4D97-AF65-F5344CB8AC3E}">
        <p14:creationId xmlns:p14="http://schemas.microsoft.com/office/powerpoint/2010/main" val="1375984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E9203F3-E3A6-DE5E-6ACC-8BC30F43A70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 y="-11192"/>
            <a:ext cx="4502816" cy="2940026"/>
          </a:xfrm>
          <a:prstGeom prst="rect">
            <a:avLst/>
          </a:prstGeom>
        </p:spPr>
      </p:pic>
      <p:pic>
        <p:nvPicPr>
          <p:cNvPr id="29" name="Picture 28" descr="A group of people in white robes standing in front of a building&#10;&#10;Description automatically generated with medium confidence">
            <a:extLst>
              <a:ext uri="{FF2B5EF4-FFF2-40B4-BE49-F238E27FC236}">
                <a16:creationId xmlns:a16="http://schemas.microsoft.com/office/drawing/2014/main" id="{2B48507F-F425-7E45-F929-7523D19C110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632325" y="7"/>
            <a:ext cx="4511675" cy="2940026"/>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sp>
        <p:nvSpPr>
          <p:cNvPr id="3" name="TextBox 2">
            <a:extLst>
              <a:ext uri="{FF2B5EF4-FFF2-40B4-BE49-F238E27FC236}">
                <a16:creationId xmlns:a16="http://schemas.microsoft.com/office/drawing/2014/main" id="{92B11599-6408-7207-AFBD-CAB34C4AF9C5}"/>
              </a:ext>
            </a:extLst>
          </p:cNvPr>
          <p:cNvSpPr txBox="1"/>
          <p:nvPr/>
        </p:nvSpPr>
        <p:spPr>
          <a:xfrm>
            <a:off x="4720701" y="93215"/>
            <a:ext cx="1351626" cy="300082"/>
          </a:xfrm>
          <a:prstGeom prst="rect">
            <a:avLst/>
          </a:prstGeom>
          <a:solidFill>
            <a:srgbClr val="D7E8F7"/>
          </a:solidFill>
          <a:effectLst>
            <a:softEdge rad="31750"/>
          </a:effectLst>
        </p:spPr>
        <p:txBody>
          <a:bodyPr wrap="square" rtlCol="0">
            <a:spAutoFit/>
          </a:bodyPr>
          <a:lstStyle/>
          <a:p>
            <a:r>
              <a:rPr lang="en-GB" sz="1350" dirty="0">
                <a:solidFill>
                  <a:srgbClr val="962D91"/>
                </a:solidFill>
                <a:latin typeface="Source Sans Pro SemiBold" panose="020B0603030403020204" pitchFamily="34" charset="0"/>
                <a:ea typeface="Source Sans Pro SemiBold" panose="020B0603030403020204" pitchFamily="34" charset="0"/>
              </a:rPr>
              <a:t>Cochrane India</a:t>
            </a:r>
          </a:p>
        </p:txBody>
      </p:sp>
      <p:sp>
        <p:nvSpPr>
          <p:cNvPr id="4" name="TextBox 3">
            <a:extLst>
              <a:ext uri="{FF2B5EF4-FFF2-40B4-BE49-F238E27FC236}">
                <a16:creationId xmlns:a16="http://schemas.microsoft.com/office/drawing/2014/main" id="{593064E4-05B4-BAD3-FFA4-AEA9D347FD5A}"/>
              </a:ext>
            </a:extLst>
          </p:cNvPr>
          <p:cNvSpPr txBox="1"/>
          <p:nvPr/>
        </p:nvSpPr>
        <p:spPr>
          <a:xfrm>
            <a:off x="140932" y="147590"/>
            <a:ext cx="1581932" cy="507831"/>
          </a:xfrm>
          <a:prstGeom prst="rect">
            <a:avLst/>
          </a:prstGeom>
          <a:solidFill>
            <a:srgbClr val="002D64"/>
          </a:solidFill>
          <a:effectLst>
            <a:softEdge rad="31750"/>
          </a:effectLst>
        </p:spPr>
        <p:txBody>
          <a:bodyPr wrap="square" rtlCol="0">
            <a:spAutoFit/>
          </a:bodyPr>
          <a:lstStyle/>
          <a:p>
            <a:r>
              <a:rPr lang="en-GB" sz="1350" dirty="0">
                <a:solidFill>
                  <a:schemeClr val="bg1"/>
                </a:solidFill>
                <a:latin typeface="Source Sans Pro SemiBold" panose="020B0603030403020204" pitchFamily="34" charset="0"/>
                <a:ea typeface="Source Sans Pro SemiBold" panose="020B0603030403020204" pitchFamily="34" charset="0"/>
              </a:rPr>
              <a:t>Cochrane Romania</a:t>
            </a:r>
          </a:p>
        </p:txBody>
      </p:sp>
      <p:sp>
        <p:nvSpPr>
          <p:cNvPr id="12" name="Rectangle 11">
            <a:extLst>
              <a:ext uri="{FF2B5EF4-FFF2-40B4-BE49-F238E27FC236}">
                <a16:creationId xmlns:a16="http://schemas.microsoft.com/office/drawing/2014/main" id="{82D476D7-EB06-F14E-1856-FFE127DEFA88}"/>
              </a:ext>
            </a:extLst>
          </p:cNvPr>
          <p:cNvSpPr/>
          <p:nvPr/>
        </p:nvSpPr>
        <p:spPr>
          <a:xfrm>
            <a:off x="2650524" y="2333393"/>
            <a:ext cx="3850836" cy="2808876"/>
          </a:xfrm>
          <a:prstGeom prst="rect">
            <a:avLst/>
          </a:prstGeom>
          <a:solidFill>
            <a:srgbClr val="D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 name="Picture 1" descr="A group of people posing for a photo&#10;&#10;Description automatically generated">
            <a:extLst>
              <a:ext uri="{FF2B5EF4-FFF2-40B4-BE49-F238E27FC236}">
                <a16:creationId xmlns:a16="http://schemas.microsoft.com/office/drawing/2014/main" id="{B68BA242-C611-F6CE-C9B6-9F303EBA57A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772150" y="2442882"/>
            <a:ext cx="3591820" cy="2700618"/>
          </a:xfrm>
          <a:prstGeom prst="rect">
            <a:avLst/>
          </a:prstGeom>
        </p:spPr>
      </p:pic>
      <p:sp>
        <p:nvSpPr>
          <p:cNvPr id="5" name="TextBox 4">
            <a:extLst>
              <a:ext uri="{FF2B5EF4-FFF2-40B4-BE49-F238E27FC236}">
                <a16:creationId xmlns:a16="http://schemas.microsoft.com/office/drawing/2014/main" id="{B05A60AD-EC1A-A5EC-06AE-EC66464E3467}"/>
              </a:ext>
            </a:extLst>
          </p:cNvPr>
          <p:cNvSpPr txBox="1"/>
          <p:nvPr/>
        </p:nvSpPr>
        <p:spPr>
          <a:xfrm>
            <a:off x="2836416" y="2519038"/>
            <a:ext cx="1491448" cy="507831"/>
          </a:xfrm>
          <a:prstGeom prst="rect">
            <a:avLst/>
          </a:prstGeom>
          <a:solidFill>
            <a:schemeClr val="bg1"/>
          </a:solidFill>
          <a:effectLst>
            <a:softEdge rad="31750"/>
          </a:effectLst>
        </p:spPr>
        <p:txBody>
          <a:bodyPr wrap="square" rtlCol="0">
            <a:spAutoFit/>
          </a:bodyPr>
          <a:lstStyle/>
          <a:p>
            <a:r>
              <a:rPr lang="en-GB" sz="1350" dirty="0">
                <a:solidFill>
                  <a:srgbClr val="962D91"/>
                </a:solidFill>
                <a:latin typeface="Source Sans Pro SemiBold" panose="020B0603030403020204" pitchFamily="34" charset="0"/>
                <a:ea typeface="Source Sans Pro SemiBold" panose="020B0603030403020204" pitchFamily="34" charset="0"/>
              </a:rPr>
              <a:t>Cochrane Navarre</a:t>
            </a:r>
          </a:p>
        </p:txBody>
      </p:sp>
      <p:pic>
        <p:nvPicPr>
          <p:cNvPr id="7" name="Picture 6">
            <a:extLst>
              <a:ext uri="{FF2B5EF4-FFF2-40B4-BE49-F238E27FC236}">
                <a16:creationId xmlns:a16="http://schemas.microsoft.com/office/drawing/2014/main" id="{C9028049-8A10-8B19-1C13-3EFA966BB53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0" y="3052483"/>
            <a:ext cx="2642642" cy="2091017"/>
          </a:xfrm>
          <a:prstGeom prst="rect">
            <a:avLst/>
          </a:prstGeom>
        </p:spPr>
      </p:pic>
      <p:sp>
        <p:nvSpPr>
          <p:cNvPr id="6" name="TextBox 5">
            <a:extLst>
              <a:ext uri="{FF2B5EF4-FFF2-40B4-BE49-F238E27FC236}">
                <a16:creationId xmlns:a16="http://schemas.microsoft.com/office/drawing/2014/main" id="{35405A2E-39DA-7E6C-6C58-7F7EFF4C918F}"/>
              </a:ext>
            </a:extLst>
          </p:cNvPr>
          <p:cNvSpPr txBox="1"/>
          <p:nvPr/>
        </p:nvSpPr>
        <p:spPr>
          <a:xfrm>
            <a:off x="47717" y="3143804"/>
            <a:ext cx="1415881" cy="507831"/>
          </a:xfrm>
          <a:prstGeom prst="rect">
            <a:avLst/>
          </a:prstGeom>
          <a:solidFill>
            <a:srgbClr val="D7E8F7"/>
          </a:solidFill>
          <a:effectLst>
            <a:softEdge rad="31750"/>
          </a:effectLst>
        </p:spPr>
        <p:txBody>
          <a:bodyPr wrap="square" rtlCol="0">
            <a:spAutoFit/>
          </a:bodyPr>
          <a:lstStyle/>
          <a:p>
            <a:r>
              <a:rPr lang="en-GB" sz="1350" dirty="0">
                <a:solidFill>
                  <a:srgbClr val="962D91"/>
                </a:solidFill>
                <a:latin typeface="Source Sans Pro SemiBold" panose="020B0603030403020204" pitchFamily="34" charset="0"/>
                <a:ea typeface="Source Sans Pro SemiBold" panose="020B0603030403020204" pitchFamily="34" charset="0"/>
              </a:rPr>
              <a:t>Cochrane Ireland</a:t>
            </a:r>
          </a:p>
        </p:txBody>
      </p:sp>
      <p:pic>
        <p:nvPicPr>
          <p:cNvPr id="9" name="Picture 9" descr="A group of people posing for a photo&#10;&#10;Description automatically generated">
            <a:extLst>
              <a:ext uri="{FF2B5EF4-FFF2-40B4-BE49-F238E27FC236}">
                <a16:creationId xmlns:a16="http://schemas.microsoft.com/office/drawing/2014/main" id="{8F56041C-C66A-37EB-BD20-1AA4205ED5D5}"/>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r="-197"/>
          <a:stretch/>
        </p:blipFill>
        <p:spPr>
          <a:xfrm>
            <a:off x="6493477" y="3051348"/>
            <a:ext cx="2623556" cy="2090921"/>
          </a:xfrm>
          <a:prstGeom prst="rect">
            <a:avLst/>
          </a:prstGeom>
        </p:spPr>
      </p:pic>
      <p:sp>
        <p:nvSpPr>
          <p:cNvPr id="8" name="TextBox 7">
            <a:extLst>
              <a:ext uri="{FF2B5EF4-FFF2-40B4-BE49-F238E27FC236}">
                <a16:creationId xmlns:a16="http://schemas.microsoft.com/office/drawing/2014/main" id="{425785EC-FAA0-1989-5212-8A630C5DA737}"/>
              </a:ext>
            </a:extLst>
          </p:cNvPr>
          <p:cNvSpPr txBox="1"/>
          <p:nvPr/>
        </p:nvSpPr>
        <p:spPr>
          <a:xfrm>
            <a:off x="7499331" y="3143403"/>
            <a:ext cx="1576977" cy="484748"/>
          </a:xfrm>
          <a:prstGeom prst="rect">
            <a:avLst/>
          </a:prstGeom>
          <a:solidFill>
            <a:srgbClr val="002D64"/>
          </a:solidFill>
          <a:effectLst>
            <a:softEdge rad="31750"/>
          </a:effectLst>
        </p:spPr>
        <p:txBody>
          <a:bodyPr wrap="square" lIns="68580" tIns="34290" rIns="68580" bIns="34290" rtlCol="0" anchor="t">
            <a:spAutoFit/>
          </a:bodyPr>
          <a:lstStyle/>
          <a:p>
            <a:r>
              <a:rPr lang="en-GB" sz="1350" dirty="0">
                <a:solidFill>
                  <a:schemeClr val="bg1"/>
                </a:solidFill>
                <a:latin typeface="Source Sans Pro SemiBold"/>
                <a:ea typeface="Source Sans Pro SemiBold" panose="020B0603030403020204" pitchFamily="34" charset="0"/>
              </a:rPr>
              <a:t>Cochrane Malaysia</a:t>
            </a:r>
          </a:p>
        </p:txBody>
      </p:sp>
    </p:spTree>
    <p:extLst>
      <p:ext uri="{BB962C8B-B14F-4D97-AF65-F5344CB8AC3E}">
        <p14:creationId xmlns:p14="http://schemas.microsoft.com/office/powerpoint/2010/main" val="15254536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99F6C-066E-46D6-849F-053A3A802C1F}"/>
              </a:ext>
            </a:extLst>
          </p:cNvPr>
          <p:cNvSpPr>
            <a:spLocks noGrp="1"/>
          </p:cNvSpPr>
          <p:nvPr>
            <p:ph type="title"/>
          </p:nvPr>
        </p:nvSpPr>
        <p:spPr>
          <a:xfrm>
            <a:off x="2181505" y="213211"/>
            <a:ext cx="6715275" cy="474629"/>
          </a:xfrm>
        </p:spPr>
        <p:txBody>
          <a:bodyPr/>
          <a:lstStyle/>
          <a:p>
            <a:r>
              <a:rPr lang="en-US" sz="2800">
                <a:ea typeface="Source Sans Pro"/>
              </a:rPr>
              <a:t>Cochrane is welcoming and inclusive</a:t>
            </a:r>
            <a:endParaRPr lang="en-US" sz="2800"/>
          </a:p>
        </p:txBody>
      </p:sp>
      <p:sp>
        <p:nvSpPr>
          <p:cNvPr id="3" name="TextBox 2">
            <a:extLst>
              <a:ext uri="{FF2B5EF4-FFF2-40B4-BE49-F238E27FC236}">
                <a16:creationId xmlns:a16="http://schemas.microsoft.com/office/drawing/2014/main" id="{4FF95951-5C20-45E1-999E-4A018B73AD11}"/>
              </a:ext>
            </a:extLst>
          </p:cNvPr>
          <p:cNvSpPr txBox="1"/>
          <p:nvPr/>
        </p:nvSpPr>
        <p:spPr>
          <a:xfrm>
            <a:off x="279082" y="1008912"/>
            <a:ext cx="642385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285750" indent="-285750">
              <a:buFont typeface="Arial" panose="020B0604020202020204" pitchFamily="34" charset="0"/>
              <a:buChar char="•"/>
              <a:defRPr>
                <a:solidFill>
                  <a:schemeClr val="tx2"/>
                </a:solidFill>
              </a:defRPr>
            </a:lvl1pPr>
          </a:lstStyle>
          <a:p>
            <a:r>
              <a:rPr lang="en-US" dirty="0">
                <a:ea typeface="+mn-lt"/>
                <a:cs typeface="+mn-lt"/>
              </a:rPr>
              <a:t>We are a vibrant organization of over 100,000 members and supporters, growing daily</a:t>
            </a:r>
            <a:endParaRPr lang="en-US" dirty="0"/>
          </a:p>
          <a:p>
            <a:r>
              <a:rPr lang="en-US" dirty="0"/>
              <a:t>We celebrate diversity and welcome people with a wide range of life skills, cultural backgrounds, lived experience and abilities</a:t>
            </a:r>
          </a:p>
          <a:p>
            <a:r>
              <a:rPr lang="en-US" dirty="0"/>
              <a:t>To attract new people to Cochrane we need to be simpler – reduce barriers – find ways to be easier to use and work with</a:t>
            </a:r>
            <a:endParaRPr lang="en-US" dirty="0">
              <a:ea typeface="Source Sans Pro Semibold"/>
            </a:endParaRPr>
          </a:p>
        </p:txBody>
      </p:sp>
      <p:pic>
        <p:nvPicPr>
          <p:cNvPr id="7" name="Picture 6" descr="A picture containing text&#10;&#10;Description automatically generated">
            <a:extLst>
              <a:ext uri="{FF2B5EF4-FFF2-40B4-BE49-F238E27FC236}">
                <a16:creationId xmlns:a16="http://schemas.microsoft.com/office/drawing/2014/main" id="{E72EB764-421C-6C45-9252-77853056CB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2932" y="2856126"/>
            <a:ext cx="2292371" cy="1729494"/>
          </a:xfrm>
          <a:prstGeom prst="rect">
            <a:avLst/>
          </a:prstGeom>
        </p:spPr>
      </p:pic>
    </p:spTree>
    <p:extLst>
      <p:ext uri="{BB962C8B-B14F-4D97-AF65-F5344CB8AC3E}">
        <p14:creationId xmlns:p14="http://schemas.microsoft.com/office/powerpoint/2010/main" val="3282849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59388-BBC4-4526-71C1-CE58A1238E2D}"/>
              </a:ext>
            </a:extLst>
          </p:cNvPr>
          <p:cNvSpPr>
            <a:spLocks noGrp="1"/>
          </p:cNvSpPr>
          <p:nvPr>
            <p:ph type="title"/>
          </p:nvPr>
        </p:nvSpPr>
        <p:spPr>
          <a:xfrm>
            <a:off x="472122" y="1223521"/>
            <a:ext cx="6715275" cy="474629"/>
          </a:xfrm>
        </p:spPr>
        <p:txBody>
          <a:bodyPr/>
          <a:lstStyle/>
          <a:p>
            <a:r>
              <a:rPr lang="en-GB" sz="2400" dirty="0"/>
              <a:t>Diversity and inclusion is essential to Cochrane’s mission </a:t>
            </a:r>
            <a:endParaRPr lang="en-US" sz="2400" dirty="0"/>
          </a:p>
        </p:txBody>
      </p:sp>
      <p:sp>
        <p:nvSpPr>
          <p:cNvPr id="3" name="Content Placeholder 2">
            <a:extLst>
              <a:ext uri="{FF2B5EF4-FFF2-40B4-BE49-F238E27FC236}">
                <a16:creationId xmlns:a16="http://schemas.microsoft.com/office/drawing/2014/main" id="{18793835-7315-E000-A232-EB9BD2525430}"/>
              </a:ext>
            </a:extLst>
          </p:cNvPr>
          <p:cNvSpPr>
            <a:spLocks noGrp="1"/>
          </p:cNvSpPr>
          <p:nvPr>
            <p:ph idx="1"/>
          </p:nvPr>
        </p:nvSpPr>
        <p:spPr>
          <a:xfrm>
            <a:off x="439735" y="1825648"/>
            <a:ext cx="6780047" cy="3005109"/>
          </a:xfrm>
        </p:spPr>
        <p:txBody>
          <a:bodyPr/>
          <a:lstStyle/>
          <a:p>
            <a:pPr marL="342900" indent="-342900">
              <a:buFont typeface="Arial" panose="020B0604020202020204" pitchFamily="34" charset="0"/>
              <a:buChar char="•"/>
            </a:pPr>
            <a:r>
              <a:rPr lang="en-GB" sz="1600" b="1" dirty="0"/>
              <a:t>6 out of 10 </a:t>
            </a:r>
            <a:r>
              <a:rPr lang="en-GB" sz="1600" b="1" i="1" dirty="0"/>
              <a:t>(from all different countries, ages, genders and language groups) </a:t>
            </a:r>
            <a:r>
              <a:rPr lang="en-GB" sz="1600" b="1" dirty="0"/>
              <a:t>said they did not feel as included in Cochrane as they wanted. </a:t>
            </a:r>
          </a:p>
          <a:p>
            <a:pPr marL="342900" indent="-342900">
              <a:buFont typeface="Arial" panose="020B0604020202020204" pitchFamily="34" charset="0"/>
              <a:buChar char="•"/>
            </a:pPr>
            <a:r>
              <a:rPr lang="en-US" sz="1600" b="1" dirty="0"/>
              <a:t>Those who were not currently involved described difficulties in getting started in Cochrane.</a:t>
            </a:r>
          </a:p>
          <a:p>
            <a:pPr marL="342900" indent="-342900">
              <a:buFont typeface="Arial" panose="020B0604020202020204" pitchFamily="34" charset="0"/>
              <a:buChar char="•"/>
            </a:pPr>
            <a:r>
              <a:rPr lang="en-US" sz="1600" b="1" dirty="0"/>
              <a:t>Many people described Cochrane as too </a:t>
            </a:r>
            <a:r>
              <a:rPr lang="en-US" sz="1600" b="1" dirty="0" err="1"/>
              <a:t>centred</a:t>
            </a:r>
            <a:r>
              <a:rPr lang="en-US" sz="1600" b="1" dirty="0"/>
              <a:t> around English speaking contributors.</a:t>
            </a:r>
          </a:p>
          <a:p>
            <a:pPr marL="342900" indent="-342900">
              <a:buFont typeface="Arial" panose="020B0604020202020204" pitchFamily="34" charset="0"/>
              <a:buChar char="•"/>
            </a:pPr>
            <a:r>
              <a:rPr lang="en-US" sz="1600" b="1" dirty="0"/>
              <a:t>Our leadership, governance and central teams should more closely represent the global and diverse organization we aspire to be. </a:t>
            </a:r>
            <a:r>
              <a:rPr lang="en-GB" sz="1600" b="1" dirty="0"/>
              <a:t> </a:t>
            </a:r>
          </a:p>
          <a:p>
            <a:pPr marL="342900" indent="-342900">
              <a:buFont typeface="Arial" panose="020B0604020202020204" pitchFamily="34" charset="0"/>
              <a:buChar char="•"/>
            </a:pPr>
            <a:endParaRPr lang="en-US" sz="1600" dirty="0"/>
          </a:p>
          <a:p>
            <a:endParaRPr lang="en-US" sz="1600" dirty="0"/>
          </a:p>
        </p:txBody>
      </p:sp>
    </p:spTree>
    <p:extLst>
      <p:ext uri="{BB962C8B-B14F-4D97-AF65-F5344CB8AC3E}">
        <p14:creationId xmlns:p14="http://schemas.microsoft.com/office/powerpoint/2010/main" val="4497704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FE1C3-AB6E-AF62-34BA-C356C7E2BB33}"/>
              </a:ext>
            </a:extLst>
          </p:cNvPr>
          <p:cNvSpPr>
            <a:spLocks noGrp="1"/>
          </p:cNvSpPr>
          <p:nvPr>
            <p:ph type="title"/>
          </p:nvPr>
        </p:nvSpPr>
        <p:spPr/>
        <p:txBody>
          <a:bodyPr/>
          <a:lstStyle/>
          <a:p>
            <a:r>
              <a:rPr lang="en-US" dirty="0"/>
              <a:t>What people recommended</a:t>
            </a:r>
          </a:p>
        </p:txBody>
      </p:sp>
      <p:sp>
        <p:nvSpPr>
          <p:cNvPr id="3" name="Content Placeholder 2">
            <a:extLst>
              <a:ext uri="{FF2B5EF4-FFF2-40B4-BE49-F238E27FC236}">
                <a16:creationId xmlns:a16="http://schemas.microsoft.com/office/drawing/2014/main" id="{E51C01A7-7892-EAAA-19E1-034722B59754}"/>
              </a:ext>
            </a:extLst>
          </p:cNvPr>
          <p:cNvSpPr>
            <a:spLocks noGrp="1"/>
          </p:cNvSpPr>
          <p:nvPr>
            <p:ph idx="1"/>
          </p:nvPr>
        </p:nvSpPr>
        <p:spPr>
          <a:xfrm>
            <a:off x="439738" y="1706400"/>
            <a:ext cx="6422702" cy="2932200"/>
          </a:xfrm>
        </p:spPr>
        <p:txBody>
          <a:bodyPr/>
          <a:lstStyle/>
          <a:p>
            <a:pPr marL="342900" indent="-342900">
              <a:buFont typeface="Arial" panose="020B0604020202020204" pitchFamily="34" charset="0"/>
              <a:buChar char="•"/>
            </a:pPr>
            <a:r>
              <a:rPr lang="en-GB" sz="1600" dirty="0"/>
              <a:t>Recognising that diversity and inclusion is </a:t>
            </a:r>
            <a:r>
              <a:rPr lang="en-GB" sz="1600" b="1" dirty="0"/>
              <a:t>essential </a:t>
            </a:r>
            <a:r>
              <a:rPr lang="en-GB" sz="1600" dirty="0"/>
              <a:t>for Cochrane to achieve its mission</a:t>
            </a:r>
          </a:p>
          <a:p>
            <a:pPr marL="342900" indent="-342900">
              <a:buFont typeface="Arial" panose="020B0604020202020204" pitchFamily="34" charset="0"/>
              <a:buChar char="•"/>
            </a:pPr>
            <a:r>
              <a:rPr lang="en-GB" sz="1600" dirty="0"/>
              <a:t>Acknowledging that Cochrane is not as diverse and inclusive as it could be and has work to do to address systemic institutional biases in Cochrane’s systems, processes and attitudes</a:t>
            </a:r>
          </a:p>
          <a:p>
            <a:pPr marL="342900" indent="-342900">
              <a:buFont typeface="Arial" panose="020B0604020202020204" pitchFamily="34" charset="0"/>
              <a:buChar char="•"/>
            </a:pPr>
            <a:r>
              <a:rPr lang="en-GB" sz="1600" dirty="0"/>
              <a:t>Targeting and supporting people from low and middle income countries and people who speak a variety of languages to be decision-makers, authors and volunteers </a:t>
            </a:r>
          </a:p>
          <a:p>
            <a:endParaRPr lang="en-GB" sz="1600" dirty="0"/>
          </a:p>
          <a:p>
            <a:endParaRPr lang="en-US" sz="1600" dirty="0"/>
          </a:p>
        </p:txBody>
      </p:sp>
    </p:spTree>
    <p:extLst>
      <p:ext uri="{BB962C8B-B14F-4D97-AF65-F5344CB8AC3E}">
        <p14:creationId xmlns:p14="http://schemas.microsoft.com/office/powerpoint/2010/main" val="36356107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6C691-DB86-40B7-91D0-084E4000BBB0}"/>
              </a:ext>
            </a:extLst>
          </p:cNvPr>
          <p:cNvSpPr>
            <a:spLocks noGrp="1"/>
          </p:cNvSpPr>
          <p:nvPr>
            <p:ph type="title"/>
          </p:nvPr>
        </p:nvSpPr>
        <p:spPr>
          <a:xfrm>
            <a:off x="252341" y="853397"/>
            <a:ext cx="4319659" cy="474629"/>
          </a:xfrm>
        </p:spPr>
        <p:txBody>
          <a:bodyPr/>
          <a:lstStyle/>
          <a:p>
            <a:r>
              <a:rPr lang="en-US" sz="2000"/>
              <a:t>And huge access to our evidence </a:t>
            </a:r>
            <a:r>
              <a:rPr lang="en-US" sz="1800"/>
              <a:t>globally</a:t>
            </a:r>
            <a:r>
              <a:rPr lang="en-US" sz="2000"/>
              <a:t> and in different languages: </a:t>
            </a:r>
            <a:endParaRPr lang="en-GB" sz="2000"/>
          </a:p>
        </p:txBody>
      </p:sp>
      <p:pic>
        <p:nvPicPr>
          <p:cNvPr id="5" name="Picture 4" descr="Graphical user interface, application&#10;&#10;Description automatically generated">
            <a:extLst>
              <a:ext uri="{FF2B5EF4-FFF2-40B4-BE49-F238E27FC236}">
                <a16:creationId xmlns:a16="http://schemas.microsoft.com/office/drawing/2014/main" id="{39E19B81-48EC-4859-BCD3-23F970FD6B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4329" y="172989"/>
            <a:ext cx="4117330" cy="4797521"/>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48A79FA7-A5D8-4FEC-A5B7-F2310E4CA4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4417" y="1617785"/>
            <a:ext cx="1919971" cy="3352725"/>
          </a:xfrm>
          <a:prstGeom prst="rect">
            <a:avLst/>
          </a:prstGeom>
        </p:spPr>
      </p:pic>
      <p:sp>
        <p:nvSpPr>
          <p:cNvPr id="9" name="TextBox 8">
            <a:extLst>
              <a:ext uri="{FF2B5EF4-FFF2-40B4-BE49-F238E27FC236}">
                <a16:creationId xmlns:a16="http://schemas.microsoft.com/office/drawing/2014/main" id="{F24FADAC-15B2-4A13-98E6-A610C3CA4080}"/>
              </a:ext>
            </a:extLst>
          </p:cNvPr>
          <p:cNvSpPr txBox="1"/>
          <p:nvPr/>
        </p:nvSpPr>
        <p:spPr>
          <a:xfrm>
            <a:off x="954478" y="4539623"/>
            <a:ext cx="1957151" cy="430887"/>
          </a:xfrm>
          <a:prstGeom prst="rect">
            <a:avLst/>
          </a:prstGeom>
          <a:noFill/>
        </p:spPr>
        <p:txBody>
          <a:bodyPr wrap="square" rtlCol="0">
            <a:spAutoFit/>
          </a:bodyPr>
          <a:lstStyle/>
          <a:p>
            <a:r>
              <a:rPr lang="en-US" sz="1100">
                <a:solidFill>
                  <a:srgbClr val="002060"/>
                </a:solidFill>
              </a:rPr>
              <a:t>Location of visitors to Cochrane.org in Sept 2021: </a:t>
            </a:r>
            <a:endParaRPr lang="en-GB" sz="1100">
              <a:solidFill>
                <a:srgbClr val="002060"/>
              </a:solidFill>
            </a:endParaRPr>
          </a:p>
        </p:txBody>
      </p:sp>
      <p:pic>
        <p:nvPicPr>
          <p:cNvPr id="11" name="Picture 10" descr="Graphical user interface, text, application&#10;&#10;Description automatically generated">
            <a:extLst>
              <a:ext uri="{FF2B5EF4-FFF2-40B4-BE49-F238E27FC236}">
                <a16:creationId xmlns:a16="http://schemas.microsoft.com/office/drawing/2014/main" id="{132A0D5E-0F66-4416-BA89-671A5A764D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861" y="2000196"/>
            <a:ext cx="2496616" cy="1136607"/>
          </a:xfrm>
          <a:prstGeom prst="rect">
            <a:avLst/>
          </a:prstGeom>
        </p:spPr>
      </p:pic>
      <p:pic>
        <p:nvPicPr>
          <p:cNvPr id="13" name="Picture 12" descr="Graphical user interface, text&#10;&#10;Description automatically generated">
            <a:extLst>
              <a:ext uri="{FF2B5EF4-FFF2-40B4-BE49-F238E27FC236}">
                <a16:creationId xmlns:a16="http://schemas.microsoft.com/office/drawing/2014/main" id="{DD331B5C-EB84-47C7-B4E6-188CFD74E3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861" y="3187628"/>
            <a:ext cx="2496616" cy="772478"/>
          </a:xfrm>
          <a:prstGeom prst="rect">
            <a:avLst/>
          </a:prstGeom>
        </p:spPr>
      </p:pic>
    </p:spTree>
    <p:extLst>
      <p:ext uri="{BB962C8B-B14F-4D97-AF65-F5344CB8AC3E}">
        <p14:creationId xmlns:p14="http://schemas.microsoft.com/office/powerpoint/2010/main" val="22764948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BF05A-44E0-C74D-8018-CAD5CB5D6A0F}"/>
              </a:ext>
            </a:extLst>
          </p:cNvPr>
          <p:cNvSpPr>
            <a:spLocks noGrp="1"/>
          </p:cNvSpPr>
          <p:nvPr>
            <p:ph type="title"/>
          </p:nvPr>
        </p:nvSpPr>
        <p:spPr>
          <a:xfrm>
            <a:off x="439737" y="1338551"/>
            <a:ext cx="5489302" cy="474629"/>
          </a:xfrm>
        </p:spPr>
        <p:txBody>
          <a:bodyPr/>
          <a:lstStyle/>
          <a:p>
            <a:r>
              <a:rPr lang="en-US"/>
              <a:t>Supporting the Community with events</a:t>
            </a:r>
          </a:p>
        </p:txBody>
      </p:sp>
      <p:pic>
        <p:nvPicPr>
          <p:cNvPr id="4" name="Content Placeholder 8">
            <a:extLst>
              <a:ext uri="{FF2B5EF4-FFF2-40B4-BE49-F238E27FC236}">
                <a16:creationId xmlns:a16="http://schemas.microsoft.com/office/drawing/2014/main" id="{20266A23-2423-74CE-0824-4346B2757F1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275813" y="3628479"/>
            <a:ext cx="3740310" cy="1402617"/>
          </a:xfrm>
          <a:prstGeom prst="rect">
            <a:avLst/>
          </a:prstGeom>
        </p:spPr>
      </p:pic>
      <p:sp>
        <p:nvSpPr>
          <p:cNvPr id="8" name="Content Placeholder 7">
            <a:extLst>
              <a:ext uri="{FF2B5EF4-FFF2-40B4-BE49-F238E27FC236}">
                <a16:creationId xmlns:a16="http://schemas.microsoft.com/office/drawing/2014/main" id="{0DF51427-2822-3FF3-6AEB-1A94C4238A88}"/>
              </a:ext>
            </a:extLst>
          </p:cNvPr>
          <p:cNvSpPr>
            <a:spLocks noGrp="1"/>
          </p:cNvSpPr>
          <p:nvPr>
            <p:ph idx="1"/>
          </p:nvPr>
        </p:nvSpPr>
        <p:spPr>
          <a:xfrm>
            <a:off x="439737" y="1974405"/>
            <a:ext cx="6715275" cy="2664195"/>
          </a:xfrm>
        </p:spPr>
        <p:txBody>
          <a:bodyPr/>
          <a:lstStyle/>
          <a:p>
            <a:pPr marL="342900" indent="-342900">
              <a:buFont typeface="Arial" panose="020B0604020202020204" pitchFamily="34" charset="0"/>
              <a:buChar char="•"/>
            </a:pPr>
            <a:r>
              <a:rPr lang="en-US" dirty="0"/>
              <a:t>Regular webinars under the </a:t>
            </a:r>
            <a:r>
              <a:rPr lang="en-US" i="1" dirty="0"/>
              <a:t>Learning Live </a:t>
            </a:r>
            <a:r>
              <a:rPr lang="en-US" dirty="0"/>
              <a:t>brand</a:t>
            </a:r>
          </a:p>
          <a:p>
            <a:pPr marL="342900" indent="-342900">
              <a:buFont typeface="Arial" panose="020B0604020202020204" pitchFamily="34" charset="0"/>
              <a:buChar char="•"/>
            </a:pPr>
            <a:r>
              <a:rPr lang="en-US" dirty="0"/>
              <a:t>Re-introducing the Cochrane Lecture (November 2022)</a:t>
            </a:r>
          </a:p>
          <a:p>
            <a:pPr marL="342900" indent="-342900">
              <a:buFont typeface="Arial" panose="020B0604020202020204" pitchFamily="34" charset="0"/>
              <a:buChar char="•"/>
            </a:pPr>
            <a:r>
              <a:rPr lang="en-US" dirty="0"/>
              <a:t>Early career professionals journal clubs and webinars</a:t>
            </a:r>
          </a:p>
          <a:p>
            <a:pPr marL="342900" indent="-342900">
              <a:buFont typeface="Arial" panose="020B0604020202020204" pitchFamily="34" charset="0"/>
              <a:buChar char="•"/>
            </a:pPr>
            <a:r>
              <a:rPr lang="en-US" dirty="0"/>
              <a:t>Regional events and symposia</a:t>
            </a:r>
          </a:p>
        </p:txBody>
      </p:sp>
    </p:spTree>
    <p:extLst>
      <p:ext uri="{BB962C8B-B14F-4D97-AF65-F5344CB8AC3E}">
        <p14:creationId xmlns:p14="http://schemas.microsoft.com/office/powerpoint/2010/main" val="18445435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7C344A53-3919-AA39-8906-87573D876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845" y="897141"/>
            <a:ext cx="6968222" cy="3907023"/>
          </a:xfrm>
          <a:prstGeom prst="rect">
            <a:avLst/>
          </a:prstGeom>
        </p:spPr>
      </p:pic>
    </p:spTree>
    <p:extLst>
      <p:ext uri="{BB962C8B-B14F-4D97-AF65-F5344CB8AC3E}">
        <p14:creationId xmlns:p14="http://schemas.microsoft.com/office/powerpoint/2010/main" val="23979038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euc-powerpoint.officeapps.live.com/pods/GetClipboardImage.ashx?Id=c8d14d41-77b9-4989-bb2f-a819f6c7c841&amp;DC=GEU8&amp;pkey=c6082a45-0d11-436e-b5e8-46cb73ce58d1&amp;wdwaccluster=GEU8"/>
          <p:cNvSpPr>
            <a:spLocks noChangeAspect="1" noChangeArrowheads="1"/>
          </p:cNvSpPr>
          <p:nvPr/>
        </p:nvSpPr>
        <p:spPr bwMode="auto">
          <a:xfrm>
            <a:off x="212724" y="-144463"/>
            <a:ext cx="7420527" cy="37556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 name="Rectangle 2"/>
          <p:cNvSpPr/>
          <p:nvPr/>
        </p:nvSpPr>
        <p:spPr>
          <a:xfrm>
            <a:off x="728869" y="839031"/>
            <a:ext cx="7242313" cy="3631763"/>
          </a:xfrm>
          <a:prstGeom prst="rect">
            <a:avLst/>
          </a:prstGeom>
        </p:spPr>
        <p:txBody>
          <a:bodyPr wrap="square">
            <a:spAutoFit/>
          </a:bodyPr>
          <a:lstStyle/>
          <a:p>
            <a:pPr fontAlgn="base"/>
            <a:r>
              <a:rPr lang="en-US" sz="3200" dirty="0">
                <a:solidFill>
                  <a:schemeClr val="bg2"/>
                </a:solidFill>
                <a:latin typeface="Source Sans Pro"/>
              </a:rPr>
              <a:t>Cochrane is </a:t>
            </a:r>
            <a:r>
              <a:rPr lang="en-US" sz="3200" b="1" dirty="0">
                <a:solidFill>
                  <a:schemeClr val="bg2"/>
                </a:solidFill>
                <a:latin typeface="Source Sans Pro"/>
              </a:rPr>
              <a:t>transforming</a:t>
            </a:r>
            <a:r>
              <a:rPr lang="en-US" sz="3200" dirty="0">
                <a:solidFill>
                  <a:schemeClr val="bg2"/>
                </a:solidFill>
                <a:latin typeface="Source Sans Pro"/>
              </a:rPr>
              <a:t>. </a:t>
            </a:r>
          </a:p>
          <a:p>
            <a:pPr fontAlgn="base"/>
            <a:endParaRPr lang="en-US" dirty="0">
              <a:solidFill>
                <a:srgbClr val="002D64"/>
              </a:solidFill>
              <a:latin typeface="Source Sans Pro"/>
            </a:endParaRPr>
          </a:p>
          <a:p>
            <a:pPr fontAlgn="base"/>
            <a:r>
              <a:rPr lang="en-US" dirty="0">
                <a:solidFill>
                  <a:srgbClr val="002D64"/>
                </a:solidFill>
                <a:latin typeface="Source Sans Pro"/>
              </a:rPr>
              <a:t>Our </a:t>
            </a:r>
            <a:r>
              <a:rPr lang="en-US" b="1" dirty="0">
                <a:solidFill>
                  <a:schemeClr val="bg2"/>
                </a:solidFill>
                <a:latin typeface="Source Sans Pro"/>
              </a:rPr>
              <a:t>diverse</a:t>
            </a:r>
            <a:r>
              <a:rPr lang="en-US" b="1" dirty="0">
                <a:solidFill>
                  <a:srgbClr val="002D64"/>
                </a:solidFill>
                <a:latin typeface="Source Sans Pro"/>
              </a:rPr>
              <a:t> </a:t>
            </a:r>
            <a:r>
              <a:rPr lang="en-US" b="1" dirty="0">
                <a:solidFill>
                  <a:schemeClr val="bg2"/>
                </a:solidFill>
                <a:latin typeface="Source Sans Pro"/>
              </a:rPr>
              <a:t>global</a:t>
            </a:r>
            <a:r>
              <a:rPr lang="en-US" dirty="0">
                <a:solidFill>
                  <a:srgbClr val="002D64"/>
                </a:solidFill>
                <a:latin typeface="Source Sans Pro"/>
              </a:rPr>
              <a:t> collaboration will:</a:t>
            </a:r>
            <a:r>
              <a:rPr lang="en-US" dirty="0">
                <a:solidFill>
                  <a:srgbClr val="000000"/>
                </a:solidFill>
                <a:latin typeface="Source Sans Pro"/>
              </a:rPr>
              <a:t>​</a:t>
            </a:r>
            <a:endParaRPr lang="en-US" dirty="0">
              <a:solidFill>
                <a:srgbClr val="000000"/>
              </a:solidFill>
              <a:latin typeface="Segoe UI" panose="020B0502040204020203" pitchFamily="34" charset="0"/>
            </a:endParaRPr>
          </a:p>
          <a:p>
            <a:pPr marL="285750" indent="-285750" fontAlgn="base">
              <a:buFont typeface="Arial" panose="020B0604020202020204" pitchFamily="34" charset="0"/>
              <a:buChar char="•"/>
            </a:pPr>
            <a:r>
              <a:rPr lang="en-US" b="1" dirty="0">
                <a:solidFill>
                  <a:schemeClr val="bg2"/>
                </a:solidFill>
                <a:latin typeface="Source Sans Pro"/>
              </a:rPr>
              <a:t>Innovate</a:t>
            </a:r>
            <a:r>
              <a:rPr lang="en-US" dirty="0">
                <a:solidFill>
                  <a:srgbClr val="002D64"/>
                </a:solidFill>
                <a:latin typeface="Source Sans Pro"/>
              </a:rPr>
              <a:t>, and sustain our excellence in synthesizing evidence to improve health and care globally. </a:t>
            </a:r>
            <a:r>
              <a:rPr lang="en-US" dirty="0">
                <a:solidFill>
                  <a:srgbClr val="000000"/>
                </a:solidFill>
                <a:latin typeface="Source Sans Pro"/>
              </a:rPr>
              <a:t>​</a:t>
            </a:r>
            <a:endParaRPr lang="en-US" dirty="0">
              <a:solidFill>
                <a:srgbClr val="000000"/>
              </a:solidFill>
              <a:latin typeface="Arial" panose="020B0604020202020204" pitchFamily="34" charset="0"/>
            </a:endParaRPr>
          </a:p>
          <a:p>
            <a:pPr marL="285750" indent="-285750" fontAlgn="base">
              <a:buFont typeface="Arial" panose="020B0604020202020204" pitchFamily="34" charset="0"/>
              <a:buChar char="•"/>
            </a:pPr>
            <a:r>
              <a:rPr lang="en-US" b="1" dirty="0">
                <a:solidFill>
                  <a:srgbClr val="002D64"/>
                </a:solidFill>
                <a:latin typeface="Source Sans Pro"/>
              </a:rPr>
              <a:t>Focus</a:t>
            </a:r>
            <a:r>
              <a:rPr lang="en-US" dirty="0">
                <a:solidFill>
                  <a:srgbClr val="002D64"/>
                </a:solidFill>
                <a:latin typeface="Source Sans Pro"/>
              </a:rPr>
              <a:t> on impactful </a:t>
            </a:r>
            <a:r>
              <a:rPr lang="en-US" b="1" dirty="0">
                <a:solidFill>
                  <a:schemeClr val="bg2"/>
                </a:solidFill>
                <a:latin typeface="Source Sans Pro"/>
              </a:rPr>
              <a:t>priorities</a:t>
            </a:r>
            <a:r>
              <a:rPr lang="en-US" dirty="0">
                <a:solidFill>
                  <a:srgbClr val="002D64"/>
                </a:solidFill>
                <a:latin typeface="Source Sans Pro"/>
              </a:rPr>
              <a:t> to make evidence available and accessible in a </a:t>
            </a:r>
            <a:r>
              <a:rPr lang="en-US" b="1" dirty="0">
                <a:solidFill>
                  <a:schemeClr val="bg2"/>
                </a:solidFill>
                <a:latin typeface="Source Sans Pro"/>
              </a:rPr>
              <a:t>timely</a:t>
            </a:r>
            <a:r>
              <a:rPr lang="en-US" dirty="0">
                <a:solidFill>
                  <a:srgbClr val="002D64"/>
                </a:solidFill>
                <a:latin typeface="Source Sans Pro"/>
              </a:rPr>
              <a:t> and </a:t>
            </a:r>
            <a:r>
              <a:rPr lang="en-US" b="1" dirty="0">
                <a:solidFill>
                  <a:schemeClr val="bg2"/>
                </a:solidFill>
                <a:latin typeface="Source Sans Pro"/>
              </a:rPr>
              <a:t>equitable</a:t>
            </a:r>
            <a:r>
              <a:rPr lang="en-US" dirty="0">
                <a:solidFill>
                  <a:srgbClr val="002D64"/>
                </a:solidFill>
                <a:latin typeface="Source Sans Pro"/>
              </a:rPr>
              <a:t> way for people making decisions.</a:t>
            </a:r>
            <a:r>
              <a:rPr lang="en-US" dirty="0">
                <a:solidFill>
                  <a:srgbClr val="000000"/>
                </a:solidFill>
                <a:latin typeface="Source Sans Pro"/>
              </a:rPr>
              <a:t>​</a:t>
            </a:r>
            <a:endParaRPr lang="en-US" dirty="0">
              <a:solidFill>
                <a:srgbClr val="000000"/>
              </a:solidFill>
              <a:latin typeface="Arial" panose="020B0604020202020204" pitchFamily="34" charset="0"/>
            </a:endParaRPr>
          </a:p>
          <a:p>
            <a:pPr marL="285750" indent="-285750" fontAlgn="base">
              <a:buFont typeface="Arial" panose="020B0604020202020204" pitchFamily="34" charset="0"/>
              <a:buChar char="•"/>
            </a:pPr>
            <a:r>
              <a:rPr lang="en-US" b="1" dirty="0">
                <a:solidFill>
                  <a:schemeClr val="bg2"/>
                </a:solidFill>
                <a:latin typeface="Source Sans Pro"/>
              </a:rPr>
              <a:t>Streamline</a:t>
            </a:r>
            <a:r>
              <a:rPr lang="en-US" dirty="0">
                <a:solidFill>
                  <a:srgbClr val="002D64"/>
                </a:solidFill>
                <a:latin typeface="Source Sans Pro"/>
              </a:rPr>
              <a:t> processes, </a:t>
            </a:r>
            <a:r>
              <a:rPr lang="en-US" b="1" dirty="0">
                <a:solidFill>
                  <a:schemeClr val="bg2"/>
                </a:solidFill>
                <a:latin typeface="Source Sans Pro"/>
              </a:rPr>
              <a:t>embrace technological innovations</a:t>
            </a:r>
            <a:r>
              <a:rPr lang="en-US" dirty="0">
                <a:solidFill>
                  <a:srgbClr val="002D64"/>
                </a:solidFill>
                <a:latin typeface="Source Sans Pro"/>
              </a:rPr>
              <a:t> and advances, and increase skills in evidence synthesis.</a:t>
            </a:r>
            <a:r>
              <a:rPr lang="en-US" dirty="0">
                <a:solidFill>
                  <a:srgbClr val="000000"/>
                </a:solidFill>
                <a:latin typeface="Source Sans Pro"/>
              </a:rPr>
              <a:t>​</a:t>
            </a:r>
            <a:endParaRPr lang="en-US" dirty="0">
              <a:solidFill>
                <a:srgbClr val="000000"/>
              </a:solidFill>
              <a:latin typeface="Arial" panose="020B0604020202020204" pitchFamily="34" charset="0"/>
            </a:endParaRPr>
          </a:p>
          <a:p>
            <a:pPr marL="285750" indent="-285750" fontAlgn="base">
              <a:buFont typeface="Arial" panose="020B0604020202020204" pitchFamily="34" charset="0"/>
              <a:buChar char="•"/>
            </a:pPr>
            <a:r>
              <a:rPr lang="en-US" dirty="0">
                <a:solidFill>
                  <a:srgbClr val="002D64"/>
                </a:solidFill>
                <a:latin typeface="Source Sans Pro"/>
              </a:rPr>
              <a:t>Commit to </a:t>
            </a:r>
            <a:r>
              <a:rPr lang="en-US" b="1" dirty="0">
                <a:solidFill>
                  <a:schemeClr val="bg2"/>
                </a:solidFill>
                <a:latin typeface="Source Sans Pro"/>
              </a:rPr>
              <a:t>Open Access</a:t>
            </a:r>
            <a:r>
              <a:rPr lang="en-US" dirty="0">
                <a:solidFill>
                  <a:srgbClr val="002D64"/>
                </a:solidFill>
                <a:latin typeface="Source Sans Pro"/>
              </a:rPr>
              <a:t> publishing</a:t>
            </a:r>
            <a:r>
              <a:rPr lang="en-US" dirty="0">
                <a:solidFill>
                  <a:srgbClr val="000000"/>
                </a:solidFill>
                <a:latin typeface="Source Sans Pro"/>
              </a:rPr>
              <a:t>​</a:t>
            </a:r>
            <a:endParaRPr lang="en-US" dirty="0">
              <a:solidFill>
                <a:srgbClr val="000000"/>
              </a:solidFill>
              <a:latin typeface="Arial" panose="020B0604020202020204" pitchFamily="34" charset="0"/>
            </a:endParaRPr>
          </a:p>
          <a:p>
            <a:pPr marL="285750" indent="-285750" fontAlgn="base">
              <a:buFont typeface="Arial" panose="020B0604020202020204" pitchFamily="34" charset="0"/>
              <a:buChar char="•"/>
            </a:pPr>
            <a:r>
              <a:rPr lang="en-US" dirty="0">
                <a:solidFill>
                  <a:srgbClr val="002D64"/>
                </a:solidFill>
                <a:latin typeface="Source Sans Pro"/>
              </a:rPr>
              <a:t>Work in </a:t>
            </a:r>
            <a:r>
              <a:rPr lang="en-US" b="1" dirty="0">
                <a:solidFill>
                  <a:schemeClr val="bg2"/>
                </a:solidFill>
                <a:latin typeface="Source Sans Pro"/>
              </a:rPr>
              <a:t>partnerships</a:t>
            </a:r>
            <a:r>
              <a:rPr lang="en-US" dirty="0">
                <a:solidFill>
                  <a:srgbClr val="002D64"/>
                </a:solidFill>
                <a:latin typeface="Source Sans Pro"/>
              </a:rPr>
              <a:t> with others to share our evidence.</a:t>
            </a:r>
            <a:endParaRPr lang="en-US" dirty="0">
              <a:solidFill>
                <a:srgbClr val="000000"/>
              </a:solidFill>
              <a:latin typeface="Arial" panose="020B0604020202020204" pitchFamily="34" charset="0"/>
            </a:endParaRPr>
          </a:p>
        </p:txBody>
      </p:sp>
    </p:spTree>
    <p:extLst>
      <p:ext uri="{BB962C8B-B14F-4D97-AF65-F5344CB8AC3E}">
        <p14:creationId xmlns:p14="http://schemas.microsoft.com/office/powerpoint/2010/main" val="1936298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20177B-F25A-A15C-2170-C9C8BA6FD430}"/>
              </a:ext>
            </a:extLst>
          </p:cNvPr>
          <p:cNvSpPr>
            <a:spLocks noGrp="1"/>
          </p:cNvSpPr>
          <p:nvPr>
            <p:ph type="title"/>
          </p:nvPr>
        </p:nvSpPr>
        <p:spPr>
          <a:xfrm>
            <a:off x="439736" y="780044"/>
            <a:ext cx="7909133" cy="474629"/>
          </a:xfrm>
        </p:spPr>
        <p:txBody>
          <a:bodyPr/>
          <a:lstStyle/>
          <a:p>
            <a:r>
              <a:rPr lang="en-US" sz="2800" dirty="0"/>
              <a:t>New Emeritus and Lifetime Membership Awards</a:t>
            </a:r>
          </a:p>
        </p:txBody>
      </p:sp>
      <p:sp>
        <p:nvSpPr>
          <p:cNvPr id="5" name="Content Placeholder 4">
            <a:extLst>
              <a:ext uri="{FF2B5EF4-FFF2-40B4-BE49-F238E27FC236}">
                <a16:creationId xmlns:a16="http://schemas.microsoft.com/office/drawing/2014/main" id="{E28F082B-9280-CCF3-56CC-178C60CC6CD6}"/>
              </a:ext>
            </a:extLst>
          </p:cNvPr>
          <p:cNvSpPr>
            <a:spLocks noGrp="1"/>
          </p:cNvSpPr>
          <p:nvPr>
            <p:ph idx="1"/>
          </p:nvPr>
        </p:nvSpPr>
        <p:spPr>
          <a:xfrm>
            <a:off x="439737" y="1390185"/>
            <a:ext cx="6715275" cy="1181565"/>
          </a:xfrm>
        </p:spPr>
        <p:txBody>
          <a:bodyPr vert="horz" lIns="0" tIns="0" rIns="0" bIns="0" rtlCol="0" anchor="t">
            <a:noAutofit/>
          </a:bodyPr>
          <a:lstStyle/>
          <a:p>
            <a:pPr marL="342900" indent="-342900">
              <a:buFont typeface="Arial" panose="020B0604020202020204" pitchFamily="34" charset="0"/>
              <a:buChar char="•"/>
            </a:pPr>
            <a:r>
              <a:rPr lang="en-US" dirty="0"/>
              <a:t>Two new forms of membership</a:t>
            </a:r>
          </a:p>
          <a:p>
            <a:pPr marL="342900" indent="-342900">
              <a:buFont typeface="Arial" panose="020B0604020202020204" pitchFamily="34" charset="0"/>
              <a:buChar char="•"/>
            </a:pPr>
            <a:r>
              <a:rPr lang="en-US" dirty="0"/>
              <a:t>Focused on acknowledging people who have made an enormous contribution to Cochrane over many years</a:t>
            </a:r>
          </a:p>
        </p:txBody>
      </p:sp>
      <p:pic>
        <p:nvPicPr>
          <p:cNvPr id="6" name="Picture 5" descr="Sunburst chart&#10;&#10;Description automatically generated">
            <a:extLst>
              <a:ext uri="{FF2B5EF4-FFF2-40B4-BE49-F238E27FC236}">
                <a16:creationId xmlns:a16="http://schemas.microsoft.com/office/drawing/2014/main" id="{77DD8EE3-FF2A-A9AC-5C58-FF51526FED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2119" y="3373972"/>
            <a:ext cx="1581150" cy="1581150"/>
          </a:xfrm>
          <a:prstGeom prst="rect">
            <a:avLst/>
          </a:prstGeom>
        </p:spPr>
      </p:pic>
      <p:sp>
        <p:nvSpPr>
          <p:cNvPr id="8" name="TextBox 7">
            <a:extLst>
              <a:ext uri="{FF2B5EF4-FFF2-40B4-BE49-F238E27FC236}">
                <a16:creationId xmlns:a16="http://schemas.microsoft.com/office/drawing/2014/main" id="{17CBEA74-487F-4EA8-76A6-AC5AE6E49D0E}"/>
              </a:ext>
            </a:extLst>
          </p:cNvPr>
          <p:cNvSpPr txBox="1"/>
          <p:nvPr/>
        </p:nvSpPr>
        <p:spPr>
          <a:xfrm>
            <a:off x="439737" y="2893310"/>
            <a:ext cx="6571784" cy="1656000"/>
          </a:xfrm>
          <a:prstGeom prst="rect">
            <a:avLst/>
          </a:prstGeom>
          <a:solidFill>
            <a:schemeClr val="accent2"/>
          </a:solidFill>
          <a:ln>
            <a:noFill/>
          </a:ln>
        </p:spPr>
        <p:txBody>
          <a:bodyPr wrap="square" numCol="2">
            <a:spAutoFit/>
          </a:bodyPr>
          <a:lstStyle/>
          <a:p>
            <a:pPr algn="ctr"/>
            <a:r>
              <a:rPr lang="en-US" dirty="0">
                <a:solidFill>
                  <a:schemeClr val="bg1"/>
                </a:solidFill>
              </a:rPr>
              <a:t>Lifetime membership </a:t>
            </a:r>
          </a:p>
          <a:p>
            <a:pPr algn="ctr"/>
            <a:endParaRPr lang="en-US" dirty="0">
              <a:solidFill>
                <a:schemeClr val="bg1"/>
              </a:solidFill>
            </a:endParaRPr>
          </a:p>
          <a:p>
            <a:pPr algn="ctr"/>
            <a:r>
              <a:rPr lang="en-US" sz="1600" i="1" dirty="0">
                <a:solidFill>
                  <a:schemeClr val="bg1"/>
                </a:solidFill>
              </a:rPr>
              <a:t>Those who have made an extraordinary, longstanding contribution to the organization. </a:t>
            </a:r>
          </a:p>
          <a:p>
            <a:pPr algn="ctr"/>
            <a:endParaRPr lang="en-US" dirty="0">
              <a:solidFill>
                <a:schemeClr val="bg1"/>
              </a:solidFill>
            </a:endParaRPr>
          </a:p>
          <a:p>
            <a:pPr algn="ctr"/>
            <a:r>
              <a:rPr lang="en-US" dirty="0">
                <a:solidFill>
                  <a:schemeClr val="bg1"/>
                </a:solidFill>
              </a:rPr>
              <a:t>Emeritus members </a:t>
            </a:r>
          </a:p>
          <a:p>
            <a:pPr algn="ctr"/>
            <a:endParaRPr lang="en-US" dirty="0">
              <a:solidFill>
                <a:schemeClr val="bg1"/>
              </a:solidFill>
            </a:endParaRPr>
          </a:p>
          <a:p>
            <a:pPr algn="ctr"/>
            <a:r>
              <a:rPr lang="en-US" sz="1600" i="1" dirty="0">
                <a:solidFill>
                  <a:schemeClr val="bg1"/>
                </a:solidFill>
              </a:rPr>
              <a:t>Those who have made an extraordinary, longstanding contribution as a leader within the organization.</a:t>
            </a:r>
          </a:p>
        </p:txBody>
      </p:sp>
    </p:spTree>
    <p:extLst>
      <p:ext uri="{BB962C8B-B14F-4D97-AF65-F5344CB8AC3E}">
        <p14:creationId xmlns:p14="http://schemas.microsoft.com/office/powerpoint/2010/main" val="3719484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134DF-FCA5-4619-9E53-60E57F980FF0}"/>
              </a:ext>
            </a:extLst>
          </p:cNvPr>
          <p:cNvSpPr>
            <a:spLocks noGrp="1"/>
          </p:cNvSpPr>
          <p:nvPr>
            <p:ph type="ctrTitle"/>
          </p:nvPr>
        </p:nvSpPr>
        <p:spPr/>
        <p:txBody>
          <a:bodyPr/>
          <a:lstStyle/>
          <a:p>
            <a:r>
              <a:rPr lang="en-GB" dirty="0"/>
              <a:t>Co-Chairs’ Report</a:t>
            </a:r>
            <a:br>
              <a:rPr lang="en-GB" dirty="0"/>
            </a:br>
            <a:endParaRPr lang="en-GB" sz="2400" b="0" dirty="0"/>
          </a:p>
        </p:txBody>
      </p:sp>
      <p:sp>
        <p:nvSpPr>
          <p:cNvPr id="3" name="TextBox 2">
            <a:extLst>
              <a:ext uri="{FF2B5EF4-FFF2-40B4-BE49-F238E27FC236}">
                <a16:creationId xmlns:a16="http://schemas.microsoft.com/office/drawing/2014/main" id="{4990BF6B-4249-468B-BFCF-4CD3ACB74485}"/>
              </a:ext>
            </a:extLst>
          </p:cNvPr>
          <p:cNvSpPr txBox="1"/>
          <p:nvPr/>
        </p:nvSpPr>
        <p:spPr>
          <a:xfrm>
            <a:off x="379039" y="2106736"/>
            <a:ext cx="5167431" cy="1754326"/>
          </a:xfrm>
          <a:prstGeom prst="rect">
            <a:avLst/>
          </a:prstGeom>
          <a:noFill/>
        </p:spPr>
        <p:txBody>
          <a:bodyPr wrap="square" lIns="91440" tIns="45720" rIns="91440" bIns="45720" rtlCol="0" anchor="t">
            <a:spAutoFit/>
          </a:bodyPr>
          <a:lstStyle/>
          <a:p>
            <a:r>
              <a:rPr lang="en-GB" sz="2400" b="1" dirty="0">
                <a:solidFill>
                  <a:schemeClr val="bg2"/>
                </a:solidFill>
                <a:latin typeface="+mj-lt"/>
              </a:rPr>
              <a:t>Transforming Cochrane for the future</a:t>
            </a:r>
          </a:p>
          <a:p>
            <a:endParaRPr lang="en-GB" sz="2400" b="1" dirty="0">
              <a:solidFill>
                <a:schemeClr val="bg2"/>
              </a:solidFill>
              <a:latin typeface="+mj-lt"/>
            </a:endParaRPr>
          </a:p>
          <a:p>
            <a:r>
              <a:rPr lang="en-AU" b="1" dirty="0">
                <a:solidFill>
                  <a:schemeClr val="tx2"/>
                </a:solidFill>
                <a:latin typeface="+mj-lt"/>
              </a:rPr>
              <a:t>Tracey Howe and </a:t>
            </a:r>
            <a:r>
              <a:rPr lang="en-GB" b="1" dirty="0">
                <a:solidFill>
                  <a:schemeClr val="tx2"/>
                </a:solidFill>
                <a:latin typeface="+mj-lt"/>
              </a:rPr>
              <a:t>Catherine Marshall </a:t>
            </a:r>
            <a:br>
              <a:rPr lang="en-GB" b="1" dirty="0">
                <a:latin typeface="+mj-lt"/>
              </a:rPr>
            </a:br>
            <a:r>
              <a:rPr lang="en-GB" b="1" dirty="0">
                <a:solidFill>
                  <a:schemeClr val="tx2"/>
                </a:solidFill>
                <a:latin typeface="+mj-lt"/>
              </a:rPr>
              <a:t>October 202</a:t>
            </a:r>
            <a:r>
              <a:rPr lang="en-AU" b="1" dirty="0">
                <a:solidFill>
                  <a:schemeClr val="tx2"/>
                </a:solidFill>
                <a:latin typeface="+mj-lt"/>
              </a:rPr>
              <a:t>2</a:t>
            </a:r>
            <a:endParaRPr lang="en-GB" b="1" dirty="0">
              <a:solidFill>
                <a:schemeClr val="tx2"/>
              </a:solidFill>
              <a:latin typeface="+mj-lt"/>
              <a:ea typeface="Source Sans Pro"/>
            </a:endParaRPr>
          </a:p>
        </p:txBody>
      </p:sp>
    </p:spTree>
    <p:extLst>
      <p:ext uri="{BB962C8B-B14F-4D97-AF65-F5344CB8AC3E}">
        <p14:creationId xmlns:p14="http://schemas.microsoft.com/office/powerpoint/2010/main" val="21038749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B166D-B5B2-4D62-E57C-6C956F2495DB}"/>
              </a:ext>
            </a:extLst>
          </p:cNvPr>
          <p:cNvSpPr>
            <a:spLocks noGrp="1"/>
          </p:cNvSpPr>
          <p:nvPr>
            <p:ph type="title"/>
          </p:nvPr>
        </p:nvSpPr>
        <p:spPr>
          <a:xfrm>
            <a:off x="439737" y="813782"/>
            <a:ext cx="6715275" cy="474629"/>
          </a:xfrm>
        </p:spPr>
        <p:txBody>
          <a:bodyPr/>
          <a:lstStyle/>
          <a:p>
            <a:r>
              <a:rPr lang="en-US" dirty="0"/>
              <a:t>Nominations now open!</a:t>
            </a:r>
          </a:p>
        </p:txBody>
      </p:sp>
      <p:sp>
        <p:nvSpPr>
          <p:cNvPr id="3" name="Content Placeholder 2">
            <a:extLst>
              <a:ext uri="{FF2B5EF4-FFF2-40B4-BE49-F238E27FC236}">
                <a16:creationId xmlns:a16="http://schemas.microsoft.com/office/drawing/2014/main" id="{36F1E678-F055-78EC-F36B-3D3E27B747B2}"/>
              </a:ext>
            </a:extLst>
          </p:cNvPr>
          <p:cNvSpPr>
            <a:spLocks noGrp="1"/>
          </p:cNvSpPr>
          <p:nvPr>
            <p:ph idx="1"/>
          </p:nvPr>
        </p:nvSpPr>
        <p:spPr>
          <a:xfrm>
            <a:off x="439737" y="1412488"/>
            <a:ext cx="6622701" cy="3226112"/>
          </a:xfrm>
        </p:spPr>
        <p:txBody>
          <a:bodyPr vert="horz" lIns="0" tIns="0" rIns="0" bIns="0" rtlCol="0" anchor="t">
            <a:noAutofit/>
          </a:bodyPr>
          <a:lstStyle/>
          <a:p>
            <a:r>
              <a:rPr lang="en-US" sz="1800" dirty="0"/>
              <a:t>The deadline for first round nominations is: </a:t>
            </a:r>
            <a:r>
              <a:rPr lang="en-US" sz="1800" b="1" dirty="0"/>
              <a:t>6</a:t>
            </a:r>
            <a:r>
              <a:rPr lang="en-US" sz="1800" b="1" baseline="30000" dirty="0"/>
              <a:t>th</a:t>
            </a:r>
            <a:r>
              <a:rPr lang="en-US" sz="1800" b="1" dirty="0"/>
              <a:t> January 2023</a:t>
            </a:r>
            <a:r>
              <a:rPr lang="en-US" sz="1800" dirty="0"/>
              <a:t>. </a:t>
            </a:r>
          </a:p>
          <a:p>
            <a:r>
              <a:rPr lang="en-US" sz="1800" dirty="0"/>
              <a:t>We will announce new members in March 2023. </a:t>
            </a:r>
          </a:p>
          <a:p>
            <a:r>
              <a:rPr lang="en-US" sz="1800" dirty="0"/>
              <a:t>We will continue to request nominations annually</a:t>
            </a:r>
          </a:p>
          <a:p>
            <a:endParaRPr lang="en-US" dirty="0"/>
          </a:p>
          <a:p>
            <a:endParaRPr lang="en-CA" i="1" dirty="0">
              <a:solidFill>
                <a:schemeClr val="bg2"/>
              </a:solidFill>
            </a:endParaRPr>
          </a:p>
          <a:p>
            <a:r>
              <a:rPr lang="en-CA" i="1" dirty="0">
                <a:solidFill>
                  <a:schemeClr val="bg2"/>
                </a:solidFill>
              </a:rPr>
              <a:t>Cochrane's strength is in its collaborative, global community</a:t>
            </a:r>
            <a:r>
              <a:rPr lang="en-GB" i="1" dirty="0">
                <a:solidFill>
                  <a:schemeClr val="bg2"/>
                </a:solidFill>
              </a:rPr>
              <a:t>. Let’s celebrate these individuals who have made longstanding contributions to Cochrane’s success. </a:t>
            </a:r>
          </a:p>
          <a:p>
            <a:r>
              <a:rPr lang="en-GB" sz="1600" dirty="0"/>
              <a:t>Contact </a:t>
            </a:r>
            <a:r>
              <a:rPr lang="en-GB" sz="1600" dirty="0">
                <a:hlinkClick r:id="rId2">
                  <a:extLst>
                    <a:ext uri="{A12FA001-AC4F-418D-AE19-62706E023703}">
                      <ahyp:hlinkClr xmlns:ahyp="http://schemas.microsoft.com/office/drawing/2018/hyperlinkcolor" val="tx"/>
                    </a:ext>
                  </a:extLst>
                </a:hlinkClick>
              </a:rPr>
              <a:t>support@cochrane.org</a:t>
            </a:r>
            <a:r>
              <a:rPr lang="en-GB" sz="1600" dirty="0"/>
              <a:t> for further information</a:t>
            </a:r>
            <a:endParaRPr lang="en-US" sz="1600" dirty="0"/>
          </a:p>
        </p:txBody>
      </p:sp>
      <p:pic>
        <p:nvPicPr>
          <p:cNvPr id="4" name="Picture 3" descr="Sunburst chart&#10;&#10;Description automatically generated">
            <a:extLst>
              <a:ext uri="{FF2B5EF4-FFF2-40B4-BE49-F238E27FC236}">
                <a16:creationId xmlns:a16="http://schemas.microsoft.com/office/drawing/2014/main" id="{11FA00A5-684E-BB18-F0FB-4F589A9FD6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2119" y="3373972"/>
            <a:ext cx="1581150" cy="1581150"/>
          </a:xfrm>
          <a:prstGeom prst="rect">
            <a:avLst/>
          </a:prstGeom>
        </p:spPr>
      </p:pic>
      <p:sp>
        <p:nvSpPr>
          <p:cNvPr id="7" name="TextBox 6">
            <a:extLst>
              <a:ext uri="{FF2B5EF4-FFF2-40B4-BE49-F238E27FC236}">
                <a16:creationId xmlns:a16="http://schemas.microsoft.com/office/drawing/2014/main" id="{D45A8843-F063-9971-A6EE-0A1C7CB4B7B0}"/>
              </a:ext>
            </a:extLst>
          </p:cNvPr>
          <p:cNvSpPr txBox="1"/>
          <p:nvPr/>
        </p:nvSpPr>
        <p:spPr>
          <a:xfrm>
            <a:off x="439737" y="2746220"/>
            <a:ext cx="6418263" cy="646331"/>
          </a:xfrm>
          <a:prstGeom prst="rect">
            <a:avLst/>
          </a:prstGeom>
          <a:solidFill>
            <a:schemeClr val="tx2"/>
          </a:solidFill>
          <a:ln>
            <a:noFill/>
          </a:ln>
        </p:spPr>
        <p:txBody>
          <a:bodyPr wrap="square" anchor="ctr">
            <a:spAutoFit/>
          </a:bodyPr>
          <a:lstStyle/>
          <a:p>
            <a:r>
              <a:rPr lang="en-US" dirty="0">
                <a:solidFill>
                  <a:schemeClr val="bg1"/>
                </a:solidFill>
              </a:rPr>
              <a:t>Nomination form available on the website:</a:t>
            </a:r>
          </a:p>
          <a:p>
            <a:pPr algn="ctr"/>
            <a:r>
              <a:rPr lang="en-US" dirty="0" err="1">
                <a:solidFill>
                  <a:schemeClr val="bg1"/>
                </a:solidFill>
              </a:rPr>
              <a:t>Cochrane.org</a:t>
            </a:r>
            <a:r>
              <a:rPr lang="en-US" dirty="0">
                <a:solidFill>
                  <a:schemeClr val="bg1"/>
                </a:solidFill>
              </a:rPr>
              <a:t>   &gt;   Join Cochrane   &gt;   Membership</a:t>
            </a:r>
          </a:p>
        </p:txBody>
      </p:sp>
    </p:spTree>
    <p:extLst>
      <p:ext uri="{BB962C8B-B14F-4D97-AF65-F5344CB8AC3E}">
        <p14:creationId xmlns:p14="http://schemas.microsoft.com/office/powerpoint/2010/main" val="7237666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753BB81E-36B5-6D4C-97A4-0FA719E382E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363901" y="419543"/>
            <a:ext cx="5723946" cy="4415935"/>
          </a:xfrm>
          <a:prstGeom prst="rect">
            <a:avLst/>
          </a:prstGeom>
        </p:spPr>
      </p:pic>
      <p:sp>
        <p:nvSpPr>
          <p:cNvPr id="6" name="TextBox 5">
            <a:extLst>
              <a:ext uri="{FF2B5EF4-FFF2-40B4-BE49-F238E27FC236}">
                <a16:creationId xmlns:a16="http://schemas.microsoft.com/office/drawing/2014/main" id="{E7815953-96DC-2445-9EE1-180419D80F89}"/>
              </a:ext>
            </a:extLst>
          </p:cNvPr>
          <p:cNvSpPr txBox="1"/>
          <p:nvPr/>
        </p:nvSpPr>
        <p:spPr>
          <a:xfrm>
            <a:off x="5367803" y="4332622"/>
            <a:ext cx="4876800" cy="196208"/>
          </a:xfrm>
          <a:prstGeom prst="rect">
            <a:avLst/>
          </a:prstGeom>
          <a:noFill/>
        </p:spPr>
        <p:txBody>
          <a:bodyPr wrap="square" rtlCol="0">
            <a:spAutoFit/>
          </a:bodyPr>
          <a:lstStyle/>
          <a:p>
            <a:r>
              <a:rPr lang="en-GB" sz="675">
                <a:hlinkClick r:id="rId3" tooltip="http://evergreenleaf.blogspot.com/2013/04/my-first-blog-award-liebster.html"/>
              </a:rPr>
              <a:t>This Photo</a:t>
            </a:r>
            <a:r>
              <a:rPr lang="en-GB" sz="675"/>
              <a:t> by Unknown Author is licensed under </a:t>
            </a:r>
            <a:r>
              <a:rPr lang="en-GB" sz="675">
                <a:hlinkClick r:id="rId4" tooltip="https://creativecommons.org/licenses/by-nc-nd/3.0/"/>
              </a:rPr>
              <a:t>CC BY-NC-ND</a:t>
            </a:r>
            <a:endParaRPr lang="en-GB" sz="675"/>
          </a:p>
        </p:txBody>
      </p:sp>
      <p:sp>
        <p:nvSpPr>
          <p:cNvPr id="4" name="TextBox 1">
            <a:extLst>
              <a:ext uri="{FF2B5EF4-FFF2-40B4-BE49-F238E27FC236}">
                <a16:creationId xmlns:a16="http://schemas.microsoft.com/office/drawing/2014/main" id="{8BACEE67-D07C-4A91-88EC-7B649686A690}"/>
              </a:ext>
            </a:extLst>
          </p:cNvPr>
          <p:cNvSpPr txBox="1"/>
          <p:nvPr/>
        </p:nvSpPr>
        <p:spPr>
          <a:xfrm>
            <a:off x="90043" y="897343"/>
            <a:ext cx="3346998" cy="3323987"/>
          </a:xfrm>
          <a:prstGeom prst="rect">
            <a:avLst/>
          </a:prstGeom>
          <a:solidFill>
            <a:schemeClr val="bg2"/>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chemeClr val="bg1"/>
                </a:solidFill>
              </a:rPr>
              <a:t>Thank you to all our members and supporters, and the staff of Cochrane Groups and Central Executive Team, the Council and other committees</a:t>
            </a:r>
          </a:p>
          <a:p>
            <a:endParaRPr lang="en-US"/>
          </a:p>
        </p:txBody>
      </p:sp>
      <p:sp>
        <p:nvSpPr>
          <p:cNvPr id="7" name="TextBox 1">
            <a:extLst>
              <a:ext uri="{FF2B5EF4-FFF2-40B4-BE49-F238E27FC236}">
                <a16:creationId xmlns:a16="http://schemas.microsoft.com/office/drawing/2014/main" id="{358D6254-EC30-4251-A488-072014D32506}"/>
              </a:ext>
            </a:extLst>
          </p:cNvPr>
          <p:cNvSpPr txBox="1"/>
          <p:nvPr/>
        </p:nvSpPr>
        <p:spPr>
          <a:xfrm>
            <a:off x="365050" y="4383827"/>
            <a:ext cx="4734232"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002060"/>
                </a:solidFill>
              </a:rPr>
              <a:t>governingboardsecretary@cochrane.org</a:t>
            </a:r>
            <a:endParaRPr lang="en-GB">
              <a:solidFill>
                <a:srgbClr val="002060"/>
              </a:solidFill>
            </a:endParaRPr>
          </a:p>
          <a:p>
            <a:endParaRPr lang="en-GB"/>
          </a:p>
        </p:txBody>
      </p:sp>
    </p:spTree>
    <p:extLst>
      <p:ext uri="{BB962C8B-B14F-4D97-AF65-F5344CB8AC3E}">
        <p14:creationId xmlns:p14="http://schemas.microsoft.com/office/powerpoint/2010/main" val="15421427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9737" y="1761169"/>
            <a:ext cx="6050709" cy="810581"/>
          </a:xfrm>
        </p:spPr>
        <p:txBody>
          <a:bodyPr/>
          <a:lstStyle/>
          <a:p>
            <a:r>
              <a:rPr lang="en-US" sz="3200" dirty="0"/>
              <a:t>Chief Executive Officer’s Report </a:t>
            </a:r>
            <a:br>
              <a:rPr lang="en-US" sz="3200" dirty="0"/>
            </a:br>
            <a:r>
              <a:rPr lang="en-US" sz="3200" dirty="0"/>
              <a:t>Annual General Meeting 2022</a:t>
            </a:r>
            <a:br>
              <a:rPr lang="en-US" sz="3200" dirty="0"/>
            </a:br>
            <a:endParaRPr lang="en-GB" sz="3200" dirty="0"/>
          </a:p>
        </p:txBody>
      </p:sp>
      <p:pic>
        <p:nvPicPr>
          <p:cNvPr id="4098" name="Picture 2" descr="Inicio | Cochrane Centroamérica y Caribe de Habla Hispana">
            <a:extLst>
              <a:ext uri="{FF2B5EF4-FFF2-40B4-BE49-F238E27FC236}">
                <a16:creationId xmlns:a16="http://schemas.microsoft.com/office/drawing/2014/main" id="{9A50FFF8-5464-6A43-B22E-CD3CC2891C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737" y="2306483"/>
            <a:ext cx="5438534" cy="1037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27920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BC173-61DB-98BD-F7A3-3993331DC87F}"/>
              </a:ext>
            </a:extLst>
          </p:cNvPr>
          <p:cNvSpPr>
            <a:spLocks noGrp="1"/>
          </p:cNvSpPr>
          <p:nvPr>
            <p:ph type="ctrTitle"/>
          </p:nvPr>
        </p:nvSpPr>
        <p:spPr/>
        <p:txBody>
          <a:bodyPr/>
          <a:lstStyle/>
          <a:p>
            <a:r>
              <a:rPr lang="en-US" dirty="0"/>
              <a:t>ADD PICTURE</a:t>
            </a:r>
            <a:endParaRPr lang="en-GB" dirty="0"/>
          </a:p>
        </p:txBody>
      </p:sp>
      <p:sp>
        <p:nvSpPr>
          <p:cNvPr id="3" name="Subtitle 2">
            <a:extLst>
              <a:ext uri="{FF2B5EF4-FFF2-40B4-BE49-F238E27FC236}">
                <a16:creationId xmlns:a16="http://schemas.microsoft.com/office/drawing/2014/main" id="{E7C2CD79-00F2-FF04-C103-7729D4A0B3FB}"/>
              </a:ext>
            </a:extLst>
          </p:cNvPr>
          <p:cNvSpPr>
            <a:spLocks noGrp="1"/>
          </p:cNvSpPr>
          <p:nvPr>
            <p:ph type="subTitle" idx="1"/>
          </p:nvPr>
        </p:nvSpPr>
        <p:spPr/>
        <p:txBody>
          <a:bodyPr/>
          <a:lstStyle/>
          <a:p>
            <a:endParaRPr lang="en-GB"/>
          </a:p>
        </p:txBody>
      </p:sp>
      <p:pic>
        <p:nvPicPr>
          <p:cNvPr id="5" name="Picture 4" descr="A group of people posing for a photo&#10;&#10;Description automatically generated">
            <a:extLst>
              <a:ext uri="{FF2B5EF4-FFF2-40B4-BE49-F238E27FC236}">
                <a16:creationId xmlns:a16="http://schemas.microsoft.com/office/drawing/2014/main" id="{766945E5-04B0-154F-E57C-E750B0A6B5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3999" cy="5462938"/>
          </a:xfrm>
          <a:prstGeom prst="rect">
            <a:avLst/>
          </a:prstGeom>
        </p:spPr>
      </p:pic>
    </p:spTree>
    <p:extLst>
      <p:ext uri="{BB962C8B-B14F-4D97-AF65-F5344CB8AC3E}">
        <p14:creationId xmlns:p14="http://schemas.microsoft.com/office/powerpoint/2010/main" val="29820845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386F0D1D-EA76-4966-B582-A086796E88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886" y="329534"/>
            <a:ext cx="8563427" cy="459951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482656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246F90-9F87-44A6-AF6E-274BDA70C313}"/>
              </a:ext>
            </a:extLst>
          </p:cNvPr>
          <p:cNvSpPr>
            <a:spLocks noGrp="1"/>
          </p:cNvSpPr>
          <p:nvPr>
            <p:ph type="title"/>
          </p:nvPr>
        </p:nvSpPr>
        <p:spPr>
          <a:xfrm>
            <a:off x="422716" y="714274"/>
            <a:ext cx="7324284" cy="1143555"/>
          </a:xfrm>
        </p:spPr>
        <p:txBody>
          <a:bodyPr/>
          <a:lstStyle/>
          <a:p>
            <a:r>
              <a:rPr lang="en-GB" sz="2400" dirty="0"/>
              <a:t>Highlights delivering our goals 2021-22</a:t>
            </a:r>
            <a:br>
              <a:rPr lang="en-GB" sz="2400" dirty="0"/>
            </a:br>
            <a:r>
              <a:rPr lang="en-GB" sz="2400" b="1" dirty="0">
                <a:solidFill>
                  <a:srgbClr val="002060"/>
                </a:solidFill>
              </a:rPr>
              <a:t>GOAL 1: Producing trusted evidence</a:t>
            </a:r>
            <a:br>
              <a:rPr lang="en-GB" sz="2000" dirty="0">
                <a:solidFill>
                  <a:srgbClr val="002060"/>
                </a:solidFill>
              </a:rPr>
            </a:br>
            <a:endParaRPr lang="en-GB" sz="2000" dirty="0"/>
          </a:p>
        </p:txBody>
      </p:sp>
      <p:sp>
        <p:nvSpPr>
          <p:cNvPr id="6" name="Content Placeholder 5">
            <a:extLst>
              <a:ext uri="{FF2B5EF4-FFF2-40B4-BE49-F238E27FC236}">
                <a16:creationId xmlns:a16="http://schemas.microsoft.com/office/drawing/2014/main" id="{2185734F-90B6-42B7-B2A0-BAE07A6FC820}"/>
              </a:ext>
            </a:extLst>
          </p:cNvPr>
          <p:cNvSpPr>
            <a:spLocks noGrp="1"/>
          </p:cNvSpPr>
          <p:nvPr>
            <p:ph idx="1"/>
          </p:nvPr>
        </p:nvSpPr>
        <p:spPr>
          <a:xfrm>
            <a:off x="422716" y="1642771"/>
            <a:ext cx="7753096" cy="3063700"/>
          </a:xfrm>
        </p:spPr>
        <p:txBody>
          <a:bodyPr vert="horz" lIns="0" tIns="0" rIns="0" bIns="0" rtlCol="0" anchor="t">
            <a:noAutofit/>
          </a:bodyPr>
          <a:lstStyle/>
          <a:p>
            <a:pPr marL="342900" indent="-342900">
              <a:spcBef>
                <a:spcPts val="0"/>
              </a:spcBef>
              <a:buFont typeface="Arial" panose="020B0604020202020204" pitchFamily="34" charset="0"/>
              <a:buChar char="•"/>
            </a:pPr>
            <a:r>
              <a:rPr lang="en-GB" sz="1800" dirty="0">
                <a:solidFill>
                  <a:srgbClr val="002060"/>
                </a:solidFill>
              </a:rPr>
              <a:t>Delivering  the success of our COVID-19 work and learning that we can produce reviews quicker</a:t>
            </a:r>
          </a:p>
          <a:p>
            <a:pPr marL="342900" indent="-342900">
              <a:spcBef>
                <a:spcPts val="0"/>
              </a:spcBef>
              <a:buFont typeface="Arial" panose="020B0604020202020204" pitchFamily="34" charset="0"/>
              <a:buChar char="•"/>
            </a:pPr>
            <a:endParaRPr lang="en-GB" sz="1800" dirty="0">
              <a:solidFill>
                <a:srgbClr val="002060"/>
              </a:solidFill>
            </a:endParaRPr>
          </a:p>
          <a:p>
            <a:pPr marL="342900" indent="-342900">
              <a:spcBef>
                <a:spcPts val="0"/>
              </a:spcBef>
              <a:buFont typeface="Arial" panose="020B0604020202020204" pitchFamily="34" charset="0"/>
              <a:buChar char="•"/>
            </a:pPr>
            <a:r>
              <a:rPr lang="en-GB" sz="1800" dirty="0">
                <a:solidFill>
                  <a:srgbClr val="002060"/>
                </a:solidFill>
              </a:rPr>
              <a:t>Developing new approaches to increase relevance and timeliness </a:t>
            </a:r>
          </a:p>
          <a:p>
            <a:pPr marL="342900" indent="-342900">
              <a:spcBef>
                <a:spcPts val="0"/>
              </a:spcBef>
              <a:buFont typeface="Arial" panose="020B0604020202020204" pitchFamily="34" charset="0"/>
              <a:buChar char="•"/>
            </a:pPr>
            <a:endParaRPr lang="en-GB" sz="1800" dirty="0">
              <a:solidFill>
                <a:srgbClr val="002060"/>
              </a:solidFill>
            </a:endParaRPr>
          </a:p>
          <a:p>
            <a:pPr marL="342900" indent="-342900">
              <a:spcBef>
                <a:spcPts val="0"/>
              </a:spcBef>
              <a:buFont typeface="Arial" panose="020B0604020202020204" pitchFamily="34" charset="0"/>
              <a:buChar char="•"/>
            </a:pPr>
            <a:r>
              <a:rPr lang="en-GB" sz="1800" dirty="0">
                <a:solidFill>
                  <a:srgbClr val="002060"/>
                </a:solidFill>
              </a:rPr>
              <a:t>Focusing on editorial integrity and independence</a:t>
            </a:r>
            <a:endParaRPr lang="en-GB" dirty="0"/>
          </a:p>
          <a:p>
            <a:pPr marL="342900" indent="-342900">
              <a:spcBef>
                <a:spcPts val="0"/>
              </a:spcBef>
              <a:buFont typeface="Arial" panose="020B0604020202020204" pitchFamily="34" charset="0"/>
              <a:buChar char="•"/>
            </a:pPr>
            <a:endParaRPr lang="en-GB" sz="1800" dirty="0">
              <a:solidFill>
                <a:srgbClr val="002060"/>
              </a:solidFill>
            </a:endParaRPr>
          </a:p>
          <a:p>
            <a:pPr marL="342900" indent="-342900">
              <a:spcBef>
                <a:spcPts val="0"/>
              </a:spcBef>
              <a:buFont typeface="Arial" panose="020B0604020202020204" pitchFamily="34" charset="0"/>
              <a:buChar char="•"/>
            </a:pPr>
            <a:r>
              <a:rPr lang="en-US" sz="1800" dirty="0">
                <a:solidFill>
                  <a:srgbClr val="002060"/>
                </a:solidFill>
              </a:rPr>
              <a:t>23,000 Citizen Scientists identifying relevant studies in weekly Cochrane Crowd challenges. This enabled </a:t>
            </a:r>
            <a:r>
              <a:rPr lang="en-US" sz="1800" dirty="0"/>
              <a:t>6 million classifications of primary research</a:t>
            </a:r>
            <a:endParaRPr lang="en-US" sz="1800" dirty="0">
              <a:solidFill>
                <a:srgbClr val="002060"/>
              </a:solidFill>
            </a:endParaRPr>
          </a:p>
          <a:p>
            <a:pPr>
              <a:spcBef>
                <a:spcPts val="0"/>
              </a:spcBef>
            </a:pPr>
            <a:endParaRPr lang="en-US" sz="1400" b="1" dirty="0">
              <a:solidFill>
                <a:srgbClr val="002060"/>
              </a:solidFill>
            </a:endParaRPr>
          </a:p>
        </p:txBody>
      </p:sp>
    </p:spTree>
    <p:extLst>
      <p:ext uri="{BB962C8B-B14F-4D97-AF65-F5344CB8AC3E}">
        <p14:creationId xmlns:p14="http://schemas.microsoft.com/office/powerpoint/2010/main" val="35300406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A33E6F-A847-A42F-BC75-4084F5F4CB7E}"/>
              </a:ext>
            </a:extLst>
          </p:cNvPr>
          <p:cNvSpPr>
            <a:spLocks noGrp="1"/>
          </p:cNvSpPr>
          <p:nvPr>
            <p:ph idx="1"/>
          </p:nvPr>
        </p:nvSpPr>
        <p:spPr>
          <a:xfrm>
            <a:off x="403878" y="1431913"/>
            <a:ext cx="6074205" cy="2806863"/>
          </a:xfrm>
        </p:spPr>
        <p:txBody>
          <a:bodyPr vert="horz" lIns="0" tIns="0" rIns="0" bIns="0" rtlCol="0" anchor="t">
            <a:noAutofit/>
          </a:bodyPr>
          <a:lstStyle/>
          <a:p>
            <a:pPr>
              <a:spcBef>
                <a:spcPts val="0"/>
              </a:spcBef>
            </a:pPr>
            <a:endParaRPr lang="en-GB" sz="1800" b="1" dirty="0">
              <a:solidFill>
                <a:srgbClr val="002060"/>
              </a:solidFill>
            </a:endParaRPr>
          </a:p>
          <a:p>
            <a:pPr marL="285750" indent="-285750">
              <a:spcBef>
                <a:spcPts val="0"/>
              </a:spcBef>
              <a:buFont typeface="Arial" panose="020B0604020202020204" pitchFamily="34" charset="0"/>
              <a:buChar char="•"/>
            </a:pPr>
            <a:r>
              <a:rPr lang="en-GB" sz="1800" dirty="0">
                <a:solidFill>
                  <a:srgbClr val="002060"/>
                </a:solidFill>
              </a:rPr>
              <a:t>Building on Cochrane Convenes </a:t>
            </a:r>
          </a:p>
          <a:p>
            <a:pPr marL="285750" indent="-285750">
              <a:spcBef>
                <a:spcPts val="0"/>
              </a:spcBef>
              <a:buFont typeface="Arial" panose="020B0604020202020204" pitchFamily="34" charset="0"/>
              <a:buChar char="•"/>
            </a:pPr>
            <a:endParaRPr lang="en-GB" sz="1800" dirty="0">
              <a:solidFill>
                <a:srgbClr val="002060"/>
              </a:solidFill>
            </a:endParaRPr>
          </a:p>
          <a:p>
            <a:pPr marL="285750" indent="-285750">
              <a:spcBef>
                <a:spcPts val="0"/>
              </a:spcBef>
              <a:buFont typeface="Arial" panose="020B0604020202020204" pitchFamily="34" charset="0"/>
              <a:buChar char="•"/>
            </a:pPr>
            <a:r>
              <a:rPr lang="en-GB" sz="1800" dirty="0">
                <a:solidFill>
                  <a:srgbClr val="002060"/>
                </a:solidFill>
              </a:rPr>
              <a:t>Relationship with WHO , PAHO and other partners</a:t>
            </a:r>
          </a:p>
          <a:p>
            <a:pPr marL="285750" indent="-285750">
              <a:spcBef>
                <a:spcPts val="0"/>
              </a:spcBef>
              <a:buFont typeface="Arial" panose="020B0604020202020204" pitchFamily="34" charset="0"/>
              <a:buChar char="•"/>
            </a:pPr>
            <a:endParaRPr lang="en-GB" sz="1800" dirty="0">
              <a:solidFill>
                <a:srgbClr val="002060"/>
              </a:solidFill>
            </a:endParaRPr>
          </a:p>
          <a:p>
            <a:pPr marL="285750" indent="-285750">
              <a:spcBef>
                <a:spcPts val="0"/>
              </a:spcBef>
              <a:buFont typeface="Arial" panose="020B0604020202020204" pitchFamily="34" charset="0"/>
              <a:buChar char="•"/>
            </a:pPr>
            <a:r>
              <a:rPr lang="en-GB" sz="1800" dirty="0">
                <a:solidFill>
                  <a:srgbClr val="002060"/>
                </a:solidFill>
              </a:rPr>
              <a:t>World Evidence Based Healthcare Day 2022</a:t>
            </a:r>
          </a:p>
          <a:p>
            <a:pPr>
              <a:spcBef>
                <a:spcPts val="0"/>
              </a:spcBef>
            </a:pPr>
            <a:endParaRPr lang="en-GB" sz="1800" b="1" dirty="0">
              <a:solidFill>
                <a:srgbClr val="002060"/>
              </a:solidFill>
            </a:endParaRPr>
          </a:p>
          <a:p>
            <a:pPr>
              <a:spcBef>
                <a:spcPts val="0"/>
              </a:spcBef>
            </a:pPr>
            <a:endParaRPr lang="en-GB" sz="1800" b="1" dirty="0">
              <a:solidFill>
                <a:srgbClr val="002060"/>
              </a:solidFill>
            </a:endParaRPr>
          </a:p>
          <a:p>
            <a:pPr>
              <a:spcBef>
                <a:spcPts val="0"/>
              </a:spcBef>
            </a:pPr>
            <a:endParaRPr lang="en-GB" sz="1800" b="1" dirty="0">
              <a:solidFill>
                <a:srgbClr val="002060"/>
              </a:solidFill>
            </a:endParaRPr>
          </a:p>
          <a:p>
            <a:pPr>
              <a:spcBef>
                <a:spcPts val="0"/>
              </a:spcBef>
            </a:pPr>
            <a:endParaRPr lang="en-GB" sz="1800" b="1" dirty="0">
              <a:solidFill>
                <a:srgbClr val="002060"/>
              </a:solidFill>
            </a:endParaRPr>
          </a:p>
          <a:p>
            <a:pPr>
              <a:spcBef>
                <a:spcPts val="0"/>
              </a:spcBef>
            </a:pPr>
            <a:endParaRPr lang="en-GB" sz="1800" b="1" dirty="0">
              <a:solidFill>
                <a:srgbClr val="002060"/>
              </a:solidFill>
            </a:endParaRPr>
          </a:p>
          <a:p>
            <a:pPr>
              <a:spcBef>
                <a:spcPts val="0"/>
              </a:spcBef>
            </a:pPr>
            <a:endParaRPr lang="en-GB" sz="1800" b="1" dirty="0">
              <a:solidFill>
                <a:srgbClr val="002060"/>
              </a:solidFill>
            </a:endParaRPr>
          </a:p>
          <a:p>
            <a:pPr marL="285750" indent="-285750">
              <a:spcBef>
                <a:spcPts val="0"/>
              </a:spcBef>
              <a:buFont typeface="Arial" panose="020B0604020202020204" pitchFamily="34" charset="0"/>
              <a:buChar char="•"/>
            </a:pPr>
            <a:endParaRPr lang="en-GB" sz="1800" dirty="0">
              <a:solidFill>
                <a:srgbClr val="002060"/>
              </a:solidFill>
            </a:endParaRPr>
          </a:p>
          <a:p>
            <a:endParaRPr lang="en-GB" dirty="0"/>
          </a:p>
        </p:txBody>
      </p:sp>
      <p:sp>
        <p:nvSpPr>
          <p:cNvPr id="4" name="Title 1">
            <a:extLst>
              <a:ext uri="{FF2B5EF4-FFF2-40B4-BE49-F238E27FC236}">
                <a16:creationId xmlns:a16="http://schemas.microsoft.com/office/drawing/2014/main" id="{28389190-5B76-BDA6-3978-DE79AAD40CE2}"/>
              </a:ext>
            </a:extLst>
          </p:cNvPr>
          <p:cNvSpPr>
            <a:spLocks noGrp="1"/>
          </p:cNvSpPr>
          <p:nvPr>
            <p:ph type="title"/>
          </p:nvPr>
        </p:nvSpPr>
        <p:spPr>
          <a:xfrm>
            <a:off x="284671" y="723246"/>
            <a:ext cx="6715125" cy="1072353"/>
          </a:xfrm>
        </p:spPr>
        <p:txBody>
          <a:bodyPr/>
          <a:lstStyle/>
          <a:p>
            <a:r>
              <a:rPr lang="en-GB" sz="2300" dirty="0"/>
              <a:t>Highlights in delivering our goals 2021-22</a:t>
            </a:r>
            <a:br>
              <a:rPr lang="en-GB" sz="2400" dirty="0"/>
            </a:br>
            <a:r>
              <a:rPr lang="en-GB" sz="2400" b="1" dirty="0">
                <a:solidFill>
                  <a:srgbClr val="002060"/>
                </a:solidFill>
              </a:rPr>
              <a:t>GOAL 2: Advocating for evidence</a:t>
            </a:r>
            <a:br>
              <a:rPr lang="en-GB" sz="2000" b="1" dirty="0">
                <a:solidFill>
                  <a:srgbClr val="002060"/>
                </a:solidFill>
              </a:rPr>
            </a:br>
            <a:endParaRPr lang="en-GB" sz="2000" dirty="0"/>
          </a:p>
        </p:txBody>
      </p:sp>
      <p:pic>
        <p:nvPicPr>
          <p:cNvPr id="1026" name="Picture 4">
            <a:extLst>
              <a:ext uri="{FF2B5EF4-FFF2-40B4-BE49-F238E27FC236}">
                <a16:creationId xmlns:a16="http://schemas.microsoft.com/office/drawing/2014/main" id="{424D609C-4E45-74F3-BE93-0FF2C84EBB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5602" y="2926283"/>
            <a:ext cx="3609321" cy="2159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Cochrane Convenes recordings available: the world must learn from pandemic  lessons to avoid future catastrophes | Cochrane Convenes">
            <a:extLst>
              <a:ext uri="{FF2B5EF4-FFF2-40B4-BE49-F238E27FC236}">
                <a16:creationId xmlns:a16="http://schemas.microsoft.com/office/drawing/2014/main" id="{D399C988-A68A-1B4C-BC50-4D6E7AD5EC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4681" y="784989"/>
            <a:ext cx="3609321" cy="2021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35202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246F90-9F87-44A6-AF6E-274BDA70C313}"/>
              </a:ext>
            </a:extLst>
          </p:cNvPr>
          <p:cNvSpPr>
            <a:spLocks noGrp="1"/>
          </p:cNvSpPr>
          <p:nvPr>
            <p:ph type="title"/>
          </p:nvPr>
        </p:nvSpPr>
        <p:spPr>
          <a:xfrm>
            <a:off x="344518" y="892396"/>
            <a:ext cx="6042422" cy="541947"/>
          </a:xfrm>
        </p:spPr>
        <p:txBody>
          <a:bodyPr/>
          <a:lstStyle/>
          <a:p>
            <a:r>
              <a:rPr lang="en-GB" sz="2400" dirty="0"/>
              <a:t>Highlights in delivering our goals 2021-22</a:t>
            </a:r>
            <a:br>
              <a:rPr lang="en-GB" sz="2400" dirty="0"/>
            </a:br>
            <a:r>
              <a:rPr lang="en-GB" sz="2400" b="1" dirty="0">
                <a:solidFill>
                  <a:srgbClr val="002060"/>
                </a:solidFill>
              </a:rPr>
              <a:t>GOAL 3: Informing health and care decisions</a:t>
            </a:r>
            <a:br>
              <a:rPr lang="en-GB" sz="2400" b="1" dirty="0">
                <a:solidFill>
                  <a:srgbClr val="002060"/>
                </a:solidFill>
              </a:rPr>
            </a:br>
            <a:endParaRPr lang="en-GB" sz="2400" dirty="0"/>
          </a:p>
        </p:txBody>
      </p:sp>
      <p:sp>
        <p:nvSpPr>
          <p:cNvPr id="6" name="Content Placeholder 5">
            <a:extLst>
              <a:ext uri="{FF2B5EF4-FFF2-40B4-BE49-F238E27FC236}">
                <a16:creationId xmlns:a16="http://schemas.microsoft.com/office/drawing/2014/main" id="{2185734F-90B6-42B7-B2A0-BAE07A6FC820}"/>
              </a:ext>
            </a:extLst>
          </p:cNvPr>
          <p:cNvSpPr>
            <a:spLocks noGrp="1"/>
          </p:cNvSpPr>
          <p:nvPr>
            <p:ph idx="1"/>
          </p:nvPr>
        </p:nvSpPr>
        <p:spPr>
          <a:xfrm>
            <a:off x="201083" y="1434343"/>
            <a:ext cx="7705788" cy="3287483"/>
          </a:xfrm>
        </p:spPr>
        <p:txBody>
          <a:bodyPr vert="horz" lIns="0" tIns="0" rIns="0" bIns="0" rtlCol="0" anchor="t">
            <a:noAutofit/>
          </a:bodyPr>
          <a:lstStyle/>
          <a:p>
            <a:pPr marL="285750" indent="-285750">
              <a:buFont typeface="Arial" panose="020B0604020202020204" pitchFamily="34" charset="0"/>
              <a:buChar char="•"/>
            </a:pPr>
            <a:r>
              <a:rPr lang="en-US" sz="1800" dirty="0"/>
              <a:t>75% of all Cochrane Reviews were – and still are – cost free to access globally </a:t>
            </a:r>
            <a:endParaRPr lang="en-GB" sz="1800" b="1" dirty="0">
              <a:solidFill>
                <a:srgbClr val="002060"/>
              </a:solidFill>
            </a:endParaRPr>
          </a:p>
          <a:p>
            <a:pPr marL="285750" indent="-285750">
              <a:buFont typeface="Arial" panose="020B0604020202020204" pitchFamily="34" charset="0"/>
              <a:buChar char="•"/>
            </a:pPr>
            <a:r>
              <a:rPr lang="en-US" sz="1800" dirty="0"/>
              <a:t>Teams in different countries continued to translate and disseminate Cochrane evidence into 15 languages</a:t>
            </a:r>
          </a:p>
          <a:p>
            <a:pPr marL="285750" indent="-285750">
              <a:buFont typeface="Arial" panose="020B0604020202020204" pitchFamily="34" charset="0"/>
              <a:buChar char="•"/>
            </a:pPr>
            <a:r>
              <a:rPr lang="en-US" sz="1800" dirty="0"/>
              <a:t>8,774 new or updated translations of review abstracts and Plain Language Summaries over the year </a:t>
            </a:r>
          </a:p>
          <a:p>
            <a:pPr marL="285750" indent="-285750">
              <a:buFont typeface="Arial" panose="020B0604020202020204" pitchFamily="34" charset="0"/>
              <a:buChar char="•"/>
            </a:pPr>
            <a:r>
              <a:rPr lang="en-US" sz="1800" dirty="0"/>
              <a:t>39,546 translations of Cochrane Reviews on the Cochrane Library and Cochrane.org websites at the end of 2021</a:t>
            </a:r>
          </a:p>
          <a:p>
            <a:endParaRPr lang="en-GB" sz="1800" dirty="0">
              <a:solidFill>
                <a:srgbClr val="002060"/>
              </a:solidFill>
            </a:endParaRPr>
          </a:p>
        </p:txBody>
      </p:sp>
      <p:pic>
        <p:nvPicPr>
          <p:cNvPr id="2050" name="Picture 2" descr="Cochrane Translations">
            <a:extLst>
              <a:ext uri="{FF2B5EF4-FFF2-40B4-BE49-F238E27FC236}">
                <a16:creationId xmlns:a16="http://schemas.microsoft.com/office/drawing/2014/main" id="{18010C45-F148-BF4C-8B0C-A051201F1B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2371" y="3675529"/>
            <a:ext cx="4570546" cy="1467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82097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488" y="660400"/>
            <a:ext cx="7579890" cy="612393"/>
          </a:xfrm>
        </p:spPr>
        <p:txBody>
          <a:bodyPr/>
          <a:lstStyle/>
          <a:p>
            <a:r>
              <a:rPr lang="en-US" sz="2800" dirty="0"/>
              <a:t>Cochrane is building on an incredible past</a:t>
            </a:r>
            <a:endParaRPr lang="en-GB" sz="2800" dirty="0"/>
          </a:p>
        </p:txBody>
      </p:sp>
      <p:pic>
        <p:nvPicPr>
          <p:cNvPr id="3" name="Picture 3">
            <a:extLst>
              <a:ext uri="{FF2B5EF4-FFF2-40B4-BE49-F238E27FC236}">
                <a16:creationId xmlns:a16="http://schemas.microsoft.com/office/drawing/2014/main" id="{B9D7E570-B089-09FC-9781-A60E555B645F}"/>
              </a:ext>
            </a:extLst>
          </p:cNvPr>
          <p:cNvPicPr>
            <a:picLocks noChangeAspect="1"/>
          </p:cNvPicPr>
          <p:nvPr/>
        </p:nvPicPr>
        <p:blipFill rotWithShape="1">
          <a:blip r:embed="rId3"/>
          <a:srcRect t="44743" r="412" b="-489"/>
          <a:stretch/>
        </p:blipFill>
        <p:spPr>
          <a:xfrm>
            <a:off x="2298060" y="1272792"/>
            <a:ext cx="3930746" cy="3604007"/>
          </a:xfrm>
          <a:prstGeom prst="rect">
            <a:avLst/>
          </a:prstGeom>
        </p:spPr>
      </p:pic>
    </p:spTree>
    <p:extLst>
      <p:ext uri="{BB962C8B-B14F-4D97-AF65-F5344CB8AC3E}">
        <p14:creationId xmlns:p14="http://schemas.microsoft.com/office/powerpoint/2010/main" val="37514431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71FEB-B689-DE06-64F6-D9FB270B4DD8}"/>
              </a:ext>
            </a:extLst>
          </p:cNvPr>
          <p:cNvSpPr>
            <a:spLocks noGrp="1"/>
          </p:cNvSpPr>
          <p:nvPr>
            <p:ph type="title"/>
          </p:nvPr>
        </p:nvSpPr>
        <p:spPr>
          <a:xfrm>
            <a:off x="210904" y="1648082"/>
            <a:ext cx="8722192" cy="474629"/>
          </a:xfrm>
        </p:spPr>
        <p:txBody>
          <a:bodyPr/>
          <a:lstStyle/>
          <a:p>
            <a:r>
              <a:rPr lang="en-US" sz="3200" dirty="0"/>
              <a:t>The next frontier: </a:t>
            </a:r>
            <a:br>
              <a:rPr lang="en-US" sz="3200" dirty="0"/>
            </a:br>
            <a:r>
              <a:rPr lang="en-GB" sz="3200" dirty="0"/>
              <a:t>A</a:t>
            </a:r>
            <a:r>
              <a:rPr lang="en-GB" sz="3200" dirty="0">
                <a:solidFill>
                  <a:schemeClr val="bg2"/>
                </a:solidFill>
              </a:rPr>
              <a:t>ligning the future of Cochrane with Open Access</a:t>
            </a:r>
            <a:br>
              <a:rPr lang="en-GB" sz="3600" dirty="0">
                <a:solidFill>
                  <a:schemeClr val="bg2"/>
                </a:solidFill>
              </a:rPr>
            </a:br>
            <a:endParaRPr lang="en-GB" dirty="0"/>
          </a:p>
        </p:txBody>
      </p:sp>
      <p:sp>
        <p:nvSpPr>
          <p:cNvPr id="3" name="Content Placeholder 2">
            <a:extLst>
              <a:ext uri="{FF2B5EF4-FFF2-40B4-BE49-F238E27FC236}">
                <a16:creationId xmlns:a16="http://schemas.microsoft.com/office/drawing/2014/main" id="{144EE055-E423-479E-2112-B40E3A2D6740}"/>
              </a:ext>
            </a:extLst>
          </p:cNvPr>
          <p:cNvSpPr>
            <a:spLocks noGrp="1"/>
          </p:cNvSpPr>
          <p:nvPr>
            <p:ph idx="1"/>
          </p:nvPr>
        </p:nvSpPr>
        <p:spPr>
          <a:xfrm>
            <a:off x="210904" y="1648082"/>
            <a:ext cx="8722192" cy="2932200"/>
          </a:xfrm>
        </p:spPr>
        <p:txBody>
          <a:bodyPr/>
          <a:lstStyle/>
          <a:p>
            <a:pPr algn="ctr"/>
            <a:endParaRPr lang="en-US" dirty="0"/>
          </a:p>
          <a:p>
            <a:r>
              <a:rPr lang="en-US" sz="2600" dirty="0"/>
              <a:t>Our new approach will allow Cochrane to better respond to important global health and social care needs, streamline our model of evidence synthesis, invigorate funding sources and achieve long-term sustainability.</a:t>
            </a:r>
          </a:p>
          <a:p>
            <a:pPr algn="ctr"/>
            <a:endParaRPr lang="en-GB" sz="2000" dirty="0">
              <a:solidFill>
                <a:schemeClr val="bg2"/>
              </a:solidFill>
            </a:endParaRPr>
          </a:p>
          <a:p>
            <a:endParaRPr lang="en-US" dirty="0"/>
          </a:p>
          <a:p>
            <a:endParaRPr lang="en-GB" dirty="0"/>
          </a:p>
        </p:txBody>
      </p:sp>
      <p:pic>
        <p:nvPicPr>
          <p:cNvPr id="10" name="Picture 4" descr="Cochrane Library: nuevo diseño – Noticias de la Biblioteca">
            <a:extLst>
              <a:ext uri="{FF2B5EF4-FFF2-40B4-BE49-F238E27FC236}">
                <a16:creationId xmlns:a16="http://schemas.microsoft.com/office/drawing/2014/main" id="{F14120BF-F580-604B-B854-AE56F5C996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9356" y="4241681"/>
            <a:ext cx="2665092" cy="776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6153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64C19-02CE-5E98-4DB3-226179AF23E2}"/>
              </a:ext>
            </a:extLst>
          </p:cNvPr>
          <p:cNvSpPr>
            <a:spLocks noGrp="1"/>
          </p:cNvSpPr>
          <p:nvPr>
            <p:ph type="title"/>
          </p:nvPr>
        </p:nvSpPr>
        <p:spPr/>
        <p:txBody>
          <a:bodyPr/>
          <a:lstStyle/>
          <a:p>
            <a:r>
              <a:rPr lang="en-AU" dirty="0"/>
              <a:t>Hurray!</a:t>
            </a:r>
            <a:endParaRPr lang="en-US" dirty="0"/>
          </a:p>
        </p:txBody>
      </p:sp>
      <p:sp>
        <p:nvSpPr>
          <p:cNvPr id="3" name="Content Placeholder 2">
            <a:extLst>
              <a:ext uri="{FF2B5EF4-FFF2-40B4-BE49-F238E27FC236}">
                <a16:creationId xmlns:a16="http://schemas.microsoft.com/office/drawing/2014/main" id="{F5702448-2491-E061-9620-24A49AA88279}"/>
              </a:ext>
            </a:extLst>
          </p:cNvPr>
          <p:cNvSpPr>
            <a:spLocks noGrp="1"/>
          </p:cNvSpPr>
          <p:nvPr>
            <p:ph idx="1"/>
          </p:nvPr>
        </p:nvSpPr>
        <p:spPr/>
        <p:txBody>
          <a:bodyPr/>
          <a:lstStyle/>
          <a:p>
            <a:r>
              <a:rPr lang="en-AU" dirty="0"/>
              <a:t>Our first in-person and hybrid meeting in three years!</a:t>
            </a:r>
          </a:p>
          <a:p>
            <a:r>
              <a:rPr lang="en-AU" dirty="0"/>
              <a:t>This AGM is a great opportunity to:</a:t>
            </a:r>
          </a:p>
          <a:p>
            <a:pPr marL="342900" indent="-342900">
              <a:buFontTx/>
              <a:buChar char="-"/>
            </a:pPr>
            <a:r>
              <a:rPr lang="en-AU" dirty="0"/>
              <a:t>Reconnect with friends and colleagues</a:t>
            </a:r>
          </a:p>
          <a:p>
            <a:pPr marL="342900" indent="-342900">
              <a:buFontTx/>
              <a:buChar char="-"/>
            </a:pPr>
            <a:r>
              <a:rPr lang="en-AU" dirty="0"/>
              <a:t>Reconsider what has changed in the world </a:t>
            </a:r>
          </a:p>
          <a:p>
            <a:pPr marL="342900" indent="-342900">
              <a:buFontTx/>
              <a:buChar char="-"/>
            </a:pPr>
            <a:r>
              <a:rPr lang="en-AU" dirty="0"/>
              <a:t>Reflect on what we have learned in the last three years</a:t>
            </a:r>
          </a:p>
          <a:p>
            <a:pPr marL="342900" indent="-342900">
              <a:buFontTx/>
              <a:buChar char="-"/>
            </a:pPr>
            <a:r>
              <a:rPr lang="en-AU" dirty="0"/>
              <a:t>Report on plans the Board has to build on our strengths to make sure we are relevant and resilient for our next 30 years.</a:t>
            </a:r>
          </a:p>
        </p:txBody>
      </p:sp>
    </p:spTree>
    <p:extLst>
      <p:ext uri="{BB962C8B-B14F-4D97-AF65-F5344CB8AC3E}">
        <p14:creationId xmlns:p14="http://schemas.microsoft.com/office/powerpoint/2010/main" val="9311825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62F77-9A37-B445-4B1D-B4C8D1D88B32}"/>
              </a:ext>
            </a:extLst>
          </p:cNvPr>
          <p:cNvSpPr>
            <a:spLocks noGrp="1"/>
          </p:cNvSpPr>
          <p:nvPr>
            <p:ph type="title"/>
          </p:nvPr>
        </p:nvSpPr>
        <p:spPr>
          <a:xfrm>
            <a:off x="439736" y="504900"/>
            <a:ext cx="6715275" cy="474629"/>
          </a:xfrm>
        </p:spPr>
        <p:txBody>
          <a:bodyPr/>
          <a:lstStyle/>
          <a:p>
            <a:r>
              <a:rPr lang="en-US" dirty="0"/>
              <a:t>Evidence that people want</a:t>
            </a:r>
            <a:endParaRPr lang="en-GB" dirty="0"/>
          </a:p>
        </p:txBody>
      </p:sp>
      <p:sp>
        <p:nvSpPr>
          <p:cNvPr id="3" name="Content Placeholder 2">
            <a:extLst>
              <a:ext uri="{FF2B5EF4-FFF2-40B4-BE49-F238E27FC236}">
                <a16:creationId xmlns:a16="http://schemas.microsoft.com/office/drawing/2014/main" id="{38B35735-496B-2410-8A42-07D0A28342EB}"/>
              </a:ext>
            </a:extLst>
          </p:cNvPr>
          <p:cNvSpPr>
            <a:spLocks noGrp="1"/>
          </p:cNvSpPr>
          <p:nvPr>
            <p:ph idx="1"/>
          </p:nvPr>
        </p:nvSpPr>
        <p:spPr>
          <a:xfrm>
            <a:off x="439736" y="1383670"/>
            <a:ext cx="7413346" cy="2932200"/>
          </a:xfrm>
        </p:spPr>
        <p:txBody>
          <a:bodyPr/>
          <a:lstStyle/>
          <a:p>
            <a:pPr marL="342900" indent="-342900">
              <a:buFont typeface="Arial" panose="020B0604020202020204" pitchFamily="34" charset="0"/>
              <a:buChar char="•"/>
            </a:pPr>
            <a:r>
              <a:rPr lang="en-US" sz="2400" dirty="0"/>
              <a:t>Moving forwards, we want to ensure that we are truly contributing to improved global health</a:t>
            </a:r>
          </a:p>
          <a:p>
            <a:pPr marL="342900" indent="-342900">
              <a:buFont typeface="Arial" panose="020B0604020202020204" pitchFamily="34" charset="0"/>
              <a:buChar char="•"/>
            </a:pPr>
            <a:r>
              <a:rPr lang="en-US" sz="2400" dirty="0"/>
              <a:t>More reviews that address the greatest challenges</a:t>
            </a:r>
          </a:p>
          <a:p>
            <a:pPr marL="342900" indent="-342900">
              <a:buFont typeface="Arial" panose="020B0604020202020204" pitchFamily="34" charset="0"/>
              <a:buChar char="•"/>
            </a:pPr>
            <a:r>
              <a:rPr lang="en-GB" sz="2400" dirty="0"/>
              <a:t>Increasing the collaboration of consumers, members and funders</a:t>
            </a:r>
          </a:p>
        </p:txBody>
      </p:sp>
      <p:pic>
        <p:nvPicPr>
          <p:cNvPr id="4" name="Picture 4" descr="Cochrane Library: nuevo diseño – Noticias de la Biblioteca">
            <a:extLst>
              <a:ext uri="{FF2B5EF4-FFF2-40B4-BE49-F238E27FC236}">
                <a16:creationId xmlns:a16="http://schemas.microsoft.com/office/drawing/2014/main" id="{A159EF2C-586F-1743-9EEB-C8AE26DA07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9172" y="4113529"/>
            <a:ext cx="2665092" cy="776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1913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169" y="722299"/>
            <a:ext cx="7511389" cy="511043"/>
          </a:xfrm>
        </p:spPr>
        <p:txBody>
          <a:bodyPr/>
          <a:lstStyle/>
          <a:p>
            <a:r>
              <a:rPr lang="en-US" sz="2800" dirty="0"/>
              <a:t> </a:t>
            </a:r>
            <a:r>
              <a:rPr lang="en-US" dirty="0"/>
              <a:t>Excellence simplified</a:t>
            </a:r>
            <a:endParaRPr lang="en-GB" dirty="0"/>
          </a:p>
        </p:txBody>
      </p:sp>
      <p:sp>
        <p:nvSpPr>
          <p:cNvPr id="3" name="Content Placeholder 2"/>
          <p:cNvSpPr>
            <a:spLocks noGrp="1"/>
          </p:cNvSpPr>
          <p:nvPr>
            <p:ph idx="1"/>
          </p:nvPr>
        </p:nvSpPr>
        <p:spPr>
          <a:xfrm>
            <a:off x="533004" y="1233342"/>
            <a:ext cx="8077992" cy="3634066"/>
          </a:xfrm>
        </p:spPr>
        <p:txBody>
          <a:bodyPr vert="horz" lIns="0" tIns="0" rIns="0" bIns="0" rtlCol="0" anchor="t">
            <a:noAutofit/>
          </a:bodyPr>
          <a:lstStyle/>
          <a:p>
            <a:pPr marL="0" lvl="1" indent="0">
              <a:buNone/>
            </a:pPr>
            <a:endParaRPr lang="en-GB" sz="1800" dirty="0"/>
          </a:p>
          <a:p>
            <a:pPr lvl="1"/>
            <a:r>
              <a:rPr lang="en-GB" sz="2800" dirty="0"/>
              <a:t>Maintain quality and independence</a:t>
            </a:r>
          </a:p>
          <a:p>
            <a:pPr lvl="1"/>
            <a:r>
              <a:rPr lang="en-GB" sz="2800" dirty="0"/>
              <a:t>Simplify processes</a:t>
            </a:r>
          </a:p>
        </p:txBody>
      </p:sp>
      <p:pic>
        <p:nvPicPr>
          <p:cNvPr id="4" name="Picture 4" descr="Cochrane Library: nuevo diseño – Noticias de la Biblioteca">
            <a:extLst>
              <a:ext uri="{FF2B5EF4-FFF2-40B4-BE49-F238E27FC236}">
                <a16:creationId xmlns:a16="http://schemas.microsoft.com/office/drawing/2014/main" id="{E8ADBD8A-862B-B94F-9D0B-A8BCC6A2D9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8257" y="4052047"/>
            <a:ext cx="2876007" cy="838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5028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6440D-4F14-7681-EFAE-C0AA6DA71B27}"/>
              </a:ext>
            </a:extLst>
          </p:cNvPr>
          <p:cNvSpPr>
            <a:spLocks noGrp="1"/>
          </p:cNvSpPr>
          <p:nvPr>
            <p:ph type="title"/>
          </p:nvPr>
        </p:nvSpPr>
        <p:spPr>
          <a:xfrm>
            <a:off x="439736" y="683400"/>
            <a:ext cx="6715275" cy="474629"/>
          </a:xfrm>
        </p:spPr>
        <p:txBody>
          <a:bodyPr/>
          <a:lstStyle/>
          <a:p>
            <a:r>
              <a:rPr lang="en-US" dirty="0"/>
              <a:t>Harness our potential</a:t>
            </a:r>
            <a:endParaRPr lang="en-GB" dirty="0"/>
          </a:p>
        </p:txBody>
      </p:sp>
      <p:sp>
        <p:nvSpPr>
          <p:cNvPr id="3" name="Content Placeholder 2">
            <a:extLst>
              <a:ext uri="{FF2B5EF4-FFF2-40B4-BE49-F238E27FC236}">
                <a16:creationId xmlns:a16="http://schemas.microsoft.com/office/drawing/2014/main" id="{7DE739DA-0279-2C6D-F4B6-919F6D032CF6}"/>
              </a:ext>
            </a:extLst>
          </p:cNvPr>
          <p:cNvSpPr>
            <a:spLocks noGrp="1"/>
          </p:cNvSpPr>
          <p:nvPr>
            <p:ph idx="1"/>
          </p:nvPr>
        </p:nvSpPr>
        <p:spPr>
          <a:xfrm>
            <a:off x="439736" y="1366535"/>
            <a:ext cx="8058805" cy="2932200"/>
          </a:xfrm>
        </p:spPr>
        <p:txBody>
          <a:bodyPr/>
          <a:lstStyle/>
          <a:p>
            <a:r>
              <a:rPr lang="en-US" sz="2400" dirty="0"/>
              <a:t>Our work moving forward with our much-valued Community will enable us to: </a:t>
            </a:r>
          </a:p>
          <a:p>
            <a:pPr marL="342900" indent="-342900">
              <a:buFont typeface="Arial" panose="020B0604020202020204" pitchFamily="34" charset="0"/>
              <a:buChar char="•"/>
            </a:pPr>
            <a:r>
              <a:rPr lang="en-US" sz="2400" dirty="0"/>
              <a:t>Increase the usefulness and impact of our reviews</a:t>
            </a:r>
          </a:p>
          <a:p>
            <a:pPr marL="342900" indent="-342900">
              <a:buFont typeface="Arial" panose="020B0604020202020204" pitchFamily="34" charset="0"/>
              <a:buChar char="•"/>
            </a:pPr>
            <a:r>
              <a:rPr lang="en-US" sz="2400" dirty="0"/>
              <a:t>Collaborate to enhance diversity and equity</a:t>
            </a:r>
          </a:p>
          <a:p>
            <a:pPr marL="342900" indent="-342900">
              <a:buFont typeface="Arial" panose="020B0604020202020204" pitchFamily="34" charset="0"/>
              <a:buChar char="•"/>
            </a:pPr>
            <a:r>
              <a:rPr lang="en-US" sz="2400" dirty="0"/>
              <a:t>Strengthen our collaboration and reunite our community</a:t>
            </a:r>
          </a:p>
          <a:p>
            <a:pPr marL="342900" indent="-342900">
              <a:buFont typeface="Arial" panose="020B0604020202020204" pitchFamily="34" charset="0"/>
              <a:buChar char="•"/>
            </a:pPr>
            <a:endParaRPr lang="en-GB" dirty="0"/>
          </a:p>
        </p:txBody>
      </p:sp>
      <p:pic>
        <p:nvPicPr>
          <p:cNvPr id="7170" name="Picture 2" descr="Cochrane Analysis: What's Here, What's missing, Conclusions - #MEAction  Network">
            <a:extLst>
              <a:ext uri="{FF2B5EF4-FFF2-40B4-BE49-F238E27FC236}">
                <a16:creationId xmlns:a16="http://schemas.microsoft.com/office/drawing/2014/main" id="{63823D5A-2320-6F40-93CD-7B612B355D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695915"/>
            <a:ext cx="4513730" cy="1447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973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C3714-27CA-4C53-8C95-8473F1DF0BE2}"/>
              </a:ext>
            </a:extLst>
          </p:cNvPr>
          <p:cNvSpPr>
            <a:spLocks noGrp="1"/>
          </p:cNvSpPr>
          <p:nvPr>
            <p:ph type="title"/>
          </p:nvPr>
        </p:nvSpPr>
        <p:spPr>
          <a:xfrm>
            <a:off x="389754" y="529702"/>
            <a:ext cx="7411376" cy="474629"/>
          </a:xfrm>
        </p:spPr>
        <p:txBody>
          <a:bodyPr/>
          <a:lstStyle/>
          <a:p>
            <a:r>
              <a:rPr lang="en-GB" sz="2800" dirty="0"/>
              <a:t>Develop new income streams</a:t>
            </a:r>
            <a:endParaRPr lang="en-GB" sz="2800" b="0" dirty="0"/>
          </a:p>
        </p:txBody>
      </p:sp>
      <p:sp>
        <p:nvSpPr>
          <p:cNvPr id="3" name="Content Placeholder 2">
            <a:extLst>
              <a:ext uri="{FF2B5EF4-FFF2-40B4-BE49-F238E27FC236}">
                <a16:creationId xmlns:a16="http://schemas.microsoft.com/office/drawing/2014/main" id="{F3735D09-6B34-4177-A166-CADF952811A0}"/>
              </a:ext>
            </a:extLst>
          </p:cNvPr>
          <p:cNvSpPr>
            <a:spLocks noGrp="1"/>
          </p:cNvSpPr>
          <p:nvPr>
            <p:ph idx="1"/>
          </p:nvPr>
        </p:nvSpPr>
        <p:spPr>
          <a:xfrm>
            <a:off x="-1672997" y="1183626"/>
            <a:ext cx="7043099" cy="4842206"/>
          </a:xfrm>
        </p:spPr>
        <p:txBody>
          <a:bodyPr/>
          <a:lstStyle/>
          <a:p>
            <a:pPr marL="342900" lvl="0" indent="-342900">
              <a:lnSpc>
                <a:spcPct val="107000"/>
              </a:lnSpc>
              <a:spcBef>
                <a:spcPts val="0"/>
              </a:spcBef>
              <a:buFont typeface="Wingdings" panose="05000000000000000000" pitchFamily="2" charset="2"/>
              <a:buChar char="v"/>
            </a:pPr>
            <a:endParaRPr lang="en-GB" sz="1400" dirty="0">
              <a:ea typeface="Calibri" panose="020F0502020204030204" pitchFamily="34" charset="0"/>
              <a:cs typeface="Arial" panose="020B0604020202020204" pitchFamily="34" charset="0"/>
            </a:endParaRPr>
          </a:p>
          <a:p>
            <a:pPr marL="285750" lvl="0" indent="-285750">
              <a:spcBef>
                <a:spcPts val="0"/>
              </a:spcBef>
              <a:buFont typeface="Wingdings" panose="05000000000000000000" pitchFamily="2" charset="2"/>
              <a:buChar char="v"/>
            </a:pPr>
            <a:endParaRPr lang="en-GB" sz="1400" dirty="0">
              <a:solidFill>
                <a:srgbClr val="002060"/>
              </a:solidFill>
              <a:effectLst/>
              <a:ea typeface="Source Sans Pro Semibold" panose="020B0603030403020204" pitchFamily="34" charset="0"/>
              <a:cs typeface="Times New Roman" panose="02020603050405020304" pitchFamily="18" charset="0"/>
            </a:endParaRPr>
          </a:p>
          <a:p>
            <a:pPr marL="342900" lvl="0" indent="-342900">
              <a:spcBef>
                <a:spcPts val="0"/>
              </a:spcBef>
              <a:buFont typeface="Wingdings" panose="05000000000000000000" pitchFamily="2" charset="2"/>
              <a:buChar char="v"/>
            </a:pPr>
            <a:endParaRPr lang="en-GB" sz="1400" dirty="0">
              <a:solidFill>
                <a:srgbClr val="002060"/>
              </a:solidFill>
              <a:effectLst/>
              <a:ea typeface="Source Sans Pro Semibold" panose="020B0603030403020204" pitchFamily="34" charset="0"/>
              <a:cs typeface="Times New Roman" panose="02020603050405020304" pitchFamily="18" charset="0"/>
            </a:endParaRPr>
          </a:p>
          <a:p>
            <a:pPr marL="342900" lvl="0" indent="-342900">
              <a:spcBef>
                <a:spcPts val="0"/>
              </a:spcBef>
              <a:buFont typeface="Wingdings" panose="05000000000000000000" pitchFamily="2" charset="2"/>
              <a:buChar char="v"/>
            </a:pPr>
            <a:endParaRPr lang="en-US" sz="1800" dirty="0">
              <a:solidFill>
                <a:srgbClr val="002060"/>
              </a:solidFill>
              <a:effectLst/>
              <a:latin typeface="Source Sans Pro" panose="020B0503030403020204" pitchFamily="34" charset="0"/>
              <a:ea typeface="Source Sans Pro Semibold" panose="020B0603030403020204" pitchFamily="34" charset="0"/>
              <a:cs typeface="Times New Roman" panose="02020603050405020304" pitchFamily="18" charset="0"/>
            </a:endParaRPr>
          </a:p>
        </p:txBody>
      </p:sp>
      <p:pic>
        <p:nvPicPr>
          <p:cNvPr id="9218" name="Picture 2" descr="Cochrane announces new Director of Development, Dr Gavin Adams | Cochrane  Community">
            <a:extLst>
              <a:ext uri="{FF2B5EF4-FFF2-40B4-BE49-F238E27FC236}">
                <a16:creationId xmlns:a16="http://schemas.microsoft.com/office/drawing/2014/main" id="{E15F90FE-EADD-C84C-B7F1-7D29F71E1E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753" y="1183626"/>
            <a:ext cx="6125307" cy="3430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40563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C0E6F-DA89-4539-BFF4-42615CD4CD22}"/>
              </a:ext>
            </a:extLst>
          </p:cNvPr>
          <p:cNvSpPr>
            <a:spLocks noGrp="1"/>
          </p:cNvSpPr>
          <p:nvPr>
            <p:ph type="ctrTitle"/>
          </p:nvPr>
        </p:nvSpPr>
        <p:spPr>
          <a:xfrm>
            <a:off x="332162" y="1076560"/>
            <a:ext cx="5253570" cy="2260701"/>
          </a:xfrm>
        </p:spPr>
        <p:txBody>
          <a:bodyPr/>
          <a:lstStyle/>
          <a:p>
            <a:pPr>
              <a:lnSpc>
                <a:spcPct val="100000"/>
              </a:lnSpc>
              <a:spcBef>
                <a:spcPts val="0"/>
              </a:spcBef>
            </a:pPr>
            <a:r>
              <a:rPr lang="en-GB" sz="4000" dirty="0"/>
              <a:t>Thank you!</a:t>
            </a:r>
            <a:br>
              <a:rPr lang="en-GB" sz="4000" dirty="0"/>
            </a:br>
            <a:r>
              <a:rPr lang="en-GB" sz="4000" dirty="0" err="1"/>
              <a:t>Muchas</a:t>
            </a:r>
            <a:r>
              <a:rPr lang="en-GB" sz="4000" dirty="0"/>
              <a:t> gracias!</a:t>
            </a:r>
            <a:br>
              <a:rPr lang="en-GB" sz="4000" dirty="0"/>
            </a:br>
            <a:br>
              <a:rPr lang="en-GB" dirty="0"/>
            </a:br>
            <a:br>
              <a:rPr lang="en-GB" dirty="0"/>
            </a:br>
            <a:r>
              <a:rPr lang="en-GB" sz="2400" b="0" dirty="0">
                <a:solidFill>
                  <a:srgbClr val="002060"/>
                </a:solidFill>
              </a:rPr>
              <a:t>Catherine Spencer</a:t>
            </a:r>
            <a:br>
              <a:rPr lang="en-GB" sz="2400" b="0" dirty="0">
                <a:solidFill>
                  <a:srgbClr val="002060"/>
                </a:solidFill>
              </a:rPr>
            </a:br>
            <a:r>
              <a:rPr lang="en-GB" sz="2400" b="0" dirty="0">
                <a:solidFill>
                  <a:srgbClr val="002060"/>
                </a:solidFill>
              </a:rPr>
              <a:t>cspencer</a:t>
            </a:r>
            <a:r>
              <a:rPr lang="en-GB" sz="2400" b="0" dirty="0">
                <a:solidFill>
                  <a:srgbClr val="002060"/>
                </a:solidFill>
                <a:hlinkClick r:id="rId3"/>
              </a:rPr>
              <a:t>@cochrane.org</a:t>
            </a:r>
            <a:r>
              <a:rPr lang="en-GB" sz="2400" b="0" dirty="0">
                <a:solidFill>
                  <a:srgbClr val="002060"/>
                </a:solidFill>
              </a:rPr>
              <a:t> </a:t>
            </a:r>
          </a:p>
        </p:txBody>
      </p:sp>
    </p:spTree>
    <p:extLst>
      <p:ext uri="{BB962C8B-B14F-4D97-AF65-F5344CB8AC3E}">
        <p14:creationId xmlns:p14="http://schemas.microsoft.com/office/powerpoint/2010/main" val="4125084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DE06D4-F49B-4521-9A9D-07573CF88D6C}"/>
              </a:ext>
            </a:extLst>
          </p:cNvPr>
          <p:cNvSpPr txBox="1"/>
          <p:nvPr/>
        </p:nvSpPr>
        <p:spPr>
          <a:xfrm>
            <a:off x="295439" y="1128585"/>
            <a:ext cx="5208212" cy="2708434"/>
          </a:xfrm>
          <a:prstGeom prst="rect">
            <a:avLst/>
          </a:prstGeom>
          <a:noFill/>
        </p:spPr>
        <p:txBody>
          <a:bodyPr wrap="square" rtlCol="0">
            <a:spAutoFit/>
          </a:bodyPr>
          <a:lstStyle/>
          <a:p>
            <a:r>
              <a:rPr lang="en-GB" sz="3200" b="1" dirty="0">
                <a:solidFill>
                  <a:schemeClr val="tx2"/>
                </a:solidFill>
                <a:latin typeface="+mj-lt"/>
              </a:rPr>
              <a:t>Council Report </a:t>
            </a:r>
          </a:p>
          <a:p>
            <a:endParaRPr lang="en-GB" sz="2400" b="1" dirty="0">
              <a:latin typeface="+mj-lt"/>
            </a:endParaRPr>
          </a:p>
          <a:p>
            <a:endParaRPr lang="en-GB" sz="2000" b="1" dirty="0">
              <a:solidFill>
                <a:schemeClr val="bg2"/>
              </a:solidFill>
              <a:latin typeface="+mj-lt"/>
            </a:endParaRPr>
          </a:p>
          <a:p>
            <a:endParaRPr lang="en-GB" sz="2000" b="1" dirty="0">
              <a:solidFill>
                <a:schemeClr val="bg2"/>
              </a:solidFill>
              <a:latin typeface="+mj-lt"/>
            </a:endParaRPr>
          </a:p>
          <a:p>
            <a:endParaRPr lang="en-GB" sz="2000" b="1" dirty="0">
              <a:solidFill>
                <a:schemeClr val="bg2"/>
              </a:solidFill>
              <a:latin typeface="+mj-lt"/>
            </a:endParaRPr>
          </a:p>
          <a:p>
            <a:r>
              <a:rPr lang="en-GB" sz="2000" b="1" dirty="0">
                <a:solidFill>
                  <a:schemeClr val="bg2"/>
                </a:solidFill>
                <a:latin typeface="+mj-lt"/>
              </a:rPr>
              <a:t>Stefano Negrini &amp; Robert Dellavalle</a:t>
            </a:r>
          </a:p>
          <a:p>
            <a:r>
              <a:rPr lang="en-GB" sz="2000" dirty="0">
                <a:solidFill>
                  <a:schemeClr val="bg2"/>
                </a:solidFill>
                <a:latin typeface="+mj-lt"/>
              </a:rPr>
              <a:t>Council Co-Chairs</a:t>
            </a:r>
          </a:p>
          <a:p>
            <a:r>
              <a:rPr lang="en-GB" sz="1400" dirty="0">
                <a:solidFill>
                  <a:schemeClr val="bg2"/>
                </a:solidFill>
                <a:latin typeface="+mj-lt"/>
              </a:rPr>
              <a:t>17 October 2022</a:t>
            </a:r>
          </a:p>
        </p:txBody>
      </p:sp>
      <p:pic>
        <p:nvPicPr>
          <p:cNvPr id="3" name="Picture 2" descr="A person wearing glasses and a suit&#10;&#10;Description automatically generated with low confidence">
            <a:extLst>
              <a:ext uri="{FF2B5EF4-FFF2-40B4-BE49-F238E27FC236}">
                <a16:creationId xmlns:a16="http://schemas.microsoft.com/office/drawing/2014/main" id="{F546040B-582C-864F-A1E1-D70B3C07BD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827" y="1817505"/>
            <a:ext cx="1066394" cy="1054018"/>
          </a:xfrm>
          <a:prstGeom prst="rect">
            <a:avLst/>
          </a:prstGeom>
        </p:spPr>
      </p:pic>
      <p:pic>
        <p:nvPicPr>
          <p:cNvPr id="5" name="Picture 4">
            <a:extLst>
              <a:ext uri="{FF2B5EF4-FFF2-40B4-BE49-F238E27FC236}">
                <a16:creationId xmlns:a16="http://schemas.microsoft.com/office/drawing/2014/main" id="{30B6ED58-A3B3-B548-A31D-E3A7851D35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6259" y="1817505"/>
            <a:ext cx="842168" cy="1089865"/>
          </a:xfrm>
          <a:prstGeom prst="rect">
            <a:avLst/>
          </a:prstGeom>
        </p:spPr>
      </p:pic>
    </p:spTree>
    <p:extLst>
      <p:ext uri="{BB962C8B-B14F-4D97-AF65-F5344CB8AC3E}">
        <p14:creationId xmlns:p14="http://schemas.microsoft.com/office/powerpoint/2010/main" val="27106172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219569" y="1386004"/>
            <a:ext cx="5387408" cy="3422342"/>
          </a:xfrm>
          <a:prstGeom prst="rect">
            <a:avLst/>
          </a:prstGeom>
        </p:spPr>
        <p:txBody>
          <a:bodyPr/>
          <a:lstStyle>
            <a:lvl1pPr marL="0" indent="0" algn="l" defTabSz="914400" rtl="0" eaLnBrk="1" latinLnBrk="0" hangingPunct="1">
              <a:spcBef>
                <a:spcPts val="1134"/>
              </a:spcBef>
              <a:spcAft>
                <a:spcPts val="0"/>
              </a:spcAft>
              <a:buClr>
                <a:schemeClr val="bg2"/>
              </a:buClr>
              <a:buFont typeface="Arial" pitchFamily="34" charset="0"/>
              <a:buNone/>
              <a:defRPr sz="2000" kern="1200" spc="-20" baseline="0">
                <a:solidFill>
                  <a:schemeClr val="tx2"/>
                </a:solidFill>
                <a:latin typeface="+mj-lt"/>
                <a:ea typeface="+mn-ea"/>
                <a:cs typeface="+mn-cs"/>
              </a:defRPr>
            </a:lvl1pPr>
            <a:lvl2pPr marL="179388" indent="-179388" algn="l" defTabSz="914400" rtl="0" eaLnBrk="1" latinLnBrk="0" hangingPunct="1">
              <a:spcBef>
                <a:spcPts val="1134"/>
              </a:spcBef>
              <a:spcAft>
                <a:spcPts val="0"/>
              </a:spcAft>
              <a:buClr>
                <a:schemeClr val="bg2"/>
              </a:buClr>
              <a:buFont typeface="Arial" pitchFamily="34" charset="0"/>
              <a:buChar char="•"/>
              <a:defRPr sz="2000" kern="1200" spc="-20" baseline="0">
                <a:solidFill>
                  <a:schemeClr val="tx2"/>
                </a:solidFill>
                <a:latin typeface="+mj-lt"/>
                <a:ea typeface="+mn-ea"/>
                <a:cs typeface="+mn-cs"/>
              </a:defRPr>
            </a:lvl2pPr>
            <a:lvl3pPr marL="388938" indent="-158750" algn="l" defTabSz="914400" rtl="0" eaLnBrk="1" latinLnBrk="0" hangingPunct="1">
              <a:spcBef>
                <a:spcPts val="567"/>
              </a:spcBef>
              <a:buClr>
                <a:schemeClr val="bg2"/>
              </a:buClr>
              <a:buFont typeface="Source Sans Pro" pitchFamily="34" charset="0"/>
              <a:buChar char="–"/>
              <a:defRPr sz="1800" kern="1200" spc="-20" baseline="0">
                <a:solidFill>
                  <a:schemeClr val="tx2"/>
                </a:solidFill>
                <a:latin typeface="+mj-lt"/>
                <a:ea typeface="+mn-ea"/>
                <a:cs typeface="+mn-cs"/>
              </a:defRPr>
            </a:lvl3pPr>
            <a:lvl4pPr marL="612775" indent="-195263" algn="l" defTabSz="914400" rtl="0" eaLnBrk="1" latinLnBrk="0" hangingPunct="1">
              <a:spcBef>
                <a:spcPts val="567"/>
              </a:spcBef>
              <a:buClr>
                <a:schemeClr val="bg2"/>
              </a:buClr>
              <a:buFont typeface="Arial" pitchFamily="34" charset="0"/>
              <a:buChar char="•"/>
              <a:defRPr sz="1800" kern="1200" spc="-20" baseline="0">
                <a:solidFill>
                  <a:schemeClr val="tx2"/>
                </a:solidFill>
                <a:latin typeface="+mj-lt"/>
                <a:ea typeface="+mn-ea"/>
                <a:cs typeface="+mn-cs"/>
              </a:defRPr>
            </a:lvl4pPr>
            <a:lvl5pPr marL="849313" indent="-187325" algn="l" defTabSz="914400" rtl="0" eaLnBrk="1" latinLnBrk="0" hangingPunct="1">
              <a:spcBef>
                <a:spcPts val="567"/>
              </a:spcBef>
              <a:buClr>
                <a:schemeClr val="bg2"/>
              </a:buClr>
              <a:buFont typeface="Source Sans Pro" pitchFamily="34" charset="0"/>
              <a:buChar char="–"/>
              <a:defRPr sz="1800" kern="1200" spc="-20" baseline="0">
                <a:solidFill>
                  <a:schemeClr val="tx2"/>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GB" sz="1800" dirty="0"/>
          </a:p>
        </p:txBody>
      </p:sp>
      <p:sp>
        <p:nvSpPr>
          <p:cNvPr id="5" name="Content Placeholder 2">
            <a:extLst>
              <a:ext uri="{FF2B5EF4-FFF2-40B4-BE49-F238E27FC236}">
                <a16:creationId xmlns:a16="http://schemas.microsoft.com/office/drawing/2014/main" id="{DC6314FB-AC4A-41D2-9038-D4E95F6D25FF}"/>
              </a:ext>
            </a:extLst>
          </p:cNvPr>
          <p:cNvSpPr txBox="1">
            <a:spLocks/>
          </p:cNvSpPr>
          <p:nvPr/>
        </p:nvSpPr>
        <p:spPr>
          <a:xfrm>
            <a:off x="179387" y="1422834"/>
            <a:ext cx="5510214" cy="3205609"/>
          </a:xfrm>
          <a:prstGeom prst="rect">
            <a:avLst/>
          </a:prstGeom>
        </p:spPr>
        <p:txBody>
          <a:bodyPr/>
          <a:lstStyle>
            <a:lvl1pPr marL="0" indent="0" algn="l" defTabSz="914400" rtl="0" eaLnBrk="1" latinLnBrk="0" hangingPunct="1">
              <a:spcBef>
                <a:spcPts val="1134"/>
              </a:spcBef>
              <a:spcAft>
                <a:spcPts val="0"/>
              </a:spcAft>
              <a:buClr>
                <a:schemeClr val="bg2"/>
              </a:buClr>
              <a:buFont typeface="Arial" pitchFamily="34" charset="0"/>
              <a:buNone/>
              <a:defRPr sz="2000" kern="1200" spc="-20" baseline="0">
                <a:solidFill>
                  <a:schemeClr val="tx2"/>
                </a:solidFill>
                <a:latin typeface="+mj-lt"/>
                <a:ea typeface="+mn-ea"/>
                <a:cs typeface="+mn-cs"/>
              </a:defRPr>
            </a:lvl1pPr>
            <a:lvl2pPr marL="179388" indent="-179388" algn="l" defTabSz="914400" rtl="0" eaLnBrk="1" latinLnBrk="0" hangingPunct="1">
              <a:spcBef>
                <a:spcPts val="1134"/>
              </a:spcBef>
              <a:spcAft>
                <a:spcPts val="0"/>
              </a:spcAft>
              <a:buClr>
                <a:schemeClr val="bg2"/>
              </a:buClr>
              <a:buFont typeface="Arial" pitchFamily="34" charset="0"/>
              <a:buChar char="•"/>
              <a:defRPr sz="2000" kern="1200" spc="-20" baseline="0">
                <a:solidFill>
                  <a:schemeClr val="tx2"/>
                </a:solidFill>
                <a:latin typeface="+mj-lt"/>
                <a:ea typeface="+mn-ea"/>
                <a:cs typeface="+mn-cs"/>
              </a:defRPr>
            </a:lvl2pPr>
            <a:lvl3pPr marL="388938" indent="-158750" algn="l" defTabSz="914400" rtl="0" eaLnBrk="1" latinLnBrk="0" hangingPunct="1">
              <a:spcBef>
                <a:spcPts val="567"/>
              </a:spcBef>
              <a:buClr>
                <a:schemeClr val="bg2"/>
              </a:buClr>
              <a:buFont typeface="Source Sans Pro" pitchFamily="34" charset="0"/>
              <a:buChar char="–"/>
              <a:defRPr sz="1800" kern="1200" spc="-20" baseline="0">
                <a:solidFill>
                  <a:schemeClr val="tx2"/>
                </a:solidFill>
                <a:latin typeface="+mj-lt"/>
                <a:ea typeface="+mn-ea"/>
                <a:cs typeface="+mn-cs"/>
              </a:defRPr>
            </a:lvl3pPr>
            <a:lvl4pPr marL="612775" indent="-195263" algn="l" defTabSz="914400" rtl="0" eaLnBrk="1" latinLnBrk="0" hangingPunct="1">
              <a:spcBef>
                <a:spcPts val="567"/>
              </a:spcBef>
              <a:buClr>
                <a:schemeClr val="bg2"/>
              </a:buClr>
              <a:buFont typeface="Arial" pitchFamily="34" charset="0"/>
              <a:buChar char="•"/>
              <a:defRPr sz="1800" kern="1200" spc="-20" baseline="0">
                <a:solidFill>
                  <a:schemeClr val="tx2"/>
                </a:solidFill>
                <a:latin typeface="+mj-lt"/>
                <a:ea typeface="+mn-ea"/>
                <a:cs typeface="+mn-cs"/>
              </a:defRPr>
            </a:lvl4pPr>
            <a:lvl5pPr marL="849313" indent="-187325" algn="l" defTabSz="914400" rtl="0" eaLnBrk="1" latinLnBrk="0" hangingPunct="1">
              <a:spcBef>
                <a:spcPts val="567"/>
              </a:spcBef>
              <a:buClr>
                <a:schemeClr val="bg2"/>
              </a:buClr>
              <a:buFont typeface="Source Sans Pro" pitchFamily="34" charset="0"/>
              <a:buChar char="–"/>
              <a:defRPr sz="1800" kern="1200" spc="-20" baseline="0">
                <a:solidFill>
                  <a:schemeClr val="tx2"/>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GB" sz="2400" dirty="0"/>
          </a:p>
        </p:txBody>
      </p:sp>
      <p:sp>
        <p:nvSpPr>
          <p:cNvPr id="24" name="TextBox 23">
            <a:extLst>
              <a:ext uri="{FF2B5EF4-FFF2-40B4-BE49-F238E27FC236}">
                <a16:creationId xmlns:a16="http://schemas.microsoft.com/office/drawing/2014/main" id="{B3C68C43-8F28-41D3-A680-2001C369E4B6}"/>
              </a:ext>
            </a:extLst>
          </p:cNvPr>
          <p:cNvSpPr txBox="1"/>
          <p:nvPr/>
        </p:nvSpPr>
        <p:spPr>
          <a:xfrm>
            <a:off x="219569" y="1117423"/>
            <a:ext cx="8658790" cy="2546851"/>
          </a:xfrm>
          <a:prstGeom prst="rect">
            <a:avLst/>
          </a:prstGeom>
          <a:noFill/>
        </p:spPr>
        <p:txBody>
          <a:bodyPr wrap="square" rtlCol="0">
            <a:spAutoFit/>
          </a:bodyPr>
          <a:lstStyle/>
          <a:p>
            <a:pPr lvl="0"/>
            <a:endParaRPr lang="en-GB" sz="2000" dirty="0">
              <a:solidFill>
                <a:schemeClr val="tx2"/>
              </a:solidFill>
              <a:latin typeface="+mj-lt"/>
            </a:endParaRPr>
          </a:p>
          <a:p>
            <a:pPr lvl="0"/>
            <a:endParaRPr lang="en-GB" sz="2000" dirty="0">
              <a:solidFill>
                <a:schemeClr val="tx2"/>
              </a:solidFill>
              <a:latin typeface="+mj-lt"/>
            </a:endParaRPr>
          </a:p>
          <a:p>
            <a:pPr lvl="0"/>
            <a:r>
              <a:rPr lang="en-GB" sz="2000" dirty="0">
                <a:solidFill>
                  <a:schemeClr val="tx2"/>
                </a:solidFill>
                <a:latin typeface="+mj-lt"/>
              </a:rPr>
              <a:t>Provide Cochrane Groups</a:t>
            </a:r>
            <a:br>
              <a:rPr lang="en-GB" sz="2000" dirty="0">
                <a:solidFill>
                  <a:schemeClr val="tx2"/>
                </a:solidFill>
                <a:latin typeface="+mj-lt"/>
              </a:rPr>
            </a:br>
            <a:r>
              <a:rPr lang="en-GB" sz="2000" dirty="0">
                <a:solidFill>
                  <a:schemeClr val="bg2"/>
                </a:solidFill>
                <a:latin typeface="+mj-lt"/>
              </a:rPr>
              <a:t>an effective voice </a:t>
            </a:r>
            <a:r>
              <a:rPr lang="en-GB" sz="2000" dirty="0">
                <a:solidFill>
                  <a:schemeClr val="tx2"/>
                </a:solidFill>
                <a:latin typeface="+mj-lt"/>
              </a:rPr>
              <a:t>in leadership</a:t>
            </a:r>
          </a:p>
          <a:p>
            <a:pPr lvl="0">
              <a:spcAft>
                <a:spcPts val="300"/>
              </a:spcAft>
            </a:pPr>
            <a:endParaRPr lang="en-GB" dirty="0">
              <a:solidFill>
                <a:schemeClr val="tx2"/>
              </a:solidFill>
              <a:latin typeface="+mj-lt"/>
            </a:endParaRPr>
          </a:p>
          <a:p>
            <a:pPr marL="285750" lvl="0" indent="-285750">
              <a:spcAft>
                <a:spcPts val="300"/>
              </a:spcAft>
              <a:buFont typeface="Arial" panose="020B0604020202020204" pitchFamily="34" charset="0"/>
              <a:buChar char="•"/>
            </a:pPr>
            <a:r>
              <a:rPr lang="en-GB" dirty="0">
                <a:solidFill>
                  <a:srgbClr val="002060"/>
                </a:solidFill>
              </a:rPr>
              <a:t>Consider </a:t>
            </a:r>
            <a:r>
              <a:rPr lang="en-GB" b="1" dirty="0">
                <a:solidFill>
                  <a:srgbClr val="002060"/>
                </a:solidFill>
              </a:rPr>
              <a:t>high-level matters</a:t>
            </a:r>
          </a:p>
          <a:p>
            <a:pPr marL="285750" lvl="0" indent="-285750">
              <a:spcAft>
                <a:spcPts val="300"/>
              </a:spcAft>
              <a:buFont typeface="Arial" panose="020B0604020202020204" pitchFamily="34" charset="0"/>
              <a:buChar char="•"/>
            </a:pPr>
            <a:r>
              <a:rPr lang="en-GB" b="1" dirty="0">
                <a:solidFill>
                  <a:srgbClr val="002060"/>
                </a:solidFill>
              </a:rPr>
              <a:t>Provide input </a:t>
            </a:r>
            <a:r>
              <a:rPr lang="en-GB" dirty="0">
                <a:solidFill>
                  <a:srgbClr val="002060"/>
                </a:solidFill>
              </a:rPr>
              <a:t>to the </a:t>
            </a:r>
            <a:r>
              <a:rPr lang="en-GB" b="1" dirty="0">
                <a:solidFill>
                  <a:srgbClr val="002060"/>
                </a:solidFill>
              </a:rPr>
              <a:t>Governing Board</a:t>
            </a:r>
            <a:endParaRPr lang="en-GB" dirty="0">
              <a:solidFill>
                <a:srgbClr val="002060"/>
              </a:solidFill>
            </a:endParaRPr>
          </a:p>
          <a:p>
            <a:pPr lvl="0">
              <a:spcAft>
                <a:spcPts val="300"/>
              </a:spcAft>
            </a:pPr>
            <a:endParaRPr lang="en-GB" dirty="0">
              <a:solidFill>
                <a:schemeClr val="tx2"/>
              </a:solidFill>
              <a:latin typeface="+mj-lt"/>
            </a:endParaRPr>
          </a:p>
        </p:txBody>
      </p:sp>
      <p:sp>
        <p:nvSpPr>
          <p:cNvPr id="10" name="Title 1">
            <a:extLst>
              <a:ext uri="{FF2B5EF4-FFF2-40B4-BE49-F238E27FC236}">
                <a16:creationId xmlns:a16="http://schemas.microsoft.com/office/drawing/2014/main" id="{36D652DF-3C6E-2245-96B4-2D43A3B6B016}"/>
              </a:ext>
            </a:extLst>
          </p:cNvPr>
          <p:cNvSpPr>
            <a:spLocks noGrp="1"/>
          </p:cNvSpPr>
          <p:nvPr>
            <p:ph type="title"/>
          </p:nvPr>
        </p:nvSpPr>
        <p:spPr>
          <a:xfrm>
            <a:off x="305823" y="718667"/>
            <a:ext cx="6404193" cy="595746"/>
          </a:xfrm>
        </p:spPr>
        <p:txBody>
          <a:bodyPr/>
          <a:lstStyle/>
          <a:p>
            <a:br>
              <a:rPr lang="en-GB" sz="2800" dirty="0"/>
            </a:br>
            <a:r>
              <a:rPr lang="en-GB" sz="2800" dirty="0"/>
              <a:t>Purpose </a:t>
            </a:r>
          </a:p>
        </p:txBody>
      </p:sp>
      <p:pic>
        <p:nvPicPr>
          <p:cNvPr id="3" name="Picture 2" descr="Map&#10;&#10;Description automatically generated">
            <a:extLst>
              <a:ext uri="{FF2B5EF4-FFF2-40B4-BE49-F238E27FC236}">
                <a16:creationId xmlns:a16="http://schemas.microsoft.com/office/drawing/2014/main" id="{457A5AC5-40F1-46CA-B0CD-8C7144F2A7CB}"/>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5255506" y="1242931"/>
            <a:ext cx="3459563" cy="2517307"/>
          </a:xfrm>
          <a:prstGeom prst="rect">
            <a:avLst/>
          </a:prstGeom>
          <a:ln>
            <a:solidFill>
              <a:schemeClr val="accent1"/>
            </a:solidFill>
          </a:ln>
        </p:spPr>
      </p:pic>
    </p:spTree>
    <p:extLst>
      <p:ext uri="{BB962C8B-B14F-4D97-AF65-F5344CB8AC3E}">
        <p14:creationId xmlns:p14="http://schemas.microsoft.com/office/powerpoint/2010/main" val="28192953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262" y="741219"/>
            <a:ext cx="6404193" cy="595746"/>
          </a:xfrm>
        </p:spPr>
        <p:txBody>
          <a:bodyPr/>
          <a:lstStyle/>
          <a:p>
            <a:r>
              <a:rPr lang="en-GB" sz="2800" dirty="0"/>
              <a:t>Council Members</a:t>
            </a:r>
            <a:br>
              <a:rPr lang="en-GB" sz="3300" dirty="0"/>
            </a:br>
            <a:br>
              <a:rPr lang="en-GB" sz="3300" dirty="0"/>
            </a:br>
            <a:endParaRPr lang="en-GB" sz="3300" dirty="0"/>
          </a:p>
        </p:txBody>
      </p:sp>
      <p:sp>
        <p:nvSpPr>
          <p:cNvPr id="8" name="TextBox 7">
            <a:extLst>
              <a:ext uri="{FF2B5EF4-FFF2-40B4-BE49-F238E27FC236}">
                <a16:creationId xmlns:a16="http://schemas.microsoft.com/office/drawing/2014/main" id="{11339711-9D39-401A-BB00-CEC3AC76D03E}"/>
              </a:ext>
            </a:extLst>
          </p:cNvPr>
          <p:cNvSpPr txBox="1"/>
          <p:nvPr/>
        </p:nvSpPr>
        <p:spPr>
          <a:xfrm>
            <a:off x="355928" y="1418652"/>
            <a:ext cx="902277" cy="261610"/>
          </a:xfrm>
          <a:prstGeom prst="rect">
            <a:avLst/>
          </a:prstGeom>
          <a:noFill/>
        </p:spPr>
        <p:txBody>
          <a:bodyPr wrap="square" rtlCol="0">
            <a:spAutoFit/>
          </a:bodyPr>
          <a:lstStyle/>
          <a:p>
            <a:r>
              <a:rPr lang="en-GB" sz="1100" b="1" dirty="0">
                <a:solidFill>
                  <a:schemeClr val="bg2"/>
                </a:solidFill>
                <a:latin typeface="+mj-lt"/>
              </a:rPr>
              <a:t>Authors</a:t>
            </a:r>
          </a:p>
        </p:txBody>
      </p:sp>
      <p:sp>
        <p:nvSpPr>
          <p:cNvPr id="9" name="TextBox 8">
            <a:extLst>
              <a:ext uri="{FF2B5EF4-FFF2-40B4-BE49-F238E27FC236}">
                <a16:creationId xmlns:a16="http://schemas.microsoft.com/office/drawing/2014/main" id="{813A23F6-2FAA-486D-B1DA-947E5497A28A}"/>
              </a:ext>
            </a:extLst>
          </p:cNvPr>
          <p:cNvSpPr txBox="1"/>
          <p:nvPr/>
        </p:nvSpPr>
        <p:spPr>
          <a:xfrm>
            <a:off x="3827678" y="2905720"/>
            <a:ext cx="1397606" cy="430887"/>
          </a:xfrm>
          <a:prstGeom prst="rect">
            <a:avLst/>
          </a:prstGeom>
          <a:noFill/>
        </p:spPr>
        <p:txBody>
          <a:bodyPr wrap="square" rtlCol="0">
            <a:spAutoFit/>
          </a:bodyPr>
          <a:lstStyle/>
          <a:p>
            <a:r>
              <a:rPr lang="en-GB" sz="1100" b="1" dirty="0">
                <a:solidFill>
                  <a:schemeClr val="bg2"/>
                </a:solidFill>
                <a:latin typeface="+mj-lt"/>
              </a:rPr>
              <a:t>Information Specialists</a:t>
            </a:r>
          </a:p>
        </p:txBody>
      </p:sp>
      <p:pic>
        <p:nvPicPr>
          <p:cNvPr id="10" name="Picture 6" descr="Rene Spijker">
            <a:extLst>
              <a:ext uri="{FF2B5EF4-FFF2-40B4-BE49-F238E27FC236}">
                <a16:creationId xmlns:a16="http://schemas.microsoft.com/office/drawing/2014/main" id="{A17F8E3B-3703-44F6-9263-278AFBE567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5428" y="3323982"/>
            <a:ext cx="952500" cy="1143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657738D-8988-4821-8395-23599E65D347}"/>
              </a:ext>
            </a:extLst>
          </p:cNvPr>
          <p:cNvSpPr txBox="1"/>
          <p:nvPr/>
        </p:nvSpPr>
        <p:spPr>
          <a:xfrm>
            <a:off x="3462258" y="1389687"/>
            <a:ext cx="1763026" cy="261610"/>
          </a:xfrm>
          <a:prstGeom prst="rect">
            <a:avLst/>
          </a:prstGeom>
          <a:noFill/>
        </p:spPr>
        <p:txBody>
          <a:bodyPr wrap="square" rtlCol="0">
            <a:spAutoFit/>
          </a:bodyPr>
          <a:lstStyle/>
          <a:p>
            <a:r>
              <a:rPr lang="en-GB" sz="1100" b="1" dirty="0">
                <a:solidFill>
                  <a:schemeClr val="bg2"/>
                </a:solidFill>
                <a:latin typeface="+mj-lt"/>
              </a:rPr>
              <a:t>Co-ordinating Editors</a:t>
            </a:r>
          </a:p>
        </p:txBody>
      </p:sp>
      <p:pic>
        <p:nvPicPr>
          <p:cNvPr id="14" name="Picture 12" descr="Jo Morrison">
            <a:extLst>
              <a:ext uri="{FF2B5EF4-FFF2-40B4-BE49-F238E27FC236}">
                <a16:creationId xmlns:a16="http://schemas.microsoft.com/office/drawing/2014/main" id="{F646BBD7-137F-4087-A6FA-88F51B057E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1509" y="1635916"/>
            <a:ext cx="915861" cy="109903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81DA916-296D-4D2F-9C14-7F87AE64DB2E}"/>
              </a:ext>
            </a:extLst>
          </p:cNvPr>
          <p:cNvSpPr txBox="1"/>
          <p:nvPr/>
        </p:nvSpPr>
        <p:spPr>
          <a:xfrm>
            <a:off x="764851" y="2905720"/>
            <a:ext cx="1147330" cy="261610"/>
          </a:xfrm>
          <a:prstGeom prst="rect">
            <a:avLst/>
          </a:prstGeom>
          <a:noFill/>
        </p:spPr>
        <p:txBody>
          <a:bodyPr wrap="square" rtlCol="0">
            <a:spAutoFit/>
          </a:bodyPr>
          <a:lstStyle/>
          <a:p>
            <a:r>
              <a:rPr lang="en-GB" sz="1000" b="1" dirty="0">
                <a:solidFill>
                  <a:schemeClr val="bg2"/>
                </a:solidFill>
                <a:latin typeface="+mj-lt"/>
              </a:rPr>
              <a:t>    </a:t>
            </a:r>
            <a:r>
              <a:rPr lang="en-GB" sz="1100" b="1" dirty="0">
                <a:solidFill>
                  <a:schemeClr val="bg2"/>
                </a:solidFill>
                <a:latin typeface="+mj-lt"/>
              </a:rPr>
              <a:t>Fields</a:t>
            </a:r>
          </a:p>
        </p:txBody>
      </p:sp>
      <p:sp>
        <p:nvSpPr>
          <p:cNvPr id="18" name="TextBox 17">
            <a:extLst>
              <a:ext uri="{FF2B5EF4-FFF2-40B4-BE49-F238E27FC236}">
                <a16:creationId xmlns:a16="http://schemas.microsoft.com/office/drawing/2014/main" id="{BAA119EC-2CF2-40B6-90BA-6DAFB1D3FB6D}"/>
              </a:ext>
            </a:extLst>
          </p:cNvPr>
          <p:cNvSpPr txBox="1"/>
          <p:nvPr/>
        </p:nvSpPr>
        <p:spPr>
          <a:xfrm>
            <a:off x="2238486" y="2893095"/>
            <a:ext cx="961897" cy="430887"/>
          </a:xfrm>
          <a:prstGeom prst="rect">
            <a:avLst/>
          </a:prstGeom>
          <a:noFill/>
        </p:spPr>
        <p:txBody>
          <a:bodyPr wrap="square" rtlCol="0">
            <a:spAutoFit/>
          </a:bodyPr>
          <a:lstStyle/>
          <a:p>
            <a:r>
              <a:rPr lang="en-GB" sz="1100" b="1" dirty="0">
                <a:solidFill>
                  <a:schemeClr val="bg2"/>
                </a:solidFill>
                <a:latin typeface="+mj-lt"/>
              </a:rPr>
              <a:t>Geographic Groups</a:t>
            </a:r>
          </a:p>
        </p:txBody>
      </p:sp>
      <p:pic>
        <p:nvPicPr>
          <p:cNvPr id="20" name="Picture 24" descr="Erik von Elm">
            <a:extLst>
              <a:ext uri="{FF2B5EF4-FFF2-40B4-BE49-F238E27FC236}">
                <a16:creationId xmlns:a16="http://schemas.microsoft.com/office/drawing/2014/main" id="{BF069DDD-DDED-4B2D-AF36-2F83897D88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9014" y="3294768"/>
            <a:ext cx="870433" cy="104451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562F3B2F-7EC4-42FF-94BB-D4B1875ECEC0}"/>
              </a:ext>
            </a:extLst>
          </p:cNvPr>
          <p:cNvSpPr txBox="1"/>
          <p:nvPr/>
        </p:nvSpPr>
        <p:spPr>
          <a:xfrm>
            <a:off x="5376218" y="2905720"/>
            <a:ext cx="1397606" cy="261610"/>
          </a:xfrm>
          <a:prstGeom prst="rect">
            <a:avLst/>
          </a:prstGeom>
          <a:noFill/>
        </p:spPr>
        <p:txBody>
          <a:bodyPr wrap="square" rtlCol="0">
            <a:spAutoFit/>
          </a:bodyPr>
          <a:lstStyle/>
          <a:p>
            <a:r>
              <a:rPr lang="en-GB" sz="1100" b="1" dirty="0">
                <a:solidFill>
                  <a:schemeClr val="bg2"/>
                </a:solidFill>
                <a:latin typeface="+mj-lt"/>
              </a:rPr>
              <a:t>Managing Editors</a:t>
            </a:r>
          </a:p>
        </p:txBody>
      </p:sp>
      <p:pic>
        <p:nvPicPr>
          <p:cNvPr id="22" name="Picture 26" descr="Gail Quinn">
            <a:extLst>
              <a:ext uri="{FF2B5EF4-FFF2-40B4-BE49-F238E27FC236}">
                <a16:creationId xmlns:a16="http://schemas.microsoft.com/office/drawing/2014/main" id="{E523DA11-7923-4977-80BD-E363F4DA16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89112" y="3302227"/>
            <a:ext cx="9525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Vanessa Jordan">
            <a:extLst>
              <a:ext uri="{FF2B5EF4-FFF2-40B4-BE49-F238E27FC236}">
                <a16:creationId xmlns:a16="http://schemas.microsoft.com/office/drawing/2014/main" id="{26CAF8F4-762F-45EE-A302-A4052CD5E1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6747" y="1698249"/>
            <a:ext cx="9525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Liz Dooley">
            <a:extLst>
              <a:ext uri="{FF2B5EF4-FFF2-40B4-BE49-F238E27FC236}">
                <a16:creationId xmlns:a16="http://schemas.microsoft.com/office/drawing/2014/main" id="{1A88A7EF-862D-432E-BD7B-370188971D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21325" y="3278238"/>
            <a:ext cx="952500" cy="1143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308DB40-C65D-4244-A41A-4A48209AD888}"/>
              </a:ext>
            </a:extLst>
          </p:cNvPr>
          <p:cNvSpPr txBox="1"/>
          <p:nvPr/>
        </p:nvSpPr>
        <p:spPr>
          <a:xfrm>
            <a:off x="7100128" y="2909984"/>
            <a:ext cx="1190644" cy="261610"/>
          </a:xfrm>
          <a:prstGeom prst="rect">
            <a:avLst/>
          </a:prstGeom>
          <a:noFill/>
        </p:spPr>
        <p:txBody>
          <a:bodyPr wrap="square" rtlCol="0">
            <a:spAutoFit/>
          </a:bodyPr>
          <a:lstStyle/>
          <a:p>
            <a:r>
              <a:rPr lang="en-GB" sz="1100" b="1" dirty="0">
                <a:solidFill>
                  <a:schemeClr val="bg2"/>
                </a:solidFill>
                <a:latin typeface="+mj-lt"/>
              </a:rPr>
              <a:t>Methods Groups</a:t>
            </a:r>
          </a:p>
        </p:txBody>
      </p:sp>
      <p:sp>
        <p:nvSpPr>
          <p:cNvPr id="26" name="TextBox 2">
            <a:extLst>
              <a:ext uri="{FF2B5EF4-FFF2-40B4-BE49-F238E27FC236}">
                <a16:creationId xmlns:a16="http://schemas.microsoft.com/office/drawing/2014/main" id="{8C98C929-FD56-9F45-AD15-74B6813751BA}"/>
              </a:ext>
            </a:extLst>
          </p:cNvPr>
          <p:cNvSpPr txBox="1"/>
          <p:nvPr/>
        </p:nvSpPr>
        <p:spPr>
          <a:xfrm>
            <a:off x="1593905" y="1394637"/>
            <a:ext cx="1606479" cy="261610"/>
          </a:xfrm>
          <a:prstGeom prst="rect">
            <a:avLst/>
          </a:prstGeom>
          <a:noFill/>
        </p:spPr>
        <p:txBody>
          <a:bodyPr wrap="square" rtlCol="0">
            <a:spAutoFit/>
          </a:bodyPr>
          <a:lstStyle/>
          <a:p>
            <a:r>
              <a:rPr lang="en-GB" sz="1100" b="1" dirty="0">
                <a:solidFill>
                  <a:schemeClr val="bg2"/>
                </a:solidFill>
                <a:latin typeface="+mj-lt"/>
              </a:rPr>
              <a:t>Consumers Network</a:t>
            </a:r>
          </a:p>
        </p:txBody>
      </p:sp>
      <p:pic>
        <p:nvPicPr>
          <p:cNvPr id="5" name="Picture 4" descr="Graphical user interface, application&#10;&#10;Description automatically generated">
            <a:extLst>
              <a:ext uri="{FF2B5EF4-FFF2-40B4-BE49-F238E27FC236}">
                <a16:creationId xmlns:a16="http://schemas.microsoft.com/office/drawing/2014/main" id="{5F5ED0F1-93D3-477B-A150-2E9B9F3FB4A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9332" y="3199895"/>
            <a:ext cx="1147330" cy="1213842"/>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CAD75BD1-149B-4558-91A3-35AA9AFF3CE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23983" y="1628773"/>
            <a:ext cx="915861" cy="1067532"/>
          </a:xfrm>
          <a:prstGeom prst="rect">
            <a:avLst/>
          </a:prstGeom>
        </p:spPr>
      </p:pic>
      <p:pic>
        <p:nvPicPr>
          <p:cNvPr id="27" name="Picture 26" descr="Graphical user interface, application, Teams&#10;&#10;Description automatically generated">
            <a:extLst>
              <a:ext uri="{FF2B5EF4-FFF2-40B4-BE49-F238E27FC236}">
                <a16:creationId xmlns:a16="http://schemas.microsoft.com/office/drawing/2014/main" id="{5E3A15FD-A6DA-4233-8A1A-6447F407A4D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33676" y="1587256"/>
            <a:ext cx="1955801" cy="1242364"/>
          </a:xfrm>
          <a:prstGeom prst="rect">
            <a:avLst/>
          </a:prstGeom>
        </p:spPr>
      </p:pic>
      <p:sp>
        <p:nvSpPr>
          <p:cNvPr id="32" name="TextBox 31">
            <a:extLst>
              <a:ext uri="{FF2B5EF4-FFF2-40B4-BE49-F238E27FC236}">
                <a16:creationId xmlns:a16="http://schemas.microsoft.com/office/drawing/2014/main" id="{F7275AB1-7A83-49C2-A575-A74B7C7C0D37}"/>
              </a:ext>
            </a:extLst>
          </p:cNvPr>
          <p:cNvSpPr txBox="1"/>
          <p:nvPr/>
        </p:nvSpPr>
        <p:spPr>
          <a:xfrm>
            <a:off x="5225285" y="1382542"/>
            <a:ext cx="3562788" cy="261610"/>
          </a:xfrm>
          <a:prstGeom prst="rect">
            <a:avLst/>
          </a:prstGeom>
          <a:noFill/>
        </p:spPr>
        <p:txBody>
          <a:bodyPr wrap="square" rtlCol="0">
            <a:spAutoFit/>
          </a:bodyPr>
          <a:lstStyle/>
          <a:p>
            <a:r>
              <a:rPr lang="en-GB" sz="1100" b="1" dirty="0">
                <a:solidFill>
                  <a:schemeClr val="bg2"/>
                </a:solidFill>
                <a:latin typeface="+mj-lt"/>
              </a:rPr>
              <a:t>Early Career Professionals Network </a:t>
            </a:r>
          </a:p>
        </p:txBody>
      </p:sp>
      <p:pic>
        <p:nvPicPr>
          <p:cNvPr id="29" name="Picture 28" descr="Graphical user interface, application, Teams&#10;&#10;Description automatically generated">
            <a:extLst>
              <a:ext uri="{FF2B5EF4-FFF2-40B4-BE49-F238E27FC236}">
                <a16:creationId xmlns:a16="http://schemas.microsoft.com/office/drawing/2014/main" id="{1C06A3F1-44DF-412F-8087-0C111EFF2F9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06003" y="1651179"/>
            <a:ext cx="1794125" cy="1067532"/>
          </a:xfrm>
          <a:prstGeom prst="rect">
            <a:avLst/>
          </a:prstGeom>
        </p:spPr>
      </p:pic>
      <p:pic>
        <p:nvPicPr>
          <p:cNvPr id="31" name="Picture 30" descr="A picture containing text&#10;&#10;Description automatically generated">
            <a:extLst>
              <a:ext uri="{FF2B5EF4-FFF2-40B4-BE49-F238E27FC236}">
                <a16:creationId xmlns:a16="http://schemas.microsoft.com/office/drawing/2014/main" id="{910AF858-107D-4F88-A04E-7B282115560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99439" y="3312100"/>
            <a:ext cx="973814" cy="1220514"/>
          </a:xfrm>
          <a:prstGeom prst="rect">
            <a:avLst/>
          </a:prstGeom>
        </p:spPr>
      </p:pic>
      <p:pic>
        <p:nvPicPr>
          <p:cNvPr id="4" name="Picture 3">
            <a:extLst>
              <a:ext uri="{FF2B5EF4-FFF2-40B4-BE49-F238E27FC236}">
                <a16:creationId xmlns:a16="http://schemas.microsoft.com/office/drawing/2014/main" id="{077609BF-FCF8-B2A5-AA08-2734493FEDF1}"/>
              </a:ext>
            </a:extLst>
          </p:cNvPr>
          <p:cNvPicPr>
            <a:picLocks noChangeAspect="1"/>
          </p:cNvPicPr>
          <p:nvPr/>
        </p:nvPicPr>
        <p:blipFill>
          <a:blip r:embed="rId14"/>
          <a:stretch>
            <a:fillRect/>
          </a:stretch>
        </p:blipFill>
        <p:spPr>
          <a:xfrm>
            <a:off x="1091157" y="3278238"/>
            <a:ext cx="870433" cy="1044520"/>
          </a:xfrm>
          <a:prstGeom prst="rect">
            <a:avLst/>
          </a:prstGeom>
        </p:spPr>
      </p:pic>
      <p:pic>
        <p:nvPicPr>
          <p:cNvPr id="6" name="Picture 5">
            <a:extLst>
              <a:ext uri="{FF2B5EF4-FFF2-40B4-BE49-F238E27FC236}">
                <a16:creationId xmlns:a16="http://schemas.microsoft.com/office/drawing/2014/main" id="{7100EC54-10EE-EC2A-F4A5-9EC9B21F13C4}"/>
              </a:ext>
            </a:extLst>
          </p:cNvPr>
          <p:cNvPicPr>
            <a:picLocks noChangeAspect="1"/>
          </p:cNvPicPr>
          <p:nvPr/>
        </p:nvPicPr>
        <p:blipFill>
          <a:blip r:embed="rId15"/>
          <a:stretch>
            <a:fillRect/>
          </a:stretch>
        </p:blipFill>
        <p:spPr>
          <a:xfrm>
            <a:off x="2673093" y="3287296"/>
            <a:ext cx="870433" cy="1044520"/>
          </a:xfrm>
          <a:prstGeom prst="rect">
            <a:avLst/>
          </a:prstGeom>
        </p:spPr>
      </p:pic>
      <p:pic>
        <p:nvPicPr>
          <p:cNvPr id="13" name="Picture 12">
            <a:extLst>
              <a:ext uri="{FF2B5EF4-FFF2-40B4-BE49-F238E27FC236}">
                <a16:creationId xmlns:a16="http://schemas.microsoft.com/office/drawing/2014/main" id="{A126B2C0-07EA-A96D-2DA6-A7AE04F70F1E}"/>
              </a:ext>
            </a:extLst>
          </p:cNvPr>
          <p:cNvPicPr>
            <a:picLocks noChangeAspect="1"/>
          </p:cNvPicPr>
          <p:nvPr/>
        </p:nvPicPr>
        <p:blipFill>
          <a:blip r:embed="rId16"/>
          <a:stretch>
            <a:fillRect/>
          </a:stretch>
        </p:blipFill>
        <p:spPr>
          <a:xfrm>
            <a:off x="7643510" y="3357761"/>
            <a:ext cx="952500" cy="1238250"/>
          </a:xfrm>
          <a:prstGeom prst="rect">
            <a:avLst/>
          </a:prstGeom>
        </p:spPr>
      </p:pic>
      <p:pic>
        <p:nvPicPr>
          <p:cNvPr id="16" name="Picture 15">
            <a:extLst>
              <a:ext uri="{FF2B5EF4-FFF2-40B4-BE49-F238E27FC236}">
                <a16:creationId xmlns:a16="http://schemas.microsoft.com/office/drawing/2014/main" id="{560D18B1-4EA5-B5CB-FE72-6440495FAA91}"/>
              </a:ext>
            </a:extLst>
          </p:cNvPr>
          <p:cNvPicPr>
            <a:picLocks noChangeAspect="1"/>
          </p:cNvPicPr>
          <p:nvPr/>
        </p:nvPicPr>
        <p:blipFill>
          <a:blip r:embed="rId17"/>
          <a:stretch>
            <a:fillRect/>
          </a:stretch>
        </p:blipFill>
        <p:spPr>
          <a:xfrm>
            <a:off x="4227108" y="3357761"/>
            <a:ext cx="870433" cy="1044520"/>
          </a:xfrm>
          <a:prstGeom prst="rect">
            <a:avLst/>
          </a:prstGeom>
        </p:spPr>
      </p:pic>
    </p:spTree>
    <p:extLst>
      <p:ext uri="{BB962C8B-B14F-4D97-AF65-F5344CB8AC3E}">
        <p14:creationId xmlns:p14="http://schemas.microsoft.com/office/powerpoint/2010/main" val="27055820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8FB0A-2EB6-417A-8182-55F27EA7D543}"/>
              </a:ext>
            </a:extLst>
          </p:cNvPr>
          <p:cNvSpPr>
            <a:spLocks noGrp="1"/>
          </p:cNvSpPr>
          <p:nvPr>
            <p:ph type="title"/>
          </p:nvPr>
        </p:nvSpPr>
        <p:spPr/>
        <p:txBody>
          <a:bodyPr/>
          <a:lstStyle/>
          <a:p>
            <a:r>
              <a:rPr lang="en-US" sz="2800" dirty="0"/>
              <a:t>Outgoing members</a:t>
            </a:r>
            <a:endParaRPr lang="en-GB" sz="2800" dirty="0"/>
          </a:p>
        </p:txBody>
      </p:sp>
      <p:sp>
        <p:nvSpPr>
          <p:cNvPr id="4" name="TextBox 3">
            <a:extLst>
              <a:ext uri="{FF2B5EF4-FFF2-40B4-BE49-F238E27FC236}">
                <a16:creationId xmlns:a16="http://schemas.microsoft.com/office/drawing/2014/main" id="{62377EC5-E9F4-433B-97A1-B284BEBF3CE0}"/>
              </a:ext>
            </a:extLst>
          </p:cNvPr>
          <p:cNvSpPr txBox="1"/>
          <p:nvPr/>
        </p:nvSpPr>
        <p:spPr>
          <a:xfrm>
            <a:off x="391062" y="1452325"/>
            <a:ext cx="7750786" cy="707886"/>
          </a:xfrm>
          <a:prstGeom prst="rect">
            <a:avLst/>
          </a:prstGeom>
          <a:noFill/>
        </p:spPr>
        <p:txBody>
          <a:bodyPr wrap="square" rtlCol="0">
            <a:spAutoFit/>
          </a:bodyPr>
          <a:lstStyle/>
          <a:p>
            <a:r>
              <a:rPr lang="en-GB" sz="2000" b="0" i="0" dirty="0">
                <a:solidFill>
                  <a:srgbClr val="002060"/>
                </a:solidFill>
                <a:effectLst/>
                <a:latin typeface="+mj-lt"/>
              </a:rPr>
              <a:t>Geographic     </a:t>
            </a:r>
            <a:r>
              <a:rPr lang="en-GB" sz="2000" dirty="0">
                <a:solidFill>
                  <a:srgbClr val="002060"/>
                </a:solidFill>
                <a:latin typeface="+mj-lt"/>
              </a:rPr>
              <a:t>Information specialists    Methods group         Author</a:t>
            </a:r>
            <a:endParaRPr lang="en-GB" sz="2000" b="1" dirty="0">
              <a:solidFill>
                <a:schemeClr val="bg2"/>
              </a:solidFill>
              <a:latin typeface="+mj-lt"/>
            </a:endParaRPr>
          </a:p>
          <a:p>
            <a:pPr marL="342900" indent="-342900">
              <a:buFont typeface="Arial" panose="020B0604020202020204" pitchFamily="34" charset="0"/>
              <a:buChar char="•"/>
            </a:pPr>
            <a:endParaRPr lang="en-GB" sz="2000" b="1" dirty="0">
              <a:solidFill>
                <a:schemeClr val="bg2"/>
              </a:solidFill>
              <a:latin typeface="+mj-lt"/>
            </a:endParaRPr>
          </a:p>
        </p:txBody>
      </p:sp>
      <p:pic>
        <p:nvPicPr>
          <p:cNvPr id="3" name="Picture 2">
            <a:extLst>
              <a:ext uri="{FF2B5EF4-FFF2-40B4-BE49-F238E27FC236}">
                <a16:creationId xmlns:a16="http://schemas.microsoft.com/office/drawing/2014/main" id="{5C6EDBB6-ACBD-8A71-E9D3-F4E64188397D}"/>
              </a:ext>
            </a:extLst>
          </p:cNvPr>
          <p:cNvPicPr>
            <a:picLocks noChangeAspect="1"/>
          </p:cNvPicPr>
          <p:nvPr/>
        </p:nvPicPr>
        <p:blipFill>
          <a:blip r:embed="rId2"/>
          <a:stretch>
            <a:fillRect/>
          </a:stretch>
        </p:blipFill>
        <p:spPr>
          <a:xfrm>
            <a:off x="458888" y="1961638"/>
            <a:ext cx="1230672" cy="1480133"/>
          </a:xfrm>
          <a:prstGeom prst="rect">
            <a:avLst/>
          </a:prstGeom>
        </p:spPr>
      </p:pic>
      <p:pic>
        <p:nvPicPr>
          <p:cNvPr id="5" name="Picture 4">
            <a:extLst>
              <a:ext uri="{FF2B5EF4-FFF2-40B4-BE49-F238E27FC236}">
                <a16:creationId xmlns:a16="http://schemas.microsoft.com/office/drawing/2014/main" id="{1F5933E9-ED82-94A4-210F-FCB1EDB2CEA3}"/>
              </a:ext>
            </a:extLst>
          </p:cNvPr>
          <p:cNvPicPr>
            <a:picLocks noChangeAspect="1"/>
          </p:cNvPicPr>
          <p:nvPr/>
        </p:nvPicPr>
        <p:blipFill>
          <a:blip r:embed="rId3"/>
          <a:stretch>
            <a:fillRect/>
          </a:stretch>
        </p:blipFill>
        <p:spPr>
          <a:xfrm>
            <a:off x="2856110" y="1911887"/>
            <a:ext cx="1168076" cy="1408092"/>
          </a:xfrm>
          <a:prstGeom prst="rect">
            <a:avLst/>
          </a:prstGeom>
        </p:spPr>
      </p:pic>
      <p:pic>
        <p:nvPicPr>
          <p:cNvPr id="9" name="Picture 8">
            <a:extLst>
              <a:ext uri="{FF2B5EF4-FFF2-40B4-BE49-F238E27FC236}">
                <a16:creationId xmlns:a16="http://schemas.microsoft.com/office/drawing/2014/main" id="{DEB207C5-6C49-972A-D9E1-379D48794F22}"/>
              </a:ext>
            </a:extLst>
          </p:cNvPr>
          <p:cNvPicPr>
            <a:picLocks noChangeAspect="1"/>
          </p:cNvPicPr>
          <p:nvPr/>
        </p:nvPicPr>
        <p:blipFill>
          <a:blip r:embed="rId4"/>
          <a:stretch>
            <a:fillRect/>
          </a:stretch>
        </p:blipFill>
        <p:spPr>
          <a:xfrm>
            <a:off x="5186345" y="1911887"/>
            <a:ext cx="1302889" cy="1689807"/>
          </a:xfrm>
          <a:prstGeom prst="rect">
            <a:avLst/>
          </a:prstGeom>
        </p:spPr>
      </p:pic>
      <p:pic>
        <p:nvPicPr>
          <p:cNvPr id="10" name="Picture 9">
            <a:extLst>
              <a:ext uri="{FF2B5EF4-FFF2-40B4-BE49-F238E27FC236}">
                <a16:creationId xmlns:a16="http://schemas.microsoft.com/office/drawing/2014/main" id="{90DCBD38-393B-CD8D-8CDA-5522421C312C}"/>
              </a:ext>
            </a:extLst>
          </p:cNvPr>
          <p:cNvPicPr>
            <a:picLocks noChangeAspect="1"/>
          </p:cNvPicPr>
          <p:nvPr/>
        </p:nvPicPr>
        <p:blipFill>
          <a:blip r:embed="rId5"/>
          <a:stretch>
            <a:fillRect/>
          </a:stretch>
        </p:blipFill>
        <p:spPr>
          <a:xfrm>
            <a:off x="6928909" y="1835035"/>
            <a:ext cx="1302889" cy="1561797"/>
          </a:xfrm>
          <a:prstGeom prst="rect">
            <a:avLst/>
          </a:prstGeom>
        </p:spPr>
      </p:pic>
    </p:spTree>
    <p:extLst>
      <p:ext uri="{BB962C8B-B14F-4D97-AF65-F5344CB8AC3E}">
        <p14:creationId xmlns:p14="http://schemas.microsoft.com/office/powerpoint/2010/main" val="7352331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Rope Knot with solid fill">
            <a:extLst>
              <a:ext uri="{FF2B5EF4-FFF2-40B4-BE49-F238E27FC236}">
                <a16:creationId xmlns:a16="http://schemas.microsoft.com/office/drawing/2014/main" id="{96A9FF13-F08A-42ED-BF3D-4771473394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82000" y="-203075"/>
            <a:ext cx="2209749" cy="2209749"/>
          </a:xfrm>
          <a:prstGeom prst="rect">
            <a:avLst/>
          </a:prstGeom>
        </p:spPr>
      </p:pic>
      <p:sp>
        <p:nvSpPr>
          <p:cNvPr id="2" name="Title 1">
            <a:extLst>
              <a:ext uri="{FF2B5EF4-FFF2-40B4-BE49-F238E27FC236}">
                <a16:creationId xmlns:a16="http://schemas.microsoft.com/office/drawing/2014/main" id="{418E5AC7-1ABE-44CB-A8A0-FE7378AC75C9}"/>
              </a:ext>
            </a:extLst>
          </p:cNvPr>
          <p:cNvSpPr>
            <a:spLocks noGrp="1"/>
          </p:cNvSpPr>
          <p:nvPr>
            <p:ph type="title"/>
          </p:nvPr>
        </p:nvSpPr>
        <p:spPr/>
        <p:txBody>
          <a:bodyPr/>
          <a:lstStyle/>
          <a:p>
            <a:r>
              <a:rPr lang="en-US" sz="2800" dirty="0"/>
              <a:t>Connections </a:t>
            </a:r>
            <a:endParaRPr lang="en-GB" sz="2800" dirty="0"/>
          </a:p>
        </p:txBody>
      </p:sp>
      <p:sp>
        <p:nvSpPr>
          <p:cNvPr id="6" name="TextBox 5">
            <a:extLst>
              <a:ext uri="{FF2B5EF4-FFF2-40B4-BE49-F238E27FC236}">
                <a16:creationId xmlns:a16="http://schemas.microsoft.com/office/drawing/2014/main" id="{4F5BD4FD-DDD5-4BEC-98B4-7A47450DA0AE}"/>
              </a:ext>
            </a:extLst>
          </p:cNvPr>
          <p:cNvSpPr txBox="1"/>
          <p:nvPr/>
        </p:nvSpPr>
        <p:spPr>
          <a:xfrm>
            <a:off x="385030" y="1976705"/>
            <a:ext cx="7057292"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002060"/>
                </a:solidFill>
                <a:latin typeface="+mj-lt"/>
              </a:rPr>
              <a:t>Council meetings included Board Co-chairs</a:t>
            </a:r>
          </a:p>
          <a:p>
            <a:r>
              <a:rPr lang="en-US" sz="2000" dirty="0">
                <a:solidFill>
                  <a:srgbClr val="002060"/>
                </a:solidFill>
                <a:latin typeface="+mj-lt"/>
              </a:rPr>
              <a:t> </a:t>
            </a:r>
          </a:p>
          <a:p>
            <a:pPr marL="285750" indent="-285750">
              <a:buFont typeface="Arial" panose="020B0604020202020204" pitchFamily="34" charset="0"/>
              <a:buChar char="•"/>
            </a:pPr>
            <a:r>
              <a:rPr lang="en-US" sz="2000" dirty="0">
                <a:solidFill>
                  <a:srgbClr val="002060"/>
                </a:solidFill>
                <a:latin typeface="+mj-lt"/>
              </a:rPr>
              <a:t>Board meetings, including the recent Board strategy meeting, included Council Co-chairs</a:t>
            </a:r>
          </a:p>
        </p:txBody>
      </p:sp>
    </p:spTree>
    <p:extLst>
      <p:ext uri="{BB962C8B-B14F-4D97-AF65-F5344CB8AC3E}">
        <p14:creationId xmlns:p14="http://schemas.microsoft.com/office/powerpoint/2010/main" val="744266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6732B2-5245-78AB-D293-0494719061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60" y="114259"/>
            <a:ext cx="6534013" cy="4901707"/>
          </a:xfrm>
          <a:prstGeom prst="rect">
            <a:avLst/>
          </a:prstGeom>
        </p:spPr>
      </p:pic>
    </p:spTree>
    <p:extLst>
      <p:ext uri="{BB962C8B-B14F-4D97-AF65-F5344CB8AC3E}">
        <p14:creationId xmlns:p14="http://schemas.microsoft.com/office/powerpoint/2010/main" val="2589690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Rope Knot with solid fill">
            <a:extLst>
              <a:ext uri="{FF2B5EF4-FFF2-40B4-BE49-F238E27FC236}">
                <a16:creationId xmlns:a16="http://schemas.microsoft.com/office/drawing/2014/main" id="{96A9FF13-F08A-42ED-BF3D-4771473394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82000" y="-203075"/>
            <a:ext cx="2209749" cy="2209749"/>
          </a:xfrm>
          <a:prstGeom prst="rect">
            <a:avLst/>
          </a:prstGeom>
        </p:spPr>
      </p:pic>
      <p:sp>
        <p:nvSpPr>
          <p:cNvPr id="2" name="Title 1">
            <a:extLst>
              <a:ext uri="{FF2B5EF4-FFF2-40B4-BE49-F238E27FC236}">
                <a16:creationId xmlns:a16="http://schemas.microsoft.com/office/drawing/2014/main" id="{418E5AC7-1ABE-44CB-A8A0-FE7378AC75C9}"/>
              </a:ext>
            </a:extLst>
          </p:cNvPr>
          <p:cNvSpPr>
            <a:spLocks noGrp="1"/>
          </p:cNvSpPr>
          <p:nvPr>
            <p:ph type="title"/>
          </p:nvPr>
        </p:nvSpPr>
        <p:spPr/>
        <p:txBody>
          <a:bodyPr/>
          <a:lstStyle/>
          <a:p>
            <a:r>
              <a:rPr lang="en-US" sz="2800" dirty="0"/>
              <a:t>Increasing connection </a:t>
            </a:r>
            <a:endParaRPr lang="en-GB" sz="2800" dirty="0"/>
          </a:p>
        </p:txBody>
      </p:sp>
      <p:sp>
        <p:nvSpPr>
          <p:cNvPr id="6" name="TextBox 5">
            <a:extLst>
              <a:ext uri="{FF2B5EF4-FFF2-40B4-BE49-F238E27FC236}">
                <a16:creationId xmlns:a16="http://schemas.microsoft.com/office/drawing/2014/main" id="{4F5BD4FD-DDD5-4BEC-98B4-7A47450DA0AE}"/>
              </a:ext>
            </a:extLst>
          </p:cNvPr>
          <p:cNvSpPr txBox="1"/>
          <p:nvPr/>
        </p:nvSpPr>
        <p:spPr>
          <a:xfrm>
            <a:off x="385030" y="1976705"/>
            <a:ext cx="7057292"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002060"/>
                </a:solidFill>
                <a:latin typeface="+mj-lt"/>
              </a:rPr>
              <a:t>In 2023 Council will work with the Governing Board and CET to provide more effective communication channels for the Cochrane Community</a:t>
            </a:r>
          </a:p>
          <a:p>
            <a:pPr marL="285750" indent="-285750">
              <a:buFont typeface="Arial" panose="020B0604020202020204" pitchFamily="34" charset="0"/>
              <a:buChar char="•"/>
            </a:pPr>
            <a:endParaRPr lang="en-US" sz="2000" dirty="0">
              <a:solidFill>
                <a:srgbClr val="002060"/>
              </a:solidFill>
              <a:latin typeface="+mj-lt"/>
            </a:endParaRPr>
          </a:p>
          <a:p>
            <a:pPr marL="285750" indent="-285750">
              <a:buFont typeface="Arial" panose="020B0604020202020204" pitchFamily="34" charset="0"/>
              <a:buChar char="•"/>
            </a:pPr>
            <a:r>
              <a:rPr lang="en-US" sz="2000" dirty="0">
                <a:solidFill>
                  <a:srgbClr val="002060"/>
                </a:solidFill>
                <a:latin typeface="+mj-lt"/>
              </a:rPr>
              <a:t>London meeting Sept 2023</a:t>
            </a:r>
          </a:p>
        </p:txBody>
      </p:sp>
    </p:spTree>
    <p:extLst>
      <p:ext uri="{BB962C8B-B14F-4D97-AF65-F5344CB8AC3E}">
        <p14:creationId xmlns:p14="http://schemas.microsoft.com/office/powerpoint/2010/main" val="36410467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262" y="788465"/>
            <a:ext cx="4949465" cy="548499"/>
          </a:xfrm>
        </p:spPr>
        <p:txBody>
          <a:bodyPr/>
          <a:lstStyle/>
          <a:p>
            <a:r>
              <a:rPr lang="en-US" sz="2800" dirty="0"/>
              <a:t>Contributions in 2022</a:t>
            </a:r>
            <a:endParaRPr lang="en-GB" sz="2800" dirty="0"/>
          </a:p>
        </p:txBody>
      </p:sp>
      <p:sp>
        <p:nvSpPr>
          <p:cNvPr id="6" name="Content Placeholder 2"/>
          <p:cNvSpPr txBox="1">
            <a:spLocks/>
          </p:cNvSpPr>
          <p:nvPr/>
        </p:nvSpPr>
        <p:spPr>
          <a:xfrm>
            <a:off x="219569" y="1386004"/>
            <a:ext cx="5387408" cy="3422342"/>
          </a:xfrm>
          <a:prstGeom prst="rect">
            <a:avLst/>
          </a:prstGeom>
        </p:spPr>
        <p:txBody>
          <a:bodyPr/>
          <a:lstStyle>
            <a:lvl1pPr marL="0" indent="0" algn="l" defTabSz="914400" rtl="0" eaLnBrk="1" latinLnBrk="0" hangingPunct="1">
              <a:spcBef>
                <a:spcPts val="1134"/>
              </a:spcBef>
              <a:spcAft>
                <a:spcPts val="0"/>
              </a:spcAft>
              <a:buClr>
                <a:schemeClr val="bg2"/>
              </a:buClr>
              <a:buFont typeface="Arial" pitchFamily="34" charset="0"/>
              <a:buNone/>
              <a:defRPr sz="2000" kern="1200" spc="-20" baseline="0">
                <a:solidFill>
                  <a:schemeClr val="tx2"/>
                </a:solidFill>
                <a:latin typeface="+mj-lt"/>
                <a:ea typeface="+mn-ea"/>
                <a:cs typeface="+mn-cs"/>
              </a:defRPr>
            </a:lvl1pPr>
            <a:lvl2pPr marL="179388" indent="-179388" algn="l" defTabSz="914400" rtl="0" eaLnBrk="1" latinLnBrk="0" hangingPunct="1">
              <a:spcBef>
                <a:spcPts val="1134"/>
              </a:spcBef>
              <a:spcAft>
                <a:spcPts val="0"/>
              </a:spcAft>
              <a:buClr>
                <a:schemeClr val="bg2"/>
              </a:buClr>
              <a:buFont typeface="Arial" pitchFamily="34" charset="0"/>
              <a:buChar char="•"/>
              <a:defRPr sz="2000" kern="1200" spc="-20" baseline="0">
                <a:solidFill>
                  <a:schemeClr val="tx2"/>
                </a:solidFill>
                <a:latin typeface="+mj-lt"/>
                <a:ea typeface="+mn-ea"/>
                <a:cs typeface="+mn-cs"/>
              </a:defRPr>
            </a:lvl2pPr>
            <a:lvl3pPr marL="388938" indent="-158750" algn="l" defTabSz="914400" rtl="0" eaLnBrk="1" latinLnBrk="0" hangingPunct="1">
              <a:spcBef>
                <a:spcPts val="567"/>
              </a:spcBef>
              <a:buClr>
                <a:schemeClr val="bg2"/>
              </a:buClr>
              <a:buFont typeface="Source Sans Pro" pitchFamily="34" charset="0"/>
              <a:buChar char="–"/>
              <a:defRPr sz="1800" kern="1200" spc="-20" baseline="0">
                <a:solidFill>
                  <a:schemeClr val="tx2"/>
                </a:solidFill>
                <a:latin typeface="+mj-lt"/>
                <a:ea typeface="+mn-ea"/>
                <a:cs typeface="+mn-cs"/>
              </a:defRPr>
            </a:lvl3pPr>
            <a:lvl4pPr marL="612775" indent="-195263" algn="l" defTabSz="914400" rtl="0" eaLnBrk="1" latinLnBrk="0" hangingPunct="1">
              <a:spcBef>
                <a:spcPts val="567"/>
              </a:spcBef>
              <a:buClr>
                <a:schemeClr val="bg2"/>
              </a:buClr>
              <a:buFont typeface="Arial" pitchFamily="34" charset="0"/>
              <a:buChar char="•"/>
              <a:defRPr sz="1800" kern="1200" spc="-20" baseline="0">
                <a:solidFill>
                  <a:schemeClr val="tx2"/>
                </a:solidFill>
                <a:latin typeface="+mj-lt"/>
                <a:ea typeface="+mn-ea"/>
                <a:cs typeface="+mn-cs"/>
              </a:defRPr>
            </a:lvl4pPr>
            <a:lvl5pPr marL="849313" indent="-187325" algn="l" defTabSz="914400" rtl="0" eaLnBrk="1" latinLnBrk="0" hangingPunct="1">
              <a:spcBef>
                <a:spcPts val="567"/>
              </a:spcBef>
              <a:buClr>
                <a:schemeClr val="bg2"/>
              </a:buClr>
              <a:buFont typeface="Source Sans Pro" pitchFamily="34" charset="0"/>
              <a:buChar char="–"/>
              <a:defRPr sz="1800" kern="1200" spc="-20" baseline="0">
                <a:solidFill>
                  <a:schemeClr val="tx2"/>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GB" sz="1800" dirty="0"/>
          </a:p>
        </p:txBody>
      </p:sp>
      <p:sp>
        <p:nvSpPr>
          <p:cNvPr id="5" name="Content Placeholder 2">
            <a:extLst>
              <a:ext uri="{FF2B5EF4-FFF2-40B4-BE49-F238E27FC236}">
                <a16:creationId xmlns:a16="http://schemas.microsoft.com/office/drawing/2014/main" id="{DC6314FB-AC4A-41D2-9038-D4E95F6D25FF}"/>
              </a:ext>
            </a:extLst>
          </p:cNvPr>
          <p:cNvSpPr txBox="1">
            <a:spLocks/>
          </p:cNvSpPr>
          <p:nvPr/>
        </p:nvSpPr>
        <p:spPr>
          <a:xfrm>
            <a:off x="179387" y="1422834"/>
            <a:ext cx="5510214" cy="3205609"/>
          </a:xfrm>
          <a:prstGeom prst="rect">
            <a:avLst/>
          </a:prstGeom>
        </p:spPr>
        <p:txBody>
          <a:bodyPr/>
          <a:lstStyle>
            <a:lvl1pPr marL="0" indent="0" algn="l" defTabSz="914400" rtl="0" eaLnBrk="1" latinLnBrk="0" hangingPunct="1">
              <a:spcBef>
                <a:spcPts val="1134"/>
              </a:spcBef>
              <a:spcAft>
                <a:spcPts val="0"/>
              </a:spcAft>
              <a:buClr>
                <a:schemeClr val="bg2"/>
              </a:buClr>
              <a:buFont typeface="Arial" pitchFamily="34" charset="0"/>
              <a:buNone/>
              <a:defRPr sz="2000" kern="1200" spc="-20" baseline="0">
                <a:solidFill>
                  <a:schemeClr val="tx2"/>
                </a:solidFill>
                <a:latin typeface="+mj-lt"/>
                <a:ea typeface="+mn-ea"/>
                <a:cs typeface="+mn-cs"/>
              </a:defRPr>
            </a:lvl1pPr>
            <a:lvl2pPr marL="179388" indent="-179388" algn="l" defTabSz="914400" rtl="0" eaLnBrk="1" latinLnBrk="0" hangingPunct="1">
              <a:spcBef>
                <a:spcPts val="1134"/>
              </a:spcBef>
              <a:spcAft>
                <a:spcPts val="0"/>
              </a:spcAft>
              <a:buClr>
                <a:schemeClr val="bg2"/>
              </a:buClr>
              <a:buFont typeface="Arial" pitchFamily="34" charset="0"/>
              <a:buChar char="•"/>
              <a:defRPr sz="2000" kern="1200" spc="-20" baseline="0">
                <a:solidFill>
                  <a:schemeClr val="tx2"/>
                </a:solidFill>
                <a:latin typeface="+mj-lt"/>
                <a:ea typeface="+mn-ea"/>
                <a:cs typeface="+mn-cs"/>
              </a:defRPr>
            </a:lvl2pPr>
            <a:lvl3pPr marL="388938" indent="-158750" algn="l" defTabSz="914400" rtl="0" eaLnBrk="1" latinLnBrk="0" hangingPunct="1">
              <a:spcBef>
                <a:spcPts val="567"/>
              </a:spcBef>
              <a:buClr>
                <a:schemeClr val="bg2"/>
              </a:buClr>
              <a:buFont typeface="Source Sans Pro" pitchFamily="34" charset="0"/>
              <a:buChar char="–"/>
              <a:defRPr sz="1800" kern="1200" spc="-20" baseline="0">
                <a:solidFill>
                  <a:schemeClr val="tx2"/>
                </a:solidFill>
                <a:latin typeface="+mj-lt"/>
                <a:ea typeface="+mn-ea"/>
                <a:cs typeface="+mn-cs"/>
              </a:defRPr>
            </a:lvl3pPr>
            <a:lvl4pPr marL="612775" indent="-195263" algn="l" defTabSz="914400" rtl="0" eaLnBrk="1" latinLnBrk="0" hangingPunct="1">
              <a:spcBef>
                <a:spcPts val="567"/>
              </a:spcBef>
              <a:buClr>
                <a:schemeClr val="bg2"/>
              </a:buClr>
              <a:buFont typeface="Arial" pitchFamily="34" charset="0"/>
              <a:buChar char="•"/>
              <a:defRPr sz="1800" kern="1200" spc="-20" baseline="0">
                <a:solidFill>
                  <a:schemeClr val="tx2"/>
                </a:solidFill>
                <a:latin typeface="+mj-lt"/>
                <a:ea typeface="+mn-ea"/>
                <a:cs typeface="+mn-cs"/>
              </a:defRPr>
            </a:lvl4pPr>
            <a:lvl5pPr marL="849313" indent="-187325" algn="l" defTabSz="914400" rtl="0" eaLnBrk="1" latinLnBrk="0" hangingPunct="1">
              <a:spcBef>
                <a:spcPts val="567"/>
              </a:spcBef>
              <a:buClr>
                <a:schemeClr val="bg2"/>
              </a:buClr>
              <a:buFont typeface="Source Sans Pro" pitchFamily="34" charset="0"/>
              <a:buChar char="–"/>
              <a:defRPr sz="1800" kern="1200" spc="-20" baseline="0">
                <a:solidFill>
                  <a:schemeClr val="tx2"/>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GB" sz="2400" dirty="0"/>
          </a:p>
        </p:txBody>
      </p:sp>
      <p:sp>
        <p:nvSpPr>
          <p:cNvPr id="24" name="TextBox 23">
            <a:extLst>
              <a:ext uri="{FF2B5EF4-FFF2-40B4-BE49-F238E27FC236}">
                <a16:creationId xmlns:a16="http://schemas.microsoft.com/office/drawing/2014/main" id="{B3C68C43-8F28-41D3-A680-2001C369E4B6}"/>
              </a:ext>
            </a:extLst>
          </p:cNvPr>
          <p:cNvSpPr txBox="1"/>
          <p:nvPr/>
        </p:nvSpPr>
        <p:spPr>
          <a:xfrm>
            <a:off x="315262" y="1386004"/>
            <a:ext cx="8339852" cy="2585323"/>
          </a:xfrm>
          <a:prstGeom prst="rect">
            <a:avLst/>
          </a:prstGeom>
          <a:noFill/>
        </p:spPr>
        <p:txBody>
          <a:bodyPr wrap="square" rtlCol="0">
            <a:spAutoFit/>
          </a:bodyPr>
          <a:lstStyle/>
          <a:p>
            <a:pPr>
              <a:buSzPts val="1000"/>
              <a:tabLst>
                <a:tab pos="457200" algn="l"/>
              </a:tabLst>
            </a:pPr>
            <a:r>
              <a:rPr lang="en-GB" b="1" dirty="0">
                <a:solidFill>
                  <a:schemeClr val="bg2"/>
                </a:solidFill>
                <a:latin typeface="+mj-lt"/>
                <a:ea typeface="Source Sans Pro Semibold" panose="020B0603030403020204" pitchFamily="34" charset="0"/>
                <a:cs typeface="Times New Roman" panose="02020603050405020304" pitchFamily="18" charset="0"/>
              </a:rPr>
              <a:t>Provided operational feedback: </a:t>
            </a:r>
            <a:r>
              <a:rPr lang="en-GB" dirty="0">
                <a:solidFill>
                  <a:srgbClr val="002060"/>
                </a:solidFill>
                <a:latin typeface="+mj-lt"/>
                <a:cs typeface="Times New Roman" panose="02020603050405020304" pitchFamily="18" charset="0"/>
              </a:rPr>
              <a:t>Co-Chairs met regularly with the Governing Board Co-Chairs between Council and Board meetings</a:t>
            </a:r>
          </a:p>
          <a:p>
            <a:pPr>
              <a:buSzPts val="1000"/>
              <a:tabLst>
                <a:tab pos="457200" algn="l"/>
              </a:tabLst>
            </a:pPr>
            <a:endParaRPr lang="en-GB" dirty="0">
              <a:solidFill>
                <a:srgbClr val="002060"/>
              </a:solidFill>
              <a:latin typeface="+mj-lt"/>
              <a:cs typeface="Times New Roman" panose="02020603050405020304" pitchFamily="18" charset="0"/>
            </a:endParaRPr>
          </a:p>
          <a:p>
            <a:pPr>
              <a:buSzPts val="1000"/>
              <a:tabLst>
                <a:tab pos="457200" algn="l"/>
              </a:tabLst>
            </a:pPr>
            <a:r>
              <a:rPr lang="en-GB" b="1" dirty="0">
                <a:solidFill>
                  <a:schemeClr val="bg2"/>
                </a:solidFill>
                <a:latin typeface="+mj-lt"/>
                <a:ea typeface="Source Sans Pro Semibold" panose="020B0603030403020204" pitchFamily="34" charset="0"/>
                <a:cs typeface="Times New Roman" panose="02020603050405020304" pitchFamily="18" charset="0"/>
              </a:rPr>
              <a:t>Feedback provided to Board on</a:t>
            </a:r>
          </a:p>
          <a:p>
            <a:pPr>
              <a:buSzPts val="1000"/>
              <a:tabLst>
                <a:tab pos="457200" algn="l"/>
              </a:tabLst>
            </a:pPr>
            <a:r>
              <a:rPr lang="en-GB" dirty="0">
                <a:solidFill>
                  <a:srgbClr val="002060"/>
                </a:solidFill>
                <a:latin typeface="+mj-lt"/>
                <a:cs typeface="Times New Roman" panose="02020603050405020304" pitchFamily="18" charset="0"/>
              </a:rPr>
              <a:t>1) rollout of the new Editorial Management System</a:t>
            </a:r>
          </a:p>
          <a:p>
            <a:pPr>
              <a:buSzPts val="1000"/>
              <a:tabLst>
                <a:tab pos="457200" algn="l"/>
              </a:tabLst>
            </a:pPr>
            <a:r>
              <a:rPr lang="en-GB" dirty="0">
                <a:solidFill>
                  <a:srgbClr val="002060"/>
                </a:solidFill>
                <a:latin typeface="+mj-lt"/>
                <a:cs typeface="Times New Roman" panose="02020603050405020304" pitchFamily="18" charset="0"/>
              </a:rPr>
              <a:t>2) the future of evidence synthesis plan</a:t>
            </a:r>
          </a:p>
          <a:p>
            <a:pPr>
              <a:buSzPts val="1000"/>
              <a:tabLst>
                <a:tab pos="457200" algn="l"/>
              </a:tabLst>
            </a:pPr>
            <a:r>
              <a:rPr lang="en-GB" dirty="0">
                <a:solidFill>
                  <a:srgbClr val="002060"/>
                </a:solidFill>
                <a:latin typeface="+mj-lt"/>
                <a:cs typeface="Times New Roman" panose="02020603050405020304" pitchFamily="18" charset="0"/>
              </a:rPr>
              <a:t>3) the morale of the Cochrane Community</a:t>
            </a:r>
          </a:p>
          <a:p>
            <a:pPr>
              <a:buSzPts val="1000"/>
              <a:tabLst>
                <a:tab pos="457200" algn="l"/>
              </a:tabLst>
            </a:pPr>
            <a:endParaRPr lang="en-GB" dirty="0">
              <a:solidFill>
                <a:srgbClr val="002060"/>
              </a:solidFill>
              <a:latin typeface="+mj-lt"/>
              <a:cs typeface="Times New Roman" panose="02020603050405020304" pitchFamily="18" charset="0"/>
            </a:endParaRPr>
          </a:p>
          <a:p>
            <a:pPr>
              <a:buSzPts val="1000"/>
              <a:tabLst>
                <a:tab pos="457200" algn="l"/>
              </a:tabLst>
            </a:pPr>
            <a:r>
              <a:rPr lang="en-GB" b="1" dirty="0">
                <a:solidFill>
                  <a:schemeClr val="bg2"/>
                </a:solidFill>
                <a:latin typeface="+mj-lt"/>
                <a:ea typeface="Source Sans Pro Semibold" panose="020B0603030403020204" pitchFamily="34" charset="0"/>
                <a:cs typeface="Times New Roman" panose="02020603050405020304" pitchFamily="18" charset="0"/>
              </a:rPr>
              <a:t>Face of the community: </a:t>
            </a:r>
            <a:r>
              <a:rPr lang="en-GB" dirty="0">
                <a:solidFill>
                  <a:srgbClr val="002060"/>
                </a:solidFill>
                <a:latin typeface="+mj-lt"/>
                <a:cs typeface="Times New Roman" panose="02020603050405020304" pitchFamily="18" charset="0"/>
              </a:rPr>
              <a:t>Co-Chairs hosted Cochrane Connects</a:t>
            </a:r>
          </a:p>
        </p:txBody>
      </p:sp>
    </p:spTree>
    <p:extLst>
      <p:ext uri="{BB962C8B-B14F-4D97-AF65-F5344CB8AC3E}">
        <p14:creationId xmlns:p14="http://schemas.microsoft.com/office/powerpoint/2010/main" val="37344363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262" y="788465"/>
            <a:ext cx="4949465" cy="548499"/>
          </a:xfrm>
        </p:spPr>
        <p:txBody>
          <a:bodyPr/>
          <a:lstStyle/>
          <a:p>
            <a:r>
              <a:rPr lang="en-US" sz="2800" dirty="0"/>
              <a:t>Contributions in 2022</a:t>
            </a:r>
            <a:endParaRPr lang="en-GB" sz="2800" dirty="0"/>
          </a:p>
        </p:txBody>
      </p:sp>
      <p:sp>
        <p:nvSpPr>
          <p:cNvPr id="6" name="Content Placeholder 2"/>
          <p:cNvSpPr txBox="1">
            <a:spLocks/>
          </p:cNvSpPr>
          <p:nvPr/>
        </p:nvSpPr>
        <p:spPr>
          <a:xfrm>
            <a:off x="219569" y="1386004"/>
            <a:ext cx="5387408" cy="3422342"/>
          </a:xfrm>
          <a:prstGeom prst="rect">
            <a:avLst/>
          </a:prstGeom>
        </p:spPr>
        <p:txBody>
          <a:bodyPr/>
          <a:lstStyle>
            <a:lvl1pPr marL="0" indent="0" algn="l" defTabSz="914400" rtl="0" eaLnBrk="1" latinLnBrk="0" hangingPunct="1">
              <a:spcBef>
                <a:spcPts val="1134"/>
              </a:spcBef>
              <a:spcAft>
                <a:spcPts val="0"/>
              </a:spcAft>
              <a:buClr>
                <a:schemeClr val="bg2"/>
              </a:buClr>
              <a:buFont typeface="Arial" pitchFamily="34" charset="0"/>
              <a:buNone/>
              <a:defRPr sz="2000" kern="1200" spc="-20" baseline="0">
                <a:solidFill>
                  <a:schemeClr val="tx2"/>
                </a:solidFill>
                <a:latin typeface="+mj-lt"/>
                <a:ea typeface="+mn-ea"/>
                <a:cs typeface="+mn-cs"/>
              </a:defRPr>
            </a:lvl1pPr>
            <a:lvl2pPr marL="179388" indent="-179388" algn="l" defTabSz="914400" rtl="0" eaLnBrk="1" latinLnBrk="0" hangingPunct="1">
              <a:spcBef>
                <a:spcPts val="1134"/>
              </a:spcBef>
              <a:spcAft>
                <a:spcPts val="0"/>
              </a:spcAft>
              <a:buClr>
                <a:schemeClr val="bg2"/>
              </a:buClr>
              <a:buFont typeface="Arial" pitchFamily="34" charset="0"/>
              <a:buChar char="•"/>
              <a:defRPr sz="2000" kern="1200" spc="-20" baseline="0">
                <a:solidFill>
                  <a:schemeClr val="tx2"/>
                </a:solidFill>
                <a:latin typeface="+mj-lt"/>
                <a:ea typeface="+mn-ea"/>
                <a:cs typeface="+mn-cs"/>
              </a:defRPr>
            </a:lvl2pPr>
            <a:lvl3pPr marL="388938" indent="-158750" algn="l" defTabSz="914400" rtl="0" eaLnBrk="1" latinLnBrk="0" hangingPunct="1">
              <a:spcBef>
                <a:spcPts val="567"/>
              </a:spcBef>
              <a:buClr>
                <a:schemeClr val="bg2"/>
              </a:buClr>
              <a:buFont typeface="Source Sans Pro" pitchFamily="34" charset="0"/>
              <a:buChar char="–"/>
              <a:defRPr sz="1800" kern="1200" spc="-20" baseline="0">
                <a:solidFill>
                  <a:schemeClr val="tx2"/>
                </a:solidFill>
                <a:latin typeface="+mj-lt"/>
                <a:ea typeface="+mn-ea"/>
                <a:cs typeface="+mn-cs"/>
              </a:defRPr>
            </a:lvl3pPr>
            <a:lvl4pPr marL="612775" indent="-195263" algn="l" defTabSz="914400" rtl="0" eaLnBrk="1" latinLnBrk="0" hangingPunct="1">
              <a:spcBef>
                <a:spcPts val="567"/>
              </a:spcBef>
              <a:buClr>
                <a:schemeClr val="bg2"/>
              </a:buClr>
              <a:buFont typeface="Arial" pitchFamily="34" charset="0"/>
              <a:buChar char="•"/>
              <a:defRPr sz="1800" kern="1200" spc="-20" baseline="0">
                <a:solidFill>
                  <a:schemeClr val="tx2"/>
                </a:solidFill>
                <a:latin typeface="+mj-lt"/>
                <a:ea typeface="+mn-ea"/>
                <a:cs typeface="+mn-cs"/>
              </a:defRPr>
            </a:lvl4pPr>
            <a:lvl5pPr marL="849313" indent="-187325" algn="l" defTabSz="914400" rtl="0" eaLnBrk="1" latinLnBrk="0" hangingPunct="1">
              <a:spcBef>
                <a:spcPts val="567"/>
              </a:spcBef>
              <a:buClr>
                <a:schemeClr val="bg2"/>
              </a:buClr>
              <a:buFont typeface="Source Sans Pro" pitchFamily="34" charset="0"/>
              <a:buChar char="–"/>
              <a:defRPr sz="1800" kern="1200" spc="-20" baseline="0">
                <a:solidFill>
                  <a:schemeClr val="tx2"/>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GB" sz="1800" dirty="0"/>
          </a:p>
        </p:txBody>
      </p:sp>
      <p:sp>
        <p:nvSpPr>
          <p:cNvPr id="5" name="Content Placeholder 2">
            <a:extLst>
              <a:ext uri="{FF2B5EF4-FFF2-40B4-BE49-F238E27FC236}">
                <a16:creationId xmlns:a16="http://schemas.microsoft.com/office/drawing/2014/main" id="{DC6314FB-AC4A-41D2-9038-D4E95F6D25FF}"/>
              </a:ext>
            </a:extLst>
          </p:cNvPr>
          <p:cNvSpPr txBox="1">
            <a:spLocks/>
          </p:cNvSpPr>
          <p:nvPr/>
        </p:nvSpPr>
        <p:spPr>
          <a:xfrm>
            <a:off x="179387" y="1422834"/>
            <a:ext cx="5510214" cy="3205609"/>
          </a:xfrm>
          <a:prstGeom prst="rect">
            <a:avLst/>
          </a:prstGeom>
        </p:spPr>
        <p:txBody>
          <a:bodyPr/>
          <a:lstStyle>
            <a:lvl1pPr marL="0" indent="0" algn="l" defTabSz="914400" rtl="0" eaLnBrk="1" latinLnBrk="0" hangingPunct="1">
              <a:spcBef>
                <a:spcPts val="1134"/>
              </a:spcBef>
              <a:spcAft>
                <a:spcPts val="0"/>
              </a:spcAft>
              <a:buClr>
                <a:schemeClr val="bg2"/>
              </a:buClr>
              <a:buFont typeface="Arial" pitchFamily="34" charset="0"/>
              <a:buNone/>
              <a:defRPr sz="2000" kern="1200" spc="-20" baseline="0">
                <a:solidFill>
                  <a:schemeClr val="tx2"/>
                </a:solidFill>
                <a:latin typeface="+mj-lt"/>
                <a:ea typeface="+mn-ea"/>
                <a:cs typeface="+mn-cs"/>
              </a:defRPr>
            </a:lvl1pPr>
            <a:lvl2pPr marL="179388" indent="-179388" algn="l" defTabSz="914400" rtl="0" eaLnBrk="1" latinLnBrk="0" hangingPunct="1">
              <a:spcBef>
                <a:spcPts val="1134"/>
              </a:spcBef>
              <a:spcAft>
                <a:spcPts val="0"/>
              </a:spcAft>
              <a:buClr>
                <a:schemeClr val="bg2"/>
              </a:buClr>
              <a:buFont typeface="Arial" pitchFamily="34" charset="0"/>
              <a:buChar char="•"/>
              <a:defRPr sz="2000" kern="1200" spc="-20" baseline="0">
                <a:solidFill>
                  <a:schemeClr val="tx2"/>
                </a:solidFill>
                <a:latin typeface="+mj-lt"/>
                <a:ea typeface="+mn-ea"/>
                <a:cs typeface="+mn-cs"/>
              </a:defRPr>
            </a:lvl2pPr>
            <a:lvl3pPr marL="388938" indent="-158750" algn="l" defTabSz="914400" rtl="0" eaLnBrk="1" latinLnBrk="0" hangingPunct="1">
              <a:spcBef>
                <a:spcPts val="567"/>
              </a:spcBef>
              <a:buClr>
                <a:schemeClr val="bg2"/>
              </a:buClr>
              <a:buFont typeface="Source Sans Pro" pitchFamily="34" charset="0"/>
              <a:buChar char="–"/>
              <a:defRPr sz="1800" kern="1200" spc="-20" baseline="0">
                <a:solidFill>
                  <a:schemeClr val="tx2"/>
                </a:solidFill>
                <a:latin typeface="+mj-lt"/>
                <a:ea typeface="+mn-ea"/>
                <a:cs typeface="+mn-cs"/>
              </a:defRPr>
            </a:lvl3pPr>
            <a:lvl4pPr marL="612775" indent="-195263" algn="l" defTabSz="914400" rtl="0" eaLnBrk="1" latinLnBrk="0" hangingPunct="1">
              <a:spcBef>
                <a:spcPts val="567"/>
              </a:spcBef>
              <a:buClr>
                <a:schemeClr val="bg2"/>
              </a:buClr>
              <a:buFont typeface="Arial" pitchFamily="34" charset="0"/>
              <a:buChar char="•"/>
              <a:defRPr sz="1800" kern="1200" spc="-20" baseline="0">
                <a:solidFill>
                  <a:schemeClr val="tx2"/>
                </a:solidFill>
                <a:latin typeface="+mj-lt"/>
                <a:ea typeface="+mn-ea"/>
                <a:cs typeface="+mn-cs"/>
              </a:defRPr>
            </a:lvl4pPr>
            <a:lvl5pPr marL="849313" indent="-187325" algn="l" defTabSz="914400" rtl="0" eaLnBrk="1" latinLnBrk="0" hangingPunct="1">
              <a:spcBef>
                <a:spcPts val="567"/>
              </a:spcBef>
              <a:buClr>
                <a:schemeClr val="bg2"/>
              </a:buClr>
              <a:buFont typeface="Source Sans Pro" pitchFamily="34" charset="0"/>
              <a:buChar char="–"/>
              <a:defRPr sz="1800" kern="1200" spc="-20" baseline="0">
                <a:solidFill>
                  <a:schemeClr val="tx2"/>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GB" sz="2400" dirty="0"/>
          </a:p>
        </p:txBody>
      </p:sp>
      <p:sp>
        <p:nvSpPr>
          <p:cNvPr id="24" name="TextBox 23">
            <a:extLst>
              <a:ext uri="{FF2B5EF4-FFF2-40B4-BE49-F238E27FC236}">
                <a16:creationId xmlns:a16="http://schemas.microsoft.com/office/drawing/2014/main" id="{B3C68C43-8F28-41D3-A680-2001C369E4B6}"/>
              </a:ext>
            </a:extLst>
          </p:cNvPr>
          <p:cNvSpPr txBox="1"/>
          <p:nvPr/>
        </p:nvSpPr>
        <p:spPr>
          <a:xfrm>
            <a:off x="402074" y="788465"/>
            <a:ext cx="8339852" cy="3416320"/>
          </a:xfrm>
          <a:prstGeom prst="rect">
            <a:avLst/>
          </a:prstGeom>
          <a:noFill/>
        </p:spPr>
        <p:txBody>
          <a:bodyPr wrap="square" rtlCol="0">
            <a:spAutoFit/>
          </a:bodyPr>
          <a:lstStyle/>
          <a:p>
            <a:pPr marL="342900" indent="-342900">
              <a:buSzPts val="1000"/>
              <a:buFont typeface="Symbol" panose="05050102010706020507" pitchFamily="18" charset="2"/>
              <a:buChar char=""/>
              <a:tabLst>
                <a:tab pos="457200" algn="l"/>
              </a:tabLst>
            </a:pPr>
            <a:endParaRPr lang="en-GB" b="1" dirty="0">
              <a:solidFill>
                <a:schemeClr val="bg2"/>
              </a:solidFill>
              <a:latin typeface="+mj-lt"/>
              <a:ea typeface="Source Sans Pro Semibold" panose="020B0603030403020204" pitchFamily="34" charset="0"/>
              <a:cs typeface="Times New Roman" panose="02020603050405020304" pitchFamily="18" charset="0"/>
            </a:endParaRPr>
          </a:p>
          <a:p>
            <a:pPr marL="342900" indent="-342900">
              <a:buSzPts val="1000"/>
              <a:buFont typeface="Symbol" panose="05050102010706020507" pitchFamily="18" charset="2"/>
              <a:buChar char=""/>
              <a:tabLst>
                <a:tab pos="457200" algn="l"/>
              </a:tabLst>
            </a:pPr>
            <a:endParaRPr lang="en-GB" b="1" dirty="0">
              <a:solidFill>
                <a:schemeClr val="bg2"/>
              </a:solidFill>
              <a:latin typeface="+mj-lt"/>
              <a:ea typeface="Source Sans Pro Semibold" panose="020B0603030403020204" pitchFamily="34" charset="0"/>
              <a:cs typeface="Times New Roman" panose="02020603050405020304" pitchFamily="18" charset="0"/>
            </a:endParaRPr>
          </a:p>
          <a:p>
            <a:pPr>
              <a:buSzPts val="1000"/>
              <a:tabLst>
                <a:tab pos="457200" algn="l"/>
              </a:tabLst>
            </a:pPr>
            <a:r>
              <a:rPr lang="en-GB" b="1" dirty="0">
                <a:solidFill>
                  <a:schemeClr val="bg2"/>
                </a:solidFill>
                <a:latin typeface="+mj-lt"/>
                <a:ea typeface="Source Sans Pro Semibold" panose="020B0603030403020204" pitchFamily="34" charset="0"/>
                <a:cs typeface="Times New Roman" panose="02020603050405020304" pitchFamily="18" charset="0"/>
              </a:rPr>
              <a:t>Cochrane Board Strategy Meeting: </a:t>
            </a:r>
            <a:r>
              <a:rPr lang="en-GB" dirty="0">
                <a:solidFill>
                  <a:srgbClr val="002060"/>
                </a:solidFill>
                <a:latin typeface="+mj-lt"/>
                <a:ea typeface="Source Sans Pro Semibold" panose="020B0603030403020204" pitchFamily="34" charset="0"/>
                <a:cs typeface="Times New Roman" panose="02020603050405020304" pitchFamily="18" charset="0"/>
              </a:rPr>
              <a:t>Stefano </a:t>
            </a:r>
            <a:r>
              <a:rPr lang="en-GB" dirty="0" err="1">
                <a:solidFill>
                  <a:srgbClr val="002060"/>
                </a:solidFill>
                <a:latin typeface="+mj-lt"/>
                <a:ea typeface="Source Sans Pro Semibold" panose="020B0603030403020204" pitchFamily="34" charset="0"/>
                <a:cs typeface="Times New Roman" panose="02020603050405020304" pitchFamily="18" charset="0"/>
              </a:rPr>
              <a:t>Negrini</a:t>
            </a:r>
            <a:r>
              <a:rPr lang="en-GB" dirty="0">
                <a:solidFill>
                  <a:srgbClr val="002060"/>
                </a:solidFill>
                <a:latin typeface="+mj-lt"/>
                <a:ea typeface="Source Sans Pro Semibold" panose="020B0603030403020204" pitchFamily="34" charset="0"/>
                <a:cs typeface="Times New Roman" panose="02020603050405020304" pitchFamily="18" charset="0"/>
              </a:rPr>
              <a:t>,  Bob Dellavalle</a:t>
            </a:r>
          </a:p>
          <a:p>
            <a:pPr>
              <a:buSzPts val="1000"/>
              <a:tabLst>
                <a:tab pos="457200" algn="l"/>
              </a:tabLst>
            </a:pPr>
            <a:endParaRPr lang="en-GB" dirty="0">
              <a:solidFill>
                <a:srgbClr val="002060"/>
              </a:solidFill>
              <a:latin typeface="+mj-lt"/>
              <a:ea typeface="Source Sans Pro Semibold" panose="020B0603030403020204" pitchFamily="34" charset="0"/>
              <a:cs typeface="Times New Roman" panose="02020603050405020304" pitchFamily="18" charset="0"/>
            </a:endParaRPr>
          </a:p>
          <a:p>
            <a:pPr>
              <a:buSzPts val="1000"/>
              <a:tabLst>
                <a:tab pos="457200" algn="l"/>
              </a:tabLst>
            </a:pPr>
            <a:r>
              <a:rPr lang="en-GB" b="1" dirty="0">
                <a:solidFill>
                  <a:schemeClr val="bg2"/>
                </a:solidFill>
                <a:latin typeface="+mj-lt"/>
                <a:cs typeface="Times New Roman" panose="02020603050405020304" pitchFamily="18" charset="0"/>
              </a:rPr>
              <a:t>CEO Selection Interview Committee: </a:t>
            </a:r>
            <a:r>
              <a:rPr lang="en-GB" dirty="0">
                <a:solidFill>
                  <a:srgbClr val="002060"/>
                </a:solidFill>
                <a:latin typeface="+mj-lt"/>
                <a:ea typeface="Source Sans Pro Semibold" panose="020B0603030403020204" pitchFamily="34" charset="0"/>
                <a:cs typeface="Times New Roman" panose="02020603050405020304" pitchFamily="18" charset="0"/>
              </a:rPr>
              <a:t>Bob Dellavalle, Stefano </a:t>
            </a:r>
            <a:r>
              <a:rPr lang="en-GB" dirty="0" err="1">
                <a:solidFill>
                  <a:srgbClr val="002060"/>
                </a:solidFill>
                <a:latin typeface="+mj-lt"/>
                <a:ea typeface="Source Sans Pro Semibold" panose="020B0603030403020204" pitchFamily="34" charset="0"/>
                <a:cs typeface="Times New Roman" panose="02020603050405020304" pitchFamily="18" charset="0"/>
              </a:rPr>
              <a:t>Negrini</a:t>
            </a:r>
            <a:endParaRPr lang="en-GB" dirty="0">
              <a:solidFill>
                <a:srgbClr val="002060"/>
              </a:solidFill>
              <a:latin typeface="+mj-lt"/>
              <a:ea typeface="Source Sans Pro Semibold" panose="020B0603030403020204" pitchFamily="34" charset="0"/>
              <a:cs typeface="Times New Roman" panose="02020603050405020304" pitchFamily="18" charset="0"/>
            </a:endParaRPr>
          </a:p>
          <a:p>
            <a:pPr>
              <a:buSzPts val="1000"/>
              <a:tabLst>
                <a:tab pos="457200" algn="l"/>
              </a:tabLst>
            </a:pPr>
            <a:endParaRPr lang="en-GB" dirty="0">
              <a:solidFill>
                <a:srgbClr val="002060"/>
              </a:solidFill>
              <a:latin typeface="+mj-lt"/>
              <a:ea typeface="Source Sans Pro Semibold" panose="020B0603030403020204" pitchFamily="34" charset="0"/>
              <a:cs typeface="Times New Roman" panose="02020603050405020304" pitchFamily="18" charset="0"/>
            </a:endParaRPr>
          </a:p>
          <a:p>
            <a:pPr>
              <a:buSzPts val="1000"/>
              <a:tabLst>
                <a:tab pos="457200" algn="l"/>
              </a:tabLst>
            </a:pPr>
            <a:r>
              <a:rPr lang="en-GB" b="1" dirty="0">
                <a:solidFill>
                  <a:schemeClr val="bg2"/>
                </a:solidFill>
                <a:latin typeface="+mj-lt"/>
                <a:ea typeface="Source Sans Pro Semibold" panose="020B0603030403020204" pitchFamily="34" charset="0"/>
                <a:cs typeface="Times New Roman" panose="02020603050405020304" pitchFamily="18" charset="0"/>
              </a:rPr>
              <a:t>Editorial Integrity &amp; Efficiency Project:</a:t>
            </a:r>
            <a:r>
              <a:rPr lang="en-GB" dirty="0">
                <a:latin typeface="Calibri" panose="020F0502020204030204" pitchFamily="34" charset="0"/>
              </a:rPr>
              <a:t> </a:t>
            </a:r>
            <a:r>
              <a:rPr lang="en-GB" dirty="0">
                <a:solidFill>
                  <a:srgbClr val="002060"/>
                </a:solidFill>
                <a:latin typeface="+mj-lt"/>
                <a:cs typeface="Times New Roman" panose="02020603050405020304" pitchFamily="18" charset="0"/>
              </a:rPr>
              <a:t>Vanessa Jordan</a:t>
            </a:r>
          </a:p>
          <a:p>
            <a:pPr>
              <a:buSzPts val="1000"/>
              <a:tabLst>
                <a:tab pos="457200" algn="l"/>
              </a:tabLst>
            </a:pPr>
            <a:endParaRPr lang="en-GB" dirty="0">
              <a:solidFill>
                <a:srgbClr val="002060"/>
              </a:solidFill>
              <a:latin typeface="+mj-lt"/>
              <a:cs typeface="Times New Roman" panose="02020603050405020304" pitchFamily="18" charset="0"/>
            </a:endParaRPr>
          </a:p>
          <a:p>
            <a:pPr lvl="0">
              <a:buSzPts val="1000"/>
              <a:tabLst>
                <a:tab pos="457200" algn="l"/>
              </a:tabLst>
            </a:pPr>
            <a:r>
              <a:rPr lang="en-GB" b="1" dirty="0">
                <a:solidFill>
                  <a:schemeClr val="bg2"/>
                </a:solidFill>
                <a:latin typeface="+mj-lt"/>
                <a:ea typeface="Source Sans Pro Semibold" panose="020B0603030403020204" pitchFamily="34" charset="0"/>
                <a:cs typeface="Times New Roman" panose="02020603050405020304" pitchFamily="18" charset="0"/>
              </a:rPr>
              <a:t>Future of Evidence Synthesis Oversight Committee:  </a:t>
            </a:r>
            <a:r>
              <a:rPr lang="en-GB" dirty="0">
                <a:solidFill>
                  <a:srgbClr val="002060"/>
                </a:solidFill>
                <a:latin typeface="+mj-lt"/>
                <a:cs typeface="Times New Roman" panose="02020603050405020304" pitchFamily="18" charset="0"/>
              </a:rPr>
              <a:t>Vanessa Jordan, Stefano </a:t>
            </a:r>
            <a:r>
              <a:rPr lang="en-GB" dirty="0" err="1">
                <a:solidFill>
                  <a:srgbClr val="002060"/>
                </a:solidFill>
                <a:latin typeface="+mj-lt"/>
                <a:cs typeface="Times New Roman" panose="02020603050405020304" pitchFamily="18" charset="0"/>
              </a:rPr>
              <a:t>Negrini</a:t>
            </a:r>
            <a:endParaRPr lang="en-GB" dirty="0">
              <a:solidFill>
                <a:srgbClr val="002060"/>
              </a:solidFill>
              <a:latin typeface="+mj-lt"/>
              <a:cs typeface="Times New Roman" panose="02020603050405020304" pitchFamily="18" charset="0"/>
            </a:endParaRPr>
          </a:p>
          <a:p>
            <a:pPr lvl="0">
              <a:buSzPts val="1000"/>
              <a:tabLst>
                <a:tab pos="457200" algn="l"/>
              </a:tabLst>
            </a:pPr>
            <a:endParaRPr lang="en-GB" dirty="0">
              <a:solidFill>
                <a:srgbClr val="002060"/>
              </a:solidFill>
              <a:latin typeface="+mj-lt"/>
              <a:cs typeface="Times New Roman" panose="02020603050405020304" pitchFamily="18" charset="0"/>
            </a:endParaRPr>
          </a:p>
          <a:p>
            <a:pPr lvl="0">
              <a:buSzPts val="1000"/>
              <a:tabLst>
                <a:tab pos="457200" algn="l"/>
              </a:tabLst>
            </a:pPr>
            <a:r>
              <a:rPr lang="en-GB" b="1" dirty="0">
                <a:solidFill>
                  <a:schemeClr val="bg2"/>
                </a:solidFill>
                <a:latin typeface="+mj-lt"/>
                <a:ea typeface="Source Sans Pro Semibold" panose="020B0603030403020204" pitchFamily="34" charset="0"/>
                <a:cs typeface="Times New Roman" panose="02020603050405020304" pitchFamily="18" charset="0"/>
              </a:rPr>
              <a:t>Membership and Awards Committee: </a:t>
            </a:r>
            <a:r>
              <a:rPr lang="en-GB" dirty="0">
                <a:solidFill>
                  <a:srgbClr val="002060"/>
                </a:solidFill>
                <a:latin typeface="+mj-lt"/>
                <a:cs typeface="Times New Roman" panose="02020603050405020304" pitchFamily="18" charset="0"/>
              </a:rPr>
              <a:t>Liz Dooley</a:t>
            </a:r>
            <a:endParaRPr lang="en-AU" sz="2000" dirty="0">
              <a:solidFill>
                <a:schemeClr val="tx2"/>
              </a:solidFill>
            </a:endParaRPr>
          </a:p>
        </p:txBody>
      </p:sp>
    </p:spTree>
    <p:extLst>
      <p:ext uri="{BB962C8B-B14F-4D97-AF65-F5344CB8AC3E}">
        <p14:creationId xmlns:p14="http://schemas.microsoft.com/office/powerpoint/2010/main" val="39664644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134" y="938685"/>
            <a:ext cx="6843630" cy="548499"/>
          </a:xfrm>
        </p:spPr>
        <p:txBody>
          <a:bodyPr/>
          <a:lstStyle/>
          <a:p>
            <a:r>
              <a:rPr lang="en-US" sz="2800" dirty="0"/>
              <a:t>Priorities for 2023</a:t>
            </a:r>
            <a:endParaRPr lang="en-GB" sz="2800" dirty="0"/>
          </a:p>
        </p:txBody>
      </p:sp>
      <p:sp>
        <p:nvSpPr>
          <p:cNvPr id="6" name="Content Placeholder 2"/>
          <p:cNvSpPr txBox="1">
            <a:spLocks/>
          </p:cNvSpPr>
          <p:nvPr/>
        </p:nvSpPr>
        <p:spPr>
          <a:xfrm>
            <a:off x="240790" y="1314467"/>
            <a:ext cx="5387408" cy="3422342"/>
          </a:xfrm>
          <a:prstGeom prst="rect">
            <a:avLst/>
          </a:prstGeom>
        </p:spPr>
        <p:txBody>
          <a:bodyPr/>
          <a:lstStyle>
            <a:lvl1pPr marL="0" indent="0" algn="l" defTabSz="914400" rtl="0" eaLnBrk="1" latinLnBrk="0" hangingPunct="1">
              <a:spcBef>
                <a:spcPts val="1134"/>
              </a:spcBef>
              <a:spcAft>
                <a:spcPts val="0"/>
              </a:spcAft>
              <a:buClr>
                <a:schemeClr val="bg2"/>
              </a:buClr>
              <a:buFont typeface="Arial" pitchFamily="34" charset="0"/>
              <a:buNone/>
              <a:defRPr sz="2000" kern="1200" spc="-20" baseline="0">
                <a:solidFill>
                  <a:schemeClr val="tx2"/>
                </a:solidFill>
                <a:latin typeface="+mj-lt"/>
                <a:ea typeface="+mn-ea"/>
                <a:cs typeface="+mn-cs"/>
              </a:defRPr>
            </a:lvl1pPr>
            <a:lvl2pPr marL="179388" indent="-179388" algn="l" defTabSz="914400" rtl="0" eaLnBrk="1" latinLnBrk="0" hangingPunct="1">
              <a:spcBef>
                <a:spcPts val="1134"/>
              </a:spcBef>
              <a:spcAft>
                <a:spcPts val="0"/>
              </a:spcAft>
              <a:buClr>
                <a:schemeClr val="bg2"/>
              </a:buClr>
              <a:buFont typeface="Arial" pitchFamily="34" charset="0"/>
              <a:buChar char="•"/>
              <a:defRPr sz="2000" kern="1200" spc="-20" baseline="0">
                <a:solidFill>
                  <a:schemeClr val="tx2"/>
                </a:solidFill>
                <a:latin typeface="+mj-lt"/>
                <a:ea typeface="+mn-ea"/>
                <a:cs typeface="+mn-cs"/>
              </a:defRPr>
            </a:lvl2pPr>
            <a:lvl3pPr marL="388938" indent="-158750" algn="l" defTabSz="914400" rtl="0" eaLnBrk="1" latinLnBrk="0" hangingPunct="1">
              <a:spcBef>
                <a:spcPts val="567"/>
              </a:spcBef>
              <a:buClr>
                <a:schemeClr val="bg2"/>
              </a:buClr>
              <a:buFont typeface="Source Sans Pro" pitchFamily="34" charset="0"/>
              <a:buChar char="–"/>
              <a:defRPr sz="1800" kern="1200" spc="-20" baseline="0">
                <a:solidFill>
                  <a:schemeClr val="tx2"/>
                </a:solidFill>
                <a:latin typeface="+mj-lt"/>
                <a:ea typeface="+mn-ea"/>
                <a:cs typeface="+mn-cs"/>
              </a:defRPr>
            </a:lvl3pPr>
            <a:lvl4pPr marL="612775" indent="-195263" algn="l" defTabSz="914400" rtl="0" eaLnBrk="1" latinLnBrk="0" hangingPunct="1">
              <a:spcBef>
                <a:spcPts val="567"/>
              </a:spcBef>
              <a:buClr>
                <a:schemeClr val="bg2"/>
              </a:buClr>
              <a:buFont typeface="Arial" pitchFamily="34" charset="0"/>
              <a:buChar char="•"/>
              <a:defRPr sz="1800" kern="1200" spc="-20" baseline="0">
                <a:solidFill>
                  <a:schemeClr val="tx2"/>
                </a:solidFill>
                <a:latin typeface="+mj-lt"/>
                <a:ea typeface="+mn-ea"/>
                <a:cs typeface="+mn-cs"/>
              </a:defRPr>
            </a:lvl4pPr>
            <a:lvl5pPr marL="849313" indent="-187325" algn="l" defTabSz="914400" rtl="0" eaLnBrk="1" latinLnBrk="0" hangingPunct="1">
              <a:spcBef>
                <a:spcPts val="567"/>
              </a:spcBef>
              <a:buClr>
                <a:schemeClr val="bg2"/>
              </a:buClr>
              <a:buFont typeface="Source Sans Pro" pitchFamily="34" charset="0"/>
              <a:buChar char="–"/>
              <a:defRPr sz="1800" kern="1200" spc="-20" baseline="0">
                <a:solidFill>
                  <a:schemeClr val="tx2"/>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GB" sz="1800" dirty="0"/>
          </a:p>
        </p:txBody>
      </p:sp>
      <p:sp>
        <p:nvSpPr>
          <p:cNvPr id="5" name="Content Placeholder 2">
            <a:extLst>
              <a:ext uri="{FF2B5EF4-FFF2-40B4-BE49-F238E27FC236}">
                <a16:creationId xmlns:a16="http://schemas.microsoft.com/office/drawing/2014/main" id="{DC6314FB-AC4A-41D2-9038-D4E95F6D25FF}"/>
              </a:ext>
            </a:extLst>
          </p:cNvPr>
          <p:cNvSpPr txBox="1">
            <a:spLocks/>
          </p:cNvSpPr>
          <p:nvPr/>
        </p:nvSpPr>
        <p:spPr>
          <a:xfrm>
            <a:off x="179387" y="1422834"/>
            <a:ext cx="5510214" cy="3205609"/>
          </a:xfrm>
          <a:prstGeom prst="rect">
            <a:avLst/>
          </a:prstGeom>
        </p:spPr>
        <p:txBody>
          <a:bodyPr/>
          <a:lstStyle>
            <a:lvl1pPr marL="0" indent="0" algn="l" defTabSz="914400" rtl="0" eaLnBrk="1" latinLnBrk="0" hangingPunct="1">
              <a:spcBef>
                <a:spcPts val="1134"/>
              </a:spcBef>
              <a:spcAft>
                <a:spcPts val="0"/>
              </a:spcAft>
              <a:buClr>
                <a:schemeClr val="bg2"/>
              </a:buClr>
              <a:buFont typeface="Arial" pitchFamily="34" charset="0"/>
              <a:buNone/>
              <a:defRPr sz="2000" kern="1200" spc="-20" baseline="0">
                <a:solidFill>
                  <a:schemeClr val="tx2"/>
                </a:solidFill>
                <a:latin typeface="+mj-lt"/>
                <a:ea typeface="+mn-ea"/>
                <a:cs typeface="+mn-cs"/>
              </a:defRPr>
            </a:lvl1pPr>
            <a:lvl2pPr marL="179388" indent="-179388" algn="l" defTabSz="914400" rtl="0" eaLnBrk="1" latinLnBrk="0" hangingPunct="1">
              <a:spcBef>
                <a:spcPts val="1134"/>
              </a:spcBef>
              <a:spcAft>
                <a:spcPts val="0"/>
              </a:spcAft>
              <a:buClr>
                <a:schemeClr val="bg2"/>
              </a:buClr>
              <a:buFont typeface="Arial" pitchFamily="34" charset="0"/>
              <a:buChar char="•"/>
              <a:defRPr sz="2000" kern="1200" spc="-20" baseline="0">
                <a:solidFill>
                  <a:schemeClr val="tx2"/>
                </a:solidFill>
                <a:latin typeface="+mj-lt"/>
                <a:ea typeface="+mn-ea"/>
                <a:cs typeface="+mn-cs"/>
              </a:defRPr>
            </a:lvl2pPr>
            <a:lvl3pPr marL="388938" indent="-158750" algn="l" defTabSz="914400" rtl="0" eaLnBrk="1" latinLnBrk="0" hangingPunct="1">
              <a:spcBef>
                <a:spcPts val="567"/>
              </a:spcBef>
              <a:buClr>
                <a:schemeClr val="bg2"/>
              </a:buClr>
              <a:buFont typeface="Source Sans Pro" pitchFamily="34" charset="0"/>
              <a:buChar char="–"/>
              <a:defRPr sz="1800" kern="1200" spc="-20" baseline="0">
                <a:solidFill>
                  <a:schemeClr val="tx2"/>
                </a:solidFill>
                <a:latin typeface="+mj-lt"/>
                <a:ea typeface="+mn-ea"/>
                <a:cs typeface="+mn-cs"/>
              </a:defRPr>
            </a:lvl3pPr>
            <a:lvl4pPr marL="612775" indent="-195263" algn="l" defTabSz="914400" rtl="0" eaLnBrk="1" latinLnBrk="0" hangingPunct="1">
              <a:spcBef>
                <a:spcPts val="567"/>
              </a:spcBef>
              <a:buClr>
                <a:schemeClr val="bg2"/>
              </a:buClr>
              <a:buFont typeface="Arial" pitchFamily="34" charset="0"/>
              <a:buChar char="•"/>
              <a:defRPr sz="1800" kern="1200" spc="-20" baseline="0">
                <a:solidFill>
                  <a:schemeClr val="tx2"/>
                </a:solidFill>
                <a:latin typeface="+mj-lt"/>
                <a:ea typeface="+mn-ea"/>
                <a:cs typeface="+mn-cs"/>
              </a:defRPr>
            </a:lvl4pPr>
            <a:lvl5pPr marL="849313" indent="-187325" algn="l" defTabSz="914400" rtl="0" eaLnBrk="1" latinLnBrk="0" hangingPunct="1">
              <a:spcBef>
                <a:spcPts val="567"/>
              </a:spcBef>
              <a:buClr>
                <a:schemeClr val="bg2"/>
              </a:buClr>
              <a:buFont typeface="Source Sans Pro" pitchFamily="34" charset="0"/>
              <a:buChar char="–"/>
              <a:defRPr sz="1800" kern="1200" spc="-20" baseline="0">
                <a:solidFill>
                  <a:schemeClr val="tx2"/>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GB" sz="2400" dirty="0"/>
          </a:p>
        </p:txBody>
      </p:sp>
      <p:sp>
        <p:nvSpPr>
          <p:cNvPr id="24" name="TextBox 23">
            <a:extLst>
              <a:ext uri="{FF2B5EF4-FFF2-40B4-BE49-F238E27FC236}">
                <a16:creationId xmlns:a16="http://schemas.microsoft.com/office/drawing/2014/main" id="{B3C68C43-8F28-41D3-A680-2001C369E4B6}"/>
              </a:ext>
            </a:extLst>
          </p:cNvPr>
          <p:cNvSpPr txBox="1"/>
          <p:nvPr/>
        </p:nvSpPr>
        <p:spPr>
          <a:xfrm>
            <a:off x="372134" y="1403737"/>
            <a:ext cx="5173901" cy="2862322"/>
          </a:xfrm>
          <a:prstGeom prst="rect">
            <a:avLst/>
          </a:prstGeom>
          <a:noFill/>
        </p:spPr>
        <p:txBody>
          <a:bodyPr wrap="square" rtlCol="0">
            <a:spAutoFit/>
          </a:bodyPr>
          <a:lstStyle/>
          <a:p>
            <a:pPr marL="285750" lvl="0" indent="-285750">
              <a:buFont typeface="Arial" panose="020B0604020202020204" pitchFamily="34" charset="0"/>
              <a:buChar char="•"/>
            </a:pPr>
            <a:r>
              <a:rPr lang="en-GB" b="1" dirty="0">
                <a:solidFill>
                  <a:schemeClr val="bg2"/>
                </a:solidFill>
                <a:latin typeface="+mj-lt"/>
                <a:cs typeface="Times New Roman" panose="02020603050405020304" pitchFamily="18" charset="0"/>
              </a:rPr>
              <a:t>Improved Communications:</a:t>
            </a:r>
          </a:p>
          <a:p>
            <a:pPr lvl="0"/>
            <a:r>
              <a:rPr lang="en-GB" dirty="0">
                <a:solidFill>
                  <a:srgbClr val="002060"/>
                </a:solidFill>
                <a:latin typeface="+mj-lt"/>
                <a:cs typeface="Times New Roman" panose="02020603050405020304" pitchFamily="18" charset="0"/>
              </a:rPr>
              <a:t>Work with the new Head of Communications</a:t>
            </a:r>
          </a:p>
          <a:p>
            <a:pPr lvl="0"/>
            <a:endParaRPr lang="en-GB" dirty="0">
              <a:solidFill>
                <a:srgbClr val="002060"/>
              </a:solidFill>
              <a:latin typeface="+mj-lt"/>
              <a:cs typeface="Times New Roman" panose="02020603050405020304" pitchFamily="18" charset="0"/>
            </a:endParaRPr>
          </a:p>
          <a:p>
            <a:pPr marL="285750" indent="-285750">
              <a:buFont typeface="Arial" panose="020B0604020202020204" pitchFamily="34" charset="0"/>
              <a:buChar char="•"/>
            </a:pPr>
            <a:r>
              <a:rPr lang="en-GB" b="1" dirty="0">
                <a:solidFill>
                  <a:schemeClr val="bg2"/>
                </a:solidFill>
                <a:ea typeface="Source Sans Pro Semibold" panose="020B0603030403020204" pitchFamily="34" charset="0"/>
                <a:cs typeface="Times New Roman" panose="02020603050405020304" pitchFamily="18" charset="0"/>
              </a:rPr>
              <a:t>Council Roadmap:</a:t>
            </a:r>
          </a:p>
          <a:p>
            <a:r>
              <a:rPr lang="en-US" dirty="0"/>
              <a:t>Partner with the Board and CET to redefine the Council’s mission and how it operates</a:t>
            </a:r>
          </a:p>
          <a:p>
            <a:endParaRPr lang="en-GB" dirty="0">
              <a:solidFill>
                <a:srgbClr val="002060"/>
              </a:solidFill>
              <a:cs typeface="Times New Roman" panose="02020603050405020304" pitchFamily="18" charset="0"/>
            </a:endParaRPr>
          </a:p>
          <a:p>
            <a:pPr marL="285750" indent="-285750">
              <a:buFont typeface="Arial" panose="020B0604020202020204" pitchFamily="34" charset="0"/>
              <a:buChar char="•"/>
            </a:pPr>
            <a:r>
              <a:rPr lang="en-GB" b="1" dirty="0">
                <a:solidFill>
                  <a:schemeClr val="bg2"/>
                </a:solidFill>
                <a:ea typeface="Source Sans Pro Semibold" panose="020B0603030403020204" pitchFamily="34" charset="0"/>
                <a:cs typeface="Times New Roman" panose="02020603050405020304" pitchFamily="18" charset="0"/>
              </a:rPr>
              <a:t>30th Anniversary and Colloquium</a:t>
            </a:r>
          </a:p>
          <a:p>
            <a:endParaRPr lang="en-GB" dirty="0">
              <a:solidFill>
                <a:srgbClr val="002060"/>
              </a:solidFill>
              <a:cs typeface="Times New Roman" panose="02020603050405020304" pitchFamily="18" charset="0"/>
            </a:endParaRPr>
          </a:p>
          <a:p>
            <a:pPr lvl="0"/>
            <a:endParaRPr lang="en-GB" dirty="0">
              <a:solidFill>
                <a:srgbClr val="002060"/>
              </a:solidFill>
              <a:latin typeface="+mj-lt"/>
              <a:cs typeface="Times New Roman" panose="02020603050405020304" pitchFamily="18" charset="0"/>
            </a:endParaRPr>
          </a:p>
        </p:txBody>
      </p:sp>
      <p:pic>
        <p:nvPicPr>
          <p:cNvPr id="4" name="Graphic 3" descr="Planet Uranus">
            <a:extLst>
              <a:ext uri="{FF2B5EF4-FFF2-40B4-BE49-F238E27FC236}">
                <a16:creationId xmlns:a16="http://schemas.microsoft.com/office/drawing/2014/main" id="{2AA08BCF-5E5A-4A52-B58A-69D97BF9CD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96814" y="-433199"/>
            <a:ext cx="5310120" cy="5310120"/>
          </a:xfrm>
          <a:prstGeom prst="rect">
            <a:avLst/>
          </a:prstGeom>
        </p:spPr>
      </p:pic>
    </p:spTree>
    <p:extLst>
      <p:ext uri="{BB962C8B-B14F-4D97-AF65-F5344CB8AC3E}">
        <p14:creationId xmlns:p14="http://schemas.microsoft.com/office/powerpoint/2010/main" val="37903336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953C15-13D2-9240-BE4B-FC7FB7F85A9F}"/>
              </a:ext>
            </a:extLst>
          </p:cNvPr>
          <p:cNvSpPr/>
          <p:nvPr/>
        </p:nvSpPr>
        <p:spPr>
          <a:xfrm>
            <a:off x="256032" y="121920"/>
            <a:ext cx="2584704" cy="902208"/>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EFA9211-115E-494A-BCB8-7A08006F0E15}"/>
              </a:ext>
            </a:extLst>
          </p:cNvPr>
          <p:cNvSpPr>
            <a:spLocks noGrp="1"/>
          </p:cNvSpPr>
          <p:nvPr>
            <p:ph type="ctrTitle"/>
          </p:nvPr>
        </p:nvSpPr>
        <p:spPr>
          <a:xfrm>
            <a:off x="403986" y="1578862"/>
            <a:ext cx="5789550" cy="624842"/>
          </a:xfrm>
        </p:spPr>
        <p:txBody>
          <a:bodyPr/>
          <a:lstStyle/>
          <a:p>
            <a:r>
              <a:rPr lang="en-US" dirty="0">
                <a:latin typeface="+mn-lt"/>
              </a:rPr>
              <a:t>Editor in Chief’s Report</a:t>
            </a:r>
            <a:endParaRPr lang="en-IL" dirty="0">
              <a:latin typeface="+mn-lt"/>
            </a:endParaRPr>
          </a:p>
        </p:txBody>
      </p:sp>
      <p:sp>
        <p:nvSpPr>
          <p:cNvPr id="3" name="Subtitle 2">
            <a:extLst>
              <a:ext uri="{FF2B5EF4-FFF2-40B4-BE49-F238E27FC236}">
                <a16:creationId xmlns:a16="http://schemas.microsoft.com/office/drawing/2014/main" id="{04821285-DDF3-A84F-981C-9202F7F529A2}"/>
              </a:ext>
            </a:extLst>
          </p:cNvPr>
          <p:cNvSpPr>
            <a:spLocks noGrp="1"/>
          </p:cNvSpPr>
          <p:nvPr>
            <p:ph type="subTitle" idx="1"/>
          </p:nvPr>
        </p:nvSpPr>
        <p:spPr>
          <a:xfrm>
            <a:off x="403986" y="2369074"/>
            <a:ext cx="4933196" cy="1284307"/>
          </a:xfrm>
        </p:spPr>
        <p:txBody>
          <a:bodyPr/>
          <a:lstStyle/>
          <a:p>
            <a:pPr>
              <a:lnSpc>
                <a:spcPct val="100000"/>
              </a:lnSpc>
            </a:pPr>
            <a:r>
              <a:rPr lang="en-US" sz="2400" dirty="0">
                <a:latin typeface="+mn-lt"/>
              </a:rPr>
              <a:t>Karla Soares-Weiser </a:t>
            </a:r>
          </a:p>
          <a:p>
            <a:pPr>
              <a:lnSpc>
                <a:spcPct val="100000"/>
              </a:lnSpc>
            </a:pPr>
            <a:r>
              <a:rPr lang="en-US" sz="2400" dirty="0">
                <a:latin typeface="+mn-lt"/>
              </a:rPr>
              <a:t>Cochrane AGM, Barcelona</a:t>
            </a:r>
          </a:p>
          <a:p>
            <a:pPr>
              <a:lnSpc>
                <a:spcPct val="100000"/>
              </a:lnSpc>
            </a:pPr>
            <a:r>
              <a:rPr lang="en-US" sz="2400" dirty="0">
                <a:latin typeface="+mn-lt"/>
              </a:rPr>
              <a:t>17 October 2022</a:t>
            </a:r>
          </a:p>
          <a:p>
            <a:pPr>
              <a:lnSpc>
                <a:spcPct val="100000"/>
              </a:lnSpc>
            </a:pPr>
            <a:endParaRPr lang="en-IL" sz="2400" dirty="0">
              <a:latin typeface="+mn-lt"/>
            </a:endParaRPr>
          </a:p>
        </p:txBody>
      </p:sp>
      <p:pic>
        <p:nvPicPr>
          <p:cNvPr id="6" name="Picture 5" descr="Logo&#10;&#10;Description automatically generated">
            <a:extLst>
              <a:ext uri="{FF2B5EF4-FFF2-40B4-BE49-F238E27FC236}">
                <a16:creationId xmlns:a16="http://schemas.microsoft.com/office/drawing/2014/main" id="{AD007D5B-A9FA-4410-9625-9E3CA3AC10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986" y="399287"/>
            <a:ext cx="3023622" cy="624841"/>
          </a:xfrm>
          <a:prstGeom prst="rect">
            <a:avLst/>
          </a:prstGeom>
        </p:spPr>
      </p:pic>
    </p:spTree>
    <p:extLst>
      <p:ext uri="{BB962C8B-B14F-4D97-AF65-F5344CB8AC3E}">
        <p14:creationId xmlns:p14="http://schemas.microsoft.com/office/powerpoint/2010/main" val="16074713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D8DCE-DFE8-47EB-A6B8-5CD8E7219D60}"/>
              </a:ext>
            </a:extLst>
          </p:cNvPr>
          <p:cNvSpPr>
            <a:spLocks noGrp="1"/>
          </p:cNvSpPr>
          <p:nvPr>
            <p:ph type="title"/>
          </p:nvPr>
        </p:nvSpPr>
        <p:spPr>
          <a:xfrm>
            <a:off x="441191" y="1120968"/>
            <a:ext cx="6715275" cy="474629"/>
          </a:xfrm>
        </p:spPr>
        <p:txBody>
          <a:bodyPr/>
          <a:lstStyle/>
          <a:p>
            <a:r>
              <a:rPr lang="en-IL" sz="3200" dirty="0">
                <a:solidFill>
                  <a:schemeClr val="tx2"/>
                </a:solidFill>
                <a:latin typeface="+mn-lt"/>
              </a:rPr>
              <a:t>The difference we make</a:t>
            </a:r>
            <a:endParaRPr lang="en-GB" sz="3200" dirty="0">
              <a:solidFill>
                <a:schemeClr val="tx2"/>
              </a:solidFill>
              <a:latin typeface="+mn-lt"/>
            </a:endParaRPr>
          </a:p>
        </p:txBody>
      </p:sp>
      <p:sp>
        <p:nvSpPr>
          <p:cNvPr id="9" name="Title 1">
            <a:extLst>
              <a:ext uri="{FF2B5EF4-FFF2-40B4-BE49-F238E27FC236}">
                <a16:creationId xmlns:a16="http://schemas.microsoft.com/office/drawing/2014/main" id="{DF1588C6-FE2E-1047-B16C-E4391156E76C}"/>
              </a:ext>
            </a:extLst>
          </p:cNvPr>
          <p:cNvSpPr txBox="1">
            <a:spLocks/>
          </p:cNvSpPr>
          <p:nvPr/>
        </p:nvSpPr>
        <p:spPr>
          <a:xfrm>
            <a:off x="441190" y="713291"/>
            <a:ext cx="6715275" cy="474629"/>
          </a:xfrm>
          <a:prstGeom prst="rect">
            <a:avLst/>
          </a:prstGeom>
        </p:spPr>
        <p:txBody>
          <a:bodyPr vert="horz" lIns="0" tIns="0" rIns="0" bIns="0" rtlCol="0" anchor="b" anchorCtr="0">
            <a:noAutofit/>
          </a:bodyPr>
          <a:lstStyle>
            <a:lvl1pPr algn="l" defTabSz="914400" rtl="0" eaLnBrk="1" latinLnBrk="0" hangingPunct="1">
              <a:spcBef>
                <a:spcPct val="0"/>
              </a:spcBef>
              <a:buNone/>
              <a:defRPr sz="3600" b="1" kern="1200" spc="-40" baseline="0">
                <a:solidFill>
                  <a:schemeClr val="bg2"/>
                </a:solidFill>
                <a:latin typeface="+mj-lt"/>
                <a:ea typeface="+mj-ea"/>
                <a:cs typeface="+mj-cs"/>
              </a:defRPr>
            </a:lvl1pPr>
          </a:lstStyle>
          <a:p>
            <a:r>
              <a:rPr lang="es-ES" sz="3200" dirty="0">
                <a:latin typeface="+mn-lt"/>
              </a:rPr>
              <a:t>La diferencia que hacemos</a:t>
            </a:r>
            <a:endParaRPr lang="en-IL" sz="3200" dirty="0">
              <a:latin typeface="+mn-lt"/>
            </a:endParaRPr>
          </a:p>
        </p:txBody>
      </p:sp>
      <p:pic>
        <p:nvPicPr>
          <p:cNvPr id="10" name="Picture 9">
            <a:extLst>
              <a:ext uri="{FF2B5EF4-FFF2-40B4-BE49-F238E27FC236}">
                <a16:creationId xmlns:a16="http://schemas.microsoft.com/office/drawing/2014/main" id="{E10988C6-7326-254C-A5B4-DAA247545602}"/>
              </a:ext>
            </a:extLst>
          </p:cNvPr>
          <p:cNvPicPr>
            <a:picLocks noChangeAspect="1"/>
          </p:cNvPicPr>
          <p:nvPr/>
        </p:nvPicPr>
        <p:blipFill>
          <a:blip r:embed="rId3"/>
          <a:stretch>
            <a:fillRect/>
          </a:stretch>
        </p:blipFill>
        <p:spPr>
          <a:xfrm>
            <a:off x="350150" y="1634514"/>
            <a:ext cx="779266" cy="866876"/>
          </a:xfrm>
          <a:prstGeom prst="rect">
            <a:avLst/>
          </a:prstGeom>
        </p:spPr>
      </p:pic>
      <p:sp>
        <p:nvSpPr>
          <p:cNvPr id="12" name="TextBox 11">
            <a:extLst>
              <a:ext uri="{FF2B5EF4-FFF2-40B4-BE49-F238E27FC236}">
                <a16:creationId xmlns:a16="http://schemas.microsoft.com/office/drawing/2014/main" id="{06FF4A12-8EAE-E340-BF34-E244F3EA0606}"/>
              </a:ext>
            </a:extLst>
          </p:cNvPr>
          <p:cNvSpPr txBox="1"/>
          <p:nvPr/>
        </p:nvSpPr>
        <p:spPr>
          <a:xfrm>
            <a:off x="1244529" y="1652454"/>
            <a:ext cx="7549321" cy="707886"/>
          </a:xfrm>
          <a:prstGeom prst="rect">
            <a:avLst/>
          </a:prstGeom>
          <a:noFill/>
        </p:spPr>
        <p:txBody>
          <a:bodyPr wrap="square">
            <a:spAutoFit/>
          </a:bodyPr>
          <a:lstStyle/>
          <a:p>
            <a:r>
              <a:rPr lang="en-US" sz="2000" dirty="0" err="1">
                <a:solidFill>
                  <a:schemeClr val="bg2"/>
                </a:solidFill>
                <a:latin typeface="+mj-lt"/>
              </a:rPr>
              <a:t>Producir</a:t>
            </a:r>
            <a:r>
              <a:rPr lang="en-US" sz="2000" dirty="0">
                <a:solidFill>
                  <a:schemeClr val="bg2"/>
                </a:solidFill>
                <a:latin typeface="+mj-lt"/>
              </a:rPr>
              <a:t> y </a:t>
            </a:r>
            <a:r>
              <a:rPr lang="en-US" sz="2000" dirty="0" err="1">
                <a:solidFill>
                  <a:schemeClr val="bg2"/>
                </a:solidFill>
                <a:latin typeface="+mj-lt"/>
              </a:rPr>
              <a:t>publicar</a:t>
            </a:r>
            <a:r>
              <a:rPr lang="en-US" sz="2000" dirty="0">
                <a:solidFill>
                  <a:schemeClr val="bg2"/>
                </a:solidFill>
                <a:latin typeface="+mj-lt"/>
              </a:rPr>
              <a:t> </a:t>
            </a:r>
            <a:r>
              <a:rPr lang="en-US" sz="2000" dirty="0" err="1">
                <a:solidFill>
                  <a:schemeClr val="bg2"/>
                </a:solidFill>
                <a:latin typeface="+mj-lt"/>
              </a:rPr>
              <a:t>evidencia</a:t>
            </a:r>
            <a:r>
              <a:rPr lang="en-US" sz="2000" dirty="0">
                <a:solidFill>
                  <a:schemeClr val="bg2"/>
                </a:solidFill>
                <a:latin typeface="+mj-lt"/>
              </a:rPr>
              <a:t> </a:t>
            </a:r>
            <a:r>
              <a:rPr lang="en-US" sz="2000" dirty="0" err="1">
                <a:solidFill>
                  <a:schemeClr val="bg2"/>
                </a:solidFill>
                <a:latin typeface="+mj-lt"/>
              </a:rPr>
              <a:t>en</a:t>
            </a:r>
            <a:r>
              <a:rPr lang="en-US" sz="2000" dirty="0">
                <a:solidFill>
                  <a:schemeClr val="bg2"/>
                </a:solidFill>
                <a:latin typeface="+mj-lt"/>
              </a:rPr>
              <a:t> la </a:t>
            </a:r>
            <a:r>
              <a:rPr lang="en-US" sz="2000" dirty="0" err="1">
                <a:solidFill>
                  <a:schemeClr val="bg2"/>
                </a:solidFill>
                <a:latin typeface="+mj-lt"/>
              </a:rPr>
              <a:t>Biblioteca</a:t>
            </a:r>
            <a:r>
              <a:rPr lang="en-US" sz="2000" dirty="0">
                <a:solidFill>
                  <a:schemeClr val="bg2"/>
                </a:solidFill>
                <a:latin typeface="+mj-lt"/>
              </a:rPr>
              <a:t> Cochrane</a:t>
            </a:r>
            <a:endParaRPr lang="en-IL" sz="2000" dirty="0">
              <a:solidFill>
                <a:schemeClr val="bg2"/>
              </a:solidFill>
              <a:latin typeface="+mj-lt"/>
            </a:endParaRPr>
          </a:p>
          <a:p>
            <a:r>
              <a:rPr lang="en-IL" sz="2000" dirty="0">
                <a:solidFill>
                  <a:schemeClr val="tx2"/>
                </a:solidFill>
                <a:latin typeface="+mj-lt"/>
              </a:rPr>
              <a:t>Producing </a:t>
            </a:r>
            <a:r>
              <a:rPr lang="en-AU" sz="2000" dirty="0">
                <a:solidFill>
                  <a:schemeClr val="tx2"/>
                </a:solidFill>
                <a:latin typeface="+mj-lt"/>
              </a:rPr>
              <a:t>&amp;</a:t>
            </a:r>
            <a:r>
              <a:rPr lang="en-IL" sz="2000" dirty="0">
                <a:solidFill>
                  <a:schemeClr val="tx2"/>
                </a:solidFill>
                <a:latin typeface="+mj-lt"/>
              </a:rPr>
              <a:t> publishing evidence in the Cochrane Library</a:t>
            </a:r>
          </a:p>
        </p:txBody>
      </p:sp>
      <p:pic>
        <p:nvPicPr>
          <p:cNvPr id="15" name="Picture 14">
            <a:extLst>
              <a:ext uri="{FF2B5EF4-FFF2-40B4-BE49-F238E27FC236}">
                <a16:creationId xmlns:a16="http://schemas.microsoft.com/office/drawing/2014/main" id="{425F04DD-6E42-6349-91F4-9016C32DD788}"/>
              </a:ext>
            </a:extLst>
          </p:cNvPr>
          <p:cNvPicPr>
            <a:picLocks noChangeAspect="1"/>
          </p:cNvPicPr>
          <p:nvPr/>
        </p:nvPicPr>
        <p:blipFill rotWithShape="1">
          <a:blip r:embed="rId4"/>
          <a:srcRect l="12182"/>
          <a:stretch/>
        </p:blipFill>
        <p:spPr>
          <a:xfrm>
            <a:off x="350150" y="2650004"/>
            <a:ext cx="779266" cy="784800"/>
          </a:xfrm>
          <a:prstGeom prst="rect">
            <a:avLst/>
          </a:prstGeom>
        </p:spPr>
      </p:pic>
      <p:sp>
        <p:nvSpPr>
          <p:cNvPr id="17" name="TextBox 16">
            <a:extLst>
              <a:ext uri="{FF2B5EF4-FFF2-40B4-BE49-F238E27FC236}">
                <a16:creationId xmlns:a16="http://schemas.microsoft.com/office/drawing/2014/main" id="{C53C9F82-6D4C-A34E-ABC6-6C82FFFAC138}"/>
              </a:ext>
            </a:extLst>
          </p:cNvPr>
          <p:cNvSpPr txBox="1"/>
          <p:nvPr/>
        </p:nvSpPr>
        <p:spPr>
          <a:xfrm>
            <a:off x="1244529" y="2626906"/>
            <a:ext cx="7725300" cy="707886"/>
          </a:xfrm>
          <a:prstGeom prst="rect">
            <a:avLst/>
          </a:prstGeom>
          <a:noFill/>
        </p:spPr>
        <p:txBody>
          <a:bodyPr wrap="square">
            <a:spAutoFit/>
          </a:bodyPr>
          <a:lstStyle/>
          <a:p>
            <a:r>
              <a:rPr lang="en-US" sz="2000" dirty="0" err="1">
                <a:solidFill>
                  <a:schemeClr val="bg2"/>
                </a:solidFill>
                <a:latin typeface="+mj-lt"/>
              </a:rPr>
              <a:t>Establecer</a:t>
            </a:r>
            <a:r>
              <a:rPr lang="en-US" sz="2000" dirty="0">
                <a:solidFill>
                  <a:schemeClr val="bg2"/>
                </a:solidFill>
                <a:latin typeface="+mj-lt"/>
              </a:rPr>
              <a:t> </a:t>
            </a:r>
            <a:r>
              <a:rPr lang="en-US" sz="2000" dirty="0" err="1">
                <a:solidFill>
                  <a:schemeClr val="bg2"/>
                </a:solidFill>
                <a:latin typeface="+mj-lt"/>
              </a:rPr>
              <a:t>estándares</a:t>
            </a:r>
            <a:r>
              <a:rPr lang="en-US" sz="2000" dirty="0">
                <a:solidFill>
                  <a:schemeClr val="bg2"/>
                </a:solidFill>
                <a:latin typeface="+mj-lt"/>
              </a:rPr>
              <a:t> de </a:t>
            </a:r>
            <a:r>
              <a:rPr lang="en-US" sz="2000" dirty="0" err="1">
                <a:solidFill>
                  <a:schemeClr val="bg2"/>
                </a:solidFill>
                <a:latin typeface="+mj-lt"/>
              </a:rPr>
              <a:t>métodos</a:t>
            </a:r>
            <a:r>
              <a:rPr lang="en-US" sz="2000" dirty="0">
                <a:solidFill>
                  <a:schemeClr val="bg2"/>
                </a:solidFill>
                <a:latin typeface="+mj-lt"/>
              </a:rPr>
              <a:t> y </a:t>
            </a:r>
            <a:r>
              <a:rPr lang="en-US" sz="2000" dirty="0" err="1">
                <a:solidFill>
                  <a:schemeClr val="bg2"/>
                </a:solidFill>
                <a:latin typeface="+mj-lt"/>
              </a:rPr>
              <a:t>apoyar</a:t>
            </a:r>
            <a:r>
              <a:rPr lang="en-US" sz="2000" dirty="0">
                <a:solidFill>
                  <a:schemeClr val="bg2"/>
                </a:solidFill>
                <a:latin typeface="+mj-lt"/>
              </a:rPr>
              <a:t> </a:t>
            </a:r>
            <a:r>
              <a:rPr lang="en-US" sz="2000" dirty="0" err="1">
                <a:solidFill>
                  <a:schemeClr val="bg2"/>
                </a:solidFill>
                <a:latin typeface="+mj-lt"/>
              </a:rPr>
              <a:t>los</a:t>
            </a:r>
            <a:r>
              <a:rPr lang="en-US" sz="2000" dirty="0">
                <a:solidFill>
                  <a:schemeClr val="bg2"/>
                </a:solidFill>
                <a:latin typeface="+mj-lt"/>
              </a:rPr>
              <a:t> </a:t>
            </a:r>
            <a:r>
              <a:rPr lang="en-US" sz="2000" dirty="0" err="1">
                <a:solidFill>
                  <a:schemeClr val="bg2"/>
                </a:solidFill>
                <a:latin typeface="+mj-lt"/>
              </a:rPr>
              <a:t>autores</a:t>
            </a:r>
            <a:endParaRPr lang="en-IL" sz="2000" dirty="0">
              <a:solidFill>
                <a:schemeClr val="bg2"/>
              </a:solidFill>
              <a:latin typeface="+mj-lt"/>
            </a:endParaRPr>
          </a:p>
          <a:p>
            <a:r>
              <a:rPr lang="en-IL" sz="2000" dirty="0">
                <a:solidFill>
                  <a:schemeClr val="tx2"/>
                </a:solidFill>
                <a:latin typeface="+mj-lt"/>
              </a:rPr>
              <a:t>Setting methods standards </a:t>
            </a:r>
            <a:r>
              <a:rPr lang="en-AU" sz="2000" dirty="0">
                <a:solidFill>
                  <a:schemeClr val="tx2"/>
                </a:solidFill>
                <a:latin typeface="+mj-lt"/>
              </a:rPr>
              <a:t>and supporting authors</a:t>
            </a:r>
            <a:endParaRPr lang="en-IL" sz="2000" dirty="0">
              <a:solidFill>
                <a:schemeClr val="tx2"/>
              </a:solidFill>
              <a:latin typeface="+mj-lt"/>
            </a:endParaRPr>
          </a:p>
        </p:txBody>
      </p:sp>
      <p:sp>
        <p:nvSpPr>
          <p:cNvPr id="19" name="TextBox 18">
            <a:extLst>
              <a:ext uri="{FF2B5EF4-FFF2-40B4-BE49-F238E27FC236}">
                <a16:creationId xmlns:a16="http://schemas.microsoft.com/office/drawing/2014/main" id="{01100638-5F13-3948-B7E3-D460F04C1E12}"/>
              </a:ext>
            </a:extLst>
          </p:cNvPr>
          <p:cNvSpPr txBox="1"/>
          <p:nvPr/>
        </p:nvSpPr>
        <p:spPr>
          <a:xfrm>
            <a:off x="1244529" y="3560321"/>
            <a:ext cx="7453157" cy="707886"/>
          </a:xfrm>
          <a:prstGeom prst="rect">
            <a:avLst/>
          </a:prstGeom>
          <a:noFill/>
        </p:spPr>
        <p:txBody>
          <a:bodyPr wrap="square">
            <a:spAutoFit/>
          </a:bodyPr>
          <a:lstStyle/>
          <a:p>
            <a:r>
              <a:rPr lang="en-US" sz="2000" dirty="0" err="1">
                <a:solidFill>
                  <a:schemeClr val="bg2"/>
                </a:solidFill>
                <a:latin typeface="+mj-lt"/>
              </a:rPr>
              <a:t>Transformar</a:t>
            </a:r>
            <a:r>
              <a:rPr lang="en-US" sz="2000" dirty="0">
                <a:solidFill>
                  <a:schemeClr val="bg2"/>
                </a:solidFill>
                <a:latin typeface="+mj-lt"/>
              </a:rPr>
              <a:t> la </a:t>
            </a:r>
            <a:r>
              <a:rPr lang="en-US" sz="2000" dirty="0" err="1">
                <a:solidFill>
                  <a:schemeClr val="bg2"/>
                </a:solidFill>
                <a:latin typeface="+mj-lt"/>
              </a:rPr>
              <a:t>manera</a:t>
            </a:r>
            <a:r>
              <a:rPr lang="en-US" sz="2000" dirty="0">
                <a:solidFill>
                  <a:schemeClr val="bg2"/>
                </a:solidFill>
                <a:latin typeface="+mj-lt"/>
              </a:rPr>
              <a:t> </a:t>
            </a:r>
            <a:r>
              <a:rPr lang="en-US" sz="2000" dirty="0" err="1">
                <a:solidFill>
                  <a:schemeClr val="bg2"/>
                </a:solidFill>
                <a:latin typeface="+mj-lt"/>
              </a:rPr>
              <a:t>en</a:t>
            </a:r>
            <a:r>
              <a:rPr lang="en-US" sz="2000" dirty="0">
                <a:solidFill>
                  <a:schemeClr val="bg2"/>
                </a:solidFill>
                <a:latin typeface="+mj-lt"/>
              </a:rPr>
              <a:t> la que </a:t>
            </a:r>
            <a:r>
              <a:rPr lang="en-US" sz="2000" dirty="0" err="1">
                <a:solidFill>
                  <a:schemeClr val="bg2"/>
                </a:solidFill>
                <a:latin typeface="+mj-lt"/>
              </a:rPr>
              <a:t>producimos</a:t>
            </a:r>
            <a:r>
              <a:rPr lang="en-US" sz="2000" dirty="0">
                <a:solidFill>
                  <a:schemeClr val="bg2"/>
                </a:solidFill>
                <a:latin typeface="+mj-lt"/>
              </a:rPr>
              <a:t> </a:t>
            </a:r>
            <a:r>
              <a:rPr lang="en-US" sz="2000" dirty="0" err="1">
                <a:solidFill>
                  <a:schemeClr val="bg2"/>
                </a:solidFill>
                <a:latin typeface="+mj-lt"/>
              </a:rPr>
              <a:t>evidencia</a:t>
            </a:r>
            <a:endParaRPr lang="en-IL" sz="2000" dirty="0">
              <a:solidFill>
                <a:schemeClr val="bg2"/>
              </a:solidFill>
              <a:latin typeface="+mj-lt"/>
            </a:endParaRPr>
          </a:p>
          <a:p>
            <a:r>
              <a:rPr lang="en-IL" sz="2000" dirty="0">
                <a:solidFill>
                  <a:schemeClr val="tx2"/>
                </a:solidFill>
                <a:latin typeface="+mj-lt"/>
              </a:rPr>
              <a:t>Transforming the way we produce evidence synthesis</a:t>
            </a:r>
          </a:p>
        </p:txBody>
      </p:sp>
      <p:pic>
        <p:nvPicPr>
          <p:cNvPr id="20" name="Picture 19">
            <a:extLst>
              <a:ext uri="{FF2B5EF4-FFF2-40B4-BE49-F238E27FC236}">
                <a16:creationId xmlns:a16="http://schemas.microsoft.com/office/drawing/2014/main" id="{6EEC1F7A-D1CC-6949-A846-ED5C6696195C}"/>
              </a:ext>
            </a:extLst>
          </p:cNvPr>
          <p:cNvPicPr>
            <a:picLocks noChangeAspect="1"/>
          </p:cNvPicPr>
          <p:nvPr/>
        </p:nvPicPr>
        <p:blipFill>
          <a:blip r:embed="rId5"/>
          <a:stretch>
            <a:fillRect/>
          </a:stretch>
        </p:blipFill>
        <p:spPr>
          <a:xfrm>
            <a:off x="350150" y="3541137"/>
            <a:ext cx="774681" cy="869364"/>
          </a:xfrm>
          <a:prstGeom prst="rect">
            <a:avLst/>
          </a:prstGeom>
        </p:spPr>
      </p:pic>
      <p:pic>
        <p:nvPicPr>
          <p:cNvPr id="5" name="Picture 4" descr="Logo, company name&#10;&#10;Description automatically generated">
            <a:extLst>
              <a:ext uri="{FF2B5EF4-FFF2-40B4-BE49-F238E27FC236}">
                <a16:creationId xmlns:a16="http://schemas.microsoft.com/office/drawing/2014/main" id="{E38640A3-4DC5-22FF-178D-23BA70E1C6AA}"/>
              </a:ext>
            </a:extLst>
          </p:cNvPr>
          <p:cNvPicPr>
            <a:picLocks noChangeAspect="1"/>
          </p:cNvPicPr>
          <p:nvPr/>
        </p:nvPicPr>
        <p:blipFill rotWithShape="1">
          <a:blip r:embed="rId6">
            <a:alphaModFix amt="5000"/>
            <a:extLst>
              <a:ext uri="{BEBA8EAE-BF5A-486C-A8C5-ECC9F3942E4B}">
                <a14:imgProps xmlns:a14="http://schemas.microsoft.com/office/drawing/2010/main">
                  <a14:imgLayer r:embed="rId7">
                    <a14:imgEffect>
                      <a14:saturation sat="200000"/>
                    </a14:imgEffect>
                  </a14:imgLayer>
                </a14:imgProps>
              </a:ext>
            </a:extLst>
          </a:blip>
          <a:srcRect l="3950" t="34632" r="3054" b="35065"/>
          <a:stretch/>
        </p:blipFill>
        <p:spPr>
          <a:xfrm>
            <a:off x="140502" y="4562378"/>
            <a:ext cx="2137546" cy="492198"/>
          </a:xfrm>
          <a:prstGeom prst="rect">
            <a:avLst/>
          </a:prstGeom>
        </p:spPr>
      </p:pic>
    </p:spTree>
    <p:extLst>
      <p:ext uri="{BB962C8B-B14F-4D97-AF65-F5344CB8AC3E}">
        <p14:creationId xmlns:p14="http://schemas.microsoft.com/office/powerpoint/2010/main" val="94134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1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 company name&#10;&#10;Description automatically generated">
            <a:extLst>
              <a:ext uri="{FF2B5EF4-FFF2-40B4-BE49-F238E27FC236}">
                <a16:creationId xmlns:a16="http://schemas.microsoft.com/office/drawing/2014/main" id="{E38640A3-4DC5-22FF-178D-23BA70E1C6AA}"/>
              </a:ext>
            </a:extLst>
          </p:cNvPr>
          <p:cNvPicPr>
            <a:picLocks noChangeAspect="1"/>
          </p:cNvPicPr>
          <p:nvPr/>
        </p:nvPicPr>
        <p:blipFill rotWithShape="1">
          <a:blip r:embed="rId3">
            <a:alphaModFix amt="5000"/>
            <a:extLst>
              <a:ext uri="{BEBA8EAE-BF5A-486C-A8C5-ECC9F3942E4B}">
                <a14:imgProps xmlns:a14="http://schemas.microsoft.com/office/drawing/2010/main">
                  <a14:imgLayer r:embed="rId4">
                    <a14:imgEffect>
                      <a14:saturation sat="200000"/>
                    </a14:imgEffect>
                  </a14:imgLayer>
                </a14:imgProps>
              </a:ext>
            </a:extLst>
          </a:blip>
          <a:srcRect l="3950" t="34632" r="3054" b="35065"/>
          <a:stretch/>
        </p:blipFill>
        <p:spPr>
          <a:xfrm>
            <a:off x="140502" y="4562378"/>
            <a:ext cx="2137546" cy="492198"/>
          </a:xfrm>
          <a:prstGeom prst="rect">
            <a:avLst/>
          </a:prstGeom>
        </p:spPr>
      </p:pic>
      <p:pic>
        <p:nvPicPr>
          <p:cNvPr id="13" name="Picture 12">
            <a:extLst>
              <a:ext uri="{FF2B5EF4-FFF2-40B4-BE49-F238E27FC236}">
                <a16:creationId xmlns:a16="http://schemas.microsoft.com/office/drawing/2014/main" id="{82517AF3-34C5-6E4C-8EF0-B8ED093E3FB5}"/>
              </a:ext>
            </a:extLst>
          </p:cNvPr>
          <p:cNvPicPr>
            <a:picLocks noChangeAspect="1"/>
          </p:cNvPicPr>
          <p:nvPr/>
        </p:nvPicPr>
        <p:blipFill rotWithShape="1">
          <a:blip r:embed="rId5"/>
          <a:srcRect b="7041"/>
          <a:stretch/>
        </p:blipFill>
        <p:spPr>
          <a:xfrm>
            <a:off x="223740" y="1111850"/>
            <a:ext cx="1370933" cy="3093544"/>
          </a:xfrm>
          <a:prstGeom prst="rect">
            <a:avLst/>
          </a:prstGeom>
        </p:spPr>
      </p:pic>
      <p:sp>
        <p:nvSpPr>
          <p:cNvPr id="6" name="Pentagon 5">
            <a:extLst>
              <a:ext uri="{FF2B5EF4-FFF2-40B4-BE49-F238E27FC236}">
                <a16:creationId xmlns:a16="http://schemas.microsoft.com/office/drawing/2014/main" id="{8115A1AB-87A2-2641-BDC7-7069C9CE1956}"/>
              </a:ext>
            </a:extLst>
          </p:cNvPr>
          <p:cNvSpPr/>
          <p:nvPr/>
        </p:nvSpPr>
        <p:spPr>
          <a:xfrm>
            <a:off x="0" y="196660"/>
            <a:ext cx="6546715" cy="492197"/>
          </a:xfrm>
          <a:prstGeom prst="homePlate">
            <a:avLst/>
          </a:prstGeom>
          <a:solidFill>
            <a:schemeClr val="accent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800" dirty="0"/>
              <a:t>1. </a:t>
            </a:r>
            <a:r>
              <a:rPr lang="en-IL" sz="1800" dirty="0"/>
              <a:t>Producing and publishing evidence in the Cochrane Library</a:t>
            </a:r>
          </a:p>
        </p:txBody>
      </p:sp>
      <p:sp>
        <p:nvSpPr>
          <p:cNvPr id="16" name="TextBox 15">
            <a:extLst>
              <a:ext uri="{FF2B5EF4-FFF2-40B4-BE49-F238E27FC236}">
                <a16:creationId xmlns:a16="http://schemas.microsoft.com/office/drawing/2014/main" id="{ACF02FA6-B566-B34B-AE50-DDFAF10CA65B}"/>
              </a:ext>
            </a:extLst>
          </p:cNvPr>
          <p:cNvSpPr txBox="1"/>
          <p:nvPr/>
        </p:nvSpPr>
        <p:spPr>
          <a:xfrm>
            <a:off x="1518633" y="1398874"/>
            <a:ext cx="7238038" cy="369332"/>
          </a:xfrm>
          <a:prstGeom prst="rect">
            <a:avLst/>
          </a:prstGeom>
          <a:noFill/>
        </p:spPr>
        <p:txBody>
          <a:bodyPr wrap="square">
            <a:spAutoFit/>
          </a:bodyPr>
          <a:lstStyle/>
          <a:p>
            <a:r>
              <a:rPr lang="en-GB" b="1" dirty="0">
                <a:solidFill>
                  <a:schemeClr val="accent2"/>
                </a:solidFill>
                <a:ea typeface="Source Sans Pro" panose="020B0503030403020204" pitchFamily="34" charset="0"/>
              </a:rPr>
              <a:t>291</a:t>
            </a:r>
            <a:r>
              <a:rPr lang="en-GB" b="1" dirty="0">
                <a:solidFill>
                  <a:schemeClr val="tx2"/>
                </a:solidFill>
                <a:ea typeface="Source Sans Pro" panose="020B0503030403020204" pitchFamily="34" charset="0"/>
              </a:rPr>
              <a:t> new or updated Cochrane Reviews</a:t>
            </a:r>
            <a:r>
              <a:rPr lang="en-GB" dirty="0">
                <a:solidFill>
                  <a:schemeClr val="tx2"/>
                </a:solidFill>
                <a:latin typeface="Source Sans Pro" panose="020B0503030403020204" pitchFamily="34" charset="0"/>
                <a:ea typeface="Source Sans Pro" panose="020B0503030403020204" pitchFamily="34" charset="0"/>
              </a:rPr>
              <a:t> &amp; </a:t>
            </a:r>
            <a:r>
              <a:rPr lang="en-GB" dirty="0">
                <a:solidFill>
                  <a:schemeClr val="accent2"/>
                </a:solidFill>
                <a:ea typeface="Source Sans Pro" panose="020B0503030403020204" pitchFamily="34" charset="0"/>
              </a:rPr>
              <a:t>186</a:t>
            </a:r>
            <a:r>
              <a:rPr lang="en-GB" dirty="0">
                <a:solidFill>
                  <a:schemeClr val="tx2"/>
                </a:solidFill>
                <a:ea typeface="Source Sans Pro" panose="020B0503030403020204" pitchFamily="34" charset="0"/>
              </a:rPr>
              <a:t> protocols </a:t>
            </a:r>
            <a:r>
              <a:rPr lang="en-GB" dirty="0">
                <a:solidFill>
                  <a:schemeClr val="tx2"/>
                </a:solidFill>
                <a:latin typeface="Source Sans Pro" panose="020B0503030403020204" pitchFamily="34" charset="0"/>
                <a:ea typeface="Source Sans Pro" panose="020B0503030403020204" pitchFamily="34" charset="0"/>
              </a:rPr>
              <a:t>published</a:t>
            </a:r>
          </a:p>
        </p:txBody>
      </p:sp>
      <p:sp>
        <p:nvSpPr>
          <p:cNvPr id="18" name="TextBox 17">
            <a:extLst>
              <a:ext uri="{FF2B5EF4-FFF2-40B4-BE49-F238E27FC236}">
                <a16:creationId xmlns:a16="http://schemas.microsoft.com/office/drawing/2014/main" id="{022B6100-645D-5840-B30C-58DE869FD161}"/>
              </a:ext>
            </a:extLst>
          </p:cNvPr>
          <p:cNvSpPr txBox="1"/>
          <p:nvPr/>
        </p:nvSpPr>
        <p:spPr>
          <a:xfrm>
            <a:off x="1518633" y="2315884"/>
            <a:ext cx="7238038" cy="369332"/>
          </a:xfrm>
          <a:prstGeom prst="rect">
            <a:avLst/>
          </a:prstGeom>
          <a:noFill/>
        </p:spPr>
        <p:txBody>
          <a:bodyPr wrap="square">
            <a:spAutoFit/>
          </a:bodyPr>
          <a:lstStyle/>
          <a:p>
            <a:r>
              <a:rPr lang="en-GB" b="1" dirty="0">
                <a:solidFill>
                  <a:schemeClr val="accent2"/>
                </a:solidFill>
                <a:ea typeface="Source Sans Pro" panose="020B0503030403020204" pitchFamily="34" charset="0"/>
              </a:rPr>
              <a:t>501</a:t>
            </a:r>
            <a:r>
              <a:rPr lang="en-GB" b="1" dirty="0">
                <a:solidFill>
                  <a:schemeClr val="tx2"/>
                </a:solidFill>
                <a:ea typeface="Source Sans Pro" panose="020B0503030403020204" pitchFamily="34" charset="0"/>
              </a:rPr>
              <a:t> </a:t>
            </a:r>
            <a:r>
              <a:rPr lang="en-GB" dirty="0">
                <a:solidFill>
                  <a:schemeClr val="tx2"/>
                </a:solidFill>
                <a:ea typeface="Source Sans Pro" panose="020B0503030403020204" pitchFamily="34" charset="0"/>
              </a:rPr>
              <a:t>new or updated Cochrane Reviews</a:t>
            </a:r>
            <a:r>
              <a:rPr lang="en-GB" dirty="0">
                <a:solidFill>
                  <a:schemeClr val="tx2"/>
                </a:solidFill>
                <a:latin typeface="Source Sans Pro" panose="020B0503030403020204" pitchFamily="34" charset="0"/>
                <a:ea typeface="Source Sans Pro" panose="020B0503030403020204" pitchFamily="34" charset="0"/>
              </a:rPr>
              <a:t> &amp; </a:t>
            </a:r>
            <a:r>
              <a:rPr lang="en-GB" dirty="0">
                <a:solidFill>
                  <a:schemeClr val="accent2"/>
                </a:solidFill>
                <a:ea typeface="Source Sans Pro" panose="020B0503030403020204" pitchFamily="34" charset="0"/>
              </a:rPr>
              <a:t>255</a:t>
            </a:r>
            <a:r>
              <a:rPr lang="en-GB" dirty="0">
                <a:solidFill>
                  <a:schemeClr val="tx2"/>
                </a:solidFill>
                <a:ea typeface="Source Sans Pro" panose="020B0503030403020204" pitchFamily="34" charset="0"/>
              </a:rPr>
              <a:t> protocols </a:t>
            </a:r>
            <a:r>
              <a:rPr lang="en-GB" dirty="0">
                <a:solidFill>
                  <a:schemeClr val="tx2"/>
                </a:solidFill>
                <a:latin typeface="+mj-lt"/>
                <a:ea typeface="Source Sans Pro" panose="020B0503030403020204" pitchFamily="34" charset="0"/>
              </a:rPr>
              <a:t>published</a:t>
            </a:r>
          </a:p>
        </p:txBody>
      </p:sp>
      <p:sp>
        <p:nvSpPr>
          <p:cNvPr id="21" name="TextBox 20">
            <a:extLst>
              <a:ext uri="{FF2B5EF4-FFF2-40B4-BE49-F238E27FC236}">
                <a16:creationId xmlns:a16="http://schemas.microsoft.com/office/drawing/2014/main" id="{62DFE421-DB3C-5C4C-9331-EEBB8F16868B}"/>
              </a:ext>
            </a:extLst>
          </p:cNvPr>
          <p:cNvSpPr txBox="1"/>
          <p:nvPr/>
        </p:nvSpPr>
        <p:spPr>
          <a:xfrm>
            <a:off x="1518633" y="3317137"/>
            <a:ext cx="7238038" cy="369332"/>
          </a:xfrm>
          <a:prstGeom prst="rect">
            <a:avLst/>
          </a:prstGeom>
          <a:noFill/>
        </p:spPr>
        <p:txBody>
          <a:bodyPr wrap="square">
            <a:spAutoFit/>
          </a:bodyPr>
          <a:lstStyle/>
          <a:p>
            <a:r>
              <a:rPr lang="en-GB" b="1" dirty="0">
                <a:solidFill>
                  <a:schemeClr val="accent2"/>
                </a:solidFill>
                <a:ea typeface="Source Sans Pro" panose="020B0503030403020204" pitchFamily="34" charset="0"/>
              </a:rPr>
              <a:t>547</a:t>
            </a:r>
            <a:r>
              <a:rPr lang="en-GB" b="1" dirty="0">
                <a:solidFill>
                  <a:schemeClr val="tx2"/>
                </a:solidFill>
                <a:ea typeface="Source Sans Pro" panose="020B0503030403020204" pitchFamily="34" charset="0"/>
              </a:rPr>
              <a:t> new or updated Cochrane Reviews</a:t>
            </a:r>
            <a:r>
              <a:rPr lang="en-GB" dirty="0">
                <a:solidFill>
                  <a:schemeClr val="tx2"/>
                </a:solidFill>
                <a:latin typeface="Source Sans Pro" panose="020B0503030403020204" pitchFamily="34" charset="0"/>
                <a:ea typeface="Source Sans Pro" panose="020B0503030403020204" pitchFamily="34" charset="0"/>
              </a:rPr>
              <a:t> &amp; </a:t>
            </a:r>
            <a:r>
              <a:rPr lang="en-GB" dirty="0">
                <a:solidFill>
                  <a:schemeClr val="accent2"/>
                </a:solidFill>
                <a:ea typeface="Source Sans Pro" panose="020B0503030403020204" pitchFamily="34" charset="0"/>
              </a:rPr>
              <a:t>271</a:t>
            </a:r>
            <a:r>
              <a:rPr lang="en-GB" dirty="0">
                <a:solidFill>
                  <a:schemeClr val="tx2"/>
                </a:solidFill>
                <a:ea typeface="Source Sans Pro" panose="020B0503030403020204" pitchFamily="34" charset="0"/>
              </a:rPr>
              <a:t> protocols </a:t>
            </a:r>
            <a:r>
              <a:rPr lang="en-GB" dirty="0">
                <a:solidFill>
                  <a:schemeClr val="tx2"/>
                </a:solidFill>
                <a:latin typeface="Source Sans Pro" panose="020B0503030403020204" pitchFamily="34" charset="0"/>
                <a:ea typeface="Source Sans Pro" panose="020B0503030403020204" pitchFamily="34" charset="0"/>
              </a:rPr>
              <a:t>published</a:t>
            </a:r>
          </a:p>
        </p:txBody>
      </p:sp>
      <p:sp>
        <p:nvSpPr>
          <p:cNvPr id="7" name="TextBox 6">
            <a:extLst>
              <a:ext uri="{FF2B5EF4-FFF2-40B4-BE49-F238E27FC236}">
                <a16:creationId xmlns:a16="http://schemas.microsoft.com/office/drawing/2014/main" id="{87336B6E-F7A9-5940-BD1A-62B8F0BB81DD}"/>
              </a:ext>
            </a:extLst>
          </p:cNvPr>
          <p:cNvSpPr txBox="1"/>
          <p:nvPr/>
        </p:nvSpPr>
        <p:spPr>
          <a:xfrm>
            <a:off x="2760224" y="3947618"/>
            <a:ext cx="3623552" cy="1015663"/>
          </a:xfrm>
          <a:prstGeom prst="rect">
            <a:avLst/>
          </a:prstGeom>
          <a:noFill/>
          <a:ln cap="rnd">
            <a:noFill/>
          </a:ln>
        </p:spPr>
        <p:txBody>
          <a:bodyPr wrap="square" rtlCol="0">
            <a:spAutoFit/>
          </a:bodyPr>
          <a:lstStyle/>
          <a:p>
            <a:pPr algn="ctr"/>
            <a:r>
              <a:rPr lang="en-GB" sz="2000" dirty="0">
                <a:solidFill>
                  <a:schemeClr val="tx2"/>
                </a:solidFill>
              </a:rPr>
              <a:t>Impact factor increased from </a:t>
            </a:r>
          </a:p>
          <a:p>
            <a:pPr algn="ctr"/>
            <a:r>
              <a:rPr lang="en-GB" sz="2000" dirty="0">
                <a:solidFill>
                  <a:schemeClr val="bg2"/>
                </a:solidFill>
              </a:rPr>
              <a:t>7.89 to 12.00</a:t>
            </a:r>
            <a:r>
              <a:rPr lang="en-GB" sz="2000" dirty="0">
                <a:solidFill>
                  <a:schemeClr val="tx2"/>
                </a:solidFill>
              </a:rPr>
              <a:t>  </a:t>
            </a:r>
          </a:p>
          <a:p>
            <a:pPr algn="ctr"/>
            <a:r>
              <a:rPr lang="en-GB" sz="2000" dirty="0">
                <a:solidFill>
                  <a:schemeClr val="tx2"/>
                </a:solidFill>
              </a:rPr>
              <a:t>in the same period</a:t>
            </a:r>
          </a:p>
        </p:txBody>
      </p:sp>
      <p:sp>
        <p:nvSpPr>
          <p:cNvPr id="22" name="Pentagon 21">
            <a:extLst>
              <a:ext uri="{FF2B5EF4-FFF2-40B4-BE49-F238E27FC236}">
                <a16:creationId xmlns:a16="http://schemas.microsoft.com/office/drawing/2014/main" id="{A37C2799-DB26-9648-97C7-3FF6ECC92CE2}"/>
              </a:ext>
            </a:extLst>
          </p:cNvPr>
          <p:cNvSpPr/>
          <p:nvPr/>
        </p:nvSpPr>
        <p:spPr>
          <a:xfrm>
            <a:off x="-1" y="752273"/>
            <a:ext cx="3618689" cy="396727"/>
          </a:xfrm>
          <a:prstGeom prst="homePlate">
            <a:avLst/>
          </a:prstGeom>
          <a:solidFill>
            <a:schemeClr val="accent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2000" dirty="0">
                <a:latin typeface="Source Sans Pro" panose="020B0503030403020204" pitchFamily="34" charset="0"/>
                <a:ea typeface="Source Sans Pro" panose="020B0503030403020204" pitchFamily="34" charset="0"/>
              </a:rPr>
              <a:t>Cochrane Library in numbers</a:t>
            </a:r>
            <a:endParaRPr lang="en-IL" sz="2000" dirty="0">
              <a:latin typeface="Source Sans Pro" panose="020B0503030403020204" pitchFamily="34" charset="0"/>
              <a:ea typeface="Source Sans Pro" panose="020B0503030403020204" pitchFamily="34" charset="0"/>
            </a:endParaRPr>
          </a:p>
        </p:txBody>
      </p:sp>
      <p:cxnSp>
        <p:nvCxnSpPr>
          <p:cNvPr id="11" name="Straight Connector 10">
            <a:extLst>
              <a:ext uri="{FF2B5EF4-FFF2-40B4-BE49-F238E27FC236}">
                <a16:creationId xmlns:a16="http://schemas.microsoft.com/office/drawing/2014/main" id="{ADEF983C-8327-244C-81F3-1110A6E56EBE}"/>
              </a:ext>
            </a:extLst>
          </p:cNvPr>
          <p:cNvCxnSpPr>
            <a:cxnSpLocks/>
          </p:cNvCxnSpPr>
          <p:nvPr/>
        </p:nvCxnSpPr>
        <p:spPr>
          <a:xfrm>
            <a:off x="1673158" y="3855463"/>
            <a:ext cx="643971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52301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 company name&#10;&#10;Description automatically generated">
            <a:extLst>
              <a:ext uri="{FF2B5EF4-FFF2-40B4-BE49-F238E27FC236}">
                <a16:creationId xmlns:a16="http://schemas.microsoft.com/office/drawing/2014/main" id="{E38640A3-4DC5-22FF-178D-23BA70E1C6AA}"/>
              </a:ext>
            </a:extLst>
          </p:cNvPr>
          <p:cNvPicPr>
            <a:picLocks noChangeAspect="1"/>
          </p:cNvPicPr>
          <p:nvPr/>
        </p:nvPicPr>
        <p:blipFill rotWithShape="1">
          <a:blip r:embed="rId3">
            <a:alphaModFix amt="5000"/>
            <a:extLst>
              <a:ext uri="{BEBA8EAE-BF5A-486C-A8C5-ECC9F3942E4B}">
                <a14:imgProps xmlns:a14="http://schemas.microsoft.com/office/drawing/2010/main">
                  <a14:imgLayer r:embed="rId4">
                    <a14:imgEffect>
                      <a14:saturation sat="200000"/>
                    </a14:imgEffect>
                  </a14:imgLayer>
                </a14:imgProps>
              </a:ext>
            </a:extLst>
          </a:blip>
          <a:srcRect l="3950" t="34632" r="3054" b="35065"/>
          <a:stretch/>
        </p:blipFill>
        <p:spPr>
          <a:xfrm>
            <a:off x="140502" y="4562378"/>
            <a:ext cx="2137546" cy="492198"/>
          </a:xfrm>
          <a:prstGeom prst="rect">
            <a:avLst/>
          </a:prstGeom>
        </p:spPr>
      </p:pic>
      <p:graphicFrame>
        <p:nvGraphicFramePr>
          <p:cNvPr id="8" name="Table 8">
            <a:extLst>
              <a:ext uri="{FF2B5EF4-FFF2-40B4-BE49-F238E27FC236}">
                <a16:creationId xmlns:a16="http://schemas.microsoft.com/office/drawing/2014/main" id="{F0901173-09F1-9E06-C8FC-B8AB8953AED8}"/>
              </a:ext>
            </a:extLst>
          </p:cNvPr>
          <p:cNvGraphicFramePr>
            <a:graphicFrameLocks noGrp="1"/>
          </p:cNvGraphicFramePr>
          <p:nvPr/>
        </p:nvGraphicFramePr>
        <p:xfrm>
          <a:off x="4238479" y="1391772"/>
          <a:ext cx="3800621" cy="3524440"/>
        </p:xfrm>
        <a:graphic>
          <a:graphicData uri="http://schemas.openxmlformats.org/drawingml/2006/table">
            <a:tbl>
              <a:tblPr bandRow="1">
                <a:tableStyleId>{2D5ABB26-0587-4C30-8999-92F81FD0307C}</a:tableStyleId>
              </a:tblPr>
              <a:tblGrid>
                <a:gridCol w="625520">
                  <a:extLst>
                    <a:ext uri="{9D8B030D-6E8A-4147-A177-3AD203B41FA5}">
                      <a16:colId xmlns:a16="http://schemas.microsoft.com/office/drawing/2014/main" val="3042742105"/>
                    </a:ext>
                  </a:extLst>
                </a:gridCol>
                <a:gridCol w="3175101">
                  <a:extLst>
                    <a:ext uri="{9D8B030D-6E8A-4147-A177-3AD203B41FA5}">
                      <a16:colId xmlns:a16="http://schemas.microsoft.com/office/drawing/2014/main" val="3586893227"/>
                    </a:ext>
                  </a:extLst>
                </a:gridCol>
              </a:tblGrid>
              <a:tr h="440555">
                <a:tc>
                  <a:txBody>
                    <a:bodyPr/>
                    <a:lstStyle/>
                    <a:p>
                      <a:pPr algn="r"/>
                      <a:r>
                        <a:rPr lang="en-IL" dirty="0">
                          <a:solidFill>
                            <a:schemeClr val="bg2"/>
                          </a:solidFill>
                        </a:rPr>
                        <a:t>502</a:t>
                      </a:r>
                    </a:p>
                  </a:txBody>
                  <a:tcPr/>
                </a:tc>
                <a:tc>
                  <a:txBody>
                    <a:bodyPr/>
                    <a:lstStyle/>
                    <a:p>
                      <a:r>
                        <a:rPr lang="en-IL" dirty="0">
                          <a:solidFill>
                            <a:schemeClr val="tx2"/>
                          </a:solidFill>
                        </a:rPr>
                        <a:t>New and updated reviews</a:t>
                      </a:r>
                    </a:p>
                  </a:txBody>
                  <a:tcPr/>
                </a:tc>
                <a:extLst>
                  <a:ext uri="{0D108BD9-81ED-4DB2-BD59-A6C34878D82A}">
                    <a16:rowId xmlns:a16="http://schemas.microsoft.com/office/drawing/2014/main" val="911234938"/>
                  </a:ext>
                </a:extLst>
              </a:tr>
              <a:tr h="440555">
                <a:tc>
                  <a:txBody>
                    <a:bodyPr/>
                    <a:lstStyle/>
                    <a:p>
                      <a:pPr algn="r"/>
                      <a:r>
                        <a:rPr lang="en-IL" dirty="0">
                          <a:solidFill>
                            <a:schemeClr val="bg2"/>
                          </a:solidFill>
                        </a:rPr>
                        <a:t>126</a:t>
                      </a:r>
                    </a:p>
                  </a:txBody>
                  <a:tcPr/>
                </a:tc>
                <a:tc>
                  <a:txBody>
                    <a:bodyPr/>
                    <a:lstStyle/>
                    <a:p>
                      <a:r>
                        <a:rPr lang="en-IL" dirty="0">
                          <a:solidFill>
                            <a:schemeClr val="tx2"/>
                          </a:solidFill>
                        </a:rPr>
                        <a:t>Protocols</a:t>
                      </a:r>
                    </a:p>
                  </a:txBody>
                  <a:tcPr/>
                </a:tc>
                <a:extLst>
                  <a:ext uri="{0D108BD9-81ED-4DB2-BD59-A6C34878D82A}">
                    <a16:rowId xmlns:a16="http://schemas.microsoft.com/office/drawing/2014/main" val="879275232"/>
                  </a:ext>
                </a:extLst>
              </a:tr>
              <a:tr h="440555">
                <a:tc>
                  <a:txBody>
                    <a:bodyPr/>
                    <a:lstStyle/>
                    <a:p>
                      <a:pPr algn="r"/>
                      <a:r>
                        <a:rPr lang="en-IL" dirty="0">
                          <a:solidFill>
                            <a:schemeClr val="bg2"/>
                          </a:solidFill>
                        </a:rPr>
                        <a:t>848</a:t>
                      </a:r>
                    </a:p>
                  </a:txBody>
                  <a:tcPr/>
                </a:tc>
                <a:tc>
                  <a:txBody>
                    <a:bodyPr/>
                    <a:lstStyle/>
                    <a:p>
                      <a:r>
                        <a:rPr lang="en-IL" dirty="0">
                          <a:solidFill>
                            <a:schemeClr val="tx2"/>
                          </a:solidFill>
                        </a:rPr>
                        <a:t>Authors</a:t>
                      </a:r>
                    </a:p>
                  </a:txBody>
                  <a:tcPr/>
                </a:tc>
                <a:extLst>
                  <a:ext uri="{0D108BD9-81ED-4DB2-BD59-A6C34878D82A}">
                    <a16:rowId xmlns:a16="http://schemas.microsoft.com/office/drawing/2014/main" val="399698467"/>
                  </a:ext>
                </a:extLst>
              </a:tr>
              <a:tr h="440555">
                <a:tc>
                  <a:txBody>
                    <a:bodyPr/>
                    <a:lstStyle/>
                    <a:p>
                      <a:pPr algn="r"/>
                      <a:r>
                        <a:rPr lang="en-IL" dirty="0">
                          <a:solidFill>
                            <a:schemeClr val="bg2"/>
                          </a:solidFill>
                        </a:rPr>
                        <a:t>448</a:t>
                      </a:r>
                    </a:p>
                  </a:txBody>
                  <a:tcPr/>
                </a:tc>
                <a:tc>
                  <a:txBody>
                    <a:bodyPr/>
                    <a:lstStyle/>
                    <a:p>
                      <a:r>
                        <a:rPr lang="en-IL" dirty="0">
                          <a:solidFill>
                            <a:schemeClr val="tx2"/>
                          </a:solidFill>
                        </a:rPr>
                        <a:t>Crowd volunteers</a:t>
                      </a:r>
                    </a:p>
                  </a:txBody>
                  <a:tcPr/>
                </a:tc>
                <a:extLst>
                  <a:ext uri="{0D108BD9-81ED-4DB2-BD59-A6C34878D82A}">
                    <a16:rowId xmlns:a16="http://schemas.microsoft.com/office/drawing/2014/main" val="2400441766"/>
                  </a:ext>
                </a:extLst>
              </a:tr>
              <a:tr h="440555">
                <a:tc>
                  <a:txBody>
                    <a:bodyPr/>
                    <a:lstStyle/>
                    <a:p>
                      <a:pPr algn="r"/>
                      <a:r>
                        <a:rPr lang="en-IL" dirty="0">
                          <a:solidFill>
                            <a:schemeClr val="bg2"/>
                          </a:solidFill>
                        </a:rPr>
                        <a:t>12</a:t>
                      </a:r>
                    </a:p>
                  </a:txBody>
                  <a:tcPr/>
                </a:tc>
                <a:tc>
                  <a:txBody>
                    <a:bodyPr/>
                    <a:lstStyle/>
                    <a:p>
                      <a:r>
                        <a:rPr lang="en-IL" dirty="0">
                          <a:solidFill>
                            <a:schemeClr val="tx2"/>
                          </a:solidFill>
                        </a:rPr>
                        <a:t>Translators</a:t>
                      </a:r>
                    </a:p>
                  </a:txBody>
                  <a:tcPr/>
                </a:tc>
                <a:extLst>
                  <a:ext uri="{0D108BD9-81ED-4DB2-BD59-A6C34878D82A}">
                    <a16:rowId xmlns:a16="http://schemas.microsoft.com/office/drawing/2014/main" val="3994750402"/>
                  </a:ext>
                </a:extLst>
              </a:tr>
              <a:tr h="440555">
                <a:tc>
                  <a:txBody>
                    <a:bodyPr/>
                    <a:lstStyle/>
                    <a:p>
                      <a:pPr algn="r"/>
                      <a:r>
                        <a:rPr lang="en-IL" dirty="0">
                          <a:solidFill>
                            <a:schemeClr val="bg2"/>
                          </a:solidFill>
                        </a:rPr>
                        <a:t>116</a:t>
                      </a:r>
                    </a:p>
                  </a:txBody>
                  <a:tcPr/>
                </a:tc>
                <a:tc>
                  <a:txBody>
                    <a:bodyPr/>
                    <a:lstStyle/>
                    <a:p>
                      <a:r>
                        <a:rPr lang="en-IL" dirty="0">
                          <a:solidFill>
                            <a:schemeClr val="tx2"/>
                          </a:solidFill>
                        </a:rPr>
                        <a:t>Early career professionals</a:t>
                      </a:r>
                    </a:p>
                  </a:txBody>
                  <a:tcPr/>
                </a:tc>
                <a:extLst>
                  <a:ext uri="{0D108BD9-81ED-4DB2-BD59-A6C34878D82A}">
                    <a16:rowId xmlns:a16="http://schemas.microsoft.com/office/drawing/2014/main" val="1028960154"/>
                  </a:ext>
                </a:extLst>
              </a:tr>
              <a:tr h="440555">
                <a:tc>
                  <a:txBody>
                    <a:bodyPr/>
                    <a:lstStyle/>
                    <a:p>
                      <a:pPr algn="r"/>
                      <a:r>
                        <a:rPr lang="en-IL" dirty="0">
                          <a:solidFill>
                            <a:schemeClr val="bg2"/>
                          </a:solidFill>
                        </a:rPr>
                        <a:t>33</a:t>
                      </a:r>
                    </a:p>
                  </a:txBody>
                  <a:tcPr/>
                </a:tc>
                <a:tc>
                  <a:txBody>
                    <a:bodyPr/>
                    <a:lstStyle/>
                    <a:p>
                      <a:r>
                        <a:rPr lang="en-US" dirty="0" err="1">
                          <a:solidFill>
                            <a:schemeClr val="tx2"/>
                          </a:solidFill>
                        </a:rPr>
                        <a:t>i</a:t>
                      </a:r>
                      <a:r>
                        <a:rPr lang="en-IL" dirty="0">
                          <a:solidFill>
                            <a:schemeClr val="tx2"/>
                          </a:solidFill>
                        </a:rPr>
                        <a:t>n Consumer Network</a:t>
                      </a:r>
                    </a:p>
                  </a:txBody>
                  <a:tcPr/>
                </a:tc>
                <a:extLst>
                  <a:ext uri="{0D108BD9-81ED-4DB2-BD59-A6C34878D82A}">
                    <a16:rowId xmlns:a16="http://schemas.microsoft.com/office/drawing/2014/main" val="311923139"/>
                  </a:ext>
                </a:extLst>
              </a:tr>
              <a:tr h="440555">
                <a:tc>
                  <a:txBody>
                    <a:bodyPr/>
                    <a:lstStyle/>
                    <a:p>
                      <a:pPr algn="r"/>
                      <a:r>
                        <a:rPr lang="en-IL" dirty="0">
                          <a:solidFill>
                            <a:schemeClr val="bg2"/>
                          </a:solidFill>
                        </a:rPr>
                        <a:t>93</a:t>
                      </a:r>
                    </a:p>
                  </a:txBody>
                  <a:tcPr/>
                </a:tc>
                <a:tc>
                  <a:txBody>
                    <a:bodyPr/>
                    <a:lstStyle/>
                    <a:p>
                      <a:r>
                        <a:rPr lang="en-US" dirty="0" err="1">
                          <a:solidFill>
                            <a:schemeClr val="tx2"/>
                          </a:solidFill>
                        </a:rPr>
                        <a:t>i</a:t>
                      </a:r>
                      <a:r>
                        <a:rPr lang="en-IL" dirty="0">
                          <a:solidFill>
                            <a:schemeClr val="tx2"/>
                          </a:solidFill>
                        </a:rPr>
                        <a:t>n Methods Network</a:t>
                      </a:r>
                    </a:p>
                  </a:txBody>
                  <a:tcPr/>
                </a:tc>
                <a:extLst>
                  <a:ext uri="{0D108BD9-81ED-4DB2-BD59-A6C34878D82A}">
                    <a16:rowId xmlns:a16="http://schemas.microsoft.com/office/drawing/2014/main" val="1167394110"/>
                  </a:ext>
                </a:extLst>
              </a:tr>
            </a:tbl>
          </a:graphicData>
        </a:graphic>
      </p:graphicFrame>
      <p:pic>
        <p:nvPicPr>
          <p:cNvPr id="10" name="Picture 9" descr="A picture containing building, outdoor, person, people&#10;&#10;Description automatically generated">
            <a:extLst>
              <a:ext uri="{FF2B5EF4-FFF2-40B4-BE49-F238E27FC236}">
                <a16:creationId xmlns:a16="http://schemas.microsoft.com/office/drawing/2014/main" id="{A1CF823D-1EFC-1973-7BCF-F6C163E579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3429461" cy="5143500"/>
          </a:xfrm>
          <a:prstGeom prst="rect">
            <a:avLst/>
          </a:prstGeom>
        </p:spPr>
      </p:pic>
      <p:sp>
        <p:nvSpPr>
          <p:cNvPr id="12" name="Title 1">
            <a:extLst>
              <a:ext uri="{FF2B5EF4-FFF2-40B4-BE49-F238E27FC236}">
                <a16:creationId xmlns:a16="http://schemas.microsoft.com/office/drawing/2014/main" id="{F6A5636E-7552-B8D2-4EF5-6C1AF581F861}"/>
              </a:ext>
            </a:extLst>
          </p:cNvPr>
          <p:cNvSpPr txBox="1">
            <a:spLocks/>
          </p:cNvSpPr>
          <p:nvPr/>
        </p:nvSpPr>
        <p:spPr>
          <a:xfrm>
            <a:off x="3708400" y="271523"/>
            <a:ext cx="5226067" cy="474629"/>
          </a:xfrm>
          <a:prstGeom prst="rect">
            <a:avLst/>
          </a:prstGeom>
        </p:spPr>
        <p:txBody>
          <a:bodyPr vert="horz" lIns="0" tIns="0" rIns="0" bIns="0" rtlCol="0" anchor="b" anchorCtr="0">
            <a:noAutofit/>
          </a:bodyPr>
          <a:lstStyle>
            <a:lvl1pPr algn="l" defTabSz="914400" rtl="0" eaLnBrk="1" latinLnBrk="0" hangingPunct="1">
              <a:spcBef>
                <a:spcPct val="0"/>
              </a:spcBef>
              <a:buNone/>
              <a:defRPr sz="3600" b="1" kern="1200" spc="-40" baseline="0">
                <a:solidFill>
                  <a:schemeClr val="bg2"/>
                </a:solidFill>
                <a:latin typeface="+mj-lt"/>
                <a:ea typeface="+mj-ea"/>
                <a:cs typeface="+mj-cs"/>
              </a:defRPr>
            </a:lvl1pPr>
          </a:lstStyle>
          <a:p>
            <a:r>
              <a:rPr lang="es-ES" sz="3000" dirty="0">
                <a:latin typeface="+mn-lt"/>
              </a:rPr>
              <a:t>Cochrane </a:t>
            </a:r>
            <a:r>
              <a:rPr lang="es-ES" sz="3000" dirty="0" err="1">
                <a:latin typeface="+mn-lt"/>
              </a:rPr>
              <a:t>is</a:t>
            </a:r>
            <a:r>
              <a:rPr lang="es-ES" sz="3000" dirty="0">
                <a:latin typeface="+mn-lt"/>
              </a:rPr>
              <a:t> </a:t>
            </a:r>
            <a:r>
              <a:rPr lang="es-ES" sz="3000" dirty="0" err="1">
                <a:latin typeface="+mn-lt"/>
              </a:rPr>
              <a:t>about</a:t>
            </a:r>
            <a:r>
              <a:rPr lang="es-ES" sz="3000" dirty="0">
                <a:latin typeface="+mn-lt"/>
              </a:rPr>
              <a:t> </a:t>
            </a:r>
            <a:r>
              <a:rPr lang="es-ES" sz="3000" dirty="0" err="1">
                <a:latin typeface="+mn-lt"/>
              </a:rPr>
              <a:t>collaboration</a:t>
            </a:r>
            <a:r>
              <a:rPr lang="es-ES" sz="3000" dirty="0">
                <a:latin typeface="+mn-lt"/>
              </a:rPr>
              <a:t>!</a:t>
            </a:r>
            <a:endParaRPr lang="en-IL" sz="3000" dirty="0">
              <a:latin typeface="+mn-lt"/>
            </a:endParaRPr>
          </a:p>
        </p:txBody>
      </p:sp>
      <p:sp>
        <p:nvSpPr>
          <p:cNvPr id="15" name="TextBox 14">
            <a:extLst>
              <a:ext uri="{FF2B5EF4-FFF2-40B4-BE49-F238E27FC236}">
                <a16:creationId xmlns:a16="http://schemas.microsoft.com/office/drawing/2014/main" id="{4604FDBE-D826-7A85-4FA7-F5A2429EC306}"/>
              </a:ext>
            </a:extLst>
          </p:cNvPr>
          <p:cNvSpPr txBox="1"/>
          <p:nvPr/>
        </p:nvSpPr>
        <p:spPr>
          <a:xfrm>
            <a:off x="3708400" y="908140"/>
            <a:ext cx="4572000" cy="400110"/>
          </a:xfrm>
          <a:prstGeom prst="rect">
            <a:avLst/>
          </a:prstGeom>
          <a:noFill/>
        </p:spPr>
        <p:txBody>
          <a:bodyPr wrap="square">
            <a:spAutoFit/>
          </a:bodyPr>
          <a:lstStyle/>
          <a:p>
            <a:r>
              <a:rPr lang="en-GB" sz="2000" b="1" dirty="0" err="1">
                <a:solidFill>
                  <a:schemeClr val="tx2"/>
                </a:solidFill>
                <a:ea typeface="Source Sans Pro" panose="020B0503030403020204" pitchFamily="34" charset="0"/>
              </a:rPr>
              <a:t>Ibero</a:t>
            </a:r>
            <a:r>
              <a:rPr lang="en-GB" sz="2000" b="1" dirty="0">
                <a:solidFill>
                  <a:schemeClr val="tx2"/>
                </a:solidFill>
                <a:ea typeface="Source Sans Pro" panose="020B0503030403020204" pitchFamily="34" charset="0"/>
              </a:rPr>
              <a:t>-America contribution:</a:t>
            </a:r>
            <a:endParaRPr lang="en-IL" sz="2000" dirty="0"/>
          </a:p>
        </p:txBody>
      </p:sp>
    </p:spTree>
    <p:extLst>
      <p:ext uri="{BB962C8B-B14F-4D97-AF65-F5344CB8AC3E}">
        <p14:creationId xmlns:p14="http://schemas.microsoft.com/office/powerpoint/2010/main" val="2667964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 company name&#10;&#10;Description automatically generated">
            <a:extLst>
              <a:ext uri="{FF2B5EF4-FFF2-40B4-BE49-F238E27FC236}">
                <a16:creationId xmlns:a16="http://schemas.microsoft.com/office/drawing/2014/main" id="{E38640A3-4DC5-22FF-178D-23BA70E1C6AA}"/>
              </a:ext>
            </a:extLst>
          </p:cNvPr>
          <p:cNvPicPr>
            <a:picLocks noChangeAspect="1"/>
          </p:cNvPicPr>
          <p:nvPr/>
        </p:nvPicPr>
        <p:blipFill rotWithShape="1">
          <a:blip r:embed="rId3">
            <a:alphaModFix amt="5000"/>
            <a:extLst>
              <a:ext uri="{BEBA8EAE-BF5A-486C-A8C5-ECC9F3942E4B}">
                <a14:imgProps xmlns:a14="http://schemas.microsoft.com/office/drawing/2010/main">
                  <a14:imgLayer r:embed="rId4">
                    <a14:imgEffect>
                      <a14:saturation sat="200000"/>
                    </a14:imgEffect>
                  </a14:imgLayer>
                </a14:imgProps>
              </a:ext>
            </a:extLst>
          </a:blip>
          <a:srcRect l="3950" t="34632" r="3054" b="35065"/>
          <a:stretch/>
        </p:blipFill>
        <p:spPr>
          <a:xfrm>
            <a:off x="140502" y="4562378"/>
            <a:ext cx="2137546" cy="492198"/>
          </a:xfrm>
          <a:prstGeom prst="rect">
            <a:avLst/>
          </a:prstGeom>
        </p:spPr>
      </p:pic>
      <p:sp>
        <p:nvSpPr>
          <p:cNvPr id="6" name="Pentagon 5">
            <a:extLst>
              <a:ext uri="{FF2B5EF4-FFF2-40B4-BE49-F238E27FC236}">
                <a16:creationId xmlns:a16="http://schemas.microsoft.com/office/drawing/2014/main" id="{8115A1AB-87A2-2641-BDC7-7069C9CE1956}"/>
              </a:ext>
            </a:extLst>
          </p:cNvPr>
          <p:cNvSpPr/>
          <p:nvPr/>
        </p:nvSpPr>
        <p:spPr>
          <a:xfrm>
            <a:off x="0" y="196660"/>
            <a:ext cx="2042809" cy="396727"/>
          </a:xfrm>
          <a:prstGeom prst="homePlate">
            <a:avLst/>
          </a:prstGeom>
          <a:solidFill>
            <a:schemeClr val="accent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2000" dirty="0">
                <a:latin typeface="Source Sans Pro" panose="020B0503030403020204" pitchFamily="34" charset="0"/>
                <a:ea typeface="Source Sans Pro" panose="020B0503030403020204" pitchFamily="34" charset="0"/>
              </a:rPr>
              <a:t>Impact </a:t>
            </a:r>
            <a:r>
              <a:rPr lang="en-AU" sz="2000" dirty="0" err="1">
                <a:latin typeface="Source Sans Pro" panose="020B0503030403020204" pitchFamily="34" charset="0"/>
                <a:ea typeface="Source Sans Pro" panose="020B0503030403020204" pitchFamily="34" charset="0"/>
              </a:rPr>
              <a:t>facor</a:t>
            </a:r>
            <a:endParaRPr lang="en-IL" sz="2000" dirty="0">
              <a:latin typeface="Source Sans Pro" panose="020B0503030403020204" pitchFamily="34" charset="0"/>
              <a:ea typeface="Source Sans Pro" panose="020B0503030403020204" pitchFamily="34" charset="0"/>
            </a:endParaRPr>
          </a:p>
        </p:txBody>
      </p:sp>
      <p:sp>
        <p:nvSpPr>
          <p:cNvPr id="2" name="Pentagon 1">
            <a:extLst>
              <a:ext uri="{FF2B5EF4-FFF2-40B4-BE49-F238E27FC236}">
                <a16:creationId xmlns:a16="http://schemas.microsoft.com/office/drawing/2014/main" id="{855536C5-BA75-A713-0C14-36D2FF252CEB}"/>
              </a:ext>
            </a:extLst>
          </p:cNvPr>
          <p:cNvSpPr/>
          <p:nvPr/>
        </p:nvSpPr>
        <p:spPr>
          <a:xfrm>
            <a:off x="0" y="196660"/>
            <a:ext cx="6546715" cy="492197"/>
          </a:xfrm>
          <a:prstGeom prst="homePlate">
            <a:avLst/>
          </a:prstGeom>
          <a:solidFill>
            <a:schemeClr val="accent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800" dirty="0"/>
              <a:t>1. </a:t>
            </a:r>
            <a:r>
              <a:rPr lang="en-IL" sz="1800" dirty="0"/>
              <a:t>Producing and publishing evidence in the Cochrane Library</a:t>
            </a:r>
          </a:p>
        </p:txBody>
      </p:sp>
      <p:sp>
        <p:nvSpPr>
          <p:cNvPr id="3" name="Pentagon 2">
            <a:extLst>
              <a:ext uri="{FF2B5EF4-FFF2-40B4-BE49-F238E27FC236}">
                <a16:creationId xmlns:a16="http://schemas.microsoft.com/office/drawing/2014/main" id="{78D978AA-1DAD-E9BB-0C99-C42906210919}"/>
              </a:ext>
            </a:extLst>
          </p:cNvPr>
          <p:cNvSpPr/>
          <p:nvPr/>
        </p:nvSpPr>
        <p:spPr>
          <a:xfrm>
            <a:off x="-1" y="752273"/>
            <a:ext cx="4572001" cy="396727"/>
          </a:xfrm>
          <a:prstGeom prst="homePlate">
            <a:avLst/>
          </a:prstGeom>
          <a:solidFill>
            <a:schemeClr val="accent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2000" dirty="0">
                <a:latin typeface="Source Sans Pro" panose="020B0503030403020204" pitchFamily="34" charset="0"/>
                <a:ea typeface="Source Sans Pro" panose="020B0503030403020204" pitchFamily="34" charset="0"/>
              </a:rPr>
              <a:t>Cochrane Reviews cited in guidelines</a:t>
            </a:r>
            <a:endParaRPr lang="en-IL" sz="2000" dirty="0">
              <a:latin typeface="Source Sans Pro" panose="020B0503030403020204" pitchFamily="34" charset="0"/>
              <a:ea typeface="Source Sans Pro" panose="020B0503030403020204" pitchFamily="34" charset="0"/>
            </a:endParaRPr>
          </a:p>
        </p:txBody>
      </p:sp>
      <p:sp>
        <p:nvSpPr>
          <p:cNvPr id="17" name="TextBox 16">
            <a:extLst>
              <a:ext uri="{FF2B5EF4-FFF2-40B4-BE49-F238E27FC236}">
                <a16:creationId xmlns:a16="http://schemas.microsoft.com/office/drawing/2014/main" id="{938FB8D8-2A2B-FBA3-FBCE-494EA54816A1}"/>
              </a:ext>
            </a:extLst>
          </p:cNvPr>
          <p:cNvSpPr txBox="1"/>
          <p:nvPr/>
        </p:nvSpPr>
        <p:spPr>
          <a:xfrm>
            <a:off x="1189970" y="1477189"/>
            <a:ext cx="6764059" cy="2092881"/>
          </a:xfrm>
          <a:prstGeom prst="rect">
            <a:avLst/>
          </a:prstGeom>
          <a:noFill/>
        </p:spPr>
        <p:txBody>
          <a:bodyPr wrap="square">
            <a:spAutoFit/>
          </a:bodyPr>
          <a:lstStyle/>
          <a:p>
            <a:pPr marL="285750" indent="-285750">
              <a:spcAft>
                <a:spcPts val="1200"/>
              </a:spcAft>
              <a:buClr>
                <a:schemeClr val="accent1"/>
              </a:buClr>
              <a:buSzPct val="150000"/>
              <a:buFont typeface="Arial" panose="020B0604020202020204" pitchFamily="34" charset="0"/>
              <a:buChar char="•"/>
            </a:pPr>
            <a:r>
              <a:rPr lang="en-GB" b="1" dirty="0">
                <a:solidFill>
                  <a:schemeClr val="accent2"/>
                </a:solidFill>
                <a:ea typeface="Source Sans Pro" panose="020B0503030403020204" pitchFamily="34" charset="0"/>
              </a:rPr>
              <a:t>121 of 176 (69%) </a:t>
            </a:r>
            <a:r>
              <a:rPr lang="en-GB" b="1" dirty="0">
                <a:solidFill>
                  <a:schemeClr val="tx2"/>
                </a:solidFill>
                <a:ea typeface="Source Sans Pro" panose="020B0503030403020204" pitchFamily="34" charset="0"/>
              </a:rPr>
              <a:t>of diagnostic test accuracy Cochrane Reviews</a:t>
            </a:r>
          </a:p>
          <a:p>
            <a:pPr marL="285750" indent="-285750">
              <a:spcAft>
                <a:spcPts val="1200"/>
              </a:spcAft>
              <a:buClr>
                <a:schemeClr val="accent1"/>
              </a:buClr>
              <a:buSzPct val="150000"/>
              <a:buFont typeface="Arial" panose="020B0604020202020204" pitchFamily="34" charset="0"/>
              <a:buChar char="•"/>
            </a:pPr>
            <a:r>
              <a:rPr lang="en-GB" b="1" dirty="0">
                <a:solidFill>
                  <a:schemeClr val="accent2"/>
                </a:solidFill>
                <a:ea typeface="Source Sans Pro" panose="020B0503030403020204" pitchFamily="34" charset="0"/>
              </a:rPr>
              <a:t>49 of 81 (60%) </a:t>
            </a:r>
            <a:r>
              <a:rPr lang="en-GB" b="1" dirty="0">
                <a:solidFill>
                  <a:schemeClr val="tx2"/>
                </a:solidFill>
                <a:ea typeface="Source Sans Pro" panose="020B0503030403020204" pitchFamily="34" charset="0"/>
              </a:rPr>
              <a:t>of Network meta-analyses</a:t>
            </a:r>
            <a:endParaRPr lang="en-GB" b="1" dirty="0">
              <a:solidFill>
                <a:schemeClr val="accent2"/>
              </a:solidFill>
              <a:ea typeface="Source Sans Pro" panose="020B0503030403020204" pitchFamily="34" charset="0"/>
            </a:endParaRPr>
          </a:p>
          <a:p>
            <a:pPr marL="285750" indent="-285750">
              <a:spcAft>
                <a:spcPts val="1200"/>
              </a:spcAft>
              <a:buClr>
                <a:schemeClr val="accent1"/>
              </a:buClr>
              <a:buSzPct val="150000"/>
              <a:buFont typeface="Arial" panose="020B0604020202020204" pitchFamily="34" charset="0"/>
              <a:buChar char="•"/>
            </a:pPr>
            <a:r>
              <a:rPr lang="en-GB" b="1" dirty="0">
                <a:solidFill>
                  <a:schemeClr val="accent2"/>
                </a:solidFill>
                <a:ea typeface="Source Sans Pro" panose="020B0503030403020204" pitchFamily="34" charset="0"/>
              </a:rPr>
              <a:t>4 of 13 (31%)</a:t>
            </a:r>
            <a:r>
              <a:rPr lang="en-GB" b="1" dirty="0">
                <a:solidFill>
                  <a:schemeClr val="tx2"/>
                </a:solidFill>
                <a:ea typeface="Source Sans Pro" panose="020B0503030403020204" pitchFamily="34" charset="0"/>
              </a:rPr>
              <a:t> of prognosis Cochrane Reviews</a:t>
            </a:r>
            <a:endParaRPr lang="en-GB" b="1" dirty="0">
              <a:solidFill>
                <a:schemeClr val="accent2"/>
              </a:solidFill>
              <a:ea typeface="Source Sans Pro" panose="020B0503030403020204" pitchFamily="34" charset="0"/>
            </a:endParaRPr>
          </a:p>
          <a:p>
            <a:pPr marL="285750" indent="-285750">
              <a:spcAft>
                <a:spcPts val="1200"/>
              </a:spcAft>
              <a:buClr>
                <a:schemeClr val="accent1"/>
              </a:buClr>
              <a:buSzPct val="150000"/>
              <a:buFont typeface="Arial" panose="020B0604020202020204" pitchFamily="34" charset="0"/>
              <a:buChar char="•"/>
            </a:pPr>
            <a:r>
              <a:rPr lang="en-GB" b="1" dirty="0">
                <a:solidFill>
                  <a:schemeClr val="accent2"/>
                </a:solidFill>
                <a:ea typeface="Source Sans Pro" panose="020B0503030403020204" pitchFamily="34" charset="0"/>
              </a:rPr>
              <a:t>9 of 20 (45%) </a:t>
            </a:r>
            <a:r>
              <a:rPr lang="en-GB" b="1" dirty="0">
                <a:solidFill>
                  <a:schemeClr val="tx2"/>
                </a:solidFill>
                <a:ea typeface="Source Sans Pro" panose="020B0503030403020204" pitchFamily="34" charset="0"/>
              </a:rPr>
              <a:t>of qualitative &amp; mixed methods reviews</a:t>
            </a:r>
          </a:p>
          <a:p>
            <a:pPr marL="285750" indent="-285750">
              <a:spcAft>
                <a:spcPts val="1200"/>
              </a:spcAft>
              <a:buClr>
                <a:schemeClr val="accent1"/>
              </a:buClr>
              <a:buSzPct val="150000"/>
              <a:buFont typeface="Arial" panose="020B0604020202020204" pitchFamily="34" charset="0"/>
              <a:buChar char="•"/>
            </a:pPr>
            <a:r>
              <a:rPr lang="en-GB" b="1" dirty="0">
                <a:solidFill>
                  <a:schemeClr val="accent2"/>
                </a:solidFill>
                <a:ea typeface="Source Sans Pro" panose="020B0503030403020204" pitchFamily="34" charset="0"/>
              </a:rPr>
              <a:t>21 of 32 (66%) </a:t>
            </a:r>
            <a:r>
              <a:rPr lang="en-GB" b="1" dirty="0">
                <a:solidFill>
                  <a:schemeClr val="tx2"/>
                </a:solidFill>
                <a:ea typeface="Source Sans Pro" panose="020B0503030403020204" pitchFamily="34" charset="0"/>
              </a:rPr>
              <a:t>of Living Systematic Reviews</a:t>
            </a:r>
            <a:endParaRPr lang="en-GB" b="1" dirty="0">
              <a:solidFill>
                <a:schemeClr val="accent2"/>
              </a:solidFill>
              <a:ea typeface="Source Sans Pro" panose="020B0503030403020204" pitchFamily="34" charset="0"/>
            </a:endParaRPr>
          </a:p>
        </p:txBody>
      </p:sp>
      <p:sp>
        <p:nvSpPr>
          <p:cNvPr id="26" name="TextBox 25">
            <a:extLst>
              <a:ext uri="{FF2B5EF4-FFF2-40B4-BE49-F238E27FC236}">
                <a16:creationId xmlns:a16="http://schemas.microsoft.com/office/drawing/2014/main" id="{B2FAC6FE-A664-2C74-58C8-9CA9F59A472C}"/>
              </a:ext>
            </a:extLst>
          </p:cNvPr>
          <p:cNvSpPr txBox="1"/>
          <p:nvPr/>
        </p:nvSpPr>
        <p:spPr>
          <a:xfrm>
            <a:off x="800100" y="3633077"/>
            <a:ext cx="7251700" cy="769441"/>
          </a:xfrm>
          <a:prstGeom prst="rect">
            <a:avLst/>
          </a:prstGeom>
          <a:noFill/>
        </p:spPr>
        <p:txBody>
          <a:bodyPr wrap="square">
            <a:spAutoFit/>
          </a:bodyPr>
          <a:lstStyle/>
          <a:p>
            <a:pPr algn="ctr"/>
            <a:r>
              <a:rPr lang="en-US" sz="2200" b="1" dirty="0">
                <a:solidFill>
                  <a:schemeClr val="tx2"/>
                </a:solidFill>
              </a:rPr>
              <a:t>Of the </a:t>
            </a:r>
            <a:r>
              <a:rPr lang="en-US" sz="2200" b="1" dirty="0">
                <a:solidFill>
                  <a:schemeClr val="bg2"/>
                </a:solidFill>
              </a:rPr>
              <a:t>8915</a:t>
            </a:r>
            <a:r>
              <a:rPr lang="en-US" sz="2200" b="1" dirty="0">
                <a:solidFill>
                  <a:schemeClr val="tx2"/>
                </a:solidFill>
              </a:rPr>
              <a:t> reviews currently published in the Cochrane Library, </a:t>
            </a:r>
            <a:r>
              <a:rPr lang="en-US" sz="2200" b="1" dirty="0">
                <a:solidFill>
                  <a:schemeClr val="bg2"/>
                </a:solidFill>
              </a:rPr>
              <a:t>6362</a:t>
            </a:r>
            <a:r>
              <a:rPr lang="en-US" sz="2200" b="1" dirty="0">
                <a:solidFill>
                  <a:schemeClr val="tx2"/>
                </a:solidFill>
              </a:rPr>
              <a:t> reviews are cited in guidelines </a:t>
            </a:r>
            <a:r>
              <a:rPr lang="en-US" sz="2200" b="1" dirty="0">
                <a:solidFill>
                  <a:schemeClr val="bg2"/>
                </a:solidFill>
              </a:rPr>
              <a:t>(71%)</a:t>
            </a:r>
            <a:endParaRPr lang="en-IL" sz="2200" dirty="0">
              <a:solidFill>
                <a:schemeClr val="bg2"/>
              </a:solidFill>
            </a:endParaRPr>
          </a:p>
        </p:txBody>
      </p:sp>
      <p:sp>
        <p:nvSpPr>
          <p:cNvPr id="27" name="TextBox 26">
            <a:extLst>
              <a:ext uri="{FF2B5EF4-FFF2-40B4-BE49-F238E27FC236}">
                <a16:creationId xmlns:a16="http://schemas.microsoft.com/office/drawing/2014/main" id="{D2612AC9-B3A3-DF09-43AF-1DD518AB73F8}"/>
              </a:ext>
            </a:extLst>
          </p:cNvPr>
          <p:cNvSpPr txBox="1"/>
          <p:nvPr/>
        </p:nvSpPr>
        <p:spPr>
          <a:xfrm>
            <a:off x="2862943" y="4562378"/>
            <a:ext cx="5758543" cy="338554"/>
          </a:xfrm>
          <a:prstGeom prst="rect">
            <a:avLst/>
          </a:prstGeom>
          <a:noFill/>
        </p:spPr>
        <p:txBody>
          <a:bodyPr wrap="square" rtlCol="0">
            <a:spAutoFit/>
          </a:bodyPr>
          <a:lstStyle/>
          <a:p>
            <a:pPr algn="r"/>
            <a:r>
              <a:rPr lang="en-IL" sz="1600" i="1" dirty="0">
                <a:solidFill>
                  <a:schemeClr val="tx2"/>
                </a:solidFill>
                <a:latin typeface="+mj-lt"/>
              </a:rPr>
              <a:t>Data from Anne Eisinga, Cochrane UK</a:t>
            </a:r>
          </a:p>
        </p:txBody>
      </p:sp>
      <p:cxnSp>
        <p:nvCxnSpPr>
          <p:cNvPr id="9" name="Straight Connector 8">
            <a:extLst>
              <a:ext uri="{FF2B5EF4-FFF2-40B4-BE49-F238E27FC236}">
                <a16:creationId xmlns:a16="http://schemas.microsoft.com/office/drawing/2014/main" id="{FB6B99A7-0B85-154D-8724-7F8C999A8987}"/>
              </a:ext>
            </a:extLst>
          </p:cNvPr>
          <p:cNvCxnSpPr>
            <a:cxnSpLocks/>
          </p:cNvCxnSpPr>
          <p:nvPr/>
        </p:nvCxnSpPr>
        <p:spPr>
          <a:xfrm>
            <a:off x="1021404" y="3618190"/>
            <a:ext cx="643971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3380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Logo, company name&#10;&#10;Description automatically generated">
            <a:extLst>
              <a:ext uri="{FF2B5EF4-FFF2-40B4-BE49-F238E27FC236}">
                <a16:creationId xmlns:a16="http://schemas.microsoft.com/office/drawing/2014/main" id="{3847E87D-AB94-354D-96AE-305AFD2DBC31}"/>
              </a:ext>
            </a:extLst>
          </p:cNvPr>
          <p:cNvPicPr>
            <a:picLocks noChangeAspect="1"/>
          </p:cNvPicPr>
          <p:nvPr/>
        </p:nvPicPr>
        <p:blipFill rotWithShape="1">
          <a:blip r:embed="rId3">
            <a:alphaModFix amt="5000"/>
            <a:extLst>
              <a:ext uri="{BEBA8EAE-BF5A-486C-A8C5-ECC9F3942E4B}">
                <a14:imgProps xmlns:a14="http://schemas.microsoft.com/office/drawing/2010/main">
                  <a14:imgLayer r:embed="rId4">
                    <a14:imgEffect>
                      <a14:saturation sat="200000"/>
                    </a14:imgEffect>
                  </a14:imgLayer>
                </a14:imgProps>
              </a:ext>
            </a:extLst>
          </a:blip>
          <a:srcRect l="3950" t="34632" r="3054" b="35065"/>
          <a:stretch/>
        </p:blipFill>
        <p:spPr>
          <a:xfrm>
            <a:off x="25683" y="4577139"/>
            <a:ext cx="2137546" cy="492198"/>
          </a:xfrm>
          <a:prstGeom prst="rect">
            <a:avLst/>
          </a:prstGeom>
        </p:spPr>
      </p:pic>
      <p:pic>
        <p:nvPicPr>
          <p:cNvPr id="16" name="Picture 15">
            <a:extLst>
              <a:ext uri="{FF2B5EF4-FFF2-40B4-BE49-F238E27FC236}">
                <a16:creationId xmlns:a16="http://schemas.microsoft.com/office/drawing/2014/main" id="{62B4608C-6BED-AA4C-B593-363F3271C826}"/>
              </a:ext>
            </a:extLst>
          </p:cNvPr>
          <p:cNvPicPr>
            <a:picLocks noChangeAspect="1"/>
          </p:cNvPicPr>
          <p:nvPr/>
        </p:nvPicPr>
        <p:blipFill>
          <a:blip r:embed="rId5"/>
          <a:stretch>
            <a:fillRect/>
          </a:stretch>
        </p:blipFill>
        <p:spPr>
          <a:xfrm>
            <a:off x="4667877" y="157749"/>
            <a:ext cx="2592000" cy="3658569"/>
          </a:xfrm>
          <a:prstGeom prst="rect">
            <a:avLst/>
          </a:prstGeom>
        </p:spPr>
      </p:pic>
      <p:pic>
        <p:nvPicPr>
          <p:cNvPr id="12" name="Picture 11">
            <a:extLst>
              <a:ext uri="{FF2B5EF4-FFF2-40B4-BE49-F238E27FC236}">
                <a16:creationId xmlns:a16="http://schemas.microsoft.com/office/drawing/2014/main" id="{5061E6C1-3AA8-D646-9428-1A69AEA828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727" y="222359"/>
            <a:ext cx="2592616" cy="3650827"/>
          </a:xfrm>
          <a:prstGeom prst="rect">
            <a:avLst/>
          </a:prstGeom>
        </p:spPr>
      </p:pic>
      <p:pic>
        <p:nvPicPr>
          <p:cNvPr id="14" name="Picture 13">
            <a:extLst>
              <a:ext uri="{FF2B5EF4-FFF2-40B4-BE49-F238E27FC236}">
                <a16:creationId xmlns:a16="http://schemas.microsoft.com/office/drawing/2014/main" id="{41FE1EBD-02FE-404B-9229-0653CC2A4241}"/>
              </a:ext>
            </a:extLst>
          </p:cNvPr>
          <p:cNvPicPr>
            <a:picLocks noChangeAspect="1"/>
          </p:cNvPicPr>
          <p:nvPr/>
        </p:nvPicPr>
        <p:blipFill rotWithShape="1">
          <a:blip r:embed="rId7">
            <a:extLst>
              <a:ext uri="{28A0092B-C50C-407E-A947-70E740481C1C}">
                <a14:useLocalDpi xmlns:a14="http://schemas.microsoft.com/office/drawing/2010/main" val="0"/>
              </a:ext>
            </a:extLst>
          </a:blip>
          <a:srcRect t="5511" b="5715"/>
          <a:stretch/>
        </p:blipFill>
        <p:spPr>
          <a:xfrm>
            <a:off x="1716418" y="1270314"/>
            <a:ext cx="2592000" cy="3273633"/>
          </a:xfrm>
          <a:prstGeom prst="rect">
            <a:avLst/>
          </a:prstGeom>
        </p:spPr>
      </p:pic>
      <p:pic>
        <p:nvPicPr>
          <p:cNvPr id="15" name="Picture 14">
            <a:extLst>
              <a:ext uri="{FF2B5EF4-FFF2-40B4-BE49-F238E27FC236}">
                <a16:creationId xmlns:a16="http://schemas.microsoft.com/office/drawing/2014/main" id="{2769DACA-C804-5B43-923D-8E8D0E21CE21}"/>
              </a:ext>
            </a:extLst>
          </p:cNvPr>
          <p:cNvPicPr>
            <a:picLocks noChangeAspect="1"/>
          </p:cNvPicPr>
          <p:nvPr/>
        </p:nvPicPr>
        <p:blipFill rotWithShape="1">
          <a:blip r:embed="rId8"/>
          <a:srcRect t="13222" b="5946"/>
          <a:stretch/>
        </p:blipFill>
        <p:spPr>
          <a:xfrm>
            <a:off x="3172440" y="2194967"/>
            <a:ext cx="2592000" cy="2948532"/>
          </a:xfrm>
          <a:prstGeom prst="rect">
            <a:avLst/>
          </a:prstGeom>
        </p:spPr>
      </p:pic>
      <p:pic>
        <p:nvPicPr>
          <p:cNvPr id="10" name="Picture 9">
            <a:extLst>
              <a:ext uri="{FF2B5EF4-FFF2-40B4-BE49-F238E27FC236}">
                <a16:creationId xmlns:a16="http://schemas.microsoft.com/office/drawing/2014/main" id="{F06A17D4-6393-A048-A627-F6849FCD9BFF}"/>
              </a:ext>
            </a:extLst>
          </p:cNvPr>
          <p:cNvPicPr>
            <a:picLocks noChangeAspect="1"/>
          </p:cNvPicPr>
          <p:nvPr/>
        </p:nvPicPr>
        <p:blipFill rotWithShape="1">
          <a:blip r:embed="rId9"/>
          <a:srcRect t="19408"/>
          <a:stretch/>
        </p:blipFill>
        <p:spPr>
          <a:xfrm>
            <a:off x="6124515" y="2194967"/>
            <a:ext cx="2592000" cy="2948533"/>
          </a:xfrm>
          <a:prstGeom prst="rect">
            <a:avLst/>
          </a:prstGeom>
        </p:spPr>
      </p:pic>
      <p:sp>
        <p:nvSpPr>
          <p:cNvPr id="18" name="Pentagon 17">
            <a:extLst>
              <a:ext uri="{FF2B5EF4-FFF2-40B4-BE49-F238E27FC236}">
                <a16:creationId xmlns:a16="http://schemas.microsoft.com/office/drawing/2014/main" id="{61E93D1B-F983-4144-AED3-D4DD9F65904B}"/>
              </a:ext>
            </a:extLst>
          </p:cNvPr>
          <p:cNvSpPr/>
          <p:nvPr/>
        </p:nvSpPr>
        <p:spPr>
          <a:xfrm>
            <a:off x="0" y="157749"/>
            <a:ext cx="4572000" cy="416183"/>
          </a:xfrm>
          <a:prstGeom prst="homePlate">
            <a:avLst/>
          </a:prstGeom>
          <a:solidFill>
            <a:schemeClr val="accent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2000" dirty="0">
                <a:latin typeface="Source Sans Pro" panose="020B0503030403020204" pitchFamily="34" charset="0"/>
                <a:ea typeface="Source Sans Pro" panose="020B0503030403020204" pitchFamily="34" charset="0"/>
              </a:rPr>
              <a:t>Creating evidence to inform guidelines</a:t>
            </a:r>
            <a:endParaRPr lang="en-IL" sz="20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8664235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737" y="715618"/>
            <a:ext cx="6715275" cy="445272"/>
          </a:xfrm>
        </p:spPr>
        <p:txBody>
          <a:bodyPr/>
          <a:lstStyle/>
          <a:p>
            <a:r>
              <a:rPr lang="en-AU" dirty="0"/>
              <a:t>The Governing Board </a:t>
            </a:r>
            <a:endParaRPr lang="fr-FR" dirty="0"/>
          </a:p>
        </p:txBody>
      </p:sp>
      <p:sp>
        <p:nvSpPr>
          <p:cNvPr id="5" name="TextBox 4"/>
          <p:cNvSpPr txBox="1"/>
          <p:nvPr/>
        </p:nvSpPr>
        <p:spPr>
          <a:xfrm>
            <a:off x="439737" y="1081377"/>
            <a:ext cx="7606983" cy="830997"/>
          </a:xfrm>
          <a:prstGeom prst="rect">
            <a:avLst/>
          </a:prstGeom>
          <a:noFill/>
        </p:spPr>
        <p:txBody>
          <a:bodyPr wrap="square" rtlCol="0">
            <a:spAutoFit/>
          </a:bodyPr>
          <a:lstStyle/>
          <a:p>
            <a:pPr>
              <a:spcBef>
                <a:spcPts val="1134"/>
              </a:spcBef>
              <a:buClr>
                <a:schemeClr val="bg2"/>
              </a:buClr>
            </a:pPr>
            <a:r>
              <a:rPr lang="en-US" sz="1600" spc="-20" dirty="0">
                <a:solidFill>
                  <a:schemeClr val="tx2"/>
                </a:solidFill>
                <a:latin typeface="+mj-lt"/>
              </a:rPr>
              <a:t>Cochrane's governing body is the Board, with some members elected by Cochrane’s members and some appointed by the Board. Cochrane is a registered charity in the United Kingdom and the Board serves as our Board of Trustees.</a:t>
            </a:r>
            <a:endParaRPr lang="en-AU" sz="1600" spc="-20" dirty="0">
              <a:solidFill>
                <a:schemeClr val="tx2"/>
              </a:solidFill>
              <a:latin typeface="+mj-lt"/>
            </a:endParaRPr>
          </a:p>
        </p:txBody>
      </p:sp>
      <p:sp>
        <p:nvSpPr>
          <p:cNvPr id="7" name="Text Box 14"/>
          <p:cNvSpPr txBox="1">
            <a:spLocks/>
          </p:cNvSpPr>
          <p:nvPr/>
        </p:nvSpPr>
        <p:spPr bwMode="auto">
          <a:xfrm>
            <a:off x="3251928" y="2993119"/>
            <a:ext cx="130452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fr-FR" sz="1000" b="0" i="0" u="none" strike="noStrike" cap="none" normalizeH="0" baseline="0" dirty="0">
                <a:ln>
                  <a:noFill/>
                </a:ln>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en-GB" altLang="fr-FR" sz="1800" b="0" i="0" u="none" strike="noStrike" cap="none" normalizeH="0" baseline="0" dirty="0">
              <a:ln>
                <a:noFill/>
              </a:ln>
              <a:solidFill>
                <a:schemeClr val="tx1"/>
              </a:solidFill>
              <a:effectLst/>
              <a:latin typeface="Arial" panose="020B0604020202020204" pitchFamily="34" charset="0"/>
            </a:endParaRPr>
          </a:p>
        </p:txBody>
      </p:sp>
      <p:sp>
        <p:nvSpPr>
          <p:cNvPr id="2048" name="Rectangle 26"/>
          <p:cNvSpPr>
            <a:spLocks noChangeArrowheads="1"/>
          </p:cNvSpPr>
          <p:nvPr/>
        </p:nvSpPr>
        <p:spPr bwMode="auto">
          <a:xfrm>
            <a:off x="-541243" y="1243539"/>
            <a:ext cx="10583174" cy="500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pic>
        <p:nvPicPr>
          <p:cNvPr id="18" name="Picture 17">
            <a:extLst>
              <a:ext uri="{FF2B5EF4-FFF2-40B4-BE49-F238E27FC236}">
                <a16:creationId xmlns:a16="http://schemas.microsoft.com/office/drawing/2014/main" id="{DDB91E85-1D4E-FF36-D4BA-40A8DB0D7ABB}"/>
              </a:ext>
            </a:extLst>
          </p:cNvPr>
          <p:cNvPicPr>
            <a:picLocks noChangeAspect="1"/>
          </p:cNvPicPr>
          <p:nvPr/>
        </p:nvPicPr>
        <p:blipFill>
          <a:blip r:embed="rId2"/>
          <a:stretch>
            <a:fillRect/>
          </a:stretch>
        </p:blipFill>
        <p:spPr>
          <a:xfrm>
            <a:off x="1463376" y="1947968"/>
            <a:ext cx="6217248" cy="2839210"/>
          </a:xfrm>
          <a:prstGeom prst="rect">
            <a:avLst/>
          </a:prstGeom>
        </p:spPr>
      </p:pic>
    </p:spTree>
    <p:extLst>
      <p:ext uri="{BB962C8B-B14F-4D97-AF65-F5344CB8AC3E}">
        <p14:creationId xmlns:p14="http://schemas.microsoft.com/office/powerpoint/2010/main" val="191538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397D38-5481-2D4D-B290-40B854CE9B2C}"/>
              </a:ext>
            </a:extLst>
          </p:cNvPr>
          <p:cNvSpPr/>
          <p:nvPr/>
        </p:nvSpPr>
        <p:spPr>
          <a:xfrm>
            <a:off x="7334656" y="301560"/>
            <a:ext cx="632298" cy="243192"/>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entagon 10">
            <a:extLst>
              <a:ext uri="{FF2B5EF4-FFF2-40B4-BE49-F238E27FC236}">
                <a16:creationId xmlns:a16="http://schemas.microsoft.com/office/drawing/2014/main" id="{B353133F-A651-914D-A9BC-A20B640C4E44}"/>
              </a:ext>
            </a:extLst>
          </p:cNvPr>
          <p:cNvSpPr/>
          <p:nvPr/>
        </p:nvSpPr>
        <p:spPr>
          <a:xfrm>
            <a:off x="0" y="157749"/>
            <a:ext cx="5127172" cy="416183"/>
          </a:xfrm>
          <a:prstGeom prst="homePlate">
            <a:avLst/>
          </a:prstGeom>
          <a:solidFill>
            <a:schemeClr val="accent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2000" dirty="0">
                <a:latin typeface="Source Sans Pro" panose="020B0503030403020204" pitchFamily="34" charset="0"/>
                <a:ea typeface="Source Sans Pro" panose="020B0503030403020204" pitchFamily="34" charset="0"/>
              </a:rPr>
              <a:t>Looking forward: Focus on global challenges</a:t>
            </a:r>
            <a:endParaRPr lang="en-IL" sz="2000" dirty="0">
              <a:latin typeface="Source Sans Pro" panose="020B0503030403020204" pitchFamily="34" charset="0"/>
              <a:ea typeface="Source Sans Pro" panose="020B0503030403020204" pitchFamily="34" charset="0"/>
            </a:endParaRPr>
          </a:p>
        </p:txBody>
      </p:sp>
      <p:sp>
        <p:nvSpPr>
          <p:cNvPr id="3" name="Rectangle 2">
            <a:extLst>
              <a:ext uri="{FF2B5EF4-FFF2-40B4-BE49-F238E27FC236}">
                <a16:creationId xmlns:a16="http://schemas.microsoft.com/office/drawing/2014/main" id="{2D9C09A9-45FB-FE43-93E7-909BAF607380}"/>
              </a:ext>
            </a:extLst>
          </p:cNvPr>
          <p:cNvSpPr/>
          <p:nvPr/>
        </p:nvSpPr>
        <p:spPr>
          <a:xfrm>
            <a:off x="7430142" y="700391"/>
            <a:ext cx="768485" cy="350196"/>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7E1114C-AE9E-EE5C-6A9A-7EB926D4241B}"/>
              </a:ext>
            </a:extLst>
          </p:cNvPr>
          <p:cNvPicPr>
            <a:picLocks noChangeAspect="1"/>
          </p:cNvPicPr>
          <p:nvPr/>
        </p:nvPicPr>
        <p:blipFill rotWithShape="1">
          <a:blip r:embed="rId3"/>
          <a:srcRect b="19864"/>
          <a:stretch/>
        </p:blipFill>
        <p:spPr>
          <a:xfrm>
            <a:off x="265803" y="920393"/>
            <a:ext cx="5730946" cy="4254727"/>
          </a:xfrm>
          <a:prstGeom prst="rect">
            <a:avLst/>
          </a:prstGeom>
          <a:ln>
            <a:solidFill>
              <a:schemeClr val="accent2"/>
            </a:solidFill>
          </a:ln>
        </p:spPr>
      </p:pic>
      <p:pic>
        <p:nvPicPr>
          <p:cNvPr id="6" name="Picture 5">
            <a:extLst>
              <a:ext uri="{FF2B5EF4-FFF2-40B4-BE49-F238E27FC236}">
                <a16:creationId xmlns:a16="http://schemas.microsoft.com/office/drawing/2014/main" id="{82607A68-D4F7-F889-3096-8723855B3730}"/>
              </a:ext>
            </a:extLst>
          </p:cNvPr>
          <p:cNvPicPr>
            <a:picLocks noChangeAspect="1"/>
          </p:cNvPicPr>
          <p:nvPr/>
        </p:nvPicPr>
        <p:blipFill rotWithShape="1">
          <a:blip r:embed="rId4"/>
          <a:srcRect l="5199" t="46010" r="50000" b="5383"/>
          <a:stretch/>
        </p:blipFill>
        <p:spPr>
          <a:xfrm>
            <a:off x="5835384" y="123336"/>
            <a:ext cx="3189515" cy="4896827"/>
          </a:xfrm>
          <a:prstGeom prst="rect">
            <a:avLst/>
          </a:prstGeom>
          <a:ln>
            <a:solidFill>
              <a:schemeClr val="bg2"/>
            </a:solidFill>
          </a:ln>
        </p:spPr>
      </p:pic>
      <p:pic>
        <p:nvPicPr>
          <p:cNvPr id="7" name="Picture 6" descr="Graphical user interface, text, application, email&#10;&#10;Description automatically generated">
            <a:extLst>
              <a:ext uri="{FF2B5EF4-FFF2-40B4-BE49-F238E27FC236}">
                <a16:creationId xmlns:a16="http://schemas.microsoft.com/office/drawing/2014/main" id="{B12AA1F6-A332-E4D6-7574-86EE939D939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262" t="18947" r="19616" b="42201"/>
          <a:stretch/>
        </p:blipFill>
        <p:spPr>
          <a:xfrm>
            <a:off x="1155700" y="3261126"/>
            <a:ext cx="4672961" cy="1887315"/>
          </a:xfrm>
          <a:prstGeom prst="rect">
            <a:avLst/>
          </a:prstGeom>
        </p:spPr>
        <p:style>
          <a:lnRef idx="2">
            <a:schemeClr val="accent2"/>
          </a:lnRef>
          <a:fillRef idx="1">
            <a:schemeClr val="lt1"/>
          </a:fillRef>
          <a:effectRef idx="0">
            <a:schemeClr val="accent2"/>
          </a:effectRef>
          <a:fontRef idx="minor">
            <a:schemeClr val="dk1"/>
          </a:fontRef>
        </p:style>
      </p:pic>
    </p:spTree>
    <p:extLst>
      <p:ext uri="{BB962C8B-B14F-4D97-AF65-F5344CB8AC3E}">
        <p14:creationId xmlns:p14="http://schemas.microsoft.com/office/powerpoint/2010/main" val="3609461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 company name&#10;&#10;Description automatically generated">
            <a:extLst>
              <a:ext uri="{FF2B5EF4-FFF2-40B4-BE49-F238E27FC236}">
                <a16:creationId xmlns:a16="http://schemas.microsoft.com/office/drawing/2014/main" id="{E38640A3-4DC5-22FF-178D-23BA70E1C6AA}"/>
              </a:ext>
            </a:extLst>
          </p:cNvPr>
          <p:cNvPicPr>
            <a:picLocks noChangeAspect="1"/>
          </p:cNvPicPr>
          <p:nvPr/>
        </p:nvPicPr>
        <p:blipFill rotWithShape="1">
          <a:blip r:embed="rId3">
            <a:alphaModFix amt="5000"/>
            <a:extLst>
              <a:ext uri="{BEBA8EAE-BF5A-486C-A8C5-ECC9F3942E4B}">
                <a14:imgProps xmlns:a14="http://schemas.microsoft.com/office/drawing/2010/main">
                  <a14:imgLayer r:embed="rId4">
                    <a14:imgEffect>
                      <a14:saturation sat="200000"/>
                    </a14:imgEffect>
                  </a14:imgLayer>
                </a14:imgProps>
              </a:ext>
            </a:extLst>
          </a:blip>
          <a:srcRect l="3950" t="34632" r="3054" b="35065"/>
          <a:stretch/>
        </p:blipFill>
        <p:spPr>
          <a:xfrm>
            <a:off x="140502" y="4562378"/>
            <a:ext cx="2137546" cy="492198"/>
          </a:xfrm>
          <a:prstGeom prst="rect">
            <a:avLst/>
          </a:prstGeom>
        </p:spPr>
      </p:pic>
      <p:sp>
        <p:nvSpPr>
          <p:cNvPr id="6" name="Pentagon 5">
            <a:extLst>
              <a:ext uri="{FF2B5EF4-FFF2-40B4-BE49-F238E27FC236}">
                <a16:creationId xmlns:a16="http://schemas.microsoft.com/office/drawing/2014/main" id="{8115A1AB-87A2-2641-BDC7-7069C9CE1956}"/>
              </a:ext>
            </a:extLst>
          </p:cNvPr>
          <p:cNvSpPr/>
          <p:nvPr/>
        </p:nvSpPr>
        <p:spPr>
          <a:xfrm>
            <a:off x="0" y="196660"/>
            <a:ext cx="6546715" cy="492197"/>
          </a:xfrm>
          <a:prstGeom prst="homePlate">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800" dirty="0"/>
              <a:t>2. </a:t>
            </a:r>
            <a:r>
              <a:rPr lang="en-IL" sz="1800" dirty="0"/>
              <a:t>Setting methods standards and supporting authors</a:t>
            </a:r>
          </a:p>
        </p:txBody>
      </p:sp>
      <p:pic>
        <p:nvPicPr>
          <p:cNvPr id="24" name="Picture 23" descr="Graphical user interface, text, application, email&#10;&#10;Description automatically generated">
            <a:extLst>
              <a:ext uri="{FF2B5EF4-FFF2-40B4-BE49-F238E27FC236}">
                <a16:creationId xmlns:a16="http://schemas.microsoft.com/office/drawing/2014/main" id="{A156B812-7C6C-9647-8742-A15E13FF2B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1838" y="1420129"/>
            <a:ext cx="4931374" cy="3723371"/>
          </a:xfrm>
          <a:prstGeom prst="rect">
            <a:avLst/>
          </a:prstGeom>
          <a:ln>
            <a:solidFill>
              <a:schemeClr val="accent2"/>
            </a:solidFill>
          </a:ln>
        </p:spPr>
      </p:pic>
      <p:pic>
        <p:nvPicPr>
          <p:cNvPr id="22" name="Picture 21" descr="Graphical user interface, text, application&#10;&#10;Description automatically generated">
            <a:extLst>
              <a:ext uri="{FF2B5EF4-FFF2-40B4-BE49-F238E27FC236}">
                <a16:creationId xmlns:a16="http://schemas.microsoft.com/office/drawing/2014/main" id="{859B98CD-837A-164B-B469-E03F9405C1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70410" y="2623213"/>
            <a:ext cx="4572000" cy="2520287"/>
          </a:xfrm>
          <a:prstGeom prst="rect">
            <a:avLst/>
          </a:prstGeom>
          <a:ln>
            <a:solidFill>
              <a:schemeClr val="accent2"/>
            </a:solidFill>
          </a:ln>
        </p:spPr>
      </p:pic>
      <p:sp>
        <p:nvSpPr>
          <p:cNvPr id="25" name="Pentagon 24">
            <a:extLst>
              <a:ext uri="{FF2B5EF4-FFF2-40B4-BE49-F238E27FC236}">
                <a16:creationId xmlns:a16="http://schemas.microsoft.com/office/drawing/2014/main" id="{AB164B9D-8897-AC4B-8048-5212F33E7679}"/>
              </a:ext>
            </a:extLst>
          </p:cNvPr>
          <p:cNvSpPr/>
          <p:nvPr/>
        </p:nvSpPr>
        <p:spPr>
          <a:xfrm>
            <a:off x="0" y="778862"/>
            <a:ext cx="2774184" cy="416183"/>
          </a:xfrm>
          <a:prstGeom prst="homePlate">
            <a:avLst/>
          </a:prstGeom>
          <a:solidFill>
            <a:schemeClr val="accent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2000" dirty="0">
                <a:latin typeface="Source Sans Pro" panose="020B0503030403020204" pitchFamily="34" charset="0"/>
                <a:ea typeface="Source Sans Pro" panose="020B0503030403020204" pitchFamily="34" charset="0"/>
              </a:rPr>
              <a:t>Research integrity</a:t>
            </a:r>
            <a:endParaRPr lang="en-IL" sz="20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0552190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 company name&#10;&#10;Description automatically generated">
            <a:extLst>
              <a:ext uri="{FF2B5EF4-FFF2-40B4-BE49-F238E27FC236}">
                <a16:creationId xmlns:a16="http://schemas.microsoft.com/office/drawing/2014/main" id="{E38640A3-4DC5-22FF-178D-23BA70E1C6AA}"/>
              </a:ext>
            </a:extLst>
          </p:cNvPr>
          <p:cNvPicPr>
            <a:picLocks noChangeAspect="1"/>
          </p:cNvPicPr>
          <p:nvPr/>
        </p:nvPicPr>
        <p:blipFill rotWithShape="1">
          <a:blip r:embed="rId3">
            <a:alphaModFix amt="5000"/>
            <a:extLst>
              <a:ext uri="{BEBA8EAE-BF5A-486C-A8C5-ECC9F3942E4B}">
                <a14:imgProps xmlns:a14="http://schemas.microsoft.com/office/drawing/2010/main">
                  <a14:imgLayer r:embed="rId4">
                    <a14:imgEffect>
                      <a14:saturation sat="200000"/>
                    </a14:imgEffect>
                  </a14:imgLayer>
                </a14:imgProps>
              </a:ext>
            </a:extLst>
          </a:blip>
          <a:srcRect l="3950" t="34632" r="3054" b="35065"/>
          <a:stretch/>
        </p:blipFill>
        <p:spPr>
          <a:xfrm>
            <a:off x="140502" y="4562378"/>
            <a:ext cx="2137546" cy="492198"/>
          </a:xfrm>
          <a:prstGeom prst="rect">
            <a:avLst/>
          </a:prstGeom>
        </p:spPr>
      </p:pic>
      <p:sp>
        <p:nvSpPr>
          <p:cNvPr id="10" name="Pentagon 9">
            <a:extLst>
              <a:ext uri="{FF2B5EF4-FFF2-40B4-BE49-F238E27FC236}">
                <a16:creationId xmlns:a16="http://schemas.microsoft.com/office/drawing/2014/main" id="{1FF08041-EFEA-A449-866B-484C262408E6}"/>
              </a:ext>
            </a:extLst>
          </p:cNvPr>
          <p:cNvSpPr/>
          <p:nvPr/>
        </p:nvSpPr>
        <p:spPr>
          <a:xfrm>
            <a:off x="-1" y="196660"/>
            <a:ext cx="5982511" cy="396727"/>
          </a:xfrm>
          <a:prstGeom prst="homePlate">
            <a:avLst/>
          </a:prstGeom>
          <a:solidFill>
            <a:schemeClr val="accent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2000" dirty="0">
                <a:latin typeface="Source Sans Pro" panose="020B0503030403020204" pitchFamily="34" charset="0"/>
                <a:ea typeface="Source Sans Pro" panose="020B0503030403020204" pitchFamily="34" charset="0"/>
              </a:rPr>
              <a:t>Cochrane Handbooks for diverse methods</a:t>
            </a:r>
            <a:endParaRPr lang="en-IL" sz="2000" dirty="0">
              <a:latin typeface="Source Sans Pro" panose="020B0503030403020204" pitchFamily="34" charset="0"/>
              <a:ea typeface="Source Sans Pro" panose="020B0503030403020204" pitchFamily="34" charset="0"/>
            </a:endParaRPr>
          </a:p>
        </p:txBody>
      </p:sp>
      <p:pic>
        <p:nvPicPr>
          <p:cNvPr id="4" name="Picture 3">
            <a:extLst>
              <a:ext uri="{FF2B5EF4-FFF2-40B4-BE49-F238E27FC236}">
                <a16:creationId xmlns:a16="http://schemas.microsoft.com/office/drawing/2014/main" id="{1CBEC8E9-5D78-510B-4F7E-78625ED453B4}"/>
              </a:ext>
            </a:extLst>
          </p:cNvPr>
          <p:cNvPicPr>
            <a:picLocks noChangeAspect="1"/>
          </p:cNvPicPr>
          <p:nvPr/>
        </p:nvPicPr>
        <p:blipFill rotWithShape="1">
          <a:blip r:embed="rId5">
            <a:extLst>
              <a:ext uri="{28A0092B-C50C-407E-A947-70E740481C1C}">
                <a14:useLocalDpi xmlns:a14="http://schemas.microsoft.com/office/drawing/2010/main" val="0"/>
              </a:ext>
            </a:extLst>
          </a:blip>
          <a:srcRect r="42265"/>
          <a:stretch/>
        </p:blipFill>
        <p:spPr>
          <a:xfrm>
            <a:off x="277396" y="824052"/>
            <a:ext cx="3718075" cy="3622442"/>
          </a:xfrm>
          <a:prstGeom prst="rect">
            <a:avLst/>
          </a:prstGeom>
          <a:ln>
            <a:solidFill>
              <a:schemeClr val="bg2"/>
            </a:solidFill>
          </a:ln>
        </p:spPr>
      </p:pic>
      <p:sp>
        <p:nvSpPr>
          <p:cNvPr id="8" name="TextBox 7">
            <a:extLst>
              <a:ext uri="{FF2B5EF4-FFF2-40B4-BE49-F238E27FC236}">
                <a16:creationId xmlns:a16="http://schemas.microsoft.com/office/drawing/2014/main" id="{BB3D7E1D-DC9A-C8EC-609A-E3BBA32B92B6}"/>
              </a:ext>
            </a:extLst>
          </p:cNvPr>
          <p:cNvSpPr txBox="1"/>
          <p:nvPr/>
        </p:nvSpPr>
        <p:spPr>
          <a:xfrm>
            <a:off x="4794346" y="1219803"/>
            <a:ext cx="3907971" cy="3139321"/>
          </a:xfrm>
          <a:prstGeom prst="rect">
            <a:avLst/>
          </a:prstGeom>
          <a:noFill/>
        </p:spPr>
        <p:txBody>
          <a:bodyPr wrap="square">
            <a:spAutoFit/>
          </a:bodyPr>
          <a:lstStyle/>
          <a:p>
            <a:r>
              <a:rPr lang="en-IL" sz="1800" b="1" dirty="0">
                <a:solidFill>
                  <a:schemeClr val="bg2"/>
                </a:solidFill>
                <a:effectLst/>
                <a:latin typeface="Source Sans Pro" panose="020B0503030403020204" pitchFamily="34" charset="0"/>
                <a:ea typeface="Times New Roman" panose="02020603050405020304" pitchFamily="18" charset="0"/>
              </a:rPr>
              <a:t>New contracts with Wiley:</a:t>
            </a:r>
          </a:p>
          <a:p>
            <a:endParaRPr lang="en-IL" b="1" dirty="0">
              <a:solidFill>
                <a:schemeClr val="tx2"/>
              </a:solidFill>
              <a:latin typeface="Source Sans Pro" panose="020B0503030403020204" pitchFamily="34" charset="0"/>
              <a:ea typeface="Times New Roman" panose="02020603050405020304" pitchFamily="18" charset="0"/>
            </a:endParaRPr>
          </a:p>
          <a:p>
            <a:r>
              <a:rPr lang="en-IL" sz="1800" b="1" dirty="0">
                <a:solidFill>
                  <a:schemeClr val="tx2"/>
                </a:solidFill>
                <a:effectLst/>
                <a:latin typeface="Source Sans Pro" panose="020B0503030403020204" pitchFamily="34" charset="0"/>
                <a:ea typeface="Times New Roman" panose="02020603050405020304" pitchFamily="18" charset="0"/>
              </a:rPr>
              <a:t>Cochrane and Campbell Handbook for Qualitative Evidence Synthesis</a:t>
            </a:r>
            <a:r>
              <a:rPr lang="en-IL" sz="1800" dirty="0">
                <a:solidFill>
                  <a:schemeClr val="tx2"/>
                </a:solidFill>
                <a:effectLst/>
                <a:latin typeface="Source Sans Pro" panose="020B0503030403020204" pitchFamily="34" charset="0"/>
                <a:ea typeface="Times New Roman" panose="02020603050405020304" pitchFamily="18" charset="0"/>
              </a:rPr>
              <a:t> led by Jane Noyes and Angela Harden (Senior Editors)</a:t>
            </a:r>
          </a:p>
          <a:p>
            <a:endParaRPr lang="en-IL" dirty="0">
              <a:solidFill>
                <a:schemeClr val="tx2"/>
              </a:solidFill>
              <a:latin typeface="Source Sans Pro" panose="020B0503030403020204" pitchFamily="34" charset="0"/>
            </a:endParaRPr>
          </a:p>
          <a:p>
            <a:r>
              <a:rPr lang="en-IL" sz="1800" b="1" dirty="0">
                <a:solidFill>
                  <a:schemeClr val="tx2"/>
                </a:solidFill>
                <a:effectLst/>
                <a:latin typeface="Source Sans Pro" panose="020B0503030403020204" pitchFamily="34" charset="0"/>
                <a:ea typeface="Times New Roman" panose="02020603050405020304" pitchFamily="18" charset="0"/>
              </a:rPr>
              <a:t>Cochrane Handbook for Systematic Reviews of Prognosis Studies</a:t>
            </a:r>
            <a:r>
              <a:rPr lang="en-IL" sz="1800" dirty="0">
                <a:solidFill>
                  <a:schemeClr val="tx2"/>
                </a:solidFill>
                <a:effectLst/>
                <a:latin typeface="Source Sans Pro" panose="020B0503030403020204" pitchFamily="34" charset="0"/>
                <a:ea typeface="Times New Roman" panose="02020603050405020304" pitchFamily="18" charset="0"/>
              </a:rPr>
              <a:t> led by Carl Moons and Richard Riley (Senior Editors)</a:t>
            </a:r>
            <a:endParaRPr lang="en-IL" dirty="0">
              <a:solidFill>
                <a:schemeClr val="tx2"/>
              </a:solidFill>
            </a:endParaRPr>
          </a:p>
        </p:txBody>
      </p:sp>
      <p:sp>
        <p:nvSpPr>
          <p:cNvPr id="9" name="Oval 8">
            <a:extLst>
              <a:ext uri="{FF2B5EF4-FFF2-40B4-BE49-F238E27FC236}">
                <a16:creationId xmlns:a16="http://schemas.microsoft.com/office/drawing/2014/main" id="{1D6755FF-CC8F-4877-3BD2-EDDCF4EFA6A1}"/>
              </a:ext>
            </a:extLst>
          </p:cNvPr>
          <p:cNvSpPr/>
          <p:nvPr/>
        </p:nvSpPr>
        <p:spPr>
          <a:xfrm>
            <a:off x="2988130" y="913699"/>
            <a:ext cx="1556657" cy="1045028"/>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IL" dirty="0"/>
              <a:t>Early 2023!</a:t>
            </a:r>
          </a:p>
        </p:txBody>
      </p:sp>
    </p:spTree>
    <p:extLst>
      <p:ext uri="{BB962C8B-B14F-4D97-AF65-F5344CB8AC3E}">
        <p14:creationId xmlns:p14="http://schemas.microsoft.com/office/powerpoint/2010/main" val="2350905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 company name&#10;&#10;Description automatically generated">
            <a:extLst>
              <a:ext uri="{FF2B5EF4-FFF2-40B4-BE49-F238E27FC236}">
                <a16:creationId xmlns:a16="http://schemas.microsoft.com/office/drawing/2014/main" id="{E38640A3-4DC5-22FF-178D-23BA70E1C6AA}"/>
              </a:ext>
            </a:extLst>
          </p:cNvPr>
          <p:cNvPicPr>
            <a:picLocks noChangeAspect="1"/>
          </p:cNvPicPr>
          <p:nvPr/>
        </p:nvPicPr>
        <p:blipFill rotWithShape="1">
          <a:blip r:embed="rId3">
            <a:alphaModFix amt="5000"/>
            <a:extLst>
              <a:ext uri="{BEBA8EAE-BF5A-486C-A8C5-ECC9F3942E4B}">
                <a14:imgProps xmlns:a14="http://schemas.microsoft.com/office/drawing/2010/main">
                  <a14:imgLayer r:embed="rId4">
                    <a14:imgEffect>
                      <a14:saturation sat="200000"/>
                    </a14:imgEffect>
                  </a14:imgLayer>
                </a14:imgProps>
              </a:ext>
            </a:extLst>
          </a:blip>
          <a:srcRect l="3950" t="34632" r="3054" b="35065"/>
          <a:stretch/>
        </p:blipFill>
        <p:spPr>
          <a:xfrm>
            <a:off x="140502" y="4562378"/>
            <a:ext cx="2137546" cy="492198"/>
          </a:xfrm>
          <a:prstGeom prst="rect">
            <a:avLst/>
          </a:prstGeom>
        </p:spPr>
      </p:pic>
      <p:sp>
        <p:nvSpPr>
          <p:cNvPr id="10" name="Pentagon 9">
            <a:extLst>
              <a:ext uri="{FF2B5EF4-FFF2-40B4-BE49-F238E27FC236}">
                <a16:creationId xmlns:a16="http://schemas.microsoft.com/office/drawing/2014/main" id="{1FF08041-EFEA-A449-866B-484C262408E6}"/>
              </a:ext>
            </a:extLst>
          </p:cNvPr>
          <p:cNvSpPr/>
          <p:nvPr/>
        </p:nvSpPr>
        <p:spPr>
          <a:xfrm>
            <a:off x="-1" y="196660"/>
            <a:ext cx="7714035" cy="396727"/>
          </a:xfrm>
          <a:prstGeom prst="homePlate">
            <a:avLst/>
          </a:prstGeom>
          <a:solidFill>
            <a:schemeClr val="accent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2000" dirty="0">
                <a:latin typeface="Source Sans Pro" panose="020B0503030403020204" pitchFamily="34" charset="0"/>
                <a:ea typeface="Source Sans Pro" panose="020B0503030403020204" pitchFamily="34" charset="0"/>
              </a:rPr>
              <a:t>A new Open Access Journal</a:t>
            </a:r>
            <a:endParaRPr lang="en-IL" sz="2000" dirty="0">
              <a:latin typeface="Source Sans Pro" panose="020B0503030403020204" pitchFamily="34" charset="0"/>
              <a:ea typeface="Source Sans Pro" panose="020B0503030403020204" pitchFamily="34" charset="0"/>
            </a:endParaRPr>
          </a:p>
        </p:txBody>
      </p:sp>
      <p:pic>
        <p:nvPicPr>
          <p:cNvPr id="6" name="Picture 5" descr="A person wearing glasses&#10;&#10;Description automatically generated with medium confidence">
            <a:extLst>
              <a:ext uri="{FF2B5EF4-FFF2-40B4-BE49-F238E27FC236}">
                <a16:creationId xmlns:a16="http://schemas.microsoft.com/office/drawing/2014/main" id="{12A5BA12-44B3-4232-DEA1-1B2716C7BC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3" y="674120"/>
            <a:ext cx="7282234" cy="4096257"/>
          </a:xfrm>
          <a:prstGeom prst="rect">
            <a:avLst/>
          </a:prstGeom>
        </p:spPr>
        <p:style>
          <a:lnRef idx="2">
            <a:schemeClr val="accent2"/>
          </a:lnRef>
          <a:fillRef idx="1">
            <a:schemeClr val="lt1"/>
          </a:fillRef>
          <a:effectRef idx="0">
            <a:schemeClr val="accent2"/>
          </a:effectRef>
          <a:fontRef idx="minor">
            <a:schemeClr val="dk1"/>
          </a:fontRef>
        </p:style>
      </p:pic>
      <p:sp>
        <p:nvSpPr>
          <p:cNvPr id="7" name="Oval 6">
            <a:extLst>
              <a:ext uri="{FF2B5EF4-FFF2-40B4-BE49-F238E27FC236}">
                <a16:creationId xmlns:a16="http://schemas.microsoft.com/office/drawing/2014/main" id="{148C6935-B549-5BF6-0D6F-477F48802EE4}"/>
              </a:ext>
            </a:extLst>
          </p:cNvPr>
          <p:cNvSpPr/>
          <p:nvPr/>
        </p:nvSpPr>
        <p:spPr>
          <a:xfrm>
            <a:off x="6461911" y="3823094"/>
            <a:ext cx="2541587" cy="1212646"/>
          </a:xfrm>
          <a:prstGeom prst="ellipse">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IL" dirty="0"/>
              <a:t>Open for submission from November 2022</a:t>
            </a:r>
          </a:p>
        </p:txBody>
      </p:sp>
    </p:spTree>
    <p:extLst>
      <p:ext uri="{BB962C8B-B14F-4D97-AF65-F5344CB8AC3E}">
        <p14:creationId xmlns:p14="http://schemas.microsoft.com/office/powerpoint/2010/main" val="5937763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 company name&#10;&#10;Description automatically generated">
            <a:extLst>
              <a:ext uri="{FF2B5EF4-FFF2-40B4-BE49-F238E27FC236}">
                <a16:creationId xmlns:a16="http://schemas.microsoft.com/office/drawing/2014/main" id="{E38640A3-4DC5-22FF-178D-23BA70E1C6AA}"/>
              </a:ext>
            </a:extLst>
          </p:cNvPr>
          <p:cNvPicPr>
            <a:picLocks noChangeAspect="1"/>
          </p:cNvPicPr>
          <p:nvPr/>
        </p:nvPicPr>
        <p:blipFill rotWithShape="1">
          <a:blip r:embed="rId3">
            <a:alphaModFix amt="5000"/>
            <a:extLst>
              <a:ext uri="{BEBA8EAE-BF5A-486C-A8C5-ECC9F3942E4B}">
                <a14:imgProps xmlns:a14="http://schemas.microsoft.com/office/drawing/2010/main">
                  <a14:imgLayer r:embed="rId4">
                    <a14:imgEffect>
                      <a14:saturation sat="200000"/>
                    </a14:imgEffect>
                  </a14:imgLayer>
                </a14:imgProps>
              </a:ext>
            </a:extLst>
          </a:blip>
          <a:srcRect l="3950" t="34632" r="3054" b="35065"/>
          <a:stretch/>
        </p:blipFill>
        <p:spPr>
          <a:xfrm>
            <a:off x="140502" y="4562378"/>
            <a:ext cx="2137546" cy="492198"/>
          </a:xfrm>
          <a:prstGeom prst="rect">
            <a:avLst/>
          </a:prstGeom>
        </p:spPr>
      </p:pic>
      <p:sp>
        <p:nvSpPr>
          <p:cNvPr id="6" name="Pentagon 5">
            <a:extLst>
              <a:ext uri="{FF2B5EF4-FFF2-40B4-BE49-F238E27FC236}">
                <a16:creationId xmlns:a16="http://schemas.microsoft.com/office/drawing/2014/main" id="{8115A1AB-87A2-2641-BDC7-7069C9CE1956}"/>
              </a:ext>
            </a:extLst>
          </p:cNvPr>
          <p:cNvSpPr/>
          <p:nvPr/>
        </p:nvSpPr>
        <p:spPr>
          <a:xfrm>
            <a:off x="0" y="196660"/>
            <a:ext cx="6546715" cy="492197"/>
          </a:xfrm>
          <a:prstGeom prst="homePlate">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800" dirty="0"/>
              <a:t>3. Transforming the way we produce evidence syntheses</a:t>
            </a:r>
            <a:endParaRPr lang="en-IL" sz="1800" dirty="0"/>
          </a:p>
        </p:txBody>
      </p:sp>
      <p:sp>
        <p:nvSpPr>
          <p:cNvPr id="9" name="TextBox 8">
            <a:extLst>
              <a:ext uri="{FF2B5EF4-FFF2-40B4-BE49-F238E27FC236}">
                <a16:creationId xmlns:a16="http://schemas.microsoft.com/office/drawing/2014/main" id="{8E7E7D98-A038-2741-96B3-07A639224D2F}"/>
              </a:ext>
            </a:extLst>
          </p:cNvPr>
          <p:cNvSpPr txBox="1"/>
          <p:nvPr/>
        </p:nvSpPr>
        <p:spPr>
          <a:xfrm>
            <a:off x="919128" y="1649492"/>
            <a:ext cx="7305744" cy="1446550"/>
          </a:xfrm>
          <a:prstGeom prst="rect">
            <a:avLst/>
          </a:prstGeom>
          <a:noFill/>
        </p:spPr>
        <p:txBody>
          <a:bodyPr wrap="square">
            <a:spAutoFit/>
          </a:bodyPr>
          <a:lstStyle/>
          <a:p>
            <a:pPr algn="ctr">
              <a:spcAft>
                <a:spcPts val="1200"/>
              </a:spcAft>
              <a:buSzPct val="150000"/>
            </a:pPr>
            <a:r>
              <a:rPr lang="en-US" sz="2200" i="1" dirty="0">
                <a:solidFill>
                  <a:schemeClr val="accent1"/>
                </a:solidFill>
                <a:latin typeface="+mj-lt"/>
              </a:rPr>
              <a:t>Our vision for the new model is to allow Cochrane to better respond to important global health and social care needs, streamline and simplify our evidence synthesis development, and achieve long-term sustainability.</a:t>
            </a:r>
            <a:endParaRPr lang="en-IL" sz="2200" i="1" dirty="0">
              <a:solidFill>
                <a:schemeClr val="accent1"/>
              </a:solidFill>
              <a:latin typeface="+mj-lt"/>
            </a:endParaRPr>
          </a:p>
        </p:txBody>
      </p:sp>
      <p:sp>
        <p:nvSpPr>
          <p:cNvPr id="10" name="TextBox 9">
            <a:extLst>
              <a:ext uri="{FF2B5EF4-FFF2-40B4-BE49-F238E27FC236}">
                <a16:creationId xmlns:a16="http://schemas.microsoft.com/office/drawing/2014/main" id="{0CC816DC-31C4-F74A-8288-D8BA3C709A94}"/>
              </a:ext>
            </a:extLst>
          </p:cNvPr>
          <p:cNvSpPr txBox="1"/>
          <p:nvPr/>
        </p:nvSpPr>
        <p:spPr>
          <a:xfrm>
            <a:off x="644322" y="3661377"/>
            <a:ext cx="7618649" cy="461665"/>
          </a:xfrm>
          <a:prstGeom prst="rect">
            <a:avLst/>
          </a:prstGeom>
          <a:noFill/>
        </p:spPr>
        <p:txBody>
          <a:bodyPr wrap="square">
            <a:spAutoFit/>
          </a:bodyPr>
          <a:lstStyle/>
          <a:p>
            <a:pPr algn="ctr"/>
            <a:r>
              <a:rPr lang="en-GB" sz="2400" b="1" dirty="0">
                <a:solidFill>
                  <a:schemeClr val="bg2"/>
                </a:solidFill>
                <a:latin typeface="Source Sans Pro Semibold" panose="020B0503030403020204" pitchFamily="34" charset="0"/>
                <a:ea typeface="Source Sans Pro Semibold" panose="020B0503030403020204" pitchFamily="34" charset="0"/>
              </a:rPr>
              <a:t>Streamline | Improve author experience | Diversity</a:t>
            </a:r>
            <a:endParaRPr lang="en-IL" sz="2400" b="1" dirty="0">
              <a:solidFill>
                <a:schemeClr val="bg2"/>
              </a:solidFill>
              <a:latin typeface="Source Sans Pro Semibold" panose="020B0503030403020204" pitchFamily="34" charset="0"/>
              <a:ea typeface="Source Sans Pro Semibold" panose="020B0503030403020204" pitchFamily="34" charset="0"/>
            </a:endParaRPr>
          </a:p>
        </p:txBody>
      </p:sp>
      <p:cxnSp>
        <p:nvCxnSpPr>
          <p:cNvPr id="11" name="Straight Connector 10">
            <a:extLst>
              <a:ext uri="{FF2B5EF4-FFF2-40B4-BE49-F238E27FC236}">
                <a16:creationId xmlns:a16="http://schemas.microsoft.com/office/drawing/2014/main" id="{E3E3430C-83F1-B44B-A4EA-E425C33D549F}"/>
              </a:ext>
            </a:extLst>
          </p:cNvPr>
          <p:cNvCxnSpPr>
            <a:cxnSpLocks/>
          </p:cNvCxnSpPr>
          <p:nvPr/>
        </p:nvCxnSpPr>
        <p:spPr>
          <a:xfrm>
            <a:off x="919128" y="3378710"/>
            <a:ext cx="7168205"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Pentagon 11">
            <a:extLst>
              <a:ext uri="{FF2B5EF4-FFF2-40B4-BE49-F238E27FC236}">
                <a16:creationId xmlns:a16="http://schemas.microsoft.com/office/drawing/2014/main" id="{F788262C-3686-3A4C-9834-39F0B84A9D3C}"/>
              </a:ext>
            </a:extLst>
          </p:cNvPr>
          <p:cNvSpPr/>
          <p:nvPr/>
        </p:nvSpPr>
        <p:spPr>
          <a:xfrm>
            <a:off x="1" y="797831"/>
            <a:ext cx="4352080" cy="396727"/>
          </a:xfrm>
          <a:prstGeom prst="homePlate">
            <a:avLst/>
          </a:prstGeom>
          <a:solidFill>
            <a:schemeClr val="accent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2000" dirty="0">
                <a:latin typeface="Source Sans Pro" panose="020B0503030403020204" pitchFamily="34" charset="0"/>
                <a:ea typeface="Source Sans Pro" panose="020B0503030403020204" pitchFamily="34" charset="0"/>
              </a:rPr>
              <a:t>10 projects, 3 critical for 2022-2023</a:t>
            </a:r>
            <a:endParaRPr lang="en-IL" sz="20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7779146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 company name&#10;&#10;Description automatically generated">
            <a:extLst>
              <a:ext uri="{FF2B5EF4-FFF2-40B4-BE49-F238E27FC236}">
                <a16:creationId xmlns:a16="http://schemas.microsoft.com/office/drawing/2014/main" id="{E38640A3-4DC5-22FF-178D-23BA70E1C6AA}"/>
              </a:ext>
            </a:extLst>
          </p:cNvPr>
          <p:cNvPicPr>
            <a:picLocks noChangeAspect="1"/>
          </p:cNvPicPr>
          <p:nvPr/>
        </p:nvPicPr>
        <p:blipFill rotWithShape="1">
          <a:blip r:embed="rId3">
            <a:alphaModFix amt="5000"/>
            <a:extLst>
              <a:ext uri="{BEBA8EAE-BF5A-486C-A8C5-ECC9F3942E4B}">
                <a14:imgProps xmlns:a14="http://schemas.microsoft.com/office/drawing/2010/main">
                  <a14:imgLayer r:embed="rId4">
                    <a14:imgEffect>
                      <a14:saturation sat="200000"/>
                    </a14:imgEffect>
                  </a14:imgLayer>
                </a14:imgProps>
              </a:ext>
            </a:extLst>
          </a:blip>
          <a:srcRect l="3950" t="34632" r="3054" b="35065"/>
          <a:stretch/>
        </p:blipFill>
        <p:spPr>
          <a:xfrm>
            <a:off x="140502" y="4562378"/>
            <a:ext cx="2137546" cy="492198"/>
          </a:xfrm>
          <a:prstGeom prst="rect">
            <a:avLst/>
          </a:prstGeom>
        </p:spPr>
      </p:pic>
      <p:sp>
        <p:nvSpPr>
          <p:cNvPr id="8" name="Rectangle 7">
            <a:extLst>
              <a:ext uri="{FF2B5EF4-FFF2-40B4-BE49-F238E27FC236}">
                <a16:creationId xmlns:a16="http://schemas.microsoft.com/office/drawing/2014/main" id="{1DCDE764-E188-F84C-A1D2-9FF78CFFA091}"/>
              </a:ext>
            </a:extLst>
          </p:cNvPr>
          <p:cNvSpPr/>
          <p:nvPr/>
        </p:nvSpPr>
        <p:spPr>
          <a:xfrm>
            <a:off x="1284051" y="88924"/>
            <a:ext cx="1848255" cy="990846"/>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C5635C3-077B-4F22-2A5E-E0541CAABFE3}"/>
              </a:ext>
            </a:extLst>
          </p:cNvPr>
          <p:cNvSpPr>
            <a:spLocks noGrp="1"/>
          </p:cNvSpPr>
          <p:nvPr>
            <p:ph idx="1"/>
          </p:nvPr>
        </p:nvSpPr>
        <p:spPr>
          <a:xfrm>
            <a:off x="374422" y="1515390"/>
            <a:ext cx="8206051" cy="1510839"/>
          </a:xfrm>
        </p:spPr>
        <p:txBody>
          <a:bodyPr/>
          <a:lstStyle/>
          <a:p>
            <a:pPr marL="342900" indent="-342900">
              <a:buFont typeface="Arial" panose="020B0604020202020204" pitchFamily="34" charset="0"/>
              <a:buChar char="•"/>
            </a:pPr>
            <a:r>
              <a:rPr lang="en-IL" dirty="0"/>
              <a:t>Eight applications were assessed by an independent and diverse panel of 10 members (internal and external stakeholders)</a:t>
            </a:r>
          </a:p>
          <a:p>
            <a:pPr marL="342900" indent="-342900">
              <a:buFont typeface="Arial" panose="020B0604020202020204" pitchFamily="34" charset="0"/>
              <a:buChar char="•"/>
            </a:pPr>
            <a:r>
              <a:rPr lang="en-IL" dirty="0"/>
              <a:t>The panel approved the first </a:t>
            </a:r>
            <a:r>
              <a:rPr lang="en-IL" b="1" dirty="0"/>
              <a:t>3</a:t>
            </a:r>
            <a:r>
              <a:rPr lang="en-IL" dirty="0"/>
              <a:t> Thematic Groups and is seeking clarification on other applications before a final decision by November 2022</a:t>
            </a:r>
          </a:p>
        </p:txBody>
      </p:sp>
      <p:sp>
        <p:nvSpPr>
          <p:cNvPr id="6" name="Pentagon 5">
            <a:extLst>
              <a:ext uri="{FF2B5EF4-FFF2-40B4-BE49-F238E27FC236}">
                <a16:creationId xmlns:a16="http://schemas.microsoft.com/office/drawing/2014/main" id="{22BE0945-A0F1-D99C-BCAC-AEF50B4455EA}"/>
              </a:ext>
            </a:extLst>
          </p:cNvPr>
          <p:cNvSpPr/>
          <p:nvPr/>
        </p:nvSpPr>
        <p:spPr>
          <a:xfrm>
            <a:off x="0" y="196660"/>
            <a:ext cx="6663618" cy="492197"/>
          </a:xfrm>
          <a:prstGeom prst="homePlate">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800" dirty="0"/>
              <a:t>3. Transforming the way we produce evidence syntheses</a:t>
            </a:r>
            <a:endParaRPr lang="en-IL" sz="1800" dirty="0"/>
          </a:p>
        </p:txBody>
      </p:sp>
      <p:sp>
        <p:nvSpPr>
          <p:cNvPr id="9" name="Pentagon 8">
            <a:extLst>
              <a:ext uri="{FF2B5EF4-FFF2-40B4-BE49-F238E27FC236}">
                <a16:creationId xmlns:a16="http://schemas.microsoft.com/office/drawing/2014/main" id="{0247592C-392C-4334-6706-1854231C0459}"/>
              </a:ext>
            </a:extLst>
          </p:cNvPr>
          <p:cNvSpPr/>
          <p:nvPr/>
        </p:nvSpPr>
        <p:spPr>
          <a:xfrm>
            <a:off x="0" y="797831"/>
            <a:ext cx="5366657" cy="396727"/>
          </a:xfrm>
          <a:prstGeom prst="homePlate">
            <a:avLst/>
          </a:prstGeom>
          <a:solidFill>
            <a:schemeClr val="accent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2000" dirty="0">
                <a:latin typeface="Source Sans Pro" panose="020B0503030403020204" pitchFamily="34" charset="0"/>
                <a:ea typeface="Source Sans Pro" panose="020B0503030403020204" pitchFamily="34" charset="0"/>
              </a:rPr>
              <a:t>Announcing the new Thematic Groups</a:t>
            </a:r>
            <a:endParaRPr lang="en-IL" sz="2000" dirty="0">
              <a:latin typeface="Source Sans Pro" panose="020B0503030403020204" pitchFamily="34" charset="0"/>
              <a:ea typeface="Source Sans Pro" panose="020B0503030403020204" pitchFamily="34" charset="0"/>
            </a:endParaRPr>
          </a:p>
        </p:txBody>
      </p:sp>
      <p:sp>
        <p:nvSpPr>
          <p:cNvPr id="10" name="Content Placeholder 2">
            <a:extLst>
              <a:ext uri="{FF2B5EF4-FFF2-40B4-BE49-F238E27FC236}">
                <a16:creationId xmlns:a16="http://schemas.microsoft.com/office/drawing/2014/main" id="{F920D4DB-9F61-29A4-F665-02AB37B246BD}"/>
              </a:ext>
            </a:extLst>
          </p:cNvPr>
          <p:cNvSpPr txBox="1">
            <a:spLocks/>
          </p:cNvSpPr>
          <p:nvPr/>
        </p:nvSpPr>
        <p:spPr>
          <a:xfrm>
            <a:off x="2333341" y="3097342"/>
            <a:ext cx="4477318" cy="1510839"/>
          </a:xfrm>
          <a:prstGeom prst="rect">
            <a:avLst/>
          </a:prstGeom>
        </p:spPr>
        <p:txBody>
          <a:bodyPr vert="horz" lIns="0" tIns="0" rIns="0" bIns="0" rtlCol="0">
            <a:noAutofit/>
          </a:bodyPr>
          <a:lstStyle>
            <a:lvl1pPr marL="0" indent="0" algn="l" defTabSz="914400" rtl="0" eaLnBrk="1" latinLnBrk="0" hangingPunct="1">
              <a:spcBef>
                <a:spcPts val="1134"/>
              </a:spcBef>
              <a:spcAft>
                <a:spcPts val="0"/>
              </a:spcAft>
              <a:buClr>
                <a:schemeClr val="bg2"/>
              </a:buClr>
              <a:buFont typeface="Arial" pitchFamily="34" charset="0"/>
              <a:buNone/>
              <a:defRPr sz="2000" kern="1200" spc="-20" baseline="0">
                <a:solidFill>
                  <a:schemeClr val="tx2"/>
                </a:solidFill>
                <a:latin typeface="+mj-lt"/>
                <a:ea typeface="+mn-ea"/>
                <a:cs typeface="+mn-cs"/>
              </a:defRPr>
            </a:lvl1pPr>
            <a:lvl2pPr marL="179388" indent="-179388" algn="l" defTabSz="914400" rtl="0" eaLnBrk="1" latinLnBrk="0" hangingPunct="1">
              <a:spcBef>
                <a:spcPts val="1134"/>
              </a:spcBef>
              <a:spcAft>
                <a:spcPts val="0"/>
              </a:spcAft>
              <a:buClr>
                <a:schemeClr val="bg2"/>
              </a:buClr>
              <a:buFont typeface="Arial" pitchFamily="34" charset="0"/>
              <a:buChar char="•"/>
              <a:defRPr sz="2000" kern="1200" spc="-20" baseline="0">
                <a:solidFill>
                  <a:schemeClr val="tx2"/>
                </a:solidFill>
                <a:latin typeface="+mj-lt"/>
                <a:ea typeface="+mn-ea"/>
                <a:cs typeface="+mn-cs"/>
              </a:defRPr>
            </a:lvl2pPr>
            <a:lvl3pPr marL="388938" indent="-158750" algn="l" defTabSz="914400" rtl="0" eaLnBrk="1" latinLnBrk="0" hangingPunct="1">
              <a:spcBef>
                <a:spcPts val="567"/>
              </a:spcBef>
              <a:buClr>
                <a:schemeClr val="bg2"/>
              </a:buClr>
              <a:buFont typeface="Source Sans Pro" pitchFamily="34" charset="0"/>
              <a:buChar char="–"/>
              <a:defRPr sz="1800" kern="1200" spc="-20" baseline="0">
                <a:solidFill>
                  <a:schemeClr val="tx2"/>
                </a:solidFill>
                <a:latin typeface="+mj-lt"/>
                <a:ea typeface="+mn-ea"/>
                <a:cs typeface="+mn-cs"/>
              </a:defRPr>
            </a:lvl3pPr>
            <a:lvl4pPr marL="612775" indent="-195263" algn="l" defTabSz="914400" rtl="0" eaLnBrk="1" latinLnBrk="0" hangingPunct="1">
              <a:spcBef>
                <a:spcPts val="567"/>
              </a:spcBef>
              <a:buClr>
                <a:schemeClr val="bg2"/>
              </a:buClr>
              <a:buFont typeface="Arial" pitchFamily="34" charset="0"/>
              <a:buChar char="•"/>
              <a:defRPr sz="1800" kern="1200" spc="-20" baseline="0">
                <a:solidFill>
                  <a:schemeClr val="tx2"/>
                </a:solidFill>
                <a:latin typeface="+mj-lt"/>
                <a:ea typeface="+mn-ea"/>
                <a:cs typeface="+mn-cs"/>
              </a:defRPr>
            </a:lvl4pPr>
            <a:lvl5pPr marL="849313" indent="-187325" algn="l" defTabSz="914400" rtl="0" eaLnBrk="1" latinLnBrk="0" hangingPunct="1">
              <a:spcBef>
                <a:spcPts val="567"/>
              </a:spcBef>
              <a:buClr>
                <a:schemeClr val="bg2"/>
              </a:buClr>
              <a:buFont typeface="Source Sans Pro" pitchFamily="34" charset="0"/>
              <a:buChar char="–"/>
              <a:defRPr sz="1800" kern="1200" spc="-20" baseline="0">
                <a:solidFill>
                  <a:schemeClr val="tx2"/>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Clr>
                <a:schemeClr val="tx2"/>
              </a:buClr>
              <a:buFont typeface="+mj-lt"/>
              <a:buAutoNum type="arabicPeriod"/>
            </a:pPr>
            <a:r>
              <a:rPr lang="en-IL" b="1" dirty="0">
                <a:solidFill>
                  <a:schemeClr val="bg2"/>
                </a:solidFill>
              </a:rPr>
              <a:t>Nutrition and Physical Activity</a:t>
            </a:r>
          </a:p>
          <a:p>
            <a:pPr marL="457200" indent="-457200">
              <a:buClr>
                <a:schemeClr val="tx2"/>
              </a:buClr>
              <a:buFont typeface="+mj-lt"/>
              <a:buAutoNum type="arabicPeriod"/>
            </a:pPr>
            <a:r>
              <a:rPr lang="en-IL" b="1" dirty="0">
                <a:solidFill>
                  <a:schemeClr val="bg2"/>
                </a:solidFill>
              </a:rPr>
              <a:t>Public Health and Health Systems</a:t>
            </a:r>
          </a:p>
          <a:p>
            <a:pPr marL="457200" indent="-457200">
              <a:buClr>
                <a:schemeClr val="tx2"/>
              </a:buClr>
              <a:buFont typeface="+mj-lt"/>
              <a:buAutoNum type="arabicPeriod"/>
            </a:pPr>
            <a:r>
              <a:rPr lang="en-IL" b="1" dirty="0">
                <a:solidFill>
                  <a:schemeClr val="bg2"/>
                </a:solidFill>
              </a:rPr>
              <a:t>Health Equity</a:t>
            </a:r>
          </a:p>
          <a:p>
            <a:pPr marL="457200" indent="-457200">
              <a:buClr>
                <a:schemeClr val="tx2"/>
              </a:buClr>
              <a:buFont typeface="+mj-lt"/>
              <a:buAutoNum type="arabicPeriod"/>
            </a:pPr>
            <a:endParaRPr lang="en-IL" b="1" dirty="0">
              <a:solidFill>
                <a:schemeClr val="bg2"/>
              </a:solidFill>
            </a:endParaRPr>
          </a:p>
        </p:txBody>
      </p:sp>
    </p:spTree>
    <p:extLst>
      <p:ext uri="{BB962C8B-B14F-4D97-AF65-F5344CB8AC3E}">
        <p14:creationId xmlns:p14="http://schemas.microsoft.com/office/powerpoint/2010/main" val="249371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74091A7D-0A5B-5A4D-A567-44B7BEE15E6F}"/>
              </a:ext>
            </a:extLst>
          </p:cNvPr>
          <p:cNvSpPr txBox="1"/>
          <p:nvPr/>
        </p:nvSpPr>
        <p:spPr>
          <a:xfrm>
            <a:off x="6959974" y="4746365"/>
            <a:ext cx="1957226" cy="230832"/>
          </a:xfrm>
          <a:prstGeom prst="rect">
            <a:avLst/>
          </a:prstGeom>
          <a:noFill/>
        </p:spPr>
        <p:txBody>
          <a:bodyPr wrap="square">
            <a:spAutoFit/>
          </a:bodyPr>
          <a:lstStyle/>
          <a:p>
            <a:r>
              <a:rPr lang="en-AU" sz="900" dirty="0">
                <a:solidFill>
                  <a:schemeClr val="bg1">
                    <a:alpha val="53000"/>
                  </a:schemeClr>
                </a:solidFill>
                <a:latin typeface="Source Sans Pro ExtraLight" panose="020B0303030403020204" pitchFamily="34" charset="0"/>
                <a:ea typeface="Source Sans Pro ExtraLight" panose="020B0303030403020204" pitchFamily="34" charset="0"/>
              </a:rPr>
              <a:t>Photo by Taylor Brandon on </a:t>
            </a:r>
            <a:r>
              <a:rPr lang="en-AU" sz="900" dirty="0" err="1">
                <a:solidFill>
                  <a:schemeClr val="bg1">
                    <a:alpha val="53000"/>
                  </a:schemeClr>
                </a:solidFill>
                <a:latin typeface="Source Sans Pro ExtraLight" panose="020B0303030403020204" pitchFamily="34" charset="0"/>
                <a:ea typeface="Source Sans Pro ExtraLight" panose="020B0303030403020204" pitchFamily="34" charset="0"/>
              </a:rPr>
              <a:t>Unsplash</a:t>
            </a:r>
            <a:endParaRPr lang="en-US" sz="900" dirty="0">
              <a:solidFill>
                <a:schemeClr val="bg1">
                  <a:alpha val="53000"/>
                </a:schemeClr>
              </a:solidFill>
              <a:latin typeface="Source Sans Pro ExtraLight" panose="020B0303030403020204" pitchFamily="34" charset="0"/>
              <a:ea typeface="Source Sans Pro ExtraLight" panose="020B0303030403020204" pitchFamily="34" charset="0"/>
            </a:endParaRPr>
          </a:p>
        </p:txBody>
      </p:sp>
      <p:pic>
        <p:nvPicPr>
          <p:cNvPr id="10" name="Picture 9" descr="Logo&#10;&#10;Description automatically generated">
            <a:extLst>
              <a:ext uri="{FF2B5EF4-FFF2-40B4-BE49-F238E27FC236}">
                <a16:creationId xmlns:a16="http://schemas.microsoft.com/office/drawing/2014/main" id="{4C82D044-925D-E049-89AB-03F5B13E1A80}"/>
              </a:ext>
            </a:extLst>
          </p:cNvPr>
          <p:cNvPicPr>
            <a:picLocks noChangeAspect="1"/>
          </p:cNvPicPr>
          <p:nvPr/>
        </p:nvPicPr>
        <p:blipFill rotWithShape="1">
          <a:blip r:embed="rId3">
            <a:alphaModFix amt="70000"/>
          </a:blip>
          <a:srcRect b="18300"/>
          <a:stretch/>
        </p:blipFill>
        <p:spPr>
          <a:xfrm>
            <a:off x="226801" y="4538700"/>
            <a:ext cx="392987" cy="415329"/>
          </a:xfrm>
          <a:prstGeom prst="rect">
            <a:avLst/>
          </a:prstGeom>
        </p:spPr>
      </p:pic>
      <p:pic>
        <p:nvPicPr>
          <p:cNvPr id="6" name="Picture 5" descr="A collage of a group of people&#10;&#10;Description automatically generated with low confidence">
            <a:extLst>
              <a:ext uri="{FF2B5EF4-FFF2-40B4-BE49-F238E27FC236}">
                <a16:creationId xmlns:a16="http://schemas.microsoft.com/office/drawing/2014/main" id="{E1FA7494-471E-504B-AF4B-F23E720A55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Pentagon 8">
            <a:extLst>
              <a:ext uri="{FF2B5EF4-FFF2-40B4-BE49-F238E27FC236}">
                <a16:creationId xmlns:a16="http://schemas.microsoft.com/office/drawing/2014/main" id="{66F734C4-0B2E-944C-B1FF-6D43029EC4AB}"/>
              </a:ext>
            </a:extLst>
          </p:cNvPr>
          <p:cNvSpPr/>
          <p:nvPr/>
        </p:nvSpPr>
        <p:spPr>
          <a:xfrm>
            <a:off x="-1" y="189727"/>
            <a:ext cx="3684495" cy="652955"/>
          </a:xfrm>
          <a:prstGeom prst="homePlate">
            <a:avLst/>
          </a:prstGeom>
          <a:solidFill>
            <a:schemeClr val="accent2"/>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2000" dirty="0">
                <a:latin typeface="Source Sans Pro" panose="020B0503030403020204" pitchFamily="34" charset="0"/>
                <a:ea typeface="Source Sans Pro" panose="020B0503030403020204" pitchFamily="34" charset="0"/>
              </a:rPr>
              <a:t>The difference </a:t>
            </a:r>
            <a:r>
              <a:rPr lang="en-AU" sz="2000" b="1" u="sng" dirty="0">
                <a:latin typeface="Source Sans Pro" panose="020B0503030403020204" pitchFamily="34" charset="0"/>
                <a:ea typeface="Source Sans Pro" panose="020B0503030403020204" pitchFamily="34" charset="0"/>
              </a:rPr>
              <a:t>you</a:t>
            </a:r>
            <a:r>
              <a:rPr lang="en-AU" sz="2000" dirty="0">
                <a:latin typeface="Source Sans Pro" panose="020B0503030403020204" pitchFamily="34" charset="0"/>
                <a:ea typeface="Source Sans Pro" panose="020B0503030403020204" pitchFamily="34" charset="0"/>
              </a:rPr>
              <a:t> make!</a:t>
            </a:r>
            <a:endParaRPr lang="en-IL" sz="2000" dirty="0">
              <a:latin typeface="Source Sans Pro" panose="020B0503030403020204" pitchFamily="34" charset="0"/>
              <a:ea typeface="Source Sans Pro" panose="020B0503030403020204" pitchFamily="34" charset="0"/>
            </a:endParaRPr>
          </a:p>
        </p:txBody>
      </p:sp>
      <p:sp>
        <p:nvSpPr>
          <p:cNvPr id="7" name="TextBox 6">
            <a:extLst>
              <a:ext uri="{FF2B5EF4-FFF2-40B4-BE49-F238E27FC236}">
                <a16:creationId xmlns:a16="http://schemas.microsoft.com/office/drawing/2014/main" id="{0A06CEAC-7AB2-E54B-ADC2-79FC89973EEF}"/>
              </a:ext>
            </a:extLst>
          </p:cNvPr>
          <p:cNvSpPr txBox="1"/>
          <p:nvPr/>
        </p:nvSpPr>
        <p:spPr>
          <a:xfrm>
            <a:off x="619788" y="1448365"/>
            <a:ext cx="8018374" cy="1631216"/>
          </a:xfrm>
          <a:prstGeom prst="rect">
            <a:avLst/>
          </a:prstGeom>
          <a:solidFill>
            <a:schemeClr val="bg1">
              <a:alpha val="93000"/>
            </a:schemeClr>
          </a:solidFill>
        </p:spPr>
        <p:txBody>
          <a:bodyPr wrap="square" rtlCol="0">
            <a:spAutoFit/>
          </a:bodyPr>
          <a:lstStyle/>
          <a:p>
            <a:r>
              <a:rPr lang="en-AU" sz="2000" dirty="0">
                <a:solidFill>
                  <a:schemeClr val="tx2"/>
                </a:solidFill>
                <a:effectLst/>
                <a:ea typeface="Times New Roman" panose="02020603050405020304" pitchFamily="18" charset="0"/>
              </a:rPr>
              <a:t>In 1995, the</a:t>
            </a:r>
            <a:r>
              <a:rPr lang="en-IL" sz="2000" dirty="0">
                <a:solidFill>
                  <a:schemeClr val="tx2"/>
                </a:solidFill>
                <a:effectLst/>
                <a:ea typeface="Times New Roman" panose="02020603050405020304" pitchFamily="18" charset="0"/>
              </a:rPr>
              <a:t> first issue of the Cochrane Database of Systematic Reviews had </a:t>
            </a:r>
            <a:r>
              <a:rPr lang="en-IL" sz="2000" dirty="0">
                <a:solidFill>
                  <a:schemeClr val="accent2"/>
                </a:solidFill>
                <a:effectLst/>
                <a:ea typeface="Times New Roman" panose="02020603050405020304" pitchFamily="18" charset="0"/>
              </a:rPr>
              <a:t>36 Cochrane Reviews</a:t>
            </a:r>
            <a:r>
              <a:rPr lang="en-IL" sz="2000" dirty="0">
                <a:solidFill>
                  <a:schemeClr val="tx2"/>
                </a:solidFill>
                <a:effectLst/>
                <a:ea typeface="Times New Roman" panose="02020603050405020304" pitchFamily="18" charset="0"/>
              </a:rPr>
              <a:t> </a:t>
            </a:r>
            <a:r>
              <a:rPr lang="en-AU" sz="2000" dirty="0">
                <a:solidFill>
                  <a:schemeClr val="tx2"/>
                </a:solidFill>
                <a:effectLst/>
                <a:ea typeface="Times New Roman" panose="02020603050405020304" pitchFamily="18" charset="0"/>
              </a:rPr>
              <a:t>and</a:t>
            </a:r>
            <a:r>
              <a:rPr lang="en-IL" sz="2000" dirty="0">
                <a:solidFill>
                  <a:schemeClr val="tx2"/>
                </a:solidFill>
                <a:effectLst/>
                <a:ea typeface="Times New Roman" panose="02020603050405020304" pitchFamily="18" charset="0"/>
              </a:rPr>
              <a:t> </a:t>
            </a:r>
            <a:r>
              <a:rPr lang="en-IL" sz="2000" dirty="0">
                <a:solidFill>
                  <a:schemeClr val="accent2"/>
                </a:solidFill>
                <a:effectLst/>
                <a:ea typeface="Times New Roman" panose="02020603050405020304" pitchFamily="18" charset="0"/>
              </a:rPr>
              <a:t>16 protocols</a:t>
            </a:r>
            <a:r>
              <a:rPr lang="en-IL" sz="2000" dirty="0">
                <a:solidFill>
                  <a:schemeClr val="tx2"/>
                </a:solidFill>
                <a:effectLst/>
                <a:ea typeface="Times New Roman" panose="02020603050405020304" pitchFamily="18" charset="0"/>
              </a:rPr>
              <a:t>. </a:t>
            </a:r>
            <a:endParaRPr lang="en-AU" sz="2000" dirty="0">
              <a:solidFill>
                <a:schemeClr val="tx2"/>
              </a:solidFill>
              <a:effectLst/>
              <a:ea typeface="Times New Roman" panose="02020603050405020304" pitchFamily="18" charset="0"/>
            </a:endParaRPr>
          </a:p>
          <a:p>
            <a:endParaRPr lang="en-AU" sz="2000" dirty="0">
              <a:solidFill>
                <a:schemeClr val="tx2"/>
              </a:solidFill>
              <a:ea typeface="Times New Roman" panose="02020603050405020304" pitchFamily="18" charset="0"/>
            </a:endParaRPr>
          </a:p>
          <a:p>
            <a:r>
              <a:rPr lang="en-AU" sz="2000" dirty="0">
                <a:solidFill>
                  <a:schemeClr val="tx2"/>
                </a:solidFill>
                <a:effectLst/>
                <a:ea typeface="Times New Roman" panose="02020603050405020304" pitchFamily="18" charset="0"/>
              </a:rPr>
              <a:t>Since then, Cochrane Review Groups have published </a:t>
            </a:r>
            <a:r>
              <a:rPr lang="en-IL" sz="2000" dirty="0">
                <a:solidFill>
                  <a:schemeClr val="accent2"/>
                </a:solidFill>
                <a:effectLst/>
                <a:ea typeface="Times New Roman" panose="02020603050405020304" pitchFamily="18" charset="0"/>
              </a:rPr>
              <a:t>16,000</a:t>
            </a:r>
            <a:r>
              <a:rPr lang="en-AU" sz="2000" dirty="0">
                <a:solidFill>
                  <a:schemeClr val="accent2"/>
                </a:solidFill>
                <a:effectLst/>
                <a:ea typeface="Times New Roman" panose="02020603050405020304" pitchFamily="18" charset="0"/>
              </a:rPr>
              <a:t>+</a:t>
            </a:r>
            <a:r>
              <a:rPr lang="en-IL" sz="2000" dirty="0">
                <a:solidFill>
                  <a:schemeClr val="accent2"/>
                </a:solidFill>
                <a:effectLst/>
                <a:ea typeface="Times New Roman" panose="02020603050405020304" pitchFamily="18" charset="0"/>
              </a:rPr>
              <a:t> Cochrane Reviews</a:t>
            </a:r>
            <a:r>
              <a:rPr lang="en-AU" sz="2000" dirty="0">
                <a:solidFill>
                  <a:schemeClr val="tx2"/>
                </a:solidFill>
                <a:effectLst/>
                <a:ea typeface="Times New Roman" panose="02020603050405020304" pitchFamily="18" charset="0"/>
              </a:rPr>
              <a:t> </a:t>
            </a:r>
            <a:r>
              <a:rPr lang="en-IL" sz="2000" dirty="0">
                <a:solidFill>
                  <a:schemeClr val="tx2"/>
                </a:solidFill>
                <a:effectLst/>
                <a:ea typeface="Times New Roman" panose="02020603050405020304" pitchFamily="18" charset="0"/>
              </a:rPr>
              <a:t>(9</a:t>
            </a:r>
            <a:r>
              <a:rPr lang="en-AU" sz="2000" dirty="0">
                <a:solidFill>
                  <a:schemeClr val="tx2"/>
                </a:solidFill>
                <a:effectLst/>
                <a:ea typeface="Times New Roman" panose="02020603050405020304" pitchFamily="18" charset="0"/>
              </a:rPr>
              <a:t>,</a:t>
            </a:r>
            <a:r>
              <a:rPr lang="en-IL" sz="2000" dirty="0">
                <a:solidFill>
                  <a:schemeClr val="tx2"/>
                </a:solidFill>
                <a:effectLst/>
                <a:ea typeface="Times New Roman" panose="02020603050405020304" pitchFamily="18" charset="0"/>
              </a:rPr>
              <a:t>000 new</a:t>
            </a:r>
            <a:r>
              <a:rPr lang="en-AU" sz="2000" dirty="0">
                <a:solidFill>
                  <a:schemeClr val="tx2"/>
                </a:solidFill>
                <a:effectLst/>
                <a:ea typeface="Times New Roman" panose="02020603050405020304" pitchFamily="18" charset="0"/>
              </a:rPr>
              <a:t> &amp;</a:t>
            </a:r>
            <a:r>
              <a:rPr lang="en-IL" sz="2000" dirty="0">
                <a:solidFill>
                  <a:schemeClr val="tx2"/>
                </a:solidFill>
                <a:effectLst/>
                <a:ea typeface="Times New Roman" panose="02020603050405020304" pitchFamily="18" charset="0"/>
              </a:rPr>
              <a:t> 7</a:t>
            </a:r>
            <a:r>
              <a:rPr lang="en-AU" sz="2000" dirty="0">
                <a:solidFill>
                  <a:schemeClr val="tx2"/>
                </a:solidFill>
                <a:effectLst/>
                <a:ea typeface="Times New Roman" panose="02020603050405020304" pitchFamily="18" charset="0"/>
              </a:rPr>
              <a:t>,</a:t>
            </a:r>
            <a:r>
              <a:rPr lang="en-IL" sz="2000" dirty="0">
                <a:solidFill>
                  <a:schemeClr val="tx2"/>
                </a:solidFill>
                <a:effectLst/>
                <a:ea typeface="Times New Roman" panose="02020603050405020304" pitchFamily="18" charset="0"/>
              </a:rPr>
              <a:t>000 updated) </a:t>
            </a:r>
            <a:r>
              <a:rPr lang="en-AU" sz="2000" dirty="0">
                <a:solidFill>
                  <a:schemeClr val="tx2"/>
                </a:solidFill>
                <a:ea typeface="Times New Roman" panose="02020603050405020304" pitchFamily="18" charset="0"/>
              </a:rPr>
              <a:t>and</a:t>
            </a:r>
            <a:r>
              <a:rPr lang="en-IL" sz="2000" dirty="0">
                <a:solidFill>
                  <a:schemeClr val="tx2"/>
                </a:solidFill>
                <a:effectLst/>
                <a:ea typeface="Times New Roman" panose="02020603050405020304" pitchFamily="18" charset="0"/>
              </a:rPr>
              <a:t> </a:t>
            </a:r>
            <a:r>
              <a:rPr lang="en-AU" sz="2000" dirty="0">
                <a:solidFill>
                  <a:schemeClr val="tx2"/>
                </a:solidFill>
                <a:effectLst/>
                <a:ea typeface="Times New Roman" panose="02020603050405020304" pitchFamily="18" charset="0"/>
              </a:rPr>
              <a:t>almost</a:t>
            </a:r>
            <a:r>
              <a:rPr lang="en-IL" sz="2000" dirty="0">
                <a:solidFill>
                  <a:schemeClr val="tx2"/>
                </a:solidFill>
                <a:effectLst/>
                <a:ea typeface="Times New Roman" panose="02020603050405020304" pitchFamily="18" charset="0"/>
              </a:rPr>
              <a:t> </a:t>
            </a:r>
            <a:r>
              <a:rPr lang="en-IL" sz="2000" dirty="0">
                <a:solidFill>
                  <a:schemeClr val="accent2"/>
                </a:solidFill>
                <a:effectLst/>
                <a:ea typeface="Times New Roman" panose="02020603050405020304" pitchFamily="18" charset="0"/>
              </a:rPr>
              <a:t>11,400 protocols</a:t>
            </a:r>
            <a:r>
              <a:rPr lang="en-IL" sz="2000" dirty="0">
                <a:solidFill>
                  <a:schemeClr val="tx2"/>
                </a:solidFill>
                <a:effectLst/>
                <a:ea typeface="Times New Roman" panose="02020603050405020304" pitchFamily="18" charset="0"/>
              </a:rPr>
              <a:t>. </a:t>
            </a:r>
            <a:endParaRPr lang="en-AU" sz="2000" dirty="0">
              <a:solidFill>
                <a:schemeClr val="tx2"/>
              </a:solidFill>
              <a:effectLst/>
              <a:ea typeface="Times New Roman" panose="02020603050405020304" pitchFamily="18" charset="0"/>
            </a:endParaRPr>
          </a:p>
        </p:txBody>
      </p:sp>
      <p:sp>
        <p:nvSpPr>
          <p:cNvPr id="2" name="Pentagon 1">
            <a:extLst>
              <a:ext uri="{FF2B5EF4-FFF2-40B4-BE49-F238E27FC236}">
                <a16:creationId xmlns:a16="http://schemas.microsoft.com/office/drawing/2014/main" id="{BBACA31F-B491-19C1-5903-AD34B13E6101}"/>
              </a:ext>
            </a:extLst>
          </p:cNvPr>
          <p:cNvSpPr/>
          <p:nvPr/>
        </p:nvSpPr>
        <p:spPr>
          <a:xfrm>
            <a:off x="5410200" y="4557046"/>
            <a:ext cx="3614057" cy="396727"/>
          </a:xfrm>
          <a:prstGeom prst="homePlate">
            <a:avLst>
              <a:gd name="adj" fmla="val 50000"/>
            </a:avLst>
          </a:prstGeom>
          <a:solidFill>
            <a:schemeClr val="accent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dirty="0">
                <a:latin typeface="Source Sans Pro" panose="020B0503030403020204" pitchFamily="34" charset="0"/>
                <a:ea typeface="Source Sans Pro" panose="020B0503030403020204" pitchFamily="34" charset="0"/>
              </a:rPr>
              <a:t>Thank you!</a:t>
            </a:r>
            <a:endParaRPr lang="en-IL" sz="2000" dirty="0">
              <a:latin typeface="Source Sans Pro" panose="020B0503030403020204" pitchFamily="34" charset="0"/>
              <a:ea typeface="Source Sans Pro" panose="020B0503030403020204" pitchFamily="34" charset="0"/>
            </a:endParaRPr>
          </a:p>
        </p:txBody>
      </p:sp>
      <p:sp>
        <p:nvSpPr>
          <p:cNvPr id="3" name="Pentagon 2">
            <a:extLst>
              <a:ext uri="{FF2B5EF4-FFF2-40B4-BE49-F238E27FC236}">
                <a16:creationId xmlns:a16="http://schemas.microsoft.com/office/drawing/2014/main" id="{12B59E33-663A-7EEB-E101-ADAE31493188}"/>
              </a:ext>
            </a:extLst>
          </p:cNvPr>
          <p:cNvSpPr/>
          <p:nvPr/>
        </p:nvSpPr>
        <p:spPr>
          <a:xfrm>
            <a:off x="5410200" y="4067065"/>
            <a:ext cx="3614057" cy="396727"/>
          </a:xfrm>
          <a:prstGeom prst="homePlate">
            <a:avLst>
              <a:gd name="adj" fmla="val 50000"/>
            </a:avLst>
          </a:prstGeom>
          <a:solidFill>
            <a:schemeClr val="accent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dirty="0" err="1">
                <a:latin typeface="Source Sans Pro" panose="020B0503030403020204" pitchFamily="34" charset="0"/>
                <a:ea typeface="Source Sans Pro" panose="020B0503030403020204" pitchFamily="34" charset="0"/>
              </a:rPr>
              <a:t>Muchas</a:t>
            </a:r>
            <a:r>
              <a:rPr lang="en-AU" sz="2000" dirty="0">
                <a:latin typeface="Source Sans Pro" panose="020B0503030403020204" pitchFamily="34" charset="0"/>
                <a:ea typeface="Source Sans Pro" panose="020B0503030403020204" pitchFamily="34" charset="0"/>
              </a:rPr>
              <a:t> gracias!</a:t>
            </a:r>
            <a:endParaRPr lang="en-IL" sz="20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0260692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4240" y="1255731"/>
            <a:ext cx="7313069" cy="2932200"/>
          </a:xfrm>
        </p:spPr>
        <p:txBody>
          <a:bodyPr/>
          <a:lstStyle/>
          <a:p>
            <a:pPr marL="833438" indent="-457200">
              <a:lnSpc>
                <a:spcPct val="150000"/>
              </a:lnSpc>
              <a:spcBef>
                <a:spcPts val="0"/>
              </a:spcBef>
              <a:buFont typeface="+mj-lt"/>
              <a:buAutoNum type="arabicPeriod"/>
            </a:pPr>
            <a:r>
              <a:rPr lang="en-GB" sz="2200" dirty="0"/>
              <a:t>2021 financial results </a:t>
            </a:r>
          </a:p>
          <a:p>
            <a:pPr marL="833438" indent="-457200">
              <a:lnSpc>
                <a:spcPct val="150000"/>
              </a:lnSpc>
              <a:spcBef>
                <a:spcPts val="0"/>
              </a:spcBef>
              <a:buFont typeface="+mj-lt"/>
              <a:buAutoNum type="arabicPeriod"/>
            </a:pPr>
            <a:r>
              <a:rPr lang="en-GB" sz="2200" dirty="0"/>
              <a:t>2022 financial update</a:t>
            </a:r>
          </a:p>
          <a:p>
            <a:pPr marL="833438" indent="-457200">
              <a:lnSpc>
                <a:spcPct val="150000"/>
              </a:lnSpc>
              <a:spcBef>
                <a:spcPts val="0"/>
              </a:spcBef>
              <a:buFont typeface="+mj-lt"/>
              <a:buAutoNum type="arabicPeriod"/>
            </a:pPr>
            <a:r>
              <a:rPr lang="en-GB" sz="2200" dirty="0"/>
              <a:t>External funding (Cochrane Groups)</a:t>
            </a:r>
          </a:p>
          <a:p>
            <a:pPr marL="833438" indent="-457200">
              <a:lnSpc>
                <a:spcPct val="150000"/>
              </a:lnSpc>
              <a:spcBef>
                <a:spcPts val="0"/>
              </a:spcBef>
              <a:buFont typeface="+mj-lt"/>
              <a:buAutoNum type="arabicPeriod"/>
            </a:pPr>
            <a:r>
              <a:rPr lang="en-GB" sz="2200" dirty="0"/>
              <a:t>2023 &amp; beyond</a:t>
            </a:r>
            <a:endParaRPr lang="en-GB" sz="2200" dirty="0">
              <a:highlight>
                <a:srgbClr val="FFFF00"/>
              </a:highlight>
            </a:endParaRPr>
          </a:p>
        </p:txBody>
      </p:sp>
    </p:spTree>
    <p:extLst>
      <p:ext uri="{BB962C8B-B14F-4D97-AF65-F5344CB8AC3E}">
        <p14:creationId xmlns:p14="http://schemas.microsoft.com/office/powerpoint/2010/main" val="24823258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737" y="890938"/>
            <a:ext cx="6715275" cy="474629"/>
          </a:xfrm>
        </p:spPr>
        <p:txBody>
          <a:bodyPr anchor="b">
            <a:normAutofit/>
          </a:bodyPr>
          <a:lstStyle/>
          <a:p>
            <a:pPr>
              <a:lnSpc>
                <a:spcPct val="90000"/>
              </a:lnSpc>
            </a:pPr>
            <a:r>
              <a:rPr lang="en-GB" sz="2800"/>
              <a:t>2021 financial results</a:t>
            </a:r>
          </a:p>
        </p:txBody>
      </p:sp>
      <p:sp>
        <p:nvSpPr>
          <p:cNvPr id="36" name="Text Placeholder 3">
            <a:extLst>
              <a:ext uri="{FF2B5EF4-FFF2-40B4-BE49-F238E27FC236}">
                <a16:creationId xmlns:a16="http://schemas.microsoft.com/office/drawing/2014/main" id="{CB67277F-D5DB-4E3D-9EEA-BE021F43A0FA}"/>
              </a:ext>
            </a:extLst>
          </p:cNvPr>
          <p:cNvSpPr>
            <a:spLocks noGrp="1"/>
          </p:cNvSpPr>
          <p:nvPr>
            <p:ph type="body" sz="quarter" idx="11"/>
          </p:nvPr>
        </p:nvSpPr>
        <p:spPr>
          <a:xfrm>
            <a:off x="612652" y="4524035"/>
            <a:ext cx="6594611" cy="280988"/>
          </a:xfrm>
        </p:spPr>
        <p:txBody>
          <a:bodyPr/>
          <a:lstStyle/>
          <a:p>
            <a:r>
              <a:rPr lang="en-GB" sz="1600">
                <a:solidFill>
                  <a:schemeClr val="bg2"/>
                </a:solidFill>
                <a:latin typeface="+mn-lt"/>
              </a:rPr>
              <a:t>The full statutory accounts can be found at www.cochrane.org</a:t>
            </a:r>
            <a:endParaRPr lang="en-US" sz="1600">
              <a:solidFill>
                <a:schemeClr val="bg2"/>
              </a:solidFill>
              <a:latin typeface="+mn-lt"/>
            </a:endParaRPr>
          </a:p>
        </p:txBody>
      </p:sp>
      <p:pic>
        <p:nvPicPr>
          <p:cNvPr id="8" name="Picture 7">
            <a:extLst>
              <a:ext uri="{FF2B5EF4-FFF2-40B4-BE49-F238E27FC236}">
                <a16:creationId xmlns:a16="http://schemas.microsoft.com/office/drawing/2014/main" id="{4CEA5662-418A-F3CD-8531-83DD04F811E9}"/>
              </a:ext>
            </a:extLst>
          </p:cNvPr>
          <p:cNvPicPr>
            <a:picLocks noChangeAspect="1"/>
          </p:cNvPicPr>
          <p:nvPr/>
        </p:nvPicPr>
        <p:blipFill>
          <a:blip r:embed="rId3"/>
          <a:stretch>
            <a:fillRect/>
          </a:stretch>
        </p:blipFill>
        <p:spPr>
          <a:xfrm>
            <a:off x="89127" y="1365567"/>
            <a:ext cx="7080944" cy="3067640"/>
          </a:xfrm>
          <a:prstGeom prst="rect">
            <a:avLst/>
          </a:prstGeom>
        </p:spPr>
      </p:pic>
    </p:spTree>
    <p:extLst>
      <p:ext uri="{BB962C8B-B14F-4D97-AF65-F5344CB8AC3E}">
        <p14:creationId xmlns:p14="http://schemas.microsoft.com/office/powerpoint/2010/main" val="33789580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738" y="797849"/>
            <a:ext cx="6715275" cy="474629"/>
          </a:xfrm>
        </p:spPr>
        <p:txBody>
          <a:bodyPr anchor="b">
            <a:normAutofit/>
          </a:bodyPr>
          <a:lstStyle/>
          <a:p>
            <a:pPr>
              <a:lnSpc>
                <a:spcPct val="90000"/>
              </a:lnSpc>
            </a:pPr>
            <a:r>
              <a:rPr lang="en-GB" sz="2800"/>
              <a:t>2022 financial update</a:t>
            </a:r>
          </a:p>
        </p:txBody>
      </p:sp>
      <p:sp>
        <p:nvSpPr>
          <p:cNvPr id="13" name="Text Placeholder 3">
            <a:extLst>
              <a:ext uri="{FF2B5EF4-FFF2-40B4-BE49-F238E27FC236}">
                <a16:creationId xmlns:a16="http://schemas.microsoft.com/office/drawing/2014/main" id="{DEF42BE8-E0FC-4835-83C9-9283AF420ED6}"/>
              </a:ext>
            </a:extLst>
          </p:cNvPr>
          <p:cNvSpPr>
            <a:spLocks noGrp="1"/>
          </p:cNvSpPr>
          <p:nvPr>
            <p:ph type="body" sz="quarter" idx="11"/>
          </p:nvPr>
        </p:nvSpPr>
        <p:spPr>
          <a:xfrm>
            <a:off x="439738" y="4345651"/>
            <a:ext cx="7474477" cy="196553"/>
          </a:xfrm>
        </p:spPr>
        <p:txBody>
          <a:bodyPr/>
          <a:lstStyle/>
          <a:p>
            <a:r>
              <a:rPr lang="en-US" sz="1600">
                <a:solidFill>
                  <a:schemeClr val="bg2"/>
                </a:solidFill>
                <a:latin typeface="+mn-lt"/>
              </a:rPr>
              <a:t>F = what is forecast to be spent, B = what is budgeted to be spent, A = actual spend, </a:t>
            </a:r>
          </a:p>
        </p:txBody>
      </p:sp>
      <p:pic>
        <p:nvPicPr>
          <p:cNvPr id="3" name="Picture 2">
            <a:extLst>
              <a:ext uri="{FF2B5EF4-FFF2-40B4-BE49-F238E27FC236}">
                <a16:creationId xmlns:a16="http://schemas.microsoft.com/office/drawing/2014/main" id="{0FE7A2F0-0B6E-D39A-98AC-F65E67517308}"/>
              </a:ext>
            </a:extLst>
          </p:cNvPr>
          <p:cNvPicPr>
            <a:picLocks noChangeAspect="1"/>
          </p:cNvPicPr>
          <p:nvPr/>
        </p:nvPicPr>
        <p:blipFill>
          <a:blip r:embed="rId3"/>
          <a:stretch>
            <a:fillRect/>
          </a:stretch>
        </p:blipFill>
        <p:spPr>
          <a:xfrm>
            <a:off x="0" y="1343334"/>
            <a:ext cx="7310991" cy="2931460"/>
          </a:xfrm>
          <a:prstGeom prst="rect">
            <a:avLst/>
          </a:prstGeom>
        </p:spPr>
      </p:pic>
    </p:spTree>
    <p:extLst>
      <p:ext uri="{BB962C8B-B14F-4D97-AF65-F5344CB8AC3E}">
        <p14:creationId xmlns:p14="http://schemas.microsoft.com/office/powerpoint/2010/main" val="2356844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EC2EFD-EDC6-292A-CA92-5FAC9FD65E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4" y="0"/>
            <a:ext cx="9173494" cy="5143500"/>
          </a:xfrm>
          <a:prstGeom prst="rect">
            <a:avLst/>
          </a:prstGeom>
        </p:spPr>
      </p:pic>
    </p:spTree>
    <p:extLst>
      <p:ext uri="{BB962C8B-B14F-4D97-AF65-F5344CB8AC3E}">
        <p14:creationId xmlns:p14="http://schemas.microsoft.com/office/powerpoint/2010/main" val="2437645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3" y="761877"/>
            <a:ext cx="5630091" cy="474629"/>
          </a:xfrm>
        </p:spPr>
        <p:txBody>
          <a:bodyPr anchor="b">
            <a:noAutofit/>
          </a:bodyPr>
          <a:lstStyle/>
          <a:p>
            <a:pPr>
              <a:lnSpc>
                <a:spcPct val="90000"/>
              </a:lnSpc>
            </a:pPr>
            <a:r>
              <a:rPr lang="en-GB" sz="2800"/>
              <a:t>External funding (Cochrane Groups)</a:t>
            </a:r>
          </a:p>
        </p:txBody>
      </p:sp>
      <p:graphicFrame>
        <p:nvGraphicFramePr>
          <p:cNvPr id="4" name="Table 3">
            <a:extLst>
              <a:ext uri="{FF2B5EF4-FFF2-40B4-BE49-F238E27FC236}">
                <a16:creationId xmlns:a16="http://schemas.microsoft.com/office/drawing/2014/main" id="{D7ED5328-A2C9-423E-9342-0378B58387AC}"/>
              </a:ext>
            </a:extLst>
          </p:cNvPr>
          <p:cNvGraphicFramePr>
            <a:graphicFrameLocks noGrp="1"/>
          </p:cNvGraphicFramePr>
          <p:nvPr/>
        </p:nvGraphicFramePr>
        <p:xfrm>
          <a:off x="6096587" y="254194"/>
          <a:ext cx="1918610" cy="982312"/>
        </p:xfrm>
        <a:graphic>
          <a:graphicData uri="http://schemas.openxmlformats.org/drawingml/2006/table">
            <a:tbl>
              <a:tblPr firstRow="1" bandRow="1">
                <a:tableStyleId>{5C22544A-7EE6-4342-B048-85BDC9FD1C3A}</a:tableStyleId>
              </a:tblPr>
              <a:tblGrid>
                <a:gridCol w="959305">
                  <a:extLst>
                    <a:ext uri="{9D8B030D-6E8A-4147-A177-3AD203B41FA5}">
                      <a16:colId xmlns:a16="http://schemas.microsoft.com/office/drawing/2014/main" val="3291144619"/>
                    </a:ext>
                  </a:extLst>
                </a:gridCol>
                <a:gridCol w="959305">
                  <a:extLst>
                    <a:ext uri="{9D8B030D-6E8A-4147-A177-3AD203B41FA5}">
                      <a16:colId xmlns:a16="http://schemas.microsoft.com/office/drawing/2014/main" val="105746402"/>
                    </a:ext>
                  </a:extLst>
                </a:gridCol>
              </a:tblGrid>
              <a:tr h="491156">
                <a:tc>
                  <a:txBody>
                    <a:bodyPr/>
                    <a:lstStyle/>
                    <a:p>
                      <a:pPr algn="ctr"/>
                      <a:r>
                        <a:rPr lang="en-US" sz="1200">
                          <a:solidFill>
                            <a:schemeClr val="bg1"/>
                          </a:solidFill>
                        </a:rPr>
                        <a:t>Geographic Groups</a:t>
                      </a:r>
                      <a:endParaRPr lang="en-GB" sz="1200">
                        <a:solidFill>
                          <a:schemeClr val="bg1"/>
                        </a:solidFill>
                      </a:endParaRPr>
                    </a:p>
                  </a:txBody>
                  <a:tcPr>
                    <a:solidFill>
                      <a:schemeClr val="accent2"/>
                    </a:solidFill>
                  </a:tcPr>
                </a:tc>
                <a:tc>
                  <a:txBody>
                    <a:bodyPr/>
                    <a:lstStyle/>
                    <a:p>
                      <a:pPr algn="ctr"/>
                      <a:r>
                        <a:rPr lang="en-US" sz="1200">
                          <a:solidFill>
                            <a:schemeClr val="bg1"/>
                          </a:solidFill>
                        </a:rPr>
                        <a:t>Review Groups</a:t>
                      </a:r>
                      <a:endParaRPr lang="en-GB" sz="1200">
                        <a:solidFill>
                          <a:schemeClr val="bg1"/>
                        </a:solidFill>
                      </a:endParaRPr>
                    </a:p>
                  </a:txBody>
                  <a:tcPr>
                    <a:solidFill>
                      <a:schemeClr val="accent2"/>
                    </a:solidFill>
                  </a:tcPr>
                </a:tc>
                <a:extLst>
                  <a:ext uri="{0D108BD9-81ED-4DB2-BD59-A6C34878D82A}">
                    <a16:rowId xmlns:a16="http://schemas.microsoft.com/office/drawing/2014/main" val="2228302877"/>
                  </a:ext>
                </a:extLst>
              </a:tr>
              <a:tr h="491156">
                <a:tc>
                  <a:txBody>
                    <a:bodyPr/>
                    <a:lstStyle/>
                    <a:p>
                      <a:pPr algn="ctr"/>
                      <a:r>
                        <a:rPr lang="en-US" sz="1200">
                          <a:solidFill>
                            <a:schemeClr val="bg1"/>
                          </a:solidFill>
                        </a:rPr>
                        <a:t>Methods Groups</a:t>
                      </a:r>
                      <a:endParaRPr lang="en-GB" sz="1200">
                        <a:solidFill>
                          <a:schemeClr val="bg1"/>
                        </a:solidFill>
                      </a:endParaRPr>
                    </a:p>
                  </a:txBody>
                  <a:tcPr>
                    <a:solidFill>
                      <a:schemeClr val="accent2"/>
                    </a:solidFill>
                  </a:tcPr>
                </a:tc>
                <a:tc>
                  <a:txBody>
                    <a:bodyPr/>
                    <a:lstStyle/>
                    <a:p>
                      <a:pPr algn="ctr"/>
                      <a:r>
                        <a:rPr lang="en-US" sz="1200">
                          <a:solidFill>
                            <a:schemeClr val="bg1"/>
                          </a:solidFill>
                        </a:rPr>
                        <a:t>Fields </a:t>
                      </a:r>
                      <a:endParaRPr lang="en-GB" sz="1200">
                        <a:solidFill>
                          <a:schemeClr val="bg1"/>
                        </a:solidFill>
                      </a:endParaRPr>
                    </a:p>
                  </a:txBody>
                  <a:tcPr>
                    <a:solidFill>
                      <a:schemeClr val="accent2"/>
                    </a:solidFill>
                  </a:tcPr>
                </a:tc>
                <a:extLst>
                  <a:ext uri="{0D108BD9-81ED-4DB2-BD59-A6C34878D82A}">
                    <a16:rowId xmlns:a16="http://schemas.microsoft.com/office/drawing/2014/main" val="3992636851"/>
                  </a:ext>
                </a:extLst>
              </a:tr>
            </a:tbl>
          </a:graphicData>
        </a:graphic>
      </p:graphicFrame>
      <p:pic>
        <p:nvPicPr>
          <p:cNvPr id="5" name="Picture 4">
            <a:extLst>
              <a:ext uri="{FF2B5EF4-FFF2-40B4-BE49-F238E27FC236}">
                <a16:creationId xmlns:a16="http://schemas.microsoft.com/office/drawing/2014/main" id="{9908541C-7506-DB1A-CCD4-0B00CBE68B54}"/>
              </a:ext>
            </a:extLst>
          </p:cNvPr>
          <p:cNvPicPr>
            <a:picLocks noChangeAspect="1"/>
          </p:cNvPicPr>
          <p:nvPr/>
        </p:nvPicPr>
        <p:blipFill>
          <a:blip r:embed="rId3"/>
          <a:stretch>
            <a:fillRect/>
          </a:stretch>
        </p:blipFill>
        <p:spPr>
          <a:xfrm>
            <a:off x="378822" y="1390463"/>
            <a:ext cx="7111913" cy="3064996"/>
          </a:xfrm>
          <a:prstGeom prst="rect">
            <a:avLst/>
          </a:prstGeom>
        </p:spPr>
      </p:pic>
    </p:spTree>
    <p:extLst>
      <p:ext uri="{BB962C8B-B14F-4D97-AF65-F5344CB8AC3E}">
        <p14:creationId xmlns:p14="http://schemas.microsoft.com/office/powerpoint/2010/main" val="23744803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738" y="797849"/>
            <a:ext cx="7471455" cy="474629"/>
          </a:xfrm>
        </p:spPr>
        <p:txBody>
          <a:bodyPr anchor="b">
            <a:normAutofit/>
          </a:bodyPr>
          <a:lstStyle/>
          <a:p>
            <a:pPr>
              <a:lnSpc>
                <a:spcPct val="90000"/>
              </a:lnSpc>
            </a:pPr>
            <a:r>
              <a:rPr lang="en-GB" sz="2800" dirty="0"/>
              <a:t>2023 &amp; beyond: financial challenges</a:t>
            </a:r>
            <a:endParaRPr lang="en-GB" sz="1000" dirty="0"/>
          </a:p>
        </p:txBody>
      </p:sp>
      <p:graphicFrame>
        <p:nvGraphicFramePr>
          <p:cNvPr id="5" name="Table 5">
            <a:extLst>
              <a:ext uri="{FF2B5EF4-FFF2-40B4-BE49-F238E27FC236}">
                <a16:creationId xmlns:a16="http://schemas.microsoft.com/office/drawing/2014/main" id="{199A1724-77FE-1E3B-F292-3100983C14E2}"/>
              </a:ext>
            </a:extLst>
          </p:cNvPr>
          <p:cNvGraphicFramePr>
            <a:graphicFrameLocks noGrp="1"/>
          </p:cNvGraphicFramePr>
          <p:nvPr/>
        </p:nvGraphicFramePr>
        <p:xfrm>
          <a:off x="381983" y="1486808"/>
          <a:ext cx="8014244" cy="3200400"/>
        </p:xfrm>
        <a:graphic>
          <a:graphicData uri="http://schemas.openxmlformats.org/drawingml/2006/table">
            <a:tbl>
              <a:tblPr firstRow="1" bandRow="1">
                <a:tableStyleId>{2D5ABB26-0587-4C30-8999-92F81FD0307C}</a:tableStyleId>
              </a:tblPr>
              <a:tblGrid>
                <a:gridCol w="1904017">
                  <a:extLst>
                    <a:ext uri="{9D8B030D-6E8A-4147-A177-3AD203B41FA5}">
                      <a16:colId xmlns:a16="http://schemas.microsoft.com/office/drawing/2014/main" val="64969520"/>
                    </a:ext>
                  </a:extLst>
                </a:gridCol>
                <a:gridCol w="6110227">
                  <a:extLst>
                    <a:ext uri="{9D8B030D-6E8A-4147-A177-3AD203B41FA5}">
                      <a16:colId xmlns:a16="http://schemas.microsoft.com/office/drawing/2014/main" val="3195385021"/>
                    </a:ext>
                  </a:extLst>
                </a:gridCol>
              </a:tblGrid>
              <a:tr h="370840">
                <a:tc>
                  <a:txBody>
                    <a:bodyPr/>
                    <a:lstStyle/>
                    <a:p>
                      <a:r>
                        <a:rPr lang="en-GB">
                          <a:latin typeface="Source Sans Pro Black" panose="020B0803030403020204" pitchFamily="34" charset="0"/>
                          <a:ea typeface="Source Sans Pro Black" panose="020B0803030403020204" pitchFamily="34" charset="0"/>
                        </a:rPr>
                        <a:t>External funding</a:t>
                      </a:r>
                    </a:p>
                  </a:txBody>
                  <a:tcPr/>
                </a:tc>
                <a:tc>
                  <a:txBody>
                    <a:bodyPr/>
                    <a:lstStyle/>
                    <a:p>
                      <a:r>
                        <a:rPr lang="en-GB" dirty="0">
                          <a:latin typeface="+mj-lt"/>
                        </a:rPr>
                        <a:t>Our groups face significant global funding challenges (e.g. NIHR (25%))</a:t>
                      </a:r>
                    </a:p>
                  </a:txBody>
                  <a:tcPr/>
                </a:tc>
                <a:extLst>
                  <a:ext uri="{0D108BD9-81ED-4DB2-BD59-A6C34878D82A}">
                    <a16:rowId xmlns:a16="http://schemas.microsoft.com/office/drawing/2014/main" val="261598398"/>
                  </a:ext>
                </a:extLst>
              </a:tr>
              <a:tr h="370840">
                <a:tc>
                  <a:txBody>
                    <a:bodyPr/>
                    <a:lstStyle/>
                    <a:p>
                      <a:r>
                        <a:rPr lang="en-GB">
                          <a:latin typeface="Source Sans Pro Black" panose="020B0803030403020204" pitchFamily="34" charset="0"/>
                          <a:ea typeface="Source Sans Pro Black" panose="020B0803030403020204" pitchFamily="34" charset="0"/>
                        </a:rPr>
                        <a:t>New production model</a:t>
                      </a:r>
                    </a:p>
                  </a:txBody>
                  <a:tcPr/>
                </a:tc>
                <a:tc>
                  <a:txBody>
                    <a:bodyPr/>
                    <a:lstStyle/>
                    <a:p>
                      <a:r>
                        <a:rPr lang="en-GB" dirty="0">
                          <a:latin typeface="+mj-lt"/>
                        </a:rPr>
                        <a:t>We will create a sustainable, affordable editorial service that is fit for purpose</a:t>
                      </a:r>
                    </a:p>
                  </a:txBody>
                  <a:tcPr/>
                </a:tc>
                <a:extLst>
                  <a:ext uri="{0D108BD9-81ED-4DB2-BD59-A6C34878D82A}">
                    <a16:rowId xmlns:a16="http://schemas.microsoft.com/office/drawing/2014/main" val="2369133975"/>
                  </a:ext>
                </a:extLst>
              </a:tr>
              <a:tr h="370840">
                <a:tc>
                  <a:txBody>
                    <a:bodyPr/>
                    <a:lstStyle/>
                    <a:p>
                      <a:r>
                        <a:rPr lang="en-GB">
                          <a:latin typeface="Source Sans Pro Black" panose="020B0803030403020204" pitchFamily="34" charset="0"/>
                          <a:ea typeface="Source Sans Pro Black" panose="020B0803030403020204" pitchFamily="34" charset="0"/>
                        </a:rPr>
                        <a:t>Open access</a:t>
                      </a:r>
                    </a:p>
                  </a:txBody>
                  <a:tcPr/>
                </a:tc>
                <a:tc>
                  <a:txBody>
                    <a:bodyPr/>
                    <a:lstStyle/>
                    <a:p>
                      <a:r>
                        <a:rPr lang="en-GB" dirty="0">
                          <a:latin typeface="+mj-lt"/>
                        </a:rPr>
                        <a:t>We expect future Cochrane Library income, under an Open Access model, to fall (£6.5m -&gt; ?)</a:t>
                      </a:r>
                    </a:p>
                  </a:txBody>
                  <a:tcPr/>
                </a:tc>
                <a:extLst>
                  <a:ext uri="{0D108BD9-81ED-4DB2-BD59-A6C34878D82A}">
                    <a16:rowId xmlns:a16="http://schemas.microsoft.com/office/drawing/2014/main" val="2255147024"/>
                  </a:ext>
                </a:extLst>
              </a:tr>
              <a:tr h="370840">
                <a:tc>
                  <a:txBody>
                    <a:bodyPr/>
                    <a:lstStyle/>
                    <a:p>
                      <a:r>
                        <a:rPr lang="en-GB">
                          <a:latin typeface="Source Sans Pro Black" panose="020B0803030403020204" pitchFamily="34" charset="0"/>
                          <a:ea typeface="Source Sans Pro Black" panose="020B0803030403020204" pitchFamily="34" charset="0"/>
                        </a:rPr>
                        <a:t>Product development</a:t>
                      </a:r>
                    </a:p>
                  </a:txBody>
                  <a:tcPr/>
                </a:tc>
                <a:tc>
                  <a:txBody>
                    <a:bodyPr/>
                    <a:lstStyle/>
                    <a:p>
                      <a:r>
                        <a:rPr lang="en-GB">
                          <a:latin typeface="+mj-lt"/>
                        </a:rPr>
                        <a:t>What can we afford to invest on new and existing products? What can we not afford?</a:t>
                      </a:r>
                    </a:p>
                  </a:txBody>
                  <a:tcPr/>
                </a:tc>
                <a:extLst>
                  <a:ext uri="{0D108BD9-81ED-4DB2-BD59-A6C34878D82A}">
                    <a16:rowId xmlns:a16="http://schemas.microsoft.com/office/drawing/2014/main" val="675804282"/>
                  </a:ext>
                </a:extLst>
              </a:tr>
              <a:tr h="370840">
                <a:tc>
                  <a:txBody>
                    <a:bodyPr/>
                    <a:lstStyle/>
                    <a:p>
                      <a:r>
                        <a:rPr lang="en-GB">
                          <a:latin typeface="Source Sans Pro Black" panose="020B0803030403020204" pitchFamily="34" charset="0"/>
                          <a:ea typeface="Source Sans Pro Black" panose="020B0803030403020204" pitchFamily="34" charset="0"/>
                        </a:rPr>
                        <a:t>Cost of living/ inflation</a:t>
                      </a:r>
                    </a:p>
                  </a:txBody>
                  <a:tcPr/>
                </a:tc>
                <a:tc>
                  <a:txBody>
                    <a:bodyPr/>
                    <a:lstStyle/>
                    <a:p>
                      <a:r>
                        <a:rPr lang="en-GB" dirty="0">
                          <a:latin typeface="+mj-lt"/>
                        </a:rPr>
                        <a:t>Inflation will impact our staffing cost base (not the demand for our services?) </a:t>
                      </a:r>
                    </a:p>
                  </a:txBody>
                  <a:tcPr/>
                </a:tc>
                <a:extLst>
                  <a:ext uri="{0D108BD9-81ED-4DB2-BD59-A6C34878D82A}">
                    <a16:rowId xmlns:a16="http://schemas.microsoft.com/office/drawing/2014/main" val="1851298838"/>
                  </a:ext>
                </a:extLst>
              </a:tr>
            </a:tbl>
          </a:graphicData>
        </a:graphic>
      </p:graphicFrame>
    </p:spTree>
    <p:extLst>
      <p:ext uri="{BB962C8B-B14F-4D97-AF65-F5344CB8AC3E}">
        <p14:creationId xmlns:p14="http://schemas.microsoft.com/office/powerpoint/2010/main" val="11636211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738" y="797849"/>
            <a:ext cx="6715275" cy="474629"/>
          </a:xfrm>
        </p:spPr>
        <p:txBody>
          <a:bodyPr anchor="b">
            <a:normAutofit/>
          </a:bodyPr>
          <a:lstStyle/>
          <a:p>
            <a:pPr>
              <a:lnSpc>
                <a:spcPct val="90000"/>
              </a:lnSpc>
            </a:pPr>
            <a:r>
              <a:rPr lang="en-GB" sz="2800"/>
              <a:t>2023 &amp; beyond: our plans</a:t>
            </a:r>
          </a:p>
        </p:txBody>
      </p:sp>
      <p:graphicFrame>
        <p:nvGraphicFramePr>
          <p:cNvPr id="5" name="Table 5">
            <a:extLst>
              <a:ext uri="{FF2B5EF4-FFF2-40B4-BE49-F238E27FC236}">
                <a16:creationId xmlns:a16="http://schemas.microsoft.com/office/drawing/2014/main" id="{199A1724-77FE-1E3B-F292-3100983C14E2}"/>
              </a:ext>
            </a:extLst>
          </p:cNvPr>
          <p:cNvGraphicFramePr>
            <a:graphicFrameLocks noGrp="1"/>
          </p:cNvGraphicFramePr>
          <p:nvPr/>
        </p:nvGraphicFramePr>
        <p:xfrm>
          <a:off x="349323" y="1331686"/>
          <a:ext cx="8092547" cy="3749040"/>
        </p:xfrm>
        <a:graphic>
          <a:graphicData uri="http://schemas.openxmlformats.org/drawingml/2006/table">
            <a:tbl>
              <a:tblPr firstRow="1" bandRow="1">
                <a:tableStyleId>{2D5ABB26-0587-4C30-8999-92F81FD0307C}</a:tableStyleId>
              </a:tblPr>
              <a:tblGrid>
                <a:gridCol w="2704120">
                  <a:extLst>
                    <a:ext uri="{9D8B030D-6E8A-4147-A177-3AD203B41FA5}">
                      <a16:colId xmlns:a16="http://schemas.microsoft.com/office/drawing/2014/main" val="64969520"/>
                    </a:ext>
                  </a:extLst>
                </a:gridCol>
                <a:gridCol w="5388427">
                  <a:extLst>
                    <a:ext uri="{9D8B030D-6E8A-4147-A177-3AD203B41FA5}">
                      <a16:colId xmlns:a16="http://schemas.microsoft.com/office/drawing/2014/main" val="3195385021"/>
                    </a:ext>
                  </a:extLst>
                </a:gridCol>
              </a:tblGrid>
              <a:tr h="370840">
                <a:tc>
                  <a:txBody>
                    <a:bodyPr/>
                    <a:lstStyle/>
                    <a:p>
                      <a:r>
                        <a:rPr lang="en-GB">
                          <a:latin typeface="Source Sans Pro Black" panose="020B0803030403020204" pitchFamily="34" charset="0"/>
                          <a:ea typeface="Source Sans Pro Black" panose="020B0803030403020204" pitchFamily="34" charset="0"/>
                        </a:rPr>
                        <a:t>Fundraising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mj-lt"/>
                        </a:rPr>
                        <a:t>We are investing in and implementing a new fundraising team and strategy</a:t>
                      </a:r>
                    </a:p>
                  </a:txBody>
                  <a:tcPr/>
                </a:tc>
                <a:extLst>
                  <a:ext uri="{0D108BD9-81ED-4DB2-BD59-A6C34878D82A}">
                    <a16:rowId xmlns:a16="http://schemas.microsoft.com/office/drawing/2014/main" val="26159839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Source Sans Pro Black" panose="020B0803030403020204" pitchFamily="34" charset="0"/>
                          <a:ea typeface="Source Sans Pro Black" panose="020B0803030403020204" pitchFamily="34" charset="0"/>
                        </a:rPr>
                        <a:t>Income diversification</a:t>
                      </a:r>
                    </a:p>
                    <a:p>
                      <a:endParaRPr lang="en-GB">
                        <a:latin typeface="Source Sans Pro Black" panose="020B0803030403020204" pitchFamily="34" charset="0"/>
                        <a:ea typeface="Source Sans Pro Black" panose="020B0803030403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mj-lt"/>
                        </a:rPr>
                        <a:t>We are developing a new strategy and plan for commercial products beyond core publishing revenue</a:t>
                      </a:r>
                    </a:p>
                  </a:txBody>
                  <a:tcPr/>
                </a:tc>
                <a:extLst>
                  <a:ext uri="{0D108BD9-81ED-4DB2-BD59-A6C34878D82A}">
                    <a16:rowId xmlns:a16="http://schemas.microsoft.com/office/drawing/2014/main" val="2255147024"/>
                  </a:ext>
                </a:extLst>
              </a:tr>
              <a:tr h="370840">
                <a:tc>
                  <a:txBody>
                    <a:bodyPr/>
                    <a:lstStyle/>
                    <a:p>
                      <a:r>
                        <a:rPr lang="en-GB">
                          <a:latin typeface="Source Sans Pro Black" panose="020B0803030403020204" pitchFamily="34" charset="0"/>
                          <a:ea typeface="Source Sans Pro Black" panose="020B0803030403020204" pitchFamily="34" charset="0"/>
                        </a:rPr>
                        <a:t>Future of evidence synthesis</a:t>
                      </a:r>
                    </a:p>
                  </a:txBody>
                  <a:tcPr/>
                </a:tc>
                <a:tc>
                  <a:txBody>
                    <a:bodyPr/>
                    <a:lstStyle/>
                    <a:p>
                      <a:r>
                        <a:rPr lang="en-GB">
                          <a:latin typeface="+mj-lt"/>
                        </a:rPr>
                        <a:t>This major change programme will open up new fundraising opportunities as well as promoting  production efficiencies (e.g. new review format)</a:t>
                      </a:r>
                    </a:p>
                  </a:txBody>
                  <a:tcPr/>
                </a:tc>
                <a:extLst>
                  <a:ext uri="{0D108BD9-81ED-4DB2-BD59-A6C34878D82A}">
                    <a16:rowId xmlns:a16="http://schemas.microsoft.com/office/drawing/2014/main" val="1851298838"/>
                  </a:ext>
                </a:extLst>
              </a:tr>
              <a:tr h="370840">
                <a:tc>
                  <a:txBody>
                    <a:bodyPr/>
                    <a:lstStyle/>
                    <a:p>
                      <a:r>
                        <a:rPr lang="en-GB" dirty="0">
                          <a:latin typeface="Source Sans Pro Black" panose="020B0803030403020204" pitchFamily="34" charset="0"/>
                          <a:ea typeface="Source Sans Pro Black" panose="020B0803030403020204" pitchFamily="34" charset="0"/>
                        </a:rPr>
                        <a:t>Reserves (ten </a:t>
                      </a:r>
                      <a:r>
                        <a:rPr lang="en-GB">
                          <a:latin typeface="Source Sans Pro Black" panose="020B0803030403020204" pitchFamily="34" charset="0"/>
                          <a:ea typeface="Source Sans Pro Black" panose="020B0803030403020204" pitchFamily="34" charset="0"/>
                        </a:rPr>
                        <a:t>months expenditure)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chemeClr val="tx1"/>
                          </a:solidFill>
                          <a:latin typeface="+mj-lt"/>
                          <a:ea typeface="+mn-ea"/>
                          <a:cs typeface="+mn-cs"/>
                        </a:rPr>
                        <a:t>We have nearly £7.0m in ring-fenced or designated funds to support </a:t>
                      </a:r>
                      <a:r>
                        <a:rPr lang="en-GB" sz="1800" i="1" kern="1200" dirty="0">
                          <a:solidFill>
                            <a:schemeClr val="tx1"/>
                          </a:solidFill>
                          <a:latin typeface="+mj-lt"/>
                          <a:ea typeface="+mn-ea"/>
                          <a:cs typeface="+mn-cs"/>
                        </a:rPr>
                        <a:t>specific</a:t>
                      </a:r>
                      <a:r>
                        <a:rPr lang="en-GB" sz="1800" kern="1200" dirty="0">
                          <a:solidFill>
                            <a:schemeClr val="tx1"/>
                          </a:solidFill>
                          <a:latin typeface="+mj-lt"/>
                          <a:ea typeface="+mn-ea"/>
                          <a:cs typeface="+mn-cs"/>
                        </a:rPr>
                        <a:t> strategic investments and mitigate against strategic risks</a:t>
                      </a:r>
                    </a:p>
                  </a:txBody>
                  <a:tcPr/>
                </a:tc>
                <a:extLst>
                  <a:ext uri="{0D108BD9-81ED-4DB2-BD59-A6C34878D82A}">
                    <a16:rowId xmlns:a16="http://schemas.microsoft.com/office/drawing/2014/main" val="2528511792"/>
                  </a:ext>
                </a:extLst>
              </a:tr>
              <a:tr h="370840">
                <a:tc>
                  <a:txBody>
                    <a:bodyPr/>
                    <a:lstStyle/>
                    <a:p>
                      <a:r>
                        <a:rPr lang="en-GB">
                          <a:latin typeface="Source Sans Pro Black" panose="020B0803030403020204" pitchFamily="34" charset="0"/>
                          <a:ea typeface="Source Sans Pro Black" panose="020B0803030403020204" pitchFamily="34" charset="0"/>
                        </a:rPr>
                        <a:t>Monitor risks/costs </a:t>
                      </a:r>
                    </a:p>
                  </a:txBody>
                  <a:tcPr/>
                </a:tc>
                <a:tc>
                  <a:txBody>
                    <a:bodyPr/>
                    <a:lstStyle/>
                    <a:p>
                      <a:r>
                        <a:rPr lang="en-GB" sz="1800" kern="1200" dirty="0">
                          <a:solidFill>
                            <a:schemeClr val="tx1"/>
                          </a:solidFill>
                          <a:latin typeface="+mj-lt"/>
                          <a:ea typeface="+mn-ea"/>
                          <a:cs typeface="+mn-cs"/>
                        </a:rPr>
                        <a:t>We will continue to watch strategic risks (risk register) &amp; our cost base (3Y office cost savings: nearly £1.0m)</a:t>
                      </a:r>
                      <a:endParaRPr lang="en-GB" dirty="0">
                        <a:latin typeface="+mj-lt"/>
                      </a:endParaRPr>
                    </a:p>
                  </a:txBody>
                  <a:tcPr/>
                </a:tc>
                <a:extLst>
                  <a:ext uri="{0D108BD9-81ED-4DB2-BD59-A6C34878D82A}">
                    <a16:rowId xmlns:a16="http://schemas.microsoft.com/office/drawing/2014/main" val="2234035625"/>
                  </a:ext>
                </a:extLst>
              </a:tr>
            </a:tbl>
          </a:graphicData>
        </a:graphic>
      </p:graphicFrame>
    </p:spTree>
    <p:extLst>
      <p:ext uri="{BB962C8B-B14F-4D97-AF65-F5344CB8AC3E}">
        <p14:creationId xmlns:p14="http://schemas.microsoft.com/office/powerpoint/2010/main" val="38891356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0" dirty="0">
                <a:latin typeface="+mn-lt"/>
              </a:rPr>
              <a:t>Proposed Resolution</a:t>
            </a:r>
          </a:p>
        </p:txBody>
      </p:sp>
      <p:sp>
        <p:nvSpPr>
          <p:cNvPr id="4" name="Rectangle 3"/>
          <p:cNvSpPr/>
          <p:nvPr/>
        </p:nvSpPr>
        <p:spPr>
          <a:xfrm>
            <a:off x="329804" y="1696637"/>
            <a:ext cx="4590000" cy="1061829"/>
          </a:xfrm>
          <a:prstGeom prst="rect">
            <a:avLst/>
          </a:prstGeom>
        </p:spPr>
        <p:txBody>
          <a:bodyPr wrap="square">
            <a:spAutoFit/>
          </a:bodyPr>
          <a:lstStyle/>
          <a:p>
            <a:r>
              <a:rPr lang="en-US" sz="2100" dirty="0">
                <a:solidFill>
                  <a:srgbClr val="002060"/>
                </a:solidFill>
              </a:rPr>
              <a:t>To receive and note the Trustees' Report and Financial Statements for the year ended 31st December 2021</a:t>
            </a:r>
            <a:endParaRPr lang="en-US" sz="1350" dirty="0"/>
          </a:p>
        </p:txBody>
      </p:sp>
      <p:sp>
        <p:nvSpPr>
          <p:cNvPr id="5" name="TextBox 4"/>
          <p:cNvSpPr txBox="1"/>
          <p:nvPr/>
        </p:nvSpPr>
        <p:spPr>
          <a:xfrm>
            <a:off x="394017" y="3084245"/>
            <a:ext cx="2821329" cy="507831"/>
          </a:xfrm>
          <a:prstGeom prst="rect">
            <a:avLst/>
          </a:prstGeom>
          <a:noFill/>
        </p:spPr>
        <p:txBody>
          <a:bodyPr wrap="square" rtlCol="0">
            <a:spAutoFit/>
          </a:bodyPr>
          <a:lstStyle/>
          <a:p>
            <a:r>
              <a:rPr lang="en-US" sz="1350" dirty="0">
                <a:solidFill>
                  <a:srgbClr val="002060"/>
                </a:solidFill>
              </a:rPr>
              <a:t>Proposed by Karen Kelly</a:t>
            </a:r>
          </a:p>
          <a:p>
            <a:r>
              <a:rPr lang="en-US" sz="1350" dirty="0">
                <a:solidFill>
                  <a:srgbClr val="002060"/>
                </a:solidFill>
              </a:rPr>
              <a:t>Seconded by Tracey Howe</a:t>
            </a:r>
          </a:p>
        </p:txBody>
      </p:sp>
      <p:pic>
        <p:nvPicPr>
          <p:cNvPr id="6" name="Picture 5">
            <a:extLst>
              <a:ext uri="{FF2B5EF4-FFF2-40B4-BE49-F238E27FC236}">
                <a16:creationId xmlns:a16="http://schemas.microsoft.com/office/drawing/2014/main" id="{DB330EC1-9DF0-49C0-85E0-3DD91F758A3F}"/>
              </a:ext>
            </a:extLst>
          </p:cNvPr>
          <p:cNvPicPr>
            <a:picLocks noChangeAspect="1"/>
          </p:cNvPicPr>
          <p:nvPr/>
        </p:nvPicPr>
        <p:blipFill>
          <a:blip r:embed="rId2">
            <a:duotone>
              <a:schemeClr val="bg2">
                <a:shade val="45000"/>
                <a:satMod val="135000"/>
              </a:schemeClr>
              <a:prstClr val="white"/>
            </a:duotone>
            <a:alphaModFix amt="50000"/>
            <a:extLst>
              <a:ext uri="{28A0092B-C50C-407E-A947-70E740481C1C}">
                <a14:useLocalDpi xmlns:a14="http://schemas.microsoft.com/office/drawing/2010/main" val="0"/>
              </a:ext>
            </a:extLst>
          </a:blip>
          <a:stretch>
            <a:fillRect/>
          </a:stretch>
        </p:blipFill>
        <p:spPr>
          <a:xfrm>
            <a:off x="6247514" y="2308735"/>
            <a:ext cx="2566682" cy="2566682"/>
          </a:xfrm>
          <a:prstGeom prst="rect">
            <a:avLst/>
          </a:prstGeom>
        </p:spPr>
      </p:pic>
      <p:sp>
        <p:nvSpPr>
          <p:cNvPr id="7" name="TextBox 6">
            <a:extLst>
              <a:ext uri="{FF2B5EF4-FFF2-40B4-BE49-F238E27FC236}">
                <a16:creationId xmlns:a16="http://schemas.microsoft.com/office/drawing/2014/main" id="{C3DD97C1-F2F1-4963-90A8-98787ED9E1AC}"/>
              </a:ext>
            </a:extLst>
          </p:cNvPr>
          <p:cNvSpPr txBox="1"/>
          <p:nvPr/>
        </p:nvSpPr>
        <p:spPr>
          <a:xfrm>
            <a:off x="6035156" y="255021"/>
            <a:ext cx="2860649" cy="369332"/>
          </a:xfrm>
          <a:prstGeom prst="rect">
            <a:avLst/>
          </a:prstGeom>
          <a:solidFill>
            <a:schemeClr val="bg2"/>
          </a:solidFill>
        </p:spPr>
        <p:txBody>
          <a:bodyPr wrap="square" rtlCol="0">
            <a:spAutoFit/>
          </a:bodyPr>
          <a:lstStyle/>
          <a:p>
            <a:pPr algn="ctr"/>
            <a:r>
              <a:rPr lang="en-US" dirty="0">
                <a:solidFill>
                  <a:schemeClr val="bg1"/>
                </a:solidFill>
              </a:rPr>
              <a:t>Vote at agm.cochrane.org</a:t>
            </a:r>
            <a:endParaRPr lang="en-GB" dirty="0">
              <a:solidFill>
                <a:schemeClr val="bg1"/>
              </a:solidFill>
            </a:endParaRPr>
          </a:p>
        </p:txBody>
      </p:sp>
    </p:spTree>
    <p:extLst>
      <p:ext uri="{BB962C8B-B14F-4D97-AF65-F5344CB8AC3E}">
        <p14:creationId xmlns:p14="http://schemas.microsoft.com/office/powerpoint/2010/main" val="16077463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0" dirty="0">
                <a:latin typeface="+mn-lt"/>
              </a:rPr>
              <a:t>Proposed Resolution</a:t>
            </a:r>
          </a:p>
        </p:txBody>
      </p:sp>
      <p:sp>
        <p:nvSpPr>
          <p:cNvPr id="4" name="Rectangle 3"/>
          <p:cNvSpPr/>
          <p:nvPr/>
        </p:nvSpPr>
        <p:spPr>
          <a:xfrm>
            <a:off x="329804" y="1696637"/>
            <a:ext cx="4590000" cy="1708160"/>
          </a:xfrm>
          <a:prstGeom prst="rect">
            <a:avLst/>
          </a:prstGeom>
        </p:spPr>
        <p:txBody>
          <a:bodyPr wrap="square">
            <a:spAutoFit/>
          </a:bodyPr>
          <a:lstStyle/>
          <a:p>
            <a:r>
              <a:rPr lang="en-US" sz="2100" dirty="0">
                <a:solidFill>
                  <a:srgbClr val="002060"/>
                </a:solidFill>
              </a:rPr>
              <a:t>To note the reappointment of Sayer Vincent as auditors until the conclusion of the ongoing tender process and appointment of new auditors</a:t>
            </a:r>
            <a:endParaRPr lang="en-US" sz="1350" dirty="0"/>
          </a:p>
        </p:txBody>
      </p:sp>
      <p:sp>
        <p:nvSpPr>
          <p:cNvPr id="5" name="TextBox 4"/>
          <p:cNvSpPr txBox="1"/>
          <p:nvPr/>
        </p:nvSpPr>
        <p:spPr>
          <a:xfrm>
            <a:off x="329804" y="3647469"/>
            <a:ext cx="2821329" cy="507831"/>
          </a:xfrm>
          <a:prstGeom prst="rect">
            <a:avLst/>
          </a:prstGeom>
          <a:noFill/>
        </p:spPr>
        <p:txBody>
          <a:bodyPr wrap="square" rtlCol="0">
            <a:spAutoFit/>
          </a:bodyPr>
          <a:lstStyle/>
          <a:p>
            <a:r>
              <a:rPr lang="en-US" sz="1350" dirty="0">
                <a:solidFill>
                  <a:srgbClr val="002060"/>
                </a:solidFill>
              </a:rPr>
              <a:t>Proposed by Karen Kelly</a:t>
            </a:r>
            <a:endParaRPr lang="en-US" sz="1350" b="1" dirty="0">
              <a:solidFill>
                <a:srgbClr val="002060"/>
              </a:solidFill>
            </a:endParaRPr>
          </a:p>
          <a:p>
            <a:r>
              <a:rPr lang="en-US" sz="1350" b="1" dirty="0">
                <a:solidFill>
                  <a:srgbClr val="002060"/>
                </a:solidFill>
              </a:rPr>
              <a:t>Seconded by Tracey Ho</a:t>
            </a:r>
            <a:r>
              <a:rPr lang="en-US" sz="1350" dirty="0">
                <a:solidFill>
                  <a:srgbClr val="002060"/>
                </a:solidFill>
              </a:rPr>
              <a:t>we</a:t>
            </a:r>
          </a:p>
        </p:txBody>
      </p:sp>
      <p:pic>
        <p:nvPicPr>
          <p:cNvPr id="6" name="Picture 5">
            <a:extLst>
              <a:ext uri="{FF2B5EF4-FFF2-40B4-BE49-F238E27FC236}">
                <a16:creationId xmlns:a16="http://schemas.microsoft.com/office/drawing/2014/main" id="{DB330EC1-9DF0-49C0-85E0-3DD91F758A3F}"/>
              </a:ext>
            </a:extLst>
          </p:cNvPr>
          <p:cNvPicPr>
            <a:picLocks noChangeAspect="1"/>
          </p:cNvPicPr>
          <p:nvPr/>
        </p:nvPicPr>
        <p:blipFill>
          <a:blip r:embed="rId2">
            <a:duotone>
              <a:schemeClr val="bg2">
                <a:shade val="45000"/>
                <a:satMod val="135000"/>
              </a:schemeClr>
              <a:prstClr val="white"/>
            </a:duotone>
            <a:alphaModFix amt="50000"/>
            <a:extLst>
              <a:ext uri="{28A0092B-C50C-407E-A947-70E740481C1C}">
                <a14:useLocalDpi xmlns:a14="http://schemas.microsoft.com/office/drawing/2010/main" val="0"/>
              </a:ext>
            </a:extLst>
          </a:blip>
          <a:stretch>
            <a:fillRect/>
          </a:stretch>
        </p:blipFill>
        <p:spPr>
          <a:xfrm>
            <a:off x="6247514" y="2308735"/>
            <a:ext cx="2566682" cy="2566682"/>
          </a:xfrm>
          <a:prstGeom prst="rect">
            <a:avLst/>
          </a:prstGeom>
        </p:spPr>
      </p:pic>
      <p:sp>
        <p:nvSpPr>
          <p:cNvPr id="7" name="TextBox 6">
            <a:extLst>
              <a:ext uri="{FF2B5EF4-FFF2-40B4-BE49-F238E27FC236}">
                <a16:creationId xmlns:a16="http://schemas.microsoft.com/office/drawing/2014/main" id="{C3DD97C1-F2F1-4963-90A8-98787ED9E1AC}"/>
              </a:ext>
            </a:extLst>
          </p:cNvPr>
          <p:cNvSpPr txBox="1"/>
          <p:nvPr/>
        </p:nvSpPr>
        <p:spPr>
          <a:xfrm>
            <a:off x="6035156" y="255021"/>
            <a:ext cx="2860649" cy="369332"/>
          </a:xfrm>
          <a:prstGeom prst="rect">
            <a:avLst/>
          </a:prstGeom>
          <a:solidFill>
            <a:schemeClr val="bg2"/>
          </a:solidFill>
        </p:spPr>
        <p:txBody>
          <a:bodyPr wrap="square" rtlCol="0">
            <a:spAutoFit/>
          </a:bodyPr>
          <a:lstStyle/>
          <a:p>
            <a:pPr algn="ctr"/>
            <a:r>
              <a:rPr lang="en-US" dirty="0">
                <a:solidFill>
                  <a:schemeClr val="bg1"/>
                </a:solidFill>
              </a:rPr>
              <a:t>Vote at agm.cochrane.org</a:t>
            </a:r>
            <a:endParaRPr lang="en-GB" dirty="0">
              <a:solidFill>
                <a:schemeClr val="bg1"/>
              </a:solidFill>
            </a:endParaRPr>
          </a:p>
        </p:txBody>
      </p:sp>
      <p:sp>
        <p:nvSpPr>
          <p:cNvPr id="3" name="TextBox 2">
            <a:extLst>
              <a:ext uri="{FF2B5EF4-FFF2-40B4-BE49-F238E27FC236}">
                <a16:creationId xmlns:a16="http://schemas.microsoft.com/office/drawing/2014/main" id="{9606F8F6-7FE7-0D55-F756-AF827583BC48}"/>
              </a:ext>
            </a:extLst>
          </p:cNvPr>
          <p:cNvSpPr txBox="1"/>
          <p:nvPr/>
        </p:nvSpPr>
        <p:spPr>
          <a:xfrm>
            <a:off x="329804" y="4482353"/>
            <a:ext cx="6115820" cy="430887"/>
          </a:xfrm>
          <a:prstGeom prst="rect">
            <a:avLst/>
          </a:prstGeom>
          <a:noFill/>
        </p:spPr>
        <p:txBody>
          <a:bodyPr wrap="square" rtlCol="0">
            <a:spAutoFit/>
          </a:bodyPr>
          <a:lstStyle/>
          <a:p>
            <a:r>
              <a:rPr lang="en-US" sz="1100" dirty="0"/>
              <a:t>In accordance with UK law the Governing Board of Cochrane will appoint new auditors following an open tender process</a:t>
            </a:r>
            <a:endParaRPr lang="en-GB" sz="1100" dirty="0"/>
          </a:p>
        </p:txBody>
      </p:sp>
    </p:spTree>
    <p:extLst>
      <p:ext uri="{BB962C8B-B14F-4D97-AF65-F5344CB8AC3E}">
        <p14:creationId xmlns:p14="http://schemas.microsoft.com/office/powerpoint/2010/main" val="2311158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23F971-FFAD-A796-C455-CDAB78AFD5C9}"/>
              </a:ext>
            </a:extLst>
          </p:cNvPr>
          <p:cNvSpPr/>
          <p:nvPr/>
        </p:nvSpPr>
        <p:spPr>
          <a:xfrm>
            <a:off x="2112918" y="1130673"/>
            <a:ext cx="5853077" cy="4012826"/>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3" name="Picture 3">
            <a:extLst>
              <a:ext uri="{FF2B5EF4-FFF2-40B4-BE49-F238E27FC236}">
                <a16:creationId xmlns:a16="http://schemas.microsoft.com/office/drawing/2014/main" id="{DB347949-DA4E-29E5-A1E3-0CDDB97FF5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9" y="1"/>
            <a:ext cx="5853077" cy="2950881"/>
          </a:xfrm>
          <a:prstGeom prst="rect">
            <a:avLst/>
          </a:prstGeom>
        </p:spPr>
      </p:pic>
      <p:pic>
        <p:nvPicPr>
          <p:cNvPr id="6" name="Imagen 4">
            <a:extLst>
              <a:ext uri="{FF2B5EF4-FFF2-40B4-BE49-F238E27FC236}">
                <a16:creationId xmlns:a16="http://schemas.microsoft.com/office/drawing/2014/main" id="{12F98464-2B46-F608-D888-476A8B340429}"/>
              </a:ext>
            </a:extLst>
          </p:cNvPr>
          <p:cNvPicPr>
            <a:picLocks noChangeAspect="1"/>
          </p:cNvPicPr>
          <p:nvPr/>
        </p:nvPicPr>
        <p:blipFill rotWithShape="1">
          <a:blip r:embed="rId3"/>
          <a:srcRect r="4793" b="20046"/>
          <a:stretch/>
        </p:blipFill>
        <p:spPr>
          <a:xfrm>
            <a:off x="2563233" y="3038421"/>
            <a:ext cx="4253679" cy="1668050"/>
          </a:xfrm>
          <a:prstGeom prst="rect">
            <a:avLst/>
          </a:prstGeom>
        </p:spPr>
      </p:pic>
    </p:spTree>
    <p:extLst>
      <p:ext uri="{BB962C8B-B14F-4D97-AF65-F5344CB8AC3E}">
        <p14:creationId xmlns:p14="http://schemas.microsoft.com/office/powerpoint/2010/main" val="112984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D6B279-E53F-BC62-05FC-C6A889B6092E}"/>
              </a:ext>
            </a:extLst>
          </p:cNvPr>
          <p:cNvSpPr txBox="1"/>
          <p:nvPr/>
        </p:nvSpPr>
        <p:spPr>
          <a:xfrm>
            <a:off x="5266763" y="6286923"/>
            <a:ext cx="1547913" cy="2356124"/>
          </a:xfrm>
          <a:prstGeom prst="rect">
            <a:avLst/>
          </a:prstGeom>
          <a:noFill/>
        </p:spPr>
        <p:txBody>
          <a:bodyPr wrap="square" rtlCol="0">
            <a:spAutoFit/>
          </a:bodyPr>
          <a:lstStyle/>
          <a:p>
            <a:pPr algn="l"/>
            <a:r>
              <a:rPr lang="en-AU" dirty="0"/>
              <a:t>Thanks to Judith and the CET </a:t>
            </a:r>
          </a:p>
          <a:p>
            <a:pPr algn="l"/>
            <a:r>
              <a:rPr lang="en-AU" dirty="0"/>
              <a:t>Welcome to Catherine and new members of the ELT </a:t>
            </a:r>
            <a:endParaRPr lang="en-US" dirty="0"/>
          </a:p>
        </p:txBody>
      </p:sp>
      <p:sp>
        <p:nvSpPr>
          <p:cNvPr id="4" name="Rectangle 3">
            <a:extLst>
              <a:ext uri="{FF2B5EF4-FFF2-40B4-BE49-F238E27FC236}">
                <a16:creationId xmlns:a16="http://schemas.microsoft.com/office/drawing/2014/main" id="{C42918D4-969E-D130-C733-E45D74F83F97}"/>
              </a:ext>
            </a:extLst>
          </p:cNvPr>
          <p:cNvSpPr/>
          <p:nvPr/>
        </p:nvSpPr>
        <p:spPr>
          <a:xfrm>
            <a:off x="3661335" y="1662953"/>
            <a:ext cx="1828800" cy="18288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4B3CA8F-7A11-B73E-0356-C3CE0A56B1EF}"/>
              </a:ext>
            </a:extLst>
          </p:cNvPr>
          <p:cNvSpPr/>
          <p:nvPr/>
        </p:nvSpPr>
        <p:spPr>
          <a:xfrm>
            <a:off x="1509053" y="1151277"/>
            <a:ext cx="5567088" cy="3768106"/>
          </a:xfrm>
          <a:prstGeom prst="rect">
            <a:avLst/>
          </a:prstGeom>
          <a:solidFill>
            <a:srgbClr val="7030A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34AC3C9-B5B6-6178-B21F-E4AE90204C62}"/>
              </a:ext>
            </a:extLst>
          </p:cNvPr>
          <p:cNvPicPr>
            <a:picLocks noChangeAspect="1"/>
          </p:cNvPicPr>
          <p:nvPr/>
        </p:nvPicPr>
        <p:blipFill>
          <a:blip r:embed="rId2"/>
          <a:stretch>
            <a:fillRect/>
          </a:stretch>
        </p:blipFill>
        <p:spPr>
          <a:xfrm>
            <a:off x="2029758" y="2291603"/>
            <a:ext cx="1498600" cy="1905000"/>
          </a:xfrm>
          <a:prstGeom prst="rect">
            <a:avLst/>
          </a:prstGeom>
        </p:spPr>
      </p:pic>
      <p:pic>
        <p:nvPicPr>
          <p:cNvPr id="11" name="Picture 10">
            <a:extLst>
              <a:ext uri="{FF2B5EF4-FFF2-40B4-BE49-F238E27FC236}">
                <a16:creationId xmlns:a16="http://schemas.microsoft.com/office/drawing/2014/main" id="{497540C7-3B24-B95C-4EEF-1B7A76615389}"/>
              </a:ext>
            </a:extLst>
          </p:cNvPr>
          <p:cNvPicPr>
            <a:picLocks noChangeAspect="1"/>
          </p:cNvPicPr>
          <p:nvPr/>
        </p:nvPicPr>
        <p:blipFill>
          <a:blip r:embed="rId3"/>
          <a:stretch>
            <a:fillRect/>
          </a:stretch>
        </p:blipFill>
        <p:spPr>
          <a:xfrm>
            <a:off x="4114049" y="2270523"/>
            <a:ext cx="1905000" cy="1905000"/>
          </a:xfrm>
          <a:prstGeom prst="rect">
            <a:avLst/>
          </a:prstGeom>
        </p:spPr>
      </p:pic>
      <p:sp>
        <p:nvSpPr>
          <p:cNvPr id="12" name="TextBox 11">
            <a:extLst>
              <a:ext uri="{FF2B5EF4-FFF2-40B4-BE49-F238E27FC236}">
                <a16:creationId xmlns:a16="http://schemas.microsoft.com/office/drawing/2014/main" id="{B02FDD06-201B-4F95-53FE-D4BDF0300B9B}"/>
              </a:ext>
            </a:extLst>
          </p:cNvPr>
          <p:cNvSpPr txBox="1"/>
          <p:nvPr/>
        </p:nvSpPr>
        <p:spPr>
          <a:xfrm>
            <a:off x="1509053" y="1102689"/>
            <a:ext cx="5080000" cy="914400"/>
          </a:xfrm>
          <a:prstGeom prst="rect">
            <a:avLst/>
          </a:prstGeom>
          <a:noFill/>
        </p:spPr>
        <p:txBody>
          <a:bodyPr wrap="square" rtlCol="0">
            <a:spAutoFit/>
          </a:bodyPr>
          <a:lstStyle/>
          <a:p>
            <a:pPr algn="l"/>
            <a:endParaRPr lang="en-US" dirty="0"/>
          </a:p>
        </p:txBody>
      </p:sp>
      <p:sp>
        <p:nvSpPr>
          <p:cNvPr id="3" name="TextBox 2"/>
          <p:cNvSpPr txBox="1"/>
          <p:nvPr/>
        </p:nvSpPr>
        <p:spPr>
          <a:xfrm>
            <a:off x="1119158" y="710773"/>
            <a:ext cx="6066725" cy="369332"/>
          </a:xfrm>
          <a:prstGeom prst="rect">
            <a:avLst/>
          </a:prstGeom>
          <a:noFill/>
        </p:spPr>
        <p:txBody>
          <a:bodyPr wrap="none" rtlCol="0">
            <a:spAutoFit/>
          </a:bodyPr>
          <a:lstStyle/>
          <a:p>
            <a:r>
              <a:rPr lang="en-GB" dirty="0"/>
              <a:t>Thanks to Judith Brodie and Welcome Catherine Spencer</a:t>
            </a:r>
            <a:endParaRPr lang="fr-FR" dirty="0"/>
          </a:p>
        </p:txBody>
      </p:sp>
    </p:spTree>
    <p:extLst>
      <p:ext uri="{BB962C8B-B14F-4D97-AF65-F5344CB8AC3E}">
        <p14:creationId xmlns:p14="http://schemas.microsoft.com/office/powerpoint/2010/main" val="29682780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9">
            <a:extLst>
              <a:ext uri="{FF2B5EF4-FFF2-40B4-BE49-F238E27FC236}">
                <a16:creationId xmlns:a16="http://schemas.microsoft.com/office/drawing/2014/main" id="{74C29EA4-4CFF-FA97-BD06-4AEFF0568C6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730949" y="1641"/>
            <a:ext cx="4414837" cy="2939050"/>
          </a:xfrm>
          <a:prstGeom prst="rect">
            <a:avLst/>
          </a:prstGeom>
          <a:ln>
            <a:noFill/>
          </a:ln>
        </p:spPr>
      </p:pic>
      <p:sp>
        <p:nvSpPr>
          <p:cNvPr id="10" name="Rectangle 9">
            <a:extLst>
              <a:ext uri="{FF2B5EF4-FFF2-40B4-BE49-F238E27FC236}">
                <a16:creationId xmlns:a16="http://schemas.microsoft.com/office/drawing/2014/main" id="{12ACE5E5-CAA2-1E78-021F-33558E47D8B9}"/>
              </a:ext>
            </a:extLst>
          </p:cNvPr>
          <p:cNvSpPr/>
          <p:nvPr/>
        </p:nvSpPr>
        <p:spPr>
          <a:xfrm>
            <a:off x="2650524" y="2333393"/>
            <a:ext cx="3850836" cy="2808876"/>
          </a:xfrm>
          <a:prstGeom prst="rect">
            <a:avLst/>
          </a:prstGeom>
          <a:solidFill>
            <a:srgbClr val="D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2" name="Picture 21" descr="A group of people posing for a photo&#10;&#10;Description automatically generated with medium confidence">
            <a:extLst>
              <a:ext uri="{FF2B5EF4-FFF2-40B4-BE49-F238E27FC236}">
                <a16:creationId xmlns:a16="http://schemas.microsoft.com/office/drawing/2014/main" id="{6F3A5709-E84C-46C6-67F1-014FF4169C4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6" y="3052483"/>
            <a:ext cx="2651483" cy="2091017"/>
          </a:xfrm>
          <a:prstGeom prst="rect">
            <a:avLst/>
          </a:prstGeom>
        </p:spPr>
      </p:pic>
      <p:pic>
        <p:nvPicPr>
          <p:cNvPr id="2" name="Picture 1" descr="A group of people holding signs&#10;&#10;Description automatically generated">
            <a:extLst>
              <a:ext uri="{FF2B5EF4-FFF2-40B4-BE49-F238E27FC236}">
                <a16:creationId xmlns:a16="http://schemas.microsoft.com/office/drawing/2014/main" id="{1F8BCF5B-92E0-064C-F83D-A46A05DB33D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2"/>
          <a:stretch/>
        </p:blipFill>
        <p:spPr>
          <a:xfrm>
            <a:off x="2772150" y="2442882"/>
            <a:ext cx="3591820" cy="2700618"/>
          </a:xfrm>
          <a:prstGeom prst="rect">
            <a:avLst/>
          </a:prstGeom>
        </p:spPr>
      </p:pic>
      <p:pic>
        <p:nvPicPr>
          <p:cNvPr id="21" name="Picture 20" descr="A collage of people&#10;&#10;Description automatically generated with medium confidence">
            <a:extLst>
              <a:ext uri="{FF2B5EF4-FFF2-40B4-BE49-F238E27FC236}">
                <a16:creationId xmlns:a16="http://schemas.microsoft.com/office/drawing/2014/main" id="{9CBE9DC5-C35E-5AF8-5ED2-6F3C947B376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b="-2"/>
          <a:stretch/>
        </p:blipFill>
        <p:spPr>
          <a:xfrm>
            <a:off x="1" y="7"/>
            <a:ext cx="4511675" cy="2940026"/>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9" name="Picture 8" descr="A collage of people&#10;&#10;Description automatically generated with low confidence">
            <a:extLst>
              <a:ext uri="{FF2B5EF4-FFF2-40B4-BE49-F238E27FC236}">
                <a16:creationId xmlns:a16="http://schemas.microsoft.com/office/drawing/2014/main" id="{7FEDF955-D88E-28B0-8526-226146989143}"/>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484621" y="3052482"/>
            <a:ext cx="2659380" cy="2091018"/>
          </a:xfrm>
          <a:prstGeom prst="rect">
            <a:avLst/>
          </a:prstGeom>
        </p:spPr>
      </p:pic>
      <p:sp>
        <p:nvSpPr>
          <p:cNvPr id="3" name="TextBox 2">
            <a:extLst>
              <a:ext uri="{FF2B5EF4-FFF2-40B4-BE49-F238E27FC236}">
                <a16:creationId xmlns:a16="http://schemas.microsoft.com/office/drawing/2014/main" id="{27986210-32A0-93A2-2B4C-89F4B40BC8EB}"/>
              </a:ext>
            </a:extLst>
          </p:cNvPr>
          <p:cNvSpPr txBox="1"/>
          <p:nvPr/>
        </p:nvSpPr>
        <p:spPr>
          <a:xfrm>
            <a:off x="2829757" y="2490186"/>
            <a:ext cx="1791070" cy="507831"/>
          </a:xfrm>
          <a:prstGeom prst="rect">
            <a:avLst/>
          </a:prstGeom>
          <a:solidFill>
            <a:srgbClr val="D7E8F7"/>
          </a:solidFill>
          <a:effectLst>
            <a:softEdge rad="31750"/>
          </a:effectLst>
        </p:spPr>
        <p:txBody>
          <a:bodyPr wrap="square" rtlCol="0">
            <a:spAutoFit/>
          </a:bodyPr>
          <a:lstStyle/>
          <a:p>
            <a:r>
              <a:rPr lang="en-GB" sz="1350" dirty="0">
                <a:solidFill>
                  <a:srgbClr val="962D91"/>
                </a:solidFill>
                <a:latin typeface="Source Sans Pro SemiBold" panose="020B0603030403020204" pitchFamily="34" charset="0"/>
                <a:ea typeface="Source Sans Pro SemiBold" panose="020B0603030403020204" pitchFamily="34" charset="0"/>
              </a:rPr>
              <a:t>Cochrane Hong Kong</a:t>
            </a:r>
          </a:p>
        </p:txBody>
      </p:sp>
      <p:sp>
        <p:nvSpPr>
          <p:cNvPr id="4" name="TextBox 3">
            <a:extLst>
              <a:ext uri="{FF2B5EF4-FFF2-40B4-BE49-F238E27FC236}">
                <a16:creationId xmlns:a16="http://schemas.microsoft.com/office/drawing/2014/main" id="{CD5F1D7F-1EF8-D603-6F4F-5E428B407C4A}"/>
              </a:ext>
            </a:extLst>
          </p:cNvPr>
          <p:cNvSpPr txBox="1"/>
          <p:nvPr/>
        </p:nvSpPr>
        <p:spPr>
          <a:xfrm>
            <a:off x="1085294" y="3103854"/>
            <a:ext cx="1524740" cy="507831"/>
          </a:xfrm>
          <a:prstGeom prst="rect">
            <a:avLst/>
          </a:prstGeom>
          <a:solidFill>
            <a:srgbClr val="002D64"/>
          </a:solidFill>
          <a:effectLst>
            <a:softEdge rad="31750"/>
          </a:effectLst>
        </p:spPr>
        <p:txBody>
          <a:bodyPr wrap="square" rtlCol="0">
            <a:spAutoFit/>
          </a:bodyPr>
          <a:lstStyle/>
          <a:p>
            <a:r>
              <a:rPr lang="en-GB" sz="1350" dirty="0">
                <a:solidFill>
                  <a:schemeClr val="bg1"/>
                </a:solidFill>
                <a:latin typeface="Source Sans Pro SemiBold" panose="020B0603030403020204" pitchFamily="34" charset="0"/>
                <a:ea typeface="Source Sans Pro SemiBold" panose="020B0603030403020204" pitchFamily="34" charset="0"/>
              </a:rPr>
              <a:t>Cochrane Sweden</a:t>
            </a:r>
          </a:p>
        </p:txBody>
      </p:sp>
      <p:sp>
        <p:nvSpPr>
          <p:cNvPr id="5" name="TextBox 4">
            <a:extLst>
              <a:ext uri="{FF2B5EF4-FFF2-40B4-BE49-F238E27FC236}">
                <a16:creationId xmlns:a16="http://schemas.microsoft.com/office/drawing/2014/main" id="{5F040B71-2750-BABD-5D07-68ECF3B13E84}"/>
              </a:ext>
            </a:extLst>
          </p:cNvPr>
          <p:cNvSpPr txBox="1"/>
          <p:nvPr/>
        </p:nvSpPr>
        <p:spPr>
          <a:xfrm>
            <a:off x="4720701" y="108750"/>
            <a:ext cx="1491448" cy="507831"/>
          </a:xfrm>
          <a:prstGeom prst="rect">
            <a:avLst/>
          </a:prstGeom>
          <a:solidFill>
            <a:schemeClr val="bg1"/>
          </a:solidFill>
          <a:effectLst>
            <a:softEdge rad="31750"/>
          </a:effectLst>
        </p:spPr>
        <p:txBody>
          <a:bodyPr wrap="square" rtlCol="0">
            <a:spAutoFit/>
          </a:bodyPr>
          <a:lstStyle/>
          <a:p>
            <a:r>
              <a:rPr lang="en-GB" sz="1350" dirty="0">
                <a:solidFill>
                  <a:srgbClr val="962D91"/>
                </a:solidFill>
                <a:latin typeface="Source Sans Pro SemiBold" panose="020B0603030403020204" pitchFamily="34" charset="0"/>
                <a:ea typeface="Source Sans Pro SemiBold" panose="020B0603030403020204" pitchFamily="34" charset="0"/>
              </a:rPr>
              <a:t>Cochrane Austria</a:t>
            </a:r>
          </a:p>
        </p:txBody>
      </p:sp>
      <p:sp>
        <p:nvSpPr>
          <p:cNvPr id="6" name="TextBox 5">
            <a:extLst>
              <a:ext uri="{FF2B5EF4-FFF2-40B4-BE49-F238E27FC236}">
                <a16:creationId xmlns:a16="http://schemas.microsoft.com/office/drawing/2014/main" id="{50743285-3081-2628-1F4C-8C5A563A185D}"/>
              </a:ext>
            </a:extLst>
          </p:cNvPr>
          <p:cNvSpPr txBox="1"/>
          <p:nvPr/>
        </p:nvSpPr>
        <p:spPr>
          <a:xfrm>
            <a:off x="6459613" y="3018407"/>
            <a:ext cx="1599093" cy="507831"/>
          </a:xfrm>
          <a:prstGeom prst="rect">
            <a:avLst/>
          </a:prstGeom>
          <a:solidFill>
            <a:srgbClr val="002D64"/>
          </a:solidFill>
          <a:effectLst>
            <a:softEdge rad="31750"/>
          </a:effectLst>
        </p:spPr>
        <p:txBody>
          <a:bodyPr wrap="square" rtlCol="0">
            <a:spAutoFit/>
          </a:bodyPr>
          <a:lstStyle/>
          <a:p>
            <a:r>
              <a:rPr lang="en-GB" sz="1350" dirty="0">
                <a:solidFill>
                  <a:schemeClr val="bg1"/>
                </a:solidFill>
                <a:latin typeface="Source Sans Pro SemiBold" panose="020B0603030403020204" pitchFamily="34" charset="0"/>
                <a:ea typeface="Source Sans Pro SemiBold" panose="020B0603030403020204" pitchFamily="34" charset="0"/>
              </a:rPr>
              <a:t>Cochrane Australia</a:t>
            </a:r>
          </a:p>
        </p:txBody>
      </p:sp>
      <p:sp>
        <p:nvSpPr>
          <p:cNvPr id="7" name="TextBox 6">
            <a:extLst>
              <a:ext uri="{FF2B5EF4-FFF2-40B4-BE49-F238E27FC236}">
                <a16:creationId xmlns:a16="http://schemas.microsoft.com/office/drawing/2014/main" id="{E29B66AA-5D6D-D268-B03F-38694BC4F5F2}"/>
              </a:ext>
            </a:extLst>
          </p:cNvPr>
          <p:cNvSpPr txBox="1"/>
          <p:nvPr/>
        </p:nvSpPr>
        <p:spPr>
          <a:xfrm>
            <a:off x="41059" y="27741"/>
            <a:ext cx="2274647" cy="484748"/>
          </a:xfrm>
          <a:prstGeom prst="rect">
            <a:avLst/>
          </a:prstGeom>
          <a:solidFill>
            <a:srgbClr val="D7E8F7"/>
          </a:solidFill>
          <a:effectLst>
            <a:softEdge rad="31750"/>
          </a:effectLst>
        </p:spPr>
        <p:txBody>
          <a:bodyPr wrap="square" lIns="68580" tIns="34290" rIns="68580" bIns="34290" rtlCol="0" anchor="t">
            <a:spAutoFit/>
          </a:bodyPr>
          <a:lstStyle/>
          <a:p>
            <a:r>
              <a:rPr lang="en-GB" sz="1350" dirty="0">
                <a:solidFill>
                  <a:srgbClr val="962D91"/>
                </a:solidFill>
                <a:latin typeface="Source Sans Pro SemiBold"/>
                <a:ea typeface="Source Sans Pro SemiBold" panose="020B0603030403020204" pitchFamily="34" charset="0"/>
              </a:rPr>
              <a:t>GeoGroup Directors meeting</a:t>
            </a:r>
          </a:p>
        </p:txBody>
      </p:sp>
    </p:spTree>
    <p:extLst>
      <p:ext uri="{BB962C8B-B14F-4D97-AF65-F5344CB8AC3E}">
        <p14:creationId xmlns:p14="http://schemas.microsoft.com/office/powerpoint/2010/main" val="4149274790"/>
      </p:ext>
    </p:extLst>
  </p:cSld>
  <p:clrMapOvr>
    <a:masterClrMapping/>
  </p:clrMapOvr>
</p:sld>
</file>

<file path=ppt/theme/theme1.xml><?xml version="1.0" encoding="utf-8"?>
<a:theme xmlns:a="http://schemas.openxmlformats.org/drawingml/2006/main" name="Cochrane">
  <a:themeElements>
    <a:clrScheme name="Cochrane">
      <a:dk1>
        <a:srgbClr val="000000"/>
      </a:dk1>
      <a:lt1>
        <a:srgbClr val="FFFFFF"/>
      </a:lt1>
      <a:dk2>
        <a:srgbClr val="002D64"/>
      </a:dk2>
      <a:lt2>
        <a:srgbClr val="962D91"/>
      </a:lt2>
      <a:accent1>
        <a:srgbClr val="002D64"/>
      </a:accent1>
      <a:accent2>
        <a:srgbClr val="962D91"/>
      </a:accent2>
      <a:accent3>
        <a:srgbClr val="696969"/>
      </a:accent3>
      <a:accent4>
        <a:srgbClr val="999999"/>
      </a:accent4>
      <a:accent5>
        <a:srgbClr val="CCCCCC"/>
      </a:accent5>
      <a:accent6>
        <a:srgbClr val="E6E6E6"/>
      </a:accent6>
      <a:hlink>
        <a:srgbClr val="002D64"/>
      </a:hlink>
      <a:folHlink>
        <a:srgbClr val="002D64"/>
      </a:folHlink>
    </a:clrScheme>
    <a:fontScheme name="Cochrane">
      <a:majorFont>
        <a:latin typeface="Source Sans Pro"/>
        <a:ea typeface=""/>
        <a:cs typeface=""/>
      </a:majorFont>
      <a:minorFont>
        <a:latin typeface="Source Sans Pro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8C7088C6-9B62-C14A-870F-117D6A946AE5}" vid="{B31B548A-AB0A-5B4A-914D-E179A26446E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6564</Words>
  <Application>Microsoft Office PowerPoint</Application>
  <PresentationFormat>On-screen Show (16:9)</PresentationFormat>
  <Paragraphs>569</Paragraphs>
  <Slides>64</Slides>
  <Notes>45</Notes>
  <HiddenSlides>1</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64</vt:i4>
      </vt:variant>
    </vt:vector>
  </HeadingPairs>
  <TitlesOfParts>
    <vt:vector size="78" baseType="lpstr">
      <vt:lpstr>Arial</vt:lpstr>
      <vt:lpstr>Arial</vt:lpstr>
      <vt:lpstr>AvenirNext</vt:lpstr>
      <vt:lpstr>Calibri</vt:lpstr>
      <vt:lpstr>Segoe UI</vt:lpstr>
      <vt:lpstr>Source Sans Pro</vt:lpstr>
      <vt:lpstr>Source Sans Pro Black</vt:lpstr>
      <vt:lpstr>Source Sans Pro ExtraLight</vt:lpstr>
      <vt:lpstr>Source Sans Pro SemiBold</vt:lpstr>
      <vt:lpstr>Source Sans Pro SemiBold</vt:lpstr>
      <vt:lpstr>Symbol</vt:lpstr>
      <vt:lpstr>Times New Roman</vt:lpstr>
      <vt:lpstr>Wingdings</vt:lpstr>
      <vt:lpstr>Cochrane</vt:lpstr>
      <vt:lpstr> Financial Report</vt:lpstr>
      <vt:lpstr>Co-Chairs’ Report </vt:lpstr>
      <vt:lpstr>Hurray!</vt:lpstr>
      <vt:lpstr>PowerPoint Presentation</vt:lpstr>
      <vt:lpstr>The Governing Board </vt:lpstr>
      <vt:lpstr>PowerPoint Presentation</vt:lpstr>
      <vt:lpstr>PowerPoint Presentation</vt:lpstr>
      <vt:lpstr>PowerPoint Presentation</vt:lpstr>
      <vt:lpstr>PowerPoint Presentation</vt:lpstr>
      <vt:lpstr>Cochrane Membership </vt:lpstr>
      <vt:lpstr>PowerPoint Presentation</vt:lpstr>
      <vt:lpstr>Cochrane is welcoming and inclusive</vt:lpstr>
      <vt:lpstr>Diversity and inclusion is essential to Cochrane’s mission </vt:lpstr>
      <vt:lpstr>What people recommended</vt:lpstr>
      <vt:lpstr>And huge access to our evidence globally and in different languages: </vt:lpstr>
      <vt:lpstr>Supporting the Community with events</vt:lpstr>
      <vt:lpstr>PowerPoint Presentation</vt:lpstr>
      <vt:lpstr>PowerPoint Presentation</vt:lpstr>
      <vt:lpstr>New Emeritus and Lifetime Membership Awards</vt:lpstr>
      <vt:lpstr>Nominations now open!</vt:lpstr>
      <vt:lpstr>PowerPoint Presentation</vt:lpstr>
      <vt:lpstr>Chief Executive Officer’s Report  Annual General Meeting 2022 </vt:lpstr>
      <vt:lpstr>ADD PICTURE</vt:lpstr>
      <vt:lpstr>PowerPoint Presentation</vt:lpstr>
      <vt:lpstr>Highlights delivering our goals 2021-22 GOAL 1: Producing trusted evidence </vt:lpstr>
      <vt:lpstr>Highlights in delivering our goals 2021-22 GOAL 2: Advocating for evidence </vt:lpstr>
      <vt:lpstr>Highlights in delivering our goals 2021-22 GOAL 3: Informing health and care decisions </vt:lpstr>
      <vt:lpstr>Cochrane is building on an incredible past</vt:lpstr>
      <vt:lpstr>The next frontier:  Aligning the future of Cochrane with Open Access </vt:lpstr>
      <vt:lpstr>Evidence that people want</vt:lpstr>
      <vt:lpstr> Excellence simplified</vt:lpstr>
      <vt:lpstr>Harness our potential</vt:lpstr>
      <vt:lpstr>Develop new income streams</vt:lpstr>
      <vt:lpstr>Thank you! Muchas gracias!   Catherine Spencer cspencer@cochrane.org </vt:lpstr>
      <vt:lpstr>PowerPoint Presentation</vt:lpstr>
      <vt:lpstr> Purpose </vt:lpstr>
      <vt:lpstr>Council Members  </vt:lpstr>
      <vt:lpstr>Outgoing members</vt:lpstr>
      <vt:lpstr>Connections </vt:lpstr>
      <vt:lpstr>Increasing connection </vt:lpstr>
      <vt:lpstr>Contributions in 2022</vt:lpstr>
      <vt:lpstr>Contributions in 2022</vt:lpstr>
      <vt:lpstr>Priorities for 2023</vt:lpstr>
      <vt:lpstr>Editor in Chief’s Report</vt:lpstr>
      <vt:lpstr>The difference we make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2021 financial results</vt:lpstr>
      <vt:lpstr>2022 financial update</vt:lpstr>
      <vt:lpstr>External funding (Cochrane Groups)</vt:lpstr>
      <vt:lpstr>2023 &amp; beyond: financial challenges</vt:lpstr>
      <vt:lpstr>2023 &amp; beyond: our plans</vt:lpstr>
      <vt:lpstr>Proposed Resolution</vt:lpstr>
      <vt:lpstr>Proposed Resolution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Annual General Meeting 2020</dc:title>
  <dc:creator>Lucie Binder</dc:creator>
  <cp:lastModifiedBy>Paolo Rosati</cp:lastModifiedBy>
  <cp:revision>79</cp:revision>
  <cp:lastPrinted>2021-10-27T06:54:57Z</cp:lastPrinted>
  <dcterms:created xsi:type="dcterms:W3CDTF">2020-12-14T10:23:31Z</dcterms:created>
  <dcterms:modified xsi:type="dcterms:W3CDTF">2022-11-11T13:46:39Z</dcterms:modified>
</cp:coreProperties>
</file>