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Lst>
  <p:sldSz cx="11430000" cy="5969000"/>
  <p:notesSz cx="6858000" cy="9144000"/>
  <p:embeddedFontLst>
    <p:embeddedFont>
      <p:font typeface="Source Sans Pro" panose="020B0503030403020204" pitchFamily="34" charset="0"/>
      <p:regular r:id="rId6"/>
      <p:bold r:id="rId7"/>
      <p:boldItalic r:id="rId8"/>
    </p:embeddedFont>
    <p:embeddedFont>
      <p:font typeface="Source Sans Pro Bold" panose="020B0703030403020204" pitchFamily="34"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972" y="7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image" Target="../media/image10.svg"/><Relationship Id="rId4" Type="http://schemas.openxmlformats.org/officeDocument/2006/relationships/image" Target="../media/image11.jpe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svg"/><Relationship Id="rId10" Type="http://schemas.openxmlformats.org/officeDocument/2006/relationships/image" Target="../media/image10.svg"/><Relationship Id="rId4" Type="http://schemas.openxmlformats.org/officeDocument/2006/relationships/image" Target="../media/image17.jpe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18.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1"/>
          <p:cNvSpPr>
            <a:spLocks noGrp="1" noRot="1" noMove="1" noResize="1" noEditPoints="1" noAdjustHandles="1" noChangeArrowheads="1" noChangeShapeType="1"/>
          </p:cNvSpPr>
          <p:nvPr/>
        </p:nvSpPr>
        <p:spPr>
          <a:xfrm>
            <a:off x="9820153" y="0"/>
            <a:ext cx="1609847" cy="5972175"/>
          </a:xfrm>
          <a:custGeom>
            <a:avLst/>
            <a:gdLst/>
            <a:ahLst/>
            <a:cxnLst/>
            <a:rect l="l" t="t" r="r" b="b"/>
            <a:pathLst>
              <a:path w="1791358" h="6396343">
                <a:moveTo>
                  <a:pt x="0" y="0"/>
                </a:moveTo>
                <a:lnTo>
                  <a:pt x="1791357" y="0"/>
                </a:lnTo>
                <a:lnTo>
                  <a:pt x="1791357" y="6396343"/>
                </a:lnTo>
                <a:lnTo>
                  <a:pt x="0" y="6396343"/>
                </a:lnTo>
                <a:lnTo>
                  <a:pt x="0" y="0"/>
                </a:lnTo>
                <a:close/>
              </a:path>
            </a:pathLst>
          </a:custGeom>
          <a:blipFill>
            <a:blip r:embed="rId2">
              <a:alphaModFix amt="4000"/>
            </a:blip>
            <a:stretch>
              <a:fillRect l="-1998" t="-7102" r="-13272"/>
            </a:stretch>
          </a:blipFill>
        </p:spPr>
        <p:txBody>
          <a:bodyPr/>
          <a:lstStyle/>
          <a:p>
            <a:endParaRPr lang="en-GB" dirty="0"/>
          </a:p>
        </p:txBody>
      </p:sp>
      <p:sp>
        <p:nvSpPr>
          <p:cNvPr id="2" name="Freeform 2"/>
          <p:cNvSpPr>
            <a:spLocks noGrp="1" noRot="1" noMove="1" noResize="1" noEditPoints="1" noAdjustHandles="1" noChangeArrowheads="1" noChangeShapeType="1"/>
          </p:cNvSpPr>
          <p:nvPr/>
        </p:nvSpPr>
        <p:spPr>
          <a:xfrm>
            <a:off x="26232" y="-1108417"/>
            <a:ext cx="7836633" cy="7836633"/>
          </a:xfrm>
          <a:custGeom>
            <a:avLst/>
            <a:gdLst/>
            <a:ahLst/>
            <a:cxnLst/>
            <a:rect l="l" t="t" r="r" b="b"/>
            <a:pathLst>
              <a:path w="7836633" h="7836633">
                <a:moveTo>
                  <a:pt x="0" y="0"/>
                </a:moveTo>
                <a:lnTo>
                  <a:pt x="7836633" y="0"/>
                </a:lnTo>
                <a:lnTo>
                  <a:pt x="7836633" y="7836632"/>
                </a:lnTo>
                <a:lnTo>
                  <a:pt x="0" y="7836632"/>
                </a:lnTo>
                <a:lnTo>
                  <a:pt x="0" y="0"/>
                </a:lnTo>
                <a:close/>
              </a:path>
            </a:pathLst>
          </a:custGeom>
          <a:blipFill>
            <a:blip>
              <a:alphaModFix amt="4000"/>
              <a:extLst>
                <a:ext uri="{96DAC541-7B7A-43D3-8B79-37D633B846F1}">
                  <asvg:svgBlip xmlns:asvg="http://schemas.microsoft.com/office/drawing/2016/SVG/main" r:embed="rId3"/>
                </a:ext>
              </a:extLst>
            </a:blip>
            <a:stretch>
              <a:fillRect/>
            </a:stretch>
          </a:blipFill>
          <a:ln cap="sq">
            <a:noFill/>
            <a:prstDash val="lgDash"/>
            <a:miter/>
          </a:ln>
        </p:spPr>
        <p:txBody>
          <a:bodyPr/>
          <a:lstStyle/>
          <a:p>
            <a:endParaRPr lang="en-GB"/>
          </a:p>
        </p:txBody>
      </p:sp>
      <p:grpSp>
        <p:nvGrpSpPr>
          <p:cNvPr id="3" name="Group 3"/>
          <p:cNvGrpSpPr>
            <a:grpSpLocks/>
          </p:cNvGrpSpPr>
          <p:nvPr/>
        </p:nvGrpSpPr>
        <p:grpSpPr>
          <a:xfrm>
            <a:off x="-3539910" y="-908909"/>
            <a:ext cx="7458227" cy="7458227"/>
            <a:chOff x="0" y="0"/>
            <a:chExt cx="812800" cy="812800"/>
          </a:xfrm>
        </p:grpSpPr>
        <p:sp>
          <p:nvSpPr>
            <p:cNvPr id="4" name="Freeform 4"/>
            <p:cNvSpPr>
              <a:spLocks/>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4"/>
              <a:stretch>
                <a:fillRect l="-24931" r="-24931"/>
              </a:stretch>
            </a:blipFill>
          </p:spPr>
          <p:txBody>
            <a:bodyPr/>
            <a:lstStyle/>
            <a:p>
              <a:endParaRPr lang="en-GB" dirty="0"/>
            </a:p>
          </p:txBody>
        </p:sp>
      </p:grpSp>
      <p:sp>
        <p:nvSpPr>
          <p:cNvPr id="5" name="Freeform 5"/>
          <p:cNvSpPr>
            <a:spLocks noGrp="1" noRot="1" noMove="1" noResize="1" noEditPoints="1" noAdjustHandles="1" noChangeArrowheads="1" noChangeShapeType="1"/>
          </p:cNvSpPr>
          <p:nvPr/>
        </p:nvSpPr>
        <p:spPr>
          <a:xfrm>
            <a:off x="615541" y="4285223"/>
            <a:ext cx="242022" cy="206379"/>
          </a:xfrm>
          <a:custGeom>
            <a:avLst/>
            <a:gdLst/>
            <a:ahLst/>
            <a:cxnLst/>
            <a:rect l="l" t="t" r="r" b="b"/>
            <a:pathLst>
              <a:path w="242022" h="206379">
                <a:moveTo>
                  <a:pt x="0" y="0"/>
                </a:moveTo>
                <a:lnTo>
                  <a:pt x="242022" y="0"/>
                </a:lnTo>
                <a:lnTo>
                  <a:pt x="242022" y="206379"/>
                </a:lnTo>
                <a:lnTo>
                  <a:pt x="0" y="20637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a:spLocks noGrp="1" noRot="1" noMove="1" noResize="1" noEditPoints="1" noAdjustHandles="1" noChangeArrowheads="1" noChangeShapeType="1"/>
          </p:cNvSpPr>
          <p:nvPr/>
        </p:nvSpPr>
        <p:spPr>
          <a:xfrm>
            <a:off x="597218" y="4720202"/>
            <a:ext cx="227553" cy="226726"/>
          </a:xfrm>
          <a:custGeom>
            <a:avLst/>
            <a:gdLst/>
            <a:ahLst/>
            <a:cxnLst/>
            <a:rect l="l" t="t" r="r" b="b"/>
            <a:pathLst>
              <a:path w="227553" h="226726">
                <a:moveTo>
                  <a:pt x="0" y="0"/>
                </a:moveTo>
                <a:lnTo>
                  <a:pt x="227553" y="0"/>
                </a:lnTo>
                <a:lnTo>
                  <a:pt x="227553" y="226726"/>
                </a:lnTo>
                <a:lnTo>
                  <a:pt x="0" y="2267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a:spLocks noGrp="1" noRot="1" noMove="1" noResize="1" noEditPoints="1" noAdjustHandles="1" noChangeArrowheads="1" noChangeShapeType="1"/>
          </p:cNvSpPr>
          <p:nvPr/>
        </p:nvSpPr>
        <p:spPr>
          <a:xfrm>
            <a:off x="606291" y="5156478"/>
            <a:ext cx="218480" cy="218480"/>
          </a:xfrm>
          <a:custGeom>
            <a:avLst/>
            <a:gdLst/>
            <a:ahLst/>
            <a:cxnLst/>
            <a:rect l="l" t="t" r="r" b="b"/>
            <a:pathLst>
              <a:path w="218480" h="218480">
                <a:moveTo>
                  <a:pt x="0" y="0"/>
                </a:moveTo>
                <a:lnTo>
                  <a:pt x="218480" y="0"/>
                </a:lnTo>
                <a:lnTo>
                  <a:pt x="218480" y="218480"/>
                </a:lnTo>
                <a:lnTo>
                  <a:pt x="0" y="21848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8" name="Freeform 8"/>
          <p:cNvSpPr>
            <a:spLocks noGrp="1" noRot="1" noMove="1" noResize="1" noEditPoints="1" noAdjustHandles="1" noChangeArrowheads="1" noChangeShapeType="1"/>
          </p:cNvSpPr>
          <p:nvPr/>
        </p:nvSpPr>
        <p:spPr>
          <a:xfrm>
            <a:off x="615541" y="3879778"/>
            <a:ext cx="218480" cy="218480"/>
          </a:xfrm>
          <a:custGeom>
            <a:avLst/>
            <a:gdLst/>
            <a:ahLst/>
            <a:cxnLst/>
            <a:rect l="l" t="t" r="r" b="b"/>
            <a:pathLst>
              <a:path w="218480" h="218480">
                <a:moveTo>
                  <a:pt x="0" y="0"/>
                </a:moveTo>
                <a:lnTo>
                  <a:pt x="218479" y="0"/>
                </a:lnTo>
                <a:lnTo>
                  <a:pt x="218479" y="218479"/>
                </a:lnTo>
                <a:lnTo>
                  <a:pt x="0" y="2184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68643" y="382677"/>
            <a:ext cx="2213943" cy="819620"/>
          </a:xfrm>
          <a:custGeom>
            <a:avLst/>
            <a:gdLst/>
            <a:ahLst/>
            <a:cxnLst/>
            <a:rect l="l" t="t" r="r" b="b"/>
            <a:pathLst>
              <a:path w="2213943" h="819620">
                <a:moveTo>
                  <a:pt x="0" y="0"/>
                </a:moveTo>
                <a:lnTo>
                  <a:pt x="2213943" y="0"/>
                </a:lnTo>
                <a:lnTo>
                  <a:pt x="2213943" y="819620"/>
                </a:lnTo>
                <a:lnTo>
                  <a:pt x="0" y="819620"/>
                </a:lnTo>
                <a:lnTo>
                  <a:pt x="0" y="0"/>
                </a:lnTo>
                <a:close/>
              </a:path>
            </a:pathLst>
          </a:custGeom>
          <a:blipFill>
            <a:blip r:embed="rId9"/>
            <a:stretch>
              <a:fillRect l="-6691"/>
            </a:stretch>
          </a:blipFill>
        </p:spPr>
        <p:txBody>
          <a:bodyPr/>
          <a:lstStyle/>
          <a:p>
            <a:endParaRPr lang="en-GB"/>
          </a:p>
        </p:txBody>
      </p:sp>
      <p:sp>
        <p:nvSpPr>
          <p:cNvPr id="10" name="Freeform 10"/>
          <p:cNvSpPr>
            <a:spLocks noGrp="1" noRot="1" noMove="1" noResize="1" noEditPoints="1" noAdjustHandles="1" noChangeArrowheads="1" noChangeShapeType="1"/>
          </p:cNvSpPr>
          <p:nvPr/>
        </p:nvSpPr>
        <p:spPr>
          <a:xfrm>
            <a:off x="4086855" y="1379988"/>
            <a:ext cx="464973" cy="552717"/>
          </a:xfrm>
          <a:custGeom>
            <a:avLst/>
            <a:gdLst/>
            <a:ahLst/>
            <a:cxnLst/>
            <a:rect l="l" t="t" r="r" b="b"/>
            <a:pathLst>
              <a:path w="464973" h="552717">
                <a:moveTo>
                  <a:pt x="0" y="0"/>
                </a:moveTo>
                <a:lnTo>
                  <a:pt x="464973" y="0"/>
                </a:lnTo>
                <a:lnTo>
                  <a:pt x="464973" y="552717"/>
                </a:lnTo>
                <a:lnTo>
                  <a:pt x="0" y="55271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a:spLocks noGrp="1" noRot="1" noMove="1" noResize="1" noEditPoints="1" noAdjustHandles="1" noChangeArrowheads="1" noChangeShapeType="1"/>
          </p:cNvSpPr>
          <p:nvPr/>
        </p:nvSpPr>
        <p:spPr>
          <a:xfrm>
            <a:off x="4070716" y="3466491"/>
            <a:ext cx="464973" cy="557968"/>
          </a:xfrm>
          <a:custGeom>
            <a:avLst/>
            <a:gdLst/>
            <a:ahLst/>
            <a:cxnLst/>
            <a:rect l="l" t="t" r="r" b="b"/>
            <a:pathLst>
              <a:path w="464973" h="557968">
                <a:moveTo>
                  <a:pt x="0" y="0"/>
                </a:moveTo>
                <a:lnTo>
                  <a:pt x="464974" y="0"/>
                </a:lnTo>
                <a:lnTo>
                  <a:pt x="464974" y="557968"/>
                </a:lnTo>
                <a:lnTo>
                  <a:pt x="0" y="55796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TextBox 12"/>
          <p:cNvSpPr txBox="1">
            <a:spLocks noGrp="1" noRot="1" noMove="1" noResize="1" noEditPoints="1" noAdjustHandles="1" noChangeArrowheads="1" noChangeShapeType="1"/>
          </p:cNvSpPr>
          <p:nvPr/>
        </p:nvSpPr>
        <p:spPr>
          <a:xfrm>
            <a:off x="4070716" y="530542"/>
            <a:ext cx="6762066" cy="539115"/>
          </a:xfrm>
          <a:prstGeom prst="rect">
            <a:avLst/>
          </a:prstGeom>
        </p:spPr>
        <p:txBody>
          <a:bodyPr lIns="0" tIns="0" rIns="0" bIns="0" rtlCol="0" anchor="t">
            <a:spAutoFit/>
          </a:bodyPr>
          <a:lstStyle/>
          <a:p>
            <a:pPr algn="l">
              <a:lnSpc>
                <a:spcPts val="4409"/>
              </a:lnSpc>
            </a:pPr>
            <a:r>
              <a:rPr lang="en-US" sz="3150" b="1" dirty="0">
                <a:solidFill>
                  <a:srgbClr val="002D64"/>
                </a:solidFill>
                <a:latin typeface="Source Sans Pro Bold"/>
                <a:ea typeface="Source Sans Pro Bold"/>
                <a:cs typeface="Source Sans Pro Bold"/>
                <a:sym typeface="Source Sans Pro Bold"/>
              </a:rPr>
              <a:t>Title </a:t>
            </a:r>
          </a:p>
        </p:txBody>
      </p:sp>
      <p:sp>
        <p:nvSpPr>
          <p:cNvPr id="14" name="TextBox 14"/>
          <p:cNvSpPr txBox="1">
            <a:spLocks noGrp="1" noRot="1" noMove="1" noResize="1" noEditPoints="1" noAdjustHandles="1" noChangeArrowheads="1" noChangeShapeType="1"/>
          </p:cNvSpPr>
          <p:nvPr/>
        </p:nvSpPr>
        <p:spPr>
          <a:xfrm>
            <a:off x="4723278" y="1351413"/>
            <a:ext cx="6109504" cy="1921510"/>
          </a:xfrm>
          <a:prstGeom prst="rect">
            <a:avLst/>
          </a:prstGeom>
        </p:spPr>
        <p:txBody>
          <a:bodyPr lIns="0" tIns="0" rIns="0" bIns="0" rtlCol="0" anchor="t">
            <a:spAutoFit/>
          </a:bodyPr>
          <a:lstStyle/>
          <a:p>
            <a:pPr algn="l">
              <a:lnSpc>
                <a:spcPts val="2239"/>
              </a:lnSpc>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 </a:t>
            </a:r>
            <a:r>
              <a:rPr lang="en-US" sz="1599" dirty="0" err="1">
                <a:solidFill>
                  <a:srgbClr val="002D64"/>
                </a:solidFill>
                <a:latin typeface="Source Sans Pro"/>
                <a:ea typeface="Source Sans Pro"/>
                <a:cs typeface="Source Sans Pro"/>
                <a:sym typeface="Source Sans Pro"/>
              </a:rPr>
              <a:t>nostrud</a:t>
            </a:r>
            <a:r>
              <a:rPr lang="en-US" sz="1599" dirty="0">
                <a:solidFill>
                  <a:srgbClr val="002D64"/>
                </a:solidFill>
                <a:latin typeface="Source Sans Pro"/>
                <a:ea typeface="Source Sans Pro"/>
                <a:cs typeface="Source Sans Pro"/>
                <a:sym typeface="Source Sans Pro"/>
              </a:rPr>
              <a:t> exercitation </a:t>
            </a:r>
            <a:r>
              <a:rPr lang="en-US" sz="1599" dirty="0" err="1">
                <a:solidFill>
                  <a:srgbClr val="002D64"/>
                </a:solidFill>
                <a:latin typeface="Source Sans Pro"/>
                <a:ea typeface="Source Sans Pro"/>
                <a:cs typeface="Source Sans Pro"/>
                <a:sym typeface="Source Sans Pro"/>
              </a:rPr>
              <a:t>ullamco</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laboris</a:t>
            </a:r>
            <a:r>
              <a:rPr lang="en-US" sz="1599" dirty="0">
                <a:solidFill>
                  <a:srgbClr val="002D64"/>
                </a:solidFill>
                <a:latin typeface="Source Sans Pro"/>
                <a:ea typeface="Source Sans Pro"/>
                <a:cs typeface="Source Sans Pro"/>
                <a:sym typeface="Source Sans Pro"/>
              </a:rPr>
              <a:t> nisi </a:t>
            </a:r>
            <a:r>
              <a:rPr lang="en-US" sz="1599" dirty="0" err="1">
                <a:solidFill>
                  <a:srgbClr val="002D64"/>
                </a:solidFill>
                <a:latin typeface="Source Sans Pro"/>
                <a:ea typeface="Source Sans Pro"/>
                <a:cs typeface="Source Sans Pro"/>
                <a:sym typeface="Source Sans Pro"/>
              </a:rPr>
              <a:t>ut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aliquip</a:t>
            </a:r>
            <a:r>
              <a:rPr lang="en-US" sz="1599" dirty="0">
                <a:solidFill>
                  <a:srgbClr val="002D64"/>
                </a:solidFill>
                <a:latin typeface="Source Sans Pro"/>
                <a:ea typeface="Source Sans Pro"/>
                <a:cs typeface="Source Sans Pro"/>
                <a:sym typeface="Source Sans Pro"/>
              </a:rPr>
              <a:t> ex </a:t>
            </a:r>
            <a:r>
              <a:rPr lang="en-US" sz="1599" dirty="0" err="1">
                <a:solidFill>
                  <a:srgbClr val="002D64"/>
                </a:solidFill>
                <a:latin typeface="Source Sans Pro"/>
                <a:ea typeface="Source Sans Pro"/>
                <a:cs typeface="Source Sans Pro"/>
                <a:sym typeface="Source Sans Pro"/>
              </a:rPr>
              <a:t>ea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commodo</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consequat</a:t>
            </a:r>
            <a:r>
              <a:rPr lang="en-US" sz="1599" dirty="0">
                <a:solidFill>
                  <a:srgbClr val="002D64"/>
                </a:solidFill>
                <a:latin typeface="Source Sans Pro"/>
                <a:ea typeface="Source Sans Pro"/>
                <a:cs typeface="Source Sans Pro"/>
                <a:sym typeface="Source Sans Pro"/>
              </a:rPr>
              <a:t>. Duis </a:t>
            </a:r>
            <a:r>
              <a:rPr lang="en-US" sz="1599" dirty="0" err="1">
                <a:solidFill>
                  <a:srgbClr val="002D64"/>
                </a:solidFill>
                <a:latin typeface="Source Sans Pro"/>
                <a:ea typeface="Source Sans Pro"/>
                <a:cs typeface="Source Sans Pro"/>
                <a:sym typeface="Source Sans Pro"/>
              </a:rPr>
              <a:t>aute</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irure</a:t>
            </a:r>
            <a:r>
              <a:rPr lang="en-US" sz="1599" dirty="0">
                <a:solidFill>
                  <a:srgbClr val="002D64"/>
                </a:solidFill>
                <a:latin typeface="Source Sans Pro"/>
                <a:ea typeface="Source Sans Pro"/>
                <a:cs typeface="Source Sans Pro"/>
                <a:sym typeface="Source Sans Pro"/>
              </a:rPr>
              <a:t> dolor in </a:t>
            </a:r>
            <a:r>
              <a:rPr lang="en-US" sz="1599" dirty="0" err="1">
                <a:solidFill>
                  <a:srgbClr val="002D64"/>
                </a:solidFill>
                <a:latin typeface="Source Sans Pro"/>
                <a:ea typeface="Source Sans Pro"/>
                <a:cs typeface="Source Sans Pro"/>
                <a:sym typeface="Source Sans Pro"/>
              </a:rPr>
              <a:t>reprehenderit</a:t>
            </a:r>
            <a:r>
              <a:rPr lang="en-US" sz="1599" dirty="0">
                <a:solidFill>
                  <a:srgbClr val="002D64"/>
                </a:solidFill>
                <a:latin typeface="Source Sans Pro"/>
                <a:ea typeface="Source Sans Pro"/>
                <a:cs typeface="Source Sans Pro"/>
                <a:sym typeface="Source Sans Pro"/>
              </a:rPr>
              <a:t> in </a:t>
            </a:r>
            <a:r>
              <a:rPr lang="en-US" sz="1599" dirty="0" err="1">
                <a:solidFill>
                  <a:srgbClr val="002D64"/>
                </a:solidFill>
                <a:latin typeface="Source Sans Pro"/>
                <a:ea typeface="Source Sans Pro"/>
                <a:cs typeface="Source Sans Pro"/>
                <a:sym typeface="Source Sans Pro"/>
              </a:rPr>
              <a:t>voluptate</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velit</a:t>
            </a:r>
            <a:r>
              <a:rPr lang="en-US" sz="1599" dirty="0">
                <a:solidFill>
                  <a:srgbClr val="002D64"/>
                </a:solidFill>
                <a:latin typeface="Source Sans Pro"/>
                <a:ea typeface="Source Sans Pro"/>
                <a:cs typeface="Source Sans Pro"/>
                <a:sym typeface="Source Sans Pro"/>
              </a:rPr>
              <a:t> esse </a:t>
            </a:r>
            <a:r>
              <a:rPr lang="en-US" sz="1599" dirty="0" err="1">
                <a:solidFill>
                  <a:srgbClr val="002D64"/>
                </a:solidFill>
                <a:latin typeface="Source Sans Pro"/>
                <a:ea typeface="Source Sans Pro"/>
                <a:cs typeface="Source Sans Pro"/>
                <a:sym typeface="Source Sans Pro"/>
              </a:rPr>
              <a:t>cillum</a:t>
            </a:r>
            <a:r>
              <a:rPr lang="en-US" sz="1599" dirty="0">
                <a:solidFill>
                  <a:srgbClr val="002D64"/>
                </a:solidFill>
                <a:latin typeface="Source Sans Pro"/>
                <a:ea typeface="Source Sans Pro"/>
                <a:cs typeface="Source Sans Pro"/>
                <a:sym typeface="Source Sans Pro"/>
              </a:rPr>
              <a:t> dolore </a:t>
            </a:r>
            <a:r>
              <a:rPr lang="en-US" sz="1599" dirty="0" err="1">
                <a:solidFill>
                  <a:srgbClr val="002D64"/>
                </a:solidFill>
                <a:latin typeface="Source Sans Pro"/>
                <a:ea typeface="Source Sans Pro"/>
                <a:cs typeface="Source Sans Pro"/>
                <a:sym typeface="Source Sans Pro"/>
              </a:rPr>
              <a:t>eu</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fugiat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nulla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pariatur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Excepteur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sint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occaecat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cupidatat</a:t>
            </a:r>
            <a:r>
              <a:rPr lang="en-US" sz="1599" dirty="0">
                <a:solidFill>
                  <a:srgbClr val="002D64"/>
                </a:solidFill>
                <a:latin typeface="Source Sans Pro"/>
                <a:ea typeface="Source Sans Pro"/>
                <a:cs typeface="Source Sans Pro"/>
                <a:sym typeface="Source Sans Pro"/>
              </a:rPr>
              <a:t> non </a:t>
            </a:r>
            <a:r>
              <a:rPr lang="en-US" sz="1599" dirty="0" err="1">
                <a:solidFill>
                  <a:srgbClr val="002D64"/>
                </a:solidFill>
                <a:latin typeface="Source Sans Pro"/>
                <a:ea typeface="Source Sans Pro"/>
                <a:cs typeface="Source Sans Pro"/>
                <a:sym typeface="Source Sans Pro"/>
              </a:rPr>
              <a:t>proident</a:t>
            </a:r>
            <a:r>
              <a:rPr lang="en-US" sz="1599" dirty="0">
                <a:solidFill>
                  <a:srgbClr val="002D64"/>
                </a:solidFill>
                <a:latin typeface="Source Sans Pro"/>
                <a:ea typeface="Source Sans Pro"/>
                <a:cs typeface="Source Sans Pro"/>
                <a:sym typeface="Source Sans Pro"/>
              </a:rPr>
              <a:t>, sunt in culpa qui </a:t>
            </a:r>
            <a:r>
              <a:rPr lang="en-US" sz="1599" dirty="0" err="1">
                <a:solidFill>
                  <a:srgbClr val="002D64"/>
                </a:solidFill>
                <a:latin typeface="Source Sans Pro"/>
                <a:ea typeface="Source Sans Pro"/>
                <a:cs typeface="Source Sans Pro"/>
                <a:sym typeface="Source Sans Pro"/>
              </a:rPr>
              <a:t>officia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deserunt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mollit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anim</a:t>
            </a:r>
            <a:r>
              <a:rPr lang="en-US" sz="1599" dirty="0">
                <a:solidFill>
                  <a:srgbClr val="002D64"/>
                </a:solidFill>
                <a:latin typeface="Source Sans Pro"/>
                <a:ea typeface="Source Sans Pro"/>
                <a:cs typeface="Source Sans Pro"/>
                <a:sym typeface="Source Sans Pro"/>
              </a:rPr>
              <a:t> id est </a:t>
            </a:r>
            <a:r>
              <a:rPr lang="en-US" sz="1599" dirty="0" err="1">
                <a:solidFill>
                  <a:srgbClr val="002D64"/>
                </a:solidFill>
                <a:latin typeface="Source Sans Pro"/>
                <a:ea typeface="Source Sans Pro"/>
                <a:cs typeface="Source Sans Pro"/>
                <a:sym typeface="Source Sans Pro"/>
              </a:rPr>
              <a:t>laborum</a:t>
            </a:r>
            <a:r>
              <a:rPr lang="en-US" sz="1599" dirty="0">
                <a:solidFill>
                  <a:srgbClr val="002D64"/>
                </a:solidFill>
                <a:latin typeface="Source Sans Pro"/>
                <a:ea typeface="Source Sans Pro"/>
                <a:cs typeface="Source Sans Pro"/>
                <a:sym typeface="Source Sans Pro"/>
              </a:rPr>
              <a:t>.</a:t>
            </a:r>
          </a:p>
        </p:txBody>
      </p:sp>
      <p:sp>
        <p:nvSpPr>
          <p:cNvPr id="15" name="TextBox 15"/>
          <p:cNvSpPr txBox="1">
            <a:spLocks noGrp="1" noRot="1" noMove="1" noResize="1" noEditPoints="1" noAdjustHandles="1" noChangeArrowheads="1" noChangeShapeType="1"/>
          </p:cNvSpPr>
          <p:nvPr/>
        </p:nvSpPr>
        <p:spPr>
          <a:xfrm>
            <a:off x="983110" y="4285878"/>
            <a:ext cx="1245011"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a:t>
            </a:r>
          </a:p>
        </p:txBody>
      </p:sp>
      <p:sp>
        <p:nvSpPr>
          <p:cNvPr id="16" name="TextBox 16"/>
          <p:cNvSpPr txBox="1">
            <a:spLocks noGrp="1" noRot="1" noMove="1" noResize="1" noEditPoints="1" noAdjustHandles="1" noChangeArrowheads="1" noChangeShapeType="1"/>
          </p:cNvSpPr>
          <p:nvPr/>
        </p:nvSpPr>
        <p:spPr>
          <a:xfrm>
            <a:off x="964788" y="4720857"/>
            <a:ext cx="1263333"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cochranecollab</a:t>
            </a:r>
          </a:p>
        </p:txBody>
      </p:sp>
      <p:sp>
        <p:nvSpPr>
          <p:cNvPr id="17" name="TextBox 17"/>
          <p:cNvSpPr txBox="1">
            <a:spLocks noGrp="1" noRot="1" noMove="1" noResize="1" noEditPoints="1" noAdjustHandles="1" noChangeArrowheads="1" noChangeShapeType="1"/>
          </p:cNvSpPr>
          <p:nvPr/>
        </p:nvSpPr>
        <p:spPr>
          <a:xfrm>
            <a:off x="983111" y="5148886"/>
            <a:ext cx="1409860"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@cochranecollab</a:t>
            </a:r>
          </a:p>
        </p:txBody>
      </p:sp>
      <p:sp>
        <p:nvSpPr>
          <p:cNvPr id="18" name="TextBox 18"/>
          <p:cNvSpPr txBox="1">
            <a:spLocks noGrp="1" noRot="1" noMove="1" noResize="1" noEditPoints="1" noAdjustHandles="1" noChangeArrowheads="1" noChangeShapeType="1"/>
          </p:cNvSpPr>
          <p:nvPr/>
        </p:nvSpPr>
        <p:spPr>
          <a:xfrm>
            <a:off x="964788" y="3880432"/>
            <a:ext cx="1245012" cy="203582"/>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cochrane.org</a:t>
            </a:r>
          </a:p>
        </p:txBody>
      </p:sp>
      <p:sp>
        <p:nvSpPr>
          <p:cNvPr id="19" name="TextBox 19"/>
          <p:cNvSpPr txBox="1">
            <a:spLocks noGrp="1" noRot="1" noMove="1" noResize="1" noEditPoints="1" noAdjustHandles="1" noChangeArrowheads="1" noChangeShapeType="1"/>
          </p:cNvSpPr>
          <p:nvPr/>
        </p:nvSpPr>
        <p:spPr>
          <a:xfrm>
            <a:off x="4376491" y="4005897"/>
            <a:ext cx="3157661" cy="1369060"/>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endParaRPr lang="en-US" sz="1599" dirty="0">
              <a:solidFill>
                <a:srgbClr val="002D64"/>
              </a:solidFill>
              <a:latin typeface="Source Sans Pro"/>
              <a:ea typeface="Source Sans Pro"/>
              <a:cs typeface="Source Sans Pro"/>
              <a:sym typeface="Source Sans Pro"/>
            </a:endParaRP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a:t>
            </a:r>
          </a:p>
        </p:txBody>
      </p:sp>
      <p:sp>
        <p:nvSpPr>
          <p:cNvPr id="20" name="TextBox 20"/>
          <p:cNvSpPr txBox="1">
            <a:spLocks noGrp="1" noRot="1" noMove="1" noResize="1" noEditPoints="1" noAdjustHandles="1" noChangeArrowheads="1" noChangeShapeType="1"/>
          </p:cNvSpPr>
          <p:nvPr/>
        </p:nvSpPr>
        <p:spPr>
          <a:xfrm>
            <a:off x="7624070" y="4005897"/>
            <a:ext cx="3208712" cy="1369060"/>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endParaRPr lang="en-US" sz="1599" dirty="0">
              <a:solidFill>
                <a:srgbClr val="002D64"/>
              </a:solidFill>
              <a:latin typeface="Source Sans Pro"/>
              <a:ea typeface="Source Sans Pro"/>
              <a:cs typeface="Source Sans Pro"/>
              <a:sym typeface="Source Sans Pro"/>
            </a:endParaRP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a:t>
            </a:r>
          </a:p>
        </p:txBody>
      </p:sp>
      <p:sp>
        <p:nvSpPr>
          <p:cNvPr id="22" name="TextBox 16">
            <a:extLst>
              <a:ext uri="{FF2B5EF4-FFF2-40B4-BE49-F238E27FC236}">
                <a16:creationId xmlns:a16="http://schemas.microsoft.com/office/drawing/2014/main" id="{C0072DA6-BA4A-82A4-99FD-6605BD9072E6}"/>
              </a:ext>
            </a:extLst>
          </p:cNvPr>
          <p:cNvSpPr txBox="1">
            <a:spLocks noGrp="1" noRot="1" noMove="1" noResize="1" noEditPoints="1" noAdjustHandles="1" noChangeArrowheads="1" noChangeShapeType="1"/>
          </p:cNvSpPr>
          <p:nvPr/>
        </p:nvSpPr>
        <p:spPr>
          <a:xfrm>
            <a:off x="4723278" y="3552580"/>
            <a:ext cx="1601322" cy="300595"/>
          </a:xfrm>
          <a:prstGeom prst="rect">
            <a:avLst/>
          </a:prstGeom>
        </p:spPr>
        <p:txBody>
          <a:bodyPr wrap="square" lIns="0" tIns="0" rIns="0" bIns="0" rtlCol="0" anchor="t">
            <a:spAutoFit/>
          </a:bodyPr>
          <a:lstStyle/>
          <a:p>
            <a:pPr algn="l">
              <a:lnSpc>
                <a:spcPts val="2520"/>
              </a:lnSpc>
            </a:pPr>
            <a:r>
              <a:rPr lang="en-US" sz="1800" b="1" dirty="0">
                <a:solidFill>
                  <a:srgbClr val="002D64"/>
                </a:solidFill>
                <a:latin typeface="Source Sans Pro Bold"/>
                <a:ea typeface="Source Sans Pro Bold"/>
                <a:cs typeface="Source Sans Pro Bold"/>
                <a:sym typeface="Source Sans Pro Bold"/>
              </a:rPr>
              <a:t>Key findings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1">
            <a:extLst>
              <a:ext uri="{FF2B5EF4-FFF2-40B4-BE49-F238E27FC236}">
                <a16:creationId xmlns:a16="http://schemas.microsoft.com/office/drawing/2014/main" id="{B6C53F62-02EE-1E52-7DC1-EB6F3CCDFB7D}"/>
              </a:ext>
            </a:extLst>
          </p:cNvPr>
          <p:cNvSpPr>
            <a:spLocks noGrp="1" noRot="1" noMove="1" noResize="1" noEditPoints="1" noAdjustHandles="1" noChangeArrowheads="1" noChangeShapeType="1"/>
          </p:cNvSpPr>
          <p:nvPr/>
        </p:nvSpPr>
        <p:spPr>
          <a:xfrm>
            <a:off x="9820153" y="0"/>
            <a:ext cx="1609847" cy="5972175"/>
          </a:xfrm>
          <a:custGeom>
            <a:avLst/>
            <a:gdLst/>
            <a:ahLst/>
            <a:cxnLst/>
            <a:rect l="l" t="t" r="r" b="b"/>
            <a:pathLst>
              <a:path w="1791358" h="6396343">
                <a:moveTo>
                  <a:pt x="0" y="0"/>
                </a:moveTo>
                <a:lnTo>
                  <a:pt x="1791357" y="0"/>
                </a:lnTo>
                <a:lnTo>
                  <a:pt x="1791357" y="6396343"/>
                </a:lnTo>
                <a:lnTo>
                  <a:pt x="0" y="6396343"/>
                </a:lnTo>
                <a:lnTo>
                  <a:pt x="0" y="0"/>
                </a:lnTo>
                <a:close/>
              </a:path>
            </a:pathLst>
          </a:custGeom>
          <a:blipFill>
            <a:blip r:embed="rId2">
              <a:alphaModFix amt="4000"/>
            </a:blip>
            <a:stretch>
              <a:fillRect l="-1998" t="-7102" r="-13272"/>
            </a:stretch>
          </a:blipFill>
        </p:spPr>
        <p:txBody>
          <a:bodyPr/>
          <a:lstStyle/>
          <a:p>
            <a:endParaRPr lang="en-GB" dirty="0"/>
          </a:p>
        </p:txBody>
      </p:sp>
      <p:sp>
        <p:nvSpPr>
          <p:cNvPr id="2" name="Freeform 2"/>
          <p:cNvSpPr>
            <a:spLocks noGrp="1" noRot="1" noMove="1" noResize="1" noEditPoints="1" noAdjustHandles="1" noChangeArrowheads="1" noChangeShapeType="1"/>
          </p:cNvSpPr>
          <p:nvPr/>
        </p:nvSpPr>
        <p:spPr>
          <a:xfrm>
            <a:off x="0" y="-1108417"/>
            <a:ext cx="7836633" cy="7836633"/>
          </a:xfrm>
          <a:custGeom>
            <a:avLst/>
            <a:gdLst/>
            <a:ahLst/>
            <a:cxnLst/>
            <a:rect l="l" t="t" r="r" b="b"/>
            <a:pathLst>
              <a:path w="7836633" h="7836633">
                <a:moveTo>
                  <a:pt x="0" y="0"/>
                </a:moveTo>
                <a:lnTo>
                  <a:pt x="7836633" y="0"/>
                </a:lnTo>
                <a:lnTo>
                  <a:pt x="7836633" y="7836632"/>
                </a:lnTo>
                <a:lnTo>
                  <a:pt x="0" y="7836632"/>
                </a:lnTo>
                <a:lnTo>
                  <a:pt x="0" y="0"/>
                </a:lnTo>
                <a:close/>
              </a:path>
            </a:pathLst>
          </a:custGeom>
          <a:blipFill>
            <a:blip>
              <a:alphaModFix amt="4000"/>
              <a:extLst>
                <a:ext uri="{96DAC541-7B7A-43D3-8B79-37D633B846F1}">
                  <asvg:svgBlip xmlns:asvg="http://schemas.microsoft.com/office/drawing/2016/SVG/main" r:embed="rId3"/>
                </a:ext>
              </a:extLst>
            </a:blip>
            <a:stretch>
              <a:fillRect/>
            </a:stretch>
          </a:blipFill>
          <a:ln cap="sq">
            <a:noFill/>
            <a:prstDash val="lgDash"/>
            <a:miter/>
          </a:ln>
        </p:spPr>
        <p:txBody>
          <a:bodyPr/>
          <a:lstStyle/>
          <a:p>
            <a:endParaRPr lang="en-GB"/>
          </a:p>
        </p:txBody>
      </p:sp>
      <p:grpSp>
        <p:nvGrpSpPr>
          <p:cNvPr id="3" name="Group 3"/>
          <p:cNvGrpSpPr/>
          <p:nvPr/>
        </p:nvGrpSpPr>
        <p:grpSpPr>
          <a:xfrm>
            <a:off x="-3539910" y="-908909"/>
            <a:ext cx="7458227" cy="7458227"/>
            <a:chOff x="0" y="0"/>
            <a:chExt cx="812800" cy="812800"/>
          </a:xfrm>
        </p:grpSpPr>
        <p:sp>
          <p:nvSpPr>
            <p:cNvPr id="4" name="Freeform 4"/>
            <p:cNvSpPr/>
            <p:nvPr/>
          </p:nvSpPr>
          <p:spPr>
            <a:xfrm flipH="1">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4"/>
              <a:stretch>
                <a:fillRect l="-27296" r="-22703"/>
              </a:stretch>
            </a:blipFill>
          </p:spPr>
          <p:txBody>
            <a:bodyPr/>
            <a:lstStyle/>
            <a:p>
              <a:endParaRPr lang="en-GB" dirty="0"/>
            </a:p>
          </p:txBody>
        </p:sp>
      </p:grpSp>
      <p:sp>
        <p:nvSpPr>
          <p:cNvPr id="5" name="Freeform 5"/>
          <p:cNvSpPr>
            <a:spLocks noGrp="1" noRot="1" noMove="1" noResize="1" noEditPoints="1" noAdjustHandles="1" noChangeArrowheads="1" noChangeShapeType="1"/>
          </p:cNvSpPr>
          <p:nvPr/>
        </p:nvSpPr>
        <p:spPr>
          <a:xfrm>
            <a:off x="615541" y="4285223"/>
            <a:ext cx="242022" cy="206379"/>
          </a:xfrm>
          <a:custGeom>
            <a:avLst/>
            <a:gdLst/>
            <a:ahLst/>
            <a:cxnLst/>
            <a:rect l="l" t="t" r="r" b="b"/>
            <a:pathLst>
              <a:path w="242022" h="206379">
                <a:moveTo>
                  <a:pt x="0" y="0"/>
                </a:moveTo>
                <a:lnTo>
                  <a:pt x="242022" y="0"/>
                </a:lnTo>
                <a:lnTo>
                  <a:pt x="242022" y="206379"/>
                </a:lnTo>
                <a:lnTo>
                  <a:pt x="0" y="20637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a:spLocks noGrp="1" noRot="1" noMove="1" noResize="1" noEditPoints="1" noAdjustHandles="1" noChangeArrowheads="1" noChangeShapeType="1"/>
          </p:cNvSpPr>
          <p:nvPr/>
        </p:nvSpPr>
        <p:spPr>
          <a:xfrm>
            <a:off x="597218" y="4720202"/>
            <a:ext cx="227553" cy="226726"/>
          </a:xfrm>
          <a:custGeom>
            <a:avLst/>
            <a:gdLst/>
            <a:ahLst/>
            <a:cxnLst/>
            <a:rect l="l" t="t" r="r" b="b"/>
            <a:pathLst>
              <a:path w="227553" h="226726">
                <a:moveTo>
                  <a:pt x="0" y="0"/>
                </a:moveTo>
                <a:lnTo>
                  <a:pt x="227553" y="0"/>
                </a:lnTo>
                <a:lnTo>
                  <a:pt x="227553" y="226726"/>
                </a:lnTo>
                <a:lnTo>
                  <a:pt x="0" y="2267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a:spLocks noGrp="1" noRot="1" noMove="1" noResize="1" noEditPoints="1" noAdjustHandles="1" noChangeArrowheads="1" noChangeShapeType="1"/>
          </p:cNvSpPr>
          <p:nvPr/>
        </p:nvSpPr>
        <p:spPr>
          <a:xfrm>
            <a:off x="606291" y="5156478"/>
            <a:ext cx="218480" cy="218480"/>
          </a:xfrm>
          <a:custGeom>
            <a:avLst/>
            <a:gdLst/>
            <a:ahLst/>
            <a:cxnLst/>
            <a:rect l="l" t="t" r="r" b="b"/>
            <a:pathLst>
              <a:path w="218480" h="218480">
                <a:moveTo>
                  <a:pt x="0" y="0"/>
                </a:moveTo>
                <a:lnTo>
                  <a:pt x="218480" y="0"/>
                </a:lnTo>
                <a:lnTo>
                  <a:pt x="218480" y="218480"/>
                </a:lnTo>
                <a:lnTo>
                  <a:pt x="0" y="21848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a:spLocks noGrp="1" noRot="1" noMove="1" noResize="1" noEditPoints="1" noAdjustHandles="1" noChangeArrowheads="1" noChangeShapeType="1"/>
          </p:cNvSpPr>
          <p:nvPr/>
        </p:nvSpPr>
        <p:spPr>
          <a:xfrm>
            <a:off x="615541" y="3879778"/>
            <a:ext cx="218480" cy="218480"/>
          </a:xfrm>
          <a:custGeom>
            <a:avLst/>
            <a:gdLst/>
            <a:ahLst/>
            <a:cxnLst/>
            <a:rect l="l" t="t" r="r" b="b"/>
            <a:pathLst>
              <a:path w="218480" h="218480">
                <a:moveTo>
                  <a:pt x="0" y="0"/>
                </a:moveTo>
                <a:lnTo>
                  <a:pt x="218479" y="0"/>
                </a:lnTo>
                <a:lnTo>
                  <a:pt x="218479" y="218479"/>
                </a:lnTo>
                <a:lnTo>
                  <a:pt x="0" y="2184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a:spLocks noGrp="1" noRot="1" noMove="1" noResize="1" noEditPoints="1" noAdjustHandles="1" noChangeArrowheads="1" noChangeShapeType="1"/>
          </p:cNvSpPr>
          <p:nvPr/>
        </p:nvSpPr>
        <p:spPr>
          <a:xfrm>
            <a:off x="4086855" y="1379988"/>
            <a:ext cx="464973" cy="552717"/>
          </a:xfrm>
          <a:custGeom>
            <a:avLst/>
            <a:gdLst/>
            <a:ahLst/>
            <a:cxnLst/>
            <a:rect l="l" t="t" r="r" b="b"/>
            <a:pathLst>
              <a:path w="464973" h="552717">
                <a:moveTo>
                  <a:pt x="0" y="0"/>
                </a:moveTo>
                <a:lnTo>
                  <a:pt x="464973" y="0"/>
                </a:lnTo>
                <a:lnTo>
                  <a:pt x="464973" y="552717"/>
                </a:lnTo>
                <a:lnTo>
                  <a:pt x="0" y="55271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a:spLocks noGrp="1" noRot="1" noMove="1" noResize="1" noEditPoints="1" noAdjustHandles="1" noChangeArrowheads="1" noChangeShapeType="1"/>
          </p:cNvSpPr>
          <p:nvPr/>
        </p:nvSpPr>
        <p:spPr>
          <a:xfrm>
            <a:off x="4070716" y="3466491"/>
            <a:ext cx="464973" cy="557968"/>
          </a:xfrm>
          <a:custGeom>
            <a:avLst/>
            <a:gdLst/>
            <a:ahLst/>
            <a:cxnLst/>
            <a:rect l="l" t="t" r="r" b="b"/>
            <a:pathLst>
              <a:path w="464973" h="557968">
                <a:moveTo>
                  <a:pt x="0" y="0"/>
                </a:moveTo>
                <a:lnTo>
                  <a:pt x="464974" y="0"/>
                </a:lnTo>
                <a:lnTo>
                  <a:pt x="464974" y="557968"/>
                </a:lnTo>
                <a:lnTo>
                  <a:pt x="0" y="557968"/>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597217" y="484035"/>
            <a:ext cx="2087314" cy="425022"/>
          </a:xfrm>
          <a:custGeom>
            <a:avLst/>
            <a:gdLst/>
            <a:ahLst/>
            <a:cxnLst/>
            <a:rect l="l" t="t" r="r" b="b"/>
            <a:pathLst>
              <a:path w="2087314" h="425022">
                <a:moveTo>
                  <a:pt x="0" y="0"/>
                </a:moveTo>
                <a:lnTo>
                  <a:pt x="2087315" y="0"/>
                </a:lnTo>
                <a:lnTo>
                  <a:pt x="2087315" y="425022"/>
                </a:lnTo>
                <a:lnTo>
                  <a:pt x="0" y="425022"/>
                </a:lnTo>
                <a:lnTo>
                  <a:pt x="0" y="0"/>
                </a:lnTo>
                <a:close/>
              </a:path>
            </a:pathLst>
          </a:custGeom>
          <a:blipFill>
            <a:blip r:embed="rId11"/>
            <a:stretch>
              <a:fillRect t="-338" b="-338"/>
            </a:stretch>
          </a:blipFill>
        </p:spPr>
        <p:txBody>
          <a:bodyPr/>
          <a:lstStyle/>
          <a:p>
            <a:endParaRPr lang="en-GB"/>
          </a:p>
        </p:txBody>
      </p:sp>
      <p:sp>
        <p:nvSpPr>
          <p:cNvPr id="12" name="TextBox 12"/>
          <p:cNvSpPr txBox="1">
            <a:spLocks noGrp="1" noRot="1" noMove="1" noResize="1" noEditPoints="1" noAdjustHandles="1" noChangeArrowheads="1" noChangeShapeType="1"/>
          </p:cNvSpPr>
          <p:nvPr/>
        </p:nvSpPr>
        <p:spPr>
          <a:xfrm>
            <a:off x="4070716" y="530542"/>
            <a:ext cx="6762066" cy="539115"/>
          </a:xfrm>
          <a:prstGeom prst="rect">
            <a:avLst/>
          </a:prstGeom>
        </p:spPr>
        <p:txBody>
          <a:bodyPr lIns="0" tIns="0" rIns="0" bIns="0" rtlCol="0" anchor="t">
            <a:spAutoFit/>
          </a:bodyPr>
          <a:lstStyle/>
          <a:p>
            <a:pPr algn="l">
              <a:lnSpc>
                <a:spcPts val="4409"/>
              </a:lnSpc>
            </a:pPr>
            <a:r>
              <a:rPr lang="en-US" sz="3150" b="1" dirty="0">
                <a:solidFill>
                  <a:srgbClr val="002D64"/>
                </a:solidFill>
                <a:latin typeface="Source Sans Pro Bold"/>
                <a:ea typeface="Source Sans Pro Bold"/>
                <a:cs typeface="Source Sans Pro Bold"/>
                <a:sym typeface="Source Sans Pro Bold"/>
              </a:rPr>
              <a:t>Title </a:t>
            </a:r>
          </a:p>
        </p:txBody>
      </p:sp>
      <p:sp>
        <p:nvSpPr>
          <p:cNvPr id="14" name="TextBox 14"/>
          <p:cNvSpPr txBox="1">
            <a:spLocks noGrp="1" noRot="1" noMove="1" noResize="1" noEditPoints="1" noAdjustHandles="1" noChangeArrowheads="1" noChangeShapeType="1"/>
          </p:cNvSpPr>
          <p:nvPr/>
        </p:nvSpPr>
        <p:spPr>
          <a:xfrm>
            <a:off x="4723278" y="1351413"/>
            <a:ext cx="6109504" cy="1921510"/>
          </a:xfrm>
          <a:prstGeom prst="rect">
            <a:avLst/>
          </a:prstGeom>
        </p:spPr>
        <p:txBody>
          <a:bodyPr lIns="0" tIns="0" rIns="0" bIns="0" rtlCol="0" anchor="t">
            <a:spAutoFit/>
          </a:bodyPr>
          <a:lstStyle/>
          <a:p>
            <a:pPr algn="l">
              <a:lnSpc>
                <a:spcPts val="2239"/>
              </a:lnSpc>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 </a:t>
            </a:r>
            <a:r>
              <a:rPr lang="en-US" sz="1599" dirty="0" err="1">
                <a:solidFill>
                  <a:srgbClr val="002D64"/>
                </a:solidFill>
                <a:latin typeface="Source Sans Pro"/>
                <a:ea typeface="Source Sans Pro"/>
                <a:cs typeface="Source Sans Pro"/>
                <a:sym typeface="Source Sans Pro"/>
              </a:rPr>
              <a:t>nostrud</a:t>
            </a:r>
            <a:r>
              <a:rPr lang="en-US" sz="1599" dirty="0">
                <a:solidFill>
                  <a:srgbClr val="002D64"/>
                </a:solidFill>
                <a:latin typeface="Source Sans Pro"/>
                <a:ea typeface="Source Sans Pro"/>
                <a:cs typeface="Source Sans Pro"/>
                <a:sym typeface="Source Sans Pro"/>
              </a:rPr>
              <a:t> exercitation </a:t>
            </a:r>
            <a:r>
              <a:rPr lang="en-US" sz="1599" dirty="0" err="1">
                <a:solidFill>
                  <a:srgbClr val="002D64"/>
                </a:solidFill>
                <a:latin typeface="Source Sans Pro"/>
                <a:ea typeface="Source Sans Pro"/>
                <a:cs typeface="Source Sans Pro"/>
                <a:sym typeface="Source Sans Pro"/>
              </a:rPr>
              <a:t>ullamco</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laboris</a:t>
            </a:r>
            <a:r>
              <a:rPr lang="en-US" sz="1599" dirty="0">
                <a:solidFill>
                  <a:srgbClr val="002D64"/>
                </a:solidFill>
                <a:latin typeface="Source Sans Pro"/>
                <a:ea typeface="Source Sans Pro"/>
                <a:cs typeface="Source Sans Pro"/>
                <a:sym typeface="Source Sans Pro"/>
              </a:rPr>
              <a:t> nisi </a:t>
            </a:r>
            <a:r>
              <a:rPr lang="en-US" sz="1599" dirty="0" err="1">
                <a:solidFill>
                  <a:srgbClr val="002D64"/>
                </a:solidFill>
                <a:latin typeface="Source Sans Pro"/>
                <a:ea typeface="Source Sans Pro"/>
                <a:cs typeface="Source Sans Pro"/>
                <a:sym typeface="Source Sans Pro"/>
              </a:rPr>
              <a:t>ut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aliquip</a:t>
            </a:r>
            <a:r>
              <a:rPr lang="en-US" sz="1599" dirty="0">
                <a:solidFill>
                  <a:srgbClr val="002D64"/>
                </a:solidFill>
                <a:latin typeface="Source Sans Pro"/>
                <a:ea typeface="Source Sans Pro"/>
                <a:cs typeface="Source Sans Pro"/>
                <a:sym typeface="Source Sans Pro"/>
              </a:rPr>
              <a:t> ex </a:t>
            </a:r>
            <a:r>
              <a:rPr lang="en-US" sz="1599" dirty="0" err="1">
                <a:solidFill>
                  <a:srgbClr val="002D64"/>
                </a:solidFill>
                <a:latin typeface="Source Sans Pro"/>
                <a:ea typeface="Source Sans Pro"/>
                <a:cs typeface="Source Sans Pro"/>
                <a:sym typeface="Source Sans Pro"/>
              </a:rPr>
              <a:t>ea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commodo</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consequat</a:t>
            </a:r>
            <a:r>
              <a:rPr lang="en-US" sz="1599" dirty="0">
                <a:solidFill>
                  <a:srgbClr val="002D64"/>
                </a:solidFill>
                <a:latin typeface="Source Sans Pro"/>
                <a:ea typeface="Source Sans Pro"/>
                <a:cs typeface="Source Sans Pro"/>
                <a:sym typeface="Source Sans Pro"/>
              </a:rPr>
              <a:t>. Duis </a:t>
            </a:r>
            <a:r>
              <a:rPr lang="en-US" sz="1599" dirty="0" err="1">
                <a:solidFill>
                  <a:srgbClr val="002D64"/>
                </a:solidFill>
                <a:latin typeface="Source Sans Pro"/>
                <a:ea typeface="Source Sans Pro"/>
                <a:cs typeface="Source Sans Pro"/>
                <a:sym typeface="Source Sans Pro"/>
              </a:rPr>
              <a:t>aute</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irure</a:t>
            </a:r>
            <a:r>
              <a:rPr lang="en-US" sz="1599" dirty="0">
                <a:solidFill>
                  <a:srgbClr val="002D64"/>
                </a:solidFill>
                <a:latin typeface="Source Sans Pro"/>
                <a:ea typeface="Source Sans Pro"/>
                <a:cs typeface="Source Sans Pro"/>
                <a:sym typeface="Source Sans Pro"/>
              </a:rPr>
              <a:t> dolor in </a:t>
            </a:r>
            <a:r>
              <a:rPr lang="en-US" sz="1599" dirty="0" err="1">
                <a:solidFill>
                  <a:srgbClr val="002D64"/>
                </a:solidFill>
                <a:latin typeface="Source Sans Pro"/>
                <a:ea typeface="Source Sans Pro"/>
                <a:cs typeface="Source Sans Pro"/>
                <a:sym typeface="Source Sans Pro"/>
              </a:rPr>
              <a:t>reprehenderit</a:t>
            </a:r>
            <a:r>
              <a:rPr lang="en-US" sz="1599" dirty="0">
                <a:solidFill>
                  <a:srgbClr val="002D64"/>
                </a:solidFill>
                <a:latin typeface="Source Sans Pro"/>
                <a:ea typeface="Source Sans Pro"/>
                <a:cs typeface="Source Sans Pro"/>
                <a:sym typeface="Source Sans Pro"/>
              </a:rPr>
              <a:t> in </a:t>
            </a:r>
            <a:r>
              <a:rPr lang="en-US" sz="1599" dirty="0" err="1">
                <a:solidFill>
                  <a:srgbClr val="002D64"/>
                </a:solidFill>
                <a:latin typeface="Source Sans Pro"/>
                <a:ea typeface="Source Sans Pro"/>
                <a:cs typeface="Source Sans Pro"/>
                <a:sym typeface="Source Sans Pro"/>
              </a:rPr>
              <a:t>voluptate</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velit</a:t>
            </a:r>
            <a:r>
              <a:rPr lang="en-US" sz="1599" dirty="0">
                <a:solidFill>
                  <a:srgbClr val="002D64"/>
                </a:solidFill>
                <a:latin typeface="Source Sans Pro"/>
                <a:ea typeface="Source Sans Pro"/>
                <a:cs typeface="Source Sans Pro"/>
                <a:sym typeface="Source Sans Pro"/>
              </a:rPr>
              <a:t> esse </a:t>
            </a:r>
            <a:r>
              <a:rPr lang="en-US" sz="1599" dirty="0" err="1">
                <a:solidFill>
                  <a:srgbClr val="002D64"/>
                </a:solidFill>
                <a:latin typeface="Source Sans Pro"/>
                <a:ea typeface="Source Sans Pro"/>
                <a:cs typeface="Source Sans Pro"/>
                <a:sym typeface="Source Sans Pro"/>
              </a:rPr>
              <a:t>cillum</a:t>
            </a:r>
            <a:r>
              <a:rPr lang="en-US" sz="1599" dirty="0">
                <a:solidFill>
                  <a:srgbClr val="002D64"/>
                </a:solidFill>
                <a:latin typeface="Source Sans Pro"/>
                <a:ea typeface="Source Sans Pro"/>
                <a:cs typeface="Source Sans Pro"/>
                <a:sym typeface="Source Sans Pro"/>
              </a:rPr>
              <a:t> dolore </a:t>
            </a:r>
            <a:r>
              <a:rPr lang="en-US" sz="1599" dirty="0" err="1">
                <a:solidFill>
                  <a:srgbClr val="002D64"/>
                </a:solidFill>
                <a:latin typeface="Source Sans Pro"/>
                <a:ea typeface="Source Sans Pro"/>
                <a:cs typeface="Source Sans Pro"/>
                <a:sym typeface="Source Sans Pro"/>
              </a:rPr>
              <a:t>eu</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fugiat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nulla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pariatur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Excepteur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sint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occaecat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cupidatat</a:t>
            </a:r>
            <a:r>
              <a:rPr lang="en-US" sz="1599" dirty="0">
                <a:solidFill>
                  <a:srgbClr val="002D64"/>
                </a:solidFill>
                <a:latin typeface="Source Sans Pro"/>
                <a:ea typeface="Source Sans Pro"/>
                <a:cs typeface="Source Sans Pro"/>
                <a:sym typeface="Source Sans Pro"/>
              </a:rPr>
              <a:t> non </a:t>
            </a:r>
            <a:r>
              <a:rPr lang="en-US" sz="1599" dirty="0" err="1">
                <a:solidFill>
                  <a:srgbClr val="002D64"/>
                </a:solidFill>
                <a:latin typeface="Source Sans Pro"/>
                <a:ea typeface="Source Sans Pro"/>
                <a:cs typeface="Source Sans Pro"/>
                <a:sym typeface="Source Sans Pro"/>
              </a:rPr>
              <a:t>proident</a:t>
            </a:r>
            <a:r>
              <a:rPr lang="en-US" sz="1599" dirty="0">
                <a:solidFill>
                  <a:srgbClr val="002D64"/>
                </a:solidFill>
                <a:latin typeface="Source Sans Pro"/>
                <a:ea typeface="Source Sans Pro"/>
                <a:cs typeface="Source Sans Pro"/>
                <a:sym typeface="Source Sans Pro"/>
              </a:rPr>
              <a:t>, sunt in culpa qui </a:t>
            </a:r>
            <a:r>
              <a:rPr lang="en-US" sz="1599" dirty="0" err="1">
                <a:solidFill>
                  <a:srgbClr val="002D64"/>
                </a:solidFill>
                <a:latin typeface="Source Sans Pro"/>
                <a:ea typeface="Source Sans Pro"/>
                <a:cs typeface="Source Sans Pro"/>
                <a:sym typeface="Source Sans Pro"/>
              </a:rPr>
              <a:t>officia</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deserunt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mollit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anim</a:t>
            </a:r>
            <a:r>
              <a:rPr lang="en-US" sz="1599" dirty="0">
                <a:solidFill>
                  <a:srgbClr val="002D64"/>
                </a:solidFill>
                <a:latin typeface="Source Sans Pro"/>
                <a:ea typeface="Source Sans Pro"/>
                <a:cs typeface="Source Sans Pro"/>
                <a:sym typeface="Source Sans Pro"/>
              </a:rPr>
              <a:t> id est </a:t>
            </a:r>
            <a:r>
              <a:rPr lang="en-US" sz="1599" dirty="0" err="1">
                <a:solidFill>
                  <a:srgbClr val="002D64"/>
                </a:solidFill>
                <a:latin typeface="Source Sans Pro"/>
                <a:ea typeface="Source Sans Pro"/>
                <a:cs typeface="Source Sans Pro"/>
                <a:sym typeface="Source Sans Pro"/>
              </a:rPr>
              <a:t>laborum</a:t>
            </a:r>
            <a:r>
              <a:rPr lang="en-US" sz="1599" dirty="0">
                <a:solidFill>
                  <a:srgbClr val="002D64"/>
                </a:solidFill>
                <a:latin typeface="Source Sans Pro"/>
                <a:ea typeface="Source Sans Pro"/>
                <a:cs typeface="Source Sans Pro"/>
                <a:sym typeface="Source Sans Pro"/>
              </a:rPr>
              <a:t>.</a:t>
            </a:r>
          </a:p>
        </p:txBody>
      </p:sp>
      <p:sp>
        <p:nvSpPr>
          <p:cNvPr id="19" name="TextBox 19"/>
          <p:cNvSpPr txBox="1">
            <a:spLocks noGrp="1" noRot="1" noMove="1" noResize="1" noEditPoints="1" noAdjustHandles="1" noChangeArrowheads="1" noChangeShapeType="1"/>
          </p:cNvSpPr>
          <p:nvPr/>
        </p:nvSpPr>
        <p:spPr>
          <a:xfrm>
            <a:off x="4376491" y="4005897"/>
            <a:ext cx="3157661" cy="1369060"/>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endParaRPr lang="en-US" sz="1599" dirty="0">
              <a:solidFill>
                <a:srgbClr val="002D64"/>
              </a:solidFill>
              <a:latin typeface="Source Sans Pro"/>
              <a:ea typeface="Source Sans Pro"/>
              <a:cs typeface="Source Sans Pro"/>
              <a:sym typeface="Source Sans Pro"/>
            </a:endParaRP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a:t>
            </a:r>
          </a:p>
        </p:txBody>
      </p:sp>
      <p:sp>
        <p:nvSpPr>
          <p:cNvPr id="20" name="TextBox 20"/>
          <p:cNvSpPr txBox="1">
            <a:spLocks noGrp="1" noRot="1" noMove="1" noResize="1" noEditPoints="1" noAdjustHandles="1" noChangeArrowheads="1" noChangeShapeType="1"/>
          </p:cNvSpPr>
          <p:nvPr/>
        </p:nvSpPr>
        <p:spPr>
          <a:xfrm>
            <a:off x="7624070" y="4005897"/>
            <a:ext cx="3208712" cy="1369060"/>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Lorem ipsum dolor sit </a:t>
            </a:r>
            <a:r>
              <a:rPr lang="en-US" sz="1599" dirty="0" err="1">
                <a:solidFill>
                  <a:srgbClr val="002D64"/>
                </a:solidFill>
                <a:latin typeface="Source Sans Pro"/>
                <a:ea typeface="Source Sans Pro"/>
                <a:cs typeface="Source Sans Pro"/>
                <a:sym typeface="Source Sans Pro"/>
              </a:rPr>
              <a:t>amet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consectetur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adipiscing</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elit</a:t>
            </a:r>
            <a:r>
              <a:rPr lang="en-US" sz="1599" dirty="0">
                <a:solidFill>
                  <a:srgbClr val="002D64"/>
                </a:solidFill>
                <a:latin typeface="Source Sans Pro"/>
                <a:ea typeface="Source Sans Pro"/>
                <a:cs typeface="Source Sans Pro"/>
                <a:sym typeface="Source Sans Pro"/>
              </a:rPr>
              <a:t>, sed do </a:t>
            </a:r>
            <a:r>
              <a:rPr lang="en-US" sz="1599" dirty="0" err="1">
                <a:solidFill>
                  <a:srgbClr val="002D64"/>
                </a:solidFill>
                <a:latin typeface="Source Sans Pro"/>
                <a:ea typeface="Source Sans Pro"/>
                <a:cs typeface="Source Sans Pro"/>
                <a:sym typeface="Source Sans Pro"/>
              </a:rPr>
              <a:t>eiusmod</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tempor</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incididunt</a:t>
            </a:r>
            <a:r>
              <a:rPr lang="en-US" sz="1599" dirty="0">
                <a:solidFill>
                  <a:srgbClr val="002D64"/>
                </a:solidFill>
                <a:latin typeface="Source Sans Pro"/>
                <a:ea typeface="Source Sans Pro"/>
                <a:cs typeface="Source Sans Pro"/>
                <a:sym typeface="Source Sans Pro"/>
              </a:rPr>
              <a:t> </a:t>
            </a:r>
            <a:r>
              <a:rPr lang="en-US" sz="1599" dirty="0" err="1">
                <a:solidFill>
                  <a:srgbClr val="002D64"/>
                </a:solidFill>
                <a:latin typeface="Source Sans Pro"/>
                <a:ea typeface="Source Sans Pro"/>
                <a:cs typeface="Source Sans Pro"/>
                <a:sym typeface="Source Sans Pro"/>
              </a:rPr>
              <a:t>ut</a:t>
            </a:r>
            <a:endParaRPr lang="en-US" sz="1599" dirty="0">
              <a:solidFill>
                <a:srgbClr val="002D64"/>
              </a:solidFill>
              <a:latin typeface="Source Sans Pro"/>
              <a:ea typeface="Source Sans Pro"/>
              <a:cs typeface="Source Sans Pro"/>
              <a:sym typeface="Source Sans Pro"/>
            </a:endParaRP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 labore et dolore magna </a:t>
            </a:r>
            <a:r>
              <a:rPr lang="en-US" sz="1599" dirty="0" err="1">
                <a:solidFill>
                  <a:srgbClr val="002D64"/>
                </a:solidFill>
                <a:latin typeface="Source Sans Pro"/>
                <a:ea typeface="Source Sans Pro"/>
                <a:cs typeface="Source Sans Pro"/>
                <a:sym typeface="Source Sans Pro"/>
              </a:rPr>
              <a:t>aliqua</a:t>
            </a:r>
            <a:r>
              <a:rPr lang="en-US" sz="1599" dirty="0">
                <a:solidFill>
                  <a:srgbClr val="002D64"/>
                </a:solidFill>
                <a:latin typeface="Source Sans Pro"/>
                <a:ea typeface="Source Sans Pro"/>
                <a:cs typeface="Source Sans Pro"/>
                <a:sym typeface="Source Sans Pro"/>
              </a:rPr>
              <a:t>. Ut </a:t>
            </a:r>
            <a:r>
              <a:rPr lang="en-US" sz="1599" dirty="0" err="1">
                <a:solidFill>
                  <a:srgbClr val="002D64"/>
                </a:solidFill>
                <a:latin typeface="Source Sans Pro"/>
                <a:ea typeface="Source Sans Pro"/>
                <a:cs typeface="Source Sans Pro"/>
                <a:sym typeface="Source Sans Pro"/>
              </a:rPr>
              <a:t>enim</a:t>
            </a:r>
            <a:r>
              <a:rPr lang="en-US" sz="1599" dirty="0">
                <a:solidFill>
                  <a:srgbClr val="002D64"/>
                </a:solidFill>
                <a:latin typeface="Source Sans Pro"/>
                <a:ea typeface="Source Sans Pro"/>
                <a:cs typeface="Source Sans Pro"/>
                <a:sym typeface="Source Sans Pro"/>
              </a:rPr>
              <a:t> ad minim </a:t>
            </a:r>
            <a:r>
              <a:rPr lang="en-US" sz="1599" dirty="0" err="1">
                <a:solidFill>
                  <a:srgbClr val="002D64"/>
                </a:solidFill>
                <a:latin typeface="Source Sans Pro"/>
                <a:ea typeface="Source Sans Pro"/>
                <a:cs typeface="Source Sans Pro"/>
                <a:sym typeface="Source Sans Pro"/>
              </a:rPr>
              <a:t>veniam</a:t>
            </a:r>
            <a:r>
              <a:rPr lang="en-US" sz="1599" dirty="0">
                <a:solidFill>
                  <a:srgbClr val="002D64"/>
                </a:solidFill>
                <a:latin typeface="Source Sans Pro"/>
                <a:ea typeface="Source Sans Pro"/>
                <a:cs typeface="Source Sans Pro"/>
                <a:sym typeface="Source Sans Pro"/>
              </a:rPr>
              <a:t>, quis</a:t>
            </a:r>
          </a:p>
        </p:txBody>
      </p:sp>
      <p:sp>
        <p:nvSpPr>
          <p:cNvPr id="22" name="TextBox 16">
            <a:extLst>
              <a:ext uri="{FF2B5EF4-FFF2-40B4-BE49-F238E27FC236}">
                <a16:creationId xmlns:a16="http://schemas.microsoft.com/office/drawing/2014/main" id="{10B408A7-6068-E789-03BB-C304170B974B}"/>
              </a:ext>
            </a:extLst>
          </p:cNvPr>
          <p:cNvSpPr txBox="1">
            <a:spLocks noGrp="1" noRot="1" noMove="1" noResize="1" noEditPoints="1" noAdjustHandles="1" noChangeArrowheads="1" noChangeShapeType="1"/>
          </p:cNvSpPr>
          <p:nvPr/>
        </p:nvSpPr>
        <p:spPr>
          <a:xfrm>
            <a:off x="4723278" y="3552580"/>
            <a:ext cx="1601322" cy="300595"/>
          </a:xfrm>
          <a:prstGeom prst="rect">
            <a:avLst/>
          </a:prstGeom>
        </p:spPr>
        <p:txBody>
          <a:bodyPr wrap="square" lIns="0" tIns="0" rIns="0" bIns="0" rtlCol="0" anchor="t">
            <a:spAutoFit/>
          </a:bodyPr>
          <a:lstStyle/>
          <a:p>
            <a:pPr algn="l">
              <a:lnSpc>
                <a:spcPts val="2520"/>
              </a:lnSpc>
            </a:pPr>
            <a:r>
              <a:rPr lang="en-US" sz="1800" b="1" dirty="0">
                <a:solidFill>
                  <a:srgbClr val="002D64"/>
                </a:solidFill>
                <a:latin typeface="Source Sans Pro Bold"/>
                <a:ea typeface="Source Sans Pro Bold"/>
                <a:cs typeface="Source Sans Pro Bold"/>
                <a:sym typeface="Source Sans Pro Bold"/>
              </a:rPr>
              <a:t>Key findings</a:t>
            </a:r>
          </a:p>
        </p:txBody>
      </p:sp>
      <p:sp>
        <p:nvSpPr>
          <p:cNvPr id="23" name="TextBox 15">
            <a:extLst>
              <a:ext uri="{FF2B5EF4-FFF2-40B4-BE49-F238E27FC236}">
                <a16:creationId xmlns:a16="http://schemas.microsoft.com/office/drawing/2014/main" id="{668C19E9-F091-E107-7523-C258C5ADBF2E}"/>
              </a:ext>
            </a:extLst>
          </p:cNvPr>
          <p:cNvSpPr txBox="1">
            <a:spLocks noGrp="1" noRot="1" noMove="1" noResize="1" noEditPoints="1" noAdjustHandles="1" noChangeArrowheads="1" noChangeShapeType="1"/>
          </p:cNvSpPr>
          <p:nvPr/>
        </p:nvSpPr>
        <p:spPr>
          <a:xfrm>
            <a:off x="983110" y="4285878"/>
            <a:ext cx="1245011"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a:t>
            </a:r>
          </a:p>
        </p:txBody>
      </p:sp>
      <p:sp>
        <p:nvSpPr>
          <p:cNvPr id="24" name="TextBox 16">
            <a:extLst>
              <a:ext uri="{FF2B5EF4-FFF2-40B4-BE49-F238E27FC236}">
                <a16:creationId xmlns:a16="http://schemas.microsoft.com/office/drawing/2014/main" id="{6D00C690-B373-1830-7DCC-48EB3F2E7996}"/>
              </a:ext>
            </a:extLst>
          </p:cNvPr>
          <p:cNvSpPr txBox="1">
            <a:spLocks noGrp="1" noRot="1" noMove="1" noResize="1" noEditPoints="1" noAdjustHandles="1" noChangeArrowheads="1" noChangeShapeType="1"/>
          </p:cNvSpPr>
          <p:nvPr/>
        </p:nvSpPr>
        <p:spPr>
          <a:xfrm>
            <a:off x="964788" y="4720857"/>
            <a:ext cx="1263333"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cochranecollab</a:t>
            </a:r>
          </a:p>
        </p:txBody>
      </p:sp>
      <p:sp>
        <p:nvSpPr>
          <p:cNvPr id="25" name="TextBox 17">
            <a:extLst>
              <a:ext uri="{FF2B5EF4-FFF2-40B4-BE49-F238E27FC236}">
                <a16:creationId xmlns:a16="http://schemas.microsoft.com/office/drawing/2014/main" id="{3EAA57B1-1970-D2DD-E83B-CBE4D4C83026}"/>
              </a:ext>
            </a:extLst>
          </p:cNvPr>
          <p:cNvSpPr txBox="1">
            <a:spLocks noGrp="1" noRot="1" noMove="1" noResize="1" noEditPoints="1" noAdjustHandles="1" noChangeArrowheads="1" noChangeShapeType="1"/>
          </p:cNvSpPr>
          <p:nvPr/>
        </p:nvSpPr>
        <p:spPr>
          <a:xfrm>
            <a:off x="983111" y="5148886"/>
            <a:ext cx="1409860"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@cochranecollab</a:t>
            </a:r>
          </a:p>
        </p:txBody>
      </p:sp>
      <p:sp>
        <p:nvSpPr>
          <p:cNvPr id="26" name="TextBox 18">
            <a:extLst>
              <a:ext uri="{FF2B5EF4-FFF2-40B4-BE49-F238E27FC236}">
                <a16:creationId xmlns:a16="http://schemas.microsoft.com/office/drawing/2014/main" id="{B0AB3031-3E06-CDB8-E36B-F9AFE56809CF}"/>
              </a:ext>
            </a:extLst>
          </p:cNvPr>
          <p:cNvSpPr txBox="1">
            <a:spLocks noGrp="1" noRot="1" noMove="1" noResize="1" noEditPoints="1" noAdjustHandles="1" noChangeArrowheads="1" noChangeShapeType="1"/>
          </p:cNvSpPr>
          <p:nvPr/>
        </p:nvSpPr>
        <p:spPr>
          <a:xfrm>
            <a:off x="964788" y="3880432"/>
            <a:ext cx="1245012" cy="203582"/>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1">
            <a:extLst>
              <a:ext uri="{FF2B5EF4-FFF2-40B4-BE49-F238E27FC236}">
                <a16:creationId xmlns:a16="http://schemas.microsoft.com/office/drawing/2014/main" id="{BEE6757B-9A1D-DD68-A037-9B77B44A041B}"/>
              </a:ext>
            </a:extLst>
          </p:cNvPr>
          <p:cNvSpPr>
            <a:spLocks noGrp="1" noRot="1" noMove="1" noResize="1" noEditPoints="1" noAdjustHandles="1" noChangeArrowheads="1" noChangeShapeType="1"/>
          </p:cNvSpPr>
          <p:nvPr/>
        </p:nvSpPr>
        <p:spPr>
          <a:xfrm>
            <a:off x="9820153" y="0"/>
            <a:ext cx="1609847" cy="5972175"/>
          </a:xfrm>
          <a:custGeom>
            <a:avLst/>
            <a:gdLst/>
            <a:ahLst/>
            <a:cxnLst/>
            <a:rect l="l" t="t" r="r" b="b"/>
            <a:pathLst>
              <a:path w="1791358" h="6396343">
                <a:moveTo>
                  <a:pt x="0" y="0"/>
                </a:moveTo>
                <a:lnTo>
                  <a:pt x="1791357" y="0"/>
                </a:lnTo>
                <a:lnTo>
                  <a:pt x="1791357" y="6396343"/>
                </a:lnTo>
                <a:lnTo>
                  <a:pt x="0" y="6396343"/>
                </a:lnTo>
                <a:lnTo>
                  <a:pt x="0" y="0"/>
                </a:lnTo>
                <a:close/>
              </a:path>
            </a:pathLst>
          </a:custGeom>
          <a:blipFill>
            <a:blip r:embed="rId2">
              <a:alphaModFix amt="4000"/>
            </a:blip>
            <a:stretch>
              <a:fillRect l="-1998" t="-7102" r="-13272"/>
            </a:stretch>
          </a:blipFill>
        </p:spPr>
        <p:txBody>
          <a:bodyPr/>
          <a:lstStyle/>
          <a:p>
            <a:endParaRPr lang="en-GB" dirty="0"/>
          </a:p>
        </p:txBody>
      </p:sp>
      <p:sp>
        <p:nvSpPr>
          <p:cNvPr id="2" name="Freeform 2"/>
          <p:cNvSpPr>
            <a:spLocks noGrp="1" noRot="1" noMove="1" noResize="1" noEditPoints="1" noAdjustHandles="1" noChangeArrowheads="1" noChangeShapeType="1"/>
          </p:cNvSpPr>
          <p:nvPr/>
        </p:nvSpPr>
        <p:spPr>
          <a:xfrm>
            <a:off x="0" y="-1108417"/>
            <a:ext cx="7836633" cy="7836633"/>
          </a:xfrm>
          <a:custGeom>
            <a:avLst/>
            <a:gdLst/>
            <a:ahLst/>
            <a:cxnLst/>
            <a:rect l="l" t="t" r="r" b="b"/>
            <a:pathLst>
              <a:path w="7836633" h="7836633">
                <a:moveTo>
                  <a:pt x="0" y="0"/>
                </a:moveTo>
                <a:lnTo>
                  <a:pt x="7836633" y="0"/>
                </a:lnTo>
                <a:lnTo>
                  <a:pt x="7836633" y="7836632"/>
                </a:lnTo>
                <a:lnTo>
                  <a:pt x="0" y="7836632"/>
                </a:lnTo>
                <a:lnTo>
                  <a:pt x="0" y="0"/>
                </a:lnTo>
                <a:close/>
              </a:path>
            </a:pathLst>
          </a:custGeom>
          <a:blipFill>
            <a:blip>
              <a:alphaModFix amt="4000"/>
              <a:extLst>
                <a:ext uri="{96DAC541-7B7A-43D3-8B79-37D633B846F1}">
                  <asvg:svgBlip xmlns:asvg="http://schemas.microsoft.com/office/drawing/2016/SVG/main" r:embed="rId3"/>
                </a:ext>
              </a:extLst>
            </a:blip>
            <a:stretch>
              <a:fillRect/>
            </a:stretch>
          </a:blipFill>
          <a:ln cap="sq">
            <a:noFill/>
            <a:prstDash val="lgDash"/>
            <a:miter/>
          </a:ln>
        </p:spPr>
        <p:txBody>
          <a:bodyPr/>
          <a:lstStyle/>
          <a:p>
            <a:endParaRPr lang="en-GB"/>
          </a:p>
        </p:txBody>
      </p:sp>
      <p:grpSp>
        <p:nvGrpSpPr>
          <p:cNvPr id="3" name="Group 3"/>
          <p:cNvGrpSpPr/>
          <p:nvPr/>
        </p:nvGrpSpPr>
        <p:grpSpPr>
          <a:xfrm>
            <a:off x="-3539910" y="-908909"/>
            <a:ext cx="7458227" cy="745822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1366" r="-36424"/>
              </a:stretch>
            </a:blipFill>
          </p:spPr>
          <p:txBody>
            <a:bodyPr/>
            <a:lstStyle/>
            <a:p>
              <a:endParaRPr lang="en-GB"/>
            </a:p>
          </p:txBody>
        </p:sp>
      </p:grpSp>
      <p:sp>
        <p:nvSpPr>
          <p:cNvPr id="5" name="Freeform 5"/>
          <p:cNvSpPr>
            <a:spLocks noGrp="1" noRot="1" noMove="1" noResize="1" noEditPoints="1" noAdjustHandles="1" noChangeArrowheads="1" noChangeShapeType="1"/>
          </p:cNvSpPr>
          <p:nvPr/>
        </p:nvSpPr>
        <p:spPr>
          <a:xfrm>
            <a:off x="615541" y="4285223"/>
            <a:ext cx="242022" cy="206379"/>
          </a:xfrm>
          <a:custGeom>
            <a:avLst/>
            <a:gdLst/>
            <a:ahLst/>
            <a:cxnLst/>
            <a:rect l="l" t="t" r="r" b="b"/>
            <a:pathLst>
              <a:path w="242022" h="206379">
                <a:moveTo>
                  <a:pt x="0" y="0"/>
                </a:moveTo>
                <a:lnTo>
                  <a:pt x="242022" y="0"/>
                </a:lnTo>
                <a:lnTo>
                  <a:pt x="242022" y="206379"/>
                </a:lnTo>
                <a:lnTo>
                  <a:pt x="0" y="20637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a:spLocks noGrp="1" noRot="1" noMove="1" noResize="1" noEditPoints="1" noAdjustHandles="1" noChangeArrowheads="1" noChangeShapeType="1"/>
          </p:cNvSpPr>
          <p:nvPr/>
        </p:nvSpPr>
        <p:spPr>
          <a:xfrm>
            <a:off x="597218" y="4720202"/>
            <a:ext cx="227553" cy="226726"/>
          </a:xfrm>
          <a:custGeom>
            <a:avLst/>
            <a:gdLst/>
            <a:ahLst/>
            <a:cxnLst/>
            <a:rect l="l" t="t" r="r" b="b"/>
            <a:pathLst>
              <a:path w="227553" h="226726">
                <a:moveTo>
                  <a:pt x="0" y="0"/>
                </a:moveTo>
                <a:lnTo>
                  <a:pt x="227553" y="0"/>
                </a:lnTo>
                <a:lnTo>
                  <a:pt x="227553" y="226726"/>
                </a:lnTo>
                <a:lnTo>
                  <a:pt x="0" y="2267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a:spLocks noGrp="1" noRot="1" noMove="1" noResize="1" noEditPoints="1" noAdjustHandles="1" noChangeArrowheads="1" noChangeShapeType="1"/>
          </p:cNvSpPr>
          <p:nvPr/>
        </p:nvSpPr>
        <p:spPr>
          <a:xfrm>
            <a:off x="606291" y="5156478"/>
            <a:ext cx="218480" cy="218480"/>
          </a:xfrm>
          <a:custGeom>
            <a:avLst/>
            <a:gdLst/>
            <a:ahLst/>
            <a:cxnLst/>
            <a:rect l="l" t="t" r="r" b="b"/>
            <a:pathLst>
              <a:path w="218480" h="218480">
                <a:moveTo>
                  <a:pt x="0" y="0"/>
                </a:moveTo>
                <a:lnTo>
                  <a:pt x="218480" y="0"/>
                </a:lnTo>
                <a:lnTo>
                  <a:pt x="218480" y="218480"/>
                </a:lnTo>
                <a:lnTo>
                  <a:pt x="0" y="21848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a:spLocks noGrp="1" noRot="1" noMove="1" noResize="1" noEditPoints="1" noAdjustHandles="1" noChangeArrowheads="1" noChangeShapeType="1"/>
          </p:cNvSpPr>
          <p:nvPr/>
        </p:nvSpPr>
        <p:spPr>
          <a:xfrm>
            <a:off x="615541" y="3879778"/>
            <a:ext cx="218480" cy="218480"/>
          </a:xfrm>
          <a:custGeom>
            <a:avLst/>
            <a:gdLst/>
            <a:ahLst/>
            <a:cxnLst/>
            <a:rect l="l" t="t" r="r" b="b"/>
            <a:pathLst>
              <a:path w="218480" h="218480">
                <a:moveTo>
                  <a:pt x="0" y="0"/>
                </a:moveTo>
                <a:lnTo>
                  <a:pt x="218479" y="0"/>
                </a:lnTo>
                <a:lnTo>
                  <a:pt x="218479" y="218479"/>
                </a:lnTo>
                <a:lnTo>
                  <a:pt x="0" y="2184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a:spLocks noGrp="1" noRot="1" noMove="1" noResize="1" noEditPoints="1" noAdjustHandles="1" noChangeArrowheads="1" noChangeShapeType="1"/>
          </p:cNvSpPr>
          <p:nvPr/>
        </p:nvSpPr>
        <p:spPr>
          <a:xfrm>
            <a:off x="4086855" y="1379988"/>
            <a:ext cx="464973" cy="552717"/>
          </a:xfrm>
          <a:custGeom>
            <a:avLst/>
            <a:gdLst/>
            <a:ahLst/>
            <a:cxnLst/>
            <a:rect l="l" t="t" r="r" b="b"/>
            <a:pathLst>
              <a:path w="464973" h="552717">
                <a:moveTo>
                  <a:pt x="0" y="0"/>
                </a:moveTo>
                <a:lnTo>
                  <a:pt x="464973" y="0"/>
                </a:lnTo>
                <a:lnTo>
                  <a:pt x="464973" y="552717"/>
                </a:lnTo>
                <a:lnTo>
                  <a:pt x="0" y="552717"/>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a:spLocks noGrp="1" noRot="1" noMove="1" noResize="1" noEditPoints="1" noAdjustHandles="1" noChangeArrowheads="1" noChangeShapeType="1"/>
          </p:cNvSpPr>
          <p:nvPr/>
        </p:nvSpPr>
        <p:spPr>
          <a:xfrm>
            <a:off x="4070716" y="3466491"/>
            <a:ext cx="464973" cy="557968"/>
          </a:xfrm>
          <a:custGeom>
            <a:avLst/>
            <a:gdLst/>
            <a:ahLst/>
            <a:cxnLst/>
            <a:rect l="l" t="t" r="r" b="b"/>
            <a:pathLst>
              <a:path w="464973" h="557968">
                <a:moveTo>
                  <a:pt x="0" y="0"/>
                </a:moveTo>
                <a:lnTo>
                  <a:pt x="464974" y="0"/>
                </a:lnTo>
                <a:lnTo>
                  <a:pt x="464974" y="557968"/>
                </a:lnTo>
                <a:lnTo>
                  <a:pt x="0" y="557968"/>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p:nvPr/>
        </p:nvSpPr>
        <p:spPr>
          <a:xfrm>
            <a:off x="597217" y="484035"/>
            <a:ext cx="2087314" cy="425022"/>
          </a:xfrm>
          <a:custGeom>
            <a:avLst/>
            <a:gdLst/>
            <a:ahLst/>
            <a:cxnLst/>
            <a:rect l="l" t="t" r="r" b="b"/>
            <a:pathLst>
              <a:path w="2087314" h="425022">
                <a:moveTo>
                  <a:pt x="0" y="0"/>
                </a:moveTo>
                <a:lnTo>
                  <a:pt x="2087315" y="0"/>
                </a:lnTo>
                <a:lnTo>
                  <a:pt x="2087315" y="425022"/>
                </a:lnTo>
                <a:lnTo>
                  <a:pt x="0" y="425022"/>
                </a:lnTo>
                <a:lnTo>
                  <a:pt x="0" y="0"/>
                </a:lnTo>
                <a:close/>
              </a:path>
            </a:pathLst>
          </a:custGeom>
          <a:blipFill>
            <a:blip r:embed="rId11"/>
            <a:stretch>
              <a:fillRect t="-338" b="-338"/>
            </a:stretch>
          </a:blipFill>
        </p:spPr>
        <p:txBody>
          <a:bodyPr/>
          <a:lstStyle/>
          <a:p>
            <a:endParaRPr lang="en-GB"/>
          </a:p>
        </p:txBody>
      </p:sp>
      <p:sp>
        <p:nvSpPr>
          <p:cNvPr id="12" name="TextBox 12"/>
          <p:cNvSpPr txBox="1">
            <a:spLocks noGrp="1" noRot="1" noMove="1" noResize="1" noEditPoints="1" noAdjustHandles="1" noChangeArrowheads="1" noChangeShapeType="1"/>
          </p:cNvSpPr>
          <p:nvPr/>
        </p:nvSpPr>
        <p:spPr>
          <a:xfrm>
            <a:off x="4070716" y="530542"/>
            <a:ext cx="6762066" cy="539115"/>
          </a:xfrm>
          <a:prstGeom prst="rect">
            <a:avLst/>
          </a:prstGeom>
        </p:spPr>
        <p:txBody>
          <a:bodyPr lIns="0" tIns="0" rIns="0" bIns="0" rtlCol="0" anchor="t">
            <a:spAutoFit/>
          </a:bodyPr>
          <a:lstStyle/>
          <a:p>
            <a:pPr algn="l">
              <a:lnSpc>
                <a:spcPts val="4409"/>
              </a:lnSpc>
            </a:pPr>
            <a:r>
              <a:rPr lang="en-US" sz="3150" b="1" dirty="0">
                <a:solidFill>
                  <a:srgbClr val="002D64"/>
                </a:solidFill>
                <a:latin typeface="Source Sans Pro Bold"/>
                <a:ea typeface="Source Sans Pro Bold"/>
                <a:cs typeface="Source Sans Pro Bold"/>
                <a:sym typeface="Source Sans Pro Bold"/>
              </a:rPr>
              <a:t>Can exercise help treat depression?</a:t>
            </a:r>
          </a:p>
        </p:txBody>
      </p:sp>
      <p:sp>
        <p:nvSpPr>
          <p:cNvPr id="13" name="TextBox 13"/>
          <p:cNvSpPr txBox="1">
            <a:spLocks noGrp="1" noRot="1" noMove="1" noResize="1" noEditPoints="1" noAdjustHandles="1" noChangeArrowheads="1" noChangeShapeType="1"/>
          </p:cNvSpPr>
          <p:nvPr/>
        </p:nvSpPr>
        <p:spPr>
          <a:xfrm>
            <a:off x="4723278" y="1351413"/>
            <a:ext cx="6109504" cy="1921337"/>
          </a:xfrm>
          <a:prstGeom prst="rect">
            <a:avLst/>
          </a:prstGeom>
        </p:spPr>
        <p:txBody>
          <a:bodyPr lIns="0" tIns="0" rIns="0" bIns="0" rtlCol="0" anchor="t">
            <a:spAutoFit/>
          </a:bodyPr>
          <a:lstStyle/>
          <a:p>
            <a:pPr algn="l">
              <a:lnSpc>
                <a:spcPts val="2239"/>
              </a:lnSpc>
            </a:pPr>
            <a:r>
              <a:rPr lang="en-US" sz="1599" dirty="0">
                <a:solidFill>
                  <a:srgbClr val="002D64"/>
                </a:solidFill>
                <a:latin typeface="Source Sans Pro"/>
                <a:ea typeface="Source Sans Pro"/>
                <a:cs typeface="Source Sans Pro"/>
                <a:sym typeface="Source Sans Pro"/>
              </a:rPr>
              <a:t>An updated Cochrane review has found that exercise can reduce symptoms of depression as much as psychological therapy, and may have similar effects to antidepressant medication. Researchers analyzed 73 studies involving nearly 5,000 adults. Light to moderate exercise done regularly showed the most benefit, with very few side effects. Exercise isn’t a one-size-fits-all solution, but it’s low-cost and is widely available with additional health benefits.</a:t>
            </a:r>
          </a:p>
        </p:txBody>
      </p:sp>
      <p:sp>
        <p:nvSpPr>
          <p:cNvPr id="14" name="TextBox 14"/>
          <p:cNvSpPr txBox="1">
            <a:spLocks noGrp="1" noRot="1" noMove="1" noResize="1" noEditPoints="1" noAdjustHandles="1" noChangeArrowheads="1" noChangeShapeType="1"/>
          </p:cNvSpPr>
          <p:nvPr/>
        </p:nvSpPr>
        <p:spPr>
          <a:xfrm>
            <a:off x="7624070" y="4005897"/>
            <a:ext cx="3208712" cy="1092835"/>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Comparisons with antidepressant medication suggest a similar effect, but the evidence is of low certainty.</a:t>
            </a:r>
          </a:p>
        </p:txBody>
      </p:sp>
      <p:sp>
        <p:nvSpPr>
          <p:cNvPr id="21" name="TextBox 21"/>
          <p:cNvSpPr txBox="1">
            <a:spLocks noGrp="1" noRot="1" noMove="1" noResize="1" noEditPoints="1" noAdjustHandles="1" noChangeArrowheads="1" noChangeShapeType="1"/>
          </p:cNvSpPr>
          <p:nvPr/>
        </p:nvSpPr>
        <p:spPr>
          <a:xfrm>
            <a:off x="4376491" y="4005897"/>
            <a:ext cx="3157661" cy="1645285"/>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Exercising can moderately reduce depressive symptoms compared with no treatment.</a:t>
            </a: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Exercise may reduce symptoms of depression to a similar extent as psychological therapy.</a:t>
            </a:r>
          </a:p>
        </p:txBody>
      </p:sp>
      <p:sp>
        <p:nvSpPr>
          <p:cNvPr id="22" name="TextBox 16">
            <a:extLst>
              <a:ext uri="{FF2B5EF4-FFF2-40B4-BE49-F238E27FC236}">
                <a16:creationId xmlns:a16="http://schemas.microsoft.com/office/drawing/2014/main" id="{B74A8AEA-7385-B83E-7F79-C00FDAC523CE}"/>
              </a:ext>
            </a:extLst>
          </p:cNvPr>
          <p:cNvSpPr txBox="1">
            <a:spLocks noGrp="1" noRot="1" noMove="1" noResize="1" noEditPoints="1" noAdjustHandles="1" noChangeArrowheads="1" noChangeShapeType="1"/>
          </p:cNvSpPr>
          <p:nvPr/>
        </p:nvSpPr>
        <p:spPr>
          <a:xfrm>
            <a:off x="4723278" y="3552580"/>
            <a:ext cx="1601322" cy="300595"/>
          </a:xfrm>
          <a:prstGeom prst="rect">
            <a:avLst/>
          </a:prstGeom>
        </p:spPr>
        <p:txBody>
          <a:bodyPr wrap="square" lIns="0" tIns="0" rIns="0" bIns="0" rtlCol="0" anchor="t">
            <a:spAutoFit/>
          </a:bodyPr>
          <a:lstStyle/>
          <a:p>
            <a:pPr algn="l">
              <a:lnSpc>
                <a:spcPts val="2520"/>
              </a:lnSpc>
            </a:pPr>
            <a:r>
              <a:rPr lang="en-US" sz="1800" b="1" dirty="0">
                <a:solidFill>
                  <a:srgbClr val="002D64"/>
                </a:solidFill>
                <a:latin typeface="Source Sans Pro Bold"/>
                <a:ea typeface="Source Sans Pro Bold"/>
                <a:cs typeface="Source Sans Pro Bold"/>
                <a:sym typeface="Source Sans Pro Bold"/>
              </a:rPr>
              <a:t>Key findings</a:t>
            </a:r>
          </a:p>
        </p:txBody>
      </p:sp>
      <p:sp>
        <p:nvSpPr>
          <p:cNvPr id="23" name="TextBox 15">
            <a:extLst>
              <a:ext uri="{FF2B5EF4-FFF2-40B4-BE49-F238E27FC236}">
                <a16:creationId xmlns:a16="http://schemas.microsoft.com/office/drawing/2014/main" id="{731E2E9E-4CE6-9E9B-1A6E-0E040E70F83A}"/>
              </a:ext>
            </a:extLst>
          </p:cNvPr>
          <p:cNvSpPr txBox="1">
            <a:spLocks noGrp="1" noRot="1" noMove="1" noResize="1" noEditPoints="1" noAdjustHandles="1" noChangeArrowheads="1" noChangeShapeType="1"/>
          </p:cNvSpPr>
          <p:nvPr/>
        </p:nvSpPr>
        <p:spPr>
          <a:xfrm>
            <a:off x="983110" y="4285878"/>
            <a:ext cx="1245011"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a:t>
            </a:r>
          </a:p>
        </p:txBody>
      </p:sp>
      <p:sp>
        <p:nvSpPr>
          <p:cNvPr id="24" name="TextBox 16">
            <a:extLst>
              <a:ext uri="{FF2B5EF4-FFF2-40B4-BE49-F238E27FC236}">
                <a16:creationId xmlns:a16="http://schemas.microsoft.com/office/drawing/2014/main" id="{D63C3344-9B61-FBC8-5D34-EC343346D7ED}"/>
              </a:ext>
            </a:extLst>
          </p:cNvPr>
          <p:cNvSpPr txBox="1">
            <a:spLocks noGrp="1" noRot="1" noMove="1" noResize="1" noEditPoints="1" noAdjustHandles="1" noChangeArrowheads="1" noChangeShapeType="1"/>
          </p:cNvSpPr>
          <p:nvPr/>
        </p:nvSpPr>
        <p:spPr>
          <a:xfrm>
            <a:off x="964788" y="4720857"/>
            <a:ext cx="1263333"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cochranecollab</a:t>
            </a:r>
          </a:p>
        </p:txBody>
      </p:sp>
      <p:sp>
        <p:nvSpPr>
          <p:cNvPr id="25" name="TextBox 17">
            <a:extLst>
              <a:ext uri="{FF2B5EF4-FFF2-40B4-BE49-F238E27FC236}">
                <a16:creationId xmlns:a16="http://schemas.microsoft.com/office/drawing/2014/main" id="{DC4F6DED-9D34-242A-75C4-326FB93380AA}"/>
              </a:ext>
            </a:extLst>
          </p:cNvPr>
          <p:cNvSpPr txBox="1">
            <a:spLocks noGrp="1" noRot="1" noMove="1" noResize="1" noEditPoints="1" noAdjustHandles="1" noChangeArrowheads="1" noChangeShapeType="1"/>
          </p:cNvSpPr>
          <p:nvPr/>
        </p:nvSpPr>
        <p:spPr>
          <a:xfrm>
            <a:off x="983111" y="5148886"/>
            <a:ext cx="1409860" cy="205070"/>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@cochranecollab</a:t>
            </a:r>
          </a:p>
        </p:txBody>
      </p:sp>
      <p:sp>
        <p:nvSpPr>
          <p:cNvPr id="26" name="TextBox 18">
            <a:extLst>
              <a:ext uri="{FF2B5EF4-FFF2-40B4-BE49-F238E27FC236}">
                <a16:creationId xmlns:a16="http://schemas.microsoft.com/office/drawing/2014/main" id="{3FB7299E-A447-2D57-F4DF-CDD28EA9EA06}"/>
              </a:ext>
            </a:extLst>
          </p:cNvPr>
          <p:cNvSpPr txBox="1">
            <a:spLocks noGrp="1" noRot="1" noMove="1" noResize="1" noEditPoints="1" noAdjustHandles="1" noChangeArrowheads="1" noChangeShapeType="1"/>
          </p:cNvSpPr>
          <p:nvPr/>
        </p:nvSpPr>
        <p:spPr>
          <a:xfrm>
            <a:off x="964788" y="3880432"/>
            <a:ext cx="1245012" cy="203582"/>
          </a:xfrm>
          <a:prstGeom prst="rect">
            <a:avLst/>
          </a:prstGeom>
        </p:spPr>
        <p:txBody>
          <a:bodyPr wrap="square" lIns="0" tIns="0" rIns="0" bIns="0" rtlCol="0" anchor="t">
            <a:spAutoFit/>
          </a:bodyPr>
          <a:lstStyle/>
          <a:p>
            <a:pPr algn="l">
              <a:lnSpc>
                <a:spcPts val="1679"/>
              </a:lnSpc>
            </a:pPr>
            <a:r>
              <a:rPr lang="en-US" sz="1200" dirty="0">
                <a:solidFill>
                  <a:srgbClr val="002D64"/>
                </a:solidFill>
                <a:latin typeface="Source Sans Pro"/>
                <a:ea typeface="Source Sans Pro"/>
                <a:cs typeface="Source Sans Pro"/>
                <a:sym typeface="Source Sans Pro"/>
              </a:rPr>
              <a:t>cochrane.org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1">
            <a:extLst>
              <a:ext uri="{FF2B5EF4-FFF2-40B4-BE49-F238E27FC236}">
                <a16:creationId xmlns:a16="http://schemas.microsoft.com/office/drawing/2014/main" id="{C05E8714-F99E-51C1-2CB1-6FEF40AC164A}"/>
              </a:ext>
            </a:extLst>
          </p:cNvPr>
          <p:cNvSpPr>
            <a:spLocks noGrp="1" noRot="1" noMove="1" noResize="1" noEditPoints="1" noAdjustHandles="1" noChangeArrowheads="1" noChangeShapeType="1"/>
          </p:cNvSpPr>
          <p:nvPr/>
        </p:nvSpPr>
        <p:spPr>
          <a:xfrm>
            <a:off x="9820153" y="0"/>
            <a:ext cx="1609847" cy="5972175"/>
          </a:xfrm>
          <a:custGeom>
            <a:avLst/>
            <a:gdLst/>
            <a:ahLst/>
            <a:cxnLst/>
            <a:rect l="l" t="t" r="r" b="b"/>
            <a:pathLst>
              <a:path w="1791358" h="6396343">
                <a:moveTo>
                  <a:pt x="0" y="0"/>
                </a:moveTo>
                <a:lnTo>
                  <a:pt x="1791357" y="0"/>
                </a:lnTo>
                <a:lnTo>
                  <a:pt x="1791357" y="6396343"/>
                </a:lnTo>
                <a:lnTo>
                  <a:pt x="0" y="6396343"/>
                </a:lnTo>
                <a:lnTo>
                  <a:pt x="0" y="0"/>
                </a:lnTo>
                <a:close/>
              </a:path>
            </a:pathLst>
          </a:custGeom>
          <a:blipFill>
            <a:blip r:embed="rId2">
              <a:alphaModFix amt="4000"/>
            </a:blip>
            <a:stretch>
              <a:fillRect l="-1998" t="-7102" r="-13272"/>
            </a:stretch>
          </a:blipFill>
        </p:spPr>
        <p:txBody>
          <a:bodyPr/>
          <a:lstStyle/>
          <a:p>
            <a:endParaRPr lang="en-GB" dirty="0"/>
          </a:p>
        </p:txBody>
      </p:sp>
      <p:sp>
        <p:nvSpPr>
          <p:cNvPr id="2" name="Freeform 2"/>
          <p:cNvSpPr>
            <a:spLocks noGrp="1" noRot="1" noMove="1" noResize="1" noEditPoints="1" noAdjustHandles="1" noChangeArrowheads="1" noChangeShapeType="1"/>
          </p:cNvSpPr>
          <p:nvPr/>
        </p:nvSpPr>
        <p:spPr>
          <a:xfrm>
            <a:off x="0" y="-1108417"/>
            <a:ext cx="7836633" cy="7836633"/>
          </a:xfrm>
          <a:custGeom>
            <a:avLst/>
            <a:gdLst/>
            <a:ahLst/>
            <a:cxnLst/>
            <a:rect l="l" t="t" r="r" b="b"/>
            <a:pathLst>
              <a:path w="7836633" h="7836633">
                <a:moveTo>
                  <a:pt x="0" y="0"/>
                </a:moveTo>
                <a:lnTo>
                  <a:pt x="7836633" y="0"/>
                </a:lnTo>
                <a:lnTo>
                  <a:pt x="7836633" y="7836632"/>
                </a:lnTo>
                <a:lnTo>
                  <a:pt x="0" y="7836632"/>
                </a:lnTo>
                <a:lnTo>
                  <a:pt x="0" y="0"/>
                </a:lnTo>
                <a:close/>
              </a:path>
            </a:pathLst>
          </a:custGeom>
          <a:blipFill>
            <a:blip>
              <a:alphaModFix amt="4000"/>
              <a:extLst>
                <a:ext uri="{96DAC541-7B7A-43D3-8B79-37D633B846F1}">
                  <asvg:svgBlip xmlns:asvg="http://schemas.microsoft.com/office/drawing/2016/SVG/main" r:embed="rId3"/>
                </a:ext>
              </a:extLst>
            </a:blip>
            <a:stretch>
              <a:fillRect/>
            </a:stretch>
          </a:blipFill>
          <a:ln cap="sq">
            <a:noFill/>
            <a:prstDash val="lgDash"/>
            <a:miter/>
          </a:ln>
        </p:spPr>
        <p:txBody>
          <a:bodyPr/>
          <a:lstStyle/>
          <a:p>
            <a:endParaRPr lang="en-GB"/>
          </a:p>
        </p:txBody>
      </p:sp>
      <p:grpSp>
        <p:nvGrpSpPr>
          <p:cNvPr id="3" name="Group 3"/>
          <p:cNvGrpSpPr/>
          <p:nvPr/>
        </p:nvGrpSpPr>
        <p:grpSpPr>
          <a:xfrm>
            <a:off x="-3539910" y="-908909"/>
            <a:ext cx="7458227" cy="745822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51380" r="-19427"/>
              </a:stretch>
            </a:blipFill>
          </p:spPr>
          <p:txBody>
            <a:bodyPr/>
            <a:lstStyle/>
            <a:p>
              <a:endParaRPr lang="en-GB"/>
            </a:p>
          </p:txBody>
        </p:sp>
      </p:grpSp>
      <p:sp>
        <p:nvSpPr>
          <p:cNvPr id="5" name="Freeform 5"/>
          <p:cNvSpPr>
            <a:spLocks noGrp="1" noRot="1" noMove="1" noResize="1" noEditPoints="1" noAdjustHandles="1" noChangeArrowheads="1" noChangeShapeType="1"/>
          </p:cNvSpPr>
          <p:nvPr/>
        </p:nvSpPr>
        <p:spPr>
          <a:xfrm>
            <a:off x="615541" y="4285223"/>
            <a:ext cx="242022" cy="206379"/>
          </a:xfrm>
          <a:custGeom>
            <a:avLst/>
            <a:gdLst/>
            <a:ahLst/>
            <a:cxnLst/>
            <a:rect l="l" t="t" r="r" b="b"/>
            <a:pathLst>
              <a:path w="242022" h="206379">
                <a:moveTo>
                  <a:pt x="0" y="0"/>
                </a:moveTo>
                <a:lnTo>
                  <a:pt x="242022" y="0"/>
                </a:lnTo>
                <a:lnTo>
                  <a:pt x="242022" y="206379"/>
                </a:lnTo>
                <a:lnTo>
                  <a:pt x="0" y="20637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a:spLocks noGrp="1" noRot="1" noMove="1" noResize="1" noEditPoints="1" noAdjustHandles="1" noChangeArrowheads="1" noChangeShapeType="1"/>
          </p:cNvSpPr>
          <p:nvPr/>
        </p:nvSpPr>
        <p:spPr>
          <a:xfrm>
            <a:off x="597218" y="4720202"/>
            <a:ext cx="227553" cy="226726"/>
          </a:xfrm>
          <a:custGeom>
            <a:avLst/>
            <a:gdLst/>
            <a:ahLst/>
            <a:cxnLst/>
            <a:rect l="l" t="t" r="r" b="b"/>
            <a:pathLst>
              <a:path w="227553" h="226726">
                <a:moveTo>
                  <a:pt x="0" y="0"/>
                </a:moveTo>
                <a:lnTo>
                  <a:pt x="227553" y="0"/>
                </a:lnTo>
                <a:lnTo>
                  <a:pt x="227553" y="226726"/>
                </a:lnTo>
                <a:lnTo>
                  <a:pt x="0" y="2267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a:spLocks noGrp="1" noRot="1" noMove="1" noResize="1" noEditPoints="1" noAdjustHandles="1" noChangeArrowheads="1" noChangeShapeType="1"/>
          </p:cNvSpPr>
          <p:nvPr/>
        </p:nvSpPr>
        <p:spPr>
          <a:xfrm>
            <a:off x="606291" y="5156478"/>
            <a:ext cx="218480" cy="218480"/>
          </a:xfrm>
          <a:custGeom>
            <a:avLst/>
            <a:gdLst/>
            <a:ahLst/>
            <a:cxnLst/>
            <a:rect l="l" t="t" r="r" b="b"/>
            <a:pathLst>
              <a:path w="218480" h="218480">
                <a:moveTo>
                  <a:pt x="0" y="0"/>
                </a:moveTo>
                <a:lnTo>
                  <a:pt x="218480" y="0"/>
                </a:lnTo>
                <a:lnTo>
                  <a:pt x="218480" y="218480"/>
                </a:lnTo>
                <a:lnTo>
                  <a:pt x="0" y="21848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a:spLocks noGrp="1" noRot="1" noMove="1" noResize="1" noEditPoints="1" noAdjustHandles="1" noChangeArrowheads="1" noChangeShapeType="1"/>
          </p:cNvSpPr>
          <p:nvPr/>
        </p:nvSpPr>
        <p:spPr>
          <a:xfrm>
            <a:off x="615541" y="3879778"/>
            <a:ext cx="218480" cy="218480"/>
          </a:xfrm>
          <a:custGeom>
            <a:avLst/>
            <a:gdLst/>
            <a:ahLst/>
            <a:cxnLst/>
            <a:rect l="l" t="t" r="r" b="b"/>
            <a:pathLst>
              <a:path w="218480" h="218480">
                <a:moveTo>
                  <a:pt x="0" y="0"/>
                </a:moveTo>
                <a:lnTo>
                  <a:pt x="218479" y="0"/>
                </a:lnTo>
                <a:lnTo>
                  <a:pt x="218479" y="218479"/>
                </a:lnTo>
                <a:lnTo>
                  <a:pt x="0" y="2184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68643" y="382677"/>
            <a:ext cx="2213943" cy="819620"/>
          </a:xfrm>
          <a:custGeom>
            <a:avLst/>
            <a:gdLst/>
            <a:ahLst/>
            <a:cxnLst/>
            <a:rect l="l" t="t" r="r" b="b"/>
            <a:pathLst>
              <a:path w="2213943" h="819620">
                <a:moveTo>
                  <a:pt x="0" y="0"/>
                </a:moveTo>
                <a:lnTo>
                  <a:pt x="2213943" y="0"/>
                </a:lnTo>
                <a:lnTo>
                  <a:pt x="2213943" y="819620"/>
                </a:lnTo>
                <a:lnTo>
                  <a:pt x="0" y="819620"/>
                </a:lnTo>
                <a:lnTo>
                  <a:pt x="0" y="0"/>
                </a:lnTo>
                <a:close/>
              </a:path>
            </a:pathLst>
          </a:custGeom>
          <a:blipFill>
            <a:blip r:embed="rId9"/>
            <a:stretch>
              <a:fillRect l="-6691"/>
            </a:stretch>
          </a:blipFill>
        </p:spPr>
        <p:txBody>
          <a:bodyPr/>
          <a:lstStyle/>
          <a:p>
            <a:endParaRPr lang="en-GB"/>
          </a:p>
        </p:txBody>
      </p:sp>
      <p:sp>
        <p:nvSpPr>
          <p:cNvPr id="10" name="Freeform 10"/>
          <p:cNvSpPr>
            <a:spLocks noGrp="1" noRot="1" noMove="1" noResize="1" noEditPoints="1" noAdjustHandles="1" noChangeArrowheads="1" noChangeShapeType="1"/>
          </p:cNvSpPr>
          <p:nvPr/>
        </p:nvSpPr>
        <p:spPr>
          <a:xfrm>
            <a:off x="4086855" y="1379988"/>
            <a:ext cx="464973" cy="552717"/>
          </a:xfrm>
          <a:custGeom>
            <a:avLst/>
            <a:gdLst/>
            <a:ahLst/>
            <a:cxnLst/>
            <a:rect l="l" t="t" r="r" b="b"/>
            <a:pathLst>
              <a:path w="464973" h="552717">
                <a:moveTo>
                  <a:pt x="0" y="0"/>
                </a:moveTo>
                <a:lnTo>
                  <a:pt x="464973" y="0"/>
                </a:lnTo>
                <a:lnTo>
                  <a:pt x="464973" y="552717"/>
                </a:lnTo>
                <a:lnTo>
                  <a:pt x="0" y="552717"/>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1" name="Freeform 11"/>
          <p:cNvSpPr>
            <a:spLocks noGrp="1" noRot="1" noMove="1" noResize="1" noEditPoints="1" noAdjustHandles="1" noChangeArrowheads="1" noChangeShapeType="1"/>
          </p:cNvSpPr>
          <p:nvPr/>
        </p:nvSpPr>
        <p:spPr>
          <a:xfrm>
            <a:off x="4070716" y="3466491"/>
            <a:ext cx="464973" cy="557968"/>
          </a:xfrm>
          <a:custGeom>
            <a:avLst/>
            <a:gdLst/>
            <a:ahLst/>
            <a:cxnLst/>
            <a:rect l="l" t="t" r="r" b="b"/>
            <a:pathLst>
              <a:path w="464973" h="557968">
                <a:moveTo>
                  <a:pt x="0" y="0"/>
                </a:moveTo>
                <a:lnTo>
                  <a:pt x="464974" y="0"/>
                </a:lnTo>
                <a:lnTo>
                  <a:pt x="464974" y="557968"/>
                </a:lnTo>
                <a:lnTo>
                  <a:pt x="0" y="557968"/>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TextBox 12"/>
          <p:cNvSpPr txBox="1">
            <a:spLocks noGrp="1" noRot="1" noMove="1" noResize="1" noEditPoints="1" noAdjustHandles="1" noChangeArrowheads="1" noChangeShapeType="1"/>
          </p:cNvSpPr>
          <p:nvPr/>
        </p:nvSpPr>
        <p:spPr>
          <a:xfrm>
            <a:off x="4070716" y="530542"/>
            <a:ext cx="6762066" cy="539115"/>
          </a:xfrm>
          <a:prstGeom prst="rect">
            <a:avLst/>
          </a:prstGeom>
        </p:spPr>
        <p:txBody>
          <a:bodyPr lIns="0" tIns="0" rIns="0" bIns="0" rtlCol="0" anchor="t">
            <a:spAutoFit/>
          </a:bodyPr>
          <a:lstStyle/>
          <a:p>
            <a:pPr algn="l">
              <a:lnSpc>
                <a:spcPts val="4409"/>
              </a:lnSpc>
            </a:pPr>
            <a:r>
              <a:rPr lang="en-US" sz="3150" b="1" dirty="0">
                <a:solidFill>
                  <a:srgbClr val="002D64"/>
                </a:solidFill>
                <a:latin typeface="Source Sans Pro Bold"/>
                <a:ea typeface="Source Sans Pro Bold"/>
                <a:cs typeface="Source Sans Pro Bold"/>
                <a:sym typeface="Source Sans Pro Bold"/>
              </a:rPr>
              <a:t>Can exercise help treat depression?</a:t>
            </a:r>
          </a:p>
        </p:txBody>
      </p:sp>
      <p:sp>
        <p:nvSpPr>
          <p:cNvPr id="13" name="TextBox 13"/>
          <p:cNvSpPr txBox="1">
            <a:spLocks noGrp="1" noRot="1" noMove="1" noResize="1" noEditPoints="1" noAdjustHandles="1" noChangeArrowheads="1" noChangeShapeType="1"/>
          </p:cNvSpPr>
          <p:nvPr/>
        </p:nvSpPr>
        <p:spPr>
          <a:xfrm>
            <a:off x="4723278" y="1351413"/>
            <a:ext cx="6109504" cy="1921337"/>
          </a:xfrm>
          <a:prstGeom prst="rect">
            <a:avLst/>
          </a:prstGeom>
        </p:spPr>
        <p:txBody>
          <a:bodyPr lIns="0" tIns="0" rIns="0" bIns="0" rtlCol="0" anchor="t">
            <a:spAutoFit/>
          </a:bodyPr>
          <a:lstStyle/>
          <a:p>
            <a:pPr algn="l">
              <a:lnSpc>
                <a:spcPts val="2239"/>
              </a:lnSpc>
            </a:pPr>
            <a:r>
              <a:rPr lang="en-US" sz="1599" dirty="0">
                <a:solidFill>
                  <a:srgbClr val="002D64"/>
                </a:solidFill>
                <a:latin typeface="Source Sans Pro"/>
                <a:ea typeface="Source Sans Pro"/>
                <a:cs typeface="Source Sans Pro"/>
                <a:sym typeface="Source Sans Pro"/>
              </a:rPr>
              <a:t>An updated Cochrane review has found that exercise can reduce symptoms of depression as much as psychological therapy, and may have similar effects </a:t>
            </a:r>
            <a:r>
              <a:rPr lang="en-US" sz="1599" u="none" dirty="0">
                <a:solidFill>
                  <a:srgbClr val="002D64"/>
                </a:solidFill>
                <a:latin typeface="Source Sans Pro"/>
                <a:ea typeface="Source Sans Pro"/>
                <a:cs typeface="Source Sans Pro"/>
                <a:sym typeface="Source Sans Pro"/>
              </a:rPr>
              <a:t>to an</a:t>
            </a:r>
            <a:r>
              <a:rPr lang="en-US" sz="1599" dirty="0">
                <a:solidFill>
                  <a:srgbClr val="002D64"/>
                </a:solidFill>
                <a:latin typeface="Source Sans Pro"/>
                <a:ea typeface="Source Sans Pro"/>
                <a:cs typeface="Source Sans Pro"/>
                <a:sym typeface="Source Sans Pro"/>
              </a:rPr>
              <a:t>t</a:t>
            </a:r>
            <a:r>
              <a:rPr lang="en-US" sz="1599" u="none" dirty="0">
                <a:solidFill>
                  <a:srgbClr val="002D64"/>
                </a:solidFill>
                <a:latin typeface="Source Sans Pro"/>
                <a:ea typeface="Source Sans Pro"/>
                <a:cs typeface="Source Sans Pro"/>
                <a:sym typeface="Source Sans Pro"/>
              </a:rPr>
              <a:t>i</a:t>
            </a:r>
            <a:r>
              <a:rPr lang="en-US" sz="1599" dirty="0">
                <a:solidFill>
                  <a:srgbClr val="002D64"/>
                </a:solidFill>
                <a:latin typeface="Source Sans Pro"/>
                <a:ea typeface="Source Sans Pro"/>
                <a:cs typeface="Source Sans Pro"/>
                <a:sym typeface="Source Sans Pro"/>
              </a:rPr>
              <a:t>depressant medication. Researchers analyzed 73 studies involving nearly 5,000 adults. Light to moderate exercise done regularly showed the most benefit, with very few side effects. Exercise isn’t a one-size-fits-all solution, but it’s low-cost and is widely available with additional health benefits.</a:t>
            </a:r>
          </a:p>
        </p:txBody>
      </p:sp>
      <p:sp>
        <p:nvSpPr>
          <p:cNvPr id="14" name="TextBox 14"/>
          <p:cNvSpPr txBox="1">
            <a:spLocks noGrp="1" noRot="1" noMove="1" noResize="1" noEditPoints="1" noAdjustHandles="1" noChangeArrowheads="1" noChangeShapeType="1"/>
          </p:cNvSpPr>
          <p:nvPr/>
        </p:nvSpPr>
        <p:spPr>
          <a:xfrm>
            <a:off x="7624070" y="4005897"/>
            <a:ext cx="3208712" cy="1092835"/>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Comparisons with antidepressant medication suggest a similar effect, but the evidence is of low certainty.</a:t>
            </a:r>
          </a:p>
        </p:txBody>
      </p:sp>
      <p:sp>
        <p:nvSpPr>
          <p:cNvPr id="16" name="TextBox 16"/>
          <p:cNvSpPr txBox="1">
            <a:spLocks noGrp="1" noRot="1" noMove="1" noResize="1" noEditPoints="1" noAdjustHandles="1" noChangeArrowheads="1" noChangeShapeType="1"/>
          </p:cNvSpPr>
          <p:nvPr/>
        </p:nvSpPr>
        <p:spPr>
          <a:xfrm>
            <a:off x="4723278" y="3552580"/>
            <a:ext cx="1601322" cy="300595"/>
          </a:xfrm>
          <a:prstGeom prst="rect">
            <a:avLst/>
          </a:prstGeom>
        </p:spPr>
        <p:txBody>
          <a:bodyPr wrap="square" lIns="0" tIns="0" rIns="0" bIns="0" rtlCol="0" anchor="t">
            <a:spAutoFit/>
          </a:bodyPr>
          <a:lstStyle/>
          <a:p>
            <a:pPr algn="l">
              <a:lnSpc>
                <a:spcPts val="2520"/>
              </a:lnSpc>
            </a:pPr>
            <a:r>
              <a:rPr lang="en-US" sz="1800" b="1" dirty="0">
                <a:solidFill>
                  <a:srgbClr val="002D64"/>
                </a:solidFill>
                <a:latin typeface="Source Sans Pro Bold"/>
                <a:ea typeface="Source Sans Pro Bold"/>
                <a:cs typeface="Source Sans Pro Bold"/>
                <a:sym typeface="Source Sans Pro Bold"/>
              </a:rPr>
              <a:t>Key findings</a:t>
            </a:r>
          </a:p>
        </p:txBody>
      </p:sp>
      <p:sp>
        <p:nvSpPr>
          <p:cNvPr id="21" name="TextBox 21"/>
          <p:cNvSpPr txBox="1">
            <a:spLocks noGrp="1" noRot="1" noMove="1" noResize="1" noEditPoints="1" noAdjustHandles="1" noChangeArrowheads="1" noChangeShapeType="1"/>
          </p:cNvSpPr>
          <p:nvPr/>
        </p:nvSpPr>
        <p:spPr>
          <a:xfrm>
            <a:off x="4376491" y="4005897"/>
            <a:ext cx="3157661" cy="1645285"/>
          </a:xfrm>
          <a:prstGeom prst="rect">
            <a:avLst/>
          </a:prstGeom>
        </p:spPr>
        <p:txBody>
          <a:bodyPr lIns="0" tIns="0" rIns="0" bIns="0" rtlCol="0" anchor="t">
            <a:spAutoFit/>
          </a:bodyPr>
          <a:lstStyle/>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Exercising can moderately reduce depressive symptoms compared with no treatment.</a:t>
            </a:r>
          </a:p>
          <a:p>
            <a:pPr marL="345438" lvl="1" indent="-172719" algn="l">
              <a:lnSpc>
                <a:spcPts val="2239"/>
              </a:lnSpc>
              <a:buFont typeface="Arial"/>
              <a:buChar char="•"/>
            </a:pPr>
            <a:r>
              <a:rPr lang="en-US" sz="1599" dirty="0">
                <a:solidFill>
                  <a:srgbClr val="002D64"/>
                </a:solidFill>
                <a:latin typeface="Source Sans Pro"/>
                <a:ea typeface="Source Sans Pro"/>
                <a:cs typeface="Source Sans Pro"/>
                <a:sym typeface="Source Sans Pro"/>
              </a:rPr>
              <a:t>Exercise may reduce symptoms of depression to a similar extent as psychological therapy.</a:t>
            </a:r>
          </a:p>
        </p:txBody>
      </p:sp>
      <p:sp>
        <p:nvSpPr>
          <p:cNvPr id="22" name="TextBox 15">
            <a:extLst>
              <a:ext uri="{FF2B5EF4-FFF2-40B4-BE49-F238E27FC236}">
                <a16:creationId xmlns:a16="http://schemas.microsoft.com/office/drawing/2014/main" id="{EC1A94BF-3B4C-70AE-E7BD-AF2429FA7E44}"/>
              </a:ext>
            </a:extLst>
          </p:cNvPr>
          <p:cNvSpPr txBox="1">
            <a:spLocks noGrp="1" noRot="1" noMove="1" noResize="1" noEditPoints="1" noAdjustHandles="1" noChangeArrowheads="1" noChangeShapeType="1"/>
          </p:cNvSpPr>
          <p:nvPr/>
        </p:nvSpPr>
        <p:spPr>
          <a:xfrm>
            <a:off x="983110" y="4285878"/>
            <a:ext cx="1245011"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a:t>
            </a:r>
          </a:p>
        </p:txBody>
      </p:sp>
      <p:sp>
        <p:nvSpPr>
          <p:cNvPr id="23" name="TextBox 16">
            <a:extLst>
              <a:ext uri="{FF2B5EF4-FFF2-40B4-BE49-F238E27FC236}">
                <a16:creationId xmlns:a16="http://schemas.microsoft.com/office/drawing/2014/main" id="{9BB1C158-88AF-2243-3778-192BB3D30453}"/>
              </a:ext>
            </a:extLst>
          </p:cNvPr>
          <p:cNvSpPr txBox="1">
            <a:spLocks noGrp="1" noRot="1" noMove="1" noResize="1" noEditPoints="1" noAdjustHandles="1" noChangeArrowheads="1" noChangeShapeType="1"/>
          </p:cNvSpPr>
          <p:nvPr/>
        </p:nvSpPr>
        <p:spPr>
          <a:xfrm>
            <a:off x="964788" y="4720857"/>
            <a:ext cx="1263333"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cochranecollab</a:t>
            </a:r>
          </a:p>
        </p:txBody>
      </p:sp>
      <p:sp>
        <p:nvSpPr>
          <p:cNvPr id="24" name="TextBox 17">
            <a:extLst>
              <a:ext uri="{FF2B5EF4-FFF2-40B4-BE49-F238E27FC236}">
                <a16:creationId xmlns:a16="http://schemas.microsoft.com/office/drawing/2014/main" id="{B90721A3-F534-5611-7129-0517A973F2C3}"/>
              </a:ext>
            </a:extLst>
          </p:cNvPr>
          <p:cNvSpPr txBox="1">
            <a:spLocks noGrp="1" noRot="1" noMove="1" noResize="1" noEditPoints="1" noAdjustHandles="1" noChangeArrowheads="1" noChangeShapeType="1"/>
          </p:cNvSpPr>
          <p:nvPr/>
        </p:nvSpPr>
        <p:spPr>
          <a:xfrm>
            <a:off x="983111" y="5148886"/>
            <a:ext cx="1409860" cy="205070"/>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@cochranecollab</a:t>
            </a:r>
          </a:p>
        </p:txBody>
      </p:sp>
      <p:sp>
        <p:nvSpPr>
          <p:cNvPr id="25" name="TextBox 18">
            <a:extLst>
              <a:ext uri="{FF2B5EF4-FFF2-40B4-BE49-F238E27FC236}">
                <a16:creationId xmlns:a16="http://schemas.microsoft.com/office/drawing/2014/main" id="{1D6AC2D6-8729-C4D3-818B-19F9E8E1FC72}"/>
              </a:ext>
            </a:extLst>
          </p:cNvPr>
          <p:cNvSpPr txBox="1">
            <a:spLocks noGrp="1" noRot="1" noMove="1" noResize="1" noEditPoints="1" noAdjustHandles="1" noChangeArrowheads="1" noChangeShapeType="1"/>
          </p:cNvSpPr>
          <p:nvPr/>
        </p:nvSpPr>
        <p:spPr>
          <a:xfrm>
            <a:off x="964788" y="3880432"/>
            <a:ext cx="1245012" cy="203582"/>
          </a:xfrm>
          <a:prstGeom prst="rect">
            <a:avLst/>
          </a:prstGeom>
        </p:spPr>
        <p:txBody>
          <a:bodyPr wrap="square" lIns="0" tIns="0" rIns="0" bIns="0" rtlCol="0" anchor="t">
            <a:spAutoFit/>
          </a:bodyPr>
          <a:lstStyle/>
          <a:p>
            <a:pPr algn="l">
              <a:lnSpc>
                <a:spcPts val="1679"/>
              </a:lnSpc>
            </a:pPr>
            <a:r>
              <a:rPr lang="en-US" sz="1200" dirty="0">
                <a:solidFill>
                  <a:srgbClr val="FFFFFF"/>
                </a:solidFill>
                <a:latin typeface="Source Sans Pro"/>
                <a:ea typeface="Source Sans Pro"/>
                <a:cs typeface="Source Sans Pro"/>
                <a:sym typeface="Source Sans Pro"/>
              </a:rPr>
              <a:t>cochrane.org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8EEE3F70AD4D45A423AF666A7A6254" ma:contentTypeVersion="14" ma:contentTypeDescription="Create a new document." ma:contentTypeScope="" ma:versionID="961f3afd248eb1317966b095753463b9">
  <xsd:schema xmlns:xsd="http://www.w3.org/2001/XMLSchema" xmlns:xs="http://www.w3.org/2001/XMLSchema" xmlns:p="http://schemas.microsoft.com/office/2006/metadata/properties" xmlns:ns2="1d48aa2a-7a32-42f8-b545-a43ffb97e758" xmlns:ns3="ef74a215-f785-443b-9d31-43dfc52856fb" targetNamespace="http://schemas.microsoft.com/office/2006/metadata/properties" ma:root="true" ma:fieldsID="e6beeb610a4794f7e36baf73c9a16899" ns2:_="" ns3:_="">
    <xsd:import namespace="1d48aa2a-7a32-42f8-b545-a43ffb97e758"/>
    <xsd:import namespace="ef74a215-f785-443b-9d31-43dfc52856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8aa2a-7a32-42f8-b545-a43ffb97e7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15bbf0-0a12-4342-8a73-8f97f048ec00}" ma:internalName="TaxCatchAll" ma:showField="CatchAllData" ma:web="1d48aa2a-7a32-42f8-b545-a43ffb97e7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f74a215-f785-443b-9d31-43dfc52856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c312355-af61-47fa-b102-1b6921dfb47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4a215-f785-443b-9d31-43dfc52856fb">
      <Terms xmlns="http://schemas.microsoft.com/office/infopath/2007/PartnerControls"/>
    </lcf76f155ced4ddcb4097134ff3c332f>
    <TaxCatchAll xmlns="1d48aa2a-7a32-42f8-b545-a43ffb97e758" xsi:nil="true"/>
  </documentManagement>
</p:properties>
</file>

<file path=customXml/itemProps1.xml><?xml version="1.0" encoding="utf-8"?>
<ds:datastoreItem xmlns:ds="http://schemas.openxmlformats.org/officeDocument/2006/customXml" ds:itemID="{97DB92D2-DA7C-4B7A-8E6E-1524E7D19D22}"/>
</file>

<file path=customXml/itemProps2.xml><?xml version="1.0" encoding="utf-8"?>
<ds:datastoreItem xmlns:ds="http://schemas.openxmlformats.org/officeDocument/2006/customXml" ds:itemID="{D3DC1537-D6F5-4520-B557-2DB3C300B529}"/>
</file>

<file path=customXml/itemProps3.xml><?xml version="1.0" encoding="utf-8"?>
<ds:datastoreItem xmlns:ds="http://schemas.openxmlformats.org/officeDocument/2006/customXml" ds:itemID="{C4E5C2CF-CFD0-43B8-B8A3-87C2CABF8243}"/>
</file>

<file path=docProps/app.xml><?xml version="1.0" encoding="utf-8"?>
<Properties xmlns="http://schemas.openxmlformats.org/officeDocument/2006/extended-properties" xmlns:vt="http://schemas.openxmlformats.org/officeDocument/2006/docPropsVTypes">
  <TotalTime>0</TotalTime>
  <Words>552</Words>
  <Application>Microsoft Office PowerPoint</Application>
  <PresentationFormat>Custom</PresentationFormat>
  <Paragraphs>42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Source Sans Pro Bold</vt:lpstr>
      <vt:lpstr>Calibri</vt:lpstr>
      <vt:lpstr>Source Sans Pro</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summaries</dc:title>
  <cp:lastModifiedBy>Imogen Horrocks</cp:lastModifiedBy>
  <cp:revision>4</cp:revision>
  <dcterms:created xsi:type="dcterms:W3CDTF">2006-08-16T00:00:00Z</dcterms:created>
  <dcterms:modified xsi:type="dcterms:W3CDTF">2026-04-21T14:39:37Z</dcterms:modified>
  <dc:identifier>DAG_hv0J89U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0x010100C48EEE3F70AD4D45A423AF666A7A6254</vt:lpwstr>
  </property>
</Properties>
</file>