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57" r:id="rId4"/>
    <p:sldId id="258" r:id="rId5"/>
    <p:sldId id="259" r:id="rId6"/>
    <p:sldId id="260" r:id="rId7"/>
    <p:sldId id="265" r:id="rId8"/>
    <p:sldId id="263" r:id="rId9"/>
    <p:sldId id="261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EB4409-4F3B-4E04-A29E-2FE50A1679A6}" v="2" dt="2020-12-16T14:38:17.9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66063" autoAdjust="0"/>
  </p:normalViewPr>
  <p:slideViewPr>
    <p:cSldViewPr snapToGrid="0">
      <p:cViewPr varScale="1">
        <p:scale>
          <a:sx n="75" d="100"/>
          <a:sy n="75" d="100"/>
        </p:scale>
        <p:origin x="18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ke Rohwer" userId="ffead6da-9d84-412f-944b-dc3d967f9984" providerId="ADAL" clId="{6CEB4409-4F3B-4E04-A29E-2FE50A1679A6}"/>
    <pc:docChg chg="undo custSel modSld sldOrd">
      <pc:chgData name="Anke Rohwer" userId="ffead6da-9d84-412f-944b-dc3d967f9984" providerId="ADAL" clId="{6CEB4409-4F3B-4E04-A29E-2FE50A1679A6}" dt="2020-12-16T14:38:51.667" v="48"/>
      <pc:docMkLst>
        <pc:docMk/>
      </pc:docMkLst>
      <pc:sldChg chg="modSp mod modNotesTx">
        <pc:chgData name="Anke Rohwer" userId="ffead6da-9d84-412f-944b-dc3d967f9984" providerId="ADAL" clId="{6CEB4409-4F3B-4E04-A29E-2FE50A1679A6}" dt="2020-12-16T14:38:20.692" v="46" actId="20577"/>
        <pc:sldMkLst>
          <pc:docMk/>
          <pc:sldMk cId="928042211" sldId="259"/>
        </pc:sldMkLst>
        <pc:spChg chg="mod">
          <ac:chgData name="Anke Rohwer" userId="ffead6da-9d84-412f-944b-dc3d967f9984" providerId="ADAL" clId="{6CEB4409-4F3B-4E04-A29E-2FE50A1679A6}" dt="2020-12-16T14:38:17.912" v="44" actId="20578"/>
          <ac:spMkLst>
            <pc:docMk/>
            <pc:sldMk cId="928042211" sldId="259"/>
            <ac:spMk id="5" creationId="{CF437738-B473-4B49-833D-D2B838356A45}"/>
          </ac:spMkLst>
        </pc:spChg>
      </pc:sldChg>
      <pc:sldChg chg="modSp mod ord modNotesTx">
        <pc:chgData name="Anke Rohwer" userId="ffead6da-9d84-412f-944b-dc3d967f9984" providerId="ADAL" clId="{6CEB4409-4F3B-4E04-A29E-2FE50A1679A6}" dt="2020-12-16T14:38:51.667" v="48"/>
        <pc:sldMkLst>
          <pc:docMk/>
          <pc:sldMk cId="4202112036" sldId="261"/>
        </pc:sldMkLst>
        <pc:spChg chg="mod">
          <ac:chgData name="Anke Rohwer" userId="ffead6da-9d84-412f-944b-dc3d967f9984" providerId="ADAL" clId="{6CEB4409-4F3B-4E04-A29E-2FE50A1679A6}" dt="2020-12-16T14:34:47.718" v="16" actId="20577"/>
          <ac:spMkLst>
            <pc:docMk/>
            <pc:sldMk cId="4202112036" sldId="261"/>
            <ac:spMk id="5" creationId="{7152EE2E-C278-4033-9780-A38DC9051AA8}"/>
          </ac:spMkLst>
        </pc:spChg>
      </pc:sldChg>
      <pc:sldChg chg="modSp mod modNotesTx">
        <pc:chgData name="Anke Rohwer" userId="ffead6da-9d84-412f-944b-dc3d967f9984" providerId="ADAL" clId="{6CEB4409-4F3B-4E04-A29E-2FE50A1679A6}" dt="2020-12-16T14:37:56.910" v="43" actId="20577"/>
        <pc:sldMkLst>
          <pc:docMk/>
          <pc:sldMk cId="2796624455" sldId="263"/>
        </pc:sldMkLst>
        <pc:spChg chg="mod">
          <ac:chgData name="Anke Rohwer" userId="ffead6da-9d84-412f-944b-dc3d967f9984" providerId="ADAL" clId="{6CEB4409-4F3B-4E04-A29E-2FE50A1679A6}" dt="2020-12-16T14:37:50.233" v="41" actId="20578"/>
          <ac:spMkLst>
            <pc:docMk/>
            <pc:sldMk cId="2796624455" sldId="263"/>
            <ac:spMk id="5" creationId="{AD64C500-4ECE-404E-83FA-5B3CF60749BE}"/>
          </ac:spMkLst>
        </pc:spChg>
      </pc:sldChg>
      <pc:sldChg chg="modSp mod modNotesTx">
        <pc:chgData name="Anke Rohwer" userId="ffead6da-9d84-412f-944b-dc3d967f9984" providerId="ADAL" clId="{6CEB4409-4F3B-4E04-A29E-2FE50A1679A6}" dt="2020-12-16T14:36:18.546" v="38" actId="20577"/>
        <pc:sldMkLst>
          <pc:docMk/>
          <pc:sldMk cId="259326941" sldId="265"/>
        </pc:sldMkLst>
        <pc:spChg chg="mod">
          <ac:chgData name="Anke Rohwer" userId="ffead6da-9d84-412f-944b-dc3d967f9984" providerId="ADAL" clId="{6CEB4409-4F3B-4E04-A29E-2FE50A1679A6}" dt="2020-12-16T14:36:12.861" v="37" actId="20577"/>
          <ac:spMkLst>
            <pc:docMk/>
            <pc:sldMk cId="259326941" sldId="265"/>
            <ac:spMk id="5" creationId="{AC4948E7-3CA9-46A9-8177-90DAF57B094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A98A7-2356-4CB0-B404-294A4AFE1138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10655-B0D9-473E-82D2-8D4CF29237B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5105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10655-B0D9-473E-82D2-8D4CF29237B4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291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Correct answer: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10655-B0D9-473E-82D2-8D4CF29237B4}" type="slidenum">
              <a:rPr lang="en-ZA" smtClean="0"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03763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Correct answer: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10655-B0D9-473E-82D2-8D4CF29237B4}" type="slidenum">
              <a:rPr lang="en-ZA" smtClean="0"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92210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Correct answer: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10655-B0D9-473E-82D2-8D4CF29237B4}" type="slidenum">
              <a:rPr lang="en-ZA" smtClean="0"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84668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Correct answer: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10655-B0D9-473E-82D2-8D4CF29237B4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87357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Correct answer: 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10655-B0D9-473E-82D2-8D4CF29237B4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64029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Correct answer: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10655-B0D9-473E-82D2-8D4CF29237B4}" type="slidenum">
              <a:rPr lang="en-ZA" smtClean="0"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76173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Correct answer: 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10655-B0D9-473E-82D2-8D4CF29237B4}" type="slidenum">
              <a:rPr lang="en-ZA" smtClean="0"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056500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Correct answer: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C10655-B0D9-473E-82D2-8D4CF29237B4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63177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56617-C33D-41E4-BF39-C132AE26B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7F2C63-5CC9-445C-B40F-6A4078B8D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A3AA4-C2D8-49BC-9436-C7CAA35A1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E5DAF-C762-478F-A402-F2F7F0ED6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885C9-1BAA-441F-A2C3-23736AD09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191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15DEB-0E46-4D2E-9AC8-89B31D7DE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2A601D-21E7-4AEB-905D-C2696FF56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1A3F6-0DD7-4B01-8D9B-5825E2683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6C972-3732-4E41-AAFE-BC5B73BA8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2FB96-D33A-4314-ADF8-223D1A200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9257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C18CCE-423B-4D62-BB62-CFF58FE0B1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6762B6-150D-4B0C-8059-D99BA3601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27AC6-89A8-4D3C-ABEF-B8CC1D435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AFB68-0EF2-4C6B-8B4A-CC10ADFDF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DA67C-F120-4D00-9A06-05C165B6A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6241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1B26B-67A0-4D81-B62D-E3EC66567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5F93F-0F30-40C3-A236-A6DE0C658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3C03C1-1429-41AB-82E9-4BE24972E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B50D6-CFD7-4F09-8BDA-0215C416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B58B1-A2A6-486C-B897-71CADD3EE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63684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3F093-2589-4F71-A339-3CD085B45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BA867C-0ED1-4FD0-894C-37FD6EC34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D7F73-4E4E-423E-BEC6-74F9F8FAD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82F19-5097-4BE1-B8C8-1EB1E5A3F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C279C-BD46-451E-BA47-76F724FE1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24601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8D4BA-56A6-474E-A189-2D3F676F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A49A9B-E03F-4171-B4DD-8FDFE8C580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74D7C-E66D-483A-A113-E4D781AC93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9FDBB-734F-4041-A09A-F2594F937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8BF56-1E5C-4BB9-A3BA-FC6908803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59B06-E94A-47C4-AD7D-08D35ED48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445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DF04E-4E34-4FCE-939E-58CAABDDD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354CD-62E7-45B4-9DDB-EF067F21E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242E7-E08E-4B58-A705-587662658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42662C-5012-4430-9E14-C1A1281F1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CAADA9-DE64-40ED-9DAD-840ACCF903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0287F8-7701-47AD-9582-D26C7F06F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3912E3-0054-4C4D-8DEE-2023E26E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DC27EF-C5F0-4314-8229-85B9F0D3C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71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15ABB-6CE0-43D7-AA60-212266570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EA6FCF-3FED-43FE-9B14-25AAA3197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E029F5-2378-4704-A7D9-470AAE7C1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5FF36D-BF1A-4856-A021-5F7FAD76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5528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985765-018C-491F-A5F1-869067628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D9E39A-2B9A-4322-A977-FC923E5D9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D735FF-ECAC-4DA1-A4B9-FE121F9A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515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C2232-DB0B-4189-A52D-2B482C8F4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0F5D5-5BE1-4B6E-83AA-28B5267C8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D9AE92-DDE7-4C3B-ACB6-79E871863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CD4B7-A74D-4A41-A613-6516938CC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0DFB1C-8157-4A3D-B417-86DEAAC64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559C14-FCA1-4749-9320-75DDCA10D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46811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484BF-B939-4351-A53C-7A50236A7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15BC82-9A0A-44B9-B648-43B3080564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AE1CFE-E27F-4D8C-BCCA-E9367380C0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1DB31-683F-4AB9-8004-77B1A870C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6C07C-7E31-4D31-8FEE-4E9748AB3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D95063-7B31-485B-B962-54CC423F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39787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296081-6F52-47B2-8616-E1564B574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62514-1D1A-42E8-8D6B-F2C0D7FFB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26FE0-F0C2-4160-A6B8-A1F1531E97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35EF0-AC50-46E4-A521-E1BCCF0DEEBB}" type="datetimeFigureOut">
              <a:rPr lang="en-ZA" smtClean="0"/>
              <a:t>2021/03/22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A50CC-1787-4A4E-8B72-6A0F62E493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69076-4C4A-41EB-AD74-25A3C3F94F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27344-40E4-4595-AE55-141048691144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2107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AC7A7B-A4D0-4563-BBB2-CBEE3D364B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6501" y="37725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hr-HR" sz="4000" dirty="0">
                <a:solidFill>
                  <a:schemeClr val="tx2"/>
                </a:solidFill>
              </a:rPr>
              <a:t>Reading f</a:t>
            </a:r>
            <a:r>
              <a:rPr lang="en-ZA" sz="4000" dirty="0" err="1">
                <a:solidFill>
                  <a:schemeClr val="tx2"/>
                </a:solidFill>
              </a:rPr>
              <a:t>orest</a:t>
            </a:r>
            <a:r>
              <a:rPr lang="en-ZA" sz="4000" dirty="0">
                <a:solidFill>
                  <a:schemeClr val="tx2"/>
                </a:solidFill>
              </a:rPr>
              <a:t> plots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97BE34-3558-4F34-95A4-85A2E54ED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6654" y="277303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ZA" sz="3000" dirty="0">
                <a:solidFill>
                  <a:schemeClr val="tx2"/>
                </a:solidFill>
              </a:rPr>
              <a:t>Quiz questions</a:t>
            </a: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920EC7F-E2A8-48C7-AD19-D5BB456225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0" y="3192455"/>
            <a:ext cx="4141760" cy="1387489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21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18372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75B888F-A156-478B-B380-2E650DD140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3821"/>
            <a:ext cx="12192000" cy="40356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EE6A5D6-838A-4216-91E9-CF3B8AFFC756}"/>
              </a:ext>
            </a:extLst>
          </p:cNvPr>
          <p:cNvSpPr txBox="1"/>
          <p:nvPr/>
        </p:nvSpPr>
        <p:spPr>
          <a:xfrm>
            <a:off x="562794" y="4623190"/>
            <a:ext cx="106902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ZA" sz="2800" dirty="0"/>
              <a:t>Roth 2010 added the most weight to the analysis</a:t>
            </a:r>
          </a:p>
          <a:p>
            <a:pPr marL="342900" indent="-342900">
              <a:buAutoNum type="arabicParenR"/>
            </a:pPr>
            <a:r>
              <a:rPr lang="en-ZA" sz="2800" dirty="0"/>
              <a:t>All studies cross the line of no effect</a:t>
            </a:r>
          </a:p>
          <a:p>
            <a:pPr marL="342900" indent="-342900">
              <a:buAutoNum type="arabicParenR"/>
            </a:pPr>
            <a:r>
              <a:rPr lang="en-ZA" sz="2800" dirty="0"/>
              <a:t>The effect estimate in </a:t>
            </a:r>
            <a:r>
              <a:rPr lang="en-ZA" sz="2800" dirty="0" err="1"/>
              <a:t>Marya</a:t>
            </a:r>
            <a:r>
              <a:rPr lang="en-ZA" sz="2800" dirty="0"/>
              <a:t> 1988 is the only one that favours Vit D</a:t>
            </a:r>
          </a:p>
          <a:p>
            <a:pPr marL="342900" indent="-342900">
              <a:buAutoNum type="arabicParenR"/>
            </a:pPr>
            <a:r>
              <a:rPr lang="en-ZA" sz="2800" dirty="0"/>
              <a:t>Roth 2010 showed the biggest effect</a:t>
            </a:r>
          </a:p>
          <a:p>
            <a:pPr marL="342900" indent="-342900">
              <a:buAutoNum type="arabicParenR"/>
            </a:pPr>
            <a:endParaRPr lang="en-ZA" sz="2800" dirty="0"/>
          </a:p>
          <a:p>
            <a:pPr marL="342900" indent="-342900">
              <a:buAutoNum type="arabicParenR"/>
            </a:pP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1399047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60B88-A4DC-48FD-9F5A-A946B5E40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Reading forest plots -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BCAE7-CD15-4339-A2A6-01ADB9182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Look at the forest plot on the screen and select the statement that best fits the analysis. </a:t>
            </a:r>
          </a:p>
        </p:txBody>
      </p:sp>
    </p:spTree>
    <p:extLst>
      <p:ext uri="{BB962C8B-B14F-4D97-AF65-F5344CB8AC3E}">
        <p14:creationId xmlns:p14="http://schemas.microsoft.com/office/powerpoint/2010/main" val="1821853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C662B1-6379-460C-8212-381379EF3B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428" y="-73058"/>
            <a:ext cx="11014661" cy="388955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B6703B2-ADCB-427F-B488-622916696519}"/>
              </a:ext>
            </a:extLst>
          </p:cNvPr>
          <p:cNvSpPr txBox="1"/>
          <p:nvPr/>
        </p:nvSpPr>
        <p:spPr>
          <a:xfrm>
            <a:off x="733875" y="3944086"/>
            <a:ext cx="106902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ZA" sz="2800" dirty="0"/>
              <a:t>Swan 2003 added the most weight to the meta-analysis</a:t>
            </a:r>
          </a:p>
          <a:p>
            <a:pPr marL="342900" indent="-342900">
              <a:buAutoNum type="arabicParenR"/>
            </a:pPr>
            <a:r>
              <a:rPr lang="en-ZA" sz="2800" dirty="0"/>
              <a:t>The 95%CI in Piper 2016 crossed the line of no effect</a:t>
            </a:r>
          </a:p>
          <a:p>
            <a:pPr marL="342900" indent="-342900">
              <a:buAutoNum type="arabicParenR"/>
            </a:pPr>
            <a:r>
              <a:rPr lang="en-ZA" sz="2800" dirty="0"/>
              <a:t>The pooled effect shows that intense </a:t>
            </a:r>
            <a:r>
              <a:rPr lang="en-ZA" sz="2800" dirty="0" err="1"/>
              <a:t>telecounselling</a:t>
            </a:r>
            <a:r>
              <a:rPr lang="en-ZA" sz="2800" dirty="0"/>
              <a:t> increases the likelihood of smoking cessation</a:t>
            </a:r>
          </a:p>
          <a:p>
            <a:pPr marL="342900" indent="-342900">
              <a:buAutoNum type="arabicParenR"/>
            </a:pPr>
            <a:r>
              <a:rPr lang="en-ZA" sz="28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92317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9C2B4F3-34A1-457B-9B01-86F2495FA1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431" y="105881"/>
            <a:ext cx="11439525" cy="37909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A21A4ED-5FBD-4495-B876-388A78AD1CA7}"/>
              </a:ext>
            </a:extLst>
          </p:cNvPr>
          <p:cNvSpPr txBox="1"/>
          <p:nvPr/>
        </p:nvSpPr>
        <p:spPr>
          <a:xfrm>
            <a:off x="840064" y="3784804"/>
            <a:ext cx="106902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ZA" sz="2800" dirty="0"/>
              <a:t>Garrison 2011a showed the biggest effect</a:t>
            </a:r>
          </a:p>
          <a:p>
            <a:pPr marL="342900" indent="-342900">
              <a:buAutoNum type="arabicParenR"/>
            </a:pPr>
            <a:r>
              <a:rPr lang="en-ZA" sz="2800" dirty="0"/>
              <a:t>The 95%CI of </a:t>
            </a:r>
            <a:r>
              <a:rPr lang="en-ZA" sz="2800" dirty="0" err="1"/>
              <a:t>Roguin</a:t>
            </a:r>
            <a:r>
              <a:rPr lang="en-ZA" sz="2800" dirty="0"/>
              <a:t> </a:t>
            </a:r>
            <a:r>
              <a:rPr lang="en-ZA" sz="2800" dirty="0" err="1"/>
              <a:t>Maor</a:t>
            </a:r>
            <a:r>
              <a:rPr lang="en-ZA" sz="2800" dirty="0"/>
              <a:t> 2017 did not cross the line of no effect</a:t>
            </a:r>
          </a:p>
          <a:p>
            <a:pPr marL="342900" indent="-342900">
              <a:buAutoNum type="arabicParenR"/>
            </a:pPr>
            <a:r>
              <a:rPr lang="en-ZA" sz="2800" dirty="0"/>
              <a:t>The pooled effect estimate favours magnesium</a:t>
            </a:r>
          </a:p>
          <a:p>
            <a:pPr marL="342900" indent="-342900">
              <a:buAutoNum type="arabicParenR"/>
            </a:pPr>
            <a:r>
              <a:rPr lang="en-ZA" sz="2800" dirty="0"/>
              <a:t>Authors used a SMD as outcomes were measured on different scales</a:t>
            </a:r>
          </a:p>
        </p:txBody>
      </p:sp>
    </p:spTree>
    <p:extLst>
      <p:ext uri="{BB962C8B-B14F-4D97-AF65-F5344CB8AC3E}">
        <p14:creationId xmlns:p14="http://schemas.microsoft.com/office/powerpoint/2010/main" val="3305186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DAE95B9-66AB-4000-A776-41D75848F8C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7279"/>
          <a:stretch/>
        </p:blipFill>
        <p:spPr>
          <a:xfrm>
            <a:off x="924233" y="213554"/>
            <a:ext cx="10097809" cy="350304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F437738-B473-4B49-833D-D2B838356A45}"/>
              </a:ext>
            </a:extLst>
          </p:cNvPr>
          <p:cNvSpPr txBox="1"/>
          <p:nvPr/>
        </p:nvSpPr>
        <p:spPr>
          <a:xfrm>
            <a:off x="840064" y="3966790"/>
            <a:ext cx="106902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ZA" sz="2800" dirty="0"/>
              <a:t>All studies added the same amount of weight to the analysis</a:t>
            </a:r>
          </a:p>
          <a:p>
            <a:pPr marL="342900" indent="-342900">
              <a:buFontTx/>
              <a:buAutoNum type="arabicParenR"/>
            </a:pPr>
            <a:r>
              <a:rPr lang="en-ZA" sz="2800" dirty="0"/>
              <a:t>The line of no effect is MD=0</a:t>
            </a:r>
          </a:p>
          <a:p>
            <a:pPr marL="342900" indent="-342900">
              <a:buFontTx/>
              <a:buAutoNum type="arabicParenR"/>
            </a:pPr>
            <a:r>
              <a:rPr lang="en-ZA" sz="2800" dirty="0"/>
              <a:t>All studies cross the line of no effect</a:t>
            </a:r>
          </a:p>
          <a:p>
            <a:pPr marL="342900" indent="-342900">
              <a:buFontTx/>
              <a:buAutoNum type="arabicParenR"/>
            </a:pPr>
            <a:r>
              <a:rPr lang="en-ZA" sz="2800" dirty="0"/>
              <a:t>All of the above</a:t>
            </a:r>
          </a:p>
          <a:p>
            <a:pPr marL="342900" indent="-342900">
              <a:buAutoNum type="arabicParenR"/>
            </a:pPr>
            <a:endParaRPr lang="en-ZA" sz="2800" dirty="0"/>
          </a:p>
          <a:p>
            <a:pPr marL="342900" indent="-342900">
              <a:buAutoNum type="arabicParenR"/>
            </a:pP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928042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77AE94-9139-4DB4-AF91-C76D1E463D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7" y="150863"/>
            <a:ext cx="11706225" cy="40195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CF52390-71B9-4710-BC4B-F98C9B6C3370}"/>
              </a:ext>
            </a:extLst>
          </p:cNvPr>
          <p:cNvSpPr txBox="1"/>
          <p:nvPr/>
        </p:nvSpPr>
        <p:spPr>
          <a:xfrm>
            <a:off x="840064" y="3966790"/>
            <a:ext cx="106902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ZA" sz="2800" dirty="0"/>
              <a:t>The 95% CI of </a:t>
            </a:r>
            <a:r>
              <a:rPr lang="en-ZA" sz="2800" dirty="0" err="1"/>
              <a:t>Badehnoosh</a:t>
            </a:r>
            <a:r>
              <a:rPr lang="en-ZA" sz="2800" dirty="0"/>
              <a:t> 2018 crosses the line of no effect</a:t>
            </a:r>
          </a:p>
          <a:p>
            <a:pPr marL="342900" indent="-342900">
              <a:buAutoNum type="arabicParenR"/>
            </a:pPr>
            <a:r>
              <a:rPr lang="en-ZA" sz="2800" dirty="0"/>
              <a:t>The 95%CI of </a:t>
            </a:r>
            <a:r>
              <a:rPr lang="en-ZA" sz="2800" dirty="0" err="1"/>
              <a:t>Karamali</a:t>
            </a:r>
            <a:r>
              <a:rPr lang="en-ZA" sz="2800" dirty="0"/>
              <a:t> 2018 does not cross the line of no effect</a:t>
            </a:r>
          </a:p>
          <a:p>
            <a:pPr marL="342900" indent="-342900">
              <a:buAutoNum type="arabicParenR"/>
            </a:pPr>
            <a:r>
              <a:rPr lang="en-ZA" sz="2800" dirty="0"/>
              <a:t>The effect estimate of Lindsay 2015 favours placebo</a:t>
            </a:r>
          </a:p>
          <a:p>
            <a:pPr marL="342900" indent="-342900">
              <a:buAutoNum type="arabicParenR"/>
            </a:pPr>
            <a:r>
              <a:rPr lang="en-ZA" sz="2800" dirty="0"/>
              <a:t>All studies have similar effect estimates</a:t>
            </a:r>
          </a:p>
          <a:p>
            <a:pPr marL="342900" indent="-342900">
              <a:buAutoNum type="arabicParenR"/>
            </a:pP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1863902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AA4CCC2-0F0E-431A-9582-6625C71587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944" y="146440"/>
            <a:ext cx="11906250" cy="44767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4948E7-3CA9-46A9-8177-90DAF57B094E}"/>
              </a:ext>
            </a:extLst>
          </p:cNvPr>
          <p:cNvSpPr txBox="1"/>
          <p:nvPr/>
        </p:nvSpPr>
        <p:spPr>
          <a:xfrm>
            <a:off x="562794" y="4623190"/>
            <a:ext cx="106902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ZA" sz="2800" dirty="0"/>
              <a:t>There was only 1 event in </a:t>
            </a:r>
            <a:r>
              <a:rPr lang="en-ZA" sz="2800" dirty="0" err="1"/>
              <a:t>Asemi</a:t>
            </a:r>
            <a:r>
              <a:rPr lang="en-ZA" sz="2800" dirty="0"/>
              <a:t> 2013a</a:t>
            </a:r>
          </a:p>
          <a:p>
            <a:pPr marL="342900" indent="-342900">
              <a:buAutoNum type="arabicParenR"/>
            </a:pPr>
            <a:r>
              <a:rPr lang="en-ZA" sz="2800" dirty="0"/>
              <a:t>The 95%CI of </a:t>
            </a:r>
            <a:r>
              <a:rPr lang="en-ZA" sz="2800" dirty="0" err="1"/>
              <a:t>Sasan</a:t>
            </a:r>
            <a:r>
              <a:rPr lang="en-ZA" sz="2800" dirty="0"/>
              <a:t> 2017 does not cross the line of no effect</a:t>
            </a:r>
          </a:p>
          <a:p>
            <a:pPr marL="342900" indent="-342900">
              <a:buAutoNum type="arabicParenR"/>
            </a:pPr>
            <a:r>
              <a:rPr lang="en-ZA" sz="2800" dirty="0"/>
              <a:t>The pooled effect favours Vitamin D</a:t>
            </a:r>
          </a:p>
          <a:p>
            <a:pPr marL="342900" indent="-342900">
              <a:buAutoNum type="arabicParenR"/>
            </a:pPr>
            <a:r>
              <a:rPr lang="en-ZA" sz="28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9326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2A48CE-0799-4850-9EB7-D4112645DC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7430"/>
            <a:ext cx="12192000" cy="388785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64C500-4ECE-404E-83FA-5B3CF60749BE}"/>
              </a:ext>
            </a:extLst>
          </p:cNvPr>
          <p:cNvSpPr txBox="1"/>
          <p:nvPr/>
        </p:nvSpPr>
        <p:spPr>
          <a:xfrm>
            <a:off x="562794" y="4623190"/>
            <a:ext cx="106902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ZA" sz="2800" dirty="0"/>
              <a:t>The 95%CI of </a:t>
            </a:r>
            <a:r>
              <a:rPr lang="en-ZA" sz="2800" dirty="0" err="1"/>
              <a:t>Piron</a:t>
            </a:r>
            <a:r>
              <a:rPr lang="en-ZA" sz="2800" dirty="0"/>
              <a:t> 2009 does not cross the line of no effect</a:t>
            </a:r>
          </a:p>
          <a:p>
            <a:pPr marL="342900" indent="-342900">
              <a:buFontTx/>
              <a:buAutoNum type="arabicParenR"/>
            </a:pPr>
            <a:r>
              <a:rPr lang="en-ZA" sz="2800" dirty="0"/>
              <a:t>The effect estimate of Cramer 2019 favours in-person rehabilitation</a:t>
            </a:r>
          </a:p>
          <a:p>
            <a:pPr marL="342900" indent="-342900">
              <a:buAutoNum type="arabicParenR"/>
            </a:pPr>
            <a:r>
              <a:rPr lang="en-ZA" sz="2800" dirty="0"/>
              <a:t>The pooled effect estimate favours in-person rehabilitation</a:t>
            </a:r>
          </a:p>
          <a:p>
            <a:pPr marL="342900" indent="-342900">
              <a:buAutoNum type="arabicParenR"/>
            </a:pPr>
            <a:r>
              <a:rPr lang="en-ZA" sz="2800" dirty="0"/>
              <a:t>The effect estimate of Prion 2008 is the smallest of all studies</a:t>
            </a:r>
          </a:p>
        </p:txBody>
      </p:sp>
    </p:spTree>
    <p:extLst>
      <p:ext uri="{BB962C8B-B14F-4D97-AF65-F5344CB8AC3E}">
        <p14:creationId xmlns:p14="http://schemas.microsoft.com/office/powerpoint/2010/main" val="2796624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2A7A98D-0A6C-472A-B6D6-42CA5EAD27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675" y="63940"/>
            <a:ext cx="11496675" cy="393382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52EE2E-C278-4033-9780-A38DC9051AA8}"/>
              </a:ext>
            </a:extLst>
          </p:cNvPr>
          <p:cNvSpPr txBox="1"/>
          <p:nvPr/>
        </p:nvSpPr>
        <p:spPr>
          <a:xfrm>
            <a:off x="840064" y="3966790"/>
            <a:ext cx="1069023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ZA" sz="2800" dirty="0" err="1"/>
              <a:t>Badehnoosh</a:t>
            </a:r>
            <a:r>
              <a:rPr lang="en-ZA" sz="2800" dirty="0"/>
              <a:t> 2018 added the most weight to the analysis</a:t>
            </a:r>
          </a:p>
          <a:p>
            <a:pPr marL="342900" indent="-342900">
              <a:buAutoNum type="arabicParenR"/>
            </a:pPr>
            <a:r>
              <a:rPr lang="en-ZA" sz="2800" dirty="0"/>
              <a:t>The effect estimate of </a:t>
            </a:r>
            <a:r>
              <a:rPr lang="en-ZA" sz="2800" dirty="0" err="1"/>
              <a:t>Jafarnejad</a:t>
            </a:r>
            <a:r>
              <a:rPr lang="en-ZA" sz="2800" dirty="0"/>
              <a:t> 2016 favours probiotics </a:t>
            </a:r>
          </a:p>
          <a:p>
            <a:pPr marL="342900" indent="-342900">
              <a:buAutoNum type="arabicParenR"/>
            </a:pPr>
            <a:r>
              <a:rPr lang="en-ZA" sz="2800" dirty="0"/>
              <a:t>The pooled effect favours probiotics</a:t>
            </a:r>
          </a:p>
          <a:p>
            <a:pPr marL="342900" indent="-342900">
              <a:buAutoNum type="arabicParenR"/>
            </a:pPr>
            <a:r>
              <a:rPr lang="en-ZA" sz="28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02112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</TotalTime>
  <Words>361</Words>
  <Application>Microsoft Office PowerPoint</Application>
  <PresentationFormat>Widescreen</PresentationFormat>
  <Paragraphs>53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Reading forest plots</vt:lpstr>
      <vt:lpstr>Reading forest plots - quiz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Forest plots</dc:title>
  <dc:creator>Anke Rohwer</dc:creator>
  <cp:lastModifiedBy>Dario Sambunjak</cp:lastModifiedBy>
  <cp:revision>5</cp:revision>
  <dcterms:created xsi:type="dcterms:W3CDTF">2020-12-03T16:41:01Z</dcterms:created>
  <dcterms:modified xsi:type="dcterms:W3CDTF">2021-03-22T13:09:43Z</dcterms:modified>
</cp:coreProperties>
</file>