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5"/>
  </p:notesMasterIdLst>
  <p:handoutMasterIdLst>
    <p:handoutMasterId r:id="rId26"/>
  </p:handoutMasterIdLst>
  <p:sldIdLst>
    <p:sldId id="257" r:id="rId2"/>
    <p:sldId id="297"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8"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63925" autoAdjust="0"/>
  </p:normalViewPr>
  <p:slideViewPr>
    <p:cSldViewPr snapToGrid="0" showGuides="1">
      <p:cViewPr varScale="1">
        <p:scale>
          <a:sx n="73" d="100"/>
          <a:sy n="73" d="100"/>
        </p:scale>
        <p:origin x="2676" y="60"/>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AU"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endParaRPr lang="en-AU" dirty="0"/>
          </a:p>
        </p:txBody>
      </p:sp>
    </p:spTree>
    <p:extLst>
      <p:ext uri="{BB962C8B-B14F-4D97-AF65-F5344CB8AC3E}">
        <p14:creationId xmlns:p14="http://schemas.microsoft.com/office/powerpoint/2010/main" val="2906674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1199727" y="4560570"/>
            <a:ext cx="4915746"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6661" tIns="48331" rIns="96661" bIns="48331" rtlCol="0" anchor="b"/>
          <a:lstStyle>
            <a:lvl1pPr algn="r">
              <a:defRPr sz="13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Now we come to the text of the protocol. Throughout the protocol, it’s important that you write in accessible language – remember that your audience may not be experts in this field, they may not be health professionals or researchers at all, so try to avoid using technical jargon.</a:t>
            </a:r>
          </a:p>
          <a:p>
            <a:endParaRPr lang="en-AU" altLang="en-US" dirty="0"/>
          </a:p>
          <a:p>
            <a:r>
              <a:rPr lang="en-AU" altLang="en-US" dirty="0"/>
              <a:t>A protocol is always written in the future tense, e.g. “we will do this...”, and use the active voice, e.g. “we will search” not “the literature will be searched”.</a:t>
            </a:r>
          </a:p>
          <a:p>
            <a:endParaRPr lang="en-AU" altLang="en-US" dirty="0"/>
          </a:p>
          <a:p>
            <a:r>
              <a:rPr lang="en-AU" altLang="en-US" dirty="0"/>
              <a:t>A crucial resource for your review is the Cochrane Style </a:t>
            </a:r>
            <a:r>
              <a:rPr lang="hr-HR" altLang="en-US" dirty="0"/>
              <a:t>Manual</a:t>
            </a:r>
            <a:r>
              <a:rPr lang="en-AU" altLang="en-US" dirty="0"/>
              <a:t>. This </a:t>
            </a:r>
            <a:r>
              <a:rPr lang="hr-HR" altLang="en-US" dirty="0"/>
              <a:t>manual</a:t>
            </a:r>
            <a:r>
              <a:rPr lang="en-AU" altLang="en-US" dirty="0"/>
              <a:t> is designed to make it easy to write and copy edit your review in line with our house style. We strongly recommend that you consult the Style </a:t>
            </a:r>
            <a:r>
              <a:rPr lang="hr-HR" altLang="en-US" dirty="0"/>
              <a:t>Manual</a:t>
            </a:r>
            <a:r>
              <a:rPr lang="en-AU" altLang="en-US" dirty="0"/>
              <a:t> – it has helpful advice on terminology and spelling, references, formatting, etc. If you submit your draft and it’s not consistent with the Style </a:t>
            </a:r>
            <a:r>
              <a:rPr lang="hr-HR" altLang="en-US" dirty="0"/>
              <a:t>Manual</a:t>
            </a:r>
            <a:r>
              <a:rPr lang="en-AU" altLang="en-US" dirty="0"/>
              <a:t>, the </a:t>
            </a:r>
            <a:r>
              <a:rPr lang="en-AU" altLang="en-US" dirty="0" err="1"/>
              <a:t>CRG</a:t>
            </a:r>
            <a:r>
              <a:rPr lang="en-AU" altLang="en-US" dirty="0"/>
              <a:t> may simply send it back to you until it has been corrected.</a:t>
            </a:r>
          </a:p>
        </p:txBody>
      </p:sp>
    </p:spTree>
    <p:extLst>
      <p:ext uri="{BB962C8B-B14F-4D97-AF65-F5344CB8AC3E}">
        <p14:creationId xmlns:p14="http://schemas.microsoft.com/office/powerpoint/2010/main" val="150398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400" dirty="0"/>
              <a:t>The </a:t>
            </a:r>
            <a:r>
              <a:rPr lang="hr-HR" altLang="en-US" sz="1400" dirty="0"/>
              <a:t>‘</a:t>
            </a:r>
            <a:r>
              <a:rPr lang="en-GB" altLang="en-US" sz="1400" dirty="0"/>
              <a:t>Background</a:t>
            </a:r>
            <a:r>
              <a:rPr lang="hr-HR" altLang="en-US" sz="1400" dirty="0"/>
              <a:t>’</a:t>
            </a:r>
            <a:r>
              <a:rPr lang="en-GB" altLang="en-US" sz="1400" dirty="0"/>
              <a:t> should be like the </a:t>
            </a:r>
            <a:r>
              <a:rPr lang="hr-HR" altLang="en-US" sz="1400" dirty="0"/>
              <a:t>b</a:t>
            </a:r>
            <a:r>
              <a:rPr lang="en-GB" altLang="en-US" sz="1400" dirty="0" err="1"/>
              <a:t>ackground</a:t>
            </a:r>
            <a:r>
              <a:rPr lang="en-GB" altLang="en-US" sz="1400" dirty="0"/>
              <a:t> </a:t>
            </a:r>
            <a:r>
              <a:rPr lang="hr-HR" altLang="en-US" sz="1400" dirty="0" err="1"/>
              <a:t>section</a:t>
            </a:r>
            <a:r>
              <a:rPr lang="hr-HR" altLang="en-US" sz="1400" dirty="0"/>
              <a:t> </a:t>
            </a:r>
            <a:r>
              <a:rPr lang="en-GB" altLang="en-US" sz="1400" dirty="0"/>
              <a:t>for any other research paper: it should put this study in the context of what we already know, and the questions we want to answer. The </a:t>
            </a:r>
            <a:r>
              <a:rPr lang="hr-HR" altLang="en-US" sz="1400" dirty="0"/>
              <a:t>‘</a:t>
            </a:r>
            <a:r>
              <a:rPr lang="en-GB" altLang="en-US" sz="1400" dirty="0"/>
              <a:t>Background</a:t>
            </a:r>
            <a:r>
              <a:rPr lang="hr-HR" altLang="en-US" sz="1400" dirty="0"/>
              <a:t>’</a:t>
            </a:r>
            <a:r>
              <a:rPr lang="en-GB" altLang="en-US" sz="1400" dirty="0"/>
              <a:t> should include:</a:t>
            </a:r>
          </a:p>
          <a:p>
            <a:pPr>
              <a:buFontTx/>
              <a:buChar char="•"/>
            </a:pPr>
            <a:r>
              <a:rPr lang="en-GB" altLang="en-US" sz="1400" dirty="0"/>
              <a:t> a description of condition: biology, diagnosis, prognosis, prevalence or incidence, impact on affected people or communities</a:t>
            </a:r>
          </a:p>
          <a:p>
            <a:pPr>
              <a:buFontTx/>
              <a:buChar char="•"/>
            </a:pPr>
            <a:r>
              <a:rPr lang="en-GB" altLang="en-US" sz="1400" dirty="0"/>
              <a:t> a </a:t>
            </a:r>
            <a:r>
              <a:rPr lang="en-AU" altLang="en-US" dirty="0"/>
              <a:t>description of intervention: </a:t>
            </a:r>
            <a:r>
              <a:rPr lang="en-GB" altLang="en-US" sz="1500" dirty="0"/>
              <a:t>in the context of standard or alternative interventions</a:t>
            </a:r>
          </a:p>
          <a:p>
            <a:pPr lvl="1">
              <a:buFontTx/>
              <a:buChar char="•"/>
            </a:pPr>
            <a:r>
              <a:rPr lang="en-GB" altLang="en-US" sz="1500" dirty="0"/>
              <a:t> for drugs – pharmacology, dosage, metabolism, selective effects, half-life, duration, interactions with other drugs</a:t>
            </a:r>
          </a:p>
          <a:p>
            <a:pPr lvl="1">
              <a:buFontTx/>
              <a:buChar char="•"/>
            </a:pPr>
            <a:r>
              <a:rPr lang="en-GB" altLang="en-US" sz="1500" dirty="0"/>
              <a:t> for complex interventions – description of components</a:t>
            </a:r>
          </a:p>
          <a:p>
            <a:pPr>
              <a:buFontTx/>
              <a:buChar char="•"/>
            </a:pPr>
            <a:r>
              <a:rPr lang="en-GB" altLang="en-US" sz="1500" dirty="0"/>
              <a:t> how intervention might work: </a:t>
            </a:r>
            <a:r>
              <a:rPr lang="en-GB" altLang="en-US" sz="1400" dirty="0"/>
              <a:t>theoretical reasoning, empirical evidence to support reasoning</a:t>
            </a:r>
          </a:p>
          <a:p>
            <a:pPr>
              <a:buFontTx/>
              <a:buChar char="•"/>
            </a:pPr>
            <a:r>
              <a:rPr lang="en-AU" altLang="en-US" sz="1400" dirty="0"/>
              <a:t> why it’s important to do the review: brief statement of the rationale – e.g. to bring together evidence </a:t>
            </a:r>
            <a:r>
              <a:rPr lang="hr-HR" altLang="en-US" sz="1400" dirty="0"/>
              <a:t>to </a:t>
            </a:r>
            <a:r>
              <a:rPr lang="en-AU" altLang="en-US" sz="1400" dirty="0"/>
              <a:t>settle uncertainty.</a:t>
            </a:r>
            <a:endParaRPr lang="en-GB" altLang="en-US" sz="1400" dirty="0"/>
          </a:p>
        </p:txBody>
      </p:sp>
    </p:spTree>
    <p:extLst>
      <p:ext uri="{BB962C8B-B14F-4D97-AF65-F5344CB8AC3E}">
        <p14:creationId xmlns:p14="http://schemas.microsoft.com/office/powerpoint/2010/main" val="154108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Once you have prepared the background, you will have a good idea about the important questions that need to be answered by this. The objectives really are the questions you want to have answered. Generally this is framed as a single sentence, derived from your question as stated in your review title. If you have key additional outcomes, for example to explore effects in specific participant groups or compare specific alternative interventions, you may state them here, but you should not try to outline all your planned analyses and explorations here – there will be plenty of space to do that in the </a:t>
            </a:r>
            <a:r>
              <a:rPr lang="hr-HR" altLang="en-US" dirty="0"/>
              <a:t>‘</a:t>
            </a:r>
            <a:r>
              <a:rPr lang="en-AU" altLang="en-US" dirty="0"/>
              <a:t>Methods</a:t>
            </a:r>
            <a:r>
              <a:rPr lang="hr-HR" altLang="en-US" dirty="0"/>
              <a:t>’</a:t>
            </a:r>
            <a:r>
              <a:rPr lang="en-AU" altLang="en-US" dirty="0"/>
              <a:t> section.</a:t>
            </a:r>
            <a:endParaRPr lang="en-US" altLang="en-US" dirty="0"/>
          </a:p>
        </p:txBody>
      </p:sp>
    </p:spTree>
    <p:extLst>
      <p:ext uri="{BB962C8B-B14F-4D97-AF65-F5344CB8AC3E}">
        <p14:creationId xmlns:p14="http://schemas.microsoft.com/office/powerpoint/2010/main" val="290095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 </a:t>
            </a:r>
            <a:r>
              <a:rPr lang="hr-HR" altLang="en-US" dirty="0"/>
              <a:t>‘</a:t>
            </a:r>
            <a:r>
              <a:rPr lang="en-AU" altLang="en-US" dirty="0"/>
              <a:t>Methods</a:t>
            </a:r>
            <a:r>
              <a:rPr lang="hr-HR" altLang="en-US" dirty="0"/>
              <a:t>’</a:t>
            </a:r>
            <a:r>
              <a:rPr lang="en-AU" altLang="en-US" dirty="0"/>
              <a:t> section is where we set out in detail our plans for the review. As we mentioned, this is designed to minimise bias in our decision-making later on, once we have the results of the included studies. It’s also a very valuable way to plan out your tasks, and you can begin to allocate work within your team, and get a good idea of how long each part of the process will take. Make sure you describe your planned methods in enough detail so that someone else could follow the steps and replicate them if they wanted to. After all, you will need to follow these steps yourself when you begin working on the complete review.</a:t>
            </a:r>
          </a:p>
          <a:p>
            <a:endParaRPr lang="en-AU" altLang="en-US" dirty="0"/>
          </a:p>
          <a:p>
            <a:r>
              <a:rPr lang="en-AU" altLang="en-US" dirty="0"/>
              <a:t>At every stage, we want to make sure we’re selecting the best possible methods to give us reliable answers for decision-making. That’s why we consult the Cochrane Handbook, and it’s guidance based on the latest methodological research. You should also consult your Cochrane Group – they may have guidance on preferred methods, and they may even have a template for the text of your protocol for you to follow. If not, look at some other examples of recently published protocols from your Cochrane Group.</a:t>
            </a:r>
          </a:p>
          <a:p>
            <a:endParaRPr lang="en-AU" altLang="en-US" dirty="0"/>
          </a:p>
          <a:p>
            <a:r>
              <a:rPr lang="en-AU" altLang="en-US" dirty="0"/>
              <a:t>One final note: always write your protocol as if you will find enough studies to give you all the information you need to conduct all the measurements and analyses you’d like. Even if you suspect there are not many published studies in your field, don’t censor your protocol by assuming you won’t find any. You might find more studies than you think, but even if you don’t, future updates might find more studies, and the methods outlined in your protocol should be a useful plan of action in that case.</a:t>
            </a:r>
          </a:p>
        </p:txBody>
      </p:sp>
    </p:spTree>
    <p:extLst>
      <p:ext uri="{BB962C8B-B14F-4D97-AF65-F5344CB8AC3E}">
        <p14:creationId xmlns:p14="http://schemas.microsoft.com/office/powerpoint/2010/main" val="120992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 </a:t>
            </a:r>
            <a:r>
              <a:rPr lang="hr-HR" altLang="en-US" dirty="0"/>
              <a:t>‘</a:t>
            </a:r>
            <a:r>
              <a:rPr lang="en-AU" altLang="en-US" dirty="0"/>
              <a:t>Methods</a:t>
            </a:r>
            <a:r>
              <a:rPr lang="hr-HR" altLang="en-US" dirty="0"/>
              <a:t>’</a:t>
            </a:r>
            <a:r>
              <a:rPr lang="en-AU" altLang="en-US" dirty="0"/>
              <a:t> are broken down into a number of sections:</a:t>
            </a:r>
          </a:p>
          <a:p>
            <a:pPr>
              <a:buFontTx/>
              <a:buChar char="•"/>
            </a:pPr>
            <a:r>
              <a:rPr lang="en-AU" altLang="en-US" dirty="0"/>
              <a:t> the eligibility criteria, where you will define which studies will be included and excluded from the review.</a:t>
            </a:r>
          </a:p>
          <a:p>
            <a:pPr>
              <a:buFontTx/>
              <a:buChar char="•"/>
            </a:pPr>
            <a:r>
              <a:rPr lang="en-AU" altLang="en-US" dirty="0"/>
              <a:t> the outcomes you plan to report on</a:t>
            </a:r>
          </a:p>
          <a:p>
            <a:pPr>
              <a:buFontTx/>
              <a:buChar char="•"/>
            </a:pPr>
            <a:r>
              <a:rPr lang="en-AU" altLang="en-US" dirty="0"/>
              <a:t> how you will conduct your literature search to identify included studies</a:t>
            </a:r>
          </a:p>
          <a:p>
            <a:pPr>
              <a:buFontTx/>
              <a:buChar char="•"/>
            </a:pPr>
            <a:r>
              <a:rPr lang="en-AU" altLang="en-US" dirty="0"/>
              <a:t> how you will collect data from your included studies</a:t>
            </a:r>
          </a:p>
          <a:p>
            <a:pPr>
              <a:buFontTx/>
              <a:buChar char="•"/>
            </a:pPr>
            <a:r>
              <a:rPr lang="en-AU" altLang="en-US" dirty="0"/>
              <a:t> how you will critically appraise your included studies for possible biases</a:t>
            </a:r>
          </a:p>
          <a:p>
            <a:pPr>
              <a:buFontTx/>
              <a:buChar char="•"/>
            </a:pPr>
            <a:r>
              <a:rPr lang="en-AU" altLang="en-US" dirty="0"/>
              <a:t> and finally, how you will conducted your analysis of the results.</a:t>
            </a:r>
          </a:p>
          <a:p>
            <a:pPr>
              <a:buFontTx/>
              <a:buChar char="•"/>
            </a:pPr>
            <a:endParaRPr lang="en-AU" altLang="en-US" dirty="0"/>
          </a:p>
          <a:p>
            <a:r>
              <a:rPr lang="en-AU" altLang="en-US" dirty="0"/>
              <a:t>Each of these sections will be covered in detail in </a:t>
            </a:r>
            <a:r>
              <a:rPr lang="hr-HR" altLang="en-US" dirty="0"/>
              <a:t>other training materials/sessions</a:t>
            </a:r>
            <a:r>
              <a:rPr lang="en-AU" altLang="en-US" dirty="0"/>
              <a:t>.</a:t>
            </a:r>
          </a:p>
        </p:txBody>
      </p:sp>
    </p:spTree>
    <p:extLst>
      <p:ext uri="{BB962C8B-B14F-4D97-AF65-F5344CB8AC3E}">
        <p14:creationId xmlns:p14="http://schemas.microsoft.com/office/powerpoint/2010/main" val="4036997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Tree>
    <p:extLst>
      <p:ext uri="{BB962C8B-B14F-4D97-AF65-F5344CB8AC3E}">
        <p14:creationId xmlns:p14="http://schemas.microsoft.com/office/powerpoint/2010/main" val="2464941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When you have finished writing the methods, there are a few minor details to be completed before your protocol is ready for submission.</a:t>
            </a:r>
          </a:p>
          <a:p>
            <a:endParaRPr lang="en-AU" altLang="en-US" dirty="0"/>
          </a:p>
          <a:p>
            <a:r>
              <a:rPr lang="en-AU" altLang="en-US" dirty="0"/>
              <a:t>You will need to make sure that your references are completed. </a:t>
            </a:r>
            <a:r>
              <a:rPr lang="en-AU" altLang="en-US" dirty="0" err="1"/>
              <a:t>RevMan</a:t>
            </a:r>
            <a:r>
              <a:rPr lang="en-AU" altLang="en-US" dirty="0"/>
              <a:t> will keep a list of all your references, and allow you to link to them in the text of the protocol. </a:t>
            </a:r>
            <a:r>
              <a:rPr lang="en-AU" altLang="en-US" dirty="0" err="1"/>
              <a:t>RevMan</a:t>
            </a:r>
            <a:r>
              <a:rPr lang="en-AU" altLang="en-US" dirty="0"/>
              <a:t> keeps two kinds of references:</a:t>
            </a:r>
          </a:p>
          <a:p>
            <a:pPr>
              <a:buFontTx/>
              <a:buChar char="•"/>
            </a:pPr>
            <a:r>
              <a:rPr lang="en-AU" altLang="en-US" dirty="0"/>
              <a:t> references to studies – these are the references to the included and excluded studies in your review. At the protocol you won’t have any of these, and these sections will be empty.</a:t>
            </a:r>
          </a:p>
          <a:p>
            <a:pPr>
              <a:buFontTx/>
              <a:buChar char="•"/>
            </a:pPr>
            <a:r>
              <a:rPr lang="en-AU" altLang="en-US" dirty="0"/>
              <a:t> other references – this is where all the references for your protocol should be listed, e.g. those used in the </a:t>
            </a:r>
            <a:r>
              <a:rPr lang="hr-HR" altLang="en-US" dirty="0"/>
              <a:t>‘</a:t>
            </a:r>
            <a:r>
              <a:rPr lang="en-AU" altLang="en-US" dirty="0"/>
              <a:t>Background</a:t>
            </a:r>
            <a:r>
              <a:rPr lang="hr-HR" altLang="en-US" dirty="0"/>
              <a:t>’</a:t>
            </a:r>
            <a:r>
              <a:rPr lang="en-AU" altLang="en-US" dirty="0"/>
              <a:t> or </a:t>
            </a:r>
            <a:r>
              <a:rPr lang="hr-HR" altLang="en-US" dirty="0"/>
              <a:t>‘</a:t>
            </a:r>
            <a:r>
              <a:rPr lang="en-AU" altLang="en-US" dirty="0"/>
              <a:t>Methods</a:t>
            </a:r>
            <a:r>
              <a:rPr lang="hr-HR" altLang="en-US" dirty="0"/>
              <a:t>’</a:t>
            </a:r>
            <a:r>
              <a:rPr lang="en-AU" altLang="en-US" dirty="0"/>
              <a:t> section.</a:t>
            </a:r>
          </a:p>
        </p:txBody>
      </p:sp>
    </p:spTree>
    <p:extLst>
      <p:ext uri="{BB962C8B-B14F-4D97-AF65-F5344CB8AC3E}">
        <p14:creationId xmlns:p14="http://schemas.microsoft.com/office/powerpoint/2010/main" val="64848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100" dirty="0"/>
              <a:t>There is </a:t>
            </a:r>
            <a:r>
              <a:rPr lang="hr-HR" altLang="en-US" sz="1100" dirty="0" err="1"/>
              <a:t>the</a:t>
            </a:r>
            <a:r>
              <a:rPr lang="en-AU" altLang="en-US" sz="1100" dirty="0"/>
              <a:t> </a:t>
            </a:r>
            <a:r>
              <a:rPr lang="hr-HR" altLang="en-US" sz="1100" dirty="0"/>
              <a:t>‘A</a:t>
            </a:r>
            <a:r>
              <a:rPr lang="en-AU" altLang="en-US" sz="1100" dirty="0" err="1"/>
              <a:t>cknowledgements</a:t>
            </a:r>
            <a:r>
              <a:rPr lang="hr-HR" altLang="en-US" sz="1100" dirty="0"/>
              <a:t>’</a:t>
            </a:r>
            <a:r>
              <a:rPr lang="en-AU" altLang="en-US" sz="1100" dirty="0"/>
              <a:t> section for you to recognise additional contributors to the protocol.</a:t>
            </a:r>
          </a:p>
          <a:p>
            <a:endParaRPr lang="en-AU" altLang="en-US" sz="1100" dirty="0"/>
          </a:p>
          <a:p>
            <a:r>
              <a:rPr lang="en-AU" altLang="en-US" sz="1100" dirty="0"/>
              <a:t>The </a:t>
            </a:r>
            <a:r>
              <a:rPr lang="hr-HR" altLang="en-US" sz="1100" dirty="0"/>
              <a:t>‘C</a:t>
            </a:r>
            <a:r>
              <a:rPr lang="en-AU" altLang="en-US" sz="1100" dirty="0" err="1"/>
              <a:t>ontributions</a:t>
            </a:r>
            <a:r>
              <a:rPr lang="en-AU" altLang="en-US" sz="1100" dirty="0"/>
              <a:t> of authors</a:t>
            </a:r>
            <a:r>
              <a:rPr lang="hr-HR" altLang="en-US" sz="1100" dirty="0"/>
              <a:t>’</a:t>
            </a:r>
            <a:r>
              <a:rPr lang="en-AU" altLang="en-US" sz="1100" dirty="0"/>
              <a:t> section should include a specific description of how each author has contributed to the protocol – again, this is to ensure transparency, and demonstrate that all the named authors have contributed, and that all the contributors have been named.</a:t>
            </a:r>
          </a:p>
          <a:p>
            <a:endParaRPr lang="en-AU" alt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tx1"/>
                </a:solidFill>
                <a:effectLst/>
                <a:latin typeface="Source Sans Pro" pitchFamily="34" charset="0"/>
                <a:ea typeface="+mn-ea"/>
                <a:cs typeface="Arial" panose="020B0604020202020204" pitchFamily="34" charset="0"/>
              </a:rPr>
              <a:t>The ‘Declarations of interest’ section must contain a statement that accurately reflects all interests declared by authors in their individual Declaration of Interest (</a:t>
            </a:r>
            <a:r>
              <a:rPr lang="en-GB" sz="1100" b="0" i="0" kern="1200" dirty="0" err="1">
                <a:solidFill>
                  <a:schemeClr val="tx1"/>
                </a:solidFill>
                <a:effectLst/>
                <a:latin typeface="Source Sans Pro" pitchFamily="34" charset="0"/>
                <a:ea typeface="+mn-ea"/>
                <a:cs typeface="Arial" panose="020B0604020202020204" pitchFamily="34" charset="0"/>
              </a:rPr>
              <a:t>DoI</a:t>
            </a:r>
            <a:r>
              <a:rPr lang="en-GB" sz="1100" b="0" i="0" kern="1200" dirty="0">
                <a:solidFill>
                  <a:schemeClr val="tx1"/>
                </a:solidFill>
                <a:effectLst/>
                <a:latin typeface="Source Sans Pro" pitchFamily="34" charset="0"/>
                <a:ea typeface="+mn-ea"/>
                <a:cs typeface="Arial" panose="020B0604020202020204" pitchFamily="34" charset="0"/>
              </a:rPr>
              <a:t>) forms (which are managed by CRG editorial teams). In their </a:t>
            </a:r>
            <a:r>
              <a:rPr lang="en-GB" sz="1100" b="0" i="0" kern="1200" dirty="0" err="1">
                <a:solidFill>
                  <a:schemeClr val="tx1"/>
                </a:solidFill>
                <a:effectLst/>
                <a:latin typeface="Source Sans Pro" pitchFamily="34" charset="0"/>
                <a:ea typeface="+mn-ea"/>
                <a:cs typeface="Arial" panose="020B0604020202020204" pitchFamily="34" charset="0"/>
              </a:rPr>
              <a:t>DoI</a:t>
            </a:r>
            <a:r>
              <a:rPr lang="en-GB" sz="1100" b="0" i="0" kern="1200" dirty="0">
                <a:solidFill>
                  <a:schemeClr val="tx1"/>
                </a:solidFill>
                <a:effectLst/>
                <a:latin typeface="Source Sans Pro" pitchFamily="34" charset="0"/>
                <a:ea typeface="+mn-ea"/>
                <a:cs typeface="Arial" panose="020B0604020202020204" pitchFamily="34" charset="0"/>
              </a:rPr>
              <a:t> forms, authors should report any current or recent (within the 36 months prior to registration of the review) financial relationships or activities with any commercial organization with an interest in the topic of the review that might lead to a real or perceived conflict of interest. Authors should also report any current or recent (again, within 36 months prior to registration) non-financial relationships and activities that have a direct and obvious connection to the topic of the review. Authors should always include the dates applicable to any declarations. Additionally, all authors should report involvement in any study that may be eligible for inclusion in the review. If an author has declared that they have no relevant financial or non-financial interests, this should be reported as </a:t>
            </a:r>
            <a:r>
              <a:rPr lang="hr-HR" sz="1100" b="0" i="0" kern="1200" dirty="0">
                <a:solidFill>
                  <a:schemeClr val="tx1"/>
                </a:solidFill>
                <a:effectLst/>
                <a:latin typeface="Source Sans Pro" pitchFamily="34" charset="0"/>
                <a:ea typeface="+mn-ea"/>
                <a:cs typeface="Arial" panose="020B0604020202020204" pitchFamily="34" charset="0"/>
              </a:rPr>
              <a:t>‘</a:t>
            </a:r>
            <a:r>
              <a:rPr lang="en-GB" sz="1100" b="0" i="0" kern="1200" dirty="0">
                <a:solidFill>
                  <a:schemeClr val="tx1"/>
                </a:solidFill>
                <a:effectLst/>
                <a:latin typeface="Source Sans Pro" pitchFamily="34" charset="0"/>
                <a:ea typeface="+mn-ea"/>
                <a:cs typeface="Arial" panose="020B0604020202020204" pitchFamily="34" charset="0"/>
              </a:rPr>
              <a:t>[AUTHOR INITIALS]: has declared that they have no conflict of interest</a:t>
            </a:r>
            <a:r>
              <a:rPr lang="hr-HR" sz="1100" b="0" i="0" kern="1200" dirty="0">
                <a:solidFill>
                  <a:schemeClr val="tx1"/>
                </a:solidFill>
                <a:effectLst/>
                <a:latin typeface="Source Sans Pro" pitchFamily="34" charset="0"/>
                <a:ea typeface="+mn-ea"/>
                <a:cs typeface="Arial" panose="020B0604020202020204" pitchFamily="34" charset="0"/>
              </a:rPr>
              <a:t>’</a:t>
            </a:r>
            <a:r>
              <a:rPr lang="en-GB" sz="1100" b="0" i="0" kern="1200" dirty="0">
                <a:solidFill>
                  <a:schemeClr val="tx1"/>
                </a:solidFill>
                <a:effectLst/>
                <a:latin typeface="Source Sans Pro" pitchFamily="34" charset="0"/>
                <a:ea typeface="+mn-ea"/>
                <a:cs typeface="Arial" panose="020B0604020202020204" pitchFamily="34" charset="0"/>
              </a:rPr>
              <a:t>.</a:t>
            </a:r>
          </a:p>
          <a:p>
            <a:endParaRPr lang="en-AU" altLang="en-US" sz="1100" dirty="0"/>
          </a:p>
          <a:p>
            <a:r>
              <a:rPr lang="en-AU" altLang="en-US" sz="1100" dirty="0"/>
              <a:t>In addition, a complete list of all your sources of support should also be provided for each author in the review, whether or not they constitute a conflict, including specific funding for the project, support in the form of salary, and any in-kind support. </a:t>
            </a:r>
            <a:r>
              <a:rPr lang="hr-HR" altLang="en-US" sz="1100" dirty="0"/>
              <a:t>‘</a:t>
            </a:r>
            <a:r>
              <a:rPr lang="en-AU" altLang="en-US" sz="1100" dirty="0"/>
              <a:t>Sources of support</a:t>
            </a:r>
            <a:r>
              <a:rPr lang="hr-HR" altLang="en-US" sz="1100" dirty="0"/>
              <a:t>’ </a:t>
            </a:r>
            <a:r>
              <a:rPr lang="hr-HR" altLang="en-US" sz="1100" dirty="0" err="1"/>
              <a:t>section</a:t>
            </a:r>
            <a:r>
              <a:rPr lang="hr-HR" altLang="en-US" sz="1100" dirty="0"/>
              <a:t> </a:t>
            </a:r>
            <a:r>
              <a:rPr lang="hr-HR" altLang="en-US" sz="1100" dirty="0" err="1"/>
              <a:t>is</a:t>
            </a:r>
            <a:r>
              <a:rPr lang="hr-HR" altLang="en-US" sz="1100" dirty="0"/>
              <a:t> </a:t>
            </a:r>
            <a:r>
              <a:rPr lang="en-AU" altLang="en-US" sz="1100" dirty="0"/>
              <a:t>divided into internal (from the institution(s) at which the review was produced), and external (provided by other organisations). Most authors should at least list the source of their salary (unless they are explicitly working on the review in their own time, outside the scope of their paid job).</a:t>
            </a:r>
          </a:p>
          <a:p>
            <a:endParaRPr lang="en-AU" altLang="en-US" sz="1100" dirty="0"/>
          </a:p>
          <a:p>
            <a:r>
              <a:rPr lang="en-AU" altLang="en-US" sz="1100" dirty="0"/>
              <a:t>Finally, you can add any additional tables or appendices, if you have any at the protocol stage. For example, if your review is on herbal medicines, you may wish to include a table to describe the different names and components of the herbs you plan to investigate in the review, if these are too complex to describe completely in the </a:t>
            </a:r>
            <a:r>
              <a:rPr lang="hr-HR" altLang="en-US" sz="1100" dirty="0"/>
              <a:t>‘</a:t>
            </a:r>
            <a:r>
              <a:rPr lang="en-AU" altLang="en-US" sz="1100" dirty="0"/>
              <a:t>Background</a:t>
            </a:r>
            <a:r>
              <a:rPr lang="hr-HR" altLang="en-US" sz="1100" dirty="0"/>
              <a:t>’</a:t>
            </a:r>
            <a:r>
              <a:rPr lang="en-AU" altLang="en-US" sz="1100" dirty="0"/>
              <a:t>.</a:t>
            </a:r>
          </a:p>
        </p:txBody>
      </p:sp>
    </p:spTree>
    <p:extLst>
      <p:ext uri="{BB962C8B-B14F-4D97-AF65-F5344CB8AC3E}">
        <p14:creationId xmlns:p14="http://schemas.microsoft.com/office/powerpoint/2010/main" val="1987060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100" dirty="0"/>
              <a:t>There are some final checks you should do before submitting your protocol. First, make sure you’ve run a spell check. </a:t>
            </a:r>
            <a:r>
              <a:rPr lang="hr-HR" altLang="en-US" sz="1100" dirty="0"/>
              <a:t>Another important step is to use the Validation report </a:t>
            </a:r>
            <a:r>
              <a:rPr lang="en-AU" altLang="en-US" sz="1100" dirty="0"/>
              <a:t>– that will make sure you’ve filled in all the details you need to, and let you know of anything you need to fix. Your Cochrane Group may also have provided you with a checklist to complete before submission – if so, make sure you do so, to make sure your protocol is in good shape and ready for editorial review.</a:t>
            </a:r>
          </a:p>
          <a:p>
            <a:endParaRPr lang="en-AU" altLang="en-US" sz="1100" dirty="0"/>
          </a:p>
          <a:p>
            <a:r>
              <a:rPr lang="en-AU" altLang="en-US" sz="1100" dirty="0"/>
              <a:t>Then, you can go ahead and submit your draft. It’s likely that the first step will be internal review by one or more of Cochrane’s editors, and you may get comments back at this stage that you will be expected to address. When the Cochrane Group is happy, the draft will go out for external peer review, and your draft may also be seen by a consumer referee, a statistical editor and others at this stage.</a:t>
            </a:r>
          </a:p>
          <a:p>
            <a:endParaRPr lang="en-AU" altLang="en-US" sz="1100" dirty="0"/>
          </a:p>
          <a:p>
            <a:r>
              <a:rPr lang="en-AU" altLang="en-US" sz="1100" dirty="0"/>
              <a:t>Although the Cochrane Group will work to make sure this process goes smoothly, it can take some time. You will need to be patient and respond as quickly as you can when asked to address comments from the editors and referees. It’s worth being patient at this point – you don’t want to rush ahead and start working on the review. If your methods had to change in response to editorial feedback, you would need to go back and start over again.</a:t>
            </a:r>
          </a:p>
          <a:p>
            <a:endParaRPr lang="en-AU" altLang="en-US" sz="1100" dirty="0"/>
          </a:p>
          <a:p>
            <a:r>
              <a:rPr lang="en-AU" altLang="en-US" sz="1100" dirty="0"/>
              <a:t>As soon as they can, the Cochrane Group will let you know that the protocol has been approved for publication, and at that point you can go ahead and begin work. Once the draft has been approved, it will be published in </a:t>
            </a:r>
            <a:r>
              <a:rPr lang="hr-HR" altLang="en-US" sz="1100" dirty="0"/>
              <a:t>t</a:t>
            </a:r>
            <a:r>
              <a:rPr lang="en-AU" altLang="en-US" sz="1100" dirty="0"/>
              <a:t>he Cochrane Library </a:t>
            </a:r>
            <a:r>
              <a:rPr lang="hr-HR" altLang="en-US" sz="1100" dirty="0" err="1"/>
              <a:t>immediately</a:t>
            </a:r>
            <a:r>
              <a:rPr lang="en-AU" altLang="en-US" sz="1100" dirty="0"/>
              <a:t>.</a:t>
            </a:r>
          </a:p>
        </p:txBody>
      </p:sp>
    </p:spTree>
    <p:extLst>
      <p:ext uri="{BB962C8B-B14F-4D97-AF65-F5344CB8AC3E}">
        <p14:creationId xmlns:p14="http://schemas.microsoft.com/office/powerpoint/2010/main" val="3098123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49DD4D23-C98A-435E-AE88-9061F8349B02}" type="slidenum">
              <a:rPr lang="en-GB" smtClean="0"/>
              <a:pPr/>
              <a:t>19</a:t>
            </a:fld>
            <a:endParaRPr lang="en-GB" dirty="0"/>
          </a:p>
        </p:txBody>
      </p:sp>
    </p:spTree>
    <p:extLst>
      <p:ext uri="{BB962C8B-B14F-4D97-AF65-F5344CB8AC3E}">
        <p14:creationId xmlns:p14="http://schemas.microsoft.com/office/powerpoint/2010/main" val="198222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01725" y="806450"/>
            <a:ext cx="5375275" cy="4030663"/>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Once your title proposal has been accepted, the first part of the review process is to write a protocol. The protocol includes two important components: planning the eligibility criteria for the review (that is, which studies will be included and excluded), and planning out the methods you plan to use throughout the review process. The protocols for Cochrane </a:t>
            </a:r>
            <a:r>
              <a:rPr lang="hr-HR" altLang="en-US" dirty="0"/>
              <a:t>R</a:t>
            </a:r>
            <a:r>
              <a:rPr lang="en-AU" altLang="en-US" dirty="0" err="1"/>
              <a:t>eviews</a:t>
            </a:r>
            <a:r>
              <a:rPr lang="en-AU" altLang="en-US" dirty="0"/>
              <a:t> are accepted and published in </a:t>
            </a:r>
            <a:r>
              <a:rPr lang="hr-HR" altLang="en-US" dirty="0"/>
              <a:t>t</a:t>
            </a:r>
            <a:r>
              <a:rPr lang="en-AU" altLang="en-US" dirty="0"/>
              <a:t>he Cochrane Library before you proceed with the review.</a:t>
            </a:r>
          </a:p>
        </p:txBody>
      </p:sp>
    </p:spTree>
    <p:extLst>
      <p:ext uri="{BB962C8B-B14F-4D97-AF65-F5344CB8AC3E}">
        <p14:creationId xmlns:p14="http://schemas.microsoft.com/office/powerpoint/2010/main" val="500309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49DD4D23-C98A-435E-AE88-9061F8349B02}" type="slidenum">
              <a:rPr lang="en-GB" smtClean="0"/>
              <a:pPr/>
              <a:t>20</a:t>
            </a:fld>
            <a:endParaRPr lang="en-GB" dirty="0"/>
          </a:p>
        </p:txBody>
      </p:sp>
    </p:spTree>
    <p:extLst>
      <p:ext uri="{BB962C8B-B14F-4D97-AF65-F5344CB8AC3E}">
        <p14:creationId xmlns:p14="http://schemas.microsoft.com/office/powerpoint/2010/main" val="3013466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382713" y="757238"/>
            <a:ext cx="5038725" cy="3779837"/>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1905718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49DD4D23-C98A-435E-AE88-9061F8349B02}" type="slidenum">
              <a:rPr lang="en-GB" smtClean="0"/>
              <a:pPr/>
              <a:t>22</a:t>
            </a:fld>
            <a:endParaRPr lang="en-GB" dirty="0"/>
          </a:p>
        </p:txBody>
      </p:sp>
    </p:spTree>
    <p:extLst>
      <p:ext uri="{BB962C8B-B14F-4D97-AF65-F5344CB8AC3E}">
        <p14:creationId xmlns:p14="http://schemas.microsoft.com/office/powerpoint/2010/main" val="2177045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23</a:t>
            </a:fld>
            <a:endParaRPr lang="en-GB" dirty="0"/>
          </a:p>
        </p:txBody>
      </p:sp>
    </p:spTree>
    <p:extLst>
      <p:ext uri="{BB962C8B-B14F-4D97-AF65-F5344CB8AC3E}">
        <p14:creationId xmlns:p14="http://schemas.microsoft.com/office/powerpoint/2010/main" val="230829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In this presentation we’ll look at the rationale for writing a protocol, and the structure of a protocol</a:t>
            </a:r>
            <a:r>
              <a:rPr lang="hr-HR" altLang="en-US" dirty="0"/>
              <a:t> for a </a:t>
            </a:r>
            <a:r>
              <a:rPr lang="hr-HR" altLang="en-US" dirty="0" err="1"/>
              <a:t>Cochrane</a:t>
            </a:r>
            <a:r>
              <a:rPr lang="hr-HR" altLang="en-US" dirty="0"/>
              <a:t> </a:t>
            </a:r>
            <a:r>
              <a:rPr lang="hr-HR" altLang="en-US" dirty="0" err="1"/>
              <a:t>Review</a:t>
            </a:r>
            <a:r>
              <a:rPr lang="en-AU" altLang="en-US" dirty="0"/>
              <a:t>. </a:t>
            </a: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[NOTE TO </a:t>
            </a:r>
            <a:r>
              <a:rPr lang="hr-HR" altLang="en-US" dirty="0" err="1"/>
              <a:t>TRAINERS</a:t>
            </a:r>
            <a:r>
              <a:rPr lang="hr-HR" altLang="en-US" dirty="0"/>
              <a:t>: You </a:t>
            </a:r>
            <a:r>
              <a:rPr lang="hr-HR" altLang="en-US" dirty="0" err="1"/>
              <a:t>can</a:t>
            </a:r>
            <a:r>
              <a:rPr lang="hr-HR" altLang="en-US" dirty="0"/>
              <a:t> </a:t>
            </a:r>
            <a:r>
              <a:rPr lang="hr-HR" altLang="en-US" dirty="0" err="1"/>
              <a:t>ask</a:t>
            </a:r>
            <a:r>
              <a:rPr lang="hr-HR" altLang="en-US" dirty="0"/>
              <a:t> </a:t>
            </a:r>
            <a:r>
              <a:rPr lang="hr-HR" altLang="en-US" dirty="0" err="1"/>
              <a:t>the</a:t>
            </a:r>
            <a:r>
              <a:rPr lang="hr-HR" altLang="en-US" dirty="0"/>
              <a:t> </a:t>
            </a:r>
            <a:r>
              <a:rPr lang="hr-HR" altLang="en-US" dirty="0" err="1"/>
              <a:t>participants</a:t>
            </a:r>
            <a:r>
              <a:rPr lang="hr-HR" altLang="en-US" dirty="0"/>
              <a:t> to </a:t>
            </a:r>
            <a:r>
              <a:rPr lang="hr-HR" altLang="en-US" dirty="0" err="1"/>
              <a:t>discuss</a:t>
            </a:r>
            <a:r>
              <a:rPr lang="hr-HR" altLang="en-US" dirty="0"/>
              <a:t> </a:t>
            </a:r>
            <a:r>
              <a:rPr lang="hr-HR" altLang="en-US" dirty="0" err="1"/>
              <a:t>this</a:t>
            </a:r>
            <a:r>
              <a:rPr lang="hr-HR" altLang="en-US" dirty="0"/>
              <a:t> </a:t>
            </a:r>
            <a:r>
              <a:rPr lang="hr-HR" altLang="en-US" dirty="0" err="1"/>
              <a:t>question</a:t>
            </a:r>
            <a:r>
              <a:rPr lang="hr-HR" altLang="en-US" dirty="0"/>
              <a:t> </a:t>
            </a:r>
            <a:r>
              <a:rPr lang="hr-HR" altLang="en-US" dirty="0" err="1"/>
              <a:t>with</a:t>
            </a:r>
            <a:r>
              <a:rPr lang="hr-HR" altLang="en-US" dirty="0"/>
              <a:t> </a:t>
            </a:r>
            <a:r>
              <a:rPr lang="hr-HR" altLang="en-US" dirty="0" err="1"/>
              <a:t>their</a:t>
            </a:r>
            <a:r>
              <a:rPr lang="hr-HR" altLang="en-US" dirty="0"/>
              <a:t> </a:t>
            </a:r>
            <a:r>
              <a:rPr lang="hr-HR" altLang="en-US" dirty="0" err="1"/>
              <a:t>neighbour</a:t>
            </a:r>
            <a:r>
              <a:rPr lang="hr-HR" altLang="en-US" dirty="0"/>
              <a:t>:</a:t>
            </a:r>
            <a:r>
              <a:rPr lang="en-AU" altLang="en-US" dirty="0"/>
              <a:t> </a:t>
            </a:r>
            <a:r>
              <a:rPr lang="hr-HR" altLang="en-US" dirty="0"/>
              <a:t>‘</a:t>
            </a:r>
            <a:r>
              <a:rPr lang="en-AU" altLang="en-US" dirty="0"/>
              <a:t>Why do you think you should write a protocol?</a:t>
            </a:r>
            <a:r>
              <a:rPr lang="hr-HR" altLang="en-US" dirty="0"/>
              <a:t>’]</a:t>
            </a:r>
            <a:endParaRPr lang="en-AU" altLang="en-US" dirty="0"/>
          </a:p>
        </p:txBody>
      </p:sp>
    </p:spTree>
    <p:extLst>
      <p:ext uri="{BB962C8B-B14F-4D97-AF65-F5344CB8AC3E}">
        <p14:creationId xmlns:p14="http://schemas.microsoft.com/office/powerpoint/2010/main" val="101683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Systematic reviews are a retrospective piece of research – the results of the studies we include in the review are in theory already available when we start to plan. As we make our decisions about the review methods – the focus of our question, the eligibility criteria for reviews, the outcomes we plan to report – it’s important that we’re not making decisions based on the known results of existing studies. It’s important that we don’t introduce bias to the review process, and risk presenting an inaccurate or biased picture of the evidence.</a:t>
            </a:r>
          </a:p>
          <a:p>
            <a:endParaRPr lang="en-AU" altLang="en-US" dirty="0"/>
          </a:p>
          <a:p>
            <a:r>
              <a:rPr lang="en-AU" altLang="en-US" dirty="0"/>
              <a:t>So, one of the ways we try to address this is to plan and document our methods for the review in advance, before we’ve looked at the included studies, and to make them publicly available, published in </a:t>
            </a:r>
            <a:r>
              <a:rPr lang="hr-HR" altLang="en-US" dirty="0"/>
              <a:t>t</a:t>
            </a:r>
            <a:r>
              <a:rPr lang="en-AU" altLang="en-US" dirty="0"/>
              <a:t>he Cochrane Library, so that others can see what we’re planning to do and hold us accountable if we make changes along the way that might have been influenced inappropriately. This increases the transparency of the methods we’re using, and as an added benefit, protocols</a:t>
            </a:r>
            <a:r>
              <a:rPr lang="hr-HR" altLang="en-US" dirty="0"/>
              <a:t> for </a:t>
            </a:r>
            <a:r>
              <a:rPr lang="hr-HR" altLang="en-US" dirty="0" err="1"/>
              <a:t>Cochrane</a:t>
            </a:r>
            <a:r>
              <a:rPr lang="hr-HR" altLang="en-US" dirty="0"/>
              <a:t> </a:t>
            </a:r>
            <a:r>
              <a:rPr lang="hr-HR" altLang="en-US" dirty="0" err="1"/>
              <a:t>Reviews</a:t>
            </a:r>
            <a:r>
              <a:rPr lang="en-AU" altLang="en-US" dirty="0"/>
              <a:t> are peer reviewed at this stage, so that authors receive feedback on their planned methods at an early stage, when it’s easy to implement changes, rather than waiting until the whole review is complete.</a:t>
            </a:r>
          </a:p>
          <a:p>
            <a:endParaRPr lang="en-AU" altLang="en-US" dirty="0"/>
          </a:p>
          <a:p>
            <a:r>
              <a:rPr lang="en-AU" altLang="en-US" dirty="0"/>
              <a:t>Other benefits include reducing duplication – others can see the details of reviews in progress, and won’t start working on a similar review topic. As authors, the protocol has the very practical benefit of helping you plan out the tasks and resources required for the review process – it makes sure you’ve really thought through the protocol in detail, and can anticipate any difficulties in advance.</a:t>
            </a:r>
          </a:p>
          <a:p>
            <a:endParaRPr lang="en-AU" altLang="en-US" dirty="0"/>
          </a:p>
          <a:p>
            <a:r>
              <a:rPr lang="en-AU" altLang="en-US" dirty="0"/>
              <a:t>Finally, when your review is published it will contain a link to your published protocol so that, if interested, readers can compare the methods you pre-specified in your protocol to the methods you actually used in the review.</a:t>
            </a:r>
          </a:p>
        </p:txBody>
      </p:sp>
    </p:spTree>
    <p:extLst>
      <p:ext uri="{BB962C8B-B14F-4D97-AF65-F5344CB8AC3E}">
        <p14:creationId xmlns:p14="http://schemas.microsoft.com/office/powerpoint/2010/main" val="407758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t>So what does a Cochrane protocol look like?</a:t>
            </a:r>
          </a:p>
        </p:txBody>
      </p:sp>
    </p:spTree>
    <p:extLst>
      <p:ext uri="{BB962C8B-B14F-4D97-AF65-F5344CB8AC3E}">
        <p14:creationId xmlns:p14="http://schemas.microsoft.com/office/powerpoint/2010/main" val="400880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Cochrane protocols have a standard format, helping readers find what they’re looking for quickly.</a:t>
            </a:r>
          </a:p>
          <a:p>
            <a:endParaRPr lang="en-AU" altLang="en-US" dirty="0"/>
          </a:p>
          <a:p>
            <a:r>
              <a:rPr lang="hr-HR" altLang="en-US" dirty="0"/>
              <a:t>[NOTE TO </a:t>
            </a:r>
            <a:r>
              <a:rPr lang="hr-HR" altLang="en-US" dirty="0" err="1"/>
              <a:t>TRAINERS</a:t>
            </a:r>
            <a:r>
              <a:rPr lang="hr-HR" altLang="en-US" dirty="0"/>
              <a:t>: You </a:t>
            </a:r>
            <a:r>
              <a:rPr lang="hr-HR" altLang="en-US" dirty="0" err="1"/>
              <a:t>can</a:t>
            </a:r>
            <a:r>
              <a:rPr lang="hr-HR" altLang="en-US" dirty="0"/>
              <a:t> </a:t>
            </a:r>
            <a:r>
              <a:rPr lang="hr-HR" altLang="en-US" dirty="0" err="1"/>
              <a:t>ask</a:t>
            </a:r>
            <a:r>
              <a:rPr lang="hr-HR" altLang="en-US" dirty="0"/>
              <a:t> </a:t>
            </a:r>
            <a:r>
              <a:rPr lang="hr-HR" altLang="en-US" dirty="0" err="1"/>
              <a:t>the</a:t>
            </a:r>
            <a:r>
              <a:rPr lang="hr-HR" altLang="en-US" dirty="0"/>
              <a:t> </a:t>
            </a:r>
            <a:r>
              <a:rPr lang="hr-HR" altLang="en-US" dirty="0" err="1"/>
              <a:t>participants</a:t>
            </a:r>
            <a:r>
              <a:rPr lang="hr-HR" altLang="en-US" dirty="0"/>
              <a:t>:</a:t>
            </a:r>
            <a:r>
              <a:rPr lang="en-AU" altLang="en-US" dirty="0"/>
              <a:t> Has anyone read a protocol in </a:t>
            </a:r>
            <a:r>
              <a:rPr lang="hr-HR" altLang="en-US" dirty="0"/>
              <a:t>t</a:t>
            </a:r>
            <a:r>
              <a:rPr lang="en-AU" altLang="en-US" dirty="0"/>
              <a:t>he Cochrane Library?</a:t>
            </a:r>
            <a:r>
              <a:rPr lang="hr-HR" altLang="en-US" dirty="0"/>
              <a:t>]</a:t>
            </a:r>
            <a:endParaRPr lang="en-AU" altLang="en-US" dirty="0"/>
          </a:p>
          <a:p>
            <a:endParaRPr lang="en-AU" altLang="en-US" dirty="0"/>
          </a:p>
          <a:p>
            <a:r>
              <a:rPr lang="en-AU" altLang="en-US" dirty="0"/>
              <a:t>The best way to find out what a protocol should look like is to find some recently published protocols in </a:t>
            </a:r>
            <a:r>
              <a:rPr lang="hr-HR" altLang="en-US" dirty="0"/>
              <a:t>t</a:t>
            </a:r>
            <a:r>
              <a:rPr lang="en-AU" altLang="en-US" dirty="0"/>
              <a:t>he Cochrane Library, and get to know them.</a:t>
            </a:r>
          </a:p>
        </p:txBody>
      </p:sp>
    </p:spTree>
    <p:extLst>
      <p:ext uri="{BB962C8B-B14F-4D97-AF65-F5344CB8AC3E}">
        <p14:creationId xmlns:p14="http://schemas.microsoft.com/office/powerpoint/2010/main" val="212460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 standard format is also designed to help authors with the review. This is a screen shot from </a:t>
            </a:r>
            <a:r>
              <a:rPr lang="en-AU" altLang="en-US" dirty="0" err="1"/>
              <a:t>RevMan</a:t>
            </a:r>
            <a:r>
              <a:rPr lang="en-AU" altLang="en-US" dirty="0"/>
              <a:t>, the software used to write Cochrane </a:t>
            </a:r>
            <a:r>
              <a:rPr lang="hr-HR" altLang="en-US" dirty="0"/>
              <a:t>R</a:t>
            </a:r>
            <a:r>
              <a:rPr lang="en-AU" altLang="en-US" dirty="0" err="1"/>
              <a:t>eviews</a:t>
            </a:r>
            <a:r>
              <a:rPr lang="en-AU" altLang="en-US" dirty="0"/>
              <a:t>. You can see here the structure clearly outlined for authors to work through. The sections relevant to protocols are highlighted in blue, while those not needed until writing a full review are </a:t>
            </a:r>
            <a:r>
              <a:rPr lang="hr-HR" altLang="en-US" dirty="0"/>
              <a:t>greyed out</a:t>
            </a:r>
            <a:r>
              <a:rPr lang="en-AU" altLang="en-US" dirty="0"/>
              <a:t>. All you need to do is work through and write the text required under each heading, like you would in a </a:t>
            </a:r>
            <a:r>
              <a:rPr lang="hr-HR" altLang="en-US" dirty="0"/>
              <a:t>w</a:t>
            </a:r>
            <a:r>
              <a:rPr lang="en-AU" altLang="en-US" dirty="0" err="1"/>
              <a:t>ord</a:t>
            </a:r>
            <a:r>
              <a:rPr lang="en-AU" altLang="en-US" dirty="0"/>
              <a:t> </a:t>
            </a:r>
            <a:r>
              <a:rPr lang="hr-HR" altLang="en-US" dirty="0"/>
              <a:t>p</a:t>
            </a:r>
            <a:r>
              <a:rPr lang="en-AU" altLang="en-US" dirty="0" err="1"/>
              <a:t>rocessor</a:t>
            </a:r>
            <a:r>
              <a:rPr lang="en-AU" altLang="en-US" dirty="0"/>
              <a:t>.</a:t>
            </a:r>
          </a:p>
          <a:p>
            <a:endParaRPr lang="en-AU" altLang="en-US" dirty="0"/>
          </a:p>
          <a:p>
            <a:r>
              <a:rPr lang="en-AU" altLang="en-US" dirty="0"/>
              <a:t>When you’re finished, the protocol will form the basis of your review - you will in effect have written your review up to the end of the </a:t>
            </a:r>
            <a:r>
              <a:rPr lang="hr-HR" altLang="en-US" dirty="0"/>
              <a:t>‘</a:t>
            </a:r>
            <a:r>
              <a:rPr lang="en-AU" altLang="en-US" dirty="0"/>
              <a:t>Methods</a:t>
            </a:r>
            <a:r>
              <a:rPr lang="hr-HR" altLang="en-US" dirty="0"/>
              <a:t>’</a:t>
            </a:r>
            <a:r>
              <a:rPr lang="en-AU" altLang="en-US" dirty="0"/>
              <a:t> </a:t>
            </a:r>
            <a:r>
              <a:rPr lang="hr-HR" altLang="en-US" dirty="0"/>
              <a:t>s</a:t>
            </a:r>
            <a:r>
              <a:rPr lang="en-AU" altLang="en-US" dirty="0" err="1"/>
              <a:t>ection</a:t>
            </a:r>
            <a:r>
              <a:rPr lang="en-AU" altLang="en-US" dirty="0"/>
              <a:t>.</a:t>
            </a:r>
          </a:p>
        </p:txBody>
      </p:sp>
    </p:spTree>
    <p:extLst>
      <p:ext uri="{BB962C8B-B14F-4D97-AF65-F5344CB8AC3E}">
        <p14:creationId xmlns:p14="http://schemas.microsoft.com/office/powerpoint/2010/main" val="330663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Authors must meet these minimum criteria, and declare that they have made a substantial contribution to the review. The specific contributions of each author are recorded in the ‘Contribution of authors’ section of the protocol (and the final published review). Others who have contributed to the review, but who don’t meet the criteria for authors, should be noted in the Acknowledgements section.</a:t>
            </a:r>
          </a:p>
          <a:p>
            <a:endParaRPr lang="en-AU" altLang="en-US" dirty="0"/>
          </a:p>
          <a:p>
            <a:r>
              <a:rPr lang="en-AU" altLang="en-US" dirty="0"/>
              <a:t>Authors are usually individuals, but if you have a research group you’d like to list as an author, you can do that. The authors should be listed in order of their contribution – so the first author is the one who contributed the most to the review, and the last author contributed the least.</a:t>
            </a:r>
          </a:p>
          <a:p>
            <a:endParaRPr lang="en-AU" altLang="en-US" dirty="0"/>
          </a:p>
          <a:p>
            <a:r>
              <a:rPr lang="en-AU" altLang="en-US" dirty="0"/>
              <a:t>The authors’ institutional affiliations will be published in the protocol, so make sure these details are correct. These affiliation details are stored in your review in </a:t>
            </a:r>
            <a:r>
              <a:rPr lang="en-AU" altLang="en-US" dirty="0" err="1"/>
              <a:t>RevMan</a:t>
            </a:r>
            <a:r>
              <a:rPr lang="en-AU" altLang="en-US" dirty="0"/>
              <a:t> - if the details are not correct, open your review in </a:t>
            </a:r>
            <a:r>
              <a:rPr lang="en-AU" altLang="en-US" dirty="0" err="1"/>
              <a:t>RevMan</a:t>
            </a:r>
            <a:r>
              <a:rPr lang="en-AU" altLang="en-US" dirty="0"/>
              <a:t> Web to update them.</a:t>
            </a:r>
            <a:r>
              <a:rPr lang="hr-HR" altLang="en-US" dirty="0"/>
              <a:t> </a:t>
            </a:r>
            <a:r>
              <a:rPr lang="en-GB" sz="1200" kern="1200" dirty="0">
                <a:solidFill>
                  <a:schemeClr val="tx1"/>
                </a:solidFill>
                <a:effectLst/>
                <a:latin typeface="Source Sans Pro" pitchFamily="34" charset="0"/>
                <a:ea typeface="+mn-ea"/>
                <a:cs typeface="Arial" panose="020B0604020202020204" pitchFamily="34" charset="0"/>
              </a:rPr>
              <a:t>You can also update your contact details through your Cochrane Account (https://account.cochrane.org).</a:t>
            </a:r>
            <a:endParaRPr lang="en-AU" altLang="en-US" dirty="0"/>
          </a:p>
        </p:txBody>
      </p:sp>
    </p:spTree>
    <p:extLst>
      <p:ext uri="{BB962C8B-B14F-4D97-AF65-F5344CB8AC3E}">
        <p14:creationId xmlns:p14="http://schemas.microsoft.com/office/powerpoint/2010/main" val="423074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kern="1200" dirty="0">
                <a:solidFill>
                  <a:schemeClr val="tx1"/>
                </a:solidFill>
                <a:effectLst/>
                <a:latin typeface="Source Sans Pro" pitchFamily="34" charset="0"/>
                <a:ea typeface="+mn-ea"/>
                <a:cs typeface="Arial" panose="020B0604020202020204" pitchFamily="34" charset="0"/>
              </a:rPr>
              <a:t>As well as listing all the authors, you will be asked to nominate a </a:t>
            </a:r>
            <a:r>
              <a:rPr lang="hr-HR" sz="1200" kern="1200" dirty="0">
                <a:solidFill>
                  <a:schemeClr val="tx1"/>
                </a:solidFill>
                <a:effectLst/>
                <a:latin typeface="Source Sans Pro" pitchFamily="34" charset="0"/>
                <a:ea typeface="+mn-ea"/>
                <a:cs typeface="Arial" panose="020B0604020202020204" pitchFamily="34" charset="0"/>
              </a:rPr>
              <a:t>c</a:t>
            </a:r>
            <a:r>
              <a:rPr lang="en-AU" sz="1200" kern="1200" dirty="0" err="1">
                <a:solidFill>
                  <a:schemeClr val="tx1"/>
                </a:solidFill>
                <a:effectLst/>
                <a:latin typeface="Source Sans Pro" pitchFamily="34" charset="0"/>
                <a:ea typeface="+mn-ea"/>
                <a:cs typeface="Arial" panose="020B0604020202020204" pitchFamily="34" charset="0"/>
              </a:rPr>
              <a:t>ontact</a:t>
            </a:r>
            <a:r>
              <a:rPr lang="en-AU" sz="1200" kern="1200" dirty="0">
                <a:solidFill>
                  <a:schemeClr val="tx1"/>
                </a:solidFill>
                <a:effectLst/>
                <a:latin typeface="Source Sans Pro" pitchFamily="34" charset="0"/>
                <a:ea typeface="+mn-ea"/>
                <a:cs typeface="Arial" panose="020B0604020202020204" pitchFamily="34" charset="0"/>
              </a:rPr>
              <a:t> </a:t>
            </a:r>
            <a:r>
              <a:rPr lang="hr-HR" sz="1200" kern="1200" dirty="0">
                <a:solidFill>
                  <a:schemeClr val="tx1"/>
                </a:solidFill>
                <a:effectLst/>
                <a:latin typeface="Source Sans Pro" pitchFamily="34" charset="0"/>
                <a:ea typeface="+mn-ea"/>
                <a:cs typeface="Arial" panose="020B0604020202020204" pitchFamily="34" charset="0"/>
              </a:rPr>
              <a:t>p</a:t>
            </a:r>
            <a:r>
              <a:rPr lang="en-AU" sz="1200" kern="1200" dirty="0" err="1">
                <a:solidFill>
                  <a:schemeClr val="tx1"/>
                </a:solidFill>
                <a:effectLst/>
                <a:latin typeface="Source Sans Pro" pitchFamily="34" charset="0"/>
                <a:ea typeface="+mn-ea"/>
                <a:cs typeface="Arial" panose="020B0604020202020204" pitchFamily="34" charset="0"/>
              </a:rPr>
              <a:t>erson</a:t>
            </a:r>
            <a:r>
              <a:rPr lang="en-AU" sz="1200" kern="1200" dirty="0">
                <a:solidFill>
                  <a:schemeClr val="tx1"/>
                </a:solidFill>
                <a:effectLst/>
                <a:latin typeface="Source Sans Pro" pitchFamily="34" charset="0"/>
                <a:ea typeface="+mn-ea"/>
                <a:cs typeface="Arial" panose="020B0604020202020204" pitchFamily="34" charset="0"/>
              </a:rPr>
              <a:t>. This is the person who will take chief responsibility for communicating with Cochrane about the review and organising the review team throughout the process. This person is usually the lead author, but can be anyone from the author team.</a:t>
            </a:r>
            <a:endParaRPr lang="hr-HR" sz="1200" kern="1200" dirty="0">
              <a:solidFill>
                <a:schemeClr val="tx1"/>
              </a:solidFill>
              <a:effectLst/>
              <a:latin typeface="Source Sans Pro" pitchFamily="34" charset="0"/>
              <a:ea typeface="+mn-ea"/>
              <a:cs typeface="Arial" panose="020B0604020202020204" pitchFamily="34" charset="0"/>
            </a:endParaRPr>
          </a:p>
          <a:p>
            <a:endParaRPr lang="en-GB" sz="1200" kern="1200" dirty="0">
              <a:solidFill>
                <a:schemeClr val="tx1"/>
              </a:solidFill>
              <a:effectLst/>
              <a:latin typeface="Source Sans Pro" pitchFamily="34" charset="0"/>
              <a:ea typeface="+mn-ea"/>
              <a:cs typeface="Arial" panose="020B0604020202020204" pitchFamily="34" charset="0"/>
            </a:endParaRPr>
          </a:p>
          <a:p>
            <a:r>
              <a:rPr lang="en-AU" sz="1200" kern="1200" dirty="0">
                <a:solidFill>
                  <a:schemeClr val="tx1"/>
                </a:solidFill>
                <a:effectLst/>
                <a:latin typeface="Source Sans Pro" pitchFamily="34" charset="0"/>
                <a:ea typeface="+mn-ea"/>
                <a:cs typeface="Arial" panose="020B0604020202020204" pitchFamily="34" charset="0"/>
              </a:rPr>
              <a:t>Once the protocol</a:t>
            </a:r>
            <a:r>
              <a:rPr lang="hr-HR" sz="1200" kern="1200" dirty="0">
                <a:solidFill>
                  <a:schemeClr val="tx1"/>
                </a:solidFill>
                <a:effectLst/>
                <a:latin typeface="Source Sans Pro" pitchFamily="34" charset="0"/>
                <a:ea typeface="+mn-ea"/>
                <a:cs typeface="Arial" panose="020B0604020202020204" pitchFamily="34" charset="0"/>
              </a:rPr>
              <a:t> </a:t>
            </a:r>
            <a:r>
              <a:rPr lang="en-AU" sz="1200" kern="1200" dirty="0">
                <a:solidFill>
                  <a:schemeClr val="tx1"/>
                </a:solidFill>
                <a:effectLst/>
                <a:latin typeface="Source Sans Pro" pitchFamily="34" charset="0"/>
                <a:ea typeface="+mn-ea"/>
                <a:cs typeface="Arial" panose="020B0604020202020204" pitchFamily="34" charset="0"/>
              </a:rPr>
              <a:t> is complete, the contact person’s details will be published with the protocol, becoming the contact author for any feedback on the protocol.</a:t>
            </a:r>
            <a:r>
              <a:rPr lang="hr-HR" sz="120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An added benefit of taking on this role is that when the complete review is published, the contact person will receive a complimentary personal subscription to the Cochrane Library</a:t>
            </a:r>
            <a:r>
              <a:rPr lang="hr-HR" sz="1200" b="0" i="0" kern="1200" dirty="0">
                <a:solidFill>
                  <a:schemeClr val="tx1"/>
                </a:solidFill>
                <a:effectLst/>
                <a:latin typeface="Source Sans Pro" pitchFamily="34" charset="0"/>
                <a:ea typeface="+mn-ea"/>
                <a:cs typeface="Arial" panose="020B0604020202020204" pitchFamily="34" charset="0"/>
              </a:rPr>
              <a:t>.</a:t>
            </a:r>
            <a:endParaRPr lang="en-GB" sz="1200" kern="1200" dirty="0">
              <a:solidFill>
                <a:schemeClr val="tx1"/>
              </a:solidFill>
              <a:effectLst/>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3264570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110179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3B3C12C1-66F9-4091-9B76-A54874553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248307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901147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2559952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8860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2487737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2DE90B4A-4289-49B3-AAFF-FDEF3C51CC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C6EE4C93-F8E7-42F2-A5AC-FFF14BCA8A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25F9274E-8358-4205-B1B5-C80113407484}"/>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37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26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D5CA49A3-118E-4803-A209-45B4662C0E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F11561BD-2650-43B4-A957-9ACDE94D1E96}"/>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B7F2E665-0B19-473F-B5E4-5F12C0A25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75621A45-A3AE-4949-8BA0-E646003CA9FB}"/>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810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347678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427228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54C8EC7C-C6E6-4C8C-A727-819744DF2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215330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69499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168691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0DEE6165-2935-4E0D-B1C3-3FD691BD7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67665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387233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BCC058FB-BF37-4866-AE4C-D12DE24FCDB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38402049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community.cochrane.org/style-manual"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methods.cochrane.org/mecir"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crd.york.ac.uk/PROSPERO/"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prisma-statement.org/Extensions/Protocols.aspx"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training.cochrane.org/handbook/current/chapter-ii"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training.cochrane.org/handbook/current/chapter-iii" TargetMode="External"/><Relationship Id="rId4" Type="http://schemas.openxmlformats.org/officeDocument/2006/relationships/hyperlink" Target="https://training.cochrane.org/handbook/current/chapter-0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2"/>
                </a:solidFill>
              </a:rPr>
              <a:t>Writing a  protocol</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altLang="en-US"/>
              <a:t>Writing your protocol</a:t>
            </a:r>
          </a:p>
        </p:txBody>
      </p:sp>
      <p:sp>
        <p:nvSpPr>
          <p:cNvPr id="24579" name="Content Placeholder 2"/>
          <p:cNvSpPr>
            <a:spLocks noGrp="1"/>
          </p:cNvSpPr>
          <p:nvPr>
            <p:ph idx="4294967295"/>
          </p:nvPr>
        </p:nvSpPr>
        <p:spPr>
          <a:xfrm>
            <a:off x="550985" y="2263165"/>
            <a:ext cx="6842125" cy="3910012"/>
          </a:xfrm>
        </p:spPr>
        <p:txBody>
          <a:bodyPr/>
          <a:lstStyle/>
          <a:p>
            <a:pPr marL="185738" indent="-185738">
              <a:buFont typeface="Arial" panose="020B0604020202020204" pitchFamily="34" charset="0"/>
              <a:buChar char="•"/>
            </a:pPr>
            <a:r>
              <a:rPr lang="en-AU" altLang="en-US" dirty="0"/>
              <a:t>accessible language</a:t>
            </a:r>
          </a:p>
          <a:p>
            <a:pPr lvl="3"/>
            <a:r>
              <a:rPr lang="en-AU" altLang="en-US" dirty="0"/>
              <a:t>easy to read and understand by someone who is not an expert</a:t>
            </a:r>
          </a:p>
          <a:p>
            <a:pPr marL="185738" indent="-185738">
              <a:buFont typeface="Arial" panose="020B0604020202020204" pitchFamily="34" charset="0"/>
              <a:buChar char="•"/>
            </a:pPr>
            <a:r>
              <a:rPr lang="en-AU" altLang="en-US" dirty="0"/>
              <a:t>future tense, active voice</a:t>
            </a:r>
          </a:p>
          <a:p>
            <a:pPr marL="185738" indent="-185738">
              <a:buFont typeface="Arial" panose="020B0604020202020204" pitchFamily="34" charset="0"/>
              <a:buChar char="•"/>
            </a:pPr>
            <a:r>
              <a:rPr lang="en-AU" altLang="en-US" dirty="0"/>
              <a:t>use the Cochrane Style Manual</a:t>
            </a:r>
          </a:p>
          <a:p>
            <a:pPr lvl="3"/>
            <a:r>
              <a:rPr lang="en-AU" altLang="en-US" dirty="0">
                <a:hlinkClick r:id="rId3"/>
              </a:rPr>
              <a:t>http://community.cochrane.org/style-manual</a:t>
            </a:r>
            <a:endParaRPr lang="en-AU" altLang="en-US" dirty="0"/>
          </a:p>
          <a:p>
            <a:pPr lvl="1"/>
            <a:r>
              <a:rPr lang="en-AU" altLang="en-US" dirty="0"/>
              <a:t>terminology, statistics, spelling, references, formatting, etc.</a:t>
            </a:r>
          </a:p>
          <a:p>
            <a:endParaRPr lang="en-AU" altLang="en-US" dirty="0"/>
          </a:p>
          <a:p>
            <a:endParaRPr lang="en-AU" altLang="en-US" dirty="0"/>
          </a:p>
        </p:txBody>
      </p:sp>
    </p:spTree>
    <p:extLst>
      <p:ext uri="{BB962C8B-B14F-4D97-AF65-F5344CB8AC3E}">
        <p14:creationId xmlns:p14="http://schemas.microsoft.com/office/powerpoint/2010/main" val="169286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Background</a:t>
            </a:r>
            <a:endParaRPr lang="en-AU" altLang="en-US" dirty="0"/>
          </a:p>
        </p:txBody>
      </p:sp>
      <p:sp>
        <p:nvSpPr>
          <p:cNvPr id="26627" name="Rectangle 3"/>
          <p:cNvSpPr>
            <a:spLocks noGrp="1" noChangeArrowheads="1"/>
          </p:cNvSpPr>
          <p:nvPr>
            <p:ph idx="4294967295"/>
          </p:nvPr>
        </p:nvSpPr>
        <p:spPr>
          <a:xfrm>
            <a:off x="621323" y="2270858"/>
            <a:ext cx="6119813" cy="3910013"/>
          </a:xfrm>
        </p:spPr>
        <p:txBody>
          <a:bodyPr/>
          <a:lstStyle/>
          <a:p>
            <a:pPr marL="185738" indent="-185738">
              <a:buFont typeface="Arial" panose="020B0604020202020204" pitchFamily="34" charset="0"/>
              <a:buChar char="•"/>
            </a:pPr>
            <a:r>
              <a:rPr lang="en-GB" altLang="en-US" dirty="0"/>
              <a:t>put the review in context with the existing body of knowledge</a:t>
            </a:r>
          </a:p>
          <a:p>
            <a:pPr lvl="3"/>
            <a:r>
              <a:rPr lang="en-GB" altLang="en-US" dirty="0"/>
              <a:t>description of the condition and its significance</a:t>
            </a:r>
          </a:p>
          <a:p>
            <a:pPr lvl="3"/>
            <a:r>
              <a:rPr lang="en-GB" altLang="en-US" dirty="0"/>
              <a:t>description of the intervention </a:t>
            </a:r>
          </a:p>
          <a:p>
            <a:pPr lvl="3"/>
            <a:r>
              <a:rPr lang="en-GB" altLang="en-US" dirty="0"/>
              <a:t>how the intervention might work</a:t>
            </a:r>
          </a:p>
          <a:p>
            <a:pPr lvl="3"/>
            <a:r>
              <a:rPr lang="en-GB" altLang="en-US" dirty="0"/>
              <a:t>why it is important to do the review</a:t>
            </a:r>
            <a:endParaRPr lang="en-AU" altLang="en-US" dirty="0"/>
          </a:p>
        </p:txBody>
      </p:sp>
    </p:spTree>
    <p:extLst>
      <p:ext uri="{BB962C8B-B14F-4D97-AF65-F5344CB8AC3E}">
        <p14:creationId xmlns:p14="http://schemas.microsoft.com/office/powerpoint/2010/main" val="37234989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Objectives</a:t>
            </a:r>
            <a:endParaRPr lang="en-AU" altLang="en-US"/>
          </a:p>
        </p:txBody>
      </p:sp>
      <p:sp>
        <p:nvSpPr>
          <p:cNvPr id="28675" name="Rectangle 3"/>
          <p:cNvSpPr>
            <a:spLocks noGrp="1" noChangeArrowheads="1"/>
          </p:cNvSpPr>
          <p:nvPr>
            <p:ph idx="4294967295"/>
          </p:nvPr>
        </p:nvSpPr>
        <p:spPr>
          <a:xfrm>
            <a:off x="633046" y="2180980"/>
            <a:ext cx="6119813" cy="3910013"/>
          </a:xfrm>
        </p:spPr>
        <p:txBody>
          <a:bodyPr/>
          <a:lstStyle/>
          <a:p>
            <a:pPr marL="185738" indent="-185738">
              <a:buFont typeface="Arial" panose="020B0604020202020204" pitchFamily="34" charset="0"/>
              <a:buChar char="•"/>
            </a:pPr>
            <a:r>
              <a:rPr lang="en-GB" altLang="en-US" dirty="0"/>
              <a:t>a precise statement of the primary objective</a:t>
            </a:r>
          </a:p>
          <a:p>
            <a:pPr marL="185738" indent="-185738">
              <a:buFont typeface="Arial" panose="020B0604020202020204" pitchFamily="34" charset="0"/>
              <a:buChar char="•"/>
            </a:pPr>
            <a:r>
              <a:rPr lang="en-GB" altLang="en-US" dirty="0"/>
              <a:t>usually one sentence</a:t>
            </a:r>
          </a:p>
          <a:p>
            <a:pPr marL="185738" indent="-185738">
              <a:buFont typeface="Arial" panose="020B0604020202020204" pitchFamily="34" charset="0"/>
              <a:buChar char="•"/>
            </a:pPr>
            <a:r>
              <a:rPr lang="en-GB" altLang="en-US" dirty="0"/>
              <a:t>may also include specific objectives relating to different</a:t>
            </a:r>
          </a:p>
          <a:p>
            <a:pPr lvl="3"/>
            <a:r>
              <a:rPr lang="en-GB" altLang="en-US" dirty="0"/>
              <a:t>participant groups</a:t>
            </a:r>
          </a:p>
          <a:p>
            <a:pPr lvl="3"/>
            <a:r>
              <a:rPr lang="en-GB" altLang="en-US" dirty="0"/>
              <a:t>comparisons of interventions</a:t>
            </a:r>
          </a:p>
          <a:p>
            <a:pPr lvl="3"/>
            <a:r>
              <a:rPr lang="en-GB" altLang="en-US" dirty="0"/>
              <a:t>outcome measures</a:t>
            </a:r>
          </a:p>
        </p:txBody>
      </p:sp>
      <p:sp>
        <p:nvSpPr>
          <p:cNvPr id="473108" name="Text Box 20"/>
          <p:cNvSpPr txBox="1">
            <a:spLocks noChangeArrowheads="1"/>
          </p:cNvSpPr>
          <p:nvPr/>
        </p:nvSpPr>
        <p:spPr bwMode="auto">
          <a:xfrm>
            <a:off x="359056" y="5013578"/>
            <a:ext cx="8408427" cy="1107996"/>
          </a:xfrm>
          <a:prstGeom prst="rect">
            <a:avLst/>
          </a:prstGeom>
          <a:solidFill>
            <a:schemeClr val="accent2"/>
          </a:solidFill>
          <a:ln w="9525">
            <a:solidFill>
              <a:schemeClr val="bg2"/>
            </a:solidFill>
            <a:miter lim="800000"/>
            <a:headEnd/>
            <a:tailEnd/>
          </a:ln>
          <a:effectLst>
            <a:outerShdw blurRad="40000" dist="20000" dir="5400000" rotWithShape="0">
              <a:srgbClr val="808080">
                <a:alpha val="37999"/>
              </a:srgbClr>
            </a:outerShdw>
          </a:effectLst>
        </p:spPr>
        <p:txBody>
          <a:bodyPr wrap="square">
            <a:spAutoFit/>
          </a:bodyP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defRPr/>
            </a:pPr>
            <a:r>
              <a:rPr lang="en-AU" sz="2200" dirty="0">
                <a:solidFill>
                  <a:schemeClr val="bg1"/>
                </a:solidFill>
                <a:latin typeface="Arial" pitchFamily="34" charset="0"/>
              </a:rPr>
              <a:t>To assess the effects of [</a:t>
            </a:r>
            <a:r>
              <a:rPr lang="en-AU" sz="2200" i="1" dirty="0">
                <a:solidFill>
                  <a:schemeClr val="bg1"/>
                </a:solidFill>
                <a:latin typeface="Arial" pitchFamily="34" charset="0"/>
              </a:rPr>
              <a:t>intervention or comparison</a:t>
            </a:r>
            <a:r>
              <a:rPr lang="en-AU" sz="2200" dirty="0">
                <a:solidFill>
                  <a:schemeClr val="bg1"/>
                </a:solidFill>
                <a:latin typeface="Arial" pitchFamily="34" charset="0"/>
              </a:rPr>
              <a:t>]</a:t>
            </a:r>
          </a:p>
          <a:p>
            <a:pPr eaLnBrk="1" hangingPunct="1">
              <a:defRPr/>
            </a:pPr>
            <a:r>
              <a:rPr lang="en-AU" sz="2200" dirty="0">
                <a:solidFill>
                  <a:schemeClr val="bg1"/>
                </a:solidFill>
                <a:latin typeface="Arial" pitchFamily="34" charset="0"/>
              </a:rPr>
              <a:t>for [</a:t>
            </a:r>
            <a:r>
              <a:rPr lang="en-AU" sz="2200" i="1" dirty="0">
                <a:solidFill>
                  <a:schemeClr val="bg1"/>
                </a:solidFill>
                <a:latin typeface="Arial" pitchFamily="34" charset="0"/>
              </a:rPr>
              <a:t>health problem</a:t>
            </a:r>
            <a:r>
              <a:rPr lang="en-AU" sz="2200" dirty="0">
                <a:solidFill>
                  <a:schemeClr val="bg1"/>
                </a:solidFill>
                <a:latin typeface="Arial" pitchFamily="34" charset="0"/>
              </a:rPr>
              <a:t>] </a:t>
            </a:r>
            <a:endParaRPr lang="hr-HR" sz="2200" dirty="0">
              <a:solidFill>
                <a:schemeClr val="bg1"/>
              </a:solidFill>
              <a:latin typeface="Arial" pitchFamily="34" charset="0"/>
            </a:endParaRPr>
          </a:p>
          <a:p>
            <a:pPr eaLnBrk="1" hangingPunct="1">
              <a:defRPr/>
            </a:pPr>
            <a:r>
              <a:rPr lang="en-AU" sz="2200" dirty="0">
                <a:solidFill>
                  <a:schemeClr val="bg1"/>
                </a:solidFill>
                <a:latin typeface="Arial" pitchFamily="34" charset="0"/>
              </a:rPr>
              <a:t>for/in [</a:t>
            </a:r>
            <a:r>
              <a:rPr lang="en-AU" sz="2200" i="1" dirty="0">
                <a:solidFill>
                  <a:schemeClr val="bg1"/>
                </a:solidFill>
                <a:latin typeface="Arial" pitchFamily="34" charset="0"/>
              </a:rPr>
              <a:t>types of people, disease or problem and setting if specified</a:t>
            </a:r>
            <a:r>
              <a:rPr lang="en-AU" sz="2200" dirty="0">
                <a:solidFill>
                  <a:schemeClr val="bg1"/>
                </a:solidFill>
                <a:latin typeface="Arial" pitchFamily="34" charset="0"/>
              </a:rPr>
              <a:t>].</a:t>
            </a:r>
            <a:endParaRPr lang="en-US" sz="2200" dirty="0">
              <a:solidFill>
                <a:schemeClr val="bg1"/>
              </a:solidFill>
              <a:latin typeface="Arial" pitchFamily="34" charset="0"/>
            </a:endParaRPr>
          </a:p>
        </p:txBody>
      </p:sp>
    </p:spTree>
    <p:extLst>
      <p:ext uri="{BB962C8B-B14F-4D97-AF65-F5344CB8AC3E}">
        <p14:creationId xmlns:p14="http://schemas.microsoft.com/office/powerpoint/2010/main" val="39500635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3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Methods</a:t>
            </a:r>
            <a:endParaRPr lang="en-AU" altLang="en-US"/>
          </a:p>
        </p:txBody>
      </p:sp>
      <p:sp>
        <p:nvSpPr>
          <p:cNvPr id="30723" name="Rectangle 3"/>
          <p:cNvSpPr>
            <a:spLocks noGrp="1" noChangeArrowheads="1"/>
          </p:cNvSpPr>
          <p:nvPr>
            <p:ph idx="4294967295"/>
          </p:nvPr>
        </p:nvSpPr>
        <p:spPr>
          <a:xfrm>
            <a:off x="609601" y="2159611"/>
            <a:ext cx="6881446" cy="3910012"/>
          </a:xfrm>
        </p:spPr>
        <p:txBody>
          <a:bodyPr/>
          <a:lstStyle/>
          <a:p>
            <a:pPr marL="185738" indent="-185738">
              <a:buFont typeface="Arial" panose="020B0604020202020204" pitchFamily="34" charset="0"/>
              <a:buChar char="•"/>
            </a:pPr>
            <a:r>
              <a:rPr lang="en-AU" altLang="en-US" dirty="0"/>
              <a:t>plan what you will do before you start</a:t>
            </a:r>
          </a:p>
          <a:p>
            <a:pPr lvl="3"/>
            <a:r>
              <a:rPr lang="en-AU" altLang="en-US" dirty="0"/>
              <a:t>minimise bias</a:t>
            </a:r>
          </a:p>
          <a:p>
            <a:pPr lvl="3"/>
            <a:r>
              <a:rPr lang="en-AU" altLang="en-US" dirty="0"/>
              <a:t>divide work among review authors and establish timeline</a:t>
            </a:r>
          </a:p>
          <a:p>
            <a:pPr lvl="3"/>
            <a:r>
              <a:rPr lang="en-AU" altLang="en-US" dirty="0"/>
              <a:t>enough detail so that the decisions and methods could be replicated</a:t>
            </a:r>
          </a:p>
          <a:p>
            <a:pPr marL="185738" indent="-185738">
              <a:buFont typeface="Arial" panose="020B0604020202020204" pitchFamily="34" charset="0"/>
              <a:buChar char="•"/>
            </a:pPr>
            <a:r>
              <a:rPr lang="en-AU" altLang="en-US" dirty="0"/>
              <a:t>select methods likely to deliver the best evidence on which to base decisions</a:t>
            </a:r>
          </a:p>
          <a:p>
            <a:pPr lvl="3"/>
            <a:r>
              <a:rPr lang="en-AU" altLang="en-US" dirty="0"/>
              <a:t>consult your Cochrane Group -  they may have a standard template</a:t>
            </a:r>
          </a:p>
          <a:p>
            <a:pPr marL="185738" indent="-185738">
              <a:buFont typeface="Arial" panose="020B0604020202020204" pitchFamily="34" charset="0"/>
              <a:buChar char="•"/>
            </a:pPr>
            <a:r>
              <a:rPr lang="en-AU" altLang="en-US" dirty="0"/>
              <a:t>anticipate that a useful number of studies will be found</a:t>
            </a:r>
          </a:p>
          <a:p>
            <a:pPr lvl="3"/>
            <a:r>
              <a:rPr lang="en-AU" altLang="en-US" dirty="0"/>
              <a:t>may be the case in future updates, if not now</a:t>
            </a:r>
          </a:p>
        </p:txBody>
      </p:sp>
    </p:spTree>
    <p:extLst>
      <p:ext uri="{BB962C8B-B14F-4D97-AF65-F5344CB8AC3E}">
        <p14:creationId xmlns:p14="http://schemas.microsoft.com/office/powerpoint/2010/main" val="26320198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AU" altLang="en-US"/>
              <a:t>Methods</a:t>
            </a:r>
          </a:p>
        </p:txBody>
      </p:sp>
      <p:sp>
        <p:nvSpPr>
          <p:cNvPr id="32771" name="Content Placeholder 2"/>
          <p:cNvSpPr>
            <a:spLocks noGrp="1"/>
          </p:cNvSpPr>
          <p:nvPr>
            <p:ph idx="4294967295"/>
          </p:nvPr>
        </p:nvSpPr>
        <p:spPr>
          <a:xfrm>
            <a:off x="703384" y="2210532"/>
            <a:ext cx="6119813" cy="3910013"/>
          </a:xfrm>
        </p:spPr>
        <p:txBody>
          <a:bodyPr/>
          <a:lstStyle/>
          <a:p>
            <a:pPr marL="185738" indent="-185738">
              <a:buFont typeface="Arial" panose="020B0604020202020204" pitchFamily="34" charset="0"/>
              <a:buChar char="•"/>
            </a:pPr>
            <a:r>
              <a:rPr lang="en-AU" altLang="en-US" dirty="0"/>
              <a:t>eligibility criteria</a:t>
            </a:r>
          </a:p>
          <a:p>
            <a:pPr marL="185738" indent="-185738">
              <a:buFont typeface="Arial" panose="020B0604020202020204" pitchFamily="34" charset="0"/>
              <a:buChar char="•"/>
            </a:pPr>
            <a:r>
              <a:rPr lang="en-AU" altLang="en-US" dirty="0"/>
              <a:t>outcomes</a:t>
            </a:r>
          </a:p>
          <a:p>
            <a:pPr marL="185738" indent="-185738">
              <a:buFont typeface="Arial" panose="020B0604020202020204" pitchFamily="34" charset="0"/>
              <a:buChar char="•"/>
            </a:pPr>
            <a:r>
              <a:rPr lang="en-AU" altLang="en-US" dirty="0"/>
              <a:t>searching</a:t>
            </a:r>
          </a:p>
          <a:p>
            <a:pPr marL="185738" indent="-185738">
              <a:buFont typeface="Arial" panose="020B0604020202020204" pitchFamily="34" charset="0"/>
              <a:buChar char="•"/>
            </a:pPr>
            <a:r>
              <a:rPr lang="en-AU" altLang="en-US" dirty="0"/>
              <a:t>data collection</a:t>
            </a:r>
          </a:p>
          <a:p>
            <a:pPr marL="185738" indent="-185738">
              <a:buFont typeface="Arial" panose="020B0604020202020204" pitchFamily="34" charset="0"/>
              <a:buChar char="•"/>
            </a:pPr>
            <a:r>
              <a:rPr lang="en-AU" altLang="en-US" dirty="0"/>
              <a:t>risk of bias assessment</a:t>
            </a:r>
          </a:p>
          <a:p>
            <a:pPr marL="185738" indent="-185738">
              <a:buFont typeface="Arial" panose="020B0604020202020204" pitchFamily="34" charset="0"/>
              <a:buChar char="•"/>
            </a:pPr>
            <a:r>
              <a:rPr lang="en-AU" altLang="en-US" dirty="0"/>
              <a:t>analysis</a:t>
            </a:r>
          </a:p>
          <a:p>
            <a:pPr marL="185738" indent="-185738">
              <a:buFont typeface="Arial" panose="020B0604020202020204" pitchFamily="34" charset="0"/>
              <a:buChar char="•"/>
            </a:pPr>
            <a:r>
              <a:rPr lang="en-AU" altLang="en-US" dirty="0"/>
              <a:t>summarising findings</a:t>
            </a:r>
          </a:p>
        </p:txBody>
      </p:sp>
      <p:sp>
        <p:nvSpPr>
          <p:cNvPr id="5" name="Text Box 20"/>
          <p:cNvSpPr txBox="1">
            <a:spLocks noChangeArrowheads="1"/>
          </p:cNvSpPr>
          <p:nvPr/>
        </p:nvSpPr>
        <p:spPr bwMode="auto">
          <a:xfrm>
            <a:off x="2186516" y="5785379"/>
            <a:ext cx="4465638" cy="460375"/>
          </a:xfrm>
          <a:prstGeom prst="rect">
            <a:avLst/>
          </a:prstGeom>
          <a:solidFill>
            <a:schemeClr val="accent2"/>
          </a:solidFill>
          <a:ln w="9525">
            <a:solidFill>
              <a:schemeClr val="bg2"/>
            </a:solidFill>
            <a:miter lim="800000"/>
            <a:headEnd/>
            <a:tailEnd/>
          </a:ln>
          <a:effectLst>
            <a:outerShdw blurRad="40000" dist="20000" dir="5400000" rotWithShape="0">
              <a:srgbClr val="808080">
                <a:alpha val="37999"/>
              </a:srgbClr>
            </a:outerShdw>
          </a:effectLst>
        </p:spPr>
        <p:txBody>
          <a:bodyPr>
            <a:spAutoFit/>
          </a:bodyP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defRPr/>
            </a:pPr>
            <a:r>
              <a:rPr lang="en-AU" dirty="0">
                <a:solidFill>
                  <a:schemeClr val="bg1"/>
                </a:solidFill>
                <a:latin typeface="Arial" pitchFamily="34" charset="0"/>
              </a:rPr>
              <a:t>To be covered in more detail...</a:t>
            </a:r>
            <a:endParaRPr lang="en-US" dirty="0">
              <a:solidFill>
                <a:schemeClr val="bg1"/>
              </a:solidFill>
              <a:latin typeface="Arial" pitchFamily="34" charset="0"/>
            </a:endParaRPr>
          </a:p>
        </p:txBody>
      </p:sp>
    </p:spTree>
    <p:extLst>
      <p:ext uri="{BB962C8B-B14F-4D97-AF65-F5344CB8AC3E}">
        <p14:creationId xmlns:p14="http://schemas.microsoft.com/office/powerpoint/2010/main" val="1215933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AU" altLang="en-US"/>
              <a:t>Standards</a:t>
            </a:r>
          </a:p>
        </p:txBody>
      </p:sp>
      <p:sp>
        <p:nvSpPr>
          <p:cNvPr id="34819" name="Content Placeholder 2"/>
          <p:cNvSpPr>
            <a:spLocks noGrp="1"/>
          </p:cNvSpPr>
          <p:nvPr>
            <p:ph idx="4294967295"/>
          </p:nvPr>
        </p:nvSpPr>
        <p:spPr>
          <a:xfrm>
            <a:off x="439738" y="2269148"/>
            <a:ext cx="4975225" cy="3910013"/>
          </a:xfrm>
        </p:spPr>
        <p:txBody>
          <a:bodyPr/>
          <a:lstStyle/>
          <a:p>
            <a:pPr marL="185738" indent="-185738">
              <a:buFont typeface="Arial" panose="020B0604020202020204" pitchFamily="34" charset="0"/>
              <a:buChar char="•"/>
            </a:pPr>
            <a:r>
              <a:rPr lang="en-AU" altLang="en-US" dirty="0"/>
              <a:t>MECIR: Methodological Expectations for Cochrane Intervention Reviews</a:t>
            </a:r>
            <a:br>
              <a:rPr lang="en-AU" altLang="en-US" dirty="0"/>
            </a:br>
            <a:r>
              <a:rPr lang="en-AU" altLang="en-US" dirty="0">
                <a:hlinkClick r:id="rId3"/>
              </a:rPr>
              <a:t>http://methods.cochrane.org/mecir</a:t>
            </a:r>
            <a:endParaRPr lang="en-AU" altLang="en-US" dirty="0"/>
          </a:p>
          <a:p>
            <a:pPr marL="185738" indent="-185738">
              <a:buFont typeface="Arial" panose="020B0604020202020204" pitchFamily="34" charset="0"/>
              <a:buChar char="•"/>
            </a:pPr>
            <a:r>
              <a:rPr lang="en-AU" altLang="en-US" dirty="0"/>
              <a:t>cover conduct and reporting</a:t>
            </a:r>
          </a:p>
          <a:p>
            <a:pPr marL="185738" indent="-185738">
              <a:buFont typeface="Arial" panose="020B0604020202020204" pitchFamily="34" charset="0"/>
              <a:buChar char="•"/>
            </a:pPr>
            <a:r>
              <a:rPr lang="en-AU" altLang="en-US" dirty="0"/>
              <a:t>most mandatory, some highly desirable</a:t>
            </a:r>
          </a:p>
          <a:p>
            <a:pPr marL="185738" indent="-185738">
              <a:buFont typeface="Arial" panose="020B0604020202020204" pitchFamily="34" charset="0"/>
              <a:buChar char="•"/>
            </a:pPr>
            <a:r>
              <a:rPr lang="en-AU" altLang="en-US" dirty="0"/>
              <a:t>consistent with PRISMA standards for reporting </a:t>
            </a:r>
            <a:r>
              <a:rPr lang="hr-HR" altLang="en-US" dirty="0"/>
              <a:t>systematic reviews</a:t>
            </a:r>
            <a:endParaRPr lang="en-AU" altLang="en-US" dirty="0"/>
          </a:p>
        </p:txBody>
      </p:sp>
      <p:pic>
        <p:nvPicPr>
          <p:cNvPr id="2" name="Picture 1">
            <a:extLst>
              <a:ext uri="{FF2B5EF4-FFF2-40B4-BE49-F238E27FC236}">
                <a16:creationId xmlns:a16="http://schemas.microsoft.com/office/drawing/2014/main" id="{EA011380-222E-C249-B0F6-3E7E278902D9}"/>
              </a:ext>
            </a:extLst>
          </p:cNvPr>
          <p:cNvPicPr>
            <a:picLocks noChangeAspect="1"/>
          </p:cNvPicPr>
          <p:nvPr/>
        </p:nvPicPr>
        <p:blipFill>
          <a:blip r:embed="rId4"/>
          <a:stretch>
            <a:fillRect/>
          </a:stretch>
        </p:blipFill>
        <p:spPr>
          <a:xfrm>
            <a:off x="4912964" y="1004735"/>
            <a:ext cx="3942028" cy="5563048"/>
          </a:xfrm>
          <a:prstGeom prst="rect">
            <a:avLst/>
          </a:prstGeom>
          <a:effectLst>
            <a:outerShdw blurRad="50800" dist="127000" dir="2700000" algn="tl" rotWithShape="0">
              <a:prstClr val="black">
                <a:alpha val="40000"/>
              </a:prstClr>
            </a:outerShdw>
          </a:effectLst>
        </p:spPr>
      </p:pic>
      <p:sp>
        <p:nvSpPr>
          <p:cNvPr id="3" name="Rectangle 2">
            <a:extLst>
              <a:ext uri="{FF2B5EF4-FFF2-40B4-BE49-F238E27FC236}">
                <a16:creationId xmlns:a16="http://schemas.microsoft.com/office/drawing/2014/main" id="{8559EC22-F29C-6243-8726-D84609A6B72B}"/>
              </a:ext>
            </a:extLst>
          </p:cNvPr>
          <p:cNvSpPr/>
          <p:nvPr/>
        </p:nvSpPr>
        <p:spPr>
          <a:xfrm>
            <a:off x="5104994" y="3642102"/>
            <a:ext cx="960895" cy="16791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022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altLang="en-US"/>
              <a:t>Studies and references</a:t>
            </a:r>
          </a:p>
        </p:txBody>
      </p:sp>
      <p:sp>
        <p:nvSpPr>
          <p:cNvPr id="36867" name="Content Placeholder 2"/>
          <p:cNvSpPr>
            <a:spLocks noGrp="1"/>
          </p:cNvSpPr>
          <p:nvPr>
            <p:ph idx="4294967295"/>
          </p:nvPr>
        </p:nvSpPr>
        <p:spPr>
          <a:xfrm>
            <a:off x="439925" y="2283838"/>
            <a:ext cx="6119813" cy="3910012"/>
          </a:xfrm>
        </p:spPr>
        <p:txBody>
          <a:bodyPr/>
          <a:lstStyle/>
          <a:p>
            <a:pPr marL="185738" indent="-185738">
              <a:buFont typeface="Arial" panose="020B0604020202020204" pitchFamily="34" charset="0"/>
              <a:buChar char="•"/>
            </a:pPr>
            <a:r>
              <a:rPr lang="en-AU" altLang="en-US" dirty="0"/>
              <a:t>Studies</a:t>
            </a:r>
          </a:p>
          <a:p>
            <a:pPr lvl="3"/>
            <a:r>
              <a:rPr lang="en-AU" altLang="en-US" dirty="0"/>
              <a:t>included or excluded from your review</a:t>
            </a:r>
          </a:p>
          <a:p>
            <a:pPr lvl="3"/>
            <a:r>
              <a:rPr lang="en-AU" altLang="en-US" dirty="0"/>
              <a:t>not used for protocol</a:t>
            </a:r>
          </a:p>
          <a:p>
            <a:pPr marL="185738" indent="-185738">
              <a:buFont typeface="Arial" panose="020B0604020202020204" pitchFamily="34" charset="0"/>
              <a:buChar char="•"/>
            </a:pPr>
            <a:r>
              <a:rPr lang="en-AU" altLang="en-US" dirty="0"/>
              <a:t>Other references</a:t>
            </a:r>
          </a:p>
          <a:p>
            <a:pPr lvl="3"/>
            <a:r>
              <a:rPr lang="en-AU" altLang="en-US" dirty="0"/>
              <a:t>all protocol references</a:t>
            </a:r>
            <a:br>
              <a:rPr lang="en-AU" altLang="en-US" dirty="0"/>
            </a:br>
            <a:r>
              <a:rPr lang="en-AU" altLang="en-US" dirty="0"/>
              <a:t>e.g. Background, Methods</a:t>
            </a:r>
          </a:p>
        </p:txBody>
      </p:sp>
      <p:pic>
        <p:nvPicPr>
          <p:cNvPr id="2" name="Picture 1">
            <a:extLst>
              <a:ext uri="{FF2B5EF4-FFF2-40B4-BE49-F238E27FC236}">
                <a16:creationId xmlns:a16="http://schemas.microsoft.com/office/drawing/2014/main" id="{19026774-32AA-4E5A-AED0-CDFF367105B9}"/>
              </a:ext>
            </a:extLst>
          </p:cNvPr>
          <p:cNvPicPr>
            <a:picLocks noChangeAspect="1"/>
          </p:cNvPicPr>
          <p:nvPr/>
        </p:nvPicPr>
        <p:blipFill>
          <a:blip r:embed="rId3"/>
          <a:stretch>
            <a:fillRect/>
          </a:stretch>
        </p:blipFill>
        <p:spPr>
          <a:xfrm>
            <a:off x="5387261" y="0"/>
            <a:ext cx="7686609" cy="7893424"/>
          </a:xfrm>
          <a:prstGeom prst="rect">
            <a:avLst/>
          </a:prstGeom>
        </p:spPr>
      </p:pic>
      <p:sp>
        <p:nvSpPr>
          <p:cNvPr id="4" name="Oval 3">
            <a:extLst>
              <a:ext uri="{FF2B5EF4-FFF2-40B4-BE49-F238E27FC236}">
                <a16:creationId xmlns:a16="http://schemas.microsoft.com/office/drawing/2014/main" id="{6D475735-CE37-4FBC-B46A-261B5EC01EB4}"/>
              </a:ext>
            </a:extLst>
          </p:cNvPr>
          <p:cNvSpPr/>
          <p:nvPr/>
        </p:nvSpPr>
        <p:spPr>
          <a:xfrm>
            <a:off x="5082987" y="2730156"/>
            <a:ext cx="1761565" cy="47064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826D754-E4E9-46BE-B334-98D1188C616A}"/>
              </a:ext>
            </a:extLst>
          </p:cNvPr>
          <p:cNvSpPr/>
          <p:nvPr/>
        </p:nvSpPr>
        <p:spPr>
          <a:xfrm>
            <a:off x="5102447" y="3273629"/>
            <a:ext cx="2253094" cy="47064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505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AU" altLang="en-US"/>
              <a:t>Additional information</a:t>
            </a:r>
          </a:p>
        </p:txBody>
      </p:sp>
      <p:sp>
        <p:nvSpPr>
          <p:cNvPr id="38915" name="Content Placeholder 2"/>
          <p:cNvSpPr>
            <a:spLocks noGrp="1"/>
          </p:cNvSpPr>
          <p:nvPr>
            <p:ph idx="4294967295"/>
          </p:nvPr>
        </p:nvSpPr>
        <p:spPr>
          <a:xfrm>
            <a:off x="679939" y="2222011"/>
            <a:ext cx="6119813" cy="3910013"/>
          </a:xfrm>
        </p:spPr>
        <p:txBody>
          <a:bodyPr/>
          <a:lstStyle/>
          <a:p>
            <a:pPr marL="185738" indent="-185738">
              <a:buFont typeface="Arial" panose="020B0604020202020204" pitchFamily="34" charset="0"/>
              <a:buChar char="•"/>
            </a:pPr>
            <a:r>
              <a:rPr lang="en-GB" altLang="en-US" dirty="0"/>
              <a:t>acknowledgements</a:t>
            </a:r>
          </a:p>
          <a:p>
            <a:pPr marL="185738" indent="-185738">
              <a:buFont typeface="Arial" panose="020B0604020202020204" pitchFamily="34" charset="0"/>
              <a:buChar char="•"/>
            </a:pPr>
            <a:r>
              <a:rPr lang="en-GB" altLang="en-US" dirty="0"/>
              <a:t>contributions of authors</a:t>
            </a:r>
            <a:endParaRPr lang="en-AU" altLang="en-US" dirty="0"/>
          </a:p>
          <a:p>
            <a:pPr marL="185738" indent="-185738">
              <a:buFont typeface="Arial" panose="020B0604020202020204" pitchFamily="34" charset="0"/>
              <a:buChar char="•"/>
            </a:pPr>
            <a:r>
              <a:rPr lang="en-AU" altLang="en-US" dirty="0"/>
              <a:t>declarations of interest</a:t>
            </a:r>
            <a:endParaRPr lang="en-GB" altLang="en-US" dirty="0"/>
          </a:p>
          <a:p>
            <a:pPr marL="185738" indent="-185738">
              <a:buFont typeface="Arial" panose="020B0604020202020204" pitchFamily="34" charset="0"/>
              <a:buChar char="•"/>
            </a:pPr>
            <a:r>
              <a:rPr lang="en-AU" altLang="en-US" dirty="0"/>
              <a:t>sources of support</a:t>
            </a:r>
          </a:p>
          <a:p>
            <a:pPr marL="185738" indent="-185738">
              <a:buFont typeface="Arial" panose="020B0604020202020204" pitchFamily="34" charset="0"/>
              <a:buChar char="•"/>
            </a:pPr>
            <a:r>
              <a:rPr lang="en-AU" altLang="en-US" dirty="0"/>
              <a:t>any additional tables or appendices</a:t>
            </a:r>
          </a:p>
        </p:txBody>
      </p:sp>
    </p:spTree>
    <p:extLst>
      <p:ext uri="{BB962C8B-B14F-4D97-AF65-F5344CB8AC3E}">
        <p14:creationId xmlns:p14="http://schemas.microsoft.com/office/powerpoint/2010/main" val="290137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39738" y="1317600"/>
            <a:ext cx="7383462" cy="632838"/>
          </a:xfrm>
        </p:spPr>
        <p:txBody>
          <a:bodyPr/>
          <a:lstStyle/>
          <a:p>
            <a:r>
              <a:rPr lang="en-AU" altLang="en-US" dirty="0"/>
              <a:t>When your protocol is complete</a:t>
            </a:r>
          </a:p>
        </p:txBody>
      </p:sp>
      <p:sp>
        <p:nvSpPr>
          <p:cNvPr id="40963" name="Content Placeholder 2"/>
          <p:cNvSpPr>
            <a:spLocks noGrp="1"/>
          </p:cNvSpPr>
          <p:nvPr>
            <p:ph idx="4294967295"/>
          </p:nvPr>
        </p:nvSpPr>
        <p:spPr>
          <a:xfrm>
            <a:off x="609600" y="2229950"/>
            <a:ext cx="7502525" cy="3910012"/>
          </a:xfrm>
        </p:spPr>
        <p:txBody>
          <a:bodyPr/>
          <a:lstStyle/>
          <a:p>
            <a:pPr marL="185738" indent="-185738">
              <a:buFont typeface="Arial" panose="020B0604020202020204" pitchFamily="34" charset="0"/>
              <a:buChar char="•"/>
            </a:pPr>
            <a:r>
              <a:rPr lang="en-AU" altLang="en-US" dirty="0"/>
              <a:t>check the details</a:t>
            </a:r>
          </a:p>
          <a:p>
            <a:pPr lvl="3"/>
            <a:r>
              <a:rPr lang="en-AU" altLang="en-US" dirty="0"/>
              <a:t>spell check, validation check, Cochrane Group checklist</a:t>
            </a:r>
          </a:p>
          <a:p>
            <a:pPr marL="185738" indent="-185738">
              <a:buFont typeface="Arial" panose="020B0604020202020204" pitchFamily="34" charset="0"/>
              <a:buChar char="•"/>
            </a:pPr>
            <a:r>
              <a:rPr lang="en-AU" altLang="en-US" dirty="0"/>
              <a:t>submit for editorial approval</a:t>
            </a:r>
          </a:p>
          <a:p>
            <a:pPr marL="185738" indent="-185738">
              <a:buFont typeface="Arial" panose="020B0604020202020204" pitchFamily="34" charset="0"/>
              <a:buChar char="•"/>
            </a:pPr>
            <a:r>
              <a:rPr lang="en-AU" altLang="en-US" dirty="0"/>
              <a:t>expect internal and peer review</a:t>
            </a:r>
          </a:p>
          <a:p>
            <a:pPr lvl="3"/>
            <a:r>
              <a:rPr lang="en-AU" altLang="en-US" dirty="0"/>
              <a:t>ME, Editor(s), Statistical Editor, peer referees, consumer</a:t>
            </a:r>
          </a:p>
          <a:p>
            <a:pPr lvl="3"/>
            <a:r>
              <a:rPr lang="en-AU" altLang="en-US" dirty="0"/>
              <a:t>like any journal, may take several months</a:t>
            </a:r>
          </a:p>
          <a:p>
            <a:pPr marL="185738" indent="-185738">
              <a:buFont typeface="Arial" panose="020B0604020202020204" pitchFamily="34" charset="0"/>
              <a:buChar char="•"/>
            </a:pPr>
            <a:r>
              <a:rPr lang="en-AU" altLang="en-US" dirty="0"/>
              <a:t>when it has been approved</a:t>
            </a:r>
          </a:p>
          <a:p>
            <a:pPr lvl="3"/>
            <a:r>
              <a:rPr lang="en-US" altLang="en-US" dirty="0"/>
              <a:t>complete License for Publication &amp; Declaration of Interest forms</a:t>
            </a:r>
          </a:p>
          <a:p>
            <a:pPr lvl="3"/>
            <a:r>
              <a:rPr lang="en-AU" altLang="en-US" dirty="0"/>
              <a:t>commence review</a:t>
            </a:r>
          </a:p>
          <a:p>
            <a:pPr lvl="3"/>
            <a:r>
              <a:rPr lang="en-AU" altLang="en-US" dirty="0"/>
              <a:t>will be published immediately</a:t>
            </a:r>
          </a:p>
        </p:txBody>
      </p:sp>
    </p:spTree>
    <p:extLst>
      <p:ext uri="{BB962C8B-B14F-4D97-AF65-F5344CB8AC3E}">
        <p14:creationId xmlns:p14="http://schemas.microsoft.com/office/powerpoint/2010/main" val="15924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AU" altLang="en-US"/>
              <a:t>PROSPERO</a:t>
            </a:r>
          </a:p>
        </p:txBody>
      </p:sp>
      <p:sp>
        <p:nvSpPr>
          <p:cNvPr id="43011" name="Content Placeholder 2"/>
          <p:cNvSpPr>
            <a:spLocks noGrp="1"/>
          </p:cNvSpPr>
          <p:nvPr>
            <p:ph idx="4294967295"/>
          </p:nvPr>
        </p:nvSpPr>
        <p:spPr>
          <a:xfrm>
            <a:off x="410620" y="2149719"/>
            <a:ext cx="4919663" cy="3910013"/>
          </a:xfrm>
        </p:spPr>
        <p:txBody>
          <a:bodyPr/>
          <a:lstStyle/>
          <a:p>
            <a:pPr marL="185738" indent="-185738">
              <a:buFont typeface="Arial" panose="020B0604020202020204" pitchFamily="34" charset="0"/>
              <a:buChar char="•"/>
            </a:pPr>
            <a:r>
              <a:rPr lang="en-AU" altLang="en-US" dirty="0"/>
              <a:t>international database of prospectively registered systematic reviews in health and social care</a:t>
            </a:r>
          </a:p>
          <a:p>
            <a:pPr marL="185738" indent="-185738">
              <a:buFont typeface="Arial" panose="020B0604020202020204" pitchFamily="34" charset="0"/>
              <a:buChar char="•"/>
            </a:pPr>
            <a:r>
              <a:rPr lang="en-AU" altLang="en-US" dirty="0"/>
              <a:t>all Cochrane protocols automatically uploaded to PROSPERO</a:t>
            </a:r>
          </a:p>
          <a:p>
            <a:pPr marL="185738" indent="-185738">
              <a:buFont typeface="Arial" panose="020B0604020202020204" pitchFamily="34" charset="0"/>
              <a:buChar char="•"/>
            </a:pPr>
            <a:r>
              <a:rPr lang="en-AU" altLang="en-US" dirty="0">
                <a:hlinkClick r:id="rId3"/>
              </a:rPr>
              <a:t>http://www.crd.york.ac.uk/PROSPERO/</a:t>
            </a:r>
            <a:r>
              <a:rPr lang="en-AU" altLang="en-US" dirty="0"/>
              <a:t> </a:t>
            </a:r>
          </a:p>
          <a:p>
            <a:endParaRPr lang="en-AU" altLang="en-US" dirty="0"/>
          </a:p>
          <a:p>
            <a:endParaRPr lang="en-AU" altLang="en-US" dirty="0"/>
          </a:p>
          <a:p>
            <a:endParaRPr lang="en-AU" altLang="en-US" dirty="0"/>
          </a:p>
        </p:txBody>
      </p:sp>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0283" y="2266421"/>
            <a:ext cx="3510915" cy="24008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471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439738" y="1252819"/>
            <a:ext cx="8229600" cy="632838"/>
          </a:xfrm>
        </p:spPr>
        <p:txBody>
          <a:bodyPr/>
          <a:lstStyle/>
          <a:p>
            <a:r>
              <a:rPr lang="en-US" altLang="en-US" dirty="0"/>
              <a:t>Steps of a </a:t>
            </a:r>
            <a:r>
              <a:rPr lang="hr-HR" altLang="en-US" dirty="0" err="1"/>
              <a:t>Cochrane</a:t>
            </a:r>
            <a:r>
              <a:rPr lang="hr-HR" altLang="en-US" dirty="0"/>
              <a:t> </a:t>
            </a:r>
            <a:r>
              <a:rPr lang="hr-HR" altLang="en-US" dirty="0" err="1"/>
              <a:t>Review</a:t>
            </a:r>
            <a:endParaRPr lang="en-AU" altLang="en-US" dirty="0"/>
          </a:p>
        </p:txBody>
      </p:sp>
      <p:sp>
        <p:nvSpPr>
          <p:cNvPr id="15363" name="Content Placeholder 8"/>
          <p:cNvSpPr>
            <a:spLocks noGrp="1"/>
          </p:cNvSpPr>
          <p:nvPr>
            <p:ph idx="4294967295"/>
          </p:nvPr>
        </p:nvSpPr>
        <p:spPr>
          <a:xfrm>
            <a:off x="406731" y="2043479"/>
            <a:ext cx="8229600" cy="4598988"/>
          </a:xfrm>
        </p:spPr>
        <p:txBody>
          <a:bodyPr/>
          <a:lstStyle/>
          <a:p>
            <a:pPr marL="457200" indent="-457200" eaLnBrk="1" hangingPunct="1">
              <a:buFont typeface="Calibri" panose="020F0502020204030204" pitchFamily="34" charset="0"/>
              <a:buAutoNum type="arabicPeriod"/>
            </a:pPr>
            <a:r>
              <a:rPr lang="en-US" altLang="en-US" sz="2200" dirty="0"/>
              <a:t>define the question</a:t>
            </a:r>
          </a:p>
          <a:p>
            <a:pPr marL="457200" indent="-457200" eaLnBrk="1" hangingPunct="1">
              <a:buFont typeface="Calibri" panose="020F0502020204030204" pitchFamily="34" charset="0"/>
              <a:buAutoNum type="arabicPeriod"/>
            </a:pPr>
            <a:r>
              <a:rPr lang="en-AU" altLang="en-US" sz="2200" b="1" dirty="0"/>
              <a:t>plan eligibility criteria</a:t>
            </a:r>
          </a:p>
          <a:p>
            <a:pPr marL="457200" indent="-457200" eaLnBrk="1" hangingPunct="1">
              <a:buFont typeface="Calibri" panose="020F0502020204030204" pitchFamily="34" charset="0"/>
              <a:buAutoNum type="arabicPeriod"/>
            </a:pPr>
            <a:r>
              <a:rPr lang="en-AU" altLang="en-US" sz="2200" b="1" dirty="0"/>
              <a:t>plan methods</a:t>
            </a:r>
          </a:p>
          <a:p>
            <a:pPr marL="457200" indent="-457200" eaLnBrk="1" hangingPunct="1">
              <a:buFont typeface="Calibri" panose="020F0502020204030204" pitchFamily="34" charset="0"/>
              <a:buAutoNum type="arabicPeriod"/>
            </a:pPr>
            <a:r>
              <a:rPr lang="en-US" altLang="en-US" sz="2200" dirty="0"/>
              <a:t>search for studies</a:t>
            </a:r>
          </a:p>
          <a:p>
            <a:pPr marL="457200" indent="-457200" eaLnBrk="1" hangingPunct="1">
              <a:buFont typeface="Calibri" panose="020F0502020204030204" pitchFamily="34" charset="0"/>
              <a:buAutoNum type="arabicPeriod"/>
            </a:pPr>
            <a:r>
              <a:rPr lang="en-US" altLang="en-US" sz="2200" dirty="0"/>
              <a:t>apply eligibility criteria</a:t>
            </a:r>
          </a:p>
          <a:p>
            <a:pPr marL="457200" indent="-457200" eaLnBrk="1" hangingPunct="1">
              <a:buFont typeface="Calibri" panose="020F0502020204030204" pitchFamily="34" charset="0"/>
              <a:buAutoNum type="arabicPeriod"/>
            </a:pPr>
            <a:r>
              <a:rPr lang="en-US" altLang="en-US" sz="2200" dirty="0"/>
              <a:t>collect data</a:t>
            </a:r>
          </a:p>
          <a:p>
            <a:pPr marL="457200" indent="-457200" eaLnBrk="1" hangingPunct="1">
              <a:buFont typeface="Calibri" panose="020F0502020204030204" pitchFamily="34" charset="0"/>
              <a:buAutoNum type="arabicPeriod"/>
            </a:pPr>
            <a:r>
              <a:rPr lang="en-US" altLang="en-US" sz="2200" dirty="0"/>
              <a:t>assess studies for risk of bias</a:t>
            </a:r>
          </a:p>
          <a:p>
            <a:pPr marL="457200" indent="-457200" eaLnBrk="1" hangingPunct="1">
              <a:buFont typeface="Calibri" panose="020F0502020204030204" pitchFamily="34" charset="0"/>
              <a:buAutoNum type="arabicPeriod"/>
            </a:pPr>
            <a:r>
              <a:rPr lang="en-US" altLang="en-US" sz="2200" dirty="0" err="1"/>
              <a:t>analyse</a:t>
            </a:r>
            <a:r>
              <a:rPr lang="en-US" altLang="en-US" sz="2200" dirty="0"/>
              <a:t> and present results</a:t>
            </a:r>
          </a:p>
          <a:p>
            <a:pPr marL="457200" indent="-457200" eaLnBrk="1" hangingPunct="1">
              <a:buFont typeface="Calibri" panose="020F0502020204030204" pitchFamily="34" charset="0"/>
              <a:buAutoNum type="arabicPeriod"/>
            </a:pPr>
            <a:r>
              <a:rPr lang="en-US" altLang="en-US" sz="2200" dirty="0"/>
              <a:t>interpret results and draw conclusions</a:t>
            </a:r>
          </a:p>
          <a:p>
            <a:pPr marL="457200" indent="-457200" eaLnBrk="1" hangingPunct="1">
              <a:buFont typeface="Calibri" panose="020F0502020204030204" pitchFamily="34" charset="0"/>
              <a:buAutoNum type="arabicPeriod"/>
            </a:pPr>
            <a:r>
              <a:rPr lang="en-US" altLang="en-US" sz="2200" dirty="0"/>
              <a:t>improve and update review</a:t>
            </a:r>
            <a:endParaRPr lang="en-AU" altLang="en-US" sz="2200" dirty="0"/>
          </a:p>
        </p:txBody>
      </p:sp>
      <p:cxnSp>
        <p:nvCxnSpPr>
          <p:cNvPr id="10" name="Straight Arrow Connector 9"/>
          <p:cNvCxnSpPr/>
          <p:nvPr/>
        </p:nvCxnSpPr>
        <p:spPr>
          <a:xfrm rot="16200000">
            <a:off x="3634912" y="747625"/>
            <a:ext cx="0" cy="5399088"/>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59856" y="3195385"/>
            <a:ext cx="2286000" cy="369332"/>
          </a:xfrm>
          <a:prstGeom prst="rect">
            <a:avLst/>
          </a:prstGeom>
          <a:noFill/>
        </p:spPr>
        <p:txBody>
          <a:bodyPr>
            <a:spAutoFit/>
          </a:bodyPr>
          <a:lstStyle/>
          <a:p>
            <a:pPr>
              <a:defRPr/>
            </a:pPr>
            <a:r>
              <a:rPr lang="en-AU" b="1" dirty="0">
                <a:solidFill>
                  <a:schemeClr val="bg2"/>
                </a:solidFill>
                <a:latin typeface="+mn-lt"/>
                <a:ea typeface="+mn-ea"/>
                <a:cs typeface="Arial" charset="0"/>
              </a:rPr>
              <a:t>publish protocol</a:t>
            </a:r>
          </a:p>
        </p:txBody>
      </p:sp>
      <p:cxnSp>
        <p:nvCxnSpPr>
          <p:cNvPr id="17" name="Straight Arrow Connector 16"/>
          <p:cNvCxnSpPr/>
          <p:nvPr/>
        </p:nvCxnSpPr>
        <p:spPr>
          <a:xfrm rot="16200000">
            <a:off x="3639675" y="-223888"/>
            <a:ext cx="0" cy="5399087"/>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50331" y="2249421"/>
            <a:ext cx="2286000" cy="369332"/>
          </a:xfrm>
          <a:prstGeom prst="rect">
            <a:avLst/>
          </a:prstGeom>
          <a:noFill/>
        </p:spPr>
        <p:txBody>
          <a:bodyPr>
            <a:spAutoFit/>
          </a:bodyPr>
          <a:lstStyle/>
          <a:p>
            <a:pPr>
              <a:defRPr/>
            </a:pPr>
            <a:r>
              <a:rPr lang="en-AU" b="1" dirty="0">
                <a:solidFill>
                  <a:schemeClr val="bg2"/>
                </a:solidFill>
                <a:latin typeface="+mn-lt"/>
                <a:ea typeface="+mn-ea"/>
                <a:cs typeface="Arial" charset="0"/>
              </a:rPr>
              <a:t>register title</a:t>
            </a:r>
          </a:p>
        </p:txBody>
      </p:sp>
    </p:spTree>
    <p:extLst>
      <p:ext uri="{BB962C8B-B14F-4D97-AF65-F5344CB8AC3E}">
        <p14:creationId xmlns:p14="http://schemas.microsoft.com/office/powerpoint/2010/main" val="17968374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39925" y="1876400"/>
            <a:ext cx="8255342" cy="632838"/>
          </a:xfrm>
        </p:spPr>
        <p:txBody>
          <a:bodyPr/>
          <a:lstStyle/>
          <a:p>
            <a:r>
              <a:rPr lang="en-AU" altLang="en-US" dirty="0"/>
              <a:t>PRISMA-P protocol reporting standards</a:t>
            </a:r>
          </a:p>
        </p:txBody>
      </p:sp>
      <p:sp>
        <p:nvSpPr>
          <p:cNvPr id="44035" name="Content Placeholder 2"/>
          <p:cNvSpPr>
            <a:spLocks noGrp="1"/>
          </p:cNvSpPr>
          <p:nvPr>
            <p:ph idx="4294967295"/>
          </p:nvPr>
        </p:nvSpPr>
        <p:spPr>
          <a:xfrm>
            <a:off x="703384" y="2778980"/>
            <a:ext cx="6119813" cy="3910012"/>
          </a:xfrm>
        </p:spPr>
        <p:txBody>
          <a:bodyPr/>
          <a:lstStyle/>
          <a:p>
            <a:pPr marL="185738" indent="-185738">
              <a:buFont typeface="Arial" panose="020B0604020202020204" pitchFamily="34" charset="0"/>
              <a:buChar char="•"/>
            </a:pPr>
            <a:r>
              <a:rPr lang="en-AU" altLang="en-US" dirty="0"/>
              <a:t>Preferred reporting items for systematic review and meta-analysis protocols (PRISMA-P)</a:t>
            </a:r>
          </a:p>
          <a:p>
            <a:pPr marL="185738" indent="-185738">
              <a:buFont typeface="Arial" panose="020B0604020202020204" pitchFamily="34" charset="0"/>
              <a:buChar char="•"/>
            </a:pPr>
            <a:r>
              <a:rPr lang="en-AU" altLang="en-US" dirty="0">
                <a:hlinkClick r:id="rId3"/>
              </a:rPr>
              <a:t>http://prisma-statement.org/Extensions/Protocols.aspx</a:t>
            </a:r>
            <a:r>
              <a:rPr lang="en-AU" altLang="en-US" dirty="0"/>
              <a:t> </a:t>
            </a:r>
          </a:p>
        </p:txBody>
      </p:sp>
    </p:spTree>
    <p:extLst>
      <p:ext uri="{BB962C8B-B14F-4D97-AF65-F5344CB8AC3E}">
        <p14:creationId xmlns:p14="http://schemas.microsoft.com/office/powerpoint/2010/main" val="272768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Take home message</a:t>
            </a:r>
            <a:endParaRPr lang="en-AU" altLang="en-US"/>
          </a:p>
        </p:txBody>
      </p:sp>
      <p:sp>
        <p:nvSpPr>
          <p:cNvPr id="45059" name="Rectangle 3"/>
          <p:cNvSpPr>
            <a:spLocks noGrp="1" noChangeArrowheads="1"/>
          </p:cNvSpPr>
          <p:nvPr>
            <p:ph idx="1"/>
          </p:nvPr>
        </p:nvSpPr>
        <p:spPr/>
        <p:txBody>
          <a:bodyPr/>
          <a:lstStyle/>
          <a:p>
            <a:pPr marL="185738" indent="-185738">
              <a:buFont typeface="Arial" panose="020B0604020202020204" pitchFamily="34" charset="0"/>
              <a:buChar char="•"/>
            </a:pPr>
            <a:r>
              <a:rPr lang="en-AU" altLang="en-US" dirty="0"/>
              <a:t>published protocols are a requirement for Cochrane </a:t>
            </a:r>
            <a:r>
              <a:rPr lang="hr-HR" altLang="en-US" dirty="0"/>
              <a:t>R</a:t>
            </a:r>
            <a:r>
              <a:rPr lang="en-AU" altLang="en-US" dirty="0" err="1"/>
              <a:t>eviews</a:t>
            </a:r>
            <a:r>
              <a:rPr lang="en-AU" altLang="en-US" dirty="0"/>
              <a:t>, designed to minimise bias</a:t>
            </a:r>
          </a:p>
          <a:p>
            <a:pPr marL="185738" indent="-185738">
              <a:buFont typeface="Arial" panose="020B0604020202020204" pitchFamily="34" charset="0"/>
              <a:buChar char="•"/>
            </a:pPr>
            <a:r>
              <a:rPr lang="en-AU" altLang="en-US" dirty="0"/>
              <a:t>write your protocol so that readers can understand in detail what you plan to do</a:t>
            </a:r>
          </a:p>
          <a:p>
            <a:pPr marL="185738" indent="-185738">
              <a:buFont typeface="Arial" panose="020B0604020202020204" pitchFamily="34" charset="0"/>
              <a:buChar char="•"/>
            </a:pPr>
            <a:r>
              <a:rPr lang="en-AU" altLang="en-US" dirty="0"/>
              <a:t>follow the standard structure available in </a:t>
            </a:r>
            <a:r>
              <a:rPr lang="en-AU" altLang="en-US" dirty="0" err="1"/>
              <a:t>RevMan</a:t>
            </a:r>
            <a:endParaRPr lang="en-AU" altLang="en-US" dirty="0"/>
          </a:p>
        </p:txBody>
      </p:sp>
    </p:spTree>
    <p:extLst>
      <p:ext uri="{BB962C8B-B14F-4D97-AF65-F5344CB8AC3E}">
        <p14:creationId xmlns:p14="http://schemas.microsoft.com/office/powerpoint/2010/main" val="13148547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39925" y="1211523"/>
            <a:ext cx="6120000" cy="632838"/>
          </a:xfrm>
        </p:spPr>
        <p:txBody>
          <a:bodyPr/>
          <a:lstStyle/>
          <a:p>
            <a:r>
              <a:rPr lang="en-AU" altLang="en-US" dirty="0"/>
              <a:t>References</a:t>
            </a:r>
          </a:p>
        </p:txBody>
      </p:sp>
      <p:sp>
        <p:nvSpPr>
          <p:cNvPr id="27651" name="Content Placeholder 3"/>
          <p:cNvSpPr>
            <a:spLocks noGrp="1"/>
          </p:cNvSpPr>
          <p:nvPr>
            <p:ph idx="4294967295"/>
          </p:nvPr>
        </p:nvSpPr>
        <p:spPr>
          <a:xfrm>
            <a:off x="291493" y="1938863"/>
            <a:ext cx="8526462" cy="2768600"/>
          </a:xfrm>
        </p:spPr>
        <p:txBody>
          <a:bodyPr/>
          <a:lstStyle/>
          <a:p>
            <a:pPr marL="185738" indent="-185738">
              <a:buFont typeface="Arial" panose="020B0604020202020204" pitchFamily="34" charset="0"/>
              <a:buChar char="•"/>
            </a:pPr>
            <a:r>
              <a:rPr lang="en-GB" altLang="en-US" sz="1800" dirty="0" err="1"/>
              <a:t>Cumpston</a:t>
            </a:r>
            <a:r>
              <a:rPr lang="en-GB" altLang="en-US" sz="1800" dirty="0"/>
              <a:t> M, Chandler J. </a:t>
            </a:r>
            <a:r>
              <a:rPr lang="en-GB" altLang="en-US" sz="1800" b="1" dirty="0"/>
              <a:t>Chapter II: Planning a Cochrane Review</a:t>
            </a:r>
            <a:r>
              <a:rPr lang="en-GB" altLang="en-US" sz="1800" dirty="0"/>
              <a:t>. In: Higgins JPT, Thomas J, Chandler J, </a:t>
            </a:r>
            <a:r>
              <a:rPr lang="en-GB" altLang="en-US" sz="1800" dirty="0" err="1"/>
              <a:t>Cumpston</a:t>
            </a:r>
            <a:r>
              <a:rPr lang="en-GB" altLang="en-US" sz="1800" dirty="0"/>
              <a:t> M, Li T, Page MJ, Welch VA (editors). Cochrane Handbook for Systematic Reviews of Interventions, 2019. Available from </a:t>
            </a:r>
            <a:r>
              <a:rPr lang="en-GB" altLang="en-US" sz="1800" dirty="0">
                <a:hlinkClick r:id="rId3"/>
              </a:rPr>
              <a:t>https://training.cochrane.org/handbook/current/chapter-ii</a:t>
            </a:r>
            <a:r>
              <a:rPr lang="en-GB" altLang="en-US" sz="1800" dirty="0"/>
              <a:t>  </a:t>
            </a:r>
          </a:p>
          <a:p>
            <a:pPr marL="185738" indent="-185738">
              <a:buFont typeface="Arial" panose="020B0604020202020204" pitchFamily="34" charset="0"/>
              <a:buChar char="•"/>
            </a:pPr>
            <a:r>
              <a:rPr lang="en-GB" altLang="en-US" sz="1800" dirty="0" err="1"/>
              <a:t>Lasserson</a:t>
            </a:r>
            <a:r>
              <a:rPr lang="en-GB" altLang="en-US" sz="1800" dirty="0"/>
              <a:t> TJ, Thomas J, Higgins JP. </a:t>
            </a:r>
            <a:r>
              <a:rPr lang="en-GB" altLang="en-US" sz="1800" b="1" dirty="0"/>
              <a:t>Chapter 1: Starting a review</a:t>
            </a:r>
            <a:r>
              <a:rPr lang="en-GB" altLang="en-US" sz="1800" dirty="0"/>
              <a:t>. In: Higgins JP, Thomas J, Chandler J, </a:t>
            </a:r>
            <a:r>
              <a:rPr lang="en-GB" altLang="en-US" sz="1800" dirty="0" err="1"/>
              <a:t>Cumpston</a:t>
            </a:r>
            <a:r>
              <a:rPr lang="en-GB" altLang="en-US" sz="1800" dirty="0"/>
              <a:t> M, Li T, Page MJ, Welch VA (editors). Cochrane Handbook for Systematic Reviews of Interventions, 2019. Available from </a:t>
            </a:r>
            <a:r>
              <a:rPr lang="en-GB" altLang="en-US" sz="1800" dirty="0">
                <a:hlinkClick r:id="rId4"/>
              </a:rPr>
              <a:t>https://training.cochrane.org/handbook/current/chapter-01</a:t>
            </a:r>
            <a:r>
              <a:rPr lang="en-GB" altLang="en-US" sz="1800" dirty="0"/>
              <a:t> </a:t>
            </a:r>
          </a:p>
          <a:p>
            <a:pPr marL="185738" indent="-185738">
              <a:buFont typeface="Arial" panose="020B0604020202020204" pitchFamily="34" charset="0"/>
              <a:buChar char="•"/>
            </a:pPr>
            <a:r>
              <a:rPr lang="en-GB" altLang="en-US" sz="1800" dirty="0"/>
              <a:t>Page MJ, </a:t>
            </a:r>
            <a:r>
              <a:rPr lang="en-GB" altLang="en-US" sz="1800" dirty="0" err="1"/>
              <a:t>Cumpston</a:t>
            </a:r>
            <a:r>
              <a:rPr lang="en-GB" altLang="en-US" sz="1800" dirty="0"/>
              <a:t> M, Chandler J, </a:t>
            </a:r>
            <a:r>
              <a:rPr lang="en-GB" altLang="en-US" sz="1800" dirty="0" err="1"/>
              <a:t>Lasserson</a:t>
            </a:r>
            <a:r>
              <a:rPr lang="en-GB" altLang="en-US" sz="1800" dirty="0"/>
              <a:t> T. </a:t>
            </a:r>
            <a:r>
              <a:rPr lang="en-GB" altLang="en-US" sz="1800" b="1" dirty="0"/>
              <a:t>Chapter III: Reporting the review</a:t>
            </a:r>
            <a:r>
              <a:rPr lang="en-GB" altLang="en-US" sz="1800" dirty="0"/>
              <a:t>. In: Higgins JPT, Thomas J, Chandler J, </a:t>
            </a:r>
            <a:r>
              <a:rPr lang="en-GB" altLang="en-US" sz="1800" dirty="0" err="1"/>
              <a:t>Cumpston</a:t>
            </a:r>
            <a:r>
              <a:rPr lang="en-GB" altLang="en-US" sz="1800" dirty="0"/>
              <a:t> M, Li T, Page MJ, Welch VA (editors). Cochrane Handbook for Systematic Reviews of Interventions, 2019. Available from </a:t>
            </a:r>
            <a:r>
              <a:rPr lang="en-GB" altLang="en-US" sz="1800" dirty="0">
                <a:hlinkClick r:id="rId5"/>
              </a:rPr>
              <a:t>https://training.cochrane.org/handbook/current/chapter-iii</a:t>
            </a:r>
            <a:r>
              <a:rPr lang="en-GB" altLang="en-US" sz="1800" dirty="0"/>
              <a:t> </a:t>
            </a:r>
            <a:endParaRPr lang="en-AU" altLang="en-US" dirty="0"/>
          </a:p>
          <a:p>
            <a:endParaRPr lang="en-AU" altLang="en-US" dirty="0"/>
          </a:p>
        </p:txBody>
      </p:sp>
    </p:spTree>
    <p:extLst>
      <p:ext uri="{BB962C8B-B14F-4D97-AF65-F5344CB8AC3E}">
        <p14:creationId xmlns:p14="http://schemas.microsoft.com/office/powerpoint/2010/main" val="3031523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1D73-5ABF-4548-89F9-E2EE135CA274}"/>
              </a:ext>
            </a:extLst>
          </p:cNvPr>
          <p:cNvSpPr>
            <a:spLocks noGrp="1"/>
          </p:cNvSpPr>
          <p:nvPr>
            <p:ph type="title"/>
          </p:nvPr>
        </p:nvSpPr>
        <p:spPr/>
        <p:txBody>
          <a:bodyPr/>
          <a:lstStyle/>
          <a:p>
            <a:r>
              <a:rPr lang="hr-HR" dirty="0"/>
              <a:t>Acknowledgements</a:t>
            </a:r>
            <a:endParaRPr lang="en-GB" dirty="0"/>
          </a:p>
        </p:txBody>
      </p:sp>
      <p:sp>
        <p:nvSpPr>
          <p:cNvPr id="3" name="Content Placeholder 3">
            <a:extLst>
              <a:ext uri="{FF2B5EF4-FFF2-40B4-BE49-F238E27FC236}">
                <a16:creationId xmlns:a16="http://schemas.microsoft.com/office/drawing/2014/main" id="{CE78FC3C-D73B-446C-A16D-E4D3C8E396F3}"/>
              </a:ext>
            </a:extLst>
          </p:cNvPr>
          <p:cNvSpPr txBox="1">
            <a:spLocks/>
          </p:cNvSpPr>
          <p:nvPr/>
        </p:nvSpPr>
        <p:spPr bwMode="auto">
          <a:xfrm>
            <a:off x="457200" y="2247831"/>
            <a:ext cx="8229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a:spcBef>
                <a:spcPct val="20000"/>
              </a:spcBef>
              <a:buFont typeface="Arial" panose="020B0604020202020204" pitchFamily="34" charset="0"/>
              <a:buChar char="•"/>
              <a:tabLst>
                <a:tab pos="179388" algn="l"/>
              </a:tabLst>
              <a:defRPr sz="2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179388" algn="l"/>
              </a:tabLst>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179388" algn="l"/>
              </a:tabLst>
              <a:defRPr sz="22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17938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179388" algn="l"/>
              </a:tabLst>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ea typeface="MS PGothic" panose="020B0600070205080204" pitchFamily="34" charset="-128"/>
              </a:defRPr>
            </a:lvl9pPr>
          </a:lstStyle>
          <a:p>
            <a:pPr marL="185738" indent="-185738" eaLnBrk="1" hangingPunct="1">
              <a:buClr>
                <a:schemeClr val="bg2"/>
              </a:buClr>
            </a:pPr>
            <a:r>
              <a:rPr lang="en-AU" altLang="en-US" sz="1800" spc="-20" dirty="0">
                <a:solidFill>
                  <a:schemeClr val="tx2"/>
                </a:solidFill>
                <a:latin typeface="+mj-lt"/>
                <a:ea typeface="+mn-ea"/>
              </a:rPr>
              <a:t>Compiled by Miranda </a:t>
            </a:r>
            <a:r>
              <a:rPr lang="en-AU" altLang="en-US" sz="1800" spc="-20" dirty="0" err="1">
                <a:solidFill>
                  <a:schemeClr val="tx2"/>
                </a:solidFill>
                <a:latin typeface="+mj-lt"/>
                <a:ea typeface="+mn-ea"/>
              </a:rPr>
              <a:t>Cumpston</a:t>
            </a:r>
            <a:endParaRPr lang="en-AU" altLang="en-US" sz="1800" spc="-20" dirty="0">
              <a:solidFill>
                <a:schemeClr val="tx2"/>
              </a:solidFill>
              <a:latin typeface="+mj-lt"/>
              <a:ea typeface="+mn-ea"/>
            </a:endParaRPr>
          </a:p>
          <a:p>
            <a:pPr marL="185738" indent="-185738" eaLnBrk="1" hangingPunct="1">
              <a:buClr>
                <a:schemeClr val="bg2"/>
              </a:buClr>
            </a:pPr>
            <a:r>
              <a:rPr lang="en-AU" altLang="en-US" sz="1800" spc="-20" dirty="0">
                <a:solidFill>
                  <a:schemeClr val="tx2"/>
                </a:solidFill>
                <a:latin typeface="+mj-lt"/>
                <a:ea typeface="+mn-ea"/>
              </a:rPr>
              <a:t>Based on materials by the </a:t>
            </a:r>
            <a:r>
              <a:rPr lang="hr-HR" altLang="en-US" sz="1800" spc="-20" dirty="0" err="1">
                <a:solidFill>
                  <a:schemeClr val="tx2"/>
                </a:solidFill>
                <a:latin typeface="+mj-lt"/>
                <a:ea typeface="+mn-ea"/>
              </a:rPr>
              <a:t>Cochrane</a:t>
            </a:r>
            <a:r>
              <a:rPr lang="hr-HR" altLang="en-US" sz="1800" spc="-20" dirty="0">
                <a:solidFill>
                  <a:schemeClr val="tx2"/>
                </a:solidFill>
                <a:latin typeface="+mj-lt"/>
                <a:ea typeface="+mn-ea"/>
              </a:rPr>
              <a:t> Australia</a:t>
            </a:r>
            <a:endParaRPr lang="en-AU" altLang="en-US" sz="1800" spc="-20" dirty="0">
              <a:solidFill>
                <a:schemeClr val="tx2"/>
              </a:solidFill>
              <a:latin typeface="+mj-lt"/>
              <a:ea typeface="+mn-ea"/>
            </a:endParaRPr>
          </a:p>
          <a:p>
            <a:pPr marL="185738" indent="-185738">
              <a:buClr>
                <a:schemeClr val="bg2"/>
              </a:buClr>
            </a:pPr>
            <a:r>
              <a:rPr lang="en-AU" altLang="en-US" sz="1800" spc="-20" dirty="0">
                <a:solidFill>
                  <a:schemeClr val="tx2"/>
                </a:solidFill>
                <a:latin typeface="+mj-lt"/>
                <a:ea typeface="+mn-ea"/>
              </a:rPr>
              <a:t>Approved by the </a:t>
            </a:r>
            <a:r>
              <a:rPr lang="hr-HR" altLang="en-US" sz="1800" spc="-20" dirty="0">
                <a:solidFill>
                  <a:schemeClr val="tx2"/>
                </a:solidFill>
                <a:latin typeface="+mj-lt"/>
                <a:ea typeface="+mn-ea"/>
              </a:rPr>
              <a:t>Convenors of </a:t>
            </a:r>
            <a:r>
              <a:rPr lang="en-AU" altLang="en-US" sz="1800" spc="-20" dirty="0">
                <a:solidFill>
                  <a:schemeClr val="tx2"/>
                </a:solidFill>
                <a:latin typeface="+mj-lt"/>
                <a:ea typeface="+mn-ea"/>
              </a:rPr>
              <a:t>Cochrane Methods </a:t>
            </a:r>
            <a:r>
              <a:rPr lang="hr-HR" altLang="en-US" sz="1800" spc="-20" dirty="0">
                <a:solidFill>
                  <a:schemeClr val="tx2"/>
                </a:solidFill>
                <a:latin typeface="+mj-lt"/>
                <a:ea typeface="+mn-ea"/>
              </a:rPr>
              <a:t>Groups</a:t>
            </a:r>
            <a:endParaRPr lang="en-AU" altLang="en-US" sz="1800" spc="-20" dirty="0">
              <a:solidFill>
                <a:schemeClr val="tx2"/>
              </a:solidFill>
              <a:latin typeface="+mj-lt"/>
              <a:ea typeface="+mn-ea"/>
            </a:endParaRPr>
          </a:p>
        </p:txBody>
      </p:sp>
    </p:spTree>
    <p:extLst>
      <p:ext uri="{BB962C8B-B14F-4D97-AF65-F5344CB8AC3E}">
        <p14:creationId xmlns:p14="http://schemas.microsoft.com/office/powerpoint/2010/main" val="270077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8"/>
          <p:cNvSpPr txBox="1">
            <a:spLocks noChangeArrowheads="1"/>
          </p:cNvSpPr>
          <p:nvPr/>
        </p:nvSpPr>
        <p:spPr bwMode="auto">
          <a:xfrm>
            <a:off x="2135188" y="5486931"/>
            <a:ext cx="5256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buClr>
                <a:schemeClr val="tx1"/>
              </a:buClr>
              <a:buNone/>
            </a:pPr>
            <a:r>
              <a:rPr lang="en-AU" altLang="en-US" sz="2000" spc="-20" dirty="0">
                <a:solidFill>
                  <a:schemeClr val="bg2"/>
                </a:solidFill>
                <a:latin typeface="+mj-lt"/>
                <a:ea typeface="+mn-ea"/>
              </a:rPr>
              <a:t>See Chapter II and Chapter 1 of the Handbook</a:t>
            </a:r>
          </a:p>
        </p:txBody>
      </p:sp>
      <p:sp>
        <p:nvSpPr>
          <p:cNvPr id="10243" name="Title 6"/>
          <p:cNvSpPr>
            <a:spLocks noGrp="1"/>
          </p:cNvSpPr>
          <p:nvPr>
            <p:ph type="title"/>
          </p:nvPr>
        </p:nvSpPr>
        <p:spPr/>
        <p:txBody>
          <a:bodyPr/>
          <a:lstStyle/>
          <a:p>
            <a:r>
              <a:rPr lang="en-US" altLang="en-US"/>
              <a:t>Session outline</a:t>
            </a:r>
            <a:endParaRPr lang="en-AU" altLang="en-US"/>
          </a:p>
        </p:txBody>
      </p:sp>
      <p:sp>
        <p:nvSpPr>
          <p:cNvPr id="10244" name="Content Placeholder 9"/>
          <p:cNvSpPr>
            <a:spLocks noGrp="1"/>
          </p:cNvSpPr>
          <p:nvPr>
            <p:ph idx="4294967295"/>
          </p:nvPr>
        </p:nvSpPr>
        <p:spPr>
          <a:xfrm>
            <a:off x="439925" y="2177451"/>
            <a:ext cx="6119813" cy="2136775"/>
          </a:xfrm>
        </p:spPr>
        <p:txBody>
          <a:bodyPr/>
          <a:lstStyle/>
          <a:p>
            <a:pPr marL="185738" indent="-185738">
              <a:buFont typeface="Arial" panose="020B0604020202020204" pitchFamily="34" charset="0"/>
              <a:buChar char="•"/>
            </a:pPr>
            <a:r>
              <a:rPr lang="en-AU" altLang="en-US" b="1" dirty="0"/>
              <a:t>rationale for writing a protocol</a:t>
            </a:r>
          </a:p>
          <a:p>
            <a:pPr marL="185738" indent="-185738">
              <a:buFont typeface="Arial" panose="020B0604020202020204" pitchFamily="34" charset="0"/>
              <a:buChar char="•"/>
            </a:pPr>
            <a:r>
              <a:rPr lang="en-AU" altLang="en-US" dirty="0"/>
              <a:t>structure of a protocol</a:t>
            </a:r>
            <a:r>
              <a:rPr lang="hr-HR" altLang="en-US" dirty="0"/>
              <a:t> for a </a:t>
            </a:r>
            <a:r>
              <a:rPr lang="hr-HR" altLang="en-US" dirty="0" err="1"/>
              <a:t>Cochrane</a:t>
            </a:r>
            <a:r>
              <a:rPr lang="hr-HR" altLang="en-US" dirty="0"/>
              <a:t> </a:t>
            </a:r>
            <a:r>
              <a:rPr lang="hr-HR" altLang="en-US" dirty="0" err="1"/>
              <a:t>Review</a:t>
            </a:r>
            <a:endParaRPr lang="en-AU" altLang="en-US" dirty="0"/>
          </a:p>
        </p:txBody>
      </p:sp>
      <p:pic>
        <p:nvPicPr>
          <p:cNvPr id="7" name="Picture 6">
            <a:extLst>
              <a:ext uri="{FF2B5EF4-FFF2-40B4-BE49-F238E27FC236}">
                <a16:creationId xmlns:a16="http://schemas.microsoft.com/office/drawing/2014/main" id="{4D7EEA4D-43AC-1D43-9017-E0275723ED27}"/>
              </a:ext>
            </a:extLst>
          </p:cNvPr>
          <p:cNvPicPr>
            <a:picLocks noChangeAspect="1"/>
          </p:cNvPicPr>
          <p:nvPr/>
        </p:nvPicPr>
        <p:blipFill>
          <a:blip r:embed="rId3"/>
          <a:stretch>
            <a:fillRect/>
          </a:stretch>
        </p:blipFill>
        <p:spPr>
          <a:xfrm>
            <a:off x="1493150" y="5275953"/>
            <a:ext cx="570332" cy="822065"/>
          </a:xfrm>
          <a:prstGeom prst="rect">
            <a:avLst/>
          </a:prstGeom>
        </p:spPr>
      </p:pic>
    </p:spTree>
    <p:extLst>
      <p:ext uri="{BB962C8B-B14F-4D97-AF65-F5344CB8AC3E}">
        <p14:creationId xmlns:p14="http://schemas.microsoft.com/office/powerpoint/2010/main" val="6091056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a:t>Rationale for protocols</a:t>
            </a:r>
          </a:p>
        </p:txBody>
      </p:sp>
      <p:sp>
        <p:nvSpPr>
          <p:cNvPr id="12291" name="Content Placeholder 2"/>
          <p:cNvSpPr>
            <a:spLocks noGrp="1"/>
          </p:cNvSpPr>
          <p:nvPr>
            <p:ph idx="4294967295"/>
          </p:nvPr>
        </p:nvSpPr>
        <p:spPr>
          <a:xfrm>
            <a:off x="644769" y="2172311"/>
            <a:ext cx="8229600" cy="4130675"/>
          </a:xfrm>
        </p:spPr>
        <p:txBody>
          <a:bodyPr/>
          <a:lstStyle/>
          <a:p>
            <a:pPr marL="185738" indent="-185738" eaLnBrk="1" hangingPunct="1">
              <a:lnSpc>
                <a:spcPct val="90000"/>
              </a:lnSpc>
              <a:buFont typeface="Arial" panose="020B0604020202020204" pitchFamily="34" charset="0"/>
              <a:buChar char="•"/>
            </a:pPr>
            <a:r>
              <a:rPr lang="en-AU" altLang="en-US" sz="2200" dirty="0"/>
              <a:t>systematic reviews involve judgements</a:t>
            </a:r>
          </a:p>
          <a:p>
            <a:pPr lvl="3">
              <a:lnSpc>
                <a:spcPct val="90000"/>
              </a:lnSpc>
            </a:pPr>
            <a:r>
              <a:rPr lang="en-AU" altLang="en-US" dirty="0"/>
              <a:t>e.g. question definition, eligibility, outcome measures</a:t>
            </a:r>
          </a:p>
          <a:p>
            <a:pPr lvl="3">
              <a:lnSpc>
                <a:spcPct val="90000"/>
              </a:lnSpc>
            </a:pPr>
            <a:r>
              <a:rPr lang="en-AU" altLang="en-US" dirty="0"/>
              <a:t>retrospective research - decisions should not be based on known results</a:t>
            </a:r>
          </a:p>
          <a:p>
            <a:pPr marL="185738" indent="-185738" eaLnBrk="1" hangingPunct="1">
              <a:lnSpc>
                <a:spcPct val="90000"/>
              </a:lnSpc>
              <a:buFont typeface="Arial" panose="020B0604020202020204" pitchFamily="34" charset="0"/>
              <a:buChar char="•"/>
            </a:pPr>
            <a:r>
              <a:rPr lang="en-AU" altLang="en-US" sz="2200" dirty="0"/>
              <a:t>decide and document methods in advance</a:t>
            </a:r>
          </a:p>
          <a:p>
            <a:pPr lvl="3">
              <a:lnSpc>
                <a:spcPct val="90000"/>
              </a:lnSpc>
            </a:pPr>
            <a:r>
              <a:rPr lang="en-AU" altLang="en-US" dirty="0"/>
              <a:t>reduce impact of bias</a:t>
            </a:r>
          </a:p>
          <a:p>
            <a:pPr lvl="3">
              <a:lnSpc>
                <a:spcPct val="90000"/>
              </a:lnSpc>
            </a:pPr>
            <a:r>
              <a:rPr lang="en-AU" altLang="en-US" dirty="0"/>
              <a:t>allow peer review</a:t>
            </a:r>
          </a:p>
          <a:p>
            <a:pPr lvl="3">
              <a:lnSpc>
                <a:spcPct val="90000"/>
              </a:lnSpc>
            </a:pPr>
            <a:r>
              <a:rPr lang="en-AU" altLang="en-US" dirty="0"/>
              <a:t>reduce duplication</a:t>
            </a:r>
          </a:p>
          <a:p>
            <a:pPr lvl="3">
              <a:lnSpc>
                <a:spcPct val="90000"/>
              </a:lnSpc>
            </a:pPr>
            <a:r>
              <a:rPr lang="en-AU" altLang="en-US" dirty="0"/>
              <a:t>plan tasks and allocate resources</a:t>
            </a:r>
          </a:p>
          <a:p>
            <a:pPr lvl="1" eaLnBrk="1" hangingPunct="1">
              <a:lnSpc>
                <a:spcPct val="90000"/>
              </a:lnSpc>
            </a:pPr>
            <a:r>
              <a:rPr lang="en-AU" altLang="en-US" sz="2200" dirty="0"/>
              <a:t>published in </a:t>
            </a:r>
            <a:r>
              <a:rPr lang="hr-HR" altLang="en-US" sz="2200" dirty="0"/>
              <a:t>t</a:t>
            </a:r>
            <a:r>
              <a:rPr lang="en-AU" altLang="en-US" sz="2200" dirty="0"/>
              <a:t>he Cochrane Library</a:t>
            </a:r>
          </a:p>
          <a:p>
            <a:pPr lvl="1" eaLnBrk="1" hangingPunct="1">
              <a:lnSpc>
                <a:spcPct val="90000"/>
              </a:lnSpc>
            </a:pPr>
            <a:r>
              <a:rPr lang="en-US" altLang="en-US" sz="2200" dirty="0"/>
              <a:t>published review will contain a link to your protocol</a:t>
            </a:r>
            <a:endParaRPr lang="en-AU" altLang="en-US" sz="2200" dirty="0"/>
          </a:p>
        </p:txBody>
      </p:sp>
    </p:spTree>
    <p:extLst>
      <p:ext uri="{BB962C8B-B14F-4D97-AF65-F5344CB8AC3E}">
        <p14:creationId xmlns:p14="http://schemas.microsoft.com/office/powerpoint/2010/main" val="208784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8"/>
          <p:cNvSpPr txBox="1">
            <a:spLocks noChangeArrowheads="1"/>
          </p:cNvSpPr>
          <p:nvPr/>
        </p:nvSpPr>
        <p:spPr bwMode="auto">
          <a:xfrm>
            <a:off x="2414588" y="5453065"/>
            <a:ext cx="5256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buClr>
                <a:schemeClr val="tx1"/>
              </a:buClr>
              <a:buFont typeface="Wingdings" panose="05000000000000000000" pitchFamily="2" charset="2"/>
              <a:buNone/>
            </a:pPr>
            <a:r>
              <a:rPr lang="en-AU" altLang="en-US" sz="2000" spc="-20" dirty="0">
                <a:solidFill>
                  <a:schemeClr val="bg2"/>
                </a:solidFill>
                <a:latin typeface="+mj-lt"/>
                <a:ea typeface="+mn-ea"/>
              </a:rPr>
              <a:t>See Chapter III of the Handbook</a:t>
            </a:r>
          </a:p>
        </p:txBody>
      </p:sp>
      <p:sp>
        <p:nvSpPr>
          <p:cNvPr id="14339" name="Title 6"/>
          <p:cNvSpPr>
            <a:spLocks noGrp="1"/>
          </p:cNvSpPr>
          <p:nvPr>
            <p:ph type="title"/>
          </p:nvPr>
        </p:nvSpPr>
        <p:spPr/>
        <p:txBody>
          <a:bodyPr/>
          <a:lstStyle/>
          <a:p>
            <a:r>
              <a:rPr lang="en-US" altLang="en-US"/>
              <a:t>Session outline</a:t>
            </a:r>
            <a:endParaRPr lang="en-AU" altLang="en-US"/>
          </a:p>
        </p:txBody>
      </p:sp>
      <p:sp>
        <p:nvSpPr>
          <p:cNvPr id="14340" name="Content Placeholder 9"/>
          <p:cNvSpPr>
            <a:spLocks noGrp="1"/>
          </p:cNvSpPr>
          <p:nvPr>
            <p:ph idx="1"/>
          </p:nvPr>
        </p:nvSpPr>
        <p:spPr>
          <a:xfrm>
            <a:off x="439738" y="2177451"/>
            <a:ext cx="6120000" cy="2423800"/>
          </a:xfrm>
        </p:spPr>
        <p:txBody>
          <a:bodyPr/>
          <a:lstStyle/>
          <a:p>
            <a:pPr marL="185738" indent="-185738">
              <a:buFont typeface="Arial" panose="020B0604020202020204" pitchFamily="34" charset="0"/>
              <a:buChar char="•"/>
            </a:pPr>
            <a:r>
              <a:rPr lang="en-AU" altLang="en-US" dirty="0"/>
              <a:t>rationale for writing a protocol</a:t>
            </a:r>
          </a:p>
          <a:p>
            <a:pPr marL="185738" indent="-185738">
              <a:buFont typeface="Arial" panose="020B0604020202020204" pitchFamily="34" charset="0"/>
              <a:buChar char="•"/>
            </a:pPr>
            <a:r>
              <a:rPr lang="en-AU" altLang="en-US" b="1" dirty="0"/>
              <a:t>structure of a Cochrane protocol</a:t>
            </a:r>
          </a:p>
        </p:txBody>
      </p:sp>
      <p:pic>
        <p:nvPicPr>
          <p:cNvPr id="8" name="Picture 7">
            <a:extLst>
              <a:ext uri="{FF2B5EF4-FFF2-40B4-BE49-F238E27FC236}">
                <a16:creationId xmlns:a16="http://schemas.microsoft.com/office/drawing/2014/main" id="{47C1B49C-5DAD-6840-BB8F-31C78CD2DD8D}"/>
              </a:ext>
            </a:extLst>
          </p:cNvPr>
          <p:cNvPicPr>
            <a:picLocks noChangeAspect="1"/>
          </p:cNvPicPr>
          <p:nvPr/>
        </p:nvPicPr>
        <p:blipFill>
          <a:blip r:embed="rId3"/>
          <a:stretch>
            <a:fillRect/>
          </a:stretch>
        </p:blipFill>
        <p:spPr>
          <a:xfrm>
            <a:off x="1803115" y="5275953"/>
            <a:ext cx="570332" cy="822065"/>
          </a:xfrm>
          <a:prstGeom prst="rect">
            <a:avLst/>
          </a:prstGeom>
        </p:spPr>
      </p:pic>
    </p:spTree>
    <p:extLst>
      <p:ext uri="{BB962C8B-B14F-4D97-AF65-F5344CB8AC3E}">
        <p14:creationId xmlns:p14="http://schemas.microsoft.com/office/powerpoint/2010/main" val="35018008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837" y="0"/>
            <a:ext cx="696432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948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078D10-DA7B-47DD-9DB2-1C61273DE372}"/>
              </a:ext>
            </a:extLst>
          </p:cNvPr>
          <p:cNvPicPr>
            <a:picLocks noChangeAspect="1"/>
          </p:cNvPicPr>
          <p:nvPr/>
        </p:nvPicPr>
        <p:blipFill>
          <a:blip r:embed="rId3"/>
          <a:stretch>
            <a:fillRect/>
          </a:stretch>
        </p:blipFill>
        <p:spPr>
          <a:xfrm>
            <a:off x="0" y="1524199"/>
            <a:ext cx="10848562" cy="4519762"/>
          </a:xfrm>
          <a:prstGeom prst="rect">
            <a:avLst/>
          </a:prstGeom>
        </p:spPr>
      </p:pic>
    </p:spTree>
    <p:extLst>
      <p:ext uri="{BB962C8B-B14F-4D97-AF65-F5344CB8AC3E}">
        <p14:creationId xmlns:p14="http://schemas.microsoft.com/office/powerpoint/2010/main" val="53257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AU" altLang="en-US"/>
              <a:t>Authors</a:t>
            </a:r>
            <a:endParaRPr lang="en-US" altLang="en-US"/>
          </a:p>
        </p:txBody>
      </p:sp>
      <p:sp>
        <p:nvSpPr>
          <p:cNvPr id="20483" name="Rectangle 3"/>
          <p:cNvSpPr>
            <a:spLocks noGrp="1" noChangeArrowheads="1"/>
          </p:cNvSpPr>
          <p:nvPr>
            <p:ph idx="4294967295"/>
          </p:nvPr>
        </p:nvSpPr>
        <p:spPr>
          <a:xfrm>
            <a:off x="574431" y="2106613"/>
            <a:ext cx="7467600" cy="4632325"/>
          </a:xfrm>
        </p:spPr>
        <p:txBody>
          <a:bodyPr/>
          <a:lstStyle/>
          <a:p>
            <a:pPr marL="185738" indent="-185738" eaLnBrk="1" hangingPunct="1">
              <a:lnSpc>
                <a:spcPct val="90000"/>
              </a:lnSpc>
              <a:buFont typeface="Arial" panose="020B0604020202020204" pitchFamily="34" charset="0"/>
              <a:buChar char="•"/>
            </a:pPr>
            <a:r>
              <a:rPr lang="hr-HR" altLang="en-US" dirty="0"/>
              <a:t>must </a:t>
            </a:r>
            <a:r>
              <a:rPr lang="hr-HR" altLang="en-US" dirty="0" err="1"/>
              <a:t>affirm</a:t>
            </a:r>
            <a:r>
              <a:rPr lang="hr-HR" altLang="en-US" dirty="0"/>
              <a:t> </a:t>
            </a:r>
            <a:r>
              <a:rPr lang="hr-HR" altLang="en-US" dirty="0" err="1"/>
              <a:t>that</a:t>
            </a:r>
            <a:r>
              <a:rPr lang="hr-HR" altLang="en-US" dirty="0"/>
              <a:t> </a:t>
            </a:r>
            <a:r>
              <a:rPr lang="hr-HR" altLang="en-US" dirty="0" err="1"/>
              <a:t>they</a:t>
            </a:r>
            <a:r>
              <a:rPr lang="hr-HR" altLang="en-US" dirty="0"/>
              <a:t>:</a:t>
            </a:r>
            <a:endParaRPr lang="en-AU" altLang="en-US" dirty="0"/>
          </a:p>
          <a:p>
            <a:pPr lvl="3">
              <a:lnSpc>
                <a:spcPct val="90000"/>
              </a:lnSpc>
            </a:pPr>
            <a:r>
              <a:rPr lang="hr-HR" altLang="en-US" dirty="0" err="1"/>
              <a:t>made</a:t>
            </a:r>
            <a:r>
              <a:rPr lang="hr-HR" altLang="en-US" dirty="0"/>
              <a:t> </a:t>
            </a:r>
            <a:r>
              <a:rPr lang="hr-HR" altLang="en-US" dirty="0" err="1"/>
              <a:t>substantial</a:t>
            </a:r>
            <a:r>
              <a:rPr lang="hr-HR" altLang="en-US" dirty="0"/>
              <a:t> </a:t>
            </a:r>
            <a:r>
              <a:rPr lang="hr-HR" altLang="en-US" dirty="0" err="1"/>
              <a:t>contribution</a:t>
            </a:r>
            <a:r>
              <a:rPr lang="hr-HR" altLang="en-US" dirty="0"/>
              <a:t> to:</a:t>
            </a:r>
          </a:p>
          <a:p>
            <a:pPr lvl="4">
              <a:lnSpc>
                <a:spcPct val="90000"/>
              </a:lnSpc>
            </a:pPr>
            <a:r>
              <a:rPr lang="hr-HR" altLang="en-US" dirty="0" err="1"/>
              <a:t>the</a:t>
            </a:r>
            <a:r>
              <a:rPr lang="hr-HR" altLang="en-US" dirty="0"/>
              <a:t> </a:t>
            </a:r>
            <a:r>
              <a:rPr lang="en-AU" altLang="en-US" dirty="0"/>
              <a:t>conception and design of review, or </a:t>
            </a:r>
            <a:endParaRPr lang="hr-HR" altLang="en-US" dirty="0"/>
          </a:p>
          <a:p>
            <a:pPr lvl="4">
              <a:lnSpc>
                <a:spcPct val="90000"/>
              </a:lnSpc>
            </a:pPr>
            <a:r>
              <a:rPr lang="hr-HR" altLang="en-US" dirty="0" err="1"/>
              <a:t>the</a:t>
            </a:r>
            <a:r>
              <a:rPr lang="hr-HR" altLang="en-US" dirty="0"/>
              <a:t> </a:t>
            </a:r>
            <a:r>
              <a:rPr lang="hr-HR" altLang="en-US" dirty="0" err="1"/>
              <a:t>acquisition</a:t>
            </a:r>
            <a:r>
              <a:rPr lang="hr-HR" altLang="en-US" dirty="0"/>
              <a:t>, </a:t>
            </a:r>
            <a:r>
              <a:rPr lang="hr-HR" altLang="en-US" dirty="0" err="1"/>
              <a:t>analysis</a:t>
            </a:r>
            <a:r>
              <a:rPr lang="hr-HR" altLang="en-US" dirty="0"/>
              <a:t>, </a:t>
            </a:r>
            <a:r>
              <a:rPr lang="hr-HR" altLang="en-US" dirty="0" err="1"/>
              <a:t>or</a:t>
            </a:r>
            <a:r>
              <a:rPr lang="hr-HR" altLang="en-US" dirty="0"/>
              <a:t> </a:t>
            </a:r>
            <a:r>
              <a:rPr lang="hr-HR" altLang="en-US" dirty="0" err="1"/>
              <a:t>interpretation</a:t>
            </a:r>
            <a:r>
              <a:rPr lang="hr-HR" altLang="en-US" dirty="0"/>
              <a:t> </a:t>
            </a:r>
            <a:r>
              <a:rPr lang="hr-HR" altLang="en-US" dirty="0" err="1"/>
              <a:t>of</a:t>
            </a:r>
            <a:r>
              <a:rPr lang="hr-HR" altLang="en-US" dirty="0"/>
              <a:t> data for </a:t>
            </a:r>
            <a:r>
              <a:rPr lang="hr-HR" altLang="en-US" dirty="0" err="1"/>
              <a:t>the</a:t>
            </a:r>
            <a:r>
              <a:rPr lang="hr-HR" altLang="en-US" dirty="0"/>
              <a:t> </a:t>
            </a:r>
            <a:r>
              <a:rPr lang="hr-HR" altLang="en-US" dirty="0" err="1"/>
              <a:t>work</a:t>
            </a:r>
            <a:endParaRPr lang="en-AU" altLang="en-US" dirty="0"/>
          </a:p>
          <a:p>
            <a:pPr lvl="3">
              <a:lnSpc>
                <a:spcPct val="90000"/>
              </a:lnSpc>
            </a:pPr>
            <a:r>
              <a:rPr lang="en-AU" altLang="en-US" dirty="0"/>
              <a:t>draft</a:t>
            </a:r>
            <a:r>
              <a:rPr lang="hr-HR" altLang="en-US" dirty="0" err="1"/>
              <a:t>ed</a:t>
            </a:r>
            <a:r>
              <a:rPr lang="hr-HR" altLang="en-US" dirty="0"/>
              <a:t> </a:t>
            </a:r>
            <a:r>
              <a:rPr lang="hr-HR" altLang="en-US" dirty="0" err="1"/>
              <a:t>the</a:t>
            </a:r>
            <a:r>
              <a:rPr lang="en-AU" altLang="en-US" dirty="0"/>
              <a:t> review or </a:t>
            </a:r>
            <a:r>
              <a:rPr lang="en-AU" altLang="en-US" dirty="0" err="1"/>
              <a:t>provid</a:t>
            </a:r>
            <a:r>
              <a:rPr lang="hr-HR" altLang="en-US" dirty="0" err="1"/>
              <a:t>ed</a:t>
            </a:r>
            <a:r>
              <a:rPr lang="en-AU" altLang="en-US" dirty="0"/>
              <a:t> critical comments on intellectual content</a:t>
            </a:r>
          </a:p>
          <a:p>
            <a:pPr lvl="3">
              <a:lnSpc>
                <a:spcPct val="90000"/>
              </a:lnSpc>
            </a:pPr>
            <a:r>
              <a:rPr lang="hr-HR" altLang="en-US" dirty="0" err="1"/>
              <a:t>approved</a:t>
            </a:r>
            <a:r>
              <a:rPr lang="hr-HR" altLang="en-US" dirty="0"/>
              <a:t> </a:t>
            </a:r>
            <a:r>
              <a:rPr lang="hr-HR" altLang="en-US" dirty="0" err="1"/>
              <a:t>the</a:t>
            </a:r>
            <a:r>
              <a:rPr lang="hr-HR" altLang="en-US" dirty="0"/>
              <a:t> </a:t>
            </a:r>
            <a:r>
              <a:rPr lang="hr-HR" altLang="en-US" dirty="0" err="1"/>
              <a:t>final</a:t>
            </a:r>
            <a:r>
              <a:rPr lang="hr-HR" altLang="en-US" dirty="0"/>
              <a:t> </a:t>
            </a:r>
            <a:r>
              <a:rPr lang="hr-HR" altLang="en-US" dirty="0" err="1"/>
              <a:t>version</a:t>
            </a:r>
            <a:r>
              <a:rPr lang="hr-HR" altLang="en-US" dirty="0"/>
              <a:t> </a:t>
            </a:r>
            <a:r>
              <a:rPr lang="en-AU" altLang="en-US" dirty="0"/>
              <a:t>to be published</a:t>
            </a:r>
            <a:endParaRPr lang="hr-HR" altLang="en-US" dirty="0"/>
          </a:p>
          <a:p>
            <a:pPr lvl="3">
              <a:lnSpc>
                <a:spcPct val="90000"/>
              </a:lnSpc>
            </a:pPr>
            <a:r>
              <a:rPr lang="hr-HR" altLang="en-US" dirty="0" err="1"/>
              <a:t>agree</a:t>
            </a:r>
            <a:r>
              <a:rPr lang="hr-HR" altLang="en-US" dirty="0"/>
              <a:t> to </a:t>
            </a:r>
            <a:r>
              <a:rPr lang="hr-HR" altLang="en-US" dirty="0" err="1"/>
              <a:t>be</a:t>
            </a:r>
            <a:r>
              <a:rPr lang="hr-HR" altLang="en-US" dirty="0"/>
              <a:t> </a:t>
            </a:r>
            <a:r>
              <a:rPr lang="hr-HR" altLang="en-US" dirty="0" err="1"/>
              <a:t>accountable</a:t>
            </a:r>
            <a:r>
              <a:rPr lang="hr-HR" altLang="en-US" dirty="0"/>
              <a:t> for </a:t>
            </a:r>
            <a:r>
              <a:rPr lang="hr-HR" altLang="en-US" dirty="0" err="1"/>
              <a:t>all</a:t>
            </a:r>
            <a:r>
              <a:rPr lang="hr-HR" altLang="en-US" dirty="0"/>
              <a:t> </a:t>
            </a:r>
            <a:r>
              <a:rPr lang="hr-HR" altLang="en-US" dirty="0" err="1"/>
              <a:t>aspects</a:t>
            </a:r>
            <a:r>
              <a:rPr lang="hr-HR" altLang="en-US" dirty="0"/>
              <a:t> </a:t>
            </a:r>
            <a:r>
              <a:rPr lang="hr-HR" altLang="en-US" dirty="0" err="1"/>
              <a:t>of</a:t>
            </a:r>
            <a:r>
              <a:rPr lang="hr-HR" altLang="en-US" dirty="0"/>
              <a:t> </a:t>
            </a:r>
            <a:r>
              <a:rPr lang="hr-HR" altLang="en-US" dirty="0" err="1"/>
              <a:t>the</a:t>
            </a:r>
            <a:r>
              <a:rPr lang="hr-HR" altLang="en-US" dirty="0"/>
              <a:t> </a:t>
            </a:r>
            <a:r>
              <a:rPr lang="hr-HR" altLang="en-US" dirty="0" err="1"/>
              <a:t>work</a:t>
            </a:r>
            <a:endParaRPr lang="hr-HR" altLang="en-US" dirty="0"/>
          </a:p>
          <a:p>
            <a:pPr lvl="3">
              <a:lnSpc>
                <a:spcPct val="90000"/>
              </a:lnSpc>
            </a:pPr>
            <a:endParaRPr lang="en-AU" altLang="en-US" dirty="0"/>
          </a:p>
          <a:p>
            <a:pPr marL="185738" indent="-185738" eaLnBrk="1" hangingPunct="1">
              <a:lnSpc>
                <a:spcPct val="90000"/>
              </a:lnSpc>
              <a:buFont typeface="Arial" panose="020B0604020202020204" pitchFamily="34" charset="0"/>
              <a:buChar char="•"/>
            </a:pPr>
            <a:r>
              <a:rPr lang="en-AU" altLang="en-US" dirty="0"/>
              <a:t>specific contributions listed in ‘Contribution of authors’ section</a:t>
            </a:r>
          </a:p>
          <a:p>
            <a:pPr marL="185738" indent="-185738" eaLnBrk="1" hangingPunct="1">
              <a:lnSpc>
                <a:spcPct val="90000"/>
              </a:lnSpc>
              <a:buFont typeface="Arial" panose="020B0604020202020204" pitchFamily="34" charset="0"/>
              <a:buChar char="•"/>
            </a:pPr>
            <a:r>
              <a:rPr lang="en-AU" altLang="en-US" dirty="0"/>
              <a:t>individuals, groups or both</a:t>
            </a:r>
            <a:endParaRPr lang="en-US" altLang="en-US" dirty="0"/>
          </a:p>
          <a:p>
            <a:pPr marL="185738" indent="-185738" eaLnBrk="1" hangingPunct="1">
              <a:lnSpc>
                <a:spcPct val="90000"/>
              </a:lnSpc>
              <a:buFont typeface="Arial" panose="020B0604020202020204" pitchFamily="34" charset="0"/>
              <a:buChar char="•"/>
            </a:pPr>
            <a:r>
              <a:rPr lang="en-AU" altLang="en-US" dirty="0"/>
              <a:t>order of authors relative to their contribution </a:t>
            </a:r>
          </a:p>
          <a:p>
            <a:pPr marL="185738" indent="-185738" eaLnBrk="1" hangingPunct="1">
              <a:lnSpc>
                <a:spcPct val="90000"/>
              </a:lnSpc>
              <a:buFont typeface="Arial" panose="020B0604020202020204" pitchFamily="34" charset="0"/>
              <a:buChar char="•"/>
            </a:pPr>
            <a:r>
              <a:rPr lang="en-AU" altLang="en-US" dirty="0"/>
              <a:t>institutional affiliations will be published</a:t>
            </a:r>
          </a:p>
        </p:txBody>
      </p:sp>
    </p:spTree>
    <p:extLst>
      <p:ext uri="{BB962C8B-B14F-4D97-AF65-F5344CB8AC3E}">
        <p14:creationId xmlns:p14="http://schemas.microsoft.com/office/powerpoint/2010/main" val="158556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AU" altLang="en-US"/>
              <a:t>Contact person</a:t>
            </a:r>
            <a:endParaRPr lang="en-US" altLang="en-US"/>
          </a:p>
        </p:txBody>
      </p:sp>
      <p:sp>
        <p:nvSpPr>
          <p:cNvPr id="22531" name="Rectangle 3"/>
          <p:cNvSpPr>
            <a:spLocks noGrp="1" noChangeArrowheads="1"/>
          </p:cNvSpPr>
          <p:nvPr>
            <p:ph idx="4294967295"/>
          </p:nvPr>
        </p:nvSpPr>
        <p:spPr>
          <a:xfrm>
            <a:off x="644769" y="2222256"/>
            <a:ext cx="6119813" cy="3910013"/>
          </a:xfrm>
        </p:spPr>
        <p:txBody>
          <a:bodyPr/>
          <a:lstStyle/>
          <a:p>
            <a:pPr marL="185738" indent="-185738">
              <a:buFont typeface="Arial" panose="020B0604020202020204" pitchFamily="34" charset="0"/>
              <a:buChar char="•"/>
            </a:pPr>
            <a:r>
              <a:rPr lang="en-AU" altLang="en-US" dirty="0"/>
              <a:t>responsible for</a:t>
            </a:r>
            <a:r>
              <a:rPr lang="hr-HR" altLang="en-US" dirty="0"/>
              <a:t>:</a:t>
            </a:r>
            <a:endParaRPr lang="en-AU" altLang="en-US" dirty="0"/>
          </a:p>
          <a:p>
            <a:pPr lvl="3"/>
            <a:r>
              <a:rPr lang="en-AU" altLang="en-US" dirty="0"/>
              <a:t>organising review team</a:t>
            </a:r>
          </a:p>
          <a:p>
            <a:pPr lvl="3"/>
            <a:r>
              <a:rPr lang="en-AU" altLang="en-US" dirty="0"/>
              <a:t>communicating with Cochrane</a:t>
            </a:r>
          </a:p>
          <a:p>
            <a:pPr lvl="3"/>
            <a:r>
              <a:rPr lang="en-AU" altLang="en-US" dirty="0"/>
              <a:t>monitoring progress with agreed timeline</a:t>
            </a:r>
          </a:p>
          <a:p>
            <a:pPr lvl="3"/>
            <a:r>
              <a:rPr lang="en-AU" altLang="en-US" dirty="0"/>
              <a:t>submitting completed protocol/review</a:t>
            </a:r>
          </a:p>
          <a:p>
            <a:pPr lvl="3"/>
            <a:r>
              <a:rPr lang="en-AU" altLang="en-US" dirty="0"/>
              <a:t>communicating feedback to co-authors</a:t>
            </a:r>
          </a:p>
          <a:p>
            <a:pPr lvl="3"/>
            <a:r>
              <a:rPr lang="en-AU" altLang="en-US" dirty="0"/>
              <a:t>ensuring updates are prepared</a:t>
            </a:r>
          </a:p>
          <a:p>
            <a:pPr marL="185738" indent="-185738">
              <a:buFont typeface="Arial" panose="020B0604020202020204" pitchFamily="34" charset="0"/>
              <a:buChar char="•"/>
            </a:pPr>
            <a:r>
              <a:rPr lang="hr-HR" altLang="en-US" dirty="0"/>
              <a:t>usually the lead author</a:t>
            </a:r>
            <a:endParaRPr lang="en-AU" altLang="en-US" dirty="0"/>
          </a:p>
          <a:p>
            <a:pPr marL="185738" indent="-185738">
              <a:buFont typeface="Arial" panose="020B0604020202020204" pitchFamily="34" charset="0"/>
              <a:buChar char="•"/>
            </a:pPr>
            <a:r>
              <a:rPr lang="en-AU" altLang="en-US" dirty="0"/>
              <a:t>full contact details will be published</a:t>
            </a:r>
            <a:endParaRPr lang="en-US" altLang="en-US" dirty="0"/>
          </a:p>
        </p:txBody>
      </p:sp>
    </p:spTree>
    <p:extLst>
      <p:ext uri="{BB962C8B-B14F-4D97-AF65-F5344CB8AC3E}">
        <p14:creationId xmlns:p14="http://schemas.microsoft.com/office/powerpoint/2010/main" val="2571987192"/>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1112</TotalTime>
  <Words>3780</Words>
  <Application>Microsoft Office PowerPoint</Application>
  <PresentationFormat>On-screen Show (4:3)</PresentationFormat>
  <Paragraphs>225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Source Sans Pro</vt:lpstr>
      <vt:lpstr>Source Sans Pro Semibold</vt:lpstr>
      <vt:lpstr>Wingdings</vt:lpstr>
      <vt:lpstr>Cochrane Purple</vt:lpstr>
      <vt:lpstr>Writing a  protocol</vt:lpstr>
      <vt:lpstr>Steps of a Cochrane Review</vt:lpstr>
      <vt:lpstr>Session outline</vt:lpstr>
      <vt:lpstr>Rationale for protocols</vt:lpstr>
      <vt:lpstr>Session outline</vt:lpstr>
      <vt:lpstr>PowerPoint Presentation</vt:lpstr>
      <vt:lpstr>PowerPoint Presentation</vt:lpstr>
      <vt:lpstr>Authors</vt:lpstr>
      <vt:lpstr>Contact person</vt:lpstr>
      <vt:lpstr>Writing your protocol</vt:lpstr>
      <vt:lpstr>Background</vt:lpstr>
      <vt:lpstr>Objectives</vt:lpstr>
      <vt:lpstr>Methods</vt:lpstr>
      <vt:lpstr>Methods</vt:lpstr>
      <vt:lpstr>Standards</vt:lpstr>
      <vt:lpstr>Studies and references</vt:lpstr>
      <vt:lpstr>Additional information</vt:lpstr>
      <vt:lpstr>When your protocol is complete</vt:lpstr>
      <vt:lpstr>PROSPERO</vt:lpstr>
      <vt:lpstr>PRISMA-P protocol reporting standards</vt:lpstr>
      <vt:lpstr>Take home message</vt:lpstr>
      <vt:lpstr>References</vt:lpstr>
      <vt:lpstr>Acknowledgements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Diane Gal</cp:lastModifiedBy>
  <cp:revision>54</cp:revision>
  <cp:lastPrinted>2021-01-08T13:16:28Z</cp:lastPrinted>
  <dcterms:created xsi:type="dcterms:W3CDTF">2016-03-04T03:08:32Z</dcterms:created>
  <dcterms:modified xsi:type="dcterms:W3CDTF">2022-07-14T09:42:21Z</dcterms:modified>
  <cp:category/>
</cp:coreProperties>
</file>