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5"/>
  </p:notesMasterIdLst>
  <p:handoutMasterIdLst>
    <p:handoutMasterId r:id="rId16"/>
  </p:handoutMasterIdLst>
  <p:sldIdLst>
    <p:sldId id="257" r:id="rId2"/>
    <p:sldId id="291" r:id="rId3"/>
    <p:sldId id="277" r:id="rId4"/>
    <p:sldId id="278" r:id="rId5"/>
    <p:sldId id="279" r:id="rId6"/>
    <p:sldId id="283" r:id="rId7"/>
    <p:sldId id="284" r:id="rId8"/>
    <p:sldId id="285" r:id="rId9"/>
    <p:sldId id="286" r:id="rId10"/>
    <p:sldId id="287" r:id="rId11"/>
    <p:sldId id="288" r:id="rId12"/>
    <p:sldId id="289" r:id="rId13"/>
    <p:sldId id="29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52526" autoAdjust="0"/>
  </p:normalViewPr>
  <p:slideViewPr>
    <p:cSldViewPr snapToGrid="0" showGuides="1">
      <p:cViewPr varScale="1">
        <p:scale>
          <a:sx n="60" d="100"/>
          <a:sy n="60" d="100"/>
        </p:scale>
        <p:origin x="3066" y="6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768442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This is a PRISMA flow chart, based on the PRISMA Statement, a set of guidelines for reporting systematic reviews (for further information please see the web link provided). The PRISMA Statements sets out good practice for reporting the results of your search in a systematic review, which can be summarised in this flowchart. The flowchart outlines the flow of records and studies</a:t>
            </a:r>
            <a:r>
              <a:rPr lang="en-AU" altLang="en-US" b="1" dirty="0"/>
              <a:t> </a:t>
            </a:r>
            <a:r>
              <a:rPr lang="en-AU" altLang="en-US" dirty="0"/>
              <a:t>through the different phases of the systematic review</a:t>
            </a:r>
            <a:r>
              <a:rPr lang="en-US" altLang="en-US" dirty="0"/>
              <a:t>, that is, the number of records identified by database searching, the number of records excluded and the number of studies included in the systematic review and in a meta-analysis.</a:t>
            </a:r>
            <a:endParaRPr lang="en-AU" altLang="en-US" dirty="0"/>
          </a:p>
          <a:p>
            <a:endParaRPr lang="en-AU" altLang="en-US" dirty="0"/>
          </a:p>
          <a:p>
            <a:r>
              <a:rPr lang="en-AU" altLang="en-US" dirty="0"/>
              <a:t>It is recommended that you include a PRISMA flowchart in your review so that your readers can clearly see how you accounted for all the records you found and the reasons each record was excluded. You can generate a flowchart easily in </a:t>
            </a:r>
            <a:r>
              <a:rPr lang="en-AU" altLang="en-US" dirty="0" err="1"/>
              <a:t>RevMan</a:t>
            </a:r>
            <a:r>
              <a:rPr lang="en-AU" altLang="en-US" dirty="0"/>
              <a:t>, Cochrane </a:t>
            </a:r>
            <a:r>
              <a:rPr lang="hr-HR" altLang="en-US" dirty="0" err="1"/>
              <a:t>review</a:t>
            </a:r>
            <a:r>
              <a:rPr lang="hr-HR" altLang="en-US" dirty="0"/>
              <a:t> </a:t>
            </a:r>
            <a:r>
              <a:rPr lang="hr-HR" altLang="en-US" dirty="0" err="1"/>
              <a:t>production</a:t>
            </a:r>
            <a:r>
              <a:rPr lang="hr-HR" altLang="en-US" dirty="0"/>
              <a:t> </a:t>
            </a:r>
            <a:r>
              <a:rPr lang="en-AU" altLang="en-US" dirty="0"/>
              <a:t>software.</a:t>
            </a:r>
            <a:endParaRPr lang="en-US" altLang="en-US" dirty="0"/>
          </a:p>
          <a:p>
            <a:endParaRPr lang="en-AU" altLang="en-US" dirty="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444CB52-5787-4ADE-AE33-4010FFBD5A9F}" type="slidenum">
              <a:rPr lang="en-US" altLang="en-US" sz="1300">
                <a:latin typeface="Times New Roman" panose="02020603050405020304" pitchFamily="18" charset="0"/>
              </a:rPr>
              <a:pPr eaLnBrk="1" hangingPunct="1">
                <a:spcBef>
                  <a:spcPct val="0"/>
                </a:spcBef>
              </a:pPr>
              <a:t>10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90908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Thinking back to the protocol stage, you should provide a brief description of this selection process. Describe whether two authors will independently assess each record identified from your search, the process you will use (e.g. starting with abstracts, then retrieving the full text of potentially relevant studies), how you will manage disagreements (e.g. by discussion, or using a third author), and any other details of your planned selection process.</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B57386-CFB7-4F47-AE7A-E421A1914E42}" type="slidenum">
              <a:rPr lang="en-US" altLang="en-US" sz="1300">
                <a:latin typeface="Times New Roman" panose="02020603050405020304" pitchFamily="18" charset="0"/>
              </a:rPr>
              <a:pPr eaLnBrk="1" hangingPunct="1">
                <a:spcBef>
                  <a:spcPct val="0"/>
                </a:spcBef>
              </a:pPr>
              <a:t>11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888243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2B8999-0075-4DFE-8D74-4998A692D6AD}" type="slidenum">
              <a:rPr lang="en-US" altLang="en-US" sz="1300">
                <a:latin typeface="Times New Roman" panose="02020603050405020304" pitchFamily="18" charset="0"/>
              </a:rPr>
              <a:pPr eaLnBrk="1" hangingPunct="1">
                <a:spcBef>
                  <a:spcPct val="0"/>
                </a:spcBef>
              </a:pPr>
              <a:t>12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80828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7083E48-A42A-4B33-8ED4-B14BD6020E97}" type="slidenum">
              <a:rPr lang="en-US" altLang="en-US" sz="1300">
                <a:latin typeface="Times New Roman" panose="02020603050405020304" pitchFamily="18" charset="0"/>
              </a:rPr>
              <a:pPr eaLnBrk="1" hangingPunct="1">
                <a:spcBef>
                  <a:spcPct val="0"/>
                </a:spcBef>
              </a:pPr>
              <a:t>13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81656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01725" y="806450"/>
            <a:ext cx="5375275" cy="403066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After you’ve conducted a literature search and retrieved a number of records, you will apply the eligibility criteria to decide which articles to include in your review.</a:t>
            </a:r>
            <a:endParaRPr lang="en-AU" altLang="en-US" dirty="0"/>
          </a:p>
        </p:txBody>
      </p:sp>
    </p:spTree>
    <p:extLst>
      <p:ext uri="{BB962C8B-B14F-4D97-AF65-F5344CB8AC3E}">
        <p14:creationId xmlns:p14="http://schemas.microsoft.com/office/powerpoint/2010/main" val="205879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AU" altLang="en-US" sz="800" dirty="0"/>
              <a:t>Selecting which studies are included in and excluded from your review is perhaps the most important decision you will make, determining the results you will find to answer your review question. It’s essential to minimise any possible bias in making these judgements.</a:t>
            </a:r>
          </a:p>
          <a:p>
            <a:pPr>
              <a:lnSpc>
                <a:spcPct val="80000"/>
              </a:lnSpc>
            </a:pPr>
            <a:endParaRPr lang="en-AU" altLang="en-US" sz="800" dirty="0"/>
          </a:p>
          <a:p>
            <a:pPr>
              <a:lnSpc>
                <a:spcPct val="80000"/>
              </a:lnSpc>
            </a:pPr>
            <a:r>
              <a:rPr lang="en-AU" altLang="en-US" sz="800" dirty="0"/>
              <a:t>Each record identified through your search should be carefully compared against your inclusion criteria, and must meet all of them to be included in the review. This is why it is crucial to have clear, pre-specified criteria from your protocol to help you make these decisions as objectively as possible, and avoid ad hoc, biased decision making about inclusion. Having a written summary or checklist for authors to have on hand when screening the search results can be helpful – whether on paper or electronically as a form or spreadsheet. As soon as a study fails to meet one of the criteria, it can be excluded and there’s no need to consider it further. </a:t>
            </a:r>
          </a:p>
          <a:p>
            <a:pPr>
              <a:lnSpc>
                <a:spcPct val="80000"/>
              </a:lnSpc>
            </a:pPr>
            <a:endParaRPr lang="en-AU" altLang="en-US" sz="800" dirty="0"/>
          </a:p>
          <a:p>
            <a:pPr>
              <a:lnSpc>
                <a:spcPct val="80000"/>
              </a:lnSpc>
            </a:pPr>
            <a:r>
              <a:rPr lang="hr-HR" altLang="en-US" sz="800" dirty="0"/>
              <a:t>[NOTE FOR </a:t>
            </a:r>
            <a:r>
              <a:rPr lang="hr-HR" altLang="en-US" sz="800" dirty="0" err="1"/>
              <a:t>TRAINERS</a:t>
            </a:r>
            <a:r>
              <a:rPr lang="hr-HR" altLang="en-US" sz="800" dirty="0"/>
              <a:t>: You </a:t>
            </a:r>
            <a:r>
              <a:rPr lang="hr-HR" altLang="en-US" sz="800" dirty="0" err="1"/>
              <a:t>can</a:t>
            </a:r>
            <a:r>
              <a:rPr lang="hr-HR" altLang="en-US" sz="800" dirty="0"/>
              <a:t> show </a:t>
            </a:r>
            <a:r>
              <a:rPr lang="hr-HR" altLang="en-US" sz="800" dirty="0" err="1"/>
              <a:t>and</a:t>
            </a:r>
            <a:r>
              <a:rPr lang="hr-HR" altLang="en-US" sz="800" dirty="0"/>
              <a:t> </a:t>
            </a:r>
            <a:r>
              <a:rPr lang="hr-HR" altLang="en-US" sz="800" dirty="0" err="1"/>
              <a:t>share</a:t>
            </a:r>
            <a:r>
              <a:rPr lang="hr-HR" altLang="en-US" sz="800" dirty="0"/>
              <a:t> a s</a:t>
            </a:r>
            <a:r>
              <a:rPr lang="en-AU" altLang="en-US" sz="800" dirty="0"/>
              <a:t>ample checklist for eligibility criteria</a:t>
            </a:r>
            <a:r>
              <a:rPr lang="hr-HR" altLang="en-US" sz="800" dirty="0"/>
              <a:t>]</a:t>
            </a:r>
            <a:endParaRPr lang="en-AU" altLang="en-US" sz="800" dirty="0"/>
          </a:p>
          <a:p>
            <a:pPr>
              <a:lnSpc>
                <a:spcPct val="80000"/>
              </a:lnSpc>
            </a:pPr>
            <a:endParaRPr lang="hr-HR" altLang="en-US" sz="800" dirty="0"/>
          </a:p>
          <a:p>
            <a:r>
              <a:rPr lang="hr-HR" altLang="en-US" sz="800" dirty="0"/>
              <a:t>If you are using Covidence, which is </a:t>
            </a:r>
            <a:r>
              <a:rPr lang="hr-HR" altLang="en-US" sz="1200" b="0" i="0" kern="1200" dirty="0">
                <a:solidFill>
                  <a:schemeClr val="tx1"/>
                </a:solidFill>
                <a:effectLst/>
                <a:latin typeface="Source Sans Pro" pitchFamily="34" charset="0"/>
                <a:ea typeface="+mn-ea"/>
                <a:cs typeface="Arial" panose="020B0604020202020204" pitchFamily="34" charset="0"/>
              </a:rPr>
              <a:t>a</a:t>
            </a:r>
            <a:r>
              <a:rPr lang="en-GB" dirty="0"/>
              <a:t> tool </a:t>
            </a:r>
            <a:r>
              <a:rPr lang="hr-HR" dirty="0"/>
              <a:t>available </a:t>
            </a:r>
            <a:r>
              <a:rPr lang="en-GB" dirty="0"/>
              <a:t>for Cochrane authors</a:t>
            </a:r>
            <a:r>
              <a:rPr lang="hr-HR" dirty="0"/>
              <a:t> to help with selection of studies, </a:t>
            </a:r>
            <a:r>
              <a:rPr lang="en-GB" sz="1200" kern="1200" dirty="0">
                <a:solidFill>
                  <a:schemeClr val="tx1"/>
                </a:solidFill>
                <a:effectLst/>
                <a:latin typeface="Source Sans Pro" pitchFamily="34" charset="0"/>
                <a:ea typeface="+mn-ea"/>
                <a:cs typeface="Arial" panose="020B0604020202020204" pitchFamily="34" charset="0"/>
              </a:rPr>
              <a:t>you can add your inclusion and exclusion criteria at the top of the screening page, so that you can view it whilst screening.</a:t>
            </a:r>
          </a:p>
          <a:p>
            <a:pPr>
              <a:lnSpc>
                <a:spcPct val="80000"/>
              </a:lnSpc>
            </a:pPr>
            <a:endParaRPr lang="en-AU" altLang="en-US" sz="800" dirty="0"/>
          </a:p>
          <a:p>
            <a:pPr>
              <a:lnSpc>
                <a:spcPct val="80000"/>
              </a:lnSpc>
            </a:pPr>
            <a:r>
              <a:rPr lang="en-AU" altLang="en-US" sz="800" dirty="0"/>
              <a:t>To minimise the risk of bias, two authors should independently select studies. Having a second perspective is helpful especially where it isn’t clear whether a study meets the inclusion criteria or not. The process of discussion around the decision ensures that the criteria are applied fairly and consistently. It may be helpful to have one of the authors selecting studies not be a content expert, to avoid any preconceptions about particular studies or interventions.</a:t>
            </a:r>
          </a:p>
          <a:p>
            <a:pPr>
              <a:lnSpc>
                <a:spcPct val="80000"/>
              </a:lnSpc>
            </a:pPr>
            <a:endParaRPr lang="en-AU" altLang="en-US" sz="800" dirty="0"/>
          </a:p>
          <a:p>
            <a:pPr>
              <a:lnSpc>
                <a:spcPct val="80000"/>
              </a:lnSpc>
            </a:pPr>
            <a:r>
              <a:rPr lang="en-AU" altLang="en-US" sz="800" dirty="0"/>
              <a:t>Discussion about difficult decisions can identify gaps where your eligibility criteria are not clear, or where different authors interpret the criteria differently.  It’s helpful to pilot the selection process on a few papers first, to identify any issues and perhaps clarify the checklist or explanation of eligibility criteria for authors. Although you should avoid </a:t>
            </a:r>
            <a:r>
              <a:rPr lang="en-AU" altLang="en-US" sz="800" dirty="0" err="1"/>
              <a:t>mak</a:t>
            </a:r>
            <a:r>
              <a:rPr lang="hr-HR" altLang="en-US" sz="800" dirty="0" err="1"/>
              <a:t>ing</a:t>
            </a:r>
            <a:r>
              <a:rPr lang="en-AU" altLang="en-US" sz="800" dirty="0"/>
              <a:t> any changes to your criteria at this stage, it may be necessary to make an addition or change to address an issue not anticipated at the protocol stage. If that happens, you should be transparent in your review and declare any changes made. Any changes affecting the scope of your review should be agreed with your Cochrane Group.</a:t>
            </a:r>
          </a:p>
          <a:p>
            <a:pPr>
              <a:lnSpc>
                <a:spcPct val="80000"/>
              </a:lnSpc>
            </a:pPr>
            <a:endParaRPr lang="en-AU" altLang="en-US" sz="800" dirty="0"/>
          </a:p>
          <a:p>
            <a:pPr>
              <a:lnSpc>
                <a:spcPct val="80000"/>
              </a:lnSpc>
            </a:pPr>
            <a:r>
              <a:rPr lang="en-AU" altLang="en-US" sz="800" dirty="0"/>
              <a:t>When both authors have looked at all the included studies, they should come together to discuss their findings and identify any remaining disagreements, before making final decisions about the included studies. Make sure you’ve considered how disagreements will be resolved – for example, by discussion until you reach a consensus, or by referring the final decision to a third author.</a:t>
            </a:r>
          </a:p>
          <a:p>
            <a:pPr>
              <a:lnSpc>
                <a:spcPct val="80000"/>
              </a:lnSpc>
            </a:pPr>
            <a:endParaRPr lang="en-AU" altLang="en-US" sz="800" dirty="0"/>
          </a:p>
          <a:p>
            <a:pPr>
              <a:lnSpc>
                <a:spcPct val="80000"/>
              </a:lnSpc>
            </a:pPr>
            <a:r>
              <a:rPr lang="en-AU" altLang="en-US" sz="800" dirty="0"/>
              <a:t>[</a:t>
            </a:r>
            <a:r>
              <a:rPr lang="hr-HR" altLang="en-US" sz="800" dirty="0"/>
              <a:t>NOTE TO </a:t>
            </a:r>
            <a:r>
              <a:rPr lang="hr-HR" altLang="en-US" sz="800" dirty="0" err="1"/>
              <a:t>TRAINERS</a:t>
            </a:r>
            <a:r>
              <a:rPr lang="hr-HR" altLang="en-US" sz="800" dirty="0"/>
              <a:t>,</a:t>
            </a:r>
            <a:r>
              <a:rPr lang="en-AU" altLang="en-US" sz="800" dirty="0"/>
              <a:t> if asked: It is possible to conduct selection process with blinding, e.g. by editing copies of the articles to removed information about authors, locations, journals and results. This is time-consuming and benefit has not been conclusively shown.]</a:t>
            </a:r>
          </a:p>
          <a:p>
            <a:pPr>
              <a:lnSpc>
                <a:spcPct val="80000"/>
              </a:lnSpc>
            </a:pPr>
            <a:endParaRPr lang="en-AU" altLang="en-US" sz="800" dirty="0"/>
          </a:p>
          <a:p>
            <a:pPr>
              <a:lnSpc>
                <a:spcPct val="80000"/>
              </a:lnSpc>
            </a:pPr>
            <a:r>
              <a:rPr lang="en-AU" altLang="en-US" sz="800" dirty="0"/>
              <a:t>[</a:t>
            </a:r>
            <a:r>
              <a:rPr lang="hr-HR" altLang="en-US" sz="800" dirty="0"/>
              <a:t>NOTE TO TRAINERS</a:t>
            </a:r>
            <a:r>
              <a:rPr lang="en-AU" altLang="en-US" sz="800" dirty="0"/>
              <a:t> if asked: Agreement can be measured using the kappa statistic, but this is not required (see Handbook section 7.2.6 for method of calculation).]</a:t>
            </a:r>
            <a:endParaRPr lang="en-US" altLang="en-US" sz="800"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262537E-8ADB-458F-8EA0-23B10FCCFA5A}" type="slidenum">
              <a:rPr lang="en-US" altLang="en-US" sz="1300">
                <a:latin typeface="Times New Roman" panose="02020603050405020304" pitchFamily="18" charset="0"/>
              </a:rPr>
              <a:pPr eaLnBrk="1" hangingPunct="1">
                <a:spcBef>
                  <a:spcPct val="0"/>
                </a:spcBef>
              </a:pPr>
              <a:t>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56057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dirty="0"/>
              <a:t>A typical selection process begins with the search results. The majority of your search results will be in the form of titles and abstracts retrieved from electronic databases, although sometimes you will only have the title and keywords, and other times you will immediately have the full text available.</a:t>
            </a:r>
          </a:p>
          <a:p>
            <a:pPr>
              <a:lnSpc>
                <a:spcPct val="90000"/>
              </a:lnSpc>
            </a:pPr>
            <a:endParaRPr lang="en-AU" altLang="en-US" dirty="0"/>
          </a:p>
          <a:p>
            <a:pPr>
              <a:lnSpc>
                <a:spcPct val="90000"/>
              </a:lnSpc>
            </a:pPr>
            <a:r>
              <a:rPr lang="en-AU" altLang="en-US" dirty="0"/>
              <a:t>The first stage is to go through the titles and abstracts, removing any records where it is clear that the study does not meet one or more of the eligibility criteria. It’s important to be inclusive at this stage, and to give records the benefit of any doubt, as only limited information is available in the abstract, and you might be surprised by what you find in the full text. </a:t>
            </a:r>
            <a:r>
              <a:rPr lang="hr-HR" altLang="en-US" dirty="0" err="1"/>
              <a:t>It</a:t>
            </a:r>
            <a:r>
              <a:rPr lang="hr-HR" altLang="en-US" dirty="0"/>
              <a:t> </a:t>
            </a:r>
            <a:r>
              <a:rPr lang="hr-HR" altLang="en-US" dirty="0" err="1"/>
              <a:t>is</a:t>
            </a:r>
            <a:r>
              <a:rPr lang="en-AU" altLang="en-US" dirty="0"/>
              <a:t> best practice to have two authors complete the whole selection process.</a:t>
            </a:r>
          </a:p>
          <a:p>
            <a:pPr>
              <a:lnSpc>
                <a:spcPct val="90000"/>
              </a:lnSpc>
            </a:pPr>
            <a:endParaRPr lang="en-AU" altLang="en-US" dirty="0"/>
          </a:p>
          <a:p>
            <a:pPr>
              <a:lnSpc>
                <a:spcPct val="90000"/>
              </a:lnSpc>
            </a:pPr>
            <a:r>
              <a:rPr lang="en-AU" altLang="en-US" dirty="0"/>
              <a:t>Once you have removed any clearly excluded studies, then you can proceed to retrieve the full text of all the remaining reports. Studies must meet all your criteria to be included in the review, but make sure you have all the information you need.</a:t>
            </a:r>
          </a:p>
          <a:p>
            <a:pPr>
              <a:lnSpc>
                <a:spcPct val="90000"/>
              </a:lnSpc>
            </a:pPr>
            <a:endParaRPr lang="en-AU" altLang="en-US" dirty="0"/>
          </a:p>
          <a:p>
            <a:pPr>
              <a:lnSpc>
                <a:spcPct val="90000"/>
              </a:lnSpc>
            </a:pPr>
            <a:r>
              <a:rPr lang="en-AU" altLang="en-US" dirty="0"/>
              <a:t>Some studies are reported in more than one paper, but studies – not individual papers – are the primary units of your review. You will need to find and bring together all the reports of a study for your review before you have all the information about that study – not forgetting to include any errata, comments or retractions that may have been printed. Note that even reviews of trials may add additional data not included in the original papers – e.g. particularly check reports combining drug trials. In some cases, the information you have may not be enough to make a decision about the study, in which case you should contact the study’s authors if possible to obtain further details.</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6B8C4A-501C-4232-9B8C-1BD05B7294D9}" type="slidenum">
              <a:rPr lang="en-US" altLang="en-US" sz="1300">
                <a:latin typeface="Times New Roman" panose="02020603050405020304" pitchFamily="18" charset="0"/>
              </a:rPr>
              <a:pPr eaLnBrk="1" hangingPunct="1">
                <a:spcBef>
                  <a:spcPct val="0"/>
                </a:spcBef>
              </a:pPr>
              <a:t>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4684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Sometimes you will come across a study that meets your eligibility criteria in terms of the population, intervention, comparison and study design, but appears to report no useful data. It can be tempting to exclude such studies, but that isn’t the right way to go.</a:t>
            </a:r>
          </a:p>
          <a:p>
            <a:endParaRPr lang="en-AU" altLang="en-US" dirty="0"/>
          </a:p>
          <a:p>
            <a:r>
              <a:rPr lang="en-AU" altLang="en-US" dirty="0"/>
              <a:t>First of all, systematic reviews seek to provide a complete report on all the studies conducted that have attempted to answer a particular question. Reporting on studies – even with no useful data – is part of that complete picture of the available research.</a:t>
            </a:r>
          </a:p>
          <a:p>
            <a:endParaRPr lang="en-AU" altLang="en-US" dirty="0"/>
          </a:p>
          <a:p>
            <a:r>
              <a:rPr lang="en-AU" altLang="en-US" dirty="0"/>
              <a:t>Secondly, identifying whether a study can contribute usable data is not always straightforward. Sometimes studies report data, but in a format that does not appear useful or familiar. These studies and their results must be included to give a complete picture of the evidence – we’ll address how to deal with different types of data in separate presentations, and if you come across something you’re really not sure how to manage, get some advice from a statistician.</a:t>
            </a:r>
          </a:p>
          <a:p>
            <a:endParaRPr lang="en-AU" altLang="en-US" dirty="0"/>
          </a:p>
          <a:p>
            <a:r>
              <a:rPr lang="en-AU" altLang="en-US" dirty="0"/>
              <a:t>If the study doesn’t </a:t>
            </a:r>
            <a:r>
              <a:rPr lang="en-AU" altLang="en-US" b="1" dirty="0"/>
              <a:t>report</a:t>
            </a:r>
            <a:r>
              <a:rPr lang="en-AU" altLang="en-US" dirty="0"/>
              <a:t> your outcomes of interest, that doesn’t necessarily mean that the study didn’t </a:t>
            </a:r>
            <a:r>
              <a:rPr lang="en-AU" altLang="en-US" b="1" dirty="0"/>
              <a:t>measure</a:t>
            </a:r>
            <a:r>
              <a:rPr lang="en-AU" altLang="en-US" dirty="0"/>
              <a:t> these outcomes. They may simply have failed to report them in their publication. We know that reporting of outcomes can sometimes be done selectively, and that positive or statistically significant outcomes are more likely to appear in published papers. This is known as selective outcome reporting. To avoid introducing bias to your review, you shouldn’t exclude studies for failing to report outcomes. It’s possible that you might be able to get additional information on your outcomes of interest if you contact the study authors. </a:t>
            </a:r>
          </a:p>
          <a:p>
            <a:endParaRPr lang="en-AU" altLang="en-US" dirty="0"/>
          </a:p>
          <a:p>
            <a:r>
              <a:rPr lang="en-AU" altLang="en-US" dirty="0"/>
              <a:t>Even if you’re really sure that the study did not measure </a:t>
            </a:r>
            <a:r>
              <a:rPr lang="hr-HR" altLang="en-US" dirty="0" err="1"/>
              <a:t>your</a:t>
            </a:r>
            <a:r>
              <a:rPr lang="en-AU" altLang="en-US" dirty="0"/>
              <a:t> outcomes</a:t>
            </a:r>
            <a:r>
              <a:rPr lang="hr-HR" altLang="en-US" dirty="0"/>
              <a:t> </a:t>
            </a:r>
            <a:r>
              <a:rPr lang="hr-HR" altLang="en-US" dirty="0" err="1"/>
              <a:t>of</a:t>
            </a:r>
            <a:r>
              <a:rPr lang="hr-HR" altLang="en-US" dirty="0"/>
              <a:t> </a:t>
            </a:r>
            <a:r>
              <a:rPr lang="hr-HR" altLang="en-US" dirty="0" err="1"/>
              <a:t>interest</a:t>
            </a:r>
            <a:r>
              <a:rPr lang="en-AU" altLang="en-US" dirty="0"/>
              <a:t> at all, you’ll need to refer back to your pre-specified eligibility criteria before excluding a study. If you included specific outcomes in the eligibility criteria, then you can legitimately exclude a study that did not measure those outcomes. If outcomes were not part of your eligibility criteria, then you should include the study and describe it in your review, giving a complete picture of the studies conducted in the field, even though it won’t contribute to your results.</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E85B91-636F-4FC9-AE2B-D14FC563200C}" type="slidenum">
              <a:rPr lang="en-US" altLang="en-US" sz="1300">
                <a:latin typeface="Times New Roman" panose="02020603050405020304" pitchFamily="18" charset="0"/>
              </a:rPr>
              <a:pPr eaLnBrk="1" hangingPunct="1">
                <a:spcBef>
                  <a:spcPct val="0"/>
                </a:spcBef>
              </a:pPr>
              <a:t>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32421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As already mentioned, Covidence is available as an optional </a:t>
            </a:r>
            <a:r>
              <a:rPr lang="en-GB" dirty="0"/>
              <a:t>screening and data extraction</a:t>
            </a:r>
            <a:r>
              <a:rPr lang="en-GB" sz="1200" b="0" i="0" kern="1200" dirty="0">
                <a:solidFill>
                  <a:schemeClr val="tx1"/>
                </a:solidFill>
                <a:effectLst/>
                <a:latin typeface="Source Sans Pro" pitchFamily="34" charset="0"/>
                <a:ea typeface="+mn-ea"/>
                <a:cs typeface="Arial" panose="020B0604020202020204" pitchFamily="34" charset="0"/>
              </a:rPr>
              <a:t> tool for </a:t>
            </a:r>
            <a:r>
              <a:rPr lang="hr-HR" sz="1200" b="0" i="0" kern="1200" dirty="0">
                <a:solidFill>
                  <a:schemeClr val="tx1"/>
                </a:solidFill>
                <a:effectLst/>
                <a:latin typeface="Source Sans Pro" pitchFamily="34" charset="0"/>
                <a:ea typeface="+mn-ea"/>
                <a:cs typeface="Arial" panose="020B0604020202020204" pitchFamily="34" charset="0"/>
              </a:rPr>
              <a:t>systematic review </a:t>
            </a:r>
            <a:r>
              <a:rPr lang="en-GB" sz="1200" b="0" i="0" kern="1200" dirty="0">
                <a:solidFill>
                  <a:schemeClr val="tx1"/>
                </a:solidFill>
                <a:effectLst/>
                <a:latin typeface="Source Sans Pro" pitchFamily="34" charset="0"/>
                <a:ea typeface="+mn-ea"/>
                <a:cs typeface="Arial" panose="020B0604020202020204" pitchFamily="34" charset="0"/>
              </a:rPr>
              <a:t>authors</a:t>
            </a:r>
            <a:r>
              <a:rPr lang="hr-HR" sz="1200" b="0" i="0" kern="1200" dirty="0">
                <a:solidFill>
                  <a:schemeClr val="tx1"/>
                </a:solidFill>
                <a:effectLst/>
                <a:latin typeface="Source Sans Pro" pitchFamily="34" charset="0"/>
                <a:ea typeface="+mn-ea"/>
                <a:cs typeface="Arial" panose="020B0604020202020204" pitchFamily="34" charset="0"/>
              </a:rPr>
              <a:t>.</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Specifically, </a:t>
            </a:r>
            <a:r>
              <a:rPr lang="en-GB" sz="1200" b="0" i="0" kern="1200" dirty="0" err="1">
                <a:solidFill>
                  <a:schemeClr val="tx1"/>
                </a:solidFill>
                <a:effectLst/>
                <a:latin typeface="Source Sans Pro" pitchFamily="34" charset="0"/>
                <a:ea typeface="+mn-ea"/>
                <a:cs typeface="Arial" panose="020B0604020202020204" pitchFamily="34" charset="0"/>
              </a:rPr>
              <a:t>Covidence</a:t>
            </a:r>
            <a:r>
              <a:rPr lang="en-GB" sz="1200" b="0" i="0" kern="1200" dirty="0">
                <a:solidFill>
                  <a:schemeClr val="tx1"/>
                </a:solidFill>
                <a:effectLst/>
                <a:latin typeface="Source Sans Pro" pitchFamily="34" charset="0"/>
                <a:ea typeface="+mn-ea"/>
                <a:cs typeface="Arial" panose="020B0604020202020204" pitchFamily="34" charset="0"/>
              </a:rPr>
              <a:t> allows your team to: </a:t>
            </a:r>
            <a:br>
              <a:rPr lang="en-GB" dirty="0"/>
            </a:br>
            <a:r>
              <a:rPr lang="en-GB" sz="1200" b="0" i="0" kern="1200" dirty="0">
                <a:solidFill>
                  <a:schemeClr val="tx1"/>
                </a:solidFill>
                <a:effectLst/>
                <a:latin typeface="Source Sans Pro" pitchFamily="34" charset="0"/>
                <a:ea typeface="+mn-ea"/>
                <a:cs typeface="Arial" panose="020B0604020202020204" pitchFamily="34" charset="0"/>
              </a:rPr>
              <a:t>upload search results, screen abstracts and full text;</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collect descriptive and outcome data in a structured form;</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conduct risk of bias assessment</a:t>
            </a:r>
            <a:r>
              <a:rPr lang="hr-HR" sz="1200" b="0" i="0" kern="1200" dirty="0">
                <a:solidFill>
                  <a:schemeClr val="tx1"/>
                </a:solidFill>
                <a:effectLst/>
                <a:latin typeface="Source Sans Pro" pitchFamily="34" charset="0"/>
                <a:ea typeface="+mn-ea"/>
                <a:cs typeface="Arial" panose="020B0604020202020204" pitchFamily="34" charset="0"/>
              </a:rPr>
              <a:t> (NOTE: Covidence currently doesn’t support the use of RoB 2 tool – the tools and templates for using RoB 2 are available at https://www.riskofbias.info/welcome/rob-2-0-tool/current-version-of-rob-2);</a:t>
            </a:r>
            <a:endParaRPr lang="en-GB" sz="1200" b="0" i="0" kern="1200" dirty="0">
              <a:solidFill>
                <a:schemeClr val="tx1"/>
              </a:solidFill>
              <a:effectLst/>
              <a:latin typeface="Source Sans Pro" pitchFamily="34" charset="0"/>
              <a:ea typeface="+mn-ea"/>
              <a:cs typeface="Arial" panose="020B0604020202020204" pitchFamily="34" charset="0"/>
            </a:endParaRP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compare duplicate decisions by two review authors and resolve disagreements;</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export data into </a:t>
            </a:r>
            <a:r>
              <a:rPr lang="en-GB" sz="1200" b="0" i="0" kern="1200" dirty="0" err="1">
                <a:solidFill>
                  <a:schemeClr val="tx1"/>
                </a:solidFill>
                <a:effectLst/>
                <a:latin typeface="Source Sans Pro" pitchFamily="34" charset="0"/>
                <a:ea typeface="+mn-ea"/>
                <a:cs typeface="Arial" panose="020B0604020202020204" pitchFamily="34" charset="0"/>
              </a:rPr>
              <a:t>RevMan</a:t>
            </a:r>
            <a:r>
              <a:rPr lang="en-GB" sz="1200" b="0" i="0" kern="1200" dirty="0">
                <a:solidFill>
                  <a:schemeClr val="tx1"/>
                </a:solidFill>
                <a:effectLst/>
                <a:latin typeface="Source Sans Pro" pitchFamily="34" charset="0"/>
                <a:ea typeface="+mn-ea"/>
                <a:cs typeface="Arial" panose="020B0604020202020204" pitchFamily="34" charset="0"/>
              </a:rPr>
              <a:t> or Excel.</a:t>
            </a:r>
            <a:r>
              <a:rPr lang="hr-HR" sz="1200" b="0" i="0" kern="1200" dirty="0">
                <a:solidFill>
                  <a:schemeClr val="tx1"/>
                </a:solidFill>
                <a:effectLst/>
                <a:latin typeface="Source Sans Pro" pitchFamily="34" charset="0"/>
                <a:ea typeface="+mn-ea"/>
                <a:cs typeface="Arial" panose="020B0604020202020204" pitchFamily="34" charset="0"/>
              </a:rPr>
              <a:t> (NOTE: Covidence doesn’t enable direct export of data to RevMan Web, which is now the recommended version of RevMan software for Cochrane authors)</a:t>
            </a:r>
            <a:endParaRPr lang="en-GB" sz="1200" b="0" i="0" kern="1200" dirty="0">
              <a:solidFill>
                <a:schemeClr val="tx1"/>
              </a:solidFill>
              <a:effectLst/>
              <a:latin typeface="Source Sans Pro" pitchFamily="34" charset="0"/>
              <a:ea typeface="+mn-ea"/>
              <a:cs typeface="Arial" panose="020B0604020202020204" pitchFamily="34" charset="0"/>
            </a:endParaRPr>
          </a:p>
          <a:p>
            <a:endParaRPr lang="hr-HR" altLang="en-US" dirty="0"/>
          </a:p>
          <a:p>
            <a:endParaRPr lang="hr-HR" alt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E825D9-FEEA-407E-83F1-72E9926093EF}" type="slidenum">
              <a:rPr lang="en-US" altLang="en-US" sz="1300">
                <a:latin typeface="Times New Roman" panose="02020603050405020304" pitchFamily="18" charset="0"/>
              </a:rPr>
              <a:pPr eaLnBrk="1" hangingPunct="1">
                <a:spcBef>
                  <a:spcPct val="0"/>
                </a:spcBef>
              </a:pPr>
              <a:t>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17259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sz="1200" b="0" i="0" kern="1200" dirty="0" err="1">
                <a:solidFill>
                  <a:schemeClr val="tx1"/>
                </a:solidFill>
                <a:effectLst/>
                <a:latin typeface="Source Sans Pro" pitchFamily="34" charset="0"/>
                <a:ea typeface="+mn-ea"/>
                <a:cs typeface="Arial" panose="020B0604020202020204" pitchFamily="34" charset="0"/>
              </a:rPr>
              <a:t>EPPI</a:t>
            </a:r>
            <a:r>
              <a:rPr lang="en-GB" sz="1200" b="0" i="0" kern="1200" dirty="0">
                <a:solidFill>
                  <a:schemeClr val="tx1"/>
                </a:solidFill>
                <a:effectLst/>
                <a:latin typeface="Source Sans Pro" pitchFamily="34" charset="0"/>
                <a:ea typeface="+mn-ea"/>
                <a:cs typeface="Arial" panose="020B0604020202020204" pitchFamily="34" charset="0"/>
              </a:rPr>
              <a:t>-Reviewer is an online tool that can conduct the complete systematic review process, including analysis. It allows your team to upload search results, select studies, and collect data in a structured data collection form, and is particularly recommended for reviews of complex questions and those collecting qualitative data.</a:t>
            </a:r>
            <a:endParaRPr lang="en-GB" dirty="0"/>
          </a:p>
        </p:txBody>
      </p:sp>
      <p:sp>
        <p:nvSpPr>
          <p:cNvPr id="4" name="Rezervirano mjesto broja slajda 3"/>
          <p:cNvSpPr>
            <a:spLocks noGrp="1"/>
          </p:cNvSpPr>
          <p:nvPr>
            <p:ph type="sldNum" sz="quarter" idx="10"/>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140715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Task</a:t>
            </a:r>
            <a:r>
              <a:rPr lang="hr-HR" dirty="0"/>
              <a:t> </a:t>
            </a:r>
            <a:r>
              <a:rPr lang="hr-HR" dirty="0" err="1"/>
              <a:t>exchange</a:t>
            </a:r>
            <a:r>
              <a:rPr lang="hr-HR" dirty="0"/>
              <a:t> </a:t>
            </a:r>
            <a:r>
              <a:rPr lang="hr-HR" dirty="0" err="1"/>
              <a:t>is</a:t>
            </a:r>
            <a:r>
              <a:rPr lang="hr-HR" dirty="0"/>
              <a:t> a </a:t>
            </a:r>
            <a:r>
              <a:rPr lang="hr-HR" dirty="0" err="1"/>
              <a:t>platform</a:t>
            </a:r>
            <a:r>
              <a:rPr lang="hr-HR" dirty="0"/>
              <a:t> </a:t>
            </a:r>
            <a:r>
              <a:rPr lang="hr-HR" dirty="0" err="1"/>
              <a:t>through</a:t>
            </a:r>
            <a:r>
              <a:rPr lang="hr-HR" dirty="0"/>
              <a:t> </a:t>
            </a:r>
            <a:r>
              <a:rPr lang="hr-HR" dirty="0" err="1"/>
              <a:t>which</a:t>
            </a:r>
            <a:r>
              <a:rPr lang="hr-HR" dirty="0"/>
              <a:t> </a:t>
            </a:r>
            <a:r>
              <a:rPr lang="hr-HR" dirty="0" err="1"/>
              <a:t>you</a:t>
            </a:r>
            <a:r>
              <a:rPr lang="hr-HR" dirty="0"/>
              <a:t> </a:t>
            </a:r>
            <a:r>
              <a:rPr lang="hr-HR" dirty="0" err="1"/>
              <a:t>can</a:t>
            </a:r>
            <a:r>
              <a:rPr lang="hr-HR" dirty="0"/>
              <a:t> </a:t>
            </a:r>
            <a:r>
              <a:rPr lang="hr-HR" dirty="0" err="1"/>
              <a:t>find</a:t>
            </a:r>
            <a:r>
              <a:rPr lang="hr-HR" dirty="0"/>
              <a:t> </a:t>
            </a:r>
            <a:r>
              <a:rPr lang="hr-HR" dirty="0" err="1"/>
              <a:t>people</a:t>
            </a:r>
            <a:r>
              <a:rPr lang="hr-HR" dirty="0"/>
              <a:t> </a:t>
            </a:r>
            <a:r>
              <a:rPr lang="hr-HR" dirty="0" err="1"/>
              <a:t>willing</a:t>
            </a:r>
            <a:r>
              <a:rPr lang="hr-HR" dirty="0"/>
              <a:t> to </a:t>
            </a:r>
            <a:r>
              <a:rPr lang="hr-HR" dirty="0" err="1"/>
              <a:t>help</a:t>
            </a:r>
            <a:r>
              <a:rPr lang="hr-HR" dirty="0"/>
              <a:t> </a:t>
            </a:r>
            <a:r>
              <a:rPr lang="hr-HR" dirty="0" err="1"/>
              <a:t>you</a:t>
            </a:r>
            <a:r>
              <a:rPr lang="hr-HR" dirty="0"/>
              <a:t> </a:t>
            </a:r>
            <a:r>
              <a:rPr lang="hr-HR" dirty="0" err="1"/>
              <a:t>with</a:t>
            </a:r>
            <a:r>
              <a:rPr lang="hr-HR" dirty="0"/>
              <a:t> </a:t>
            </a:r>
            <a:r>
              <a:rPr lang="hr-HR" dirty="0" err="1"/>
              <a:t>specific</a:t>
            </a:r>
            <a:r>
              <a:rPr lang="hr-HR" dirty="0"/>
              <a:t> </a:t>
            </a:r>
            <a:r>
              <a:rPr lang="hr-HR" dirty="0" err="1"/>
              <a:t>tasks</a:t>
            </a:r>
            <a:r>
              <a:rPr lang="hr-HR" dirty="0"/>
              <a:t> </a:t>
            </a:r>
            <a:r>
              <a:rPr lang="hr-HR" dirty="0" err="1"/>
              <a:t>in</a:t>
            </a:r>
            <a:r>
              <a:rPr lang="hr-HR" dirty="0"/>
              <a:t> </a:t>
            </a:r>
            <a:r>
              <a:rPr lang="hr-HR" dirty="0" err="1"/>
              <a:t>your</a:t>
            </a:r>
            <a:r>
              <a:rPr lang="hr-HR" dirty="0"/>
              <a:t> </a:t>
            </a:r>
            <a:r>
              <a:rPr lang="hr-HR" dirty="0" err="1"/>
              <a:t>Cochrane</a:t>
            </a:r>
            <a:r>
              <a:rPr lang="hr-HR" dirty="0"/>
              <a:t> </a:t>
            </a:r>
            <a:r>
              <a:rPr lang="hr-HR" dirty="0" err="1"/>
              <a:t>Review</a:t>
            </a:r>
            <a:r>
              <a:rPr lang="hr-HR" dirty="0"/>
              <a:t>, </a:t>
            </a:r>
            <a:r>
              <a:rPr lang="hr-HR" dirty="0" err="1"/>
              <a:t>such</a:t>
            </a:r>
            <a:r>
              <a:rPr lang="hr-HR" dirty="0"/>
              <a:t> as </a:t>
            </a:r>
            <a:r>
              <a:rPr lang="hr-HR" dirty="0" err="1"/>
              <a:t>screening</a:t>
            </a:r>
            <a:r>
              <a:rPr lang="hr-HR" dirty="0"/>
              <a:t> </a:t>
            </a:r>
            <a:r>
              <a:rPr lang="hr-HR" dirty="0" err="1"/>
              <a:t>the</a:t>
            </a:r>
            <a:r>
              <a:rPr lang="hr-HR" dirty="0"/>
              <a:t> </a:t>
            </a:r>
            <a:r>
              <a:rPr lang="hr-HR" dirty="0" err="1"/>
              <a:t>records</a:t>
            </a:r>
            <a:r>
              <a:rPr lang="hr-HR" dirty="0"/>
              <a:t>.</a:t>
            </a:r>
            <a:endParaRPr lang="en-GB" sz="1200" b="0" i="0" kern="1200" dirty="0">
              <a:solidFill>
                <a:schemeClr val="tx1"/>
              </a:solidFill>
              <a:effectLst/>
              <a:latin typeface="Source Sans Pro" pitchFamily="34" charset="0"/>
              <a:ea typeface="+mn-ea"/>
              <a:cs typeface="Arial" panose="020B0604020202020204" pitchFamily="34" charset="0"/>
            </a:endParaRPr>
          </a:p>
          <a:p>
            <a:br>
              <a:rPr lang="en-GB" sz="1200" b="0" i="0" kern="1200" dirty="0">
                <a:solidFill>
                  <a:schemeClr val="tx1"/>
                </a:solidFill>
                <a:effectLst/>
                <a:latin typeface="Source Sans Pro" pitchFamily="34" charset="0"/>
                <a:ea typeface="+mn-ea"/>
                <a:cs typeface="Arial" panose="020B0604020202020204" pitchFamily="34" charset="0"/>
              </a:rPr>
            </a:br>
            <a:endParaRPr lang="en-GB" dirty="0"/>
          </a:p>
        </p:txBody>
      </p:sp>
      <p:sp>
        <p:nvSpPr>
          <p:cNvPr id="4" name="Rezervirano mjesto broja slajda 3"/>
          <p:cNvSpPr>
            <a:spLocks noGrp="1"/>
          </p:cNvSpPr>
          <p:nvPr>
            <p:ph type="sldNum" sz="quarter" idx="10"/>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790703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Throughout the selection process, you should keep careful records about the studies excluded from the review. In the </a:t>
            </a:r>
            <a:r>
              <a:rPr lang="hr-HR" altLang="en-US" dirty="0"/>
              <a:t>‘</a:t>
            </a:r>
            <a:r>
              <a:rPr lang="en-AU" altLang="en-US" dirty="0"/>
              <a:t>Results</a:t>
            </a:r>
            <a:r>
              <a:rPr lang="hr-HR" altLang="en-US" dirty="0"/>
              <a:t>’</a:t>
            </a:r>
            <a:r>
              <a:rPr lang="en-AU" altLang="en-US" dirty="0"/>
              <a:t> section of the review, you will be required to give a summary of the total number of records identified in your search, and the number excluded at each stage of the screening process (i.e. the number excluded at the title and abstract stage, the number retrieved in full text, and the final number included in the review). You may wish to give a brief summary here of the reasons for exclusion (e.g. so many excluded because they were not the right intervention, so many because they were not the right population, etc.).</a:t>
            </a:r>
          </a:p>
          <a:p>
            <a:endParaRPr lang="en-AU" altLang="en-US" dirty="0"/>
          </a:p>
          <a:p>
            <a:r>
              <a:rPr lang="en-AU" altLang="en-US" dirty="0"/>
              <a:t>You will also include in your review a table of ‘Characteristics of excluded studies’. Here you will have to list excluded studies that readers may think might meet your inclusion criteria, but which have been excluded. Each study should be listed along with the specific reason for it exclusion. Depending on the size of your search results, this list might include, for example all the studies you retrieved in full text, that could not be excluded on the basis of the abstract, or it may include a more limited list. This ensures the transparency of your decisions to exclude studies – any reader who wonders about a particular study or disagrees with your decision can see exactly why the study was excluded.</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113D3BD-C830-4907-A267-86E7BBCFB1F1}" type="slidenum">
              <a:rPr lang="en-US" altLang="en-US" sz="1300">
                <a:latin typeface="Times New Roman" panose="02020603050405020304" pitchFamily="18" charset="0"/>
              </a:rPr>
              <a:pPr eaLnBrk="1" hangingPunct="1">
                <a:spcBef>
                  <a:spcPct val="0"/>
                </a:spcBef>
              </a:pPr>
              <a:t>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74215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206530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915E535D-3393-4003-A67B-B4360D0A3A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56273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73726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1119171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35743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60202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0D007BB8-9476-413B-B407-97677C9DF1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CED57F80-1187-4F35-A0E6-2E354CD154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7E0ADE49-CF12-49B3-9E44-8B719743500D}"/>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12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933147FE-6FDE-4377-A61B-91A0EBDC8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54BE4CB0-C825-48D9-9DD2-4EF96BDC07C5}"/>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3953C180-8C58-402A-90C3-00AB035C6F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B538EE33-75A9-40C8-87DE-D549B685E4EE}"/>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914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279559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93784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E2AD10FF-E910-44CD-A81F-6BB4F9287C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357240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277451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4226628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BC3EF7B3-6FE1-4A3C-849B-3C0CDF4CA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88276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51481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D6C4B052-E59E-43D3-B563-390789618F34}"/>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92901621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www.prisma-statement.org/"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covidence.or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eppi.ioe.ac.uk/cms/Default.aspx?alias=eppi.ioe.ac.uk/cms/er4"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taskexchange.cochrane.or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solidFill>
              </a:rPr>
              <a:t>Selecting studies</a:t>
            </a: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14288"/>
            <a:ext cx="3862388"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p:txBody>
          <a:bodyPr/>
          <a:lstStyle/>
          <a:p>
            <a:pPr eaLnBrk="1" hangingPunct="1"/>
            <a:r>
              <a:rPr lang="en-AU" altLang="en-US" dirty="0"/>
              <a:t>PRISMA flow chart</a:t>
            </a:r>
            <a:endParaRPr lang="en-AU" altLang="en-US" sz="4800" dirty="0"/>
          </a:p>
        </p:txBody>
      </p:sp>
      <p:pic>
        <p:nvPicPr>
          <p:cNvPr id="16387" name="Picture 4" descr="PRISMA Logo.jpg"/>
          <p:cNvPicPr>
            <a:picLocks noChangeAspect="1"/>
          </p:cNvPicPr>
          <p:nvPr/>
        </p:nvPicPr>
        <p:blipFill>
          <a:blip r:embed="rId4">
            <a:extLst>
              <a:ext uri="{28A0092B-C50C-407E-A947-70E740481C1C}">
                <a14:useLocalDpi xmlns:a14="http://schemas.microsoft.com/office/drawing/2010/main" val="0"/>
              </a:ext>
            </a:extLst>
          </a:blip>
          <a:srcRect l="2670" t="42709" r="3178" b="6195"/>
          <a:stretch>
            <a:fillRect/>
          </a:stretch>
        </p:blipFill>
        <p:spPr bwMode="auto">
          <a:xfrm>
            <a:off x="104775" y="6140450"/>
            <a:ext cx="7413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8"/>
          <p:cNvSpPr txBox="1">
            <a:spLocks noChangeArrowheads="1"/>
          </p:cNvSpPr>
          <p:nvPr/>
        </p:nvSpPr>
        <p:spPr bwMode="auto">
          <a:xfrm>
            <a:off x="798513" y="6300788"/>
            <a:ext cx="525621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kumimoji="0" lang="en-AU" altLang="en-US" dirty="0">
                <a:solidFill>
                  <a:srgbClr val="0070C0"/>
                </a:solidFill>
              </a:rPr>
              <a:t>See </a:t>
            </a:r>
            <a:r>
              <a:rPr kumimoji="0" lang="en-AU" altLang="en-US" sz="2400" dirty="0">
                <a:solidFill>
                  <a:srgbClr val="0070C0"/>
                </a:solidFill>
                <a:hlinkClick r:id="rId5"/>
              </a:rPr>
              <a:t>www.prisma-statement.org</a:t>
            </a:r>
            <a:endParaRPr kumimoji="0" lang="en-AU" altLang="en-US" sz="1800" dirty="0">
              <a:solidFill>
                <a:srgbClr val="0070C0"/>
              </a:solidFill>
            </a:endParaRPr>
          </a:p>
        </p:txBody>
      </p:sp>
    </p:spTree>
    <p:extLst>
      <p:ext uri="{BB962C8B-B14F-4D97-AF65-F5344CB8AC3E}">
        <p14:creationId xmlns:p14="http://schemas.microsoft.com/office/powerpoint/2010/main" val="49015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39738" y="1317600"/>
            <a:ext cx="7698422" cy="632838"/>
          </a:xfrm>
        </p:spPr>
        <p:txBody>
          <a:bodyPr/>
          <a:lstStyle/>
          <a:p>
            <a:pPr eaLnBrk="1" hangingPunct="1"/>
            <a:r>
              <a:rPr lang="en-AU" altLang="en-US" dirty="0"/>
              <a:t>What to include in your protocol</a:t>
            </a:r>
          </a:p>
        </p:txBody>
      </p:sp>
      <p:sp>
        <p:nvSpPr>
          <p:cNvPr id="17411" name="Content Placeholder 2"/>
          <p:cNvSpPr>
            <a:spLocks noGrp="1"/>
          </p:cNvSpPr>
          <p:nvPr>
            <p:ph idx="4294967295"/>
          </p:nvPr>
        </p:nvSpPr>
        <p:spPr>
          <a:xfrm>
            <a:off x="589547" y="2226678"/>
            <a:ext cx="8229600" cy="4824413"/>
          </a:xfrm>
        </p:spPr>
        <p:txBody>
          <a:bodyPr/>
          <a:lstStyle/>
          <a:p>
            <a:pPr marL="342900" indent="-342900" eaLnBrk="1" hangingPunct="1">
              <a:buFont typeface="Arial" panose="020B0604020202020204" pitchFamily="34" charset="0"/>
              <a:buChar char="•"/>
            </a:pPr>
            <a:r>
              <a:rPr lang="en-AU" altLang="en-US" dirty="0"/>
              <a:t>whether two authors will independently assess studies</a:t>
            </a:r>
          </a:p>
          <a:p>
            <a:pPr marL="342900" indent="-342900" eaLnBrk="1" hangingPunct="1">
              <a:buFont typeface="Arial" panose="020B0604020202020204" pitchFamily="34" charset="0"/>
              <a:buChar char="•"/>
            </a:pPr>
            <a:r>
              <a:rPr lang="en-AU" altLang="en-US" dirty="0"/>
              <a:t>process of assessment (e.g. abstracts, full text)</a:t>
            </a:r>
          </a:p>
          <a:p>
            <a:pPr marL="342900" indent="-342900" eaLnBrk="1" hangingPunct="1">
              <a:buFont typeface="Arial" panose="020B0604020202020204" pitchFamily="34" charset="0"/>
              <a:buChar char="•"/>
            </a:pPr>
            <a:r>
              <a:rPr lang="en-AU" altLang="en-US" dirty="0"/>
              <a:t>how disagreements will be managed</a:t>
            </a:r>
          </a:p>
          <a:p>
            <a:pPr marL="342900" indent="-342900" eaLnBrk="1" hangingPunct="1">
              <a:buFont typeface="Arial" panose="020B0604020202020204" pitchFamily="34" charset="0"/>
              <a:buChar char="•"/>
            </a:pPr>
            <a:r>
              <a:rPr lang="en-AU" altLang="en-US" dirty="0"/>
              <a:t>any other methods used</a:t>
            </a:r>
          </a:p>
        </p:txBody>
      </p:sp>
    </p:spTree>
    <p:extLst>
      <p:ext uri="{BB962C8B-B14F-4D97-AF65-F5344CB8AC3E}">
        <p14:creationId xmlns:p14="http://schemas.microsoft.com/office/powerpoint/2010/main" val="184574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a:t>Take home message</a:t>
            </a:r>
          </a:p>
        </p:txBody>
      </p:sp>
      <p:sp>
        <p:nvSpPr>
          <p:cNvPr id="18435" name="Content Placeholder 3"/>
          <p:cNvSpPr>
            <a:spLocks noGrp="1"/>
          </p:cNvSpPr>
          <p:nvPr>
            <p:ph idx="1"/>
          </p:nvPr>
        </p:nvSpPr>
        <p:spPr>
          <a:xfrm>
            <a:off x="439738" y="2275200"/>
            <a:ext cx="6692582" cy="3909600"/>
          </a:xfrm>
        </p:spPr>
        <p:txBody>
          <a:bodyPr/>
          <a:lstStyle/>
          <a:p>
            <a:pPr marL="342900" indent="-342900">
              <a:buFont typeface="Arial" panose="020B0604020202020204" pitchFamily="34" charset="0"/>
              <a:buChar char="•"/>
            </a:pPr>
            <a:r>
              <a:rPr lang="en-AU" altLang="en-US" dirty="0"/>
              <a:t>take a systematic approach to screening abstracts and full text reports against your eligibility criteria</a:t>
            </a:r>
          </a:p>
          <a:p>
            <a:pPr marL="342900" indent="-342900">
              <a:buFont typeface="Arial" panose="020B0604020202020204" pitchFamily="34" charset="0"/>
              <a:buChar char="•"/>
            </a:pPr>
            <a:r>
              <a:rPr lang="en-AU" altLang="en-US" dirty="0"/>
              <a:t>this process should be done independently by two authors to minimise error and bias</a:t>
            </a:r>
          </a:p>
        </p:txBody>
      </p:sp>
    </p:spTree>
    <p:extLst>
      <p:ext uri="{BB962C8B-B14F-4D97-AF65-F5344CB8AC3E}">
        <p14:creationId xmlns:p14="http://schemas.microsoft.com/office/powerpoint/2010/main" val="2036061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dirty="0"/>
              <a:t>References</a:t>
            </a:r>
          </a:p>
        </p:txBody>
      </p:sp>
      <p:sp>
        <p:nvSpPr>
          <p:cNvPr id="19459" name="Content Placeholder 3"/>
          <p:cNvSpPr>
            <a:spLocks noGrp="1"/>
          </p:cNvSpPr>
          <p:nvPr>
            <p:ph idx="4294967295"/>
          </p:nvPr>
        </p:nvSpPr>
        <p:spPr>
          <a:xfrm>
            <a:off x="511969" y="2171700"/>
            <a:ext cx="8388350" cy="1954213"/>
          </a:xfrm>
        </p:spPr>
        <p:txBody>
          <a:bodyPr/>
          <a:lstStyle/>
          <a:p>
            <a:pPr marL="342900" indent="-342900">
              <a:buFont typeface="Arial" panose="020B0604020202020204" pitchFamily="34" charset="0"/>
              <a:buChar char="•"/>
            </a:pPr>
            <a:r>
              <a:rPr lang="en-GB" dirty="0"/>
              <a:t>Lefebvre C, Glanville J, Briscoe S, Littlewood A, Marshall C, </a:t>
            </a:r>
            <a:r>
              <a:rPr lang="en-GB" dirty="0" err="1"/>
              <a:t>Metzendorf</a:t>
            </a:r>
            <a:r>
              <a:rPr lang="en-GB" dirty="0"/>
              <a:t> M-I, Noel-</a:t>
            </a:r>
            <a:r>
              <a:rPr lang="en-GB" dirty="0" err="1"/>
              <a:t>Storr</a:t>
            </a:r>
            <a:r>
              <a:rPr lang="en-GB" dirty="0"/>
              <a:t> A, Rader T, </a:t>
            </a:r>
            <a:r>
              <a:rPr lang="en-GB" dirty="0" err="1"/>
              <a:t>Shokraneh</a:t>
            </a:r>
            <a:r>
              <a:rPr lang="en-GB" dirty="0"/>
              <a:t> F, Thomas J, Wieland LS. Chapter 4: Searching for and selecting studies. In: Higgins JPT, Thomas J, Chandler J, </a:t>
            </a:r>
            <a:r>
              <a:rPr lang="en-GB" dirty="0" err="1"/>
              <a:t>Cumpston</a:t>
            </a:r>
            <a:r>
              <a:rPr lang="en-GB" dirty="0"/>
              <a:t> M, Li T, Page MJ, Welch VA (editors). </a:t>
            </a:r>
            <a:r>
              <a:rPr lang="en-GB" i="1" dirty="0"/>
              <a:t>Cochrane Handbook for Systematic Reviews of Interventions </a:t>
            </a:r>
            <a:r>
              <a:rPr lang="en-GB" dirty="0"/>
              <a:t>version 6.1 (updated September 2020). Cochrane, 2020. Available from </a:t>
            </a:r>
            <a:r>
              <a:rPr lang="en-GB" dirty="0">
                <a:hlinkClick r:id="rId3"/>
              </a:rPr>
              <a:t>www.training.cochrane.org/handbook</a:t>
            </a:r>
            <a:r>
              <a:rPr lang="en-GB" dirty="0"/>
              <a:t>.</a:t>
            </a:r>
            <a:endParaRPr lang="en-AU" altLang="en-US" dirty="0"/>
          </a:p>
        </p:txBody>
      </p:sp>
      <p:sp>
        <p:nvSpPr>
          <p:cNvPr id="7" name="Title 1"/>
          <p:cNvSpPr txBox="1">
            <a:spLocks/>
          </p:cNvSpPr>
          <p:nvPr/>
        </p:nvSpPr>
        <p:spPr bwMode="auto">
          <a:xfrm>
            <a:off x="273050" y="4240213"/>
            <a:ext cx="8866188" cy="857250"/>
          </a:xfrm>
          <a:prstGeom prst="rect">
            <a:avLst/>
          </a:prstGeom>
          <a:noFill/>
          <a:ln w="9525">
            <a:noFill/>
            <a:miter lim="800000"/>
            <a:headEnd/>
            <a:tailEnd/>
          </a:ln>
        </p:spPr>
        <p:txBody>
          <a:bodyPr anchor="ctr"/>
          <a:lstStyle/>
          <a:p>
            <a:pPr>
              <a:spcBef>
                <a:spcPct val="0"/>
              </a:spcBef>
              <a:defRPr/>
            </a:pPr>
            <a:r>
              <a:rPr lang="en-AU" sz="3600" b="1" spc="-40" dirty="0">
                <a:solidFill>
                  <a:schemeClr val="bg2"/>
                </a:solidFill>
                <a:latin typeface="+mj-lt"/>
                <a:ea typeface="+mj-ea"/>
                <a:cs typeface="+mj-cs"/>
              </a:rPr>
              <a:t>Acknowledgements</a:t>
            </a:r>
          </a:p>
        </p:txBody>
      </p:sp>
      <p:sp>
        <p:nvSpPr>
          <p:cNvPr id="19461" name="Content Placeholder 3"/>
          <p:cNvSpPr txBox="1">
            <a:spLocks/>
          </p:cNvSpPr>
          <p:nvPr/>
        </p:nvSpPr>
        <p:spPr bwMode="auto">
          <a:xfrm>
            <a:off x="598488" y="5108575"/>
            <a:ext cx="8229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Font typeface="Arial" panose="020B0604020202020204" pitchFamily="34" charset="0"/>
              <a:buChar char="•"/>
              <a:tabLst>
                <a:tab pos="179388" algn="l"/>
              </a:tabLst>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179388" algn="l"/>
              </a:tabLst>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179388"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buClr>
                <a:schemeClr val="bg2"/>
              </a:buClr>
            </a:pPr>
            <a:r>
              <a:rPr lang="en-AU" altLang="en-US" sz="2000" spc="-20" dirty="0">
                <a:solidFill>
                  <a:schemeClr val="tx2"/>
                </a:solidFill>
                <a:latin typeface="+mj-lt"/>
              </a:rPr>
              <a:t>Compiled by Miranda </a:t>
            </a:r>
            <a:r>
              <a:rPr lang="en-AU" altLang="en-US" sz="2000" spc="-20" dirty="0" err="1">
                <a:solidFill>
                  <a:schemeClr val="tx2"/>
                </a:solidFill>
                <a:latin typeface="+mj-lt"/>
              </a:rPr>
              <a:t>Cumpston</a:t>
            </a:r>
            <a:endParaRPr lang="en-AU" altLang="en-US" sz="2000" spc="-20" dirty="0">
              <a:solidFill>
                <a:schemeClr val="tx2"/>
              </a:solidFill>
              <a:latin typeface="+mj-lt"/>
            </a:endParaRPr>
          </a:p>
          <a:p>
            <a:pPr eaLnBrk="1" hangingPunct="1">
              <a:buClr>
                <a:schemeClr val="bg2"/>
              </a:buClr>
            </a:pPr>
            <a:r>
              <a:rPr lang="en-AU" altLang="en-US" sz="2000" spc="-20" dirty="0">
                <a:solidFill>
                  <a:schemeClr val="tx2"/>
                </a:solidFill>
                <a:latin typeface="+mj-lt"/>
              </a:rPr>
              <a:t>Based on materials by </a:t>
            </a:r>
            <a:r>
              <a:rPr lang="hr-HR" altLang="en-US" sz="2000" spc="-20" dirty="0">
                <a:solidFill>
                  <a:schemeClr val="tx2"/>
                </a:solidFill>
                <a:latin typeface="+mj-lt"/>
              </a:rPr>
              <a:t>Cochrane Australia</a:t>
            </a:r>
            <a:endParaRPr lang="en-AU" altLang="en-US" sz="2000" spc="-20" dirty="0">
              <a:solidFill>
                <a:schemeClr val="tx2"/>
              </a:solidFill>
              <a:latin typeface="+mj-lt"/>
            </a:endParaRPr>
          </a:p>
          <a:p>
            <a:pPr eaLnBrk="1" hangingPunct="1">
              <a:buClr>
                <a:schemeClr val="bg2"/>
              </a:buClr>
            </a:pPr>
            <a:r>
              <a:rPr lang="en-AU" altLang="en-US" sz="2000" spc="-20" dirty="0">
                <a:solidFill>
                  <a:schemeClr val="tx2"/>
                </a:solidFill>
                <a:latin typeface="+mj-lt"/>
              </a:rPr>
              <a:t>Approved by the </a:t>
            </a:r>
            <a:r>
              <a:rPr lang="hr-HR" altLang="en-US" sz="2000" spc="-20" dirty="0">
                <a:solidFill>
                  <a:schemeClr val="tx2"/>
                </a:solidFill>
                <a:latin typeface="+mj-lt"/>
              </a:rPr>
              <a:t>Convenors of </a:t>
            </a:r>
            <a:r>
              <a:rPr lang="en-AU" altLang="en-US" sz="2000" spc="-20" dirty="0">
                <a:solidFill>
                  <a:schemeClr val="tx2"/>
                </a:solidFill>
                <a:latin typeface="+mj-lt"/>
              </a:rPr>
              <a:t>Cochrane Methods </a:t>
            </a:r>
            <a:r>
              <a:rPr lang="hr-HR" altLang="en-US" sz="2000" spc="-20" dirty="0">
                <a:solidFill>
                  <a:schemeClr val="tx2"/>
                </a:solidFill>
                <a:latin typeface="+mj-lt"/>
              </a:rPr>
              <a:t>Groups</a:t>
            </a:r>
            <a:endParaRPr lang="en-AU" altLang="en-US" sz="2000" spc="-20" dirty="0">
              <a:solidFill>
                <a:schemeClr val="tx2"/>
              </a:solidFill>
              <a:latin typeface="+mj-lt"/>
            </a:endParaRPr>
          </a:p>
        </p:txBody>
      </p:sp>
    </p:spTree>
    <p:extLst>
      <p:ext uri="{BB962C8B-B14F-4D97-AF65-F5344CB8AC3E}">
        <p14:creationId xmlns:p14="http://schemas.microsoft.com/office/powerpoint/2010/main" val="393259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297125" y="1226406"/>
            <a:ext cx="8704262"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397042" y="1999759"/>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b="1"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dirty="0" err="1"/>
              <a:t>analyse</a:t>
            </a:r>
            <a:r>
              <a:rPr lang="en-US" altLang="en-US" sz="2200"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
        <p:nvSpPr>
          <p:cNvPr id="21" name="Text Box 8"/>
          <p:cNvSpPr txBox="1">
            <a:spLocks noChangeArrowheads="1"/>
          </p:cNvSpPr>
          <p:nvPr/>
        </p:nvSpPr>
        <p:spPr bwMode="auto">
          <a:xfrm>
            <a:off x="6232784" y="6037533"/>
            <a:ext cx="5256213" cy="70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kumimoji="0" lang="en-AU" altLang="en-US" sz="1800" dirty="0">
                <a:solidFill>
                  <a:schemeClr val="tx2"/>
                </a:solidFill>
                <a:latin typeface="Sans source"/>
              </a:rPr>
              <a:t>See Chapter 4 </a:t>
            </a:r>
          </a:p>
          <a:p>
            <a:pPr eaLnBrk="1" hangingPunct="1">
              <a:buClr>
                <a:schemeClr val="tx1"/>
              </a:buClr>
              <a:buFont typeface="Wingdings" panose="05000000000000000000" pitchFamily="2" charset="2"/>
              <a:buNone/>
            </a:pPr>
            <a:r>
              <a:rPr kumimoji="0" lang="en-AU" altLang="en-US" sz="1800" dirty="0">
                <a:solidFill>
                  <a:schemeClr val="tx2"/>
                </a:solidFill>
                <a:latin typeface="Sans source"/>
              </a:rPr>
              <a:t>of the Handbook</a:t>
            </a:r>
          </a:p>
        </p:txBody>
      </p:sp>
      <p:pic>
        <p:nvPicPr>
          <p:cNvPr id="7" name="Picture 6">
            <a:extLst>
              <a:ext uri="{FF2B5EF4-FFF2-40B4-BE49-F238E27FC236}">
                <a16:creationId xmlns:a16="http://schemas.microsoft.com/office/drawing/2014/main" id="{DB416B3E-4C16-5444-9EEB-55928D531AB0}"/>
              </a:ext>
            </a:extLst>
          </p:cNvPr>
          <p:cNvPicPr>
            <a:picLocks noChangeAspect="1"/>
          </p:cNvPicPr>
          <p:nvPr/>
        </p:nvPicPr>
        <p:blipFill>
          <a:blip r:embed="rId3"/>
          <a:stretch>
            <a:fillRect/>
          </a:stretch>
        </p:blipFill>
        <p:spPr>
          <a:xfrm>
            <a:off x="5662452" y="5917197"/>
            <a:ext cx="570332" cy="822065"/>
          </a:xfrm>
          <a:prstGeom prst="rect">
            <a:avLst/>
          </a:prstGeom>
        </p:spPr>
      </p:pic>
    </p:spTree>
    <p:extLst>
      <p:ext uri="{BB962C8B-B14F-4D97-AF65-F5344CB8AC3E}">
        <p14:creationId xmlns:p14="http://schemas.microsoft.com/office/powerpoint/2010/main" val="19204655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Minimising bias in selection</a:t>
            </a:r>
          </a:p>
        </p:txBody>
      </p:sp>
      <p:sp>
        <p:nvSpPr>
          <p:cNvPr id="6147" name="Content Placeholder 2"/>
          <p:cNvSpPr>
            <a:spLocks noGrp="1"/>
          </p:cNvSpPr>
          <p:nvPr>
            <p:ph idx="4294967295"/>
          </p:nvPr>
        </p:nvSpPr>
        <p:spPr>
          <a:xfrm>
            <a:off x="312821" y="2094247"/>
            <a:ext cx="6119813" cy="3910012"/>
          </a:xfrm>
        </p:spPr>
        <p:txBody>
          <a:bodyPr/>
          <a:lstStyle/>
          <a:p>
            <a:pPr marL="342900" indent="-342900">
              <a:buFont typeface="Arial" panose="020B0604020202020204" pitchFamily="34" charset="0"/>
              <a:buChar char="•"/>
            </a:pPr>
            <a:r>
              <a:rPr lang="en-AU" altLang="en-US" dirty="0"/>
              <a:t>selecting studies involves judgement, and is highly influential on the outcomes of the review</a:t>
            </a:r>
          </a:p>
          <a:p>
            <a:pPr marL="342900" indent="-342900">
              <a:buFont typeface="Arial" panose="020B0604020202020204" pitchFamily="34" charset="0"/>
              <a:buChar char="•"/>
            </a:pPr>
            <a:r>
              <a:rPr lang="en-AU" altLang="en-US" dirty="0"/>
              <a:t>compare each record with pre-specified eligibility criteria</a:t>
            </a:r>
          </a:p>
          <a:p>
            <a:pPr lvl="3"/>
            <a:r>
              <a:rPr lang="en-AU" altLang="en-US" dirty="0"/>
              <a:t>written summary or checklist may be helpful</a:t>
            </a:r>
          </a:p>
          <a:p>
            <a:pPr marL="342900" indent="-342900">
              <a:buFont typeface="Arial" panose="020B0604020202020204" pitchFamily="34" charset="0"/>
              <a:buChar char="•"/>
            </a:pPr>
            <a:r>
              <a:rPr lang="en-AU" altLang="en-US" dirty="0"/>
              <a:t>two authors should independently select studies</a:t>
            </a:r>
          </a:p>
          <a:p>
            <a:pPr lvl="3"/>
            <a:r>
              <a:rPr lang="en-AU" altLang="en-US" dirty="0"/>
              <a:t>discussion may identify issues for</a:t>
            </a:r>
            <a:br>
              <a:rPr lang="en-AU" altLang="en-US" dirty="0"/>
            </a:br>
            <a:r>
              <a:rPr lang="en-AU" altLang="en-US" dirty="0"/>
              <a:t>clarification or gaps in your eligibility criteria</a:t>
            </a:r>
          </a:p>
          <a:p>
            <a:pPr lvl="3"/>
            <a:r>
              <a:rPr lang="en-AU" altLang="en-US" dirty="0"/>
              <a:t>pilot selection on a few papers first</a:t>
            </a:r>
          </a:p>
          <a:p>
            <a:pPr lvl="3"/>
            <a:r>
              <a:rPr lang="en-AU" altLang="en-US" dirty="0"/>
              <a:t>how will disagreements be resolved?</a:t>
            </a:r>
            <a:br>
              <a:rPr lang="en-AU" altLang="en-US" dirty="0"/>
            </a:br>
            <a:r>
              <a:rPr lang="en-AU" altLang="en-US" dirty="0"/>
              <a:t>e.g. discussion or referral to a third author</a:t>
            </a:r>
          </a:p>
        </p:txBody>
      </p:sp>
      <p:pic>
        <p:nvPicPr>
          <p:cNvPr id="5" name="Slika 1">
            <a:extLst>
              <a:ext uri="{FF2B5EF4-FFF2-40B4-BE49-F238E27FC236}">
                <a16:creationId xmlns:a16="http://schemas.microsoft.com/office/drawing/2014/main" id="{AE270866-C36D-4276-A24B-A2893FC56839}"/>
              </a:ext>
            </a:extLst>
          </p:cNvPr>
          <p:cNvPicPr>
            <a:picLocks noChangeAspect="1"/>
          </p:cNvPicPr>
          <p:nvPr/>
        </p:nvPicPr>
        <p:blipFill>
          <a:blip r:embed="rId3"/>
          <a:stretch>
            <a:fillRect/>
          </a:stretch>
        </p:blipFill>
        <p:spPr>
          <a:xfrm rot="1561193">
            <a:off x="4794584" y="3480228"/>
            <a:ext cx="4803336" cy="6472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78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Putting it into practice</a:t>
            </a:r>
          </a:p>
        </p:txBody>
      </p:sp>
      <p:sp>
        <p:nvSpPr>
          <p:cNvPr id="3" name="Content Placeholder 2"/>
          <p:cNvSpPr>
            <a:spLocks noGrp="1"/>
          </p:cNvSpPr>
          <p:nvPr>
            <p:ph idx="4294967295"/>
          </p:nvPr>
        </p:nvSpPr>
        <p:spPr>
          <a:xfrm>
            <a:off x="439738" y="2153904"/>
            <a:ext cx="8024813" cy="3910012"/>
          </a:xfrm>
        </p:spPr>
        <p:txBody>
          <a:bodyPr/>
          <a:lstStyle/>
          <a:p>
            <a:pPr marL="342900" indent="-342900">
              <a:buFont typeface="Arial" panose="020B0604020202020204" pitchFamily="34" charset="0"/>
              <a:buChar char="•"/>
            </a:pPr>
            <a:r>
              <a:rPr lang="en-AU" dirty="0"/>
              <a:t>examine titles and abstracts</a:t>
            </a:r>
          </a:p>
          <a:p>
            <a:pPr lvl="3"/>
            <a:r>
              <a:rPr lang="en-AU" dirty="0"/>
              <a:t>could the record meet all eligibility criteria?</a:t>
            </a:r>
          </a:p>
          <a:p>
            <a:pPr lvl="3"/>
            <a:r>
              <a:rPr lang="en-AU" dirty="0"/>
              <a:t>remove obviously irrelevant studies, but be inclusive</a:t>
            </a:r>
          </a:p>
          <a:p>
            <a:pPr marL="342900" indent="-342900">
              <a:buFont typeface="Arial" panose="020B0604020202020204" pitchFamily="34" charset="0"/>
              <a:buChar char="•"/>
            </a:pPr>
            <a:r>
              <a:rPr lang="en-AU" dirty="0"/>
              <a:t>retrieve and examine full text reports</a:t>
            </a:r>
          </a:p>
          <a:p>
            <a:pPr lvl="3"/>
            <a:r>
              <a:rPr lang="en-AU" dirty="0"/>
              <a:t>does the record meet all eligibility criteria?</a:t>
            </a:r>
          </a:p>
          <a:p>
            <a:pPr lvl="3"/>
            <a:r>
              <a:rPr lang="en-AU" dirty="0"/>
              <a:t>link together multiple reports of the same study</a:t>
            </a:r>
          </a:p>
          <a:p>
            <a:pPr lvl="4"/>
            <a:r>
              <a:rPr lang="en-AU" dirty="0"/>
              <a:t>may need all records to make a final decision</a:t>
            </a:r>
          </a:p>
          <a:p>
            <a:pPr lvl="4"/>
            <a:r>
              <a:rPr lang="en-AU" dirty="0"/>
              <a:t>look for authors, study name, location, intervention, participants, baseline data, dates, registration no.</a:t>
            </a:r>
          </a:p>
          <a:p>
            <a:pPr lvl="4"/>
            <a:r>
              <a:rPr lang="en-AU" dirty="0"/>
              <a:t>look for errata, comments and retractions</a:t>
            </a:r>
          </a:p>
          <a:p>
            <a:pPr lvl="2"/>
            <a:r>
              <a:rPr lang="en-AU" dirty="0"/>
              <a:t>correspond with authors if further information is needed</a:t>
            </a:r>
          </a:p>
        </p:txBody>
      </p:sp>
    </p:spTree>
    <p:extLst>
      <p:ext uri="{BB962C8B-B14F-4D97-AF65-F5344CB8AC3E}">
        <p14:creationId xmlns:p14="http://schemas.microsoft.com/office/powerpoint/2010/main" val="37541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39737" y="1696423"/>
            <a:ext cx="8051119" cy="632838"/>
          </a:xfrm>
        </p:spPr>
        <p:txBody>
          <a:bodyPr/>
          <a:lstStyle/>
          <a:p>
            <a:r>
              <a:rPr lang="en-AU" altLang="en-US" dirty="0"/>
              <a:t>What about studies with no usable data?</a:t>
            </a:r>
          </a:p>
        </p:txBody>
      </p:sp>
      <p:sp>
        <p:nvSpPr>
          <p:cNvPr id="8195" name="Content Placeholder 2"/>
          <p:cNvSpPr>
            <a:spLocks noGrp="1"/>
          </p:cNvSpPr>
          <p:nvPr>
            <p:ph idx="4294967295"/>
          </p:nvPr>
        </p:nvSpPr>
        <p:spPr>
          <a:xfrm>
            <a:off x="613611" y="2522621"/>
            <a:ext cx="6919913" cy="3910013"/>
          </a:xfrm>
        </p:spPr>
        <p:txBody>
          <a:bodyPr/>
          <a:lstStyle/>
          <a:p>
            <a:pPr marL="342900" indent="-342900">
              <a:buFont typeface="Arial" panose="020B0604020202020204" pitchFamily="34" charset="0"/>
              <a:buChar char="•"/>
            </a:pPr>
            <a:r>
              <a:rPr lang="en-AU" altLang="en-US" dirty="0"/>
              <a:t>studies must be included in the review if they meet your criteria</a:t>
            </a:r>
          </a:p>
          <a:p>
            <a:pPr lvl="3"/>
            <a:r>
              <a:rPr lang="en-AU" altLang="en-US" dirty="0"/>
              <a:t>results reported in non-standard ways should still be reported in the review</a:t>
            </a:r>
          </a:p>
          <a:p>
            <a:pPr lvl="3"/>
            <a:r>
              <a:rPr lang="en-AU" altLang="en-US" dirty="0"/>
              <a:t>studies that do not report outcomes of interest may have measured them – beware of selective reporting</a:t>
            </a:r>
          </a:p>
          <a:p>
            <a:pPr lvl="3"/>
            <a:r>
              <a:rPr lang="en-AU" altLang="en-US" dirty="0"/>
              <a:t>studies that did not measure outcomes of interest may only be excluded if outcomes were pre-specified as part of your eligibility criteria</a:t>
            </a:r>
          </a:p>
        </p:txBody>
      </p:sp>
    </p:spTree>
    <p:extLst>
      <p:ext uri="{BB962C8B-B14F-4D97-AF65-F5344CB8AC3E}">
        <p14:creationId xmlns:p14="http://schemas.microsoft.com/office/powerpoint/2010/main" val="952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9738" y="1121844"/>
            <a:ext cx="6120000" cy="632838"/>
          </a:xfrm>
        </p:spPr>
        <p:txBody>
          <a:bodyPr/>
          <a:lstStyle/>
          <a:p>
            <a:r>
              <a:rPr lang="en-AU" altLang="en-US" dirty="0"/>
              <a:t>Author support tools</a:t>
            </a:r>
          </a:p>
        </p:txBody>
      </p:sp>
      <p:sp>
        <p:nvSpPr>
          <p:cNvPr id="12291" name="Content Placeholder 2"/>
          <p:cNvSpPr>
            <a:spLocks noGrp="1"/>
          </p:cNvSpPr>
          <p:nvPr>
            <p:ph idx="4294967295"/>
          </p:nvPr>
        </p:nvSpPr>
        <p:spPr>
          <a:xfrm>
            <a:off x="439738" y="1903663"/>
            <a:ext cx="8229600" cy="1703388"/>
          </a:xfrm>
        </p:spPr>
        <p:txBody>
          <a:bodyPr/>
          <a:lstStyle/>
          <a:p>
            <a:r>
              <a:rPr lang="en-AU" altLang="en-US" sz="2200" b="1" dirty="0" err="1"/>
              <a:t>Covidence</a:t>
            </a:r>
            <a:endParaRPr lang="en-AU" altLang="en-US" sz="2200" b="1" dirty="0"/>
          </a:p>
          <a:p>
            <a:pPr lvl="1"/>
            <a:r>
              <a:rPr lang="hr-HR" altLang="en-US" dirty="0"/>
              <a:t>for i</a:t>
            </a:r>
            <a:r>
              <a:rPr lang="en-AU" altLang="en-US" dirty="0" err="1"/>
              <a:t>ntervention</a:t>
            </a:r>
            <a:r>
              <a:rPr lang="en-AU" altLang="en-US" dirty="0"/>
              <a:t> reviews</a:t>
            </a:r>
          </a:p>
          <a:p>
            <a:pPr lvl="1"/>
            <a:r>
              <a:rPr lang="en-AU" altLang="en-US" dirty="0">
                <a:hlinkClick r:id="rId3"/>
              </a:rPr>
              <a:t>www.covidence.org</a:t>
            </a:r>
            <a:endParaRPr lang="en-AU" altLang="en-US" dirty="0"/>
          </a:p>
        </p:txBody>
      </p:sp>
      <p:pic>
        <p:nvPicPr>
          <p:cNvPr id="3" name="Picture 2">
            <a:extLst>
              <a:ext uri="{FF2B5EF4-FFF2-40B4-BE49-F238E27FC236}">
                <a16:creationId xmlns:a16="http://schemas.microsoft.com/office/drawing/2014/main" id="{FBEA22C6-7213-405C-8C60-E14BD0E20A1D}"/>
              </a:ext>
            </a:extLst>
          </p:cNvPr>
          <p:cNvPicPr>
            <a:picLocks noChangeAspect="1"/>
          </p:cNvPicPr>
          <p:nvPr/>
        </p:nvPicPr>
        <p:blipFill>
          <a:blip r:embed="rId4"/>
          <a:stretch>
            <a:fillRect/>
          </a:stretch>
        </p:blipFill>
        <p:spPr>
          <a:xfrm>
            <a:off x="3086232" y="3183739"/>
            <a:ext cx="6057768" cy="33767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5645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dirty="0"/>
              <a:t>Author support tools</a:t>
            </a:r>
          </a:p>
        </p:txBody>
      </p:sp>
      <p:sp>
        <p:nvSpPr>
          <p:cNvPr id="13315" name="Content Placeholder 2"/>
          <p:cNvSpPr>
            <a:spLocks noGrp="1"/>
          </p:cNvSpPr>
          <p:nvPr>
            <p:ph idx="4294967295"/>
          </p:nvPr>
        </p:nvSpPr>
        <p:spPr>
          <a:xfrm>
            <a:off x="439738" y="2167941"/>
            <a:ext cx="8229600" cy="1912937"/>
          </a:xfrm>
        </p:spPr>
        <p:txBody>
          <a:bodyPr/>
          <a:lstStyle/>
          <a:p>
            <a:r>
              <a:rPr lang="en-AU" altLang="en-US" sz="2200" b="1" dirty="0" err="1"/>
              <a:t>EPPI</a:t>
            </a:r>
            <a:r>
              <a:rPr lang="hr-HR" altLang="en-US" sz="2200" b="1" dirty="0"/>
              <a:t>-R</a:t>
            </a:r>
            <a:r>
              <a:rPr lang="en-AU" altLang="en-US" sz="2200" b="1" dirty="0" err="1"/>
              <a:t>eviewer</a:t>
            </a:r>
            <a:endParaRPr lang="en-AU" altLang="en-US" sz="2200" b="1" dirty="0"/>
          </a:p>
          <a:p>
            <a:pPr lvl="1"/>
            <a:r>
              <a:rPr lang="hr-HR" altLang="en-US" dirty="0"/>
              <a:t>for c</a:t>
            </a:r>
            <a:r>
              <a:rPr lang="en-AU" altLang="en-US" dirty="0" err="1"/>
              <a:t>omplex</a:t>
            </a:r>
            <a:r>
              <a:rPr lang="en-AU" altLang="en-US" dirty="0"/>
              <a:t>, non-randomised and qualitative reviews</a:t>
            </a:r>
          </a:p>
          <a:p>
            <a:pPr lvl="1"/>
            <a:r>
              <a:rPr lang="en-AU" altLang="en-US" dirty="0">
                <a:hlinkClick r:id="rId3"/>
              </a:rPr>
              <a:t>eppi.ioe.ac.uk/</a:t>
            </a:r>
            <a:r>
              <a:rPr lang="en-AU" altLang="en-US" dirty="0" err="1">
                <a:hlinkClick r:id="rId3"/>
              </a:rPr>
              <a:t>cms</a:t>
            </a:r>
            <a:r>
              <a:rPr lang="en-AU" altLang="en-US" dirty="0">
                <a:hlinkClick r:id="rId3"/>
              </a:rPr>
              <a:t>/er4</a:t>
            </a:r>
            <a:r>
              <a:rPr lang="en-AU" altLang="en-US" dirty="0"/>
              <a:t> </a:t>
            </a:r>
          </a:p>
        </p:txBody>
      </p:sp>
      <p:pic>
        <p:nvPicPr>
          <p:cNvPr id="2" name="Picture 1">
            <a:extLst>
              <a:ext uri="{FF2B5EF4-FFF2-40B4-BE49-F238E27FC236}">
                <a16:creationId xmlns:a16="http://schemas.microsoft.com/office/drawing/2014/main" id="{0F3078D4-2E18-4906-9798-47A2ED246857}"/>
              </a:ext>
            </a:extLst>
          </p:cNvPr>
          <p:cNvPicPr>
            <a:picLocks noChangeAspect="1"/>
          </p:cNvPicPr>
          <p:nvPr/>
        </p:nvPicPr>
        <p:blipFill>
          <a:blip r:embed="rId4"/>
          <a:stretch>
            <a:fillRect/>
          </a:stretch>
        </p:blipFill>
        <p:spPr>
          <a:xfrm>
            <a:off x="4133184" y="3124409"/>
            <a:ext cx="4256073"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9696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a:t>Author support tools</a:t>
            </a:r>
          </a:p>
        </p:txBody>
      </p:sp>
      <p:sp>
        <p:nvSpPr>
          <p:cNvPr id="14339" name="Content Placeholder 2"/>
          <p:cNvSpPr>
            <a:spLocks noGrp="1"/>
          </p:cNvSpPr>
          <p:nvPr>
            <p:ph idx="1"/>
          </p:nvPr>
        </p:nvSpPr>
        <p:spPr>
          <a:xfrm>
            <a:off x="439738" y="2275200"/>
            <a:ext cx="5035373" cy="3909600"/>
          </a:xfrm>
        </p:spPr>
        <p:txBody>
          <a:bodyPr/>
          <a:lstStyle/>
          <a:p>
            <a:r>
              <a:rPr lang="en-AU" altLang="en-US" sz="2200" b="1" dirty="0"/>
              <a:t>Task exchange</a:t>
            </a:r>
          </a:p>
          <a:p>
            <a:pPr lvl="1"/>
            <a:r>
              <a:rPr lang="en-AU" altLang="en-US" dirty="0"/>
              <a:t>Connect to others who may be able to assist with your review</a:t>
            </a:r>
          </a:p>
          <a:p>
            <a:pPr lvl="1"/>
            <a:r>
              <a:rPr lang="en-AU" altLang="en-US" dirty="0">
                <a:hlinkClick r:id="rId3"/>
              </a:rPr>
              <a:t>taskexchange.cochrane.org</a:t>
            </a:r>
            <a:endParaRPr lang="en-AU" altLang="en-US" dirty="0"/>
          </a:p>
          <a:p>
            <a:endParaRPr lang="en-AU" altLang="en-US" dirty="0"/>
          </a:p>
          <a:p>
            <a:endParaRPr lang="en-AU" altLang="en-US" dirty="0"/>
          </a:p>
        </p:txBody>
      </p:sp>
      <p:pic>
        <p:nvPicPr>
          <p:cNvPr id="2" name="Picture 1">
            <a:extLst>
              <a:ext uri="{FF2B5EF4-FFF2-40B4-BE49-F238E27FC236}">
                <a16:creationId xmlns:a16="http://schemas.microsoft.com/office/drawing/2014/main" id="{4A3191A3-9CD6-4537-B25D-EF91B5E8C1B2}"/>
              </a:ext>
            </a:extLst>
          </p:cNvPr>
          <p:cNvPicPr>
            <a:picLocks noChangeAspect="1"/>
          </p:cNvPicPr>
          <p:nvPr/>
        </p:nvPicPr>
        <p:blipFill>
          <a:blip r:embed="rId4"/>
          <a:stretch>
            <a:fillRect/>
          </a:stretch>
        </p:blipFill>
        <p:spPr>
          <a:xfrm>
            <a:off x="3831774" y="3288361"/>
            <a:ext cx="5475111" cy="33835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486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AU" altLang="en-US"/>
              <a:t>Reporting excluded studies</a:t>
            </a:r>
          </a:p>
        </p:txBody>
      </p:sp>
      <p:sp>
        <p:nvSpPr>
          <p:cNvPr id="15363" name="Content Placeholder 2"/>
          <p:cNvSpPr>
            <a:spLocks noGrp="1"/>
          </p:cNvSpPr>
          <p:nvPr>
            <p:ph idx="4294967295"/>
          </p:nvPr>
        </p:nvSpPr>
        <p:spPr>
          <a:xfrm>
            <a:off x="439738" y="2129088"/>
            <a:ext cx="7672388" cy="3910013"/>
          </a:xfrm>
        </p:spPr>
        <p:txBody>
          <a:bodyPr/>
          <a:lstStyle/>
          <a:p>
            <a:pPr marL="342900" indent="-342900">
              <a:buFont typeface="Arial" panose="020B0604020202020204" pitchFamily="34" charset="0"/>
              <a:buChar char="•"/>
            </a:pPr>
            <a:r>
              <a:rPr lang="hr-HR" altLang="en-US" dirty="0"/>
              <a:t>‘</a:t>
            </a:r>
            <a:r>
              <a:rPr lang="en-AU" altLang="en-US" dirty="0"/>
              <a:t>Results</a:t>
            </a:r>
            <a:r>
              <a:rPr lang="hr-HR" altLang="en-US" dirty="0"/>
              <a:t>’</a:t>
            </a:r>
            <a:r>
              <a:rPr lang="en-AU" altLang="en-US" dirty="0"/>
              <a:t> section</a:t>
            </a:r>
          </a:p>
          <a:p>
            <a:pPr lvl="3"/>
            <a:r>
              <a:rPr lang="en-AU" altLang="en-US" dirty="0"/>
              <a:t>Search results, including no. identified and excluded at each stage</a:t>
            </a:r>
          </a:p>
          <a:p>
            <a:pPr marL="342900" indent="-342900">
              <a:buFont typeface="Arial" panose="020B0604020202020204" pitchFamily="34" charset="0"/>
              <a:buChar char="•"/>
            </a:pPr>
            <a:r>
              <a:rPr lang="en-AU" altLang="en-US" dirty="0"/>
              <a:t>‘Characteristics of excluded studies’ table</a:t>
            </a:r>
          </a:p>
          <a:p>
            <a:pPr lvl="3"/>
            <a:r>
              <a:rPr lang="en-AU" altLang="en-US" dirty="0"/>
              <a:t>list of key excluded studies, with primary reason for exclusion</a:t>
            </a:r>
          </a:p>
          <a:p>
            <a:pPr lvl="4"/>
            <a:r>
              <a:rPr lang="en-AU" altLang="en-US" dirty="0"/>
              <a:t>list studies that may appear to readers to meet the eligibility criteria, but on closer inspection do not</a:t>
            </a:r>
          </a:p>
          <a:p>
            <a:pPr lvl="4"/>
            <a:r>
              <a:rPr lang="en-AU" altLang="en-US" dirty="0"/>
              <a:t>no need to list studies that obviously do not meet criteria</a:t>
            </a:r>
          </a:p>
        </p:txBody>
      </p:sp>
      <p:pic>
        <p:nvPicPr>
          <p:cNvPr id="2" name="Picture 1">
            <a:extLst>
              <a:ext uri="{FF2B5EF4-FFF2-40B4-BE49-F238E27FC236}">
                <a16:creationId xmlns:a16="http://schemas.microsoft.com/office/drawing/2014/main" id="{E3475D6F-3A9C-45A3-8568-BA3E6E4C9912}"/>
              </a:ext>
            </a:extLst>
          </p:cNvPr>
          <p:cNvPicPr>
            <a:picLocks noChangeAspect="1"/>
          </p:cNvPicPr>
          <p:nvPr/>
        </p:nvPicPr>
        <p:blipFill>
          <a:blip r:embed="rId3"/>
          <a:stretch>
            <a:fillRect/>
          </a:stretch>
        </p:blipFill>
        <p:spPr>
          <a:xfrm>
            <a:off x="2185875" y="4728999"/>
            <a:ext cx="8333686" cy="3910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7330778"/>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413</TotalTime>
  <Words>2678</Words>
  <Application>Microsoft Office PowerPoint</Application>
  <PresentationFormat>On-screen Show (4:3)</PresentationFormat>
  <Paragraphs>135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Sans source</vt:lpstr>
      <vt:lpstr>Source Sans Pro</vt:lpstr>
      <vt:lpstr>Source Sans Pro Semibold</vt:lpstr>
      <vt:lpstr>Times New Roman</vt:lpstr>
      <vt:lpstr>Wingdings</vt:lpstr>
      <vt:lpstr>Cochrane Purple</vt:lpstr>
      <vt:lpstr>Selecting studies</vt:lpstr>
      <vt:lpstr>Steps of a Cochrane Review</vt:lpstr>
      <vt:lpstr>Minimising bias in selection</vt:lpstr>
      <vt:lpstr>Putting it into practice</vt:lpstr>
      <vt:lpstr>What about studies with no usable data?</vt:lpstr>
      <vt:lpstr>Author support tools</vt:lpstr>
      <vt:lpstr>Author support tools</vt:lpstr>
      <vt:lpstr>Author support tools</vt:lpstr>
      <vt:lpstr>Reporting excluded studies</vt:lpstr>
      <vt:lpstr>PRISMA flow chart</vt:lpstr>
      <vt:lpstr>What to include in your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Diane Gal</cp:lastModifiedBy>
  <cp:revision>48</cp:revision>
  <cp:lastPrinted>2017-03-02T06:47:19Z</cp:lastPrinted>
  <dcterms:created xsi:type="dcterms:W3CDTF">2016-03-04T03:08:32Z</dcterms:created>
  <dcterms:modified xsi:type="dcterms:W3CDTF">2022-07-14T09:48:41Z</dcterms:modified>
  <cp:category/>
</cp:coreProperties>
</file>