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4"/>
  </p:notesMasterIdLst>
  <p:handoutMasterIdLst>
    <p:handoutMasterId r:id="rId45"/>
  </p:handoutMasterIdLst>
  <p:sldIdLst>
    <p:sldId id="257" r:id="rId2"/>
    <p:sldId id="318" r:id="rId3"/>
    <p:sldId id="278" r:id="rId4"/>
    <p:sldId id="279" r:id="rId5"/>
    <p:sldId id="280" r:id="rId6"/>
    <p:sldId id="324" r:id="rId7"/>
    <p:sldId id="282" r:id="rId8"/>
    <p:sldId id="283" r:id="rId9"/>
    <p:sldId id="284" r:id="rId10"/>
    <p:sldId id="326" r:id="rId11"/>
    <p:sldId id="319" r:id="rId12"/>
    <p:sldId id="285" r:id="rId13"/>
    <p:sldId id="325" r:id="rId14"/>
    <p:sldId id="322" r:id="rId15"/>
    <p:sldId id="290" r:id="rId16"/>
    <p:sldId id="291" r:id="rId17"/>
    <p:sldId id="293" r:id="rId18"/>
    <p:sldId id="327" r:id="rId19"/>
    <p:sldId id="292" r:id="rId20"/>
    <p:sldId id="294" r:id="rId21"/>
    <p:sldId id="295" r:id="rId22"/>
    <p:sldId id="296" r:id="rId23"/>
    <p:sldId id="297" r:id="rId24"/>
    <p:sldId id="298" r:id="rId25"/>
    <p:sldId id="299" r:id="rId26"/>
    <p:sldId id="300" r:id="rId27"/>
    <p:sldId id="301" r:id="rId28"/>
    <p:sldId id="302" r:id="rId29"/>
    <p:sldId id="304" r:id="rId30"/>
    <p:sldId id="305" r:id="rId31"/>
    <p:sldId id="306" r:id="rId32"/>
    <p:sldId id="307" r:id="rId33"/>
    <p:sldId id="308" r:id="rId34"/>
    <p:sldId id="320" r:id="rId35"/>
    <p:sldId id="309" r:id="rId36"/>
    <p:sldId id="310" r:id="rId37"/>
    <p:sldId id="312" r:id="rId38"/>
    <p:sldId id="313" r:id="rId39"/>
    <p:sldId id="314" r:id="rId40"/>
    <p:sldId id="315" r:id="rId41"/>
    <p:sldId id="316" r:id="rId42"/>
    <p:sldId id="317"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71445" autoAdjust="0"/>
  </p:normalViewPr>
  <p:slideViewPr>
    <p:cSldViewPr snapToGrid="0" showGuides="1">
      <p:cViewPr varScale="1">
        <p:scale>
          <a:sx n="81" d="100"/>
          <a:sy n="81" d="100"/>
        </p:scale>
        <p:origin x="2568" y="90"/>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272EF-3DC9-4EEC-A2D8-74E022E47F8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333BFA8B-513E-4588-A1B1-813AD8EB8B12}">
      <dgm:prSet phldrT="[Text]"/>
      <dgm:spPr/>
      <dgm:t>
        <a:bodyPr/>
        <a:lstStyle/>
        <a:p>
          <a:r>
            <a:rPr lang="en-AU" dirty="0"/>
            <a:t>CENTRAL</a:t>
          </a:r>
        </a:p>
        <a:p>
          <a:r>
            <a:rPr lang="hr-HR" dirty="0"/>
            <a:t>1.730,000</a:t>
          </a:r>
          <a:r>
            <a:rPr lang="en-GB" dirty="0"/>
            <a:t> records</a:t>
          </a:r>
          <a:endParaRPr lang="en-AU" dirty="0"/>
        </a:p>
      </dgm:t>
    </dgm:pt>
    <dgm:pt modelId="{461D34DD-B2EB-428F-A5DE-E4E0495AC01F}" type="parTrans" cxnId="{2127BFDB-7E3F-4827-9F4E-117C10D1979C}">
      <dgm:prSet/>
      <dgm:spPr/>
      <dgm:t>
        <a:bodyPr/>
        <a:lstStyle/>
        <a:p>
          <a:endParaRPr lang="en-AU"/>
        </a:p>
      </dgm:t>
    </dgm:pt>
    <dgm:pt modelId="{F6007717-5CC4-40FC-A6FD-E6B14DA2C338}" type="sibTrans" cxnId="{2127BFDB-7E3F-4827-9F4E-117C10D1979C}">
      <dgm:prSet/>
      <dgm:spPr/>
      <dgm:t>
        <a:bodyPr/>
        <a:lstStyle/>
        <a:p>
          <a:endParaRPr lang="en-AU"/>
        </a:p>
      </dgm:t>
    </dgm:pt>
    <dgm:pt modelId="{B6C73DE9-00F9-4CDD-96D2-ACD41EB3ECB0}">
      <dgm:prSet phldrT="[Text]" custT="1"/>
      <dgm:spPr/>
      <dgm:t>
        <a:bodyPr/>
        <a:lstStyle/>
        <a:p>
          <a:r>
            <a:rPr lang="en-AU" sz="2100" dirty="0"/>
            <a:t>MEDLINE</a:t>
          </a:r>
        </a:p>
        <a:p>
          <a:r>
            <a:rPr lang="hr-HR" sz="2100" dirty="0"/>
            <a:t>585,000</a:t>
          </a:r>
          <a:endParaRPr lang="en-AU" sz="2100" dirty="0"/>
        </a:p>
      </dgm:t>
    </dgm:pt>
    <dgm:pt modelId="{B7C17D2D-D908-47D9-AF36-93B87A584430}" type="parTrans" cxnId="{D2D303AC-9CFE-4B66-9327-5498AA228F1D}">
      <dgm:prSet/>
      <dgm:spPr>
        <a:solidFill>
          <a:schemeClr val="accent2"/>
        </a:solidFill>
      </dgm:spPr>
      <dgm:t>
        <a:bodyPr/>
        <a:lstStyle/>
        <a:p>
          <a:endParaRPr lang="en-AU"/>
        </a:p>
      </dgm:t>
    </dgm:pt>
    <dgm:pt modelId="{A12A40F9-225E-4D4F-9EFA-9B949EE5E0A7}" type="sibTrans" cxnId="{D2D303AC-9CFE-4B66-9327-5498AA228F1D}">
      <dgm:prSet/>
      <dgm:spPr/>
      <dgm:t>
        <a:bodyPr/>
        <a:lstStyle/>
        <a:p>
          <a:endParaRPr lang="en-AU"/>
        </a:p>
      </dgm:t>
    </dgm:pt>
    <dgm:pt modelId="{CBD1EB58-2DB6-42E4-A16A-E1ADDC6EABA1}">
      <dgm:prSet phldrT="[Text]" custT="1"/>
      <dgm:spPr/>
      <dgm:t>
        <a:bodyPr/>
        <a:lstStyle/>
        <a:p>
          <a:r>
            <a:rPr lang="en-AU" sz="2100" dirty="0" err="1"/>
            <a:t>Embase</a:t>
          </a:r>
          <a:endParaRPr lang="en-AU" sz="2100" dirty="0"/>
        </a:p>
        <a:p>
          <a:r>
            <a:rPr lang="hr-HR" sz="2100" dirty="0"/>
            <a:t>450,000</a:t>
          </a:r>
          <a:endParaRPr lang="en-AU" sz="2100" dirty="0"/>
        </a:p>
      </dgm:t>
    </dgm:pt>
    <dgm:pt modelId="{4629C9BD-7B29-484B-994E-4C0924921AB9}" type="parTrans" cxnId="{52A9FF46-E49F-4B56-9346-144E0678D1F9}">
      <dgm:prSet/>
      <dgm:spPr>
        <a:solidFill>
          <a:schemeClr val="accent2"/>
        </a:solidFill>
      </dgm:spPr>
      <dgm:t>
        <a:bodyPr/>
        <a:lstStyle/>
        <a:p>
          <a:endParaRPr lang="en-AU"/>
        </a:p>
      </dgm:t>
    </dgm:pt>
    <dgm:pt modelId="{B1D7CB07-17E5-4292-BEB8-C79F9D944BBA}" type="sibTrans" cxnId="{52A9FF46-E49F-4B56-9346-144E0678D1F9}">
      <dgm:prSet/>
      <dgm:spPr/>
      <dgm:t>
        <a:bodyPr/>
        <a:lstStyle/>
        <a:p>
          <a:endParaRPr lang="en-AU"/>
        </a:p>
      </dgm:t>
    </dgm:pt>
    <dgm:pt modelId="{65F66BB9-E95F-434F-8BB1-B237F5CFEBF6}">
      <dgm:prSet phldrT="[Text]" custT="1"/>
      <dgm:spPr/>
      <dgm:t>
        <a:bodyPr/>
        <a:lstStyle/>
        <a:p>
          <a:r>
            <a:rPr lang="en-GB" sz="2500" dirty="0"/>
            <a:t> </a:t>
          </a:r>
          <a:r>
            <a:rPr lang="en-GB" sz="2100" dirty="0"/>
            <a:t>Other</a:t>
          </a:r>
        </a:p>
        <a:p>
          <a:r>
            <a:rPr lang="hr-HR" sz="2100" dirty="0"/>
            <a:t>695,000</a:t>
          </a:r>
          <a:endParaRPr lang="en-AU" sz="2100" dirty="0"/>
        </a:p>
      </dgm:t>
    </dgm:pt>
    <dgm:pt modelId="{A1AE822D-339E-4229-B665-00D027473E77}" type="parTrans" cxnId="{37C2B02F-D377-4505-A96B-BF6E672B4351}">
      <dgm:prSet/>
      <dgm:spPr>
        <a:solidFill>
          <a:schemeClr val="accent2"/>
        </a:solidFill>
      </dgm:spPr>
      <dgm:t>
        <a:bodyPr/>
        <a:lstStyle/>
        <a:p>
          <a:endParaRPr lang="en-AU"/>
        </a:p>
      </dgm:t>
    </dgm:pt>
    <dgm:pt modelId="{ADD1258E-9D82-41C6-B5A1-0B55E351F49D}" type="sibTrans" cxnId="{37C2B02F-D377-4505-A96B-BF6E672B4351}">
      <dgm:prSet/>
      <dgm:spPr/>
      <dgm:t>
        <a:bodyPr/>
        <a:lstStyle/>
        <a:p>
          <a:endParaRPr lang="en-AU"/>
        </a:p>
      </dgm:t>
    </dgm:pt>
    <dgm:pt modelId="{94FC2185-6BD1-4026-B43F-18A6E476AFC3}" type="pres">
      <dgm:prSet presAssocID="{81D272EF-3DC9-4EEC-A2D8-74E022E47F8E}" presName="cycle" presStyleCnt="0">
        <dgm:presLayoutVars>
          <dgm:chMax val="1"/>
          <dgm:dir/>
          <dgm:animLvl val="ctr"/>
          <dgm:resizeHandles val="exact"/>
        </dgm:presLayoutVars>
      </dgm:prSet>
      <dgm:spPr/>
    </dgm:pt>
    <dgm:pt modelId="{106165FB-C55A-4544-8761-8B5C66128B56}" type="pres">
      <dgm:prSet presAssocID="{333BFA8B-513E-4588-A1B1-813AD8EB8B12}" presName="centerShape" presStyleLbl="node0" presStyleIdx="0" presStyleCnt="1"/>
      <dgm:spPr/>
    </dgm:pt>
    <dgm:pt modelId="{47960158-E7EB-406B-BAA8-12479DB234B8}" type="pres">
      <dgm:prSet presAssocID="{B7C17D2D-D908-47D9-AF36-93B87A584430}" presName="parTrans" presStyleLbl="bgSibTrans2D1" presStyleIdx="0" presStyleCnt="3" custLinFactNeighborX="24764" custLinFactNeighborY="-48283"/>
      <dgm:spPr/>
    </dgm:pt>
    <dgm:pt modelId="{DDDB80BE-67AF-4809-932E-C5BB4E1EA96A}" type="pres">
      <dgm:prSet presAssocID="{B6C73DE9-00F9-4CDD-96D2-ACD41EB3ECB0}" presName="node" presStyleLbl="node1" presStyleIdx="0" presStyleCnt="3" custRadScaleRad="93150" custRadScaleInc="-10947">
        <dgm:presLayoutVars>
          <dgm:bulletEnabled val="1"/>
        </dgm:presLayoutVars>
      </dgm:prSet>
      <dgm:spPr/>
    </dgm:pt>
    <dgm:pt modelId="{92CD7350-C2C8-4CCA-8139-74258E032E75}" type="pres">
      <dgm:prSet presAssocID="{4629C9BD-7B29-484B-994E-4C0924921AB9}" presName="parTrans" presStyleLbl="bgSibTrans2D1" presStyleIdx="1" presStyleCnt="3"/>
      <dgm:spPr/>
    </dgm:pt>
    <dgm:pt modelId="{AD586363-DF75-42E5-8AFA-A5370AF7E28C}" type="pres">
      <dgm:prSet presAssocID="{CBD1EB58-2DB6-42E4-A16A-E1ADDC6EABA1}" presName="node" presStyleLbl="node1" presStyleIdx="1" presStyleCnt="3">
        <dgm:presLayoutVars>
          <dgm:bulletEnabled val="1"/>
        </dgm:presLayoutVars>
      </dgm:prSet>
      <dgm:spPr/>
    </dgm:pt>
    <dgm:pt modelId="{9D6C874D-3765-41C6-BF8D-9762505E9053}" type="pres">
      <dgm:prSet presAssocID="{A1AE822D-339E-4229-B665-00D027473E77}" presName="parTrans" presStyleLbl="bgSibTrans2D1" presStyleIdx="2" presStyleCnt="3"/>
      <dgm:spPr/>
    </dgm:pt>
    <dgm:pt modelId="{5C353BB6-03FD-4A51-98DF-7725ED3D6814}" type="pres">
      <dgm:prSet presAssocID="{65F66BB9-E95F-434F-8BB1-B237F5CFEBF6}" presName="node" presStyleLbl="node1" presStyleIdx="2" presStyleCnt="3">
        <dgm:presLayoutVars>
          <dgm:bulletEnabled val="1"/>
        </dgm:presLayoutVars>
      </dgm:prSet>
      <dgm:spPr/>
    </dgm:pt>
  </dgm:ptLst>
  <dgm:cxnLst>
    <dgm:cxn modelId="{5448510B-4423-427B-BB4B-870977C68380}" type="presOf" srcId="{81D272EF-3DC9-4EEC-A2D8-74E022E47F8E}" destId="{94FC2185-6BD1-4026-B43F-18A6E476AFC3}" srcOrd="0" destOrd="0" presId="urn:microsoft.com/office/officeart/2005/8/layout/radial4"/>
    <dgm:cxn modelId="{37C2B02F-D377-4505-A96B-BF6E672B4351}" srcId="{333BFA8B-513E-4588-A1B1-813AD8EB8B12}" destId="{65F66BB9-E95F-434F-8BB1-B237F5CFEBF6}" srcOrd="2" destOrd="0" parTransId="{A1AE822D-339E-4229-B665-00D027473E77}" sibTransId="{ADD1258E-9D82-41C6-B5A1-0B55E351F49D}"/>
    <dgm:cxn modelId="{18315734-0C42-4377-96C2-905D383CFDF9}" type="presOf" srcId="{65F66BB9-E95F-434F-8BB1-B237F5CFEBF6}" destId="{5C353BB6-03FD-4A51-98DF-7725ED3D6814}" srcOrd="0" destOrd="0" presId="urn:microsoft.com/office/officeart/2005/8/layout/radial4"/>
    <dgm:cxn modelId="{3848B560-FB01-458B-AAE7-CA609636CD11}" type="presOf" srcId="{CBD1EB58-2DB6-42E4-A16A-E1ADDC6EABA1}" destId="{AD586363-DF75-42E5-8AFA-A5370AF7E28C}" srcOrd="0" destOrd="0" presId="urn:microsoft.com/office/officeart/2005/8/layout/radial4"/>
    <dgm:cxn modelId="{52A9FF46-E49F-4B56-9346-144E0678D1F9}" srcId="{333BFA8B-513E-4588-A1B1-813AD8EB8B12}" destId="{CBD1EB58-2DB6-42E4-A16A-E1ADDC6EABA1}" srcOrd="1" destOrd="0" parTransId="{4629C9BD-7B29-484B-994E-4C0924921AB9}" sibTransId="{B1D7CB07-17E5-4292-BEB8-C79F9D944BBA}"/>
    <dgm:cxn modelId="{9564CB92-93BD-49EB-A99D-56D606B3855B}" type="presOf" srcId="{A1AE822D-339E-4229-B665-00D027473E77}" destId="{9D6C874D-3765-41C6-BF8D-9762505E9053}" srcOrd="0" destOrd="0" presId="urn:microsoft.com/office/officeart/2005/8/layout/radial4"/>
    <dgm:cxn modelId="{DC1A4BA6-03B0-44DD-9A48-F3B5AAC44F57}" type="presOf" srcId="{B6C73DE9-00F9-4CDD-96D2-ACD41EB3ECB0}" destId="{DDDB80BE-67AF-4809-932E-C5BB4E1EA96A}" srcOrd="0" destOrd="0" presId="urn:microsoft.com/office/officeart/2005/8/layout/radial4"/>
    <dgm:cxn modelId="{D2D303AC-9CFE-4B66-9327-5498AA228F1D}" srcId="{333BFA8B-513E-4588-A1B1-813AD8EB8B12}" destId="{B6C73DE9-00F9-4CDD-96D2-ACD41EB3ECB0}" srcOrd="0" destOrd="0" parTransId="{B7C17D2D-D908-47D9-AF36-93B87A584430}" sibTransId="{A12A40F9-225E-4D4F-9EFA-9B949EE5E0A7}"/>
    <dgm:cxn modelId="{9FC1ADD6-4B7C-40EF-96B7-F999DA670016}" type="presOf" srcId="{333BFA8B-513E-4588-A1B1-813AD8EB8B12}" destId="{106165FB-C55A-4544-8761-8B5C66128B56}" srcOrd="0" destOrd="0" presId="urn:microsoft.com/office/officeart/2005/8/layout/radial4"/>
    <dgm:cxn modelId="{A01CAED8-E4ED-4EA3-8838-79F5EAC66F75}" type="presOf" srcId="{4629C9BD-7B29-484B-994E-4C0924921AB9}" destId="{92CD7350-C2C8-4CCA-8139-74258E032E75}" srcOrd="0" destOrd="0" presId="urn:microsoft.com/office/officeart/2005/8/layout/radial4"/>
    <dgm:cxn modelId="{2127BFDB-7E3F-4827-9F4E-117C10D1979C}" srcId="{81D272EF-3DC9-4EEC-A2D8-74E022E47F8E}" destId="{333BFA8B-513E-4588-A1B1-813AD8EB8B12}" srcOrd="0" destOrd="0" parTransId="{461D34DD-B2EB-428F-A5DE-E4E0495AC01F}" sibTransId="{F6007717-5CC4-40FC-A6FD-E6B14DA2C338}"/>
    <dgm:cxn modelId="{78C2BDDC-CA18-434D-AD10-295E60E270C2}" type="presOf" srcId="{B7C17D2D-D908-47D9-AF36-93B87A584430}" destId="{47960158-E7EB-406B-BAA8-12479DB234B8}" srcOrd="0" destOrd="0" presId="urn:microsoft.com/office/officeart/2005/8/layout/radial4"/>
    <dgm:cxn modelId="{5F7DDE90-0F54-4B93-A881-561FF95678EC}" type="presParOf" srcId="{94FC2185-6BD1-4026-B43F-18A6E476AFC3}" destId="{106165FB-C55A-4544-8761-8B5C66128B56}" srcOrd="0" destOrd="0" presId="urn:microsoft.com/office/officeart/2005/8/layout/radial4"/>
    <dgm:cxn modelId="{CC76985D-E576-4810-AE84-16027F507CA2}" type="presParOf" srcId="{94FC2185-6BD1-4026-B43F-18A6E476AFC3}" destId="{47960158-E7EB-406B-BAA8-12479DB234B8}" srcOrd="1" destOrd="0" presId="urn:microsoft.com/office/officeart/2005/8/layout/radial4"/>
    <dgm:cxn modelId="{D61A24D2-AC2C-4F73-B494-0B731D51E470}" type="presParOf" srcId="{94FC2185-6BD1-4026-B43F-18A6E476AFC3}" destId="{DDDB80BE-67AF-4809-932E-C5BB4E1EA96A}" srcOrd="2" destOrd="0" presId="urn:microsoft.com/office/officeart/2005/8/layout/radial4"/>
    <dgm:cxn modelId="{4A31CE26-F17C-401C-B210-90474CF44003}" type="presParOf" srcId="{94FC2185-6BD1-4026-B43F-18A6E476AFC3}" destId="{92CD7350-C2C8-4CCA-8139-74258E032E75}" srcOrd="3" destOrd="0" presId="urn:microsoft.com/office/officeart/2005/8/layout/radial4"/>
    <dgm:cxn modelId="{7332DF0F-7FE2-4B9B-B14B-ECC3518D4B6E}" type="presParOf" srcId="{94FC2185-6BD1-4026-B43F-18A6E476AFC3}" destId="{AD586363-DF75-42E5-8AFA-A5370AF7E28C}" srcOrd="4" destOrd="0" presId="urn:microsoft.com/office/officeart/2005/8/layout/radial4"/>
    <dgm:cxn modelId="{834DC760-6376-4917-9FE3-C352C9F4B801}" type="presParOf" srcId="{94FC2185-6BD1-4026-B43F-18A6E476AFC3}" destId="{9D6C874D-3765-41C6-BF8D-9762505E9053}" srcOrd="5" destOrd="0" presId="urn:microsoft.com/office/officeart/2005/8/layout/radial4"/>
    <dgm:cxn modelId="{79398E66-03BD-4791-9973-BE0992C6FAE0}" type="presParOf" srcId="{94FC2185-6BD1-4026-B43F-18A6E476AFC3}" destId="{5C353BB6-03FD-4A51-98DF-7725ED3D681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06B21-9059-4BA3-A5B3-C330F8837769}" type="doc">
      <dgm:prSet loTypeId="urn:microsoft.com/office/officeart/2005/8/layout/venn1" loCatId="relationship" qsTypeId="urn:microsoft.com/office/officeart/2005/8/quickstyle/simple1" qsCatId="simple" csTypeId="urn:microsoft.com/office/officeart/2005/8/colors/accent1_2" csCatId="accent1" phldr="1"/>
      <dgm:spPr/>
    </dgm:pt>
    <dgm:pt modelId="{A306E5BE-9450-4A4D-B34A-CABC1588E4B3}">
      <dgm:prSet phldrT="[Text]"/>
      <dgm:spPr>
        <a:solidFill>
          <a:schemeClr val="accent1">
            <a:hueOff val="0"/>
            <a:satOff val="0"/>
            <a:lumOff val="0"/>
          </a:schemeClr>
        </a:solidFill>
      </dgm:spPr>
      <dgm:t>
        <a:bodyPr/>
        <a:lstStyle/>
        <a:p>
          <a:r>
            <a:rPr lang="en-AU" dirty="0">
              <a:solidFill>
                <a:schemeClr val="bg1"/>
              </a:solidFill>
            </a:rPr>
            <a:t>bicycle</a:t>
          </a:r>
        </a:p>
      </dgm:t>
    </dgm:pt>
    <dgm:pt modelId="{681F602F-9719-4D60-A8B9-6B06BBCD5BF8}" type="parTrans" cxnId="{733E4B90-CB11-440B-81CF-276AD2D59D02}">
      <dgm:prSet/>
      <dgm:spPr/>
      <dgm:t>
        <a:bodyPr/>
        <a:lstStyle/>
        <a:p>
          <a:endParaRPr lang="en-AU"/>
        </a:p>
      </dgm:t>
    </dgm:pt>
    <dgm:pt modelId="{236352E6-9CC6-4918-97AF-7830DC24454D}" type="sibTrans" cxnId="{733E4B90-CB11-440B-81CF-276AD2D59D02}">
      <dgm:prSet/>
      <dgm:spPr/>
      <dgm:t>
        <a:bodyPr/>
        <a:lstStyle/>
        <a:p>
          <a:endParaRPr lang="en-AU"/>
        </a:p>
      </dgm:t>
    </dgm:pt>
    <dgm:pt modelId="{8CBD2D4A-57C8-4975-8A35-2CBC523D764A}">
      <dgm:prSet phldrT="[Text]"/>
      <dgm:spPr>
        <a:solidFill>
          <a:schemeClr val="accent1"/>
        </a:solidFill>
        <a:ln>
          <a:noFill/>
        </a:ln>
      </dgm:spPr>
      <dgm:t>
        <a:bodyPr/>
        <a:lstStyle/>
        <a:p>
          <a:r>
            <a:rPr lang="en-AU" dirty="0">
              <a:solidFill>
                <a:schemeClr val="bg1"/>
              </a:solidFill>
            </a:rPr>
            <a:t>helmet</a:t>
          </a:r>
        </a:p>
      </dgm:t>
    </dgm:pt>
    <dgm:pt modelId="{C723C0F0-75EA-4C75-BA68-B748F2B10006}" type="parTrans" cxnId="{6AB34707-3FFD-4355-89E3-35F4656B9203}">
      <dgm:prSet/>
      <dgm:spPr/>
      <dgm:t>
        <a:bodyPr/>
        <a:lstStyle/>
        <a:p>
          <a:endParaRPr lang="en-AU"/>
        </a:p>
      </dgm:t>
    </dgm:pt>
    <dgm:pt modelId="{D0D023B0-354B-410F-8EE5-53F1A8220ADD}" type="sibTrans" cxnId="{6AB34707-3FFD-4355-89E3-35F4656B9203}">
      <dgm:prSet/>
      <dgm:spPr/>
      <dgm:t>
        <a:bodyPr/>
        <a:lstStyle/>
        <a:p>
          <a:endParaRPr lang="en-AU"/>
        </a:p>
      </dgm:t>
    </dgm:pt>
    <dgm:pt modelId="{5EF22414-51D3-41CC-B606-465AC9A27734}" type="pres">
      <dgm:prSet presAssocID="{D9106B21-9059-4BA3-A5B3-C330F8837769}" presName="compositeShape" presStyleCnt="0">
        <dgm:presLayoutVars>
          <dgm:chMax val="7"/>
          <dgm:dir/>
          <dgm:resizeHandles val="exact"/>
        </dgm:presLayoutVars>
      </dgm:prSet>
      <dgm:spPr/>
    </dgm:pt>
    <dgm:pt modelId="{39A43260-19E0-4B7D-856B-E3BF2F360AF6}" type="pres">
      <dgm:prSet presAssocID="{A306E5BE-9450-4A4D-B34A-CABC1588E4B3}" presName="circ1" presStyleLbl="vennNode1" presStyleIdx="0" presStyleCnt="2"/>
      <dgm:spPr/>
    </dgm:pt>
    <dgm:pt modelId="{E14306D8-9360-4251-B3DD-C872C413FA83}" type="pres">
      <dgm:prSet presAssocID="{A306E5BE-9450-4A4D-B34A-CABC1588E4B3}" presName="circ1Tx" presStyleLbl="revTx" presStyleIdx="0" presStyleCnt="0">
        <dgm:presLayoutVars>
          <dgm:chMax val="0"/>
          <dgm:chPref val="0"/>
          <dgm:bulletEnabled val="1"/>
        </dgm:presLayoutVars>
      </dgm:prSet>
      <dgm:spPr/>
    </dgm:pt>
    <dgm:pt modelId="{216BDB29-BB8D-45B1-97DD-960675889EF4}" type="pres">
      <dgm:prSet presAssocID="{8CBD2D4A-57C8-4975-8A35-2CBC523D764A}" presName="circ2" presStyleLbl="vennNode1" presStyleIdx="1" presStyleCnt="2"/>
      <dgm:spPr/>
    </dgm:pt>
    <dgm:pt modelId="{9AF0D674-7B73-4C1D-B5C5-6DD8A529CCF4}" type="pres">
      <dgm:prSet presAssocID="{8CBD2D4A-57C8-4975-8A35-2CBC523D764A}" presName="circ2Tx" presStyleLbl="revTx" presStyleIdx="0" presStyleCnt="0">
        <dgm:presLayoutVars>
          <dgm:chMax val="0"/>
          <dgm:chPref val="0"/>
          <dgm:bulletEnabled val="1"/>
        </dgm:presLayoutVars>
      </dgm:prSet>
      <dgm:spPr/>
    </dgm:pt>
  </dgm:ptLst>
  <dgm:cxnLst>
    <dgm:cxn modelId="{6AB34707-3FFD-4355-89E3-35F4656B9203}" srcId="{D9106B21-9059-4BA3-A5B3-C330F8837769}" destId="{8CBD2D4A-57C8-4975-8A35-2CBC523D764A}" srcOrd="1" destOrd="0" parTransId="{C723C0F0-75EA-4C75-BA68-B748F2B10006}" sibTransId="{D0D023B0-354B-410F-8EE5-53F1A8220ADD}"/>
    <dgm:cxn modelId="{0AA53F32-71A5-4B39-A239-12794B1888B7}" type="presOf" srcId="{A306E5BE-9450-4A4D-B34A-CABC1588E4B3}" destId="{39A43260-19E0-4B7D-856B-E3BF2F360AF6}" srcOrd="0" destOrd="0" presId="urn:microsoft.com/office/officeart/2005/8/layout/venn1"/>
    <dgm:cxn modelId="{E0AA3369-6BD4-4812-A58D-644A3F695671}" type="presOf" srcId="{D9106B21-9059-4BA3-A5B3-C330F8837769}" destId="{5EF22414-51D3-41CC-B606-465AC9A27734}" srcOrd="0" destOrd="0" presId="urn:microsoft.com/office/officeart/2005/8/layout/venn1"/>
    <dgm:cxn modelId="{DF02DD59-E4B5-4204-9B2B-FC12D1D7F73F}" type="presOf" srcId="{A306E5BE-9450-4A4D-B34A-CABC1588E4B3}" destId="{E14306D8-9360-4251-B3DD-C872C413FA83}" srcOrd="1" destOrd="0" presId="urn:microsoft.com/office/officeart/2005/8/layout/venn1"/>
    <dgm:cxn modelId="{733E4B90-CB11-440B-81CF-276AD2D59D02}" srcId="{D9106B21-9059-4BA3-A5B3-C330F8837769}" destId="{A306E5BE-9450-4A4D-B34A-CABC1588E4B3}" srcOrd="0" destOrd="0" parTransId="{681F602F-9719-4D60-A8B9-6B06BBCD5BF8}" sibTransId="{236352E6-9CC6-4918-97AF-7830DC24454D}"/>
    <dgm:cxn modelId="{AEC6B99E-D99B-4D8F-A3D8-E2F8DA3DE43A}" type="presOf" srcId="{8CBD2D4A-57C8-4975-8A35-2CBC523D764A}" destId="{216BDB29-BB8D-45B1-97DD-960675889EF4}" srcOrd="0" destOrd="0" presId="urn:microsoft.com/office/officeart/2005/8/layout/venn1"/>
    <dgm:cxn modelId="{11C44ED2-2F5E-4327-A2B7-59C8266F1FD2}" type="presOf" srcId="{8CBD2D4A-57C8-4975-8A35-2CBC523D764A}" destId="{9AF0D674-7B73-4C1D-B5C5-6DD8A529CCF4}" srcOrd="1" destOrd="0" presId="urn:microsoft.com/office/officeart/2005/8/layout/venn1"/>
    <dgm:cxn modelId="{30D3A06C-22F2-4939-9C42-AE14FBEFE463}" type="presParOf" srcId="{5EF22414-51D3-41CC-B606-465AC9A27734}" destId="{39A43260-19E0-4B7D-856B-E3BF2F360AF6}" srcOrd="0" destOrd="0" presId="urn:microsoft.com/office/officeart/2005/8/layout/venn1"/>
    <dgm:cxn modelId="{0F19F43C-D2F3-482E-83DE-21842A80FA63}" type="presParOf" srcId="{5EF22414-51D3-41CC-B606-465AC9A27734}" destId="{E14306D8-9360-4251-B3DD-C872C413FA83}" srcOrd="1" destOrd="0" presId="urn:microsoft.com/office/officeart/2005/8/layout/venn1"/>
    <dgm:cxn modelId="{7C727071-7FED-42F6-87E9-C29F5A2D0C0B}" type="presParOf" srcId="{5EF22414-51D3-41CC-B606-465AC9A27734}" destId="{216BDB29-BB8D-45B1-97DD-960675889EF4}" srcOrd="2" destOrd="0" presId="urn:microsoft.com/office/officeart/2005/8/layout/venn1"/>
    <dgm:cxn modelId="{368CF2A4-356B-4600-B9EF-BB07E6DCACDC}" type="presParOf" srcId="{5EF22414-51D3-41CC-B606-465AC9A27734}" destId="{9AF0D674-7B73-4C1D-B5C5-6DD8A529CCF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06B21-9059-4BA3-A5B3-C330F8837769}" type="doc">
      <dgm:prSet loTypeId="urn:microsoft.com/office/officeart/2005/8/layout/venn1" loCatId="relationship" qsTypeId="urn:microsoft.com/office/officeart/2005/8/quickstyle/simple1" qsCatId="simple" csTypeId="urn:microsoft.com/office/officeart/2005/8/colors/accent1_2" csCatId="accent1" phldr="1"/>
      <dgm:spPr/>
    </dgm:pt>
    <dgm:pt modelId="{A306E5BE-9450-4A4D-B34A-CABC1588E4B3}">
      <dgm:prSet phldrT="[Text]"/>
      <dgm:spPr>
        <a:noFill/>
        <a:ln>
          <a:solidFill>
            <a:schemeClr val="accent1"/>
          </a:solidFill>
        </a:ln>
      </dgm:spPr>
      <dgm:t>
        <a:bodyPr/>
        <a:lstStyle/>
        <a:p>
          <a:r>
            <a:rPr lang="en-AU" dirty="0"/>
            <a:t>bicycle</a:t>
          </a:r>
        </a:p>
      </dgm:t>
    </dgm:pt>
    <dgm:pt modelId="{681F602F-9719-4D60-A8B9-6B06BBCD5BF8}" type="parTrans" cxnId="{733E4B90-CB11-440B-81CF-276AD2D59D02}">
      <dgm:prSet/>
      <dgm:spPr/>
      <dgm:t>
        <a:bodyPr/>
        <a:lstStyle/>
        <a:p>
          <a:endParaRPr lang="en-AU"/>
        </a:p>
      </dgm:t>
    </dgm:pt>
    <dgm:pt modelId="{236352E6-9CC6-4918-97AF-7830DC24454D}" type="sibTrans" cxnId="{733E4B90-CB11-440B-81CF-276AD2D59D02}">
      <dgm:prSet/>
      <dgm:spPr/>
      <dgm:t>
        <a:bodyPr/>
        <a:lstStyle/>
        <a:p>
          <a:endParaRPr lang="en-AU"/>
        </a:p>
      </dgm:t>
    </dgm:pt>
    <dgm:pt modelId="{8CBD2D4A-57C8-4975-8A35-2CBC523D764A}">
      <dgm:prSet phldrT="[Text]"/>
      <dgm:spPr>
        <a:noFill/>
        <a:ln>
          <a:solidFill>
            <a:schemeClr val="accent1"/>
          </a:solidFill>
        </a:ln>
      </dgm:spPr>
      <dgm:t>
        <a:bodyPr/>
        <a:lstStyle/>
        <a:p>
          <a:r>
            <a:rPr lang="en-AU" dirty="0"/>
            <a:t>helmet</a:t>
          </a:r>
        </a:p>
      </dgm:t>
    </dgm:pt>
    <dgm:pt modelId="{C723C0F0-75EA-4C75-BA68-B748F2B10006}" type="parTrans" cxnId="{6AB34707-3FFD-4355-89E3-35F4656B9203}">
      <dgm:prSet/>
      <dgm:spPr/>
      <dgm:t>
        <a:bodyPr/>
        <a:lstStyle/>
        <a:p>
          <a:endParaRPr lang="en-AU"/>
        </a:p>
      </dgm:t>
    </dgm:pt>
    <dgm:pt modelId="{D0D023B0-354B-410F-8EE5-53F1A8220ADD}" type="sibTrans" cxnId="{6AB34707-3FFD-4355-89E3-35F4656B9203}">
      <dgm:prSet/>
      <dgm:spPr/>
      <dgm:t>
        <a:bodyPr/>
        <a:lstStyle/>
        <a:p>
          <a:endParaRPr lang="en-AU"/>
        </a:p>
      </dgm:t>
    </dgm:pt>
    <dgm:pt modelId="{5EF22414-51D3-41CC-B606-465AC9A27734}" type="pres">
      <dgm:prSet presAssocID="{D9106B21-9059-4BA3-A5B3-C330F8837769}" presName="compositeShape" presStyleCnt="0">
        <dgm:presLayoutVars>
          <dgm:chMax val="7"/>
          <dgm:dir/>
          <dgm:resizeHandles val="exact"/>
        </dgm:presLayoutVars>
      </dgm:prSet>
      <dgm:spPr/>
    </dgm:pt>
    <dgm:pt modelId="{39A43260-19E0-4B7D-856B-E3BF2F360AF6}" type="pres">
      <dgm:prSet presAssocID="{A306E5BE-9450-4A4D-B34A-CABC1588E4B3}" presName="circ1" presStyleLbl="vennNode1" presStyleIdx="0" presStyleCnt="2"/>
      <dgm:spPr/>
    </dgm:pt>
    <dgm:pt modelId="{E14306D8-9360-4251-B3DD-C872C413FA83}" type="pres">
      <dgm:prSet presAssocID="{A306E5BE-9450-4A4D-B34A-CABC1588E4B3}" presName="circ1Tx" presStyleLbl="revTx" presStyleIdx="0" presStyleCnt="0">
        <dgm:presLayoutVars>
          <dgm:chMax val="0"/>
          <dgm:chPref val="0"/>
          <dgm:bulletEnabled val="1"/>
        </dgm:presLayoutVars>
      </dgm:prSet>
      <dgm:spPr/>
    </dgm:pt>
    <dgm:pt modelId="{216BDB29-BB8D-45B1-97DD-960675889EF4}" type="pres">
      <dgm:prSet presAssocID="{8CBD2D4A-57C8-4975-8A35-2CBC523D764A}" presName="circ2" presStyleLbl="vennNode1" presStyleIdx="1" presStyleCnt="2"/>
      <dgm:spPr/>
    </dgm:pt>
    <dgm:pt modelId="{9AF0D674-7B73-4C1D-B5C5-6DD8A529CCF4}" type="pres">
      <dgm:prSet presAssocID="{8CBD2D4A-57C8-4975-8A35-2CBC523D764A}" presName="circ2Tx" presStyleLbl="revTx" presStyleIdx="0" presStyleCnt="0">
        <dgm:presLayoutVars>
          <dgm:chMax val="0"/>
          <dgm:chPref val="0"/>
          <dgm:bulletEnabled val="1"/>
        </dgm:presLayoutVars>
      </dgm:prSet>
      <dgm:spPr/>
    </dgm:pt>
  </dgm:ptLst>
  <dgm:cxnLst>
    <dgm:cxn modelId="{6AB34707-3FFD-4355-89E3-35F4656B9203}" srcId="{D9106B21-9059-4BA3-A5B3-C330F8837769}" destId="{8CBD2D4A-57C8-4975-8A35-2CBC523D764A}" srcOrd="1" destOrd="0" parTransId="{C723C0F0-75EA-4C75-BA68-B748F2B10006}" sibTransId="{D0D023B0-354B-410F-8EE5-53F1A8220ADD}"/>
    <dgm:cxn modelId="{E3FC7407-0A27-446F-A91F-4221C19E669B}" type="presOf" srcId="{A306E5BE-9450-4A4D-B34A-CABC1588E4B3}" destId="{E14306D8-9360-4251-B3DD-C872C413FA83}" srcOrd="1" destOrd="0" presId="urn:microsoft.com/office/officeart/2005/8/layout/venn1"/>
    <dgm:cxn modelId="{ECF4F72A-9B0C-4A1C-BF9A-F9859FC6988E}" type="presOf" srcId="{D9106B21-9059-4BA3-A5B3-C330F8837769}" destId="{5EF22414-51D3-41CC-B606-465AC9A27734}" srcOrd="0" destOrd="0" presId="urn:microsoft.com/office/officeart/2005/8/layout/venn1"/>
    <dgm:cxn modelId="{807D5239-A1F4-4404-AEBF-A4365B96F7CB}" type="presOf" srcId="{8CBD2D4A-57C8-4975-8A35-2CBC523D764A}" destId="{216BDB29-BB8D-45B1-97DD-960675889EF4}" srcOrd="0" destOrd="0" presId="urn:microsoft.com/office/officeart/2005/8/layout/venn1"/>
    <dgm:cxn modelId="{716C7454-3456-4F7F-87ED-78327E2C1370}" type="presOf" srcId="{A306E5BE-9450-4A4D-B34A-CABC1588E4B3}" destId="{39A43260-19E0-4B7D-856B-E3BF2F360AF6}" srcOrd="0" destOrd="0" presId="urn:microsoft.com/office/officeart/2005/8/layout/venn1"/>
    <dgm:cxn modelId="{733E4B90-CB11-440B-81CF-276AD2D59D02}" srcId="{D9106B21-9059-4BA3-A5B3-C330F8837769}" destId="{A306E5BE-9450-4A4D-B34A-CABC1588E4B3}" srcOrd="0" destOrd="0" parTransId="{681F602F-9719-4D60-A8B9-6B06BBCD5BF8}" sibTransId="{236352E6-9CC6-4918-97AF-7830DC24454D}"/>
    <dgm:cxn modelId="{190F8DD0-5FF5-42BB-8C0B-C87CDBFA78DC}" type="presOf" srcId="{8CBD2D4A-57C8-4975-8A35-2CBC523D764A}" destId="{9AF0D674-7B73-4C1D-B5C5-6DD8A529CCF4}" srcOrd="1" destOrd="0" presId="urn:microsoft.com/office/officeart/2005/8/layout/venn1"/>
    <dgm:cxn modelId="{37AE9CB3-EA4E-4D8C-803B-FE4E68F18B17}" type="presParOf" srcId="{5EF22414-51D3-41CC-B606-465AC9A27734}" destId="{39A43260-19E0-4B7D-856B-E3BF2F360AF6}" srcOrd="0" destOrd="0" presId="urn:microsoft.com/office/officeart/2005/8/layout/venn1"/>
    <dgm:cxn modelId="{2B3E6836-9067-4046-B7B1-DDF30595F202}" type="presParOf" srcId="{5EF22414-51D3-41CC-B606-465AC9A27734}" destId="{E14306D8-9360-4251-B3DD-C872C413FA83}" srcOrd="1" destOrd="0" presId="urn:microsoft.com/office/officeart/2005/8/layout/venn1"/>
    <dgm:cxn modelId="{F94DC205-B857-43AC-A164-68BB89FB0793}" type="presParOf" srcId="{5EF22414-51D3-41CC-B606-465AC9A27734}" destId="{216BDB29-BB8D-45B1-97DD-960675889EF4}" srcOrd="2" destOrd="0" presId="urn:microsoft.com/office/officeart/2005/8/layout/venn1"/>
    <dgm:cxn modelId="{BFC20F12-4CBC-48ED-A777-D97C7233F8E0}" type="presParOf" srcId="{5EF22414-51D3-41CC-B606-465AC9A27734}" destId="{9AF0D674-7B73-4C1D-B5C5-6DD8A529CCF4}"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165FB-C55A-4544-8761-8B5C66128B56}">
      <dsp:nvSpPr>
        <dsp:cNvPr id="0" name=""/>
        <dsp:cNvSpPr/>
      </dsp:nvSpPr>
      <dsp:spPr>
        <a:xfrm>
          <a:off x="1590555" y="2084031"/>
          <a:ext cx="1467088" cy="14670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dirty="0"/>
            <a:t>CENTRAL</a:t>
          </a:r>
        </a:p>
        <a:p>
          <a:pPr marL="0" lvl="0" indent="0" algn="ctr" defTabSz="844550">
            <a:lnSpc>
              <a:spcPct val="90000"/>
            </a:lnSpc>
            <a:spcBef>
              <a:spcPct val="0"/>
            </a:spcBef>
            <a:spcAft>
              <a:spcPct val="35000"/>
            </a:spcAft>
            <a:buNone/>
          </a:pPr>
          <a:r>
            <a:rPr lang="hr-HR" sz="1900" kern="1200" dirty="0"/>
            <a:t>1.730,000</a:t>
          </a:r>
          <a:r>
            <a:rPr lang="en-GB" sz="1900" kern="1200" dirty="0"/>
            <a:t> records</a:t>
          </a:r>
          <a:endParaRPr lang="en-AU" sz="1900" kern="1200" dirty="0"/>
        </a:p>
      </dsp:txBody>
      <dsp:txXfrm>
        <a:off x="1805405" y="2298881"/>
        <a:ext cx="1037388" cy="1037388"/>
      </dsp:txXfrm>
    </dsp:sp>
    <dsp:sp modelId="{47960158-E7EB-406B-BAA8-12479DB234B8}">
      <dsp:nvSpPr>
        <dsp:cNvPr id="0" name=""/>
        <dsp:cNvSpPr/>
      </dsp:nvSpPr>
      <dsp:spPr>
        <a:xfrm rot="12505908">
          <a:off x="894937" y="1777007"/>
          <a:ext cx="1054979" cy="41812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DDDB80BE-67AF-4809-932E-C5BB4E1EA96A}">
      <dsp:nvSpPr>
        <dsp:cNvPr id="0" name=""/>
        <dsp:cNvSpPr/>
      </dsp:nvSpPr>
      <dsp:spPr>
        <a:xfrm>
          <a:off x="438" y="1379310"/>
          <a:ext cx="1393733" cy="1114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AU" sz="2100" kern="1200" dirty="0"/>
            <a:t>MEDLINE</a:t>
          </a:r>
        </a:p>
        <a:p>
          <a:pPr marL="0" lvl="0" indent="0" algn="ctr" defTabSz="933450">
            <a:lnSpc>
              <a:spcPct val="90000"/>
            </a:lnSpc>
            <a:spcBef>
              <a:spcPct val="0"/>
            </a:spcBef>
            <a:spcAft>
              <a:spcPct val="35000"/>
            </a:spcAft>
            <a:buNone/>
          </a:pPr>
          <a:r>
            <a:rPr lang="hr-HR" sz="2100" kern="1200" dirty="0"/>
            <a:t>585,000</a:t>
          </a:r>
          <a:endParaRPr lang="en-AU" sz="2100" kern="1200" dirty="0"/>
        </a:p>
      </dsp:txBody>
      <dsp:txXfrm>
        <a:off x="33095" y="1411967"/>
        <a:ext cx="1328419" cy="1049672"/>
      </dsp:txXfrm>
    </dsp:sp>
    <dsp:sp modelId="{92CD7350-C2C8-4CCA-8139-74258E032E75}">
      <dsp:nvSpPr>
        <dsp:cNvPr id="0" name=""/>
        <dsp:cNvSpPr/>
      </dsp:nvSpPr>
      <dsp:spPr>
        <a:xfrm rot="16200000">
          <a:off x="1732332" y="1214321"/>
          <a:ext cx="1183535" cy="41812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D586363-DF75-42E5-8AFA-A5370AF7E28C}">
      <dsp:nvSpPr>
        <dsp:cNvPr id="0" name=""/>
        <dsp:cNvSpPr/>
      </dsp:nvSpPr>
      <dsp:spPr>
        <a:xfrm>
          <a:off x="1627233" y="274119"/>
          <a:ext cx="1393733" cy="1114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AU" sz="2100" kern="1200" dirty="0" err="1"/>
            <a:t>Embase</a:t>
          </a:r>
          <a:endParaRPr lang="en-AU" sz="2100" kern="1200" dirty="0"/>
        </a:p>
        <a:p>
          <a:pPr marL="0" lvl="0" indent="0" algn="ctr" defTabSz="933450">
            <a:lnSpc>
              <a:spcPct val="90000"/>
            </a:lnSpc>
            <a:spcBef>
              <a:spcPct val="0"/>
            </a:spcBef>
            <a:spcAft>
              <a:spcPct val="35000"/>
            </a:spcAft>
            <a:buNone/>
          </a:pPr>
          <a:r>
            <a:rPr lang="hr-HR" sz="2100" kern="1200" dirty="0"/>
            <a:t>450,000</a:t>
          </a:r>
          <a:endParaRPr lang="en-AU" sz="2100" kern="1200" dirty="0"/>
        </a:p>
      </dsp:txBody>
      <dsp:txXfrm>
        <a:off x="1659890" y="306776"/>
        <a:ext cx="1328419" cy="1049672"/>
      </dsp:txXfrm>
    </dsp:sp>
    <dsp:sp modelId="{9D6C874D-3765-41C6-BF8D-9762505E9053}">
      <dsp:nvSpPr>
        <dsp:cNvPr id="0" name=""/>
        <dsp:cNvSpPr/>
      </dsp:nvSpPr>
      <dsp:spPr>
        <a:xfrm rot="19500000">
          <a:off x="2874389" y="1808838"/>
          <a:ext cx="1183535" cy="41812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5C353BB6-03FD-4A51-98DF-7725ED3D6814}">
      <dsp:nvSpPr>
        <dsp:cNvPr id="0" name=""/>
        <dsp:cNvSpPr/>
      </dsp:nvSpPr>
      <dsp:spPr>
        <a:xfrm>
          <a:off x="3254038" y="1120981"/>
          <a:ext cx="1393733" cy="1114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GB" sz="2500" kern="1200" dirty="0"/>
            <a:t> </a:t>
          </a:r>
          <a:r>
            <a:rPr lang="en-GB" sz="2100" kern="1200" dirty="0"/>
            <a:t>Other</a:t>
          </a:r>
        </a:p>
        <a:p>
          <a:pPr marL="0" lvl="0" indent="0" algn="ctr" defTabSz="1111250">
            <a:lnSpc>
              <a:spcPct val="90000"/>
            </a:lnSpc>
            <a:spcBef>
              <a:spcPct val="0"/>
            </a:spcBef>
            <a:spcAft>
              <a:spcPct val="35000"/>
            </a:spcAft>
            <a:buNone/>
          </a:pPr>
          <a:r>
            <a:rPr lang="hr-HR" sz="2100" kern="1200" dirty="0"/>
            <a:t>695,000</a:t>
          </a:r>
          <a:endParaRPr lang="en-AU" sz="2100" kern="1200" dirty="0"/>
        </a:p>
      </dsp:txBody>
      <dsp:txXfrm>
        <a:off x="3286695" y="1153638"/>
        <a:ext cx="1328419" cy="1049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43260-19E0-4B7D-856B-E3BF2F360AF6}">
      <dsp:nvSpPr>
        <dsp:cNvPr id="0" name=""/>
        <dsp:cNvSpPr/>
      </dsp:nvSpPr>
      <dsp:spPr>
        <a:xfrm>
          <a:off x="89528" y="786734"/>
          <a:ext cx="2208359" cy="2208359"/>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AU" sz="3200" kern="1200" dirty="0">
              <a:solidFill>
                <a:schemeClr val="bg1"/>
              </a:solidFill>
            </a:rPr>
            <a:t>bicycle</a:t>
          </a:r>
        </a:p>
      </dsp:txBody>
      <dsp:txXfrm>
        <a:off x="397902" y="1047147"/>
        <a:ext cx="1273288" cy="1687533"/>
      </dsp:txXfrm>
    </dsp:sp>
    <dsp:sp modelId="{216BDB29-BB8D-45B1-97DD-960675889EF4}">
      <dsp:nvSpPr>
        <dsp:cNvPr id="0" name=""/>
        <dsp:cNvSpPr/>
      </dsp:nvSpPr>
      <dsp:spPr>
        <a:xfrm>
          <a:off x="1681138" y="786734"/>
          <a:ext cx="2208359" cy="2208359"/>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AU" sz="3200" kern="1200" dirty="0">
              <a:solidFill>
                <a:schemeClr val="bg1"/>
              </a:solidFill>
            </a:rPr>
            <a:t>helmet</a:t>
          </a:r>
        </a:p>
      </dsp:txBody>
      <dsp:txXfrm>
        <a:off x="2307835" y="1047147"/>
        <a:ext cx="1273288" cy="1687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43260-19E0-4B7D-856B-E3BF2F360AF6}">
      <dsp:nvSpPr>
        <dsp:cNvPr id="0" name=""/>
        <dsp:cNvSpPr/>
      </dsp:nvSpPr>
      <dsp:spPr>
        <a:xfrm>
          <a:off x="89528" y="786734"/>
          <a:ext cx="2208359" cy="2208359"/>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AU" sz="3200" kern="1200" dirty="0"/>
            <a:t>bicycle</a:t>
          </a:r>
        </a:p>
      </dsp:txBody>
      <dsp:txXfrm>
        <a:off x="397902" y="1047147"/>
        <a:ext cx="1273288" cy="1687533"/>
      </dsp:txXfrm>
    </dsp:sp>
    <dsp:sp modelId="{216BDB29-BB8D-45B1-97DD-960675889EF4}">
      <dsp:nvSpPr>
        <dsp:cNvPr id="0" name=""/>
        <dsp:cNvSpPr/>
      </dsp:nvSpPr>
      <dsp:spPr>
        <a:xfrm>
          <a:off x="1681138" y="786734"/>
          <a:ext cx="2208359" cy="2208359"/>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AU" sz="3200" kern="1200" dirty="0"/>
            <a:t>helmet</a:t>
          </a:r>
        </a:p>
      </dsp:txBody>
      <dsp:txXfrm>
        <a:off x="2307835" y="1047147"/>
        <a:ext cx="1273288" cy="1687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3846108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Cochrane</a:t>
            </a:r>
            <a:r>
              <a:rPr lang="hr-HR" dirty="0"/>
              <a:t> </a:t>
            </a:r>
            <a:r>
              <a:rPr lang="hr-HR" dirty="0" err="1"/>
              <a:t>Crowd</a:t>
            </a:r>
            <a:r>
              <a:rPr lang="hr-HR" dirty="0"/>
              <a:t> </a:t>
            </a:r>
            <a:r>
              <a:rPr lang="hr-HR" dirty="0" err="1"/>
              <a:t>is</a:t>
            </a:r>
            <a:r>
              <a:rPr lang="hr-HR" dirty="0"/>
              <a:t> a </a:t>
            </a:r>
            <a:r>
              <a:rPr lang="en-GB" sz="1200" b="0" i="0" kern="1200" dirty="0">
                <a:solidFill>
                  <a:schemeClr val="tx1"/>
                </a:solidFill>
                <a:effectLst/>
                <a:latin typeface="Source Sans Pro" pitchFamily="34" charset="0"/>
                <a:ea typeface="+mn-ea"/>
                <a:cs typeface="Arial" panose="020B0604020202020204" pitchFamily="34" charset="0"/>
              </a:rPr>
              <a:t>citizen science platform</a:t>
            </a:r>
            <a:r>
              <a:rPr lang="hr-HR" sz="1200" b="0" i="0" kern="1200" dirty="0">
                <a:solidFill>
                  <a:schemeClr val="tx1"/>
                </a:solidFill>
                <a:effectLst/>
                <a:latin typeface="Source Sans Pro" pitchFamily="34" charset="0"/>
                <a:ea typeface="+mn-ea"/>
                <a:cs typeface="Arial" panose="020B0604020202020204" pitchFamily="34" charset="0"/>
              </a:rPr>
              <a:t> - </a:t>
            </a:r>
            <a:r>
              <a:rPr lang="en-GB" sz="1200" b="0" i="0" kern="1200" dirty="0">
                <a:solidFill>
                  <a:schemeClr val="tx1"/>
                </a:solidFill>
                <a:effectLst/>
                <a:latin typeface="Source Sans Pro" pitchFamily="34" charset="0"/>
                <a:ea typeface="+mn-ea"/>
                <a:cs typeface="Arial" panose="020B0604020202020204" pitchFamily="34" charset="0"/>
              </a:rPr>
              <a:t>a global community of volunteers who are helping to classify the research needed to support informed decision-making about healthcare.</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The job of the Cochrane Crowd community is to review descriptions of research studies to identify and classify randomized controlled trials (</a:t>
            </a:r>
            <a:r>
              <a:rPr lang="en-GB" sz="1200" b="0" i="0" kern="1200" dirty="0" err="1">
                <a:solidFill>
                  <a:schemeClr val="tx1"/>
                </a:solidFill>
                <a:effectLst/>
                <a:latin typeface="Source Sans Pro" pitchFamily="34" charset="0"/>
                <a:ea typeface="+mn-ea"/>
                <a:cs typeface="Arial" panose="020B0604020202020204" pitchFamily="34" charset="0"/>
              </a:rPr>
              <a:t>RCTs</a:t>
            </a:r>
            <a:r>
              <a:rPr lang="en-GB" sz="1200" b="0" i="0" kern="1200" dirty="0">
                <a:solidFill>
                  <a:schemeClr val="tx1"/>
                </a:solidFill>
                <a:effectLst/>
                <a:latin typeface="Source Sans Pro" pitchFamily="34" charset="0"/>
                <a:ea typeface="+mn-ea"/>
                <a:cs typeface="Arial" panose="020B0604020202020204" pitchFamily="34" charset="0"/>
              </a:rPr>
              <a:t>)</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Reports of </a:t>
            </a:r>
            <a:r>
              <a:rPr lang="en-GB" sz="1200" b="0" i="0" kern="1200" dirty="0" err="1">
                <a:solidFill>
                  <a:schemeClr val="tx1"/>
                </a:solidFill>
                <a:effectLst/>
                <a:latin typeface="Source Sans Pro" pitchFamily="34" charset="0"/>
                <a:ea typeface="+mn-ea"/>
                <a:cs typeface="Arial" panose="020B0604020202020204" pitchFamily="34" charset="0"/>
              </a:rPr>
              <a:t>RCTs</a:t>
            </a:r>
            <a:r>
              <a:rPr lang="en-GB" sz="1200" b="0" i="0" kern="1200" dirty="0">
                <a:solidFill>
                  <a:schemeClr val="tx1"/>
                </a:solidFill>
                <a:effectLst/>
                <a:latin typeface="Source Sans Pro" pitchFamily="34" charset="0"/>
                <a:ea typeface="+mn-ea"/>
                <a:cs typeface="Arial" panose="020B0604020202020204" pitchFamily="34" charset="0"/>
              </a:rPr>
              <a:t> are then fed into Cochrane’s Central Register of Controlled Trials</a:t>
            </a:r>
            <a:r>
              <a:rPr lang="hr-HR" sz="1200" b="0" i="0" kern="1200" dirty="0">
                <a:solidFill>
                  <a:schemeClr val="tx1"/>
                </a:solidFill>
                <a:effectLst/>
                <a:latin typeface="Source Sans Pro" pitchFamily="34" charset="0"/>
                <a:ea typeface="+mn-ea"/>
                <a:cs typeface="Arial" panose="020B0604020202020204" pitchFamily="34" charset="0"/>
              </a:rPr>
              <a:t>.</a:t>
            </a:r>
          </a:p>
          <a:p>
            <a:r>
              <a:rPr lang="en-GB" sz="1200" b="0" i="0" kern="1200" dirty="0">
                <a:solidFill>
                  <a:schemeClr val="tx1"/>
                </a:solidFill>
                <a:effectLst/>
                <a:latin typeface="Source Sans Pro" pitchFamily="34" charset="0"/>
                <a:ea typeface="+mn-ea"/>
                <a:cs typeface="Arial" panose="020B0604020202020204" pitchFamily="34" charset="0"/>
              </a:rPr>
              <a:t>Anyone can join Cochrane Crowd and no previous experience is necessary. Members find the experience helps build skills in evidence assessment, and by focusing their effort to a health topic of interest they can keep abreast of the latest research. Brief (and fun!) online training is provided, and any contribution is welcome</a:t>
            </a:r>
            <a:r>
              <a:rPr lang="hr-HR" sz="1200" b="0" i="0" kern="1200" dirty="0">
                <a:solidFill>
                  <a:schemeClr val="tx1"/>
                </a:solidFill>
                <a:effectLst/>
                <a:latin typeface="Source Sans Pro" pitchFamily="34" charset="0"/>
                <a:ea typeface="+mn-ea"/>
                <a:cs typeface="Arial" panose="020B0604020202020204" pitchFamily="34" charset="0"/>
              </a:rPr>
              <a:t>.</a:t>
            </a:r>
            <a:endParaRPr lang="en-US" dirty="0"/>
          </a:p>
          <a:p>
            <a:endParaRPr lang="hr-HR" dirty="0"/>
          </a:p>
          <a:p>
            <a:r>
              <a:rPr lang="hr-HR" dirty="0"/>
              <a:t>More info at: </a:t>
            </a:r>
            <a:r>
              <a:rPr lang="en-US" dirty="0"/>
              <a:t>http://community.cochrane.org/tools/data-management-tools/cochrane-crowd</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03844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This diagram shows what we call the ‘Evidence Pipeline’. It shows the ways in which studies are identified in Cochrane and tagged with meta-data regarding study type and PICO characteristics. It is useful for authors to be aware of this evidence pipeline as this is one of the core ways in which RCTs are identified for Cochrane’s Central Database of Controlled Trials (CENTRAL).</a:t>
            </a:r>
          </a:p>
          <a:p>
            <a:endParaRPr lang="en-US" dirty="0"/>
          </a:p>
        </p:txBody>
      </p:sp>
      <p:sp>
        <p:nvSpPr>
          <p:cNvPr id="4" name="Slide Number Placeholder 3"/>
          <p:cNvSpPr>
            <a:spLocks noGrp="1"/>
          </p:cNvSpPr>
          <p:nvPr>
            <p:ph type="sldNum" sz="quarter" idx="10"/>
          </p:nvPr>
        </p:nvSpPr>
        <p:spPr/>
        <p:txBody>
          <a:bodyPr/>
          <a:lstStyle/>
          <a:p>
            <a:fld id="{FFC5AB7A-1E7D-4199-8C95-7F0B7A63A1B9}"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423217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CENTRAL is accessed via </a:t>
            </a:r>
            <a:r>
              <a:rPr lang="hr-HR" altLang="en-US" dirty="0"/>
              <a:t>t</a:t>
            </a:r>
            <a:r>
              <a:rPr lang="en-AU" altLang="en-US" dirty="0"/>
              <a:t>he Cochrane Library, just like Cochrane </a:t>
            </a:r>
            <a:r>
              <a:rPr lang="hr-HR" altLang="en-US" dirty="0"/>
              <a:t>R</a:t>
            </a:r>
            <a:r>
              <a:rPr lang="en-AU" altLang="en-US" dirty="0" err="1"/>
              <a:t>eviews</a:t>
            </a:r>
            <a:r>
              <a:rPr lang="en-AU" altLang="en-US" dirty="0"/>
              <a:t>. The Cochrane Library includes six major databases: the first is the Cochrane Database of Systematic Reviews, which we’re all familiar with. There are also databases of other non-Cochrane reviews, health economics studies, etc. And it also incorporates CENTRAL.</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88C8D02-735A-4CEA-A2B3-1E387D7B6A80}" type="slidenum">
              <a:rPr lang="en-US" altLang="en-US" sz="1400">
                <a:latin typeface="Times New Roman" panose="02020603050405020304" pitchFamily="18" charset="0"/>
              </a:rPr>
              <a:pPr eaLnBrk="1" hangingPunct="1">
                <a:spcBef>
                  <a:spcPct val="0"/>
                </a:spcBef>
              </a:pPr>
              <a:t>12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0969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dirty="0"/>
              <a:t>When you run a search in </a:t>
            </a:r>
            <a:r>
              <a:rPr lang="hr-HR" altLang="en-US" dirty="0"/>
              <a:t>t</a:t>
            </a:r>
            <a:r>
              <a:rPr lang="en-AU" altLang="en-US" dirty="0"/>
              <a:t>he Cochrane Library, whether a simple or advanced search, the </a:t>
            </a:r>
            <a:r>
              <a:rPr lang="hr-HR" altLang="en-US" dirty="0" err="1"/>
              <a:t>Cochrane</a:t>
            </a:r>
            <a:r>
              <a:rPr lang="hr-HR" altLang="en-US" dirty="0"/>
              <a:t> </a:t>
            </a:r>
            <a:r>
              <a:rPr lang="en-AU" altLang="en-US" dirty="0"/>
              <a:t>Library will automatically search all its included databases. On the Search Results page, by default it will display the list of Cochrane Reviews relevant to your search terms. To see the list of trials from CENTRAL, click the Trials </a:t>
            </a:r>
            <a:r>
              <a:rPr lang="hr-HR" altLang="en-US" dirty="0"/>
              <a:t>tab on the top menu bar</a:t>
            </a:r>
            <a:r>
              <a:rPr lang="en-AU" altLang="en-US" dirty="0"/>
              <a:t>. You can browse or mark and export these results as you would from any bibliographic database.</a:t>
            </a:r>
            <a:endParaRPr lang="hr-HR" altLang="en-US" dirty="0"/>
          </a:p>
          <a:p>
            <a:pPr defTabSz="1011923"/>
            <a:r>
              <a:rPr lang="hr-HR" altLang="en-US" dirty="0" err="1"/>
              <a:t>When</a:t>
            </a:r>
            <a:r>
              <a:rPr lang="hr-HR" altLang="en-US" dirty="0"/>
              <a:t> </a:t>
            </a:r>
            <a:r>
              <a:rPr lang="hr-HR" altLang="en-US" dirty="0" err="1"/>
              <a:t>you’re</a:t>
            </a:r>
            <a:r>
              <a:rPr lang="hr-HR" altLang="en-US" dirty="0"/>
              <a:t> </a:t>
            </a:r>
            <a:r>
              <a:rPr lang="hr-HR" altLang="en-US" dirty="0" err="1"/>
              <a:t>searching</a:t>
            </a:r>
            <a:r>
              <a:rPr lang="hr-HR" altLang="en-US" dirty="0"/>
              <a:t> </a:t>
            </a:r>
            <a:r>
              <a:rPr lang="hr-HR" altLang="en-US" dirty="0" err="1"/>
              <a:t>in</a:t>
            </a:r>
            <a:r>
              <a:rPr lang="hr-HR" altLang="en-US" dirty="0"/>
              <a:t> </a:t>
            </a:r>
            <a:r>
              <a:rPr lang="hr-HR" altLang="en-US" dirty="0" err="1"/>
              <a:t>the</a:t>
            </a:r>
            <a:r>
              <a:rPr lang="hr-HR" altLang="en-US" dirty="0"/>
              <a:t> </a:t>
            </a:r>
            <a:r>
              <a:rPr lang="hr-HR" altLang="en-US" dirty="0" err="1"/>
              <a:t>Cochrane</a:t>
            </a:r>
            <a:r>
              <a:rPr lang="hr-HR" altLang="en-US" dirty="0"/>
              <a:t> </a:t>
            </a:r>
            <a:r>
              <a:rPr lang="hr-HR" altLang="en-US" dirty="0" err="1"/>
              <a:t>Library</a:t>
            </a:r>
            <a:r>
              <a:rPr lang="hr-HR" altLang="en-US" dirty="0"/>
              <a:t>, </a:t>
            </a:r>
            <a:r>
              <a:rPr lang="hr-HR" altLang="en-US" dirty="0" err="1"/>
              <a:t>you</a:t>
            </a:r>
            <a:r>
              <a:rPr lang="hr-HR" altLang="en-US" dirty="0"/>
              <a:t> </a:t>
            </a:r>
            <a:r>
              <a:rPr lang="hr-HR" altLang="en-US" dirty="0" err="1"/>
              <a:t>can</a:t>
            </a:r>
            <a:r>
              <a:rPr lang="hr-HR" altLang="en-US" dirty="0"/>
              <a:t> use </a:t>
            </a:r>
            <a:r>
              <a:rPr lang="hr-HR" altLang="en-US" dirty="0" err="1"/>
              <a:t>the</a:t>
            </a:r>
            <a:r>
              <a:rPr lang="hr-HR" altLang="en-US" dirty="0"/>
              <a:t> free </a:t>
            </a:r>
            <a:r>
              <a:rPr lang="hr-HR" altLang="en-US" dirty="0" err="1"/>
              <a:t>text</a:t>
            </a:r>
            <a:r>
              <a:rPr lang="hr-HR" altLang="en-US" dirty="0"/>
              <a:t> </a:t>
            </a:r>
            <a:r>
              <a:rPr lang="hr-HR" altLang="en-US" dirty="0" err="1"/>
              <a:t>search</a:t>
            </a:r>
            <a:r>
              <a:rPr lang="hr-HR" altLang="en-US" dirty="0"/>
              <a:t>, as </a:t>
            </a:r>
            <a:r>
              <a:rPr lang="hr-HR" altLang="en-US" dirty="0" err="1"/>
              <a:t>shown</a:t>
            </a:r>
            <a:r>
              <a:rPr lang="hr-HR" altLang="en-US" dirty="0"/>
              <a:t> on </a:t>
            </a:r>
            <a:r>
              <a:rPr lang="hr-HR" altLang="en-US" dirty="0" err="1"/>
              <a:t>this</a:t>
            </a:r>
            <a:r>
              <a:rPr lang="hr-HR" altLang="en-US" dirty="0"/>
              <a:t> </a:t>
            </a:r>
            <a:r>
              <a:rPr lang="hr-HR" altLang="en-US" dirty="0" err="1"/>
              <a:t>slide</a:t>
            </a:r>
            <a:r>
              <a:rPr lang="hr-HR" altLang="en-US" dirty="0"/>
              <a:t>...</a:t>
            </a:r>
            <a:endParaRPr lang="en-AU" altLang="en-US" dirty="0"/>
          </a:p>
          <a:p>
            <a:pPr defTabSz="1011923"/>
            <a:endParaRPr lang="en-AU"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BFF7B75-A945-4946-A976-40EF25F6ED13}" type="slidenum">
              <a:rPr lang="en-US" altLang="en-US" sz="1400">
                <a:latin typeface="Times New Roman" panose="02020603050405020304" pitchFamily="18" charset="0"/>
              </a:rPr>
              <a:pPr eaLnBrk="1" hangingPunct="1">
                <a:spcBef>
                  <a:spcPct val="0"/>
                </a:spcBef>
              </a:pPr>
              <a:t>13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0472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7263"/>
            <a:r>
              <a:rPr lang="hr-HR" altLang="en-US" dirty="0"/>
              <a:t>Or you can use the MeSH term for searching (under ‘Advanced Search).</a:t>
            </a:r>
            <a:r>
              <a:rPr lang="en-US" altLang="en-US" dirty="0"/>
              <a:t> </a:t>
            </a:r>
          </a:p>
          <a:p>
            <a:pPr defTabSz="957263"/>
            <a:endParaRPr lang="en-US" altLang="en-US" dirty="0"/>
          </a:p>
          <a:p>
            <a:pPr marL="0" marR="0" lvl="0" indent="0" algn="l" defTabSz="957263" rtl="0" eaLnBrk="1" fontAlgn="auto" latinLnBrk="0" hangingPunct="1">
              <a:lnSpc>
                <a:spcPct val="100000"/>
              </a:lnSpc>
              <a:spcBef>
                <a:spcPts val="0"/>
              </a:spcBef>
              <a:spcAft>
                <a:spcPts val="0"/>
              </a:spcAft>
              <a:buClrTx/>
              <a:buSzTx/>
              <a:buFontTx/>
              <a:buNone/>
              <a:tabLst/>
              <a:defRPr/>
            </a:pPr>
            <a:r>
              <a:rPr lang="hr-HR" altLang="en-US" dirty="0"/>
              <a:t>[</a:t>
            </a:r>
            <a:r>
              <a:rPr lang="en-US" altLang="en-US" dirty="0"/>
              <a:t>NOTE </a:t>
            </a:r>
            <a:r>
              <a:rPr lang="hr-HR" altLang="en-US" dirty="0"/>
              <a:t>TO TRAINERS</a:t>
            </a:r>
            <a:r>
              <a:rPr lang="en-US" altLang="en-US" dirty="0"/>
              <a:t>: You can choose to implement the exercise ‘</a:t>
            </a:r>
            <a:r>
              <a:rPr lang="en-US"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Searching for studies in the Cochrane Library’ at this point. See package specific guidelines for more information</a:t>
            </a:r>
            <a:r>
              <a:rPr lang="hr-HR"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57263"/>
            <a:endParaRPr lang="en-AU" altLang="en-US" dirty="0"/>
          </a:p>
          <a:p>
            <a:pPr defTabSz="957263"/>
            <a:endParaRPr lang="en-AU"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1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1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1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1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FAAFAB7-01BF-42FB-AD3B-61AC3A3127F8}" type="slidenum">
              <a:rPr lang="en-US" altLang="en-US" sz="1300">
                <a:latin typeface="Times New Roman" panose="02020603050405020304" pitchFamily="18" charset="0"/>
              </a:rPr>
              <a:pPr eaLnBrk="1" hangingPunct="1">
                <a:spcBef>
                  <a:spcPct val="0"/>
                </a:spcBef>
              </a:pPr>
              <a:t>14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5336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Once you have searched CENTRAL, you can then move on to the other major databases. Studies from MEDLINE and </a:t>
            </a:r>
            <a:r>
              <a:rPr lang="en-AU" altLang="en-US" dirty="0" err="1"/>
              <a:t>Embase</a:t>
            </a:r>
            <a:r>
              <a:rPr lang="en-AU" altLang="en-US" dirty="0"/>
              <a:t> should always be included in your review, but it’s important not to duplicate the searching that has already been done. Many of the trials from MEDLINE and </a:t>
            </a:r>
            <a:r>
              <a:rPr lang="en-AU" altLang="en-US" dirty="0" err="1"/>
              <a:t>Embase</a:t>
            </a:r>
            <a:r>
              <a:rPr lang="en-AU" altLang="en-US" dirty="0"/>
              <a:t> have already been found and included in CENTRAL, thanks to comprehensive searches that are regularly run by </a:t>
            </a:r>
            <a:r>
              <a:rPr lang="hr-HR" altLang="en-US" dirty="0"/>
              <a:t>t</a:t>
            </a:r>
            <a:r>
              <a:rPr lang="en-AU" altLang="en-US" dirty="0"/>
              <a:t>he Cochrane Collaboration, and they may also be included in your </a:t>
            </a:r>
            <a:r>
              <a:rPr lang="en-AU" altLang="en-US" dirty="0" err="1"/>
              <a:t>CRG’s</a:t>
            </a:r>
            <a:r>
              <a:rPr lang="en-AU" altLang="en-US" dirty="0"/>
              <a:t> Specialised Register.</a:t>
            </a:r>
          </a:p>
          <a:p>
            <a:endParaRPr lang="en-AU" altLang="en-US" dirty="0"/>
          </a:p>
          <a:p>
            <a:r>
              <a:rPr lang="en-AU" altLang="en-US" dirty="0"/>
              <a:t>Be aware of what’s already included in CENTRAL: for MEDLINE, all records indexed as </a:t>
            </a:r>
            <a:r>
              <a:rPr lang="en-AU" altLang="en-US" dirty="0" err="1"/>
              <a:t>RCTs</a:t>
            </a:r>
            <a:r>
              <a:rPr lang="en-AU" altLang="en-US" dirty="0"/>
              <a:t> and </a:t>
            </a:r>
            <a:r>
              <a:rPr lang="hr-HR" altLang="en-US" dirty="0" err="1"/>
              <a:t>controlled</a:t>
            </a:r>
            <a:r>
              <a:rPr lang="hr-HR" altLang="en-US" dirty="0"/>
              <a:t> </a:t>
            </a:r>
            <a:r>
              <a:rPr lang="hr-HR" altLang="en-US" dirty="0" err="1"/>
              <a:t>clinical</a:t>
            </a:r>
            <a:r>
              <a:rPr lang="hr-HR" altLang="en-US" dirty="0"/>
              <a:t> </a:t>
            </a:r>
            <a:r>
              <a:rPr lang="hr-HR" altLang="en-US" dirty="0" err="1"/>
              <a:t>trials</a:t>
            </a:r>
            <a:r>
              <a:rPr lang="hr-HR" altLang="en-US" dirty="0"/>
              <a:t> (</a:t>
            </a:r>
            <a:r>
              <a:rPr lang="en-AU" altLang="en-US" dirty="0" err="1"/>
              <a:t>CCTs</a:t>
            </a:r>
            <a:r>
              <a:rPr lang="hr-HR" altLang="en-US" dirty="0"/>
              <a:t>)</a:t>
            </a:r>
            <a:r>
              <a:rPr lang="en-AU" altLang="en-US" dirty="0"/>
              <a:t> back to 1966, updated quarterly. For </a:t>
            </a:r>
            <a:r>
              <a:rPr lang="en-AU" altLang="en-US" dirty="0" err="1"/>
              <a:t>Embase</a:t>
            </a:r>
            <a:r>
              <a:rPr lang="en-AU" altLang="en-US" dirty="0"/>
              <a:t>, it’s back to 1980 (with some records </a:t>
            </a:r>
            <a:r>
              <a:rPr lang="en-AU" altLang="en-US" dirty="0" err="1"/>
              <a:t>from1974</a:t>
            </a:r>
            <a:r>
              <a:rPr lang="en-AU" altLang="en-US" dirty="0"/>
              <a:t> -1979), and updated annually. Consult with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before you begin any additional searching of these databases, to discuss what’s also covered in their Specialised Register, and to discuss any supplementary searching of these databases that might be appropriate. For example, you might want to search for recent records that haven’t been uploaded to CENTRAL or the Specialised Register yet, or you may wish to search for study designs other than </a:t>
            </a:r>
            <a:r>
              <a:rPr lang="en-AU" altLang="en-US" dirty="0" err="1"/>
              <a:t>RCTs</a:t>
            </a:r>
            <a:r>
              <a:rPr lang="en-AU" altLang="en-US" dirty="0"/>
              <a:t> that aren’t included in the standard searches.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0FD219D-2C08-46A6-AD2E-9E0D675068BB}" type="slidenum">
              <a:rPr lang="en-US" altLang="en-US" sz="1400">
                <a:latin typeface="Times New Roman" panose="02020603050405020304" pitchFamily="18" charset="0"/>
              </a:rPr>
              <a:pPr eaLnBrk="1" hangingPunct="1">
                <a:spcBef>
                  <a:spcPct val="0"/>
                </a:spcBef>
              </a:pPr>
              <a:t>15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34848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You may also wish to search some of the many other databases available, depending on the topic of your review, the access you have, and the available time and resources.</a:t>
            </a:r>
          </a:p>
          <a:p>
            <a:endParaRPr lang="en-AU" altLang="en-US" dirty="0">
              <a:solidFill>
                <a:srgbClr val="FF0000"/>
              </a:solidFill>
            </a:endParaRPr>
          </a:p>
          <a:p>
            <a:r>
              <a:rPr lang="en-AU" altLang="en-US" dirty="0"/>
              <a:t>These are some examples of the many databases available - see the Handbook for links to these and many more. Each database has different search interfaces and different indexing terms or keywords, so if you are searching these yourself (and the </a:t>
            </a:r>
            <a:r>
              <a:rPr lang="en-AU" altLang="en-US" dirty="0" err="1"/>
              <a:t>TSC</a:t>
            </a:r>
            <a:r>
              <a:rPr lang="en-AU" altLang="en-US" dirty="0"/>
              <a:t> is not searching them for you), ask your </a:t>
            </a:r>
            <a:r>
              <a:rPr lang="en-AU" altLang="en-US" dirty="0" err="1"/>
              <a:t>TSC</a:t>
            </a:r>
            <a:r>
              <a:rPr lang="en-AU" altLang="en-US" dirty="0"/>
              <a:t> or local health librarian for advice.</a:t>
            </a:r>
          </a:p>
          <a:p>
            <a:endParaRPr lang="en-AU" altLang="en-US" dirty="0"/>
          </a:p>
          <a:p>
            <a:r>
              <a:rPr lang="hr-HR" altLang="en-US" dirty="0"/>
              <a:t>[NOTE TO </a:t>
            </a:r>
            <a:r>
              <a:rPr lang="hr-HR" altLang="en-US" dirty="0" err="1"/>
              <a:t>TRAINERS</a:t>
            </a:r>
            <a:r>
              <a:rPr lang="hr-HR" altLang="en-US" dirty="0"/>
              <a:t>: </a:t>
            </a:r>
            <a:r>
              <a:rPr lang="en-AU" altLang="en-US" dirty="0"/>
              <a:t>ASK: Do any of the participants think they might wish to search additional electronic databases, and why?</a:t>
            </a:r>
            <a:r>
              <a:rPr lang="hr-HR" altLang="en-US" dirty="0"/>
              <a:t> </a:t>
            </a:r>
            <a:r>
              <a:rPr lang="hr-HR" altLang="en-US" dirty="0" err="1"/>
              <a:t>POSSIBLE</a:t>
            </a:r>
            <a:r>
              <a:rPr lang="hr-HR" altLang="en-US" dirty="0"/>
              <a:t> </a:t>
            </a:r>
            <a:r>
              <a:rPr lang="hr-HR" altLang="en-US" dirty="0" err="1"/>
              <a:t>ANSWERS</a:t>
            </a:r>
            <a:r>
              <a:rPr lang="hr-HR" altLang="en-US" dirty="0"/>
              <a:t>: </a:t>
            </a:r>
            <a:r>
              <a:rPr lang="en-AU" altLang="en-US" dirty="0"/>
              <a:t>e.g. Chinese literature for herbal medicine, </a:t>
            </a:r>
            <a:r>
              <a:rPr lang="en-AU" altLang="en-US" dirty="0" err="1"/>
              <a:t>PEDro</a:t>
            </a:r>
            <a:r>
              <a:rPr lang="en-AU" altLang="en-US" dirty="0"/>
              <a:t> for physiotherapy.</a:t>
            </a:r>
            <a:r>
              <a:rPr lang="hr-HR" altLang="en-US" dirty="0"/>
              <a:t>]</a:t>
            </a:r>
            <a:endParaRPr lang="en-AU" altLang="en-US" dirty="0"/>
          </a:p>
          <a:p>
            <a:endParaRPr lang="en-AU" altLang="en-US" dirty="0"/>
          </a:p>
          <a:p>
            <a:r>
              <a:rPr lang="en-AU" altLang="en-US" dirty="0"/>
              <a:t>AIM: African Index </a:t>
            </a:r>
            <a:r>
              <a:rPr lang="en-AU" altLang="en-US" dirty="0" err="1"/>
              <a:t>Medicus</a:t>
            </a:r>
            <a:endParaRPr lang="en-AU" altLang="en-US" dirty="0"/>
          </a:p>
          <a:p>
            <a:r>
              <a:rPr lang="en-AU" altLang="en-US" dirty="0"/>
              <a:t>LILACS: (for Latin American &amp; the Caribbean)</a:t>
            </a:r>
          </a:p>
          <a:p>
            <a:r>
              <a:rPr lang="en-AU" altLang="en-US" dirty="0" err="1"/>
              <a:t>AMED</a:t>
            </a:r>
            <a:r>
              <a:rPr lang="en-AU" altLang="en-US" dirty="0"/>
              <a:t>: Allied &amp; Complementary Medicine</a:t>
            </a:r>
          </a:p>
          <a:p>
            <a:r>
              <a:rPr lang="en-AU" altLang="en-US" dirty="0" err="1"/>
              <a:t>PsycINFO</a:t>
            </a:r>
            <a:r>
              <a:rPr lang="en-AU" altLang="en-US" dirty="0"/>
              <a:t>: (for psychology)</a:t>
            </a:r>
          </a:p>
          <a:p>
            <a:r>
              <a:rPr lang="en-AU" altLang="en-US" dirty="0" err="1"/>
              <a:t>OpenGrey</a:t>
            </a:r>
            <a:r>
              <a:rPr lang="en-AU" altLang="en-US" dirty="0"/>
              <a:t>: (grey literature)</a:t>
            </a:r>
          </a:p>
          <a:p>
            <a:r>
              <a:rPr lang="en-AU" altLang="en-US" dirty="0" err="1"/>
              <a:t>NTIS</a:t>
            </a:r>
            <a:r>
              <a:rPr lang="en-AU" altLang="en-US" dirty="0"/>
              <a:t>: National Technical Information Service (US - govt sponsored research)</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C83C779-B8EA-465C-B8C3-2CFBABCD1DBF}" type="slidenum">
              <a:rPr lang="en-US" altLang="en-US" sz="1400">
                <a:latin typeface="Times New Roman" panose="02020603050405020304" pitchFamily="18" charset="0"/>
              </a:rPr>
              <a:pPr eaLnBrk="1" hangingPunct="1">
                <a:spcBef>
                  <a:spcPct val="0"/>
                </a:spcBef>
              </a:pPr>
              <a:t>16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29955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There is no easy way to identify unpublished studies, although things are now made easier by international initiatives to increase trial registration. The two key registers you should start with are the USA-based </a:t>
            </a:r>
            <a:r>
              <a:rPr lang="en-AU" altLang="en-US" dirty="0" err="1"/>
              <a:t>ClinicalTrials.gov</a:t>
            </a:r>
            <a:r>
              <a:rPr lang="en-AU" altLang="en-US" dirty="0"/>
              <a:t>, which researchers in many countries use, and the WHO International Clinical Trials Registry Platform, which helps you search across multiple national registers (including </a:t>
            </a:r>
            <a:r>
              <a:rPr lang="en-AU" altLang="en-US" dirty="0" err="1"/>
              <a:t>ClinicalTrials.gov</a:t>
            </a:r>
            <a:r>
              <a:rPr lang="en-AU" altLang="en-US" dirty="0"/>
              <a:t>, although you’ll get more information by searching </a:t>
            </a:r>
            <a:r>
              <a:rPr lang="en-AU" altLang="en-US" dirty="0" err="1"/>
              <a:t>ClinicalTrials.gov</a:t>
            </a:r>
            <a:r>
              <a:rPr lang="en-AU" altLang="en-US" dirty="0"/>
              <a:t> directly due to its additional features). See the Handbook for links to these and other registers. [</a:t>
            </a:r>
            <a:r>
              <a:rPr lang="hr-HR" altLang="en-US" dirty="0"/>
              <a:t>NOTE TO </a:t>
            </a:r>
            <a:r>
              <a:rPr lang="hr-HR" altLang="en-US" dirty="0" err="1"/>
              <a:t>TRAINERS</a:t>
            </a:r>
            <a:r>
              <a:rPr lang="hr-HR" altLang="en-US" dirty="0"/>
              <a:t>: You </a:t>
            </a:r>
            <a:r>
              <a:rPr lang="hr-HR" altLang="en-US" dirty="0" err="1"/>
              <a:t>can</a:t>
            </a:r>
            <a:r>
              <a:rPr lang="hr-HR" altLang="en-US" dirty="0"/>
              <a:t> </a:t>
            </a:r>
            <a:r>
              <a:rPr lang="hr-HR" altLang="en-US" dirty="0" err="1"/>
              <a:t>refer</a:t>
            </a:r>
            <a:r>
              <a:rPr lang="hr-HR" altLang="en-US" dirty="0"/>
              <a:t> to </a:t>
            </a:r>
            <a:r>
              <a:rPr lang="hr-HR" altLang="en-US" dirty="0" err="1"/>
              <a:t>or</a:t>
            </a:r>
            <a:r>
              <a:rPr lang="hr-HR" altLang="en-US" dirty="0"/>
              <a:t> </a:t>
            </a:r>
            <a:r>
              <a:rPr lang="hr-HR" altLang="en-US" dirty="0" err="1"/>
              <a:t>share</a:t>
            </a:r>
            <a:r>
              <a:rPr lang="hr-HR" altLang="en-US" dirty="0"/>
              <a:t> </a:t>
            </a:r>
            <a:r>
              <a:rPr lang="hr-HR" altLang="en-US" dirty="0" err="1"/>
              <a:t>the</a:t>
            </a:r>
            <a:r>
              <a:rPr lang="hr-HR" altLang="en-US" dirty="0"/>
              <a:t> ‘</a:t>
            </a:r>
            <a:r>
              <a:rPr lang="hr-HR" altLang="en-US" dirty="0" err="1"/>
              <a:t>Searching</a:t>
            </a:r>
            <a:r>
              <a:rPr lang="hr-HR" altLang="en-US" dirty="0"/>
              <a:t> for </a:t>
            </a:r>
            <a:r>
              <a:rPr lang="hr-HR" altLang="en-US" dirty="0" err="1"/>
              <a:t>studies</a:t>
            </a:r>
            <a:r>
              <a:rPr lang="hr-HR" altLang="en-US" dirty="0"/>
              <a:t> – </a:t>
            </a:r>
            <a:r>
              <a:rPr lang="hr-HR" altLang="en-US" dirty="0" err="1"/>
              <a:t>useful</a:t>
            </a:r>
            <a:r>
              <a:rPr lang="hr-HR" altLang="en-US" dirty="0"/>
              <a:t> </a:t>
            </a:r>
            <a:r>
              <a:rPr lang="hr-HR" altLang="en-US" dirty="0" err="1"/>
              <a:t>searching</a:t>
            </a:r>
            <a:r>
              <a:rPr lang="hr-HR" altLang="en-US" dirty="0"/>
              <a:t> </a:t>
            </a:r>
            <a:r>
              <a:rPr lang="hr-HR" altLang="en-US" dirty="0" err="1"/>
              <a:t>links</a:t>
            </a:r>
            <a:r>
              <a:rPr lang="hr-HR" altLang="en-US" dirty="0"/>
              <a:t>’ </a:t>
            </a:r>
            <a:r>
              <a:rPr lang="hr-HR" altLang="en-US" dirty="0" err="1"/>
              <a:t>handout</a:t>
            </a:r>
            <a:r>
              <a:rPr lang="hr-HR" altLang="en-US" dirty="0"/>
              <a:t>]</a:t>
            </a:r>
            <a:endParaRPr lang="en-AU" altLang="en-US" dirty="0"/>
          </a:p>
          <a:p>
            <a:endParaRPr lang="en-AU" altLang="en-US" dirty="0"/>
          </a:p>
          <a:p>
            <a:r>
              <a:rPr lang="en-AU" altLang="en-US" dirty="0"/>
              <a:t>You might also identify ongoing studies by contacting individuals or organisations that you know are working in the field.</a:t>
            </a:r>
          </a:p>
          <a:p>
            <a:endParaRPr lang="en-AU" altLang="en-US" dirty="0"/>
          </a:p>
          <a:p>
            <a:r>
              <a:rPr lang="en-AU" altLang="en-US" dirty="0"/>
              <a:t>Ongoing trials should be recorded in your review in the section provided, so readers are aware of them, and they can be fully assessed for future versions of the review once their results are available.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FB1C8CF-29A6-466F-A61F-DA171B1E044C}" type="slidenum">
              <a:rPr lang="en-US" altLang="en-US" sz="1400">
                <a:latin typeface="Times New Roman" panose="02020603050405020304" pitchFamily="18" charset="0"/>
              </a:rPr>
              <a:pPr eaLnBrk="1" hangingPunct="1">
                <a:spcBef>
                  <a:spcPct val="0"/>
                </a:spcBef>
              </a:pPr>
              <a:t>17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94766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fontAlgn="base"/>
            <a:r>
              <a:rPr lang="hr-HR" sz="1200" b="0" i="0" kern="1200" dirty="0">
                <a:solidFill>
                  <a:schemeClr val="tx1"/>
                </a:solidFill>
                <a:effectLst/>
                <a:latin typeface="Source Sans Pro" pitchFamily="34" charset="0"/>
                <a:ea typeface="+mn-ea"/>
                <a:cs typeface="Arial" panose="020B0604020202020204" pitchFamily="34" charset="0"/>
              </a:rPr>
              <a:t>P</a:t>
            </a:r>
            <a:r>
              <a:rPr lang="en-GB" sz="1200" b="0" i="0" kern="1200" dirty="0" err="1">
                <a:solidFill>
                  <a:schemeClr val="tx1"/>
                </a:solidFill>
                <a:effectLst/>
                <a:latin typeface="Source Sans Pro" pitchFamily="34" charset="0"/>
                <a:ea typeface="+mn-ea"/>
                <a:cs typeface="Arial" panose="020B0604020202020204" pitchFamily="34" charset="0"/>
              </a:rPr>
              <a:t>ublished</a:t>
            </a:r>
            <a:r>
              <a:rPr lang="en-GB"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systematic</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reviews are a useful source of information about the </a:t>
            </a:r>
            <a:r>
              <a:rPr lang="hr-HR" sz="1200" b="0" i="0" kern="1200" dirty="0" err="1">
                <a:solidFill>
                  <a:schemeClr val="tx1"/>
                </a:solidFill>
                <a:effectLst/>
                <a:latin typeface="Source Sans Pro" pitchFamily="34" charset="0"/>
                <a:ea typeface="+mn-ea"/>
                <a:cs typeface="Arial" panose="020B0604020202020204" pitchFamily="34" charset="0"/>
              </a:rPr>
              <a:t>primary</a:t>
            </a:r>
            <a:r>
              <a:rPr lang="en-GB" sz="1200" b="0" i="0" kern="1200" dirty="0">
                <a:solidFill>
                  <a:schemeClr val="tx1"/>
                </a:solidFill>
                <a:effectLst/>
                <a:latin typeface="Source Sans Pro" pitchFamily="34" charset="0"/>
                <a:ea typeface="+mn-ea"/>
                <a:cs typeface="Arial" panose="020B0604020202020204" pitchFamily="34" charset="0"/>
              </a:rPr>
              <a:t> studies they include.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They</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can</a:t>
            </a:r>
            <a:r>
              <a:rPr lang="hr-HR" sz="1200" b="0" i="0" kern="1200" dirty="0">
                <a:solidFill>
                  <a:schemeClr val="tx1"/>
                </a:solidFill>
                <a:effectLst/>
                <a:latin typeface="Source Sans Pro" pitchFamily="34" charset="0"/>
                <a:ea typeface="+mn-ea"/>
                <a:cs typeface="Arial" panose="020B0604020202020204" pitchFamily="34" charset="0"/>
              </a:rPr>
              <a:t> provide </a:t>
            </a:r>
            <a:r>
              <a:rPr lang="hr-HR" sz="1200" b="0" i="0" kern="1200" dirty="0" err="1">
                <a:solidFill>
                  <a:schemeClr val="tx1"/>
                </a:solidFill>
                <a:effectLst/>
                <a:latin typeface="Source Sans Pro" pitchFamily="34" charset="0"/>
                <a:ea typeface="+mn-ea"/>
                <a:cs typeface="Arial" panose="020B0604020202020204" pitchFamily="34" charset="0"/>
              </a:rPr>
              <a:t>context</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or</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rationale</a:t>
            </a:r>
            <a:r>
              <a:rPr lang="hr-HR" sz="1200" b="0" i="0" kern="1200" dirty="0">
                <a:solidFill>
                  <a:schemeClr val="tx1"/>
                </a:solidFill>
                <a:effectLst/>
                <a:latin typeface="Source Sans Pro" pitchFamily="34" charset="0"/>
                <a:ea typeface="+mn-ea"/>
                <a:cs typeface="Arial" panose="020B0604020202020204" pitchFamily="34" charset="0"/>
              </a:rPr>
              <a:t> for </a:t>
            </a:r>
            <a:r>
              <a:rPr lang="hr-HR" sz="1200" b="0" i="0" kern="1200" dirty="0" err="1">
                <a:solidFill>
                  <a:schemeClr val="tx1"/>
                </a:solidFill>
                <a:effectLst/>
                <a:latin typeface="Source Sans Pro" pitchFamily="34" charset="0"/>
                <a:ea typeface="+mn-ea"/>
                <a:cs typeface="Arial" panose="020B0604020202020204" pitchFamily="34" charset="0"/>
              </a:rPr>
              <a:t>your</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own</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review</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and</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should</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also</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be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referred</a:t>
            </a:r>
            <a:r>
              <a:rPr lang="hr-HR" sz="1200" b="0" i="0" kern="1200" dirty="0">
                <a:solidFill>
                  <a:schemeClr val="tx1"/>
                </a:solidFill>
                <a:effectLst/>
                <a:latin typeface="Source Sans Pro" pitchFamily="34" charset="0"/>
                <a:ea typeface="+mn-ea"/>
                <a:cs typeface="Arial" panose="020B0604020202020204" pitchFamily="34" charset="0"/>
              </a:rPr>
              <a:t> to </a:t>
            </a:r>
            <a:r>
              <a:rPr lang="hr-HR" sz="1200" b="0" i="0" kern="1200" dirty="0" err="1">
                <a:solidFill>
                  <a:schemeClr val="tx1"/>
                </a:solidFill>
                <a:effectLst/>
                <a:latin typeface="Source Sans Pro" pitchFamily="34" charset="0"/>
                <a:ea typeface="+mn-ea"/>
                <a:cs typeface="Arial" panose="020B0604020202020204" pitchFamily="34" charset="0"/>
              </a:rPr>
              <a:t>in</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the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Discussion</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section</a:t>
            </a:r>
            <a:r>
              <a:rPr lang="hr-HR" sz="1200" b="0" i="0" kern="1200" dirty="0">
                <a:solidFill>
                  <a:schemeClr val="tx1"/>
                </a:solidFill>
                <a:effectLst/>
                <a:latin typeface="Source Sans Pro" pitchFamily="34" charset="0"/>
                <a:ea typeface="+mn-ea"/>
                <a:cs typeface="Arial" panose="020B0604020202020204" pitchFamily="34" charset="0"/>
              </a:rPr>
              <a:t>.</a:t>
            </a:r>
            <a:r>
              <a:rPr lang="en-GB" sz="1200" b="0" i="0" kern="1200" dirty="0">
                <a:solidFill>
                  <a:schemeClr val="tx1"/>
                </a:solidFill>
                <a:effectLst/>
                <a:latin typeface="Source Sans Pro" pitchFamily="34" charset="0"/>
                <a:ea typeface="+mn-ea"/>
                <a:cs typeface="Arial" panose="020B0604020202020204" pitchFamily="34" charset="0"/>
              </a:rPr>
              <a:t> </a:t>
            </a:r>
            <a:endParaRPr lang="hr-HR" sz="1200" b="0" i="0" kern="1200" dirty="0">
              <a:solidFill>
                <a:schemeClr val="tx1"/>
              </a:solidFill>
              <a:effectLst/>
              <a:latin typeface="Source Sans Pro" pitchFamily="34" charset="0"/>
              <a:ea typeface="+mn-ea"/>
              <a:cs typeface="Arial" panose="020B0604020202020204" pitchFamily="34" charset="0"/>
            </a:endParaRPr>
          </a:p>
          <a:p>
            <a:pPr fontAlgn="base"/>
            <a:r>
              <a:rPr lang="en-GB" sz="1200" b="0" i="0" kern="1200" dirty="0">
                <a:solidFill>
                  <a:schemeClr val="tx1"/>
                </a:solidFill>
                <a:effectLst/>
                <a:latin typeface="Source Sans Pro" pitchFamily="34" charset="0"/>
                <a:ea typeface="+mn-ea"/>
                <a:cs typeface="Arial" panose="020B0604020202020204" pitchFamily="34" charset="0"/>
              </a:rPr>
              <a:t>Previous systematic reviews are especially useful, as they provide information about the search strategy used, which may inform your own review.</a:t>
            </a:r>
          </a:p>
          <a:p>
            <a:pPr fontAlgn="base"/>
            <a:r>
              <a:rPr lang="en-GB" sz="1200" b="0" i="0" kern="1200" dirty="0">
                <a:solidFill>
                  <a:schemeClr val="tx1"/>
                </a:solidFill>
                <a:effectLst/>
                <a:latin typeface="Source Sans Pro" pitchFamily="34" charset="0"/>
                <a:ea typeface="+mn-ea"/>
                <a:cs typeface="Arial" panose="020B0604020202020204" pitchFamily="34" charset="0"/>
              </a:rPr>
              <a:t>There are sources available to help you look specifically for reviews and guidelines</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such</a:t>
            </a:r>
            <a:r>
              <a:rPr lang="hr-HR" sz="1200" b="0" i="0" kern="1200" dirty="0">
                <a:solidFill>
                  <a:schemeClr val="tx1"/>
                </a:solidFill>
                <a:effectLst/>
                <a:latin typeface="Source Sans Pro" pitchFamily="34" charset="0"/>
                <a:ea typeface="+mn-ea"/>
                <a:cs typeface="Arial" panose="020B0604020202020204" pitchFamily="34" charset="0"/>
              </a:rPr>
              <a:t> as </a:t>
            </a:r>
            <a:r>
              <a:rPr lang="hr-HR" sz="1200" b="0" i="0" kern="1200" dirty="0" err="1">
                <a:solidFill>
                  <a:schemeClr val="tx1"/>
                </a:solidFill>
                <a:effectLst/>
                <a:latin typeface="Source Sans Pro" pitchFamily="34" charset="0"/>
                <a:ea typeface="+mn-ea"/>
                <a:cs typeface="Arial" panose="020B0604020202020204" pitchFamily="34" charset="0"/>
              </a:rPr>
              <a:t>the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Cochrane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Library</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PubMed</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Epistemonikos</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and</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PROSPERO</a:t>
            </a:r>
            <a:r>
              <a:rPr lang="hr-HR" sz="1200" b="0" i="0" kern="1200" dirty="0">
                <a:solidFill>
                  <a:schemeClr val="tx1"/>
                </a:solidFill>
                <a:effectLst/>
                <a:latin typeface="Source Sans Pro" pitchFamily="34" charset="0"/>
                <a:ea typeface="+mn-ea"/>
                <a:cs typeface="Arial" panose="020B0604020202020204" pitchFamily="34" charset="0"/>
              </a:rPr>
              <a:t>.</a:t>
            </a:r>
            <a:endParaRPr lang="en-GB" dirty="0"/>
          </a:p>
        </p:txBody>
      </p:sp>
      <p:sp>
        <p:nvSpPr>
          <p:cNvPr id="4" name="Rezervirano mjesto broja slajda 3"/>
          <p:cNvSpPr>
            <a:spLocks noGrp="1"/>
          </p:cNvSpPr>
          <p:nvPr>
            <p:ph type="sldNum" sz="quarter" idx="10"/>
          </p:nvPr>
        </p:nvSpPr>
        <p:spPr/>
        <p:txBody>
          <a:bodyPr/>
          <a:lstStyle/>
          <a:p>
            <a:fld id="{49DD4D23-C98A-435E-AE88-9061F8349B02}" type="slidenum">
              <a:rPr lang="en-GB" smtClean="0"/>
              <a:pPr/>
              <a:t>18</a:t>
            </a:fld>
            <a:endParaRPr lang="en-GB" dirty="0"/>
          </a:p>
        </p:txBody>
      </p:sp>
    </p:spTree>
    <p:extLst>
      <p:ext uri="{BB962C8B-B14F-4D97-AF65-F5344CB8AC3E}">
        <p14:creationId xmlns:p14="http://schemas.microsoft.com/office/powerpoint/2010/main" val="67829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Consult with your TSC about other possible sources for searching.</a:t>
            </a:r>
          </a:p>
          <a:p>
            <a:endParaRPr lang="en-AU" altLang="en-US" dirty="0"/>
          </a:p>
          <a:p>
            <a:r>
              <a:rPr lang="en-AU" altLang="en-US" dirty="0"/>
              <a:t>Some conference abstracts and proceedings are indexed in bibliographic databases such as Embase, although not in MEDLINE, and may also be found on websites and in print. They are important to consider as over half of trials reported at conferences never make it to full publication.</a:t>
            </a:r>
          </a:p>
          <a:p>
            <a:endParaRPr lang="en-AU" altLang="en-US" dirty="0"/>
          </a:p>
          <a:p>
            <a:r>
              <a:rPr lang="en-AU" altLang="en-US" dirty="0"/>
              <a:t>Other published reviews and guidelines are also a useful source of information about individual studies, especially systematic reviews – check with your TSC for useful sources.</a:t>
            </a:r>
          </a:p>
          <a:p>
            <a:endParaRPr lang="en-AU" altLang="en-US" dirty="0"/>
          </a:p>
          <a:p>
            <a:r>
              <a:rPr lang="en-AU" altLang="en-US" dirty="0"/>
              <a:t>Reference lists of reviews or individual included studies are useful places to look for other relevant studies. You can also use your included studies to track citations forward in time using databases like SCI and Scopus, finding later articles that cited those you’ve already found, or use the features available in some databases to find related articles.</a:t>
            </a:r>
          </a:p>
          <a:p>
            <a:endParaRPr lang="en-AU" altLang="en-US" dirty="0"/>
          </a:p>
          <a:p>
            <a:r>
              <a:rPr lang="en-AU" altLang="en-US" b="1" dirty="0"/>
              <a:t>Remember that if you’re including extra study designs in your review to look for particular kinds of evidence, such as studies looking at adverse effects, or health economics studies, you may need to consider additional sources that may be appropriate for those kinds of studies, such as data collected by governments on adverse effects of drugs, or specialised databases focusing on health economics.</a:t>
            </a:r>
          </a:p>
          <a:p>
            <a:endParaRPr lang="en-AU" altLang="en-US" dirty="0"/>
          </a:p>
          <a:p>
            <a:r>
              <a:rPr lang="en-AU" altLang="en-US" dirty="0"/>
              <a:t>Handsearching is the process of going through each issue of a journal or conference proceedings, page by page, to identify studies for inclusion in a review. Consult with your TSC if you feel there are key journals (whether indexed by MEDLINE or not) that you would like to </a:t>
            </a:r>
            <a:r>
              <a:rPr lang="en-AU" altLang="en-US" dirty="0" err="1"/>
              <a:t>handsearch</a:t>
            </a:r>
            <a:r>
              <a:rPr lang="en-AU" altLang="en-US" dirty="0"/>
              <a:t> for your review. Remember that over 3,000 journals have already been, or are being, </a:t>
            </a:r>
            <a:r>
              <a:rPr lang="en-AU" altLang="en-US" dirty="0" err="1"/>
              <a:t>handsearched</a:t>
            </a:r>
            <a:r>
              <a:rPr lang="en-AU" altLang="en-US" dirty="0"/>
              <a:t> by The Cochrane Collaboration, and these results included in CENTRAL, so be sure you are not duplicating this effort. If there is a journal that you would like to </a:t>
            </a:r>
            <a:r>
              <a:rPr lang="en-AU" altLang="en-US" dirty="0" err="1"/>
              <a:t>handsearch</a:t>
            </a:r>
            <a:r>
              <a:rPr lang="en-AU" altLang="en-US" dirty="0"/>
              <a:t>, talk to your TSC about how to do it thoroughly and contribute your findings to this project, so other authors don’t have to duplicate your search in future.</a:t>
            </a:r>
          </a:p>
          <a:p>
            <a:endParaRPr lang="en-AU" altLang="en-US" dirty="0"/>
          </a:p>
          <a:p>
            <a:r>
              <a:rPr lang="en-AU" altLang="en-US" dirty="0"/>
              <a:t>There are some web search engines that aim to identify research literature, such as Google Scholar and TRIP (Turning Research Into Practice), which may be useful. There’s little evidence to indicate that broader web searching using general search engines such as ordinary Google is useful, although it might be worthwhile looking at more targeted websites, depending on your topic, such as pharmaceutical manufacturers, government agencies, etc.</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1D29BAF-F189-48F9-9570-CA9A8C77E7E1}" type="slidenum">
              <a:rPr lang="en-US" altLang="en-US" sz="1400">
                <a:latin typeface="Times New Roman" panose="02020603050405020304" pitchFamily="18" charset="0"/>
              </a:rPr>
              <a:pPr eaLnBrk="1" hangingPunct="1">
                <a:spcBef>
                  <a:spcPct val="0"/>
                </a:spcBef>
              </a:pPr>
              <a:t>19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03682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01725" y="806450"/>
            <a:ext cx="5375275" cy="403066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A </a:t>
            </a:r>
            <a:r>
              <a:rPr lang="hr-HR" altLang="en-US" dirty="0" err="1"/>
              <a:t>well-planned</a:t>
            </a:r>
            <a:r>
              <a:rPr lang="hr-HR" altLang="en-US" dirty="0"/>
              <a:t> </a:t>
            </a:r>
            <a:r>
              <a:rPr lang="hr-HR" altLang="en-US" dirty="0" err="1"/>
              <a:t>and</a:t>
            </a:r>
            <a:r>
              <a:rPr lang="hr-HR" altLang="en-US" dirty="0"/>
              <a:t> </a:t>
            </a:r>
            <a:r>
              <a:rPr lang="hr-HR" altLang="en-US" dirty="0" err="1"/>
              <a:t>conducted</a:t>
            </a:r>
            <a:r>
              <a:rPr lang="hr-HR" altLang="en-US" dirty="0"/>
              <a:t> </a:t>
            </a:r>
            <a:r>
              <a:rPr lang="hr-HR" altLang="en-US" dirty="0" err="1"/>
              <a:t>search</a:t>
            </a:r>
            <a:r>
              <a:rPr lang="hr-HR" altLang="en-US" dirty="0"/>
              <a:t> for </a:t>
            </a:r>
            <a:r>
              <a:rPr lang="hr-HR" altLang="en-US" dirty="0" err="1"/>
              <a:t>studies</a:t>
            </a:r>
            <a:r>
              <a:rPr lang="hr-HR" altLang="en-US" dirty="0"/>
              <a:t> </a:t>
            </a:r>
            <a:r>
              <a:rPr lang="hr-HR" altLang="en-US" dirty="0" err="1"/>
              <a:t>is</a:t>
            </a:r>
            <a:r>
              <a:rPr lang="hr-HR" altLang="en-US" dirty="0"/>
              <a:t> a </a:t>
            </a:r>
            <a:r>
              <a:rPr lang="hr-HR" altLang="en-US" dirty="0" err="1"/>
              <a:t>key</a:t>
            </a:r>
            <a:r>
              <a:rPr lang="hr-HR" altLang="en-US" dirty="0"/>
              <a:t> </a:t>
            </a:r>
            <a:r>
              <a:rPr lang="hr-HR" altLang="en-US" dirty="0" err="1"/>
              <a:t>component</a:t>
            </a:r>
            <a:r>
              <a:rPr lang="hr-HR" altLang="en-US" dirty="0"/>
              <a:t> </a:t>
            </a:r>
            <a:r>
              <a:rPr lang="hr-HR" altLang="en-US" dirty="0" err="1"/>
              <a:t>of</a:t>
            </a:r>
            <a:r>
              <a:rPr lang="hr-HR" altLang="en-US" dirty="0"/>
              <a:t> a </a:t>
            </a:r>
            <a:r>
              <a:rPr lang="hr-HR" altLang="en-US" dirty="0" err="1"/>
              <a:t>Cochrane</a:t>
            </a:r>
            <a:r>
              <a:rPr lang="hr-HR" altLang="en-US" dirty="0"/>
              <a:t> </a:t>
            </a:r>
            <a:r>
              <a:rPr lang="hr-HR" altLang="en-US" dirty="0" err="1"/>
              <a:t>Review</a:t>
            </a:r>
            <a:r>
              <a:rPr lang="hr-HR" altLang="en-US" dirty="0"/>
              <a:t>.</a:t>
            </a:r>
          </a:p>
        </p:txBody>
      </p:sp>
    </p:spTree>
    <p:extLst>
      <p:ext uri="{BB962C8B-B14F-4D97-AF65-F5344CB8AC3E}">
        <p14:creationId xmlns:p14="http://schemas.microsoft.com/office/powerpoint/2010/main" val="21817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0123FAB-6623-4913-9DA2-D4695455F51F}" type="slidenum">
              <a:rPr lang="en-US" altLang="en-US" sz="1400">
                <a:latin typeface="Times New Roman" panose="02020603050405020304" pitchFamily="18" charset="0"/>
              </a:rPr>
              <a:pPr eaLnBrk="1" hangingPunct="1">
                <a:spcBef>
                  <a:spcPct val="0"/>
                </a:spcBef>
              </a:pPr>
              <a:t>20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80917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dirty="0"/>
              <a:t>Most </a:t>
            </a:r>
            <a:r>
              <a:rPr lang="hr-HR" altLang="en-US" dirty="0" err="1"/>
              <a:t>Cochrane</a:t>
            </a:r>
            <a:r>
              <a:rPr lang="hr-HR" altLang="en-US" dirty="0"/>
              <a:t> </a:t>
            </a:r>
            <a:r>
              <a:rPr lang="hr-HR" altLang="en-US" dirty="0" err="1"/>
              <a:t>Information</a:t>
            </a:r>
            <a:r>
              <a:rPr lang="hr-HR" altLang="en-US" dirty="0"/>
              <a:t> </a:t>
            </a:r>
            <a:r>
              <a:rPr lang="hr-HR" altLang="en-US" dirty="0" err="1"/>
              <a:t>Specialists</a:t>
            </a:r>
            <a:r>
              <a:rPr lang="en-AU" altLang="en-US" dirty="0"/>
              <a:t> will at least check your proposed search strategy for accuracy and completeness, if not actively assist you in its development.  But if not, do ask for assistance from your local health librarian.</a:t>
            </a:r>
          </a:p>
          <a:p>
            <a:pPr defTabSz="1011923"/>
            <a:endParaRPr lang="en-AU"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E4366EB-E32B-4F65-80FE-D2B070FCFAC0}" type="slidenum">
              <a:rPr lang="en-US" altLang="en-US" sz="1400">
                <a:latin typeface="Times New Roman" panose="02020603050405020304" pitchFamily="18" charset="0"/>
              </a:rPr>
              <a:pPr eaLnBrk="1" hangingPunct="1">
                <a:spcBef>
                  <a:spcPct val="0"/>
                </a:spcBef>
              </a:pPr>
              <a:t>21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99761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Going back to the PICO format, which we used to map out the question for the review. We use some of the same components to design our search.</a:t>
            </a:r>
          </a:p>
          <a:p>
            <a:endParaRPr lang="en-AU" altLang="en-US" dirty="0"/>
          </a:p>
          <a:p>
            <a:r>
              <a:rPr lang="en-AU" altLang="en-US" dirty="0"/>
              <a:t>To run a good search, start by focusing on the 2 or 3 most important concepts for your topic. Most search strategies for Cochrane reviews will include three concepts: participants, intervention and study designs.</a:t>
            </a:r>
          </a:p>
          <a:p>
            <a:endParaRPr lang="en-AU" altLang="en-US" dirty="0"/>
          </a:p>
          <a:p>
            <a:r>
              <a:rPr lang="en-AU" altLang="en-US" dirty="0"/>
              <a:t>In most cases, the Comparison and Outcomes will not be used in a Cochrane search strategy. [CLICK] This is because they are often not well described in the title or abstract of a paper, and not well indexed in bibliographic databases. The more different concepts we include in the search, the fewer studies we will find, and the greater the risk that we will exclude something relevant to our review. Best to keep it simple.</a:t>
            </a:r>
          </a:p>
          <a:p>
            <a:endParaRPr lang="en-AU" altLang="en-US" dirty="0"/>
          </a:p>
          <a:p>
            <a:r>
              <a:rPr lang="en-AU" altLang="en-US" dirty="0"/>
              <a:t>There are exceptions to this general rule – e.g. where the population is not clearly defined (e.g. the general public), or where the intervention can be used for more than one different purpose, it can be useful to include a main outcome as a concept instead, or to add an additional concept.</a:t>
            </a:r>
          </a:p>
          <a:p>
            <a:r>
              <a:rPr lang="en-AU" altLang="en-US" dirty="0"/>
              <a:t>e.g. Community wide interventions for increasing physical activity – the target audience is the general population, not a specific group with a health condition. In this case, the most appropriate concepts for search terms might be the intervention components (e.g. media), and terms around physical activity.</a:t>
            </a:r>
          </a:p>
          <a:p>
            <a:r>
              <a:rPr lang="en-AU" altLang="en-US" dirty="0"/>
              <a:t>e.g. Hormone replacement therapy</a:t>
            </a:r>
            <a:r>
              <a:rPr lang="hr-HR" altLang="en-US" dirty="0"/>
              <a:t> (HRT)</a:t>
            </a:r>
            <a:r>
              <a:rPr lang="en-AU" altLang="en-US" dirty="0"/>
              <a:t> for cognitive function in postmenopausal women – several reviews looking at HRT for various purposes (e.g. cardiovascular outcomes, menopausal symptoms, weight), so may be worth including terms around cognitive function.</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6661097-D97B-48B0-81F3-2BE29AE31AD0}" type="slidenum">
              <a:rPr lang="en-US" altLang="en-US" sz="1400">
                <a:latin typeface="Times New Roman" panose="02020603050405020304" pitchFamily="18" charset="0"/>
              </a:rPr>
              <a:pPr eaLnBrk="1" hangingPunct="1">
                <a:spcBef>
                  <a:spcPct val="0"/>
                </a:spcBef>
              </a:pPr>
              <a:t>22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074642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Here’s an example for our search today. Imagine that we are working on the review, ‘Helmets for preventing head and facial injuries in cyclists’. </a:t>
            </a:r>
          </a:p>
          <a:p>
            <a:endParaRPr lang="en-AU" altLang="en-US" dirty="0"/>
          </a:p>
          <a:p>
            <a:r>
              <a:rPr lang="en-AU" altLang="en-US" dirty="0"/>
              <a:t>ASK: What would our population be?</a:t>
            </a:r>
          </a:p>
          <a:p>
            <a:r>
              <a:rPr lang="en-AU" altLang="en-US" dirty="0"/>
              <a:t>[CLICK] Answer: cyclists</a:t>
            </a:r>
          </a:p>
          <a:p>
            <a:endParaRPr lang="en-AU" altLang="en-US" dirty="0"/>
          </a:p>
          <a:p>
            <a:r>
              <a:rPr lang="en-AU" altLang="en-US" dirty="0"/>
              <a:t>ASK: What would our intervention be?</a:t>
            </a:r>
          </a:p>
          <a:p>
            <a:r>
              <a:rPr lang="en-AU" altLang="en-US" dirty="0"/>
              <a:t>[CLICK] helmets</a:t>
            </a:r>
          </a:p>
          <a:p>
            <a:endParaRPr lang="en-AU" altLang="en-US" dirty="0"/>
          </a:p>
          <a:p>
            <a:r>
              <a:rPr lang="en-AU" altLang="en-US" dirty="0"/>
              <a:t>ASK: What kind of studies would we be looking for?</a:t>
            </a:r>
          </a:p>
          <a:p>
            <a:r>
              <a:rPr lang="en-AU" altLang="en-US" dirty="0"/>
              <a:t>[CLICK] For todays exercise, lets assume that we are looking for RCTs, although it’s probably unlikely that we will find randomised trials of helmets in this area, for practical and ethical reasons.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8348CC1-213D-4FD1-8E1D-62E2AE6513B9}" type="slidenum">
              <a:rPr lang="en-US" altLang="en-US" sz="1400">
                <a:latin typeface="Times New Roman" panose="02020603050405020304" pitchFamily="18" charset="0"/>
              </a:rPr>
              <a:pPr eaLnBrk="1" hangingPunct="1">
                <a:spcBef>
                  <a:spcPct val="0"/>
                </a:spcBef>
              </a:pPr>
              <a:t>23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68781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We want our search to be as sensitive as possible – finding all the relevant studies. So, when thinking of our search terms, we need to think of all the possible ways that our concept of interest might be described. That way, we minimise the risk of missing a study because it used different terminology or expressed the concept in a different way.</a:t>
            </a:r>
          </a:p>
          <a:p>
            <a:endParaRPr lang="en-AU" altLang="en-US" dirty="0"/>
          </a:p>
          <a:p>
            <a:r>
              <a:rPr lang="en-AU" altLang="en-US" dirty="0"/>
              <a:t>Using a broad range of terms that could describe our concept will reduce the precision of our search – we increase the risk of finding irrelevant studies. We have to balance the risk of missing something with the cost of having to screen through more search results.</a:t>
            </a:r>
          </a:p>
          <a:p>
            <a:endParaRPr lang="en-AU" altLang="en-US" dirty="0"/>
          </a:p>
          <a:p>
            <a:r>
              <a:rPr lang="en-AU" altLang="en-US" dirty="0"/>
              <a:t>To make sure we’re as thorough as possible in including all the ways our concepts can be expressed, we use two different types of search terms.</a:t>
            </a:r>
          </a:p>
          <a:p>
            <a:pPr>
              <a:buFontTx/>
              <a:buChar char="•"/>
            </a:pPr>
            <a:r>
              <a:rPr lang="en-AU" altLang="en-US" dirty="0"/>
              <a:t>Text words are used by authors and appear in the titles and/or abstracts of a publication.</a:t>
            </a:r>
          </a:p>
          <a:p>
            <a:pPr>
              <a:buFontTx/>
              <a:buChar char="•"/>
            </a:pPr>
            <a:r>
              <a:rPr lang="en-AU" altLang="en-US" dirty="0"/>
              <a:t>Controlled vocabulary or subject headings are pre-defined terms that are applied by the database indexers to describe the topics mentioned in the record.</a:t>
            </a:r>
          </a:p>
          <a:p>
            <a:pPr>
              <a:buFontTx/>
              <a:buChar char="•"/>
            </a:pPr>
            <a:endParaRPr lang="en-AU" altLang="en-US" dirty="0"/>
          </a:p>
          <a:p>
            <a:r>
              <a:rPr lang="en-AU" altLang="en-US" dirty="0"/>
              <a:t>You can work with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hr-HR" altLang="en-US" dirty="0"/>
              <a:t> </a:t>
            </a:r>
            <a:r>
              <a:rPr lang="en-AU" altLang="en-US" dirty="0"/>
              <a:t>or other librarian to identify appropriate search terms, and some preliminary test searching may help you with this. Remember that whatever search strategy you develop, you will need to carefully translate it for use in each different database or interface you search in, as each system works differently and may require different structure, punctuation or search terms.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E87E931-2E88-4213-8879-48810027CA33}" type="slidenum">
              <a:rPr lang="en-US" altLang="en-US" sz="1400">
                <a:latin typeface="Times New Roman" panose="02020603050405020304" pitchFamily="18" charset="0"/>
              </a:rPr>
              <a:pPr eaLnBrk="1" hangingPunct="1">
                <a:spcBef>
                  <a:spcPct val="0"/>
                </a:spcBef>
              </a:pPr>
              <a:t>24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27653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dirty="0"/>
              <a:t>Be imaginative! The aim is to pick up all the different ways the concept might appear in the literature. The more variants you use, the more potentially relevant records you will find.</a:t>
            </a:r>
          </a:p>
          <a:p>
            <a:pPr defTabSz="1011923"/>
            <a:endParaRPr lang="en-AU" altLang="en-US" dirty="0"/>
          </a:p>
          <a:p>
            <a:pPr defTabSz="1011923"/>
            <a:r>
              <a:rPr lang="en-AU" altLang="en-US" dirty="0"/>
              <a:t>Use tools such as truncation and wildcards to identify variations on the words you’re looking for – but remember the way these tools are used can be different according to the interface, or service provider, you are using to access a database. See the Help files for each database and consult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hr-HR" altLang="en-US" dirty="0"/>
              <a:t> </a:t>
            </a:r>
            <a:r>
              <a:rPr lang="en-AU" altLang="en-US" dirty="0"/>
              <a:t>or librarian for details on how their searching syntax works.</a:t>
            </a:r>
          </a:p>
          <a:p>
            <a:pPr defTabSz="1011923"/>
            <a:endParaRPr lang="en-AU" altLang="en-US" dirty="0"/>
          </a:p>
          <a:p>
            <a:pPr defTabSz="1011923"/>
            <a:r>
              <a:rPr lang="en-AU" altLang="en-US" dirty="0"/>
              <a:t>QUESTION: what might the text words be that we would need to search for our review of bike helmets?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7D12EF3-21E2-4A0D-9747-163A2B8FFE52}" type="slidenum">
              <a:rPr lang="en-US" altLang="en-US" sz="1400">
                <a:latin typeface="Times New Roman" panose="02020603050405020304" pitchFamily="18" charset="0"/>
              </a:rPr>
              <a:pPr eaLnBrk="1" hangingPunct="1">
                <a:spcBef>
                  <a:spcPct val="0"/>
                </a:spcBef>
              </a:pPr>
              <a:t>25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17027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addition to searching for words and phrases in the text, you should also use the controlled vocabulary of the database. Each database has its own system of terms – usually organised in a tree structure from very broad terms down to increasingly specific terms.</a:t>
            </a:r>
          </a:p>
          <a:p>
            <a:endParaRPr lang="en-AU" altLang="en-US" dirty="0"/>
          </a:p>
          <a:p>
            <a:r>
              <a:rPr lang="en-AU" altLang="en-US" dirty="0"/>
              <a:t>A database will use the same set of vocabulary no matter which interface or service provider you use – for example, the controlled vocabulary system for MEDLINE is called </a:t>
            </a:r>
            <a:r>
              <a:rPr lang="en-AU" altLang="en-US" dirty="0" err="1"/>
              <a:t>MeSH</a:t>
            </a:r>
            <a:r>
              <a:rPr lang="en-AU" altLang="en-US" dirty="0"/>
              <a:t>, for Medical Subject Headings, and you will use the </a:t>
            </a:r>
            <a:r>
              <a:rPr lang="en-AU" altLang="en-US" dirty="0" err="1"/>
              <a:t>MeSH</a:t>
            </a:r>
            <a:r>
              <a:rPr lang="en-AU" altLang="en-US" dirty="0"/>
              <a:t> headings no matter whether you use PubMed, Ovid or another service provider.</a:t>
            </a:r>
          </a:p>
          <a:p>
            <a:endParaRPr lang="en-AU" altLang="en-US" dirty="0"/>
          </a:p>
          <a:p>
            <a:r>
              <a:rPr lang="en-AU" altLang="en-US" dirty="0"/>
              <a:t>ASK: Who has seen </a:t>
            </a:r>
            <a:r>
              <a:rPr lang="en-AU" altLang="en-US" dirty="0" err="1"/>
              <a:t>MeSH</a:t>
            </a:r>
            <a:r>
              <a:rPr lang="en-AU" altLang="en-US" dirty="0"/>
              <a:t> terms used in PubMed?</a:t>
            </a:r>
          </a:p>
          <a:p>
            <a:endParaRPr lang="en-AU" altLang="en-US" dirty="0"/>
          </a:p>
          <a:p>
            <a:r>
              <a:rPr lang="en-AU" altLang="en-US" dirty="0"/>
              <a:t>Controlled vocabulary terms are not perfect – which is why we use them in combination with text words, but they are useful for finding relevant papers even where the specific terms we thought of are not used.</a:t>
            </a:r>
          </a:p>
          <a:p>
            <a:endParaRPr lang="en-AU" altLang="en-US" dirty="0"/>
          </a:p>
          <a:p>
            <a:r>
              <a:rPr lang="en-AU" altLang="en-US" dirty="0"/>
              <a:t>Most databases will suggest controlled vocabulary terms that match text words if you enter them into a search, but make sure you know the definitions of the terms suggested, as they may not be what you expect. Also, think carefully about the suggested terms – is there a more specific term that would be better? Do you need to search a number of specific terms, or a whole branch of the tree? When using controlled vocabulary, the term ‘explode’ is used to mean using a heading and all its children. So, for example, if my review was about all kinds of protective equipment for sports, I could use the </a:t>
            </a:r>
            <a:r>
              <a:rPr lang="en-AU" altLang="en-US" dirty="0" err="1"/>
              <a:t>MeSH</a:t>
            </a:r>
            <a:r>
              <a:rPr lang="en-AU" altLang="en-US" dirty="0"/>
              <a:t> term ‘Sports’, and add the ‘explode’ option – then I would find all records tagged with ‘Sports’, as well as all records tagged with any of the individual terms listed under ‘Sports’ on the tree. Records are usually only tagged with either the higher or lower level term, not both. Depending on the interface, you might have to tick a box or type ‘</a:t>
            </a:r>
            <a:r>
              <a:rPr lang="en-AU" altLang="en-US" dirty="0" err="1"/>
              <a:t>exp</a:t>
            </a:r>
            <a:r>
              <a:rPr lang="en-AU" altLang="en-US" dirty="0"/>
              <a:t>’ into your search strategy to use the explode option.</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1349DBC-7C44-428F-9CAB-788E41623102}" type="slidenum">
              <a:rPr lang="en-US" altLang="en-US" sz="1400">
                <a:latin typeface="Times New Roman" panose="02020603050405020304" pitchFamily="18" charset="0"/>
              </a:rPr>
              <a:pPr eaLnBrk="1" hangingPunct="1">
                <a:spcBef>
                  <a:spcPct val="0"/>
                </a:spcBef>
              </a:pPr>
              <a:t>26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97147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While you’re thinking of all the possible ways to describe your main concepts, such as your population and intervention, you’ll be pleased to know that you don’t have to do the same thing for your study design. </a:t>
            </a:r>
            <a:r>
              <a:rPr lang="hr-HR" altLang="en-US" dirty="0" err="1"/>
              <a:t>Information</a:t>
            </a:r>
            <a:r>
              <a:rPr lang="hr-HR" altLang="en-US" dirty="0"/>
              <a:t> </a:t>
            </a:r>
            <a:r>
              <a:rPr lang="hr-HR" altLang="en-US" dirty="0" err="1"/>
              <a:t>specialists</a:t>
            </a:r>
            <a:r>
              <a:rPr lang="en-AU" altLang="en-US" dirty="0"/>
              <a:t> and</a:t>
            </a:r>
            <a:r>
              <a:rPr lang="hr-HR" altLang="en-US" dirty="0"/>
              <a:t> </a:t>
            </a:r>
            <a:r>
              <a:rPr lang="hr-HR" altLang="en-US" dirty="0" err="1"/>
              <a:t>other</a:t>
            </a:r>
            <a:r>
              <a:rPr lang="en-AU" altLang="en-US" dirty="0"/>
              <a:t> researchers have already done this work for you, and have developed and published sets of search terms, called ‘study design filters’, that are the most effective way to find particular study designs such as </a:t>
            </a:r>
            <a:r>
              <a:rPr lang="en-AU" altLang="en-US" dirty="0" err="1"/>
              <a:t>RCTs</a:t>
            </a:r>
            <a:r>
              <a:rPr lang="en-AU" altLang="en-US" dirty="0"/>
              <a:t>. </a:t>
            </a:r>
          </a:p>
          <a:p>
            <a:endParaRPr lang="en-AU" altLang="en-US" dirty="0"/>
          </a:p>
          <a:p>
            <a:r>
              <a:rPr lang="en-AU" altLang="en-US" dirty="0"/>
              <a:t>All you need to do is select the right set of search terms for the database and interface you are using, and for the study designs you wish to find for your review. See the Handbook for </a:t>
            </a:r>
            <a:r>
              <a:rPr lang="en-AU" altLang="en-US" dirty="0" err="1"/>
              <a:t>RCT</a:t>
            </a:r>
            <a:r>
              <a:rPr lang="en-AU" altLang="en-US" dirty="0"/>
              <a:t> filters, and links to other sources if you need to find other study designs.</a:t>
            </a:r>
          </a:p>
          <a:p>
            <a:endParaRPr lang="en-AU" altLang="en-US" dirty="0"/>
          </a:p>
          <a:p>
            <a:r>
              <a:rPr lang="en-AU" altLang="en-US" dirty="0"/>
              <a:t>Don’t forget, you should not use a study design filter when searching CENTRAL, as CENTRAL has already been filtered to include only randomised and quasi-randomised trials. Another reason you might not use a filter is if your review is very broad, including a wide range of study designs, in which case it may not be helpful to try to include a filter to capture all your designs of interest. If this is the case, ask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for advice on how best to proceed.</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978B523-4B8C-4213-ABBC-C19826B55E76}" type="slidenum">
              <a:rPr lang="en-US" altLang="en-US" sz="1400">
                <a:latin typeface="Times New Roman" panose="02020603050405020304" pitchFamily="18" charset="0"/>
              </a:rPr>
              <a:pPr eaLnBrk="1" hangingPunct="1">
                <a:spcBef>
                  <a:spcPct val="0"/>
                </a:spcBef>
              </a:pPr>
              <a:t>27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252623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Here’s an example. The Cochrane </a:t>
            </a:r>
            <a:r>
              <a:rPr lang="en-AU" altLang="en-US" dirty="0" err="1"/>
              <a:t>HSSS</a:t>
            </a:r>
            <a:r>
              <a:rPr lang="en-AU" altLang="en-US" dirty="0"/>
              <a:t> is a search filter, that you can then add to your search strategy. There are several versions available, including versions for Ovid MEDLINE. See the Cochrane Handbook, and get advice from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about their preferred version.</a:t>
            </a:r>
          </a:p>
          <a:p>
            <a:endParaRPr lang="en-AU" altLang="en-US" dirty="0"/>
          </a:p>
          <a:p>
            <a:r>
              <a:rPr lang="en-AU" altLang="en-US" dirty="0"/>
              <a:t>This version is for use in PubMed, and is the sensitivity-maximising version.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0DDF38A-5AD5-414C-BFC4-92E0E7DB46BC}" type="slidenum">
              <a:rPr lang="en-US" altLang="en-US" sz="1400">
                <a:latin typeface="Times New Roman" panose="02020603050405020304" pitchFamily="18" charset="0"/>
              </a:rPr>
              <a:pPr eaLnBrk="1" hangingPunct="1">
                <a:spcBef>
                  <a:spcPct val="0"/>
                </a:spcBef>
              </a:pPr>
              <a:t>28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314276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So, we have our major concepts: in this example, our population, our intervention and our study design. We have listed all the different ways we can think of to describe them. How do we bring these concepts together?</a:t>
            </a:r>
          </a:p>
          <a:p>
            <a:endParaRPr lang="en-AU" altLang="en-US" dirty="0"/>
          </a:p>
          <a:p>
            <a:r>
              <a:rPr lang="en-AU" altLang="en-US" dirty="0"/>
              <a:t>There are two main Boolean operators, or words we can use in a search strategy to bring terms together. The first is OR: if we say we want to search for records that contain the word b</a:t>
            </a:r>
            <a:r>
              <a:rPr lang="hr-HR" altLang="en-US" dirty="0"/>
              <a:t>i</a:t>
            </a:r>
            <a:r>
              <a:rPr lang="en-AU" altLang="en-US" dirty="0"/>
              <a:t>c</a:t>
            </a:r>
            <a:r>
              <a:rPr lang="hr-HR" altLang="en-US" dirty="0"/>
              <a:t>y</a:t>
            </a:r>
            <a:r>
              <a:rPr lang="en-AU" altLang="en-US" dirty="0" err="1"/>
              <a:t>cle</a:t>
            </a:r>
            <a:r>
              <a:rPr lang="en-AU" altLang="en-US" dirty="0"/>
              <a:t> OR the word helmet, this makes our search broader. It will find any record that has one or the other word. </a:t>
            </a:r>
            <a:r>
              <a:rPr lang="hr-HR" altLang="en-US" dirty="0"/>
              <a:t>One </a:t>
            </a:r>
            <a:r>
              <a:rPr lang="hr-HR" altLang="en-US" dirty="0" err="1"/>
              <a:t>way</a:t>
            </a:r>
            <a:r>
              <a:rPr lang="hr-HR" altLang="en-US" dirty="0"/>
              <a:t> to </a:t>
            </a:r>
            <a:r>
              <a:rPr lang="hr-HR" altLang="en-US" dirty="0" err="1"/>
              <a:t>remember</a:t>
            </a:r>
            <a:r>
              <a:rPr lang="hr-HR" altLang="en-US" dirty="0"/>
              <a:t> </a:t>
            </a:r>
            <a:r>
              <a:rPr lang="hr-HR" altLang="en-US" dirty="0" err="1"/>
              <a:t>this</a:t>
            </a:r>
            <a:r>
              <a:rPr lang="hr-HR" altLang="en-US" dirty="0"/>
              <a:t> </a:t>
            </a:r>
            <a:r>
              <a:rPr lang="hr-HR" altLang="en-US" dirty="0" err="1"/>
              <a:t>is</a:t>
            </a:r>
            <a:r>
              <a:rPr lang="hr-HR" altLang="en-US" dirty="0"/>
              <a:t>:</a:t>
            </a:r>
            <a:r>
              <a:rPr lang="en-AU" altLang="en-US" dirty="0"/>
              <a:t> “OR is MORE.”</a:t>
            </a:r>
          </a:p>
          <a:p>
            <a:endParaRPr lang="en-AU" altLang="en-US" dirty="0"/>
          </a:p>
          <a:p>
            <a:r>
              <a:rPr lang="en-AU" altLang="en-US" dirty="0"/>
              <a:t>Alternatively, we can use AND. If we say we want to find records that contain bicycle AND helmet, each record found must have both of those words. This narrows down our search.</a:t>
            </a:r>
          </a:p>
          <a:p>
            <a:endParaRPr lang="en-AU" altLang="en-US" dirty="0"/>
          </a:p>
          <a:p>
            <a:r>
              <a:rPr lang="en-AU" altLang="en-US" dirty="0"/>
              <a:t>To bring all our search terms together, we need to use a combination of both AND and OR.</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136933F-0EB4-4DA2-8D9D-7E27EED049E0}" type="slidenum">
              <a:rPr lang="en-US" altLang="en-US" sz="1400">
                <a:latin typeface="Times New Roman" panose="02020603050405020304" pitchFamily="18" charset="0"/>
              </a:rPr>
              <a:pPr eaLnBrk="1" hangingPunct="1">
                <a:spcBef>
                  <a:spcPct val="0"/>
                </a:spcBef>
              </a:pPr>
              <a:t>29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34363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013A8C6-69EA-45D4-B5B0-79BB5736C196}" type="slidenum">
              <a:rPr lang="en-US" altLang="en-US" sz="1400">
                <a:latin typeface="Times New Roman" panose="02020603050405020304" pitchFamily="18" charset="0"/>
              </a:rPr>
              <a:pPr eaLnBrk="1" hangingPunct="1">
                <a:spcBef>
                  <a:spcPct val="0"/>
                </a:spcBef>
              </a:pPr>
              <a:t>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51792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11923"/>
            <a:r>
              <a:rPr lang="en-AU" altLang="en-US" dirty="0"/>
              <a:t>Within each concept, we have a list of alternative terms for the same thing. For our review of bike helmets, we have a group of terms around our population, cyclists, a group of terms around our intervention, helmets, and our filter terms to identify </a:t>
            </a:r>
            <a:r>
              <a:rPr lang="en-AU" altLang="en-US" dirty="0" err="1"/>
              <a:t>RCTs</a:t>
            </a:r>
            <a:r>
              <a:rPr lang="en-AU" altLang="en-US" dirty="0"/>
              <a:t>.</a:t>
            </a:r>
          </a:p>
          <a:p>
            <a:pPr defTabSz="1011923"/>
            <a:endParaRPr lang="en-AU" altLang="en-US" dirty="0"/>
          </a:p>
          <a:p>
            <a:pPr defTabSz="1011923"/>
            <a:r>
              <a:rPr lang="en-AU" altLang="en-US" dirty="0"/>
              <a:t>So within our population concept, we want each record to have at least one of the terms listed, e.g. bicycle or cyclist or the </a:t>
            </a:r>
            <a:r>
              <a:rPr lang="en-AU" altLang="en-US" dirty="0" err="1"/>
              <a:t>MeSH</a:t>
            </a:r>
            <a:r>
              <a:rPr lang="en-AU" altLang="en-US" dirty="0"/>
              <a:t> term Bicycling. [CLICK] We use the Boolean operator ‘OR’ to join together our set of synonyms and subject terms – because we only need the record to have at least one of the relevant terms for that concept. Using ‘OR’ to combine terms widens the search, to make sure we don’t miss any relevant records. We do the same for the intervention terms, and within the study design filter (for this we can use the exact terms from the Cochrane </a:t>
            </a:r>
            <a:r>
              <a:rPr lang="en-AU" altLang="en-US" dirty="0" err="1"/>
              <a:t>HSSS</a:t>
            </a:r>
            <a:r>
              <a:rPr lang="en-AU" altLang="en-US" dirty="0"/>
              <a:t>).</a:t>
            </a:r>
          </a:p>
          <a:p>
            <a:pPr defTabSz="1011923"/>
            <a:endParaRPr lang="en-AU" altLang="en-US" dirty="0"/>
          </a:p>
          <a:p>
            <a:pPr defTabSz="1011923"/>
            <a:r>
              <a:rPr lang="en-AU" altLang="en-US" dirty="0"/>
              <a:t>Once we grouped together our set of terms for each concept, [CLICK] we join them all together using the Boolean operator ‘AND’ – because we want each record to have every concept, at least one term from every set. Using ‘AND’ narrows the search, excluding the records that don’t have all three of our concepts.</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C0658A4-FAC9-4220-B5A8-6905056DAC00}" type="slidenum">
              <a:rPr lang="en-US" altLang="en-US" sz="1400">
                <a:latin typeface="Times New Roman" panose="02020603050405020304" pitchFamily="18" charset="0"/>
              </a:rPr>
              <a:pPr eaLnBrk="1" hangingPunct="1">
                <a:spcBef>
                  <a:spcPct val="0"/>
                </a:spcBef>
              </a:pPr>
              <a:t>30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57831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What we hope to find are the those records that have the right population, and the right intervention, and the right study design, without missing any – not just those that have one or two of the right concepts, like </a:t>
            </a:r>
            <a:r>
              <a:rPr lang="en-AU" altLang="en-US" dirty="0" err="1"/>
              <a:t>RCTs</a:t>
            </a:r>
            <a:r>
              <a:rPr lang="en-AU" altLang="en-US" dirty="0"/>
              <a:t> about bicycles, or editorials about bike helmets. Those records where all three concepts overlap are the ones that will be relevant to the review, and the ones we want to retrieve.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F900FD5-D9E0-4CEE-B93C-FE1972EA706D}" type="slidenum">
              <a:rPr lang="en-US" altLang="en-US" sz="1400">
                <a:latin typeface="Times New Roman" panose="02020603050405020304" pitchFamily="18" charset="0"/>
              </a:rPr>
              <a:pPr eaLnBrk="1" hangingPunct="1">
                <a:spcBef>
                  <a:spcPct val="0"/>
                </a:spcBef>
              </a:pPr>
              <a:t>31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453435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final search strategy will look something like this – although in fact, most searches for Cochrane </a:t>
            </a:r>
            <a:r>
              <a:rPr lang="hr-HR" altLang="en-US" dirty="0"/>
              <a:t>R</a:t>
            </a:r>
            <a:r>
              <a:rPr lang="en-AU" altLang="en-US" dirty="0" err="1"/>
              <a:t>eviews</a:t>
            </a:r>
            <a:r>
              <a:rPr lang="en-AU" altLang="en-US" dirty="0"/>
              <a:t> will be longer than this. This version is designed to be used in CENTRAL. You can see a list of all our terms, grouped by concept, with rows combining the terms using ‘OR’ or ‘AND’. [CLICK] here we have the cycling terms, [CLICK] and here the helmet terms. Row 9 brings together all three concepts using AND.</a:t>
            </a:r>
          </a:p>
          <a:p>
            <a:endParaRPr lang="en-AU" altLang="en-US" dirty="0"/>
          </a:p>
          <a:p>
            <a:r>
              <a:rPr lang="en-AU" altLang="en-US" dirty="0"/>
              <a:t>It’s worth piloting your search strategy to see whether the results it identifies are what you expect. If you’re getting lots of irrelevant results (e.g. studies of radio frequency when looking for mass media interventions), you may be able to modify your terms to improve the precision of the search. BE CAREFUL AND GET ADVICE – it’s easy to accidentally exclude trials you do want.</a:t>
            </a:r>
          </a:p>
          <a:p>
            <a:endParaRPr lang="en-AU" altLang="en-US" dirty="0"/>
          </a:p>
          <a:p>
            <a:r>
              <a:rPr lang="en-AU" altLang="en-US" dirty="0"/>
              <a:t>On the other hand, you might find that you don’t identify very many results. If that’s the case, check that you haven’t made an error in your syntax. It may be that you have added too many concepts to your search, or that you have not thought of enough alternative terms for your concepts. </a:t>
            </a:r>
          </a:p>
          <a:p>
            <a:endParaRPr lang="en-AU" altLang="en-US" dirty="0"/>
          </a:p>
          <a:p>
            <a:r>
              <a:rPr lang="en-AU" altLang="en-US" dirty="0"/>
              <a:t>In this particular case, the real review of this topic found that there were in fact no randomised trials of helmets to prevent head injuries, perhaps due to ethical and practical reasons relating to the use of helmets, particularly by children. [The real review of this topic includes only non-randomised studies, and also includes in its search the additional concept of traffic accidents, which might exclude e.g. papers on the design and manufacture of helmets, or on trials of interventions to increase the use of helmets that don’t look at their impact on injuries]</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26F3EFB-939B-448C-B09A-C7112990C527}" type="slidenum">
              <a:rPr lang="en-US" altLang="en-US" sz="1400">
                <a:latin typeface="Times New Roman" panose="02020603050405020304" pitchFamily="18" charset="0"/>
              </a:rPr>
              <a:pPr eaLnBrk="1" hangingPunct="1">
                <a:spcBef>
                  <a:spcPct val="0"/>
                </a:spcBef>
              </a:pPr>
              <a:t>32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944026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This version is translated for PubMed. [CLICK] here we have the cycling terms, [CLICK] here the helmet terms, [CLICK] and here we have a study design filter. Row 20 brings together all three concepts using AND.</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DD23F26-D70B-404F-A124-969C58839041}" type="slidenum">
              <a:rPr lang="en-US" altLang="en-US" sz="1400">
                <a:latin typeface="Times New Roman" panose="02020603050405020304" pitchFamily="18" charset="0"/>
              </a:rPr>
              <a:pPr eaLnBrk="1" hangingPunct="1">
                <a:spcBef>
                  <a:spcPct val="0"/>
                </a:spcBef>
              </a:pPr>
              <a:t>33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757337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err="1"/>
              <a:t>And</a:t>
            </a:r>
            <a:r>
              <a:rPr lang="hr-HR" altLang="en-US" dirty="0"/>
              <a:t> </a:t>
            </a:r>
            <a:r>
              <a:rPr lang="hr-HR" altLang="en-US" dirty="0" err="1"/>
              <a:t>here</a:t>
            </a:r>
            <a:r>
              <a:rPr lang="hr-HR" altLang="en-US" dirty="0"/>
              <a:t> </a:t>
            </a:r>
            <a:r>
              <a:rPr lang="hr-HR" altLang="en-US" dirty="0" err="1"/>
              <a:t>is</a:t>
            </a:r>
            <a:r>
              <a:rPr lang="hr-HR" altLang="en-US" dirty="0"/>
              <a:t> </a:t>
            </a:r>
            <a:r>
              <a:rPr lang="hr-HR" altLang="en-US" dirty="0" err="1"/>
              <a:t>an</a:t>
            </a:r>
            <a:r>
              <a:rPr lang="hr-HR" altLang="en-US" dirty="0"/>
              <a:t> e</a:t>
            </a:r>
            <a:r>
              <a:rPr lang="en-AU" altLang="en-US" dirty="0" err="1"/>
              <a:t>xample</a:t>
            </a:r>
            <a:r>
              <a:rPr lang="en-AU" altLang="en-US" dirty="0"/>
              <a:t> of a small to medium length search </a:t>
            </a:r>
            <a:r>
              <a:rPr lang="en-AU" altLang="en-US" dirty="0" err="1"/>
              <a:t>strateg</a:t>
            </a:r>
            <a:r>
              <a:rPr lang="hr-HR" altLang="en-US" dirty="0"/>
              <a:t>y.</a:t>
            </a:r>
            <a:endParaRPr lang="en-AU" altLang="en-US" dirty="0"/>
          </a:p>
          <a:p>
            <a:r>
              <a:rPr lang="hr-HR" altLang="en-US" dirty="0"/>
              <a:t>[NOTE TO </a:t>
            </a:r>
            <a:r>
              <a:rPr lang="hr-HR" altLang="en-US" dirty="0" err="1"/>
              <a:t>TRAINERS</a:t>
            </a:r>
            <a:r>
              <a:rPr lang="hr-HR" altLang="en-US" dirty="0"/>
              <a:t>: </a:t>
            </a:r>
            <a:r>
              <a:rPr lang="en-AU" altLang="en-US" dirty="0"/>
              <a:t>Participants are not meant to be able to read this – it is just to show that searches are not simple.</a:t>
            </a:r>
            <a:r>
              <a:rPr lang="hr-HR" altLang="en-US" dirty="0"/>
              <a:t>]</a:t>
            </a:r>
            <a:endParaRPr lang="en-AU"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1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1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1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1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9pPr>
          </a:lstStyle>
          <a:p>
            <a:pPr>
              <a:spcBef>
                <a:spcPct val="0"/>
              </a:spcBef>
            </a:pPr>
            <a:fld id="{16C1FBD9-8519-4224-AD92-55BC1F466D25}" type="slidenum">
              <a:rPr lang="en-US" altLang="en-US" sz="1300">
                <a:latin typeface="Times New Roman" panose="02020603050405020304" pitchFamily="18" charset="0"/>
              </a:rPr>
              <a:pPr>
                <a:spcBef>
                  <a:spcPct val="0"/>
                </a:spcBef>
              </a:pPr>
              <a:t>34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625066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As part of a systematic and sensitive search, we want to avoid excluding any possibly relevant study, regardless of where, when or how it was published. Limiting your search to studies published in English risks introducing bias, as trials with positive results are more likely to be published in the major international journals, which are often published in English. See Chapter 1</a:t>
            </a:r>
            <a:r>
              <a:rPr lang="hr-HR" altLang="en-US" dirty="0"/>
              <a:t>3</a:t>
            </a:r>
            <a:r>
              <a:rPr lang="en-AU" altLang="en-US" dirty="0"/>
              <a:t> of the Handbook for more information on how this kind of reporting or publication bias can affect your review. Don’t forget that even if you don’t add any language limits to your search, if you only search databases that are primarily in English, you will miss much of the non-English literature. Think about including some of the national and regional databases in other languages.</a:t>
            </a:r>
          </a:p>
          <a:p>
            <a:endParaRPr lang="en-AU" altLang="en-US" dirty="0"/>
          </a:p>
          <a:p>
            <a:r>
              <a:rPr lang="en-AU" altLang="en-US" dirty="0"/>
              <a:t>Fortunately, Cochrane is well-placed to assist with translation of any publications you find that are published in a language you can’t read yourself – with </a:t>
            </a:r>
            <a:r>
              <a:rPr lang="hr-HR" altLang="en-US" dirty="0"/>
              <a:t>tens of thousands of</a:t>
            </a:r>
            <a:r>
              <a:rPr lang="en-AU" altLang="en-US" dirty="0"/>
              <a:t> </a:t>
            </a:r>
            <a:r>
              <a:rPr lang="hr-HR" altLang="en-US" dirty="0" err="1"/>
              <a:t>people</a:t>
            </a:r>
            <a:r>
              <a:rPr lang="hr-HR" altLang="en-US" dirty="0"/>
              <a:t> </a:t>
            </a:r>
            <a:r>
              <a:rPr lang="hr-HR" altLang="en-US" dirty="0" err="1"/>
              <a:t>contributing</a:t>
            </a:r>
            <a:r>
              <a:rPr lang="hr-HR" altLang="en-US" dirty="0"/>
              <a:t> to </a:t>
            </a:r>
            <a:r>
              <a:rPr lang="hr-HR" altLang="en-US" dirty="0" err="1"/>
              <a:t>the</a:t>
            </a:r>
            <a:r>
              <a:rPr lang="hr-HR" altLang="en-US" dirty="0"/>
              <a:t> </a:t>
            </a:r>
            <a:r>
              <a:rPr lang="hr-HR" altLang="en-US" dirty="0" err="1"/>
              <a:t>Cochrane</a:t>
            </a:r>
            <a:r>
              <a:rPr lang="hr-HR" altLang="en-US" dirty="0"/>
              <a:t> </a:t>
            </a:r>
            <a:r>
              <a:rPr lang="hr-HR" altLang="en-US" dirty="0" err="1"/>
              <a:t>work</a:t>
            </a:r>
            <a:r>
              <a:rPr lang="en-AU" altLang="en-US" dirty="0"/>
              <a:t>, we have contributors in most countries. A tip for translation – try first requesting assistance in checking the study against your inclusion criteria, before you request further translation of the document.</a:t>
            </a:r>
          </a:p>
          <a:p>
            <a:endParaRPr lang="en-AU" altLang="en-US" dirty="0"/>
          </a:p>
          <a:p>
            <a:r>
              <a:rPr lang="en-AU" altLang="en-US" dirty="0"/>
              <a:t>Restriction by year should be avoided unless there is a clear time period during which relevant studies might be found, for example if the intervention was invented in a particular year.</a:t>
            </a:r>
          </a:p>
          <a:p>
            <a:endParaRPr lang="en-AU" altLang="en-US" dirty="0"/>
          </a:p>
          <a:p>
            <a:r>
              <a:rPr lang="en-GB" sz="1200" kern="1200" dirty="0">
                <a:solidFill>
                  <a:schemeClr val="tx1"/>
                </a:solidFill>
                <a:effectLst/>
                <a:latin typeface="Source Sans Pro" pitchFamily="34" charset="0"/>
                <a:ea typeface="+mn-ea"/>
                <a:cs typeface="Arial" panose="020B0604020202020204" pitchFamily="34" charset="0"/>
              </a:rPr>
              <a:t>Remember that important information about studies may be published in letters and commentaries, including information about new studies not published elsewhere. Also, important concerns about previously published studies, such as errors or fraudulent data, may first be published as comments.</a:t>
            </a:r>
          </a:p>
          <a:p>
            <a:endParaRPr lang="en-GB" sz="1200" kern="1200" dirty="0">
              <a:solidFill>
                <a:schemeClr val="tx1"/>
              </a:solidFill>
              <a:effectLst/>
              <a:latin typeface="Source Sans Pro" pitchFamily="34" charset="0"/>
              <a:ea typeface="+mn-ea"/>
              <a:cs typeface="Arial" panose="020B0604020202020204" pitchFamily="34" charset="0"/>
            </a:endParaRPr>
          </a:p>
          <a:p>
            <a:r>
              <a:rPr lang="hr-HR" sz="1200" kern="1200" dirty="0">
                <a:solidFill>
                  <a:schemeClr val="tx1"/>
                </a:solidFill>
                <a:effectLst/>
                <a:latin typeface="Source Sans Pro" pitchFamily="34" charset="0"/>
                <a:ea typeface="+mn-ea"/>
                <a:cs typeface="Arial" panose="020B0604020202020204" pitchFamily="34" charset="0"/>
              </a:rPr>
              <a:t>[</a:t>
            </a:r>
            <a:r>
              <a:rPr lang="en-GB" sz="1200" kern="1200" dirty="0">
                <a:solidFill>
                  <a:schemeClr val="tx1"/>
                </a:solidFill>
                <a:effectLst/>
                <a:latin typeface="Source Sans Pro" pitchFamily="34" charset="0"/>
                <a:ea typeface="+mn-ea"/>
                <a:cs typeface="Arial" panose="020B0604020202020204" pitchFamily="34" charset="0"/>
              </a:rPr>
              <a:t>NOTE </a:t>
            </a:r>
            <a:r>
              <a:rPr lang="hr-HR" sz="1200" kern="1200" dirty="0">
                <a:solidFill>
                  <a:schemeClr val="tx1"/>
                </a:solidFill>
                <a:effectLst/>
                <a:latin typeface="Source Sans Pro" pitchFamily="34" charset="0"/>
                <a:ea typeface="+mn-ea"/>
                <a:cs typeface="Arial" panose="020B0604020202020204" pitchFamily="34" charset="0"/>
              </a:rPr>
              <a:t>TO TRAINERS</a:t>
            </a:r>
            <a:r>
              <a:rPr lang="en-GB" sz="1200" kern="1200" dirty="0">
                <a:solidFill>
                  <a:schemeClr val="tx1"/>
                </a:solidFill>
                <a:effectLst/>
                <a:latin typeface="Source Sans Pro" pitchFamily="34" charset="0"/>
                <a:ea typeface="+mn-ea"/>
                <a:cs typeface="Arial" panose="020B0604020202020204" pitchFamily="34" charset="0"/>
              </a:rPr>
              <a:t>: You can choose to implement the exercise: ‘Selecting Search terms’ at this point. See package specific guidance for more information.</a:t>
            </a:r>
            <a:r>
              <a:rPr lang="hr-HR" sz="1200" kern="1200" dirty="0">
                <a:solidFill>
                  <a:schemeClr val="tx1"/>
                </a:solidFill>
                <a:effectLst/>
                <a:latin typeface="Source Sans Pro" pitchFamily="34" charset="0"/>
                <a:ea typeface="+mn-ea"/>
                <a:cs typeface="Arial" panose="020B0604020202020204" pitchFamily="34" charset="0"/>
              </a:rPr>
              <a:t>]</a:t>
            </a:r>
            <a:endParaRPr lang="en-GB" sz="1200" kern="1200" dirty="0">
              <a:solidFill>
                <a:schemeClr val="tx1"/>
              </a:solidFill>
              <a:effectLst/>
              <a:latin typeface="Source Sans Pro" pitchFamily="34" charset="0"/>
              <a:ea typeface="+mn-ea"/>
              <a:cs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F7E6737-F63E-47C1-98B0-8F4464FC2863}" type="slidenum">
              <a:rPr lang="en-US" altLang="en-US" sz="1400">
                <a:latin typeface="Times New Roman" panose="02020603050405020304" pitchFamily="18" charset="0"/>
              </a:rPr>
              <a:pPr eaLnBrk="1" hangingPunct="1">
                <a:spcBef>
                  <a:spcPct val="0"/>
                </a:spcBef>
              </a:pPr>
              <a:t>35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48623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79533D2-CDF6-49B5-889D-FF86D19E3AA7}" type="slidenum">
              <a:rPr lang="en-US" altLang="en-US" sz="1400">
                <a:latin typeface="Times New Roman" panose="02020603050405020304" pitchFamily="18" charset="0"/>
              </a:rPr>
              <a:pPr eaLnBrk="1" hangingPunct="1">
                <a:spcBef>
                  <a:spcPct val="0"/>
                </a:spcBef>
              </a:pPr>
              <a:t>36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947266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When your search is complete, you will have the exported results from each database, often in the form of a text file. Make sure you export as much information as is available. Although you can work directly with the text files if your search is small and manageable, reference management software is a good way to organise your search results. If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is running your search, they may send you text files, or reference management software files, or they may even put the references directly into the </a:t>
            </a:r>
            <a:r>
              <a:rPr lang="en-AU" altLang="en-US" dirty="0" err="1"/>
              <a:t>RevMan</a:t>
            </a:r>
            <a:r>
              <a:rPr lang="en-AU" altLang="en-US" dirty="0"/>
              <a:t> file for your review. Ask them for assistance if you’re not sure how to import the file format they have sent into your software.</a:t>
            </a:r>
          </a:p>
          <a:p>
            <a:endParaRPr lang="en-AU" altLang="en-US" dirty="0"/>
          </a:p>
          <a:p>
            <a:r>
              <a:rPr lang="en-AU" altLang="en-US" dirty="0"/>
              <a:t>You can use whichever software package is available and supported at your institution. You can use this kind of software to store the results of your search of each database, including detailed bibliographic information and the abstract for each record if available – make sure you download as much information as you can from the source database.</a:t>
            </a:r>
          </a:p>
          <a:p>
            <a:endParaRPr lang="en-AU" altLang="en-US" dirty="0"/>
          </a:p>
          <a:p>
            <a:r>
              <a:rPr lang="en-AU" altLang="en-US" dirty="0"/>
              <a:t>You can also use the software to bring all your results together, and to identify and remove any duplicate records found in more than one database (e.g. a paper that is indexed in both MEDLINE and </a:t>
            </a:r>
            <a:r>
              <a:rPr lang="en-AU" altLang="en-US" dirty="0" err="1"/>
              <a:t>Embase</a:t>
            </a:r>
            <a:r>
              <a:rPr lang="en-AU" altLang="en-US" dirty="0"/>
              <a:t> – not two separate papers reporting the same study). Note that if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is running your search, they may have done this for you already.</a:t>
            </a:r>
          </a:p>
          <a:p>
            <a:endParaRPr lang="en-AU" altLang="en-US" dirty="0"/>
          </a:p>
          <a:p>
            <a:r>
              <a:rPr lang="en-GB" sz="1200" kern="1200" dirty="0">
                <a:solidFill>
                  <a:schemeClr val="tx1"/>
                </a:solidFill>
                <a:effectLst/>
                <a:latin typeface="Source Sans Pro" pitchFamily="34" charset="0"/>
                <a:ea typeface="+mn-ea"/>
                <a:cs typeface="Arial" panose="020B0604020202020204" pitchFamily="34" charset="0"/>
              </a:rPr>
              <a:t>Reference management software can be used to store information about the methods and process of a search. For example, unused record fields can be used to store information such as:</a:t>
            </a:r>
          </a:p>
          <a:p>
            <a:pPr lvl="0"/>
            <a:r>
              <a:rPr lang="hr-HR" sz="120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the name of the database or other source details from which a study report was identified</a:t>
            </a:r>
            <a:r>
              <a:rPr lang="hr-HR" sz="1200" kern="1200" dirty="0">
                <a:solidFill>
                  <a:schemeClr val="tx1"/>
                </a:solidFill>
                <a:effectLst/>
                <a:latin typeface="Source Sans Pro" pitchFamily="34" charset="0"/>
                <a:ea typeface="+mn-ea"/>
                <a:cs typeface="Arial" panose="020B0604020202020204" pitchFamily="34" charset="0"/>
              </a:rPr>
              <a:t>;</a:t>
            </a:r>
            <a:endParaRPr lang="en-GB" sz="1200" kern="1200" dirty="0">
              <a:solidFill>
                <a:schemeClr val="tx1"/>
              </a:solidFill>
              <a:effectLst/>
              <a:latin typeface="Source Sans Pro" pitchFamily="34" charset="0"/>
              <a:ea typeface="+mn-ea"/>
              <a:cs typeface="Arial" panose="020B0604020202020204" pitchFamily="34" charset="0"/>
            </a:endParaRPr>
          </a:p>
          <a:p>
            <a:pPr lvl="0"/>
            <a:r>
              <a:rPr lang="hr-HR" sz="120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when and from where a full text copy of the publication was ordered and the date it is received</a:t>
            </a:r>
            <a:r>
              <a:rPr lang="hr-HR" sz="1200" kern="1200" dirty="0">
                <a:solidFill>
                  <a:schemeClr val="tx1"/>
                </a:solidFill>
                <a:effectLst/>
                <a:latin typeface="Source Sans Pro" pitchFamily="34" charset="0"/>
                <a:ea typeface="+mn-ea"/>
                <a:cs typeface="Arial" panose="020B0604020202020204" pitchFamily="34" charset="0"/>
              </a:rPr>
              <a:t>;</a:t>
            </a:r>
            <a:endParaRPr lang="en-GB" sz="1200" kern="1200" dirty="0">
              <a:solidFill>
                <a:schemeClr val="tx1"/>
              </a:solidFill>
              <a:effectLst/>
              <a:latin typeface="Source Sans Pro" pitchFamily="34" charset="0"/>
              <a:ea typeface="+mn-ea"/>
              <a:cs typeface="Arial" panose="020B0604020202020204" pitchFamily="34" charset="0"/>
            </a:endParaRPr>
          </a:p>
          <a:p>
            <a:pPr lvl="0"/>
            <a:r>
              <a:rPr lang="hr-HR" sz="120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whether the study is included in or excluded from your review and, if excluded, the reasons for exclusion.</a:t>
            </a:r>
          </a:p>
          <a:p>
            <a:pPr>
              <a:buFont typeface="+mj-lt" charset="0"/>
              <a:buNone/>
            </a:pPr>
            <a:endParaRPr lang="en-US" altLang="en-US" dirty="0"/>
          </a:p>
          <a:p>
            <a:pPr>
              <a:buFont typeface="+mj-lt" charset="0"/>
              <a:buNone/>
            </a:pPr>
            <a:r>
              <a:rPr lang="en-US" altLang="en-US" dirty="0"/>
              <a:t>When you</a:t>
            </a:r>
            <a:r>
              <a:rPr lang="ja-JP" altLang="en-US" dirty="0"/>
              <a:t>’</a:t>
            </a:r>
            <a:r>
              <a:rPr lang="en-US" altLang="ja-JP" dirty="0"/>
              <a:t>re ready to write the review, you can import references from this software to </a:t>
            </a:r>
            <a:r>
              <a:rPr lang="en-US" altLang="ja-JP" dirty="0" err="1"/>
              <a:t>RevMan</a:t>
            </a:r>
            <a:r>
              <a:rPr lang="en-US" altLang="ja-JP" dirty="0"/>
              <a:t>, Cochrane</a:t>
            </a:r>
            <a:r>
              <a:rPr lang="hr-HR" altLang="ja-JP" dirty="0"/>
              <a:t>’</a:t>
            </a:r>
            <a:r>
              <a:rPr lang="en-US" altLang="ja-JP" dirty="0"/>
              <a:t>s review </a:t>
            </a:r>
            <a:r>
              <a:rPr lang="hr-HR" altLang="ja-JP" dirty="0" err="1"/>
              <a:t>production</a:t>
            </a:r>
            <a:r>
              <a:rPr lang="hr-HR" altLang="ja-JP" dirty="0"/>
              <a:t> </a:t>
            </a:r>
            <a:r>
              <a:rPr lang="en-US" altLang="ja-JP" dirty="0"/>
              <a:t>software, without having to enter them all in by hand. At the protocol stage, this can also be helpful for references you</a:t>
            </a:r>
            <a:r>
              <a:rPr lang="ja-JP" altLang="en-US" dirty="0"/>
              <a:t>’</a:t>
            </a:r>
            <a:r>
              <a:rPr lang="en-US" altLang="ja-JP" dirty="0"/>
              <a:t>re using in the </a:t>
            </a:r>
            <a:r>
              <a:rPr lang="hr-HR" altLang="ja-JP" dirty="0"/>
              <a:t>‘</a:t>
            </a:r>
            <a:r>
              <a:rPr lang="en-US" altLang="ja-JP" dirty="0"/>
              <a:t>Background</a:t>
            </a:r>
            <a:r>
              <a:rPr lang="hr-HR" altLang="ja-JP" dirty="0"/>
              <a:t>’</a:t>
            </a:r>
            <a:r>
              <a:rPr lang="en-US" altLang="ja-JP" dirty="0"/>
              <a:t> and </a:t>
            </a:r>
            <a:r>
              <a:rPr lang="hr-HR" altLang="ja-JP" dirty="0"/>
              <a:t>‘</a:t>
            </a:r>
            <a:r>
              <a:rPr lang="en-US" altLang="ja-JP" dirty="0"/>
              <a:t>Methods</a:t>
            </a:r>
            <a:r>
              <a:rPr lang="hr-HR" altLang="ja-JP" dirty="0"/>
              <a:t>’</a:t>
            </a:r>
            <a:r>
              <a:rPr lang="en-US" altLang="ja-JP" dirty="0"/>
              <a:t> sections. See the </a:t>
            </a:r>
            <a:r>
              <a:rPr lang="en-US" altLang="ja-JP" dirty="0" err="1"/>
              <a:t>RevMan</a:t>
            </a:r>
            <a:r>
              <a:rPr lang="en-US" altLang="ja-JP" dirty="0"/>
              <a:t> </a:t>
            </a:r>
            <a:r>
              <a:rPr lang="hr-HR" altLang="ja-JP" dirty="0"/>
              <a:t>Web Knowledge base for more information on importing the references: https://documentation.cochrane.org/revman-kb/studies-and-references</a:t>
            </a:r>
            <a:endParaRPr lang="en-US" altLang="en-US"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A082301-2C58-4DB3-9154-A152D60425A9}" type="slidenum">
              <a:rPr lang="en-US" altLang="en-US" sz="1400">
                <a:latin typeface="Times New Roman" panose="02020603050405020304" pitchFamily="18" charset="0"/>
              </a:rPr>
              <a:pPr eaLnBrk="1" hangingPunct="1">
                <a:spcBef>
                  <a:spcPct val="0"/>
                </a:spcBef>
              </a:pPr>
              <a:t>37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8153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It is important that your search is well documented at every stage. You will need to report the search in detail in the review, so that your readers can see what has been done to find all the relevant studies. Not only that, but you will yourself need to know what has been done so that you can keep track of all your results during the review process, and update the search in future.</a:t>
            </a:r>
          </a:p>
          <a:p>
            <a:endParaRPr lang="en-AU" altLang="en-US" dirty="0"/>
          </a:p>
          <a:p>
            <a:r>
              <a:rPr lang="en-AU" altLang="en-US" dirty="0"/>
              <a:t>You’ll need to keep records of what database was searched, using which interface (e.g. Medline (</a:t>
            </a:r>
            <a:r>
              <a:rPr lang="en-AU" altLang="en-US" dirty="0" err="1"/>
              <a:t>OvidSP</a:t>
            </a:r>
            <a:r>
              <a:rPr lang="en-AU" altLang="en-US" dirty="0"/>
              <a:t>) or MEDLINE (PubMed)), the dates on which the search was conducted (including a single date on which the whole search process can be said to be complete – usually the date on which the first source was searched), any date limits set on the search, the search strategies used (best to copy and paste this to avoid errors), and the numbers retrieved.</a:t>
            </a:r>
          </a:p>
          <a:p>
            <a:endParaRPr lang="en-AU" altLang="en-US" dirty="0"/>
          </a:p>
          <a:p>
            <a:r>
              <a:rPr lang="en-AU" altLang="en-US" dirty="0"/>
              <a:t>You can save your search strategies on many databases, but make sure you keep copies of everything locally as well – you never know when a database might be closed down, a website moved or your access rights changed. This applies to search results and individual documents found on the internet.</a:t>
            </a:r>
            <a:endParaRPr lang="hr-HR" altLang="en-US" dirty="0"/>
          </a:p>
          <a:p>
            <a:endParaRPr lang="hr-HR" altLang="en-US" dirty="0"/>
          </a:p>
          <a:p>
            <a:r>
              <a:rPr lang="hr-HR" altLang="en-US" dirty="0"/>
              <a:t>Finall</a:t>
            </a:r>
            <a:r>
              <a:rPr lang="en-US" altLang="en-US" dirty="0"/>
              <a:t>y</a:t>
            </a:r>
            <a:r>
              <a:rPr lang="hr-HR" altLang="en-US" dirty="0"/>
              <a:t>, d</a:t>
            </a:r>
            <a:r>
              <a:rPr lang="en-AU" sz="1200" kern="1200" dirty="0" err="1">
                <a:solidFill>
                  <a:schemeClr val="tx1"/>
                </a:solidFill>
                <a:effectLst/>
                <a:latin typeface="Source Sans Pro" pitchFamily="34" charset="0"/>
                <a:ea typeface="+mn-ea"/>
                <a:cs typeface="Arial" panose="020B0604020202020204" pitchFamily="34" charset="0"/>
              </a:rPr>
              <a:t>on’t</a:t>
            </a:r>
            <a:r>
              <a:rPr lang="en-AU" sz="1200" kern="1200" dirty="0">
                <a:solidFill>
                  <a:schemeClr val="tx1"/>
                </a:solidFill>
                <a:effectLst/>
                <a:latin typeface="Source Sans Pro" pitchFamily="34" charset="0"/>
                <a:ea typeface="+mn-ea"/>
                <a:cs typeface="Arial" panose="020B0604020202020204" pitchFamily="34" charset="0"/>
              </a:rPr>
              <a:t> forget to </a:t>
            </a:r>
            <a:r>
              <a:rPr lang="en-GB" sz="1200" kern="1200" dirty="0">
                <a:solidFill>
                  <a:schemeClr val="tx1"/>
                </a:solidFill>
                <a:effectLst/>
                <a:latin typeface="Source Sans Pro" pitchFamily="34" charset="0"/>
                <a:ea typeface="+mn-ea"/>
                <a:cs typeface="Arial" panose="020B0604020202020204" pitchFamily="34" charset="0"/>
              </a:rPr>
              <a:t>record non-database search activities such as contacting experts and reference list searching.</a:t>
            </a:r>
            <a:endParaRPr lang="en-AU"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0CB7B0D-D8EA-41EE-BC97-798AD5011BF3}" type="slidenum">
              <a:rPr lang="en-US" altLang="en-US" sz="1400">
                <a:latin typeface="Times New Roman" panose="02020603050405020304" pitchFamily="18" charset="0"/>
              </a:rPr>
              <a:pPr eaLnBrk="1" hangingPunct="1">
                <a:spcBef>
                  <a:spcPct val="0"/>
                </a:spcBef>
              </a:pPr>
              <a:t>38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84357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To clarify the specifics of what should be reported where in your review:</a:t>
            </a:r>
          </a:p>
          <a:p>
            <a:endParaRPr lang="en-AU" altLang="en-US" dirty="0"/>
          </a:p>
          <a:p>
            <a:r>
              <a:rPr lang="en-AU" altLang="en-US" dirty="0"/>
              <a:t>At the protocol stage, you will need to list all the sources you plan to search, and any limits you plan to use (e.g. to exclude papers published before the invention of a drug). Don’t forget to include all sources, not just electronic databases - including reference and citation checking, web searches and people you plan to contact. You will get feedback from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about these plans as part of the protocol publication process.</a:t>
            </a:r>
          </a:p>
          <a:p>
            <a:endParaRPr lang="en-AU" altLang="en-US" dirty="0"/>
          </a:p>
          <a:p>
            <a:r>
              <a:rPr lang="en-AU" altLang="en-US" dirty="0"/>
              <a:t>For some </a:t>
            </a:r>
            <a:r>
              <a:rPr lang="en-AU" altLang="en-US" dirty="0" err="1"/>
              <a:t>CRGs</a:t>
            </a:r>
            <a:r>
              <a:rPr lang="en-AU" altLang="en-US" dirty="0"/>
              <a:t>, you may be required to include one or more full search strategies for electronic databases in the protocol, which can then be translated for use across other databases later on. Don’t forget to consult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or health librarian if you’re drafting a search strategy.</a:t>
            </a:r>
          </a:p>
          <a:p>
            <a:endParaRPr lang="en-AU" altLang="en-US" dirty="0"/>
          </a:p>
          <a:p>
            <a:r>
              <a:rPr lang="en-AU" altLang="en-US" dirty="0"/>
              <a:t>For your final review, expect to have to report your search in a high level of detail. You’ll need to report the sources searched (databases and interfaces), dates and limits, and the numbers found from each source, ideally in the form of a PRISMA flowchart, based on the PRISMA guidelines for good reporting of systematic reviews. We’ll look at the flowchart in more detail in the separate presentation on Selecting </a:t>
            </a:r>
            <a:r>
              <a:rPr lang="hr-HR" altLang="en-US" dirty="0"/>
              <a:t>s</a:t>
            </a:r>
            <a:r>
              <a:rPr lang="en-AU" altLang="en-US" dirty="0" err="1"/>
              <a:t>tudies</a:t>
            </a:r>
            <a:r>
              <a:rPr lang="en-AU" altLang="en-US" dirty="0"/>
              <a:t>. In an Appendix you’ll need to include the full search strategies for every electronic database, including set numbers of each row. This will need to be summarised in the Abstract. There’s also a section in the review called Dates – you’ll need to record a single date for the search, which is usually the earliest date on which one of your sources was searched. This date isn’t published, but is used to help identify whether the review is up to date.</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BC867AB-9612-415C-923C-EF17F37D2349}" type="slidenum">
              <a:rPr lang="en-US" altLang="en-US" sz="1400">
                <a:latin typeface="Times New Roman" panose="02020603050405020304" pitchFamily="18" charset="0"/>
              </a:rPr>
              <a:pPr eaLnBrk="1" hangingPunct="1">
                <a:spcBef>
                  <a:spcPct val="0"/>
                </a:spcBef>
              </a:pPr>
              <a:t>39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1859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Cochrane Groups employ or contract an </a:t>
            </a:r>
            <a:r>
              <a:rPr lang="hr-HR" altLang="en-US" dirty="0"/>
              <a:t>Information Specialist</a:t>
            </a:r>
            <a:r>
              <a:rPr lang="en-AU" altLang="en-US" dirty="0"/>
              <a:t> to assist with searching. The level of support available will vary depending on the resources of each group.</a:t>
            </a:r>
          </a:p>
          <a:p>
            <a:endParaRPr lang="en-AU" altLang="en-US" dirty="0"/>
          </a:p>
          <a:p>
            <a:r>
              <a:rPr lang="en-AU" altLang="en-US" dirty="0"/>
              <a:t>Authors should still have an understanding of the overall search process, so they can:</a:t>
            </a:r>
          </a:p>
          <a:p>
            <a:pPr lvl="1">
              <a:buFontTx/>
              <a:buChar char="•"/>
            </a:pPr>
            <a:r>
              <a:rPr lang="en-AU" altLang="en-US" dirty="0"/>
              <a:t> consider and contribute to the search strategy</a:t>
            </a:r>
          </a:p>
          <a:p>
            <a:pPr lvl="1">
              <a:buFontTx/>
              <a:buChar char="•"/>
            </a:pPr>
            <a:r>
              <a:rPr lang="en-AU" altLang="en-US" dirty="0"/>
              <a:t> understand what the </a:t>
            </a:r>
            <a:r>
              <a:rPr lang="hr-HR" altLang="en-US" dirty="0" err="1"/>
              <a:t>Information</a:t>
            </a:r>
            <a:r>
              <a:rPr lang="hr-HR" altLang="en-US" dirty="0"/>
              <a:t> </a:t>
            </a:r>
            <a:r>
              <a:rPr lang="hr-HR" altLang="en-US" dirty="0" err="1"/>
              <a:t>Specialist</a:t>
            </a:r>
            <a:r>
              <a:rPr lang="en-AU" altLang="en-US" dirty="0"/>
              <a:t> is doing</a:t>
            </a:r>
          </a:p>
          <a:p>
            <a:pPr lvl="1">
              <a:buFontTx/>
              <a:buChar char="•"/>
            </a:pPr>
            <a:r>
              <a:rPr lang="en-AU" altLang="en-US" dirty="0"/>
              <a:t> identify any additional searching that can or should be done</a:t>
            </a:r>
          </a:p>
          <a:p>
            <a:pPr lvl="1">
              <a:buFontTx/>
              <a:buChar char="•"/>
            </a:pPr>
            <a:r>
              <a:rPr lang="en-AU" altLang="en-US" dirty="0"/>
              <a:t> work with the </a:t>
            </a:r>
            <a:r>
              <a:rPr lang="hr-HR" altLang="en-US" dirty="0" err="1"/>
              <a:t>Information</a:t>
            </a:r>
            <a:r>
              <a:rPr lang="hr-HR" altLang="en-US" dirty="0"/>
              <a:t> </a:t>
            </a:r>
            <a:r>
              <a:rPr lang="hr-HR" altLang="en-US" dirty="0" err="1"/>
              <a:t>Specialist</a:t>
            </a:r>
            <a:r>
              <a:rPr lang="hr-HR" altLang="en-US" dirty="0"/>
              <a:t> </a:t>
            </a:r>
            <a:r>
              <a:rPr lang="en-AU" altLang="en-US" dirty="0"/>
              <a:t>to report the search strategy accurately in the review</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EB6D5D4-FA0A-4C35-B3A6-E3990DD5084E}" type="slidenum">
              <a:rPr lang="en-US" altLang="en-US" sz="1400">
                <a:latin typeface="Times New Roman" panose="02020603050405020304" pitchFamily="18" charset="0"/>
              </a:rPr>
              <a:pPr eaLnBrk="1" hangingPunct="1">
                <a:spcBef>
                  <a:spcPct val="0"/>
                </a:spcBef>
              </a:pPr>
              <a:t>4</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80235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You may need to revisit your search before the review is complete. Although the search is usually the first thing you do after the protocol is published, it can take a long time to complete a review. If your search gets more than 12 months out of date before the review is published, you will need to update it before submitting the review for publication – and best practice is to do this if your search is more than 6 months old, if you can. </a:t>
            </a:r>
          </a:p>
          <a:p>
            <a:endParaRPr lang="en-AU" altLang="en-US" dirty="0"/>
          </a:p>
          <a:p>
            <a:r>
              <a:rPr lang="en-AU" altLang="en-US" dirty="0"/>
              <a:t>If you have updated your search, you should screen through the results and identify any potentially eligible studies. Ideally, the results of eligible studies should be fully incorporated into the review before publication. This aim should be balanced against the potential delay in publication – if it would result in an extended an unreasonable delay, then at the very minimum you should list the potentially eligible studies under ‘Studies awaiting classification’ or ‘Ongoing studies’ in the references of the review.</a:t>
            </a:r>
          </a:p>
          <a:p>
            <a:endParaRPr lang="en-AU" altLang="en-US" dirty="0"/>
          </a:p>
          <a:p>
            <a:r>
              <a:rPr lang="en-AU" altLang="en-US" dirty="0"/>
              <a:t>Whenever you update a search, you’ll need to make sure you begin exactly where you left the previous search, and that you revisit every source (not just the electronic databases). Having good documentation will help you with this. If you do not revisit every source you originally searched, you will need to report this with your justifications.</a:t>
            </a:r>
          </a:p>
          <a:p>
            <a:endParaRPr lang="en-AU" altLang="en-US" dirty="0"/>
          </a:p>
          <a:p>
            <a:r>
              <a:rPr lang="en-AU" altLang="en-US" dirty="0"/>
              <a:t>It’s important to note that sometimes there can be changes in the electronic databases over time – controlled vocabularies and definitions change, and sometimes the search syntax can also change. Check with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or health librarian to make sure there haven’t been any changes that could affect your updated search.</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D643F8B-2B8A-4AFF-8B29-86450A548553}" type="slidenum">
              <a:rPr lang="en-US" altLang="en-US" sz="1400">
                <a:latin typeface="Times New Roman" panose="02020603050405020304" pitchFamily="18" charset="0"/>
              </a:rPr>
              <a:pPr eaLnBrk="1" hangingPunct="1">
                <a:spcBef>
                  <a:spcPct val="0"/>
                </a:spcBef>
              </a:pPr>
              <a:t>40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833600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96A8B3D-68E2-4CEA-878E-203BD5B208DC}" type="slidenum">
              <a:rPr lang="en-US" altLang="en-US" sz="1400">
                <a:latin typeface="Times New Roman" panose="02020603050405020304" pitchFamily="18" charset="0"/>
              </a:rPr>
              <a:pPr eaLnBrk="1" hangingPunct="1">
                <a:spcBef>
                  <a:spcPct val="0"/>
                </a:spcBef>
              </a:pPr>
              <a:t>41</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58799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59AB26D-4B06-499E-BB2C-31A1BA3BE698}" type="slidenum">
              <a:rPr lang="en-US" altLang="en-US" sz="1400">
                <a:latin typeface="Times New Roman" panose="02020603050405020304" pitchFamily="18" charset="0"/>
              </a:rPr>
              <a:pPr eaLnBrk="1" hangingPunct="1">
                <a:spcBef>
                  <a:spcPct val="0"/>
                </a:spcBef>
              </a:pPr>
              <a:t>42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50301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 limited search will not only miss relevant studies, giving you incomplete and possibly inaccurate results.</a:t>
            </a:r>
          </a:p>
          <a:p>
            <a:endParaRPr lang="en-AU" altLang="en-US" dirty="0"/>
          </a:p>
          <a:p>
            <a:r>
              <a:rPr lang="en-AU" altLang="en-US" dirty="0"/>
              <a:t>You may be vulnerable to selection bias – finding only those studies that are easiest to find, e.g. indexed in MEDLINE, published in high impact factor, English-language journals, which may not be representative of all the studies conducted. Unfortunately, we know that ease of access to study reports is linked to the results of the study, that positive studies are more likely to be published and indexed where we can find them.</a:t>
            </a:r>
          </a:p>
          <a:p>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See also</a:t>
            </a:r>
            <a:r>
              <a:rPr lang="hr-HR" altLang="en-US" dirty="0"/>
              <a:t> </a:t>
            </a:r>
            <a:r>
              <a:rPr lang="hr-HR" altLang="en-US" dirty="0" err="1"/>
              <a:t>Cochrane</a:t>
            </a:r>
            <a:r>
              <a:rPr lang="hr-HR" altLang="en-US" dirty="0"/>
              <a:t> </a:t>
            </a:r>
            <a:r>
              <a:rPr lang="hr-HR" altLang="en-US" dirty="0" err="1"/>
              <a:t>Handbook</a:t>
            </a:r>
            <a:r>
              <a:rPr lang="en-AU" altLang="en-US" dirty="0"/>
              <a:t> Chapter </a:t>
            </a:r>
            <a:r>
              <a:rPr lang="hr-HR" altLang="en-US" dirty="0"/>
              <a:t>13 </a:t>
            </a:r>
            <a:r>
              <a:rPr lang="en-GB" sz="1200" b="0" i="0" kern="1200" dirty="0">
                <a:solidFill>
                  <a:schemeClr val="tx1"/>
                </a:solidFill>
                <a:effectLst/>
                <a:latin typeface="Source Sans Pro" pitchFamily="34" charset="0"/>
                <a:ea typeface="+mn-ea"/>
                <a:cs typeface="Arial" panose="020B0604020202020204" pitchFamily="34" charset="0"/>
              </a:rPr>
              <a:t>Assessing risk of bias due to missing results in a synthesis</a:t>
            </a:r>
            <a:r>
              <a:rPr lang="hr-HR" sz="1200" b="0" i="0" kern="1200" dirty="0">
                <a:solidFill>
                  <a:schemeClr val="tx1"/>
                </a:solidFill>
                <a:effectLst/>
                <a:latin typeface="Source Sans Pro" pitchFamily="34" charset="0"/>
                <a:ea typeface="+mn-ea"/>
                <a:cs typeface="Arial" panose="020B0604020202020204" pitchFamily="34" charset="0"/>
              </a:rPr>
              <a:t> </a:t>
            </a:r>
            <a:r>
              <a:rPr lang="en-AU" altLang="en-US" dirty="0"/>
              <a:t>for further information on how the results of a study are linked to different aspects of publication and indexing.</a:t>
            </a:r>
          </a:p>
          <a:p>
            <a:endParaRPr lang="en-AU" altLang="en-US" dirty="0"/>
          </a:p>
          <a:p>
            <a:r>
              <a:rPr lang="en-AU" altLang="en-US" dirty="0"/>
              <a:t>Even if the results are accurate, including fewer studies reduces the range of populations and contexts in which your intervention is tested, and may lead people to conclude that your results are not applicable to them. More studies will increase the generalisability of the results.</a:t>
            </a:r>
          </a:p>
          <a:p>
            <a:endParaRPr lang="en-AU" altLang="en-US" dirty="0"/>
          </a:p>
          <a:p>
            <a:r>
              <a:rPr lang="en-AU" altLang="en-US" dirty="0"/>
              <a:t>Having said that, it’s important to be efficient and realistic in your search - start where you expect to find the most relevant studies.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E6872B3-4458-45E9-AE51-9D568C049759}" type="slidenum">
              <a:rPr lang="en-US" altLang="en-US" sz="1400">
                <a:latin typeface="Times New Roman" panose="02020603050405020304" pitchFamily="18" charset="0"/>
              </a:rPr>
              <a:pPr eaLnBrk="1" hangingPunct="1">
                <a:spcBef>
                  <a:spcPct val="0"/>
                </a:spcBef>
              </a:pPr>
              <a:t>5</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72078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In a sense we are fishing for information. However, searching for a systematic review is not like this man with his fishing rod, fishing in one particular spot on one particular river, and targeting one fish at a time.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B4FDC28-7520-4CE7-AF85-781DBF044630}" type="slidenum">
              <a:rPr lang="en-US" altLang="en-US" sz="1400">
                <a:latin typeface="Times New Roman" panose="02020603050405020304" pitchFamily="18" charset="0"/>
              </a:rPr>
              <a:pPr eaLnBrk="1" hangingPunct="1">
                <a:spcBef>
                  <a:spcPct val="0"/>
                </a:spcBef>
              </a:pPr>
              <a:t>6</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5469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Rather, your search needs to be on a much larger scale. Like this fishing trawler, we’ll need to search in a number of different locations, thoroughly searching for all the information that meets our eligibility criteria. This might mean that we pull up more irrelevant material, which we have to throw back in, but it will also reduce our chance of missing something important.</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4AEED38-8621-41E4-B601-EBC54C727A24}" type="slidenum">
              <a:rPr lang="en-US" altLang="en-US" sz="1400">
                <a:latin typeface="Times New Roman" panose="02020603050405020304" pitchFamily="18" charset="0"/>
              </a:rPr>
              <a:pPr eaLnBrk="1" hangingPunct="1">
                <a:spcBef>
                  <a:spcPct val="0"/>
                </a:spcBef>
              </a:pPr>
              <a:t>7</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8631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We aim to search multiple sources, to identify as many relevant studies as we can. It’s important to start with those sources likely to be the most productive – starting with CENTRAL, and then other electronic bibliographic databases such as MEDLINE and </a:t>
            </a:r>
            <a:r>
              <a:rPr lang="en-AU" altLang="en-US" dirty="0" err="1"/>
              <a:t>Embase</a:t>
            </a:r>
            <a:r>
              <a:rPr lang="en-AU" altLang="en-US" dirty="0"/>
              <a:t> are likely to provide most of your included studies, and are first main category to consider when building your search strategy.</a:t>
            </a:r>
          </a:p>
          <a:p>
            <a:endParaRPr lang="en-AU" altLang="en-US" dirty="0"/>
          </a:p>
          <a:p>
            <a:r>
              <a:rPr lang="en-AU" altLang="en-US" dirty="0"/>
              <a:t>Importantly, your </a:t>
            </a:r>
            <a:r>
              <a:rPr lang="en-AU" altLang="en-US" dirty="0" err="1"/>
              <a:t>CRG</a:t>
            </a:r>
            <a:r>
              <a:rPr lang="en-AU" altLang="en-US" dirty="0"/>
              <a:t> may keep a Specialised Register of studies relevant to the scope of the </a:t>
            </a:r>
            <a:r>
              <a:rPr lang="en-AU" altLang="en-US" dirty="0" err="1"/>
              <a:t>CRG</a:t>
            </a:r>
            <a:r>
              <a:rPr lang="en-AU" altLang="en-US" dirty="0"/>
              <a:t>, based on a range of their own searching activities. </a:t>
            </a:r>
            <a:r>
              <a:rPr lang="en-AU" altLang="en-US" dirty="0" err="1"/>
              <a:t>CRGs</a:t>
            </a:r>
            <a:r>
              <a:rPr lang="en-AU" altLang="en-US" dirty="0"/>
              <a:t> submit the information in their registers to be included in CENTRAL, but your </a:t>
            </a:r>
            <a:r>
              <a:rPr lang="hr-HR" altLang="en-US" dirty="0" err="1"/>
              <a:t>Information</a:t>
            </a:r>
            <a:r>
              <a:rPr lang="hr-HR" altLang="en-US" dirty="0"/>
              <a:t> </a:t>
            </a:r>
            <a:r>
              <a:rPr lang="hr-HR" altLang="en-US" dirty="0" err="1"/>
              <a:t>Specialist</a:t>
            </a:r>
            <a:r>
              <a:rPr lang="en-AU" altLang="en-US" dirty="0"/>
              <a:t> may suggest searching the register itself, as it may contain some additional records. In some cases, the </a:t>
            </a:r>
            <a:r>
              <a:rPr lang="en-AU" altLang="en-US" dirty="0" err="1"/>
              <a:t>CRG</a:t>
            </a:r>
            <a:r>
              <a:rPr lang="en-AU" altLang="en-US" dirty="0"/>
              <a:t> may run regular searches of other bibliographic databases and incorporate these records in the register, in which case you may not have to search those individual databases yourself. Consult your </a:t>
            </a:r>
            <a:r>
              <a:rPr lang="hr-HR" altLang="en-US" dirty="0" err="1"/>
              <a:t>Information</a:t>
            </a:r>
            <a:r>
              <a:rPr lang="hr-HR" altLang="en-US" dirty="0"/>
              <a:t> </a:t>
            </a:r>
            <a:r>
              <a:rPr lang="hr-HR" altLang="en-US" dirty="0" err="1"/>
              <a:t>Specialist</a:t>
            </a:r>
            <a:r>
              <a:rPr lang="hr-HR" altLang="en-US" dirty="0"/>
              <a:t> </a:t>
            </a:r>
            <a:r>
              <a:rPr lang="en-AU" altLang="en-US" dirty="0"/>
              <a:t>for advice about searching specialised registers to avoid duplication. Some Cochrane Fields also have registers that you may wish to search, such as the Child Health Field.</a:t>
            </a:r>
            <a:r>
              <a:rPr lang="hr-HR" altLang="en-US" dirty="0"/>
              <a:t> </a:t>
            </a:r>
          </a:p>
          <a:p>
            <a:endParaRPr lang="hr-HR" altLang="en-US" dirty="0"/>
          </a:p>
          <a:p>
            <a:r>
              <a:rPr lang="hr-HR" altLang="en-US" dirty="0" err="1"/>
              <a:t>Searching</a:t>
            </a:r>
            <a:r>
              <a:rPr lang="hr-HR" altLang="en-US" dirty="0"/>
              <a:t> </a:t>
            </a:r>
            <a:r>
              <a:rPr lang="hr-HR" altLang="en-US" dirty="0" err="1"/>
              <a:t>in</a:t>
            </a:r>
            <a:r>
              <a:rPr lang="hr-HR" altLang="en-US" dirty="0"/>
              <a:t> </a:t>
            </a:r>
            <a:r>
              <a:rPr lang="hr-HR" altLang="en-US" dirty="0" err="1"/>
              <a:t>trials</a:t>
            </a:r>
            <a:r>
              <a:rPr lang="hr-HR" altLang="en-US" dirty="0"/>
              <a:t> </a:t>
            </a:r>
            <a:r>
              <a:rPr lang="hr-HR" altLang="en-US" dirty="0" err="1"/>
              <a:t>registers</a:t>
            </a:r>
            <a:r>
              <a:rPr lang="hr-HR" altLang="en-US" dirty="0"/>
              <a:t> </a:t>
            </a:r>
            <a:r>
              <a:rPr lang="hr-HR" altLang="en-US" dirty="0" err="1"/>
              <a:t>is</a:t>
            </a:r>
            <a:r>
              <a:rPr lang="hr-HR" altLang="en-US" dirty="0"/>
              <a:t> </a:t>
            </a:r>
            <a:r>
              <a:rPr lang="hr-HR" altLang="en-US" dirty="0" err="1"/>
              <a:t>essential</a:t>
            </a:r>
            <a:r>
              <a:rPr lang="hr-HR" altLang="en-US" dirty="0"/>
              <a:t> to </a:t>
            </a:r>
            <a:r>
              <a:rPr lang="hr-HR" altLang="en-US" dirty="0" err="1"/>
              <a:t>identify</a:t>
            </a:r>
            <a:r>
              <a:rPr lang="hr-HR" altLang="en-US" dirty="0"/>
              <a:t> </a:t>
            </a:r>
            <a:r>
              <a:rPr lang="hr-HR" altLang="en-US" dirty="0" err="1"/>
              <a:t>relevant</a:t>
            </a:r>
            <a:r>
              <a:rPr lang="hr-HR" altLang="en-US" dirty="0"/>
              <a:t> </a:t>
            </a:r>
            <a:r>
              <a:rPr lang="en-GB" sz="1200" b="0" i="0" kern="1200" dirty="0">
                <a:solidFill>
                  <a:schemeClr val="tx1"/>
                </a:solidFill>
                <a:effectLst/>
                <a:latin typeface="Source Sans Pro" pitchFamily="34" charset="0"/>
                <a:ea typeface="+mn-ea"/>
                <a:cs typeface="Arial" panose="020B0604020202020204" pitchFamily="34" charset="0"/>
              </a:rPr>
              <a:t>ongoing and unpublished studies.</a:t>
            </a:r>
            <a:endParaRPr lang="en-AU" altLang="en-US" dirty="0"/>
          </a:p>
          <a:p>
            <a:endParaRPr lang="en-AU" altLang="en-US" dirty="0"/>
          </a:p>
          <a:p>
            <a:r>
              <a:rPr lang="en-AU" altLang="en-US" dirty="0"/>
              <a:t>Beyond these, there are other sources for published studies such as individual journal archives, other databases such as trials registers, and lastly there are sources to identify unpublished studies. The idea is to start with the major databases, and then add additional sources as appropriate to your question, until you have built up a comprehensive, thorough set of sources to search, that is still an achievable workload.</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2F14BD7-736F-4410-8184-F91A0FC35790}" type="slidenum">
              <a:rPr lang="en-US" altLang="en-US" sz="1400">
                <a:latin typeface="Times New Roman" panose="02020603050405020304" pitchFamily="18" charset="0"/>
              </a:rPr>
              <a:pPr eaLnBrk="1" hangingPunct="1">
                <a:spcBef>
                  <a:spcPct val="0"/>
                </a:spcBef>
              </a:pPr>
              <a:t>8</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255505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Of all the bibliographic databases, the most important, first place to search is the Cochrane Central Register of Controlled Trials (CENTRAL), which is the most comprehensive source available for controlled trials.</a:t>
            </a:r>
          </a:p>
          <a:p>
            <a:endParaRPr lang="en-AU" altLang="en-US" dirty="0"/>
          </a:p>
          <a:p>
            <a:r>
              <a:rPr lang="en-AU" altLang="en-US" dirty="0"/>
              <a:t>As of </a:t>
            </a:r>
            <a:r>
              <a:rPr lang="hr-HR" altLang="en-US" dirty="0"/>
              <a:t>January </a:t>
            </a:r>
            <a:r>
              <a:rPr lang="en-AU" altLang="en-US" dirty="0"/>
              <a:t>20</a:t>
            </a:r>
            <a:r>
              <a:rPr lang="hr-HR" altLang="en-US" dirty="0"/>
              <a:t>21</a:t>
            </a:r>
            <a:r>
              <a:rPr lang="en-AU" altLang="en-US" dirty="0"/>
              <a:t>, CENTRAL includes over 1</a:t>
            </a:r>
            <a:r>
              <a:rPr lang="hr-HR" altLang="en-US" dirty="0"/>
              <a:t>,7</a:t>
            </a:r>
            <a:r>
              <a:rPr lang="en-AU" altLang="en-US" dirty="0"/>
              <a:t> million records of randomized and quasi-randomised trials of interventions. It incorporates all the records of these trials that have been identified to date from both MEDLINE and </a:t>
            </a:r>
            <a:r>
              <a:rPr lang="en-AU" altLang="en-US" dirty="0" err="1"/>
              <a:t>Embase</a:t>
            </a:r>
            <a:r>
              <a:rPr lang="en-AU" altLang="en-US" dirty="0"/>
              <a:t>. It also includes the results of additional searching for eligible trials done by all the Cochrane Groups, including searching other databases, handsearching of individual journals, etc.</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29F38AE-74AC-4617-B86C-67998F5DDA9D}" type="slidenum">
              <a:rPr lang="en-US" altLang="en-US" sz="1400">
                <a:latin typeface="Times New Roman" panose="02020603050405020304" pitchFamily="18" charset="0"/>
              </a:rPr>
              <a:pPr eaLnBrk="1" hangingPunct="1">
                <a:spcBef>
                  <a:spcPct val="0"/>
                </a:spcBef>
              </a:pPr>
              <a:t>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585207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59686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70FED11C-B34F-4F4C-8939-893B617B2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1998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325354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2055486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38424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77343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4A6C6D0E-F3CB-4A67-A45A-DFC20C87F6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4A23E22D-7134-46CF-B591-F67B966FB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6B1D446A-37F5-49E5-A591-D38403CDB24B}"/>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16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D2B528A3-6C7D-4E66-945B-87D551107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484331"/>
            <a:ext cx="1879200" cy="627341"/>
          </a:xfrm>
          <a:prstGeom prst="rect">
            <a:avLst/>
          </a:prstGeom>
        </p:spPr>
      </p:pic>
      <p:sp>
        <p:nvSpPr>
          <p:cNvPr id="9" name="TextBox 7">
            <a:extLst>
              <a:ext uri="{FF2B5EF4-FFF2-40B4-BE49-F238E27FC236}">
                <a16:creationId xmlns:a16="http://schemas.microsoft.com/office/drawing/2014/main" id="{2D929E80-038F-4B75-BDC7-CB265BD4784B}"/>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8ECC79D9-0F96-4FB8-A5E1-6B1143FDCE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BEEBB63E-7EBD-4F43-A487-328FE0067D97}"/>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517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2925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82770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F52DD493-5575-4F03-9EF2-22CC3B01B8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408583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10589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383727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809A57B9-7D42-4310-9FA3-5760E497A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90460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165113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4A3BEA39-6BD0-4712-B99B-4B4C5E432B3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394082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hyperlink" Target="http://i.creativecommons.org/l/by/3.0/88x31.p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i.creativecommons.org/l/by-nc/3.0/88x31.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123225"/>
            <a:ext cx="4774519" cy="1080775"/>
          </a:xfrm>
        </p:spPr>
        <p:txBody>
          <a:bodyPr/>
          <a:lstStyle/>
          <a:p>
            <a:r>
              <a:rPr lang="en-GB" dirty="0">
                <a:solidFill>
                  <a:schemeClr val="accent2"/>
                </a:solidFill>
              </a:rPr>
              <a:t>Searching for studies</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917" y="6194679"/>
            <a:ext cx="4034984" cy="461665"/>
          </a:xfrm>
          <a:prstGeom prst="rect">
            <a:avLst/>
          </a:prstGeom>
          <a:noFill/>
        </p:spPr>
        <p:txBody>
          <a:bodyPr wrap="square" rtlCol="0">
            <a:spAutoFit/>
          </a:bodyPr>
          <a:lstStyle/>
          <a:p>
            <a:r>
              <a:rPr lang="en-US" sz="2400" dirty="0">
                <a:solidFill>
                  <a:schemeClr val="accent1"/>
                </a:solidFill>
              </a:rPr>
              <a:t>https://crowd.cochrane.org/</a:t>
            </a:r>
          </a:p>
        </p:txBody>
      </p:sp>
      <p:pic>
        <p:nvPicPr>
          <p:cNvPr id="2" name="Picture 1">
            <a:extLst>
              <a:ext uri="{FF2B5EF4-FFF2-40B4-BE49-F238E27FC236}">
                <a16:creationId xmlns:a16="http://schemas.microsoft.com/office/drawing/2014/main" id="{C4C5ABA6-6CC1-4365-A446-FA1D8E9D18F6}"/>
              </a:ext>
            </a:extLst>
          </p:cNvPr>
          <p:cNvPicPr>
            <a:picLocks noChangeAspect="1"/>
          </p:cNvPicPr>
          <p:nvPr/>
        </p:nvPicPr>
        <p:blipFill>
          <a:blip r:embed="rId3"/>
          <a:stretch>
            <a:fillRect/>
          </a:stretch>
        </p:blipFill>
        <p:spPr>
          <a:xfrm>
            <a:off x="424394" y="0"/>
            <a:ext cx="7195606" cy="5948910"/>
          </a:xfrm>
          <a:prstGeom prst="rect">
            <a:avLst/>
          </a:prstGeom>
        </p:spPr>
      </p:pic>
    </p:spTree>
    <p:extLst>
      <p:ext uri="{BB962C8B-B14F-4D97-AF65-F5344CB8AC3E}">
        <p14:creationId xmlns:p14="http://schemas.microsoft.com/office/powerpoint/2010/main" val="2397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BA53C-E79D-4187-A6BD-47F43F8F2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65100"/>
            <a:ext cx="9389697" cy="6565900"/>
          </a:xfrm>
          <a:prstGeom prst="rect">
            <a:avLst/>
          </a:prstGeom>
        </p:spPr>
      </p:pic>
    </p:spTree>
    <p:extLst>
      <p:ext uri="{BB962C8B-B14F-4D97-AF65-F5344CB8AC3E}">
        <p14:creationId xmlns:p14="http://schemas.microsoft.com/office/powerpoint/2010/main" val="337443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84205" y="336162"/>
            <a:ext cx="8355703" cy="631825"/>
          </a:xfrm>
        </p:spPr>
        <p:txBody>
          <a:bodyPr/>
          <a:lstStyle/>
          <a:p>
            <a:r>
              <a:rPr lang="en-AU" altLang="en-US" dirty="0"/>
              <a:t>Searching </a:t>
            </a:r>
            <a:r>
              <a:rPr lang="hr-HR" altLang="en-US" dirty="0"/>
              <a:t>CENTRAL </a:t>
            </a:r>
            <a:r>
              <a:rPr lang="en-AU" altLang="en-US" dirty="0"/>
              <a:t>for clinical trials</a:t>
            </a:r>
          </a:p>
        </p:txBody>
      </p:sp>
      <p:sp>
        <p:nvSpPr>
          <p:cNvPr id="6" name="TextBox 5"/>
          <p:cNvSpPr txBox="1">
            <a:spLocks noChangeArrowheads="1"/>
          </p:cNvSpPr>
          <p:nvPr/>
        </p:nvSpPr>
        <p:spPr bwMode="auto">
          <a:xfrm>
            <a:off x="6559738" y="6550025"/>
            <a:ext cx="2459038" cy="307975"/>
          </a:xfrm>
          <a:prstGeom prst="rect">
            <a:avLst/>
          </a:prstGeom>
          <a:noFill/>
          <a:ln w="9525">
            <a:noFill/>
            <a:miter lim="800000"/>
            <a:headEnd/>
            <a:tailEnd/>
          </a:ln>
        </p:spPr>
        <p:txBody>
          <a:bodyPr>
            <a:spAutoFit/>
          </a:bodyPr>
          <a:lstStyle/>
          <a:p>
            <a:pPr>
              <a:defRPr/>
            </a:pPr>
            <a:r>
              <a:rPr lang="en-AU" sz="1400" dirty="0">
                <a:solidFill>
                  <a:schemeClr val="accent2">
                    <a:lumMod val="75000"/>
                  </a:schemeClr>
                </a:solidFill>
                <a:latin typeface="+mn-lt"/>
                <a:ea typeface="+mn-ea"/>
                <a:cs typeface="Arial" charset="0"/>
              </a:rPr>
              <a:t>www.cochranelibrary.com</a:t>
            </a:r>
          </a:p>
        </p:txBody>
      </p:sp>
      <p:pic>
        <p:nvPicPr>
          <p:cNvPr id="4" name="Slika 3"/>
          <p:cNvPicPr>
            <a:picLocks noChangeAspect="1"/>
          </p:cNvPicPr>
          <p:nvPr/>
        </p:nvPicPr>
        <p:blipFill>
          <a:blip r:embed="rId3"/>
          <a:stretch>
            <a:fillRect/>
          </a:stretch>
        </p:blipFill>
        <p:spPr>
          <a:xfrm>
            <a:off x="660033" y="1155556"/>
            <a:ext cx="6668718" cy="5514875"/>
          </a:xfrm>
          <a:prstGeom prst="rect">
            <a:avLst/>
          </a:prstGeom>
        </p:spPr>
      </p:pic>
      <p:sp>
        <p:nvSpPr>
          <p:cNvPr id="10" name="Oval 5"/>
          <p:cNvSpPr/>
          <p:nvPr/>
        </p:nvSpPr>
        <p:spPr>
          <a:xfrm>
            <a:off x="3039360" y="1923032"/>
            <a:ext cx="1556085" cy="38641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319464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34778" y="244605"/>
            <a:ext cx="6119813" cy="633412"/>
          </a:xfrm>
        </p:spPr>
        <p:txBody>
          <a:bodyPr/>
          <a:lstStyle/>
          <a:p>
            <a:r>
              <a:rPr lang="en-AU" altLang="en-US" dirty="0"/>
              <a:t>Searching for clinical trials</a:t>
            </a:r>
          </a:p>
        </p:txBody>
      </p:sp>
      <p:sp>
        <p:nvSpPr>
          <p:cNvPr id="5" name="TextBox 4"/>
          <p:cNvSpPr txBox="1">
            <a:spLocks noChangeArrowheads="1"/>
          </p:cNvSpPr>
          <p:nvPr/>
        </p:nvSpPr>
        <p:spPr bwMode="auto">
          <a:xfrm>
            <a:off x="6897731" y="6550025"/>
            <a:ext cx="2459038" cy="307975"/>
          </a:xfrm>
          <a:prstGeom prst="rect">
            <a:avLst/>
          </a:prstGeom>
          <a:noFill/>
          <a:ln w="9525">
            <a:noFill/>
            <a:miter lim="800000"/>
            <a:headEnd/>
            <a:tailEnd/>
          </a:ln>
        </p:spPr>
        <p:txBody>
          <a:bodyPr>
            <a:spAutoFit/>
          </a:bodyPr>
          <a:lstStyle/>
          <a:p>
            <a:pPr>
              <a:defRPr/>
            </a:pPr>
            <a:r>
              <a:rPr lang="en-AU" sz="1400" dirty="0">
                <a:solidFill>
                  <a:schemeClr val="accent2">
                    <a:lumMod val="75000"/>
                  </a:schemeClr>
                </a:solidFill>
                <a:latin typeface="+mn-lt"/>
                <a:ea typeface="+mn-ea"/>
                <a:cs typeface="Arial" charset="0"/>
              </a:rPr>
              <a:t>www.cochranelibrary.com</a:t>
            </a:r>
          </a:p>
        </p:txBody>
      </p:sp>
      <p:sp>
        <p:nvSpPr>
          <p:cNvPr id="6" name="Oval 5"/>
          <p:cNvSpPr/>
          <p:nvPr/>
        </p:nvSpPr>
        <p:spPr>
          <a:xfrm>
            <a:off x="495829" y="4126971"/>
            <a:ext cx="920750" cy="31908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solidFill>
                <a:srgbClr val="FFFFFF"/>
              </a:solidFill>
              <a:latin typeface="Calibri" pitchFamily="34" charset="0"/>
            </a:endParaRPr>
          </a:p>
        </p:txBody>
      </p:sp>
      <p:pic>
        <p:nvPicPr>
          <p:cNvPr id="2" name="Picture 1">
            <a:extLst>
              <a:ext uri="{FF2B5EF4-FFF2-40B4-BE49-F238E27FC236}">
                <a16:creationId xmlns:a16="http://schemas.microsoft.com/office/drawing/2014/main" id="{9A81AF45-8000-4371-959C-37DEACE365F7}"/>
              </a:ext>
            </a:extLst>
          </p:cNvPr>
          <p:cNvPicPr>
            <a:picLocks noChangeAspect="1"/>
          </p:cNvPicPr>
          <p:nvPr/>
        </p:nvPicPr>
        <p:blipFill>
          <a:blip r:embed="rId3"/>
          <a:stretch>
            <a:fillRect/>
          </a:stretch>
        </p:blipFill>
        <p:spPr>
          <a:xfrm>
            <a:off x="0" y="1219600"/>
            <a:ext cx="9144000" cy="4926799"/>
          </a:xfrm>
          <a:prstGeom prst="rect">
            <a:avLst/>
          </a:prstGeom>
        </p:spPr>
      </p:pic>
      <p:sp>
        <p:nvSpPr>
          <p:cNvPr id="3" name="Oval 2">
            <a:extLst>
              <a:ext uri="{FF2B5EF4-FFF2-40B4-BE49-F238E27FC236}">
                <a16:creationId xmlns:a16="http://schemas.microsoft.com/office/drawing/2014/main" id="{277A6CB3-DCE3-4269-9576-DF513D9674C9}"/>
              </a:ext>
            </a:extLst>
          </p:cNvPr>
          <p:cNvSpPr/>
          <p:nvPr/>
        </p:nvSpPr>
        <p:spPr>
          <a:xfrm>
            <a:off x="4737100" y="2501900"/>
            <a:ext cx="533400" cy="584200"/>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605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8E9D9-BDFB-4B14-8C3D-467340DB2424}"/>
              </a:ext>
            </a:extLst>
          </p:cNvPr>
          <p:cNvPicPr>
            <a:picLocks noChangeAspect="1"/>
          </p:cNvPicPr>
          <p:nvPr/>
        </p:nvPicPr>
        <p:blipFill>
          <a:blip r:embed="rId3"/>
          <a:stretch>
            <a:fillRect/>
          </a:stretch>
        </p:blipFill>
        <p:spPr>
          <a:xfrm>
            <a:off x="44756" y="1638300"/>
            <a:ext cx="9144000" cy="3581400"/>
          </a:xfrm>
          <a:prstGeom prst="rect">
            <a:avLst/>
          </a:prstGeom>
        </p:spPr>
      </p:pic>
      <p:sp>
        <p:nvSpPr>
          <p:cNvPr id="17410" name="Title 1"/>
          <p:cNvSpPr>
            <a:spLocks noGrp="1"/>
          </p:cNvSpPr>
          <p:nvPr>
            <p:ph type="title"/>
          </p:nvPr>
        </p:nvSpPr>
        <p:spPr>
          <a:xfrm>
            <a:off x="133007" y="889000"/>
            <a:ext cx="6762064" cy="855663"/>
          </a:xfrm>
        </p:spPr>
        <p:txBody>
          <a:bodyPr/>
          <a:lstStyle/>
          <a:p>
            <a:r>
              <a:rPr lang="en-AU" altLang="en-US" sz="3200" dirty="0"/>
              <a:t>Searching for clinical trials -</a:t>
            </a:r>
            <a:r>
              <a:rPr lang="hr-HR" altLang="en-US" sz="3200" dirty="0"/>
              <a:t> </a:t>
            </a:r>
            <a:r>
              <a:rPr lang="en-AU" altLang="en-US" sz="3200" dirty="0" err="1"/>
              <a:t>MeSH</a:t>
            </a:r>
            <a:endParaRPr lang="en-AU" altLang="en-US" sz="3200" dirty="0"/>
          </a:p>
        </p:txBody>
      </p:sp>
      <p:sp>
        <p:nvSpPr>
          <p:cNvPr id="5" name="TextBox 4"/>
          <p:cNvSpPr txBox="1">
            <a:spLocks noChangeArrowheads="1"/>
          </p:cNvSpPr>
          <p:nvPr/>
        </p:nvSpPr>
        <p:spPr bwMode="auto">
          <a:xfrm>
            <a:off x="342105" y="6416675"/>
            <a:ext cx="2771797" cy="307777"/>
          </a:xfrm>
          <a:prstGeom prst="rect">
            <a:avLst/>
          </a:prstGeom>
          <a:noFill/>
          <a:ln w="9525">
            <a:noFill/>
            <a:miter lim="800000"/>
            <a:headEnd/>
            <a:tailEnd/>
          </a:ln>
        </p:spPr>
        <p:txBody>
          <a:bodyPr wrap="square">
            <a:spAutoFit/>
          </a:bodyPr>
          <a:lstStyle/>
          <a:p>
            <a:pPr>
              <a:defRPr/>
            </a:pPr>
            <a:r>
              <a:rPr lang="en-AU" sz="1400" dirty="0">
                <a:solidFill>
                  <a:schemeClr val="accent2">
                    <a:lumMod val="75000"/>
                  </a:schemeClr>
                </a:solidFill>
                <a:latin typeface="+mn-lt"/>
                <a:ea typeface="+mn-ea"/>
                <a:cs typeface="Arial" charset="0"/>
              </a:rPr>
              <a:t>www.cochranelibrary.com</a:t>
            </a:r>
          </a:p>
        </p:txBody>
      </p:sp>
      <p:sp>
        <p:nvSpPr>
          <p:cNvPr id="8" name="Oval 5"/>
          <p:cNvSpPr/>
          <p:nvPr/>
        </p:nvSpPr>
        <p:spPr>
          <a:xfrm>
            <a:off x="1352856" y="3248596"/>
            <a:ext cx="1912998" cy="41694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solidFill>
                <a:srgbClr val="FFFFFF"/>
              </a:solidFill>
              <a:latin typeface="Calibri" pitchFamily="34" charset="0"/>
            </a:endParaRPr>
          </a:p>
        </p:txBody>
      </p:sp>
    </p:spTree>
    <p:extLst>
      <p:ext uri="{BB962C8B-B14F-4D97-AF65-F5344CB8AC3E}">
        <p14:creationId xmlns:p14="http://schemas.microsoft.com/office/powerpoint/2010/main" val="426772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39738" y="1317600"/>
            <a:ext cx="8012284" cy="632838"/>
          </a:xfrm>
        </p:spPr>
        <p:txBody>
          <a:bodyPr/>
          <a:lstStyle/>
          <a:p>
            <a:r>
              <a:rPr lang="en-AU" altLang="en-US" dirty="0"/>
              <a:t>Searching MEDLINE and </a:t>
            </a:r>
            <a:r>
              <a:rPr lang="en-AU" altLang="en-US" dirty="0" err="1"/>
              <a:t>Embase</a:t>
            </a:r>
            <a:endParaRPr lang="en-AU" altLang="en-US" dirty="0"/>
          </a:p>
        </p:txBody>
      </p:sp>
      <p:sp>
        <p:nvSpPr>
          <p:cNvPr id="19459" name="Content Placeholder 5"/>
          <p:cNvSpPr>
            <a:spLocks noGrp="1"/>
          </p:cNvSpPr>
          <p:nvPr>
            <p:ph idx="4294967295"/>
          </p:nvPr>
        </p:nvSpPr>
        <p:spPr>
          <a:xfrm>
            <a:off x="593124" y="2064823"/>
            <a:ext cx="6610865" cy="3910012"/>
          </a:xfrm>
        </p:spPr>
        <p:txBody>
          <a:bodyPr/>
          <a:lstStyle/>
          <a:p>
            <a:pPr marL="342900" indent="-342900">
              <a:buFont typeface="Arial" panose="020B0604020202020204" pitchFamily="34" charset="0"/>
              <a:buChar char="•"/>
            </a:pPr>
            <a:r>
              <a:rPr lang="en-AU" altLang="en-US" dirty="0"/>
              <a:t>avoid duplication!</a:t>
            </a:r>
          </a:p>
          <a:p>
            <a:pPr marL="342900" indent="-342900">
              <a:buFont typeface="Arial" panose="020B0604020202020204" pitchFamily="34" charset="0"/>
              <a:buChar char="•"/>
            </a:pPr>
            <a:r>
              <a:rPr lang="en-AU" altLang="en-US" dirty="0"/>
              <a:t>what’s already included in CENTRAL?</a:t>
            </a:r>
          </a:p>
          <a:p>
            <a:pPr lvl="3"/>
            <a:r>
              <a:rPr lang="en-AU" altLang="en-US" dirty="0"/>
              <a:t>MEDLINE: records indexed as RCTs and CCTs back to 1966, updated daily</a:t>
            </a:r>
          </a:p>
          <a:p>
            <a:pPr lvl="3"/>
            <a:r>
              <a:rPr lang="en-AU" altLang="en-US" dirty="0" err="1"/>
              <a:t>Embase</a:t>
            </a:r>
            <a:r>
              <a:rPr lang="en-AU" altLang="en-US" dirty="0"/>
              <a:t>: RCTs and quasi-RCTs identified back to 1974, updated by Cochrane Crowd</a:t>
            </a:r>
          </a:p>
          <a:p>
            <a:pPr marL="342900" indent="-342900">
              <a:buFont typeface="Arial" panose="020B0604020202020204" pitchFamily="34" charset="0"/>
              <a:buChar char="•"/>
            </a:pPr>
            <a:r>
              <a:rPr lang="en-AU" altLang="en-US" dirty="0"/>
              <a:t>ask your </a:t>
            </a:r>
            <a:r>
              <a:rPr lang="hr-HR" altLang="en-US" dirty="0" err="1"/>
              <a:t>CIS</a:t>
            </a:r>
            <a:r>
              <a:rPr lang="en-AU" altLang="en-US" dirty="0"/>
              <a:t> or health librarian for advice on additional searching</a:t>
            </a:r>
          </a:p>
          <a:p>
            <a:pPr lvl="3"/>
            <a:r>
              <a:rPr lang="en-AU" altLang="en-US" dirty="0"/>
              <a:t>e.g. recent records not yet in CENTRAL, non-randomised studies, etc.</a:t>
            </a:r>
          </a:p>
        </p:txBody>
      </p:sp>
    </p:spTree>
    <p:extLst>
      <p:ext uri="{BB962C8B-B14F-4D97-AF65-F5344CB8AC3E}">
        <p14:creationId xmlns:p14="http://schemas.microsoft.com/office/powerpoint/2010/main" val="346678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39738" y="1317600"/>
            <a:ext cx="7493300" cy="632838"/>
          </a:xfrm>
        </p:spPr>
        <p:txBody>
          <a:bodyPr/>
          <a:lstStyle/>
          <a:p>
            <a:r>
              <a:rPr lang="en-AU" altLang="en-US" dirty="0"/>
              <a:t>Other bibliographic databases</a:t>
            </a:r>
          </a:p>
        </p:txBody>
      </p:sp>
      <p:sp>
        <p:nvSpPr>
          <p:cNvPr id="20483" name="Content Placeholder 4"/>
          <p:cNvSpPr>
            <a:spLocks noGrp="1"/>
          </p:cNvSpPr>
          <p:nvPr>
            <p:ph idx="4294967295"/>
          </p:nvPr>
        </p:nvSpPr>
        <p:spPr>
          <a:xfrm>
            <a:off x="679621" y="2126607"/>
            <a:ext cx="7950200" cy="3910012"/>
          </a:xfrm>
        </p:spPr>
        <p:txBody>
          <a:bodyPr/>
          <a:lstStyle/>
          <a:p>
            <a:pPr marL="342900" indent="-342900">
              <a:buFont typeface="Arial" panose="020B0604020202020204" pitchFamily="34" charset="0"/>
              <a:buChar char="•"/>
            </a:pPr>
            <a:r>
              <a:rPr lang="en-AU" altLang="en-US" dirty="0"/>
              <a:t>national and regional databases</a:t>
            </a:r>
          </a:p>
          <a:p>
            <a:pPr lvl="3"/>
            <a:r>
              <a:rPr lang="en-AU" altLang="en-US" dirty="0"/>
              <a:t>e.g. </a:t>
            </a:r>
            <a:r>
              <a:rPr lang="hr-HR" altLang="en-US" dirty="0" err="1"/>
              <a:t>KoreaMed</a:t>
            </a:r>
            <a:r>
              <a:rPr lang="en-AU" altLang="en-US" dirty="0"/>
              <a:t>, LILACS</a:t>
            </a:r>
          </a:p>
          <a:p>
            <a:pPr marL="342900" indent="-342900">
              <a:buFont typeface="Arial" panose="020B0604020202020204" pitchFamily="34" charset="0"/>
              <a:buChar char="•"/>
            </a:pPr>
            <a:r>
              <a:rPr lang="en-AU" altLang="en-US" dirty="0"/>
              <a:t>subject specific databases</a:t>
            </a:r>
          </a:p>
          <a:p>
            <a:pPr lvl="3"/>
            <a:r>
              <a:rPr lang="en-AU" altLang="en-US" dirty="0"/>
              <a:t>e.g. AMED, </a:t>
            </a:r>
            <a:r>
              <a:rPr lang="en-AU" altLang="en-US" dirty="0" err="1"/>
              <a:t>PsycINFO</a:t>
            </a:r>
            <a:endParaRPr lang="en-AU" altLang="en-US" dirty="0"/>
          </a:p>
          <a:p>
            <a:pPr marL="342900" indent="-342900">
              <a:buFont typeface="Arial" panose="020B0604020202020204" pitchFamily="34" charset="0"/>
              <a:buChar char="•"/>
            </a:pPr>
            <a:r>
              <a:rPr lang="en-AU" altLang="en-US" dirty="0"/>
              <a:t>dissertation databases</a:t>
            </a:r>
          </a:p>
          <a:p>
            <a:pPr lvl="3"/>
            <a:r>
              <a:rPr lang="en-AU" altLang="en-US" dirty="0"/>
              <a:t>e.g. Dissertations &amp; Theses</a:t>
            </a:r>
          </a:p>
          <a:p>
            <a:pPr marL="342900" indent="-342900">
              <a:buFont typeface="Arial" panose="020B0604020202020204" pitchFamily="34" charset="0"/>
              <a:buChar char="•"/>
            </a:pPr>
            <a:r>
              <a:rPr lang="en-AU" altLang="en-US" dirty="0"/>
              <a:t>grey literature databases</a:t>
            </a:r>
          </a:p>
          <a:p>
            <a:pPr lvl="3"/>
            <a:r>
              <a:rPr lang="en-AU" altLang="en-US" dirty="0"/>
              <a:t>e.g. </a:t>
            </a:r>
            <a:r>
              <a:rPr lang="en-AU" altLang="en-US" dirty="0" err="1"/>
              <a:t>OpenGrey</a:t>
            </a:r>
            <a:r>
              <a:rPr lang="en-AU" altLang="en-US" dirty="0"/>
              <a:t>, NTIS</a:t>
            </a:r>
          </a:p>
        </p:txBody>
      </p:sp>
    </p:spTree>
    <p:extLst>
      <p:ext uri="{BB962C8B-B14F-4D97-AF65-F5344CB8AC3E}">
        <p14:creationId xmlns:p14="http://schemas.microsoft.com/office/powerpoint/2010/main" val="223057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39738" y="1223815"/>
            <a:ext cx="7629224" cy="632838"/>
          </a:xfrm>
        </p:spPr>
        <p:txBody>
          <a:bodyPr/>
          <a:lstStyle/>
          <a:p>
            <a:r>
              <a:rPr lang="en-AU" altLang="en-US" dirty="0"/>
              <a:t>Unpublished and ongoing studies</a:t>
            </a:r>
          </a:p>
        </p:txBody>
      </p:sp>
      <p:sp>
        <p:nvSpPr>
          <p:cNvPr id="22530" name="Content Placeholder 3"/>
          <p:cNvSpPr>
            <a:spLocks noGrp="1"/>
          </p:cNvSpPr>
          <p:nvPr>
            <p:ph idx="4294967295"/>
          </p:nvPr>
        </p:nvSpPr>
        <p:spPr>
          <a:xfrm>
            <a:off x="439738" y="2222927"/>
            <a:ext cx="4753585" cy="3910012"/>
          </a:xfrm>
        </p:spPr>
        <p:txBody>
          <a:bodyPr/>
          <a:lstStyle/>
          <a:p>
            <a:pPr marL="342900" indent="-342900">
              <a:buFont typeface="Arial" panose="020B0604020202020204" pitchFamily="34" charset="0"/>
              <a:buChar char="•"/>
            </a:pPr>
            <a:r>
              <a:rPr lang="en-AU" altLang="en-US" dirty="0"/>
              <a:t>very important to minimise bias</a:t>
            </a:r>
            <a:endParaRPr lang="hr-HR" altLang="en-US" dirty="0"/>
          </a:p>
          <a:p>
            <a:pPr marL="342900" indent="-342900">
              <a:buFont typeface="Arial" panose="020B0604020202020204" pitchFamily="34" charset="0"/>
              <a:buChar char="•"/>
            </a:pPr>
            <a:r>
              <a:rPr lang="en-AU" altLang="en-US" dirty="0"/>
              <a:t>trials register</a:t>
            </a:r>
            <a:r>
              <a:rPr lang="hr-HR" altLang="en-US" dirty="0"/>
              <a:t>s</a:t>
            </a:r>
            <a:endParaRPr lang="en-AU" altLang="en-US" dirty="0"/>
          </a:p>
          <a:p>
            <a:pPr lvl="3"/>
            <a:r>
              <a:rPr lang="en-AU" altLang="en-US" dirty="0"/>
              <a:t>national and international</a:t>
            </a:r>
          </a:p>
          <a:p>
            <a:pPr lvl="4"/>
            <a:r>
              <a:rPr lang="en-AU" altLang="en-US" dirty="0"/>
              <a:t>start with </a:t>
            </a:r>
            <a:r>
              <a:rPr lang="en-AU" altLang="en-US" dirty="0" err="1"/>
              <a:t>ClinicalTrials.gov</a:t>
            </a:r>
            <a:r>
              <a:rPr lang="en-AU" altLang="en-US" dirty="0"/>
              <a:t>, WHO </a:t>
            </a:r>
            <a:r>
              <a:rPr lang="en-AU" altLang="en-US" dirty="0" err="1"/>
              <a:t>ICTRP</a:t>
            </a:r>
            <a:endParaRPr lang="en-AU" altLang="en-US" dirty="0"/>
          </a:p>
          <a:p>
            <a:pPr lvl="3"/>
            <a:r>
              <a:rPr lang="en-AU" altLang="en-US" dirty="0"/>
              <a:t>subject-specific</a:t>
            </a:r>
          </a:p>
          <a:p>
            <a:pPr lvl="3"/>
            <a:r>
              <a:rPr lang="en-AU" altLang="en-US" dirty="0"/>
              <a:t>pharmaceutical industry</a:t>
            </a:r>
          </a:p>
          <a:p>
            <a:pPr lvl="3"/>
            <a:r>
              <a:rPr lang="en-AU" altLang="en-US" dirty="0"/>
              <a:t>regulatory agencies (e.g. FDA, EMA)</a:t>
            </a:r>
          </a:p>
          <a:p>
            <a:pPr marL="342900" indent="-342900">
              <a:buFont typeface="Arial" panose="020B0604020202020204" pitchFamily="34" charset="0"/>
              <a:buChar char="•"/>
            </a:pPr>
            <a:r>
              <a:rPr lang="en-AU" altLang="en-US" dirty="0"/>
              <a:t>contact colleagues, organisations, other known researchers</a:t>
            </a:r>
          </a:p>
        </p:txBody>
      </p:sp>
      <p:sp>
        <p:nvSpPr>
          <p:cNvPr id="5" name="Text Placeholder 3">
            <a:extLst>
              <a:ext uri="{FF2B5EF4-FFF2-40B4-BE49-F238E27FC236}">
                <a16:creationId xmlns:a16="http://schemas.microsoft.com/office/drawing/2014/main" id="{0953095C-4DF5-44C8-BC67-04543D64D70C}"/>
              </a:ext>
            </a:extLst>
          </p:cNvPr>
          <p:cNvSpPr txBox="1">
            <a:spLocks/>
          </p:cNvSpPr>
          <p:nvPr/>
        </p:nvSpPr>
        <p:spPr>
          <a:xfrm>
            <a:off x="6283509" y="4941079"/>
            <a:ext cx="2965277" cy="374650"/>
          </a:xfrm>
          <a:prstGeom prst="rect">
            <a:avLst/>
          </a:prstGeom>
        </p:spPr>
        <p:txBody>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1600" dirty="0"/>
              <a:t>&gt;365</a:t>
            </a:r>
            <a:r>
              <a:rPr lang="en-US" sz="1600" dirty="0"/>
              <a:t>,000 studies</a:t>
            </a:r>
            <a:r>
              <a:rPr lang="hr-HR" sz="1600" dirty="0"/>
              <a:t> (Jan 2021)</a:t>
            </a:r>
            <a:endParaRPr lang="en-US" sz="1600" dirty="0"/>
          </a:p>
        </p:txBody>
      </p:sp>
      <p:pic>
        <p:nvPicPr>
          <p:cNvPr id="2" name="Picture 1">
            <a:extLst>
              <a:ext uri="{FF2B5EF4-FFF2-40B4-BE49-F238E27FC236}">
                <a16:creationId xmlns:a16="http://schemas.microsoft.com/office/drawing/2014/main" id="{B64418A6-319A-434A-BC2C-B07DA0575461}"/>
              </a:ext>
            </a:extLst>
          </p:cNvPr>
          <p:cNvPicPr>
            <a:picLocks noChangeAspect="1"/>
          </p:cNvPicPr>
          <p:nvPr/>
        </p:nvPicPr>
        <p:blipFill>
          <a:blip r:embed="rId3"/>
          <a:stretch>
            <a:fillRect/>
          </a:stretch>
        </p:blipFill>
        <p:spPr>
          <a:xfrm>
            <a:off x="5193323" y="2003649"/>
            <a:ext cx="4193532" cy="2790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88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SRs </a:t>
            </a:r>
          </a:p>
        </p:txBody>
      </p:sp>
      <p:sp>
        <p:nvSpPr>
          <p:cNvPr id="3" name="Content Placeholder 2"/>
          <p:cNvSpPr>
            <a:spLocks noGrp="1"/>
          </p:cNvSpPr>
          <p:nvPr>
            <p:ph idx="1"/>
          </p:nvPr>
        </p:nvSpPr>
        <p:spPr/>
        <p:txBody>
          <a:bodyPr/>
          <a:lstStyle/>
          <a:p>
            <a:pPr marL="342900" indent="-342900">
              <a:buFont typeface="Arial"/>
              <a:buChar char="•"/>
            </a:pPr>
            <a:r>
              <a:rPr lang="en-US" dirty="0"/>
              <a:t>SRs as a source of primary studies</a:t>
            </a:r>
          </a:p>
          <a:p>
            <a:pPr marL="342900" indent="-342900">
              <a:buFont typeface="Arial"/>
              <a:buChar char="•"/>
            </a:pPr>
            <a:r>
              <a:rPr lang="en-US" dirty="0"/>
              <a:t>SRs provide context or rationale for your own review, and should be referred to in the Discussion</a:t>
            </a:r>
            <a:endParaRPr lang="hr-HR" dirty="0"/>
          </a:p>
          <a:p>
            <a:pPr marL="342900" indent="-342900">
              <a:buFont typeface="Arial"/>
              <a:buChar char="•"/>
            </a:pPr>
            <a:r>
              <a:rPr lang="hr-HR" dirty="0" err="1"/>
              <a:t>can</a:t>
            </a:r>
            <a:r>
              <a:rPr lang="hr-HR" dirty="0"/>
              <a:t> </a:t>
            </a:r>
            <a:r>
              <a:rPr lang="hr-HR" dirty="0" err="1"/>
              <a:t>inform</a:t>
            </a:r>
            <a:r>
              <a:rPr lang="hr-HR" dirty="0"/>
              <a:t> </a:t>
            </a:r>
            <a:r>
              <a:rPr lang="hr-HR" dirty="0" err="1"/>
              <a:t>your</a:t>
            </a:r>
            <a:r>
              <a:rPr lang="hr-HR" dirty="0"/>
              <a:t> </a:t>
            </a:r>
            <a:r>
              <a:rPr lang="hr-HR" dirty="0" err="1"/>
              <a:t>search</a:t>
            </a:r>
            <a:r>
              <a:rPr lang="hr-HR" dirty="0"/>
              <a:t> </a:t>
            </a:r>
            <a:r>
              <a:rPr lang="hr-HR" dirty="0" err="1"/>
              <a:t>strategy</a:t>
            </a:r>
            <a:r>
              <a:rPr lang="en-US" dirty="0"/>
              <a:t> </a:t>
            </a:r>
          </a:p>
          <a:p>
            <a:pPr marL="342900" indent="-342900">
              <a:buFont typeface="Arial"/>
              <a:buChar char="•"/>
            </a:pPr>
            <a:r>
              <a:rPr lang="en-US" dirty="0"/>
              <a:t>Useful sources of SRs</a:t>
            </a:r>
          </a:p>
          <a:p>
            <a:pPr marL="522288" lvl="1" indent="-342900">
              <a:buFont typeface="Arial"/>
              <a:buChar char="•"/>
            </a:pPr>
            <a:r>
              <a:rPr lang="en-US" dirty="0"/>
              <a:t>Cochrane Library</a:t>
            </a:r>
          </a:p>
          <a:p>
            <a:pPr marL="522288" lvl="1" indent="-342900">
              <a:buFont typeface="Arial"/>
              <a:buChar char="•"/>
            </a:pPr>
            <a:r>
              <a:rPr lang="en-US" dirty="0"/>
              <a:t>PubMed</a:t>
            </a:r>
          </a:p>
          <a:p>
            <a:pPr marL="522288" lvl="1" indent="-342900">
              <a:buFont typeface="Arial"/>
              <a:buChar char="•"/>
            </a:pPr>
            <a:r>
              <a:rPr lang="en-US" dirty="0"/>
              <a:t>Epistemonikos</a:t>
            </a:r>
          </a:p>
          <a:p>
            <a:pPr marL="522288" lvl="1" indent="-342900">
              <a:buFont typeface="Arial"/>
              <a:buChar char="•"/>
            </a:pPr>
            <a:r>
              <a:rPr lang="en-US" dirty="0"/>
              <a:t>PROSPERO</a:t>
            </a:r>
          </a:p>
          <a:p>
            <a:pPr marL="522288" lvl="1" indent="-342900">
              <a:buFont typeface="Arial"/>
              <a:buChar char="•"/>
            </a:pPr>
            <a:endParaRPr lang="en-US" dirty="0"/>
          </a:p>
        </p:txBody>
      </p:sp>
    </p:spTree>
    <p:extLst>
      <p:ext uri="{BB962C8B-B14F-4D97-AF65-F5344CB8AC3E}">
        <p14:creationId xmlns:p14="http://schemas.microsoft.com/office/powerpoint/2010/main" val="70983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r>
              <a:rPr lang="en-AU" altLang="en-US"/>
              <a:t>Other sources</a:t>
            </a:r>
          </a:p>
        </p:txBody>
      </p:sp>
      <p:sp>
        <p:nvSpPr>
          <p:cNvPr id="18435" name="Content Placeholder 7"/>
          <p:cNvSpPr>
            <a:spLocks noGrp="1"/>
          </p:cNvSpPr>
          <p:nvPr>
            <p:ph idx="4294967295"/>
          </p:nvPr>
        </p:nvSpPr>
        <p:spPr>
          <a:xfrm>
            <a:off x="439738" y="2065123"/>
            <a:ext cx="8048625" cy="3910013"/>
          </a:xfrm>
        </p:spPr>
        <p:txBody>
          <a:bodyPr/>
          <a:lstStyle/>
          <a:p>
            <a:pPr marL="342900" indent="-342900">
              <a:buFont typeface="Arial" panose="020B0604020202020204" pitchFamily="34" charset="0"/>
              <a:buChar char="•"/>
            </a:pPr>
            <a:r>
              <a:rPr lang="en-AU" dirty="0"/>
              <a:t>consult your CIS or health librarian before proceeding</a:t>
            </a:r>
          </a:p>
          <a:p>
            <a:pPr marL="342900" indent="-342900">
              <a:buFont typeface="Arial" panose="020B0604020202020204" pitchFamily="34" charset="0"/>
              <a:buChar char="•"/>
            </a:pPr>
            <a:r>
              <a:rPr lang="en-AU" dirty="0"/>
              <a:t>conference abstracts and proceedings</a:t>
            </a:r>
          </a:p>
          <a:p>
            <a:pPr marL="342900" indent="-342900">
              <a:buFont typeface="Arial" panose="020B0604020202020204" pitchFamily="34" charset="0"/>
              <a:buChar char="•"/>
            </a:pPr>
            <a:r>
              <a:rPr lang="en-AU" dirty="0"/>
              <a:t>reviews and guidelines</a:t>
            </a:r>
          </a:p>
          <a:p>
            <a:pPr lvl="3"/>
            <a:r>
              <a:rPr lang="en-AU" dirty="0"/>
              <a:t>e.g. DARE, National Guideline Clearinghouse (AHRQ)</a:t>
            </a:r>
          </a:p>
          <a:p>
            <a:pPr marL="342900" indent="-342900">
              <a:buFont typeface="Arial" panose="020B0604020202020204" pitchFamily="34" charset="0"/>
              <a:buChar char="•"/>
            </a:pPr>
            <a:r>
              <a:rPr lang="en-AU" dirty="0"/>
              <a:t>reference lists, citations and related articles</a:t>
            </a:r>
          </a:p>
          <a:p>
            <a:pPr lvl="3"/>
            <a:r>
              <a:rPr lang="en-AU" dirty="0"/>
              <a:t>e.g. Science Citation Index, Scopus</a:t>
            </a:r>
          </a:p>
          <a:p>
            <a:pPr marL="342900" indent="-342900">
              <a:buFont typeface="Arial" panose="020B0604020202020204" pitchFamily="34" charset="0"/>
              <a:buChar char="•"/>
            </a:pPr>
            <a:r>
              <a:rPr lang="en-AU" dirty="0"/>
              <a:t>sources for specific study designs</a:t>
            </a:r>
          </a:p>
          <a:p>
            <a:pPr lvl="3"/>
            <a:r>
              <a:rPr lang="en-AU" dirty="0"/>
              <a:t>e.g. adverse event reports, economic databases</a:t>
            </a:r>
          </a:p>
          <a:p>
            <a:pPr marL="342900" indent="-342900">
              <a:buFont typeface="Arial" panose="020B0604020202020204" pitchFamily="34" charset="0"/>
              <a:buChar char="•"/>
            </a:pPr>
            <a:r>
              <a:rPr lang="en-AU" dirty="0"/>
              <a:t>and possibly:</a:t>
            </a:r>
          </a:p>
          <a:p>
            <a:pPr lvl="3"/>
            <a:r>
              <a:rPr lang="en-AU" dirty="0"/>
              <a:t>individual journals (</a:t>
            </a:r>
            <a:r>
              <a:rPr lang="en-AU" b="1" dirty="0"/>
              <a:t>avoid duplication</a:t>
            </a:r>
            <a:r>
              <a:rPr lang="en-AU" dirty="0"/>
              <a:t>)</a:t>
            </a:r>
          </a:p>
          <a:p>
            <a:pPr lvl="3"/>
            <a:r>
              <a:rPr lang="en-AU" dirty="0"/>
              <a:t>search engines (e.g. Google Scholar, TRIP)</a:t>
            </a:r>
          </a:p>
          <a:p>
            <a:pPr lvl="3"/>
            <a:r>
              <a:rPr lang="en-AU" dirty="0"/>
              <a:t>web searching (low efficiency)</a:t>
            </a:r>
          </a:p>
        </p:txBody>
      </p:sp>
    </p:spTree>
    <p:extLst>
      <p:ext uri="{BB962C8B-B14F-4D97-AF65-F5344CB8AC3E}">
        <p14:creationId xmlns:p14="http://schemas.microsoft.com/office/powerpoint/2010/main" val="87873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7" y="1208543"/>
            <a:ext cx="7705641" cy="632838"/>
          </a:xfrm>
        </p:spPr>
        <p:txBody>
          <a:bodyPr/>
          <a:lstStyle/>
          <a:p>
            <a:r>
              <a:rPr lang="en-US" altLang="en-US" dirty="0"/>
              <a:t>Steps of a Cochrane </a:t>
            </a:r>
            <a:r>
              <a:rPr lang="hr-HR" altLang="en-US" dirty="0" err="1"/>
              <a:t>Review</a:t>
            </a:r>
            <a:endParaRPr lang="en-AU" altLang="en-US" dirty="0"/>
          </a:p>
        </p:txBody>
      </p:sp>
      <p:sp>
        <p:nvSpPr>
          <p:cNvPr id="15363" name="Content Placeholder 8"/>
          <p:cNvSpPr>
            <a:spLocks noGrp="1"/>
          </p:cNvSpPr>
          <p:nvPr>
            <p:ph idx="1"/>
          </p:nvPr>
        </p:nvSpPr>
        <p:spPr>
          <a:xfrm>
            <a:off x="439737" y="2032361"/>
            <a:ext cx="6120000" cy="3909600"/>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b="1"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dirty="0" err="1"/>
              <a:t>analyse</a:t>
            </a:r>
            <a:r>
              <a:rPr lang="en-US" altLang="en-US" sz="2200"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37943866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Session outline</a:t>
            </a:r>
            <a:endParaRPr lang="en-AU" altLang="en-US" dirty="0"/>
          </a:p>
        </p:txBody>
      </p:sp>
      <p:sp>
        <p:nvSpPr>
          <p:cNvPr id="23555"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planning the search process</a:t>
            </a:r>
          </a:p>
          <a:p>
            <a:pPr marL="342900" indent="-342900">
              <a:buFont typeface="Arial" panose="020B0604020202020204" pitchFamily="34" charset="0"/>
              <a:buChar char="•"/>
            </a:pPr>
            <a:r>
              <a:rPr lang="en-AU" altLang="en-US" b="1" dirty="0"/>
              <a:t>constructing a search strategy</a:t>
            </a:r>
          </a:p>
          <a:p>
            <a:pPr marL="342900" indent="-342900">
              <a:buFont typeface="Arial" panose="020B0604020202020204" pitchFamily="34" charset="0"/>
              <a:buChar char="•"/>
            </a:pPr>
            <a:r>
              <a:rPr lang="en-AU" altLang="en-US" dirty="0"/>
              <a:t>managing and reporting the search</a:t>
            </a:r>
          </a:p>
        </p:txBody>
      </p:sp>
    </p:spTree>
    <p:extLst>
      <p:ext uri="{BB962C8B-B14F-4D97-AF65-F5344CB8AC3E}">
        <p14:creationId xmlns:p14="http://schemas.microsoft.com/office/powerpoint/2010/main" val="3424431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9737" y="1317600"/>
            <a:ext cx="7419159" cy="632838"/>
          </a:xfrm>
        </p:spPr>
        <p:txBody>
          <a:bodyPr/>
          <a:lstStyle/>
          <a:p>
            <a:r>
              <a:rPr lang="en-AU" altLang="en-US" dirty="0"/>
              <a:t>Constructing a search strategy</a:t>
            </a:r>
          </a:p>
        </p:txBody>
      </p:sp>
      <p:sp>
        <p:nvSpPr>
          <p:cNvPr id="24579" name="Content Placeholder 3"/>
          <p:cNvSpPr>
            <a:spLocks noGrp="1"/>
          </p:cNvSpPr>
          <p:nvPr>
            <p:ph idx="4294967295"/>
          </p:nvPr>
        </p:nvSpPr>
        <p:spPr>
          <a:xfrm>
            <a:off x="600846" y="2213104"/>
            <a:ext cx="7258050" cy="3910012"/>
          </a:xfrm>
        </p:spPr>
        <p:txBody>
          <a:bodyPr/>
          <a:lstStyle/>
          <a:p>
            <a:pPr marL="342900" indent="-342900">
              <a:buFont typeface="Arial" panose="020B0604020202020204" pitchFamily="34" charset="0"/>
              <a:buChar char="•"/>
            </a:pPr>
            <a:r>
              <a:rPr lang="en-AU" altLang="en-US" dirty="0"/>
              <a:t>don’t try this alone!</a:t>
            </a:r>
          </a:p>
          <a:p>
            <a:pPr marL="342900" indent="-342900">
              <a:buFont typeface="Arial" panose="020B0604020202020204" pitchFamily="34" charset="0"/>
              <a:buChar char="•"/>
            </a:pPr>
            <a:r>
              <a:rPr lang="en-AU" altLang="en-US" dirty="0"/>
              <a:t>consult your CIS or health librarian</a:t>
            </a:r>
          </a:p>
          <a:p>
            <a:pPr marL="342900" indent="-342900">
              <a:buFont typeface="Arial" panose="020B0604020202020204" pitchFamily="34" charset="0"/>
              <a:buChar char="•"/>
            </a:pPr>
            <a:r>
              <a:rPr lang="en-AU" altLang="en-US" dirty="0"/>
              <a:t>systematic reviews require complex, rigorous search strategies</a:t>
            </a:r>
          </a:p>
          <a:p>
            <a:pPr marL="342900" indent="-342900">
              <a:buFont typeface="Arial" panose="020B0604020202020204" pitchFamily="34" charset="0"/>
              <a:buChar char="•"/>
            </a:pPr>
            <a:r>
              <a:rPr lang="en-AU" altLang="en-US" dirty="0"/>
              <a:t>this session is an introduction to basic principles only</a:t>
            </a:r>
          </a:p>
        </p:txBody>
      </p:sp>
    </p:spTree>
    <p:extLst>
      <p:ext uri="{BB962C8B-B14F-4D97-AF65-F5344CB8AC3E}">
        <p14:creationId xmlns:p14="http://schemas.microsoft.com/office/powerpoint/2010/main" val="154414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a:xfrm>
            <a:off x="439737" y="1317600"/>
            <a:ext cx="7406803" cy="632838"/>
          </a:xfrm>
        </p:spPr>
        <p:txBody>
          <a:bodyPr/>
          <a:lstStyle/>
          <a:p>
            <a:r>
              <a:rPr lang="en-AU" altLang="en-US" dirty="0"/>
              <a:t>Structure of a search strategy</a:t>
            </a:r>
          </a:p>
        </p:txBody>
      </p:sp>
      <p:sp>
        <p:nvSpPr>
          <p:cNvPr id="25603" name="Content Placeholder 8"/>
          <p:cNvSpPr>
            <a:spLocks noGrp="1"/>
          </p:cNvSpPr>
          <p:nvPr>
            <p:ph idx="4294967295"/>
          </p:nvPr>
        </p:nvSpPr>
        <p:spPr>
          <a:xfrm>
            <a:off x="679621" y="2176721"/>
            <a:ext cx="6119813" cy="3910012"/>
          </a:xfrm>
        </p:spPr>
        <p:txBody>
          <a:bodyPr/>
          <a:lstStyle/>
          <a:p>
            <a:pPr marL="342900" indent="-342900">
              <a:buFont typeface="Arial" panose="020B0604020202020204" pitchFamily="34" charset="0"/>
              <a:buChar char="•"/>
            </a:pPr>
            <a:r>
              <a:rPr lang="en-AU" altLang="en-US" dirty="0"/>
              <a:t>based on your eligibility criteria</a:t>
            </a:r>
          </a:p>
          <a:p>
            <a:pPr marL="342900" indent="-342900">
              <a:buFont typeface="Arial" panose="020B0604020202020204" pitchFamily="34" charset="0"/>
              <a:buChar char="•"/>
            </a:pPr>
            <a:r>
              <a:rPr lang="en-AU" altLang="en-US" dirty="0"/>
              <a:t>start with the 2 or 3 most important concepts</a:t>
            </a:r>
          </a:p>
          <a:p>
            <a:pPr marL="342900" indent="-342900">
              <a:buFont typeface="Arial" panose="020B0604020202020204" pitchFamily="34" charset="0"/>
              <a:buChar char="•"/>
            </a:pPr>
            <a:r>
              <a:rPr lang="en-AU" altLang="en-US" dirty="0"/>
              <a:t>focus on those most likely to be found in title &amp; abstract</a:t>
            </a:r>
          </a:p>
        </p:txBody>
      </p:sp>
      <p:sp>
        <p:nvSpPr>
          <p:cNvPr id="6" name="TextBox 5"/>
          <p:cNvSpPr txBox="1"/>
          <p:nvPr/>
        </p:nvSpPr>
        <p:spPr>
          <a:xfrm>
            <a:off x="3052916" y="3956838"/>
            <a:ext cx="2462981" cy="2412968"/>
          </a:xfrm>
          <a:prstGeom prst="rect">
            <a:avLst/>
          </a:prstGeom>
          <a:noFill/>
        </p:spPr>
        <p:txBody>
          <a:bodyPr>
            <a:spAutoFit/>
          </a:bodyPr>
          <a:lstStyle/>
          <a:p>
            <a:pPr marL="285750" indent="-285750">
              <a:spcBef>
                <a:spcPct val="20000"/>
              </a:spcBef>
              <a:tabLst>
                <a:tab pos="442913" algn="l"/>
              </a:tabLst>
              <a:defRPr/>
            </a:pPr>
            <a:r>
              <a:rPr kumimoji="0" lang="en-GB" sz="2600" dirty="0">
                <a:solidFill>
                  <a:schemeClr val="accent1"/>
                </a:solidFill>
                <a:latin typeface="Calibri"/>
                <a:ea typeface="+mn-ea"/>
              </a:rPr>
              <a:t>P</a:t>
            </a:r>
            <a:r>
              <a:rPr kumimoji="0" lang="en-GB" sz="2600" dirty="0">
                <a:solidFill>
                  <a:prstClr val="black"/>
                </a:solidFill>
                <a:latin typeface="Calibri"/>
                <a:ea typeface="+mn-ea"/>
              </a:rPr>
              <a:t>		</a:t>
            </a:r>
            <a:r>
              <a:rPr kumimoji="0" lang="en-GB" sz="2600" dirty="0">
                <a:solidFill>
                  <a:schemeClr val="accent2"/>
                </a:solidFill>
                <a:latin typeface="Calibri"/>
                <a:ea typeface="+mn-ea"/>
              </a:rPr>
              <a:t>participants</a:t>
            </a:r>
          </a:p>
          <a:p>
            <a:pPr marL="285750" indent="-285750">
              <a:spcBef>
                <a:spcPct val="20000"/>
              </a:spcBef>
              <a:tabLst>
                <a:tab pos="442913" algn="l"/>
              </a:tabLst>
              <a:defRPr/>
            </a:pPr>
            <a:r>
              <a:rPr kumimoji="0" lang="en-GB" sz="2600" dirty="0">
                <a:solidFill>
                  <a:schemeClr val="accent1"/>
                </a:solidFill>
                <a:latin typeface="Calibri"/>
                <a:ea typeface="+mn-ea"/>
              </a:rPr>
              <a:t>I</a:t>
            </a:r>
            <a:r>
              <a:rPr kumimoji="0" lang="en-GB" sz="2600" dirty="0">
                <a:solidFill>
                  <a:srgbClr val="FF0000"/>
                </a:solidFill>
                <a:latin typeface="Calibri"/>
                <a:ea typeface="+mn-ea"/>
              </a:rPr>
              <a:t>		</a:t>
            </a:r>
            <a:r>
              <a:rPr kumimoji="0" lang="en-GB" sz="2600" dirty="0">
                <a:solidFill>
                  <a:schemeClr val="accent2"/>
                </a:solidFill>
                <a:latin typeface="Calibri"/>
                <a:ea typeface="+mn-ea"/>
              </a:rPr>
              <a:t>intervention</a:t>
            </a:r>
          </a:p>
          <a:p>
            <a:pPr marL="285750" indent="-285750">
              <a:spcBef>
                <a:spcPct val="20000"/>
              </a:spcBef>
              <a:tabLst>
                <a:tab pos="442913" algn="l"/>
              </a:tabLst>
              <a:defRPr/>
            </a:pPr>
            <a:r>
              <a:rPr kumimoji="0" lang="en-GB" sz="2600" strike="sngStrike" dirty="0">
                <a:solidFill>
                  <a:schemeClr val="accent1"/>
                </a:solidFill>
                <a:latin typeface="Calibri"/>
                <a:ea typeface="+mn-ea"/>
              </a:rPr>
              <a:t>C</a:t>
            </a:r>
            <a:r>
              <a:rPr kumimoji="0" lang="en-GB" sz="2600" strike="sngStrike" dirty="0">
                <a:solidFill>
                  <a:schemeClr val="accent2"/>
                </a:solidFill>
                <a:latin typeface="Calibri"/>
                <a:ea typeface="+mn-ea"/>
              </a:rPr>
              <a:t>		comparison</a:t>
            </a:r>
          </a:p>
          <a:p>
            <a:pPr marL="285750" indent="-285750">
              <a:spcBef>
                <a:spcPct val="20000"/>
              </a:spcBef>
              <a:tabLst>
                <a:tab pos="442913" algn="l"/>
              </a:tabLst>
              <a:defRPr/>
            </a:pPr>
            <a:r>
              <a:rPr kumimoji="0" lang="en-GB" sz="2600" strike="sngStrike" dirty="0">
                <a:solidFill>
                  <a:schemeClr val="accent1"/>
                </a:solidFill>
                <a:latin typeface="Calibri"/>
                <a:ea typeface="+mn-ea"/>
              </a:rPr>
              <a:t>O</a:t>
            </a:r>
            <a:r>
              <a:rPr kumimoji="0" lang="en-GB" sz="2600" strike="sngStrike" dirty="0">
                <a:solidFill>
                  <a:schemeClr val="accent2"/>
                </a:solidFill>
                <a:latin typeface="Calibri"/>
                <a:ea typeface="+mn-ea"/>
              </a:rPr>
              <a:t>		outcomes</a:t>
            </a:r>
          </a:p>
          <a:p>
            <a:pPr marL="285750" indent="-285750">
              <a:spcBef>
                <a:spcPct val="20000"/>
              </a:spcBef>
              <a:tabLst>
                <a:tab pos="442913" algn="l"/>
              </a:tabLst>
              <a:defRPr/>
            </a:pPr>
            <a:r>
              <a:rPr kumimoji="0" lang="en-GB" sz="2600" dirty="0">
                <a:solidFill>
                  <a:schemeClr val="accent1"/>
                </a:solidFill>
                <a:latin typeface="Calibri"/>
                <a:ea typeface="+mn-ea"/>
              </a:rPr>
              <a:t>S</a:t>
            </a:r>
            <a:r>
              <a:rPr kumimoji="0" lang="en-GB" sz="2600" dirty="0">
                <a:solidFill>
                  <a:prstClr val="black"/>
                </a:solidFill>
                <a:latin typeface="Calibri"/>
                <a:ea typeface="+mn-ea"/>
              </a:rPr>
              <a:t>		</a:t>
            </a:r>
            <a:r>
              <a:rPr kumimoji="0" lang="en-GB" sz="2600" dirty="0">
                <a:solidFill>
                  <a:schemeClr val="accent2"/>
                </a:solidFill>
                <a:latin typeface="Calibri"/>
                <a:ea typeface="+mn-ea"/>
              </a:rPr>
              <a:t>study</a:t>
            </a:r>
            <a:r>
              <a:rPr kumimoji="0" lang="en-GB" sz="2600" dirty="0">
                <a:solidFill>
                  <a:prstClr val="black"/>
                </a:solidFill>
                <a:latin typeface="Calibri"/>
                <a:ea typeface="+mn-ea"/>
              </a:rPr>
              <a:t> </a:t>
            </a:r>
            <a:r>
              <a:rPr kumimoji="0" lang="en-GB" sz="2600" dirty="0">
                <a:solidFill>
                  <a:schemeClr val="accent2"/>
                </a:solidFill>
                <a:latin typeface="Calibri"/>
                <a:ea typeface="+mn-ea"/>
              </a:rPr>
              <a:t>design</a:t>
            </a:r>
          </a:p>
        </p:txBody>
      </p:sp>
      <p:sp>
        <p:nvSpPr>
          <p:cNvPr id="5" name="TextBox 4"/>
          <p:cNvSpPr txBox="1"/>
          <p:nvPr/>
        </p:nvSpPr>
        <p:spPr>
          <a:xfrm>
            <a:off x="3049588" y="3963819"/>
            <a:ext cx="2463800" cy="2413000"/>
          </a:xfrm>
          <a:prstGeom prst="rect">
            <a:avLst/>
          </a:prstGeom>
          <a:noFill/>
        </p:spPr>
        <p:txBody>
          <a:bodyPr>
            <a:spAutoFit/>
          </a:bodyPr>
          <a:lstStyle/>
          <a:p>
            <a:pPr marL="285750" indent="-285750">
              <a:spcBef>
                <a:spcPct val="20000"/>
              </a:spcBef>
              <a:tabLst>
                <a:tab pos="442913" algn="l"/>
              </a:tabLst>
              <a:defRPr/>
            </a:pPr>
            <a:r>
              <a:rPr kumimoji="0" lang="en-GB" sz="2600" dirty="0">
                <a:solidFill>
                  <a:schemeClr val="accent1"/>
                </a:solidFill>
                <a:latin typeface="Calibri"/>
                <a:ea typeface="+mn-ea"/>
              </a:rPr>
              <a:t>P</a:t>
            </a:r>
            <a:r>
              <a:rPr kumimoji="0" lang="en-GB" sz="2600" dirty="0">
                <a:solidFill>
                  <a:prstClr val="black"/>
                </a:solidFill>
                <a:latin typeface="Calibri"/>
                <a:ea typeface="+mn-ea"/>
              </a:rPr>
              <a:t>		</a:t>
            </a:r>
            <a:r>
              <a:rPr kumimoji="0" lang="en-GB" sz="2600" dirty="0">
                <a:solidFill>
                  <a:schemeClr val="accent2"/>
                </a:solidFill>
                <a:latin typeface="Calibri"/>
                <a:ea typeface="+mn-ea"/>
              </a:rPr>
              <a:t>participants</a:t>
            </a:r>
          </a:p>
          <a:p>
            <a:pPr marL="285750" indent="-285750">
              <a:spcBef>
                <a:spcPct val="20000"/>
              </a:spcBef>
              <a:tabLst>
                <a:tab pos="442913" algn="l"/>
              </a:tabLst>
              <a:defRPr/>
            </a:pPr>
            <a:r>
              <a:rPr kumimoji="0" lang="en-GB" sz="2600" dirty="0">
                <a:solidFill>
                  <a:schemeClr val="accent1"/>
                </a:solidFill>
                <a:latin typeface="Calibri"/>
                <a:ea typeface="+mn-ea"/>
              </a:rPr>
              <a:t>I</a:t>
            </a:r>
            <a:r>
              <a:rPr kumimoji="0" lang="en-GB" sz="2600" dirty="0">
                <a:solidFill>
                  <a:srgbClr val="FF0000"/>
                </a:solidFill>
                <a:latin typeface="Calibri"/>
                <a:ea typeface="+mn-ea"/>
              </a:rPr>
              <a:t>		</a:t>
            </a:r>
            <a:r>
              <a:rPr kumimoji="0" lang="en-GB" sz="2600" dirty="0">
                <a:solidFill>
                  <a:schemeClr val="accent2"/>
                </a:solidFill>
                <a:latin typeface="Calibri"/>
                <a:ea typeface="+mn-ea"/>
              </a:rPr>
              <a:t>intervention</a:t>
            </a:r>
          </a:p>
          <a:p>
            <a:pPr marL="285750" indent="-285750">
              <a:spcBef>
                <a:spcPct val="20000"/>
              </a:spcBef>
              <a:tabLst>
                <a:tab pos="442913" algn="l"/>
              </a:tabLst>
              <a:defRPr/>
            </a:pPr>
            <a:r>
              <a:rPr kumimoji="0" lang="en-GB" sz="2600" dirty="0">
                <a:solidFill>
                  <a:schemeClr val="accent1"/>
                </a:solidFill>
                <a:latin typeface="Calibri"/>
                <a:ea typeface="+mn-ea"/>
              </a:rPr>
              <a:t>C</a:t>
            </a:r>
            <a:r>
              <a:rPr kumimoji="0" lang="en-GB" sz="2600" dirty="0">
                <a:solidFill>
                  <a:schemeClr val="accent2"/>
                </a:solidFill>
                <a:latin typeface="Calibri"/>
                <a:ea typeface="+mn-ea"/>
              </a:rPr>
              <a:t>		comparison</a:t>
            </a:r>
          </a:p>
          <a:p>
            <a:pPr marL="285750" indent="-285750">
              <a:spcBef>
                <a:spcPct val="20000"/>
              </a:spcBef>
              <a:tabLst>
                <a:tab pos="442913" algn="l"/>
              </a:tabLst>
              <a:defRPr/>
            </a:pPr>
            <a:r>
              <a:rPr kumimoji="0" lang="en-GB" sz="2600" dirty="0">
                <a:solidFill>
                  <a:schemeClr val="accent1"/>
                </a:solidFill>
                <a:latin typeface="Calibri"/>
                <a:ea typeface="+mn-ea"/>
              </a:rPr>
              <a:t>O</a:t>
            </a:r>
            <a:r>
              <a:rPr kumimoji="0" lang="en-GB" sz="2600" dirty="0">
                <a:solidFill>
                  <a:schemeClr val="accent2"/>
                </a:solidFill>
                <a:latin typeface="Calibri"/>
                <a:ea typeface="+mn-ea"/>
              </a:rPr>
              <a:t>		outcomes</a:t>
            </a:r>
          </a:p>
          <a:p>
            <a:pPr marL="285750" indent="-285750">
              <a:spcBef>
                <a:spcPct val="20000"/>
              </a:spcBef>
              <a:tabLst>
                <a:tab pos="442913" algn="l"/>
              </a:tabLst>
              <a:defRPr/>
            </a:pPr>
            <a:r>
              <a:rPr kumimoji="0" lang="en-GB" sz="2600" dirty="0">
                <a:solidFill>
                  <a:schemeClr val="accent1"/>
                </a:solidFill>
                <a:latin typeface="Calibri"/>
                <a:ea typeface="+mn-ea"/>
              </a:rPr>
              <a:t>S</a:t>
            </a:r>
            <a:r>
              <a:rPr kumimoji="0" lang="en-GB" sz="2600" dirty="0">
                <a:solidFill>
                  <a:prstClr val="black"/>
                </a:solidFill>
                <a:latin typeface="Calibri"/>
                <a:ea typeface="+mn-ea"/>
              </a:rPr>
              <a:t>		</a:t>
            </a:r>
            <a:r>
              <a:rPr kumimoji="0" lang="en-GB" sz="2600" dirty="0">
                <a:solidFill>
                  <a:schemeClr val="accent2"/>
                </a:solidFill>
                <a:latin typeface="Calibri"/>
                <a:ea typeface="+mn-ea"/>
              </a:rPr>
              <a:t>study</a:t>
            </a:r>
            <a:r>
              <a:rPr kumimoji="0" lang="en-GB" sz="2600" dirty="0">
                <a:solidFill>
                  <a:prstClr val="black"/>
                </a:solidFill>
                <a:latin typeface="Calibri"/>
                <a:ea typeface="+mn-ea"/>
              </a:rPr>
              <a:t> </a:t>
            </a:r>
            <a:r>
              <a:rPr kumimoji="0" lang="en-GB" sz="2600" dirty="0">
                <a:solidFill>
                  <a:schemeClr val="accent2"/>
                </a:solidFill>
                <a:latin typeface="Calibri"/>
                <a:ea typeface="+mn-ea"/>
              </a:rPr>
              <a:t>design</a:t>
            </a:r>
          </a:p>
        </p:txBody>
      </p:sp>
    </p:spTree>
    <p:extLst>
      <p:ext uri="{BB962C8B-B14F-4D97-AF65-F5344CB8AC3E}">
        <p14:creationId xmlns:p14="http://schemas.microsoft.com/office/powerpoint/2010/main" val="331570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5"/>
          <p:cNvSpPr>
            <a:spLocks noGrp="1"/>
          </p:cNvSpPr>
          <p:nvPr>
            <p:ph type="title"/>
          </p:nvPr>
        </p:nvSpPr>
        <p:spPr>
          <a:xfrm>
            <a:off x="439738" y="1317600"/>
            <a:ext cx="7431516" cy="632838"/>
          </a:xfrm>
        </p:spPr>
        <p:txBody>
          <a:bodyPr/>
          <a:lstStyle/>
          <a:p>
            <a:r>
              <a:rPr lang="en-AU" altLang="en-US" dirty="0"/>
              <a:t>Structure of a search strategy</a:t>
            </a:r>
          </a:p>
        </p:txBody>
      </p:sp>
      <p:sp>
        <p:nvSpPr>
          <p:cNvPr id="26626" name="Content Placeholder 4"/>
          <p:cNvSpPr>
            <a:spLocks noGrp="1"/>
          </p:cNvSpPr>
          <p:nvPr>
            <p:ph idx="4294967295"/>
          </p:nvPr>
        </p:nvSpPr>
        <p:spPr>
          <a:xfrm>
            <a:off x="527050" y="2152907"/>
            <a:ext cx="6741258" cy="3910013"/>
          </a:xfrm>
        </p:spPr>
        <p:txBody>
          <a:bodyPr/>
          <a:lstStyle/>
          <a:p>
            <a:pPr marL="342900" indent="-342900">
              <a:buFont typeface="Arial" panose="020B0604020202020204" pitchFamily="34" charset="0"/>
              <a:buChar char="•"/>
            </a:pPr>
            <a:r>
              <a:rPr lang="en-AU" altLang="en-US" dirty="0"/>
              <a:t>Example:</a:t>
            </a:r>
            <a:br>
              <a:rPr lang="en-AU" altLang="en-US" dirty="0"/>
            </a:br>
            <a:r>
              <a:rPr lang="en-AU" altLang="en-US" dirty="0"/>
              <a:t>Helmets for preventing head and facial injuries in cyclists</a:t>
            </a:r>
          </a:p>
        </p:txBody>
      </p:sp>
      <p:pic>
        <p:nvPicPr>
          <p:cNvPr id="26628" name="Picture 2" descr="C:\Ifolder\Pictures\B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21" y="3393775"/>
            <a:ext cx="2301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88988" y="6611938"/>
            <a:ext cx="5857875" cy="246062"/>
          </a:xfrm>
          <a:prstGeom prst="rect">
            <a:avLst/>
          </a:prstGeom>
          <a:noFill/>
          <a:ln w="9525">
            <a:noFill/>
            <a:miter lim="800000"/>
            <a:headEnd/>
            <a:tailEnd/>
          </a:ln>
        </p:spPr>
        <p:txBody>
          <a:bodyPr>
            <a:spAutoFit/>
          </a:bodyPr>
          <a:lstStyle/>
          <a:p>
            <a:pPr>
              <a:defRPr/>
            </a:pPr>
            <a:r>
              <a:rPr lang="en-AU" sz="1000" dirty="0">
                <a:solidFill>
                  <a:schemeClr val="accent2">
                    <a:lumMod val="75000"/>
                  </a:schemeClr>
                </a:solidFill>
                <a:latin typeface="+mn-lt"/>
                <a:ea typeface="+mn-ea"/>
                <a:cs typeface="Arial" charset="0"/>
              </a:rPr>
              <a:t>Brits on Bikes 9 by John </a:t>
            </a:r>
            <a:r>
              <a:rPr lang="en-AU" sz="1000" dirty="0" err="1">
                <a:solidFill>
                  <a:schemeClr val="accent2">
                    <a:lumMod val="75000"/>
                  </a:schemeClr>
                </a:solidFill>
                <a:latin typeface="+mn-lt"/>
                <a:ea typeface="+mn-ea"/>
                <a:cs typeface="Arial" charset="0"/>
              </a:rPr>
              <a:t>Wigham</a:t>
            </a:r>
            <a:r>
              <a:rPr lang="en-AU" sz="1000" dirty="0">
                <a:solidFill>
                  <a:schemeClr val="accent2">
                    <a:lumMod val="75000"/>
                  </a:schemeClr>
                </a:solidFill>
                <a:latin typeface="+mn-lt"/>
                <a:ea typeface="+mn-ea"/>
                <a:cs typeface="Arial" charset="0"/>
              </a:rPr>
              <a:t> http://commons.wikimedia.org/wiki/File:Timeless_Books.jpg</a:t>
            </a:r>
          </a:p>
        </p:txBody>
      </p:sp>
      <p:pic>
        <p:nvPicPr>
          <p:cNvPr id="26630" name="Picture 2" descr="b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93607" y="3393775"/>
            <a:ext cx="4121150" cy="1452562"/>
          </a:xfrm>
          <a:prstGeom prst="rect">
            <a:avLst/>
          </a:prstGeom>
          <a:noFill/>
        </p:spPr>
        <p:txBody>
          <a:bodyPr>
            <a:spAutoFit/>
          </a:bodyPr>
          <a:lstStyle/>
          <a:p>
            <a:pPr marL="285750" indent="-285750">
              <a:spcBef>
                <a:spcPct val="20000"/>
              </a:spcBef>
              <a:tabLst>
                <a:tab pos="442913" algn="l"/>
              </a:tabLst>
              <a:defRPr/>
            </a:pPr>
            <a:r>
              <a:rPr kumimoji="0" lang="en-GB" sz="2600" dirty="0">
                <a:solidFill>
                  <a:schemeClr val="accent1"/>
                </a:solidFill>
                <a:latin typeface="Calibri"/>
                <a:ea typeface="+mn-ea"/>
              </a:rPr>
              <a:t>P</a:t>
            </a:r>
            <a:r>
              <a:rPr kumimoji="0" lang="en-GB" sz="2600" dirty="0">
                <a:solidFill>
                  <a:prstClr val="black"/>
                </a:solidFill>
                <a:latin typeface="Calibri"/>
                <a:ea typeface="+mn-ea"/>
              </a:rPr>
              <a:t>	</a:t>
            </a:r>
            <a:r>
              <a:rPr kumimoji="0" lang="en-GB" sz="2600" dirty="0">
                <a:solidFill>
                  <a:schemeClr val="accent2"/>
                </a:solidFill>
                <a:latin typeface="Calibri"/>
                <a:ea typeface="+mn-ea"/>
                <a:cs typeface="Arial" charset="0"/>
              </a:rPr>
              <a:t>  cyclists</a:t>
            </a:r>
            <a:endParaRPr kumimoji="0" lang="en-GB" sz="2600" dirty="0">
              <a:solidFill>
                <a:schemeClr val="accent2"/>
              </a:solidFill>
              <a:latin typeface="Calibri"/>
              <a:ea typeface="+mn-ea"/>
            </a:endParaRPr>
          </a:p>
          <a:p>
            <a:pPr marL="285750" indent="-285750">
              <a:spcBef>
                <a:spcPct val="20000"/>
              </a:spcBef>
              <a:tabLst>
                <a:tab pos="442913" algn="l"/>
              </a:tabLst>
              <a:defRPr/>
            </a:pPr>
            <a:r>
              <a:rPr kumimoji="0" lang="en-GB" sz="2600" dirty="0">
                <a:solidFill>
                  <a:schemeClr val="accent1"/>
                </a:solidFill>
                <a:latin typeface="Calibri"/>
                <a:ea typeface="+mn-ea"/>
              </a:rPr>
              <a:t>I</a:t>
            </a:r>
            <a:r>
              <a:rPr kumimoji="0" lang="en-GB" sz="2600" dirty="0">
                <a:solidFill>
                  <a:srgbClr val="FF0000"/>
                </a:solidFill>
                <a:latin typeface="Calibri"/>
                <a:ea typeface="+mn-ea"/>
              </a:rPr>
              <a:t>		</a:t>
            </a:r>
            <a:r>
              <a:rPr kumimoji="0" lang="en-GB" sz="2600" dirty="0">
                <a:solidFill>
                  <a:schemeClr val="accent2"/>
                </a:solidFill>
                <a:latin typeface="Calibri"/>
                <a:ea typeface="+mn-ea"/>
                <a:cs typeface="Arial" charset="0"/>
              </a:rPr>
              <a:t>helmets</a:t>
            </a:r>
            <a:endParaRPr kumimoji="0" lang="en-GB" sz="2600" dirty="0">
              <a:solidFill>
                <a:schemeClr val="accent2"/>
              </a:solidFill>
              <a:latin typeface="Calibri"/>
              <a:ea typeface="+mn-ea"/>
            </a:endParaRPr>
          </a:p>
          <a:p>
            <a:pPr marL="285750" indent="-285750">
              <a:spcBef>
                <a:spcPct val="20000"/>
              </a:spcBef>
              <a:tabLst>
                <a:tab pos="442913" algn="l"/>
              </a:tabLst>
              <a:defRPr/>
            </a:pPr>
            <a:r>
              <a:rPr kumimoji="0" lang="en-GB" sz="2600" dirty="0">
                <a:solidFill>
                  <a:schemeClr val="accent1"/>
                </a:solidFill>
                <a:latin typeface="Calibri"/>
                <a:ea typeface="+mn-ea"/>
              </a:rPr>
              <a:t>S</a:t>
            </a:r>
            <a:r>
              <a:rPr kumimoji="0" lang="en-GB" sz="2600" dirty="0">
                <a:solidFill>
                  <a:prstClr val="black"/>
                </a:solidFill>
                <a:latin typeface="Calibri"/>
                <a:ea typeface="+mn-ea"/>
              </a:rPr>
              <a:t>		</a:t>
            </a:r>
            <a:r>
              <a:rPr kumimoji="0" lang="en-GB" sz="2600" dirty="0">
                <a:solidFill>
                  <a:schemeClr val="accent2"/>
                </a:solidFill>
                <a:latin typeface="Calibri"/>
                <a:ea typeface="+mn-ea"/>
              </a:rPr>
              <a:t>RCTs</a:t>
            </a:r>
          </a:p>
        </p:txBody>
      </p:sp>
    </p:spTree>
    <p:extLst>
      <p:ext uri="{BB962C8B-B14F-4D97-AF65-F5344CB8AC3E}">
        <p14:creationId xmlns:p14="http://schemas.microsoft.com/office/powerpoint/2010/main" val="3128524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39737" y="1317600"/>
            <a:ext cx="7802219" cy="632838"/>
          </a:xfrm>
        </p:spPr>
        <p:txBody>
          <a:bodyPr/>
          <a:lstStyle/>
          <a:p>
            <a:r>
              <a:rPr lang="en-AU" altLang="en-US" dirty="0"/>
              <a:t>Turning concepts into search terms</a:t>
            </a:r>
          </a:p>
        </p:txBody>
      </p:sp>
      <p:sp>
        <p:nvSpPr>
          <p:cNvPr id="27651" name="Content Placeholder 4"/>
          <p:cNvSpPr>
            <a:spLocks noGrp="1"/>
          </p:cNvSpPr>
          <p:nvPr>
            <p:ph idx="4294967295"/>
          </p:nvPr>
        </p:nvSpPr>
        <p:spPr>
          <a:xfrm>
            <a:off x="704335" y="2188734"/>
            <a:ext cx="6119813" cy="3910012"/>
          </a:xfrm>
        </p:spPr>
        <p:txBody>
          <a:bodyPr/>
          <a:lstStyle/>
          <a:p>
            <a:pPr marL="342900" indent="-342900">
              <a:buFont typeface="Arial" panose="020B0604020202020204" pitchFamily="34" charset="0"/>
              <a:buChar char="•"/>
            </a:pPr>
            <a:r>
              <a:rPr lang="en-AU" altLang="en-US" dirty="0"/>
              <a:t>aim for high </a:t>
            </a:r>
            <a:r>
              <a:rPr lang="en-AU" altLang="en-US" b="1" dirty="0"/>
              <a:t>sensitivity</a:t>
            </a:r>
          </a:p>
          <a:p>
            <a:pPr lvl="3"/>
            <a:r>
              <a:rPr lang="en-AU" altLang="en-US" dirty="0"/>
              <a:t>express each concept in as many ways as possible</a:t>
            </a:r>
          </a:p>
          <a:p>
            <a:pPr lvl="3"/>
            <a:r>
              <a:rPr lang="en-AU" altLang="en-US" dirty="0"/>
              <a:t>minimise the risk of missing a relevant study</a:t>
            </a:r>
          </a:p>
          <a:p>
            <a:pPr lvl="3"/>
            <a:r>
              <a:rPr lang="en-AU" altLang="en-US" dirty="0"/>
              <a:t>will lead to lower precision – find a balance</a:t>
            </a:r>
          </a:p>
          <a:p>
            <a:pPr marL="342900" indent="-342900">
              <a:buFont typeface="Arial" panose="020B0604020202020204" pitchFamily="34" charset="0"/>
              <a:buChar char="•"/>
            </a:pPr>
            <a:r>
              <a:rPr lang="en-AU" altLang="en-US" dirty="0"/>
              <a:t>use both </a:t>
            </a:r>
            <a:r>
              <a:rPr lang="en-AU" altLang="en-US" b="1" dirty="0"/>
              <a:t>text words </a:t>
            </a:r>
            <a:r>
              <a:rPr lang="en-AU" altLang="en-US" dirty="0"/>
              <a:t>and </a:t>
            </a:r>
            <a:r>
              <a:rPr lang="en-AU" altLang="en-US" b="1" dirty="0"/>
              <a:t>controlled vocabulary</a:t>
            </a:r>
          </a:p>
          <a:p>
            <a:pPr marL="342900" indent="-342900">
              <a:buFont typeface="Arial" panose="020B0604020202020204" pitchFamily="34" charset="0"/>
              <a:buChar char="•"/>
            </a:pPr>
            <a:r>
              <a:rPr lang="en-AU" altLang="en-US" dirty="0"/>
              <a:t>preliminary searching may help test your strategy</a:t>
            </a:r>
          </a:p>
          <a:p>
            <a:pPr marL="342900" indent="-342900">
              <a:buFont typeface="Arial" panose="020B0604020202020204" pitchFamily="34" charset="0"/>
              <a:buChar char="•"/>
            </a:pPr>
            <a:r>
              <a:rPr lang="en-AU" altLang="en-US" dirty="0"/>
              <a:t>strategies must be translated for every database or interface</a:t>
            </a:r>
          </a:p>
        </p:txBody>
      </p:sp>
    </p:spTree>
    <p:extLst>
      <p:ext uri="{BB962C8B-B14F-4D97-AF65-F5344CB8AC3E}">
        <p14:creationId xmlns:p14="http://schemas.microsoft.com/office/powerpoint/2010/main" val="178195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altLang="en-US"/>
              <a:t>Text words</a:t>
            </a:r>
          </a:p>
        </p:txBody>
      </p:sp>
      <p:sp>
        <p:nvSpPr>
          <p:cNvPr id="28675" name="Content Placeholder 3"/>
          <p:cNvSpPr>
            <a:spLocks noGrp="1"/>
          </p:cNvSpPr>
          <p:nvPr>
            <p:ph idx="4294967295"/>
          </p:nvPr>
        </p:nvSpPr>
        <p:spPr>
          <a:xfrm>
            <a:off x="439738" y="2138620"/>
            <a:ext cx="7753350" cy="3910012"/>
          </a:xfrm>
        </p:spPr>
        <p:txBody>
          <a:bodyPr/>
          <a:lstStyle/>
          <a:p>
            <a:pPr marL="342900" indent="-342900">
              <a:buFont typeface="Arial" panose="020B0604020202020204" pitchFamily="34" charset="0"/>
              <a:buChar char="•"/>
            </a:pPr>
            <a:r>
              <a:rPr lang="en-AU" altLang="en-US" dirty="0"/>
              <a:t>words appearing in title and/or abstract of the record</a:t>
            </a:r>
          </a:p>
          <a:p>
            <a:pPr marL="342900" indent="-342900">
              <a:buFont typeface="Arial" panose="020B0604020202020204" pitchFamily="34" charset="0"/>
              <a:buChar char="•"/>
            </a:pPr>
            <a:r>
              <a:rPr lang="en-AU" altLang="en-US" dirty="0"/>
              <a:t>include synonyms, related terms, opposites, international terms, alternative spellings, plurals</a:t>
            </a:r>
          </a:p>
          <a:p>
            <a:pPr lvl="3"/>
            <a:r>
              <a:rPr lang="en-AU" altLang="en-US" dirty="0"/>
              <a:t>e.g. brain injury, head injury, skull fracture</a:t>
            </a:r>
          </a:p>
          <a:p>
            <a:pPr marL="342900" indent="-342900">
              <a:buFont typeface="Arial" panose="020B0604020202020204" pitchFamily="34" charset="0"/>
              <a:buChar char="•"/>
            </a:pPr>
            <a:r>
              <a:rPr lang="en-US" altLang="en-US" dirty="0"/>
              <a:t>truncation and wildcards –  *  $ ?</a:t>
            </a:r>
          </a:p>
          <a:p>
            <a:pPr lvl="3"/>
            <a:r>
              <a:rPr lang="en-US" altLang="en-US" dirty="0"/>
              <a:t>protect* = protects, protective, protection</a:t>
            </a:r>
          </a:p>
          <a:p>
            <a:pPr lvl="3"/>
            <a:r>
              <a:rPr lang="en-US" altLang="en-US" b="1" dirty="0"/>
              <a:t>but</a:t>
            </a:r>
            <a:r>
              <a:rPr lang="en-US" altLang="en-US" dirty="0"/>
              <a:t> </a:t>
            </a:r>
            <a:r>
              <a:rPr lang="en-US" altLang="en-US" b="1" dirty="0"/>
              <a:t>beware</a:t>
            </a:r>
            <a:r>
              <a:rPr lang="en-US" altLang="en-US" dirty="0"/>
              <a:t>: car* = cars (but also carcinoma)</a:t>
            </a:r>
          </a:p>
          <a:p>
            <a:pPr marL="342900" indent="-342900">
              <a:buFont typeface="Arial" panose="020B0604020202020204" pitchFamily="34" charset="0"/>
              <a:buChar char="•"/>
            </a:pPr>
            <a:r>
              <a:rPr lang="en-US" altLang="en-US" dirty="0"/>
              <a:t>proximity operators –  NEAR, NEXT, ADJ</a:t>
            </a:r>
          </a:p>
          <a:p>
            <a:pPr lvl="3"/>
            <a:r>
              <a:rPr lang="en-US" altLang="en-US" dirty="0"/>
              <a:t>e.g. liver ADJ3 cancer = liver cancer, liver and bowel cancer</a:t>
            </a:r>
          </a:p>
          <a:p>
            <a:pPr marL="342900" indent="-342900">
              <a:buFont typeface="Arial" panose="020B0604020202020204" pitchFamily="34" charset="0"/>
              <a:buChar char="•"/>
            </a:pPr>
            <a:r>
              <a:rPr lang="en-US" altLang="en-US" dirty="0"/>
              <a:t>syntax must be translated for each </a:t>
            </a:r>
            <a:r>
              <a:rPr lang="en-US" altLang="en-US" b="1" dirty="0"/>
              <a:t>interface</a:t>
            </a:r>
          </a:p>
        </p:txBody>
      </p:sp>
    </p:spTree>
    <p:extLst>
      <p:ext uri="{BB962C8B-B14F-4D97-AF65-F5344CB8AC3E}">
        <p14:creationId xmlns:p14="http://schemas.microsoft.com/office/powerpoint/2010/main" val="201137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l="-4463" t="-6947" r="4463" b="6947"/>
          <a:stretch>
            <a:fillRect/>
          </a:stretch>
        </p:blipFill>
        <p:spPr bwMode="auto">
          <a:xfrm>
            <a:off x="6696075" y="982663"/>
            <a:ext cx="2451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AU" altLang="en-US"/>
              <a:t>Controlled vocabulary</a:t>
            </a:r>
          </a:p>
        </p:txBody>
      </p:sp>
      <p:sp>
        <p:nvSpPr>
          <p:cNvPr id="29700" name="Content Placeholder 3"/>
          <p:cNvSpPr>
            <a:spLocks noGrp="1"/>
          </p:cNvSpPr>
          <p:nvPr>
            <p:ph idx="4294967295"/>
          </p:nvPr>
        </p:nvSpPr>
        <p:spPr>
          <a:xfrm>
            <a:off x="439738" y="2105969"/>
            <a:ext cx="6800850" cy="3910013"/>
          </a:xfrm>
        </p:spPr>
        <p:txBody>
          <a:bodyPr/>
          <a:lstStyle/>
          <a:p>
            <a:pPr marL="342900" indent="-342900">
              <a:buFont typeface="Arial" panose="020B0604020202020204" pitchFamily="34" charset="0"/>
              <a:buChar char="•"/>
            </a:pPr>
            <a:r>
              <a:rPr lang="en-AU" altLang="en-US" dirty="0"/>
              <a:t>standardised subject terms assigned by indexers</a:t>
            </a:r>
          </a:p>
          <a:p>
            <a:pPr lvl="3"/>
            <a:r>
              <a:rPr lang="en-AU" altLang="en-US" dirty="0"/>
              <a:t>e.g. </a:t>
            </a:r>
            <a:r>
              <a:rPr lang="en-US" altLang="en-US" dirty="0"/>
              <a:t>Medline = </a:t>
            </a:r>
            <a:r>
              <a:rPr lang="en-US" altLang="en-US" dirty="0" err="1"/>
              <a:t>MeSH</a:t>
            </a:r>
            <a:r>
              <a:rPr lang="en-US" altLang="en-US" dirty="0"/>
              <a:t>, </a:t>
            </a:r>
            <a:r>
              <a:rPr lang="en-AU" altLang="en-US" dirty="0" err="1"/>
              <a:t>Embase</a:t>
            </a:r>
            <a:r>
              <a:rPr lang="en-AU" altLang="en-US" dirty="0"/>
              <a:t> = EMTREE</a:t>
            </a:r>
          </a:p>
          <a:p>
            <a:pPr lvl="3"/>
            <a:r>
              <a:rPr lang="en-AU" altLang="en-US" dirty="0"/>
              <a:t>identifies relevant articles even if different terms are used for the same concept</a:t>
            </a:r>
          </a:p>
          <a:p>
            <a:pPr lvl="3"/>
            <a:r>
              <a:rPr lang="en-AU" altLang="en-US" dirty="0"/>
              <a:t>‘explode’ to include all narrower terms</a:t>
            </a:r>
          </a:p>
          <a:p>
            <a:pPr lvl="3"/>
            <a:r>
              <a:rPr lang="en-AU" altLang="en-US" dirty="0"/>
              <a:t>caution – indexers may not be subject experts, and authors may not describe their study very well</a:t>
            </a:r>
          </a:p>
          <a:p>
            <a:pPr marL="342900" indent="-342900">
              <a:buFont typeface="Arial" panose="020B0604020202020204" pitchFamily="34" charset="0"/>
              <a:buChar char="•"/>
            </a:pPr>
            <a:r>
              <a:rPr lang="en-AU" altLang="en-US" dirty="0"/>
              <a:t>check the terms applied to relevant papers for ideas</a:t>
            </a:r>
          </a:p>
          <a:p>
            <a:pPr marL="342900" indent="-342900">
              <a:buFont typeface="Arial" panose="020B0604020202020204" pitchFamily="34" charset="0"/>
              <a:buChar char="•"/>
            </a:pPr>
            <a:r>
              <a:rPr lang="en-AU" altLang="en-US" dirty="0"/>
              <a:t>use database tools to map words to subject terms</a:t>
            </a:r>
          </a:p>
          <a:p>
            <a:pPr marL="342900" indent="-342900">
              <a:buFont typeface="Arial" panose="020B0604020202020204" pitchFamily="34" charset="0"/>
              <a:buChar char="•"/>
            </a:pPr>
            <a:r>
              <a:rPr lang="en-AU" altLang="en-US" dirty="0"/>
              <a:t>controlled vocabulary must be translated for each </a:t>
            </a:r>
            <a:r>
              <a:rPr lang="en-AU" altLang="en-US" b="1" dirty="0"/>
              <a:t>database </a:t>
            </a:r>
          </a:p>
        </p:txBody>
      </p:sp>
      <p:sp>
        <p:nvSpPr>
          <p:cNvPr id="29701" name="TextBox 4"/>
          <p:cNvSpPr txBox="1">
            <a:spLocks noChangeArrowheads="1"/>
          </p:cNvSpPr>
          <p:nvPr/>
        </p:nvSpPr>
        <p:spPr bwMode="auto">
          <a:xfrm rot="5400000">
            <a:off x="7474744" y="4782344"/>
            <a:ext cx="309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a:solidFill>
                  <a:srgbClr val="005490"/>
                </a:solidFill>
              </a:rPr>
              <a:t>MeSH Tree for ‘Bicycling’ www.thecochranelibrary.com </a:t>
            </a:r>
          </a:p>
        </p:txBody>
      </p:sp>
    </p:spTree>
    <p:extLst>
      <p:ext uri="{BB962C8B-B14F-4D97-AF65-F5344CB8AC3E}">
        <p14:creationId xmlns:p14="http://schemas.microsoft.com/office/powerpoint/2010/main" val="324844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altLang="en-US"/>
              <a:t>Study design filters</a:t>
            </a:r>
          </a:p>
        </p:txBody>
      </p:sp>
      <p:sp>
        <p:nvSpPr>
          <p:cNvPr id="30723" name="Content Placeholder 3"/>
          <p:cNvSpPr>
            <a:spLocks noGrp="1"/>
          </p:cNvSpPr>
          <p:nvPr>
            <p:ph idx="1"/>
          </p:nvPr>
        </p:nvSpPr>
        <p:spPr>
          <a:xfrm>
            <a:off x="439738" y="2275200"/>
            <a:ext cx="6652724" cy="3909600"/>
          </a:xfrm>
        </p:spPr>
        <p:txBody>
          <a:bodyPr/>
          <a:lstStyle/>
          <a:p>
            <a:pPr marL="342900" indent="-342900">
              <a:buFont typeface="Arial" panose="020B0604020202020204" pitchFamily="34" charset="0"/>
              <a:buChar char="•"/>
            </a:pPr>
            <a:r>
              <a:rPr lang="en-AU" altLang="en-US" dirty="0"/>
              <a:t>a set of search terms to limit your results to specific study designs (e.g. RCTs)</a:t>
            </a:r>
          </a:p>
          <a:p>
            <a:pPr marL="342900" indent="-342900">
              <a:buFont typeface="Arial" panose="020B0604020202020204" pitchFamily="34" charset="0"/>
              <a:buChar char="•"/>
            </a:pPr>
            <a:r>
              <a:rPr lang="en-AU" altLang="en-US" dirty="0"/>
              <a:t>research has been done to identify the most sensitive and efficient search terms</a:t>
            </a:r>
          </a:p>
          <a:p>
            <a:pPr marL="342900" indent="-342900">
              <a:buFont typeface="Arial" panose="020B0604020202020204" pitchFamily="34" charset="0"/>
              <a:buChar char="•"/>
            </a:pPr>
            <a:r>
              <a:rPr lang="en-AU" altLang="en-US" dirty="0"/>
              <a:t>select according to:</a:t>
            </a:r>
          </a:p>
          <a:p>
            <a:pPr lvl="3"/>
            <a:r>
              <a:rPr lang="en-AU" altLang="en-US" dirty="0"/>
              <a:t>database and interface to be searched</a:t>
            </a:r>
          </a:p>
          <a:p>
            <a:pPr lvl="3"/>
            <a:r>
              <a:rPr lang="en-AU" altLang="en-US" dirty="0"/>
              <a:t>study designs needed for your review</a:t>
            </a:r>
          </a:p>
          <a:p>
            <a:pPr marL="342900" indent="-342900">
              <a:buFont typeface="Arial" panose="020B0604020202020204" pitchFamily="34" charset="0"/>
              <a:buChar char="•"/>
            </a:pPr>
            <a:r>
              <a:rPr lang="en-AU" altLang="en-US" b="1" dirty="0"/>
              <a:t>do not use an RCT filter when searching CENTRAL</a:t>
            </a:r>
          </a:p>
        </p:txBody>
      </p:sp>
    </p:spTree>
    <p:extLst>
      <p:ext uri="{BB962C8B-B14F-4D97-AF65-F5344CB8AC3E}">
        <p14:creationId xmlns:p14="http://schemas.microsoft.com/office/powerpoint/2010/main" val="245727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5906538"/>
              </p:ext>
            </p:extLst>
          </p:nvPr>
        </p:nvGraphicFramePr>
        <p:xfrm>
          <a:off x="1287463" y="1778000"/>
          <a:ext cx="6586537" cy="3841750"/>
        </p:xfrm>
        <a:graphic>
          <a:graphicData uri="http://schemas.openxmlformats.org/drawingml/2006/table">
            <a:tbl>
              <a:tblPr/>
              <a:tblGrid>
                <a:gridCol w="6586537">
                  <a:extLst>
                    <a:ext uri="{9D8B030D-6E8A-4147-A177-3AD203B41FA5}">
                      <a16:colId xmlns:a16="http://schemas.microsoft.com/office/drawing/2014/main" val="20000"/>
                    </a:ext>
                  </a:extLst>
                </a:gridCol>
              </a:tblGrid>
              <a:tr h="396947">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b="1" kern="1200" spc="-40" baseline="0" dirty="0">
                          <a:solidFill>
                            <a:schemeClr val="tx2"/>
                          </a:solidFill>
                          <a:latin typeface="+mj-lt"/>
                          <a:ea typeface="+mj-ea"/>
                          <a:cs typeface="+mj-cs"/>
                        </a:rPr>
                        <a:t>Sensitivity-maximising version, MEDLINE (PubMed)</a:t>
                      </a:r>
                    </a:p>
                  </a:txBody>
                  <a:tcPr marL="91433" marR="91433" marT="45699" marB="4569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44803">
                <a:tc>
                  <a:txBody>
                    <a:bodyPr/>
                    <a:lstStyle>
                      <a:lvl1pPr marL="342900" indent="-342900"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randomized controlled trial [</a:t>
                      </a:r>
                      <a:r>
                        <a:rPr lang="en-GB" altLang="en-US" sz="2000" b="0" kern="1200" spc="-40" baseline="0" dirty="0" err="1">
                          <a:solidFill>
                            <a:schemeClr val="tx2"/>
                          </a:solidFill>
                          <a:latin typeface="+mj-lt"/>
                          <a:ea typeface="+mj-ea"/>
                          <a:cs typeface="+mj-cs"/>
                        </a:rPr>
                        <a:t>pt</a:t>
                      </a:r>
                      <a:r>
                        <a:rPr lang="en-GB" altLang="en-US" sz="2000" b="0" kern="1200" spc="-40" baseline="0" dirty="0">
                          <a:solidFill>
                            <a:schemeClr val="tx2"/>
                          </a:solidFill>
                          <a:latin typeface="+mj-lt"/>
                          <a:ea typeface="+mj-ea"/>
                          <a:cs typeface="+mj-cs"/>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controlled clinical trial [</a:t>
                      </a:r>
                      <a:r>
                        <a:rPr lang="en-GB" altLang="en-US" sz="2000" b="0" kern="1200" spc="-40" baseline="0" dirty="0" err="1">
                          <a:solidFill>
                            <a:schemeClr val="tx2"/>
                          </a:solidFill>
                          <a:latin typeface="+mj-lt"/>
                          <a:ea typeface="+mj-ea"/>
                          <a:cs typeface="+mj-cs"/>
                        </a:rPr>
                        <a:t>pt</a:t>
                      </a:r>
                      <a:r>
                        <a:rPr lang="en-GB" altLang="en-US" sz="2000" b="0" kern="1200" spc="-40" baseline="0" dirty="0">
                          <a:solidFill>
                            <a:schemeClr val="tx2"/>
                          </a:solidFill>
                          <a:latin typeface="+mj-lt"/>
                          <a:ea typeface="+mj-ea"/>
                          <a:cs typeface="+mj-cs"/>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randomized [</a:t>
                      </a:r>
                      <a:r>
                        <a:rPr lang="en-GB" altLang="en-US" sz="2000" b="0" kern="1200" spc="-40" baseline="0" dirty="0" err="1">
                          <a:solidFill>
                            <a:schemeClr val="tx2"/>
                          </a:solidFill>
                          <a:latin typeface="+mj-lt"/>
                          <a:ea typeface="+mj-ea"/>
                          <a:cs typeface="+mj-cs"/>
                        </a:rPr>
                        <a:t>tiab</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placebo [</a:t>
                      </a:r>
                      <a:r>
                        <a:rPr lang="en-GB" altLang="en-US" sz="2000" b="0" kern="1200" spc="-40" baseline="0" dirty="0" err="1">
                          <a:solidFill>
                            <a:schemeClr val="tx2"/>
                          </a:solidFill>
                          <a:latin typeface="+mj-lt"/>
                          <a:ea typeface="+mj-ea"/>
                          <a:cs typeface="+mj-cs"/>
                        </a:rPr>
                        <a:t>tiab</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drug therapy [</a:t>
                      </a:r>
                      <a:r>
                        <a:rPr lang="en-GB" altLang="en-US" sz="2000" b="0" kern="1200" spc="-40" baseline="0" dirty="0" err="1">
                          <a:solidFill>
                            <a:schemeClr val="tx2"/>
                          </a:solidFill>
                          <a:latin typeface="+mj-lt"/>
                          <a:ea typeface="+mj-ea"/>
                          <a:cs typeface="+mj-cs"/>
                        </a:rPr>
                        <a:t>sh</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randomly [</a:t>
                      </a:r>
                      <a:r>
                        <a:rPr lang="en-GB" altLang="en-US" sz="2000" b="0" kern="1200" spc="-40" baseline="0" dirty="0" err="1">
                          <a:solidFill>
                            <a:schemeClr val="tx2"/>
                          </a:solidFill>
                          <a:latin typeface="+mj-lt"/>
                          <a:ea typeface="+mj-ea"/>
                          <a:cs typeface="+mj-cs"/>
                        </a:rPr>
                        <a:t>tiab</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trial [</a:t>
                      </a:r>
                      <a:r>
                        <a:rPr lang="en-GB" altLang="en-US" sz="2000" b="0" kern="1200" spc="-40" baseline="0" dirty="0" err="1">
                          <a:solidFill>
                            <a:schemeClr val="tx2"/>
                          </a:solidFill>
                          <a:latin typeface="+mj-lt"/>
                          <a:ea typeface="+mj-ea"/>
                          <a:cs typeface="+mj-cs"/>
                        </a:rPr>
                        <a:t>tiab</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groups [</a:t>
                      </a:r>
                      <a:r>
                        <a:rPr lang="en-GB" altLang="en-US" sz="2000" b="0" kern="1200" spc="-40" baseline="0" dirty="0" err="1">
                          <a:solidFill>
                            <a:schemeClr val="tx2"/>
                          </a:solidFill>
                          <a:latin typeface="+mj-lt"/>
                          <a:ea typeface="+mj-ea"/>
                          <a:cs typeface="+mj-cs"/>
                        </a:rPr>
                        <a:t>tiab</a:t>
                      </a:r>
                      <a:r>
                        <a:rPr lang="en-GB" altLang="en-US" sz="2000" b="0" kern="1200" spc="-40" baseline="0" dirty="0">
                          <a:solidFill>
                            <a:schemeClr val="tx2"/>
                          </a:solidFill>
                          <a:latin typeface="+mj-lt"/>
                          <a:ea typeface="+mj-ea"/>
                          <a:cs typeface="+mj-cs"/>
                        </a:rPr>
                        <a: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US" altLang="en-US" sz="2000" b="0" kern="1200" spc="-40" baseline="0" dirty="0">
                          <a:solidFill>
                            <a:schemeClr val="tx2"/>
                          </a:solidFill>
                          <a:latin typeface="+mj-lt"/>
                          <a:ea typeface="+mj-ea"/>
                          <a:cs typeface="+mj-cs"/>
                        </a:rPr>
                        <a:t>#1 OR #2 OR #3 OR #4 OR #5 OR #6 OR #7 OR #8</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US" altLang="en-US" sz="2000" b="0" kern="1200" spc="-40" baseline="0" dirty="0">
                          <a:solidFill>
                            <a:schemeClr val="tx2"/>
                          </a:solidFill>
                          <a:latin typeface="+mj-lt"/>
                          <a:ea typeface="+mj-ea"/>
                          <a:cs typeface="+mj-cs"/>
                        </a:rPr>
                        <a:t>animals [</a:t>
                      </a:r>
                      <a:r>
                        <a:rPr lang="en-US" altLang="en-US" sz="2000" b="0" kern="1200" spc="-40" baseline="0" dirty="0" err="1">
                          <a:solidFill>
                            <a:schemeClr val="tx2"/>
                          </a:solidFill>
                          <a:latin typeface="+mj-lt"/>
                          <a:ea typeface="+mj-ea"/>
                          <a:cs typeface="+mj-cs"/>
                        </a:rPr>
                        <a:t>mh</a:t>
                      </a:r>
                      <a:r>
                        <a:rPr lang="en-US" altLang="en-US" sz="2000" b="0" kern="1200" spc="-40" baseline="0" dirty="0">
                          <a:solidFill>
                            <a:schemeClr val="tx2"/>
                          </a:solidFill>
                          <a:latin typeface="+mj-lt"/>
                          <a:ea typeface="+mj-ea"/>
                          <a:cs typeface="+mj-cs"/>
                        </a:rPr>
                        <a:t>] NOT humans [</a:t>
                      </a:r>
                      <a:r>
                        <a:rPr lang="en-US" altLang="en-US" sz="2000" b="0" kern="1200" spc="-40" baseline="0" dirty="0" err="1">
                          <a:solidFill>
                            <a:schemeClr val="tx2"/>
                          </a:solidFill>
                          <a:latin typeface="+mj-lt"/>
                          <a:ea typeface="+mj-ea"/>
                          <a:cs typeface="+mj-cs"/>
                        </a:rPr>
                        <a:t>mh</a:t>
                      </a:r>
                      <a:r>
                        <a:rPr lang="en-US" altLang="en-US" sz="2000" b="0" kern="1200" spc="-40" baseline="0" dirty="0">
                          <a:solidFill>
                            <a:schemeClr val="tx2"/>
                          </a:solidFill>
                          <a:latin typeface="+mj-lt"/>
                          <a:ea typeface="+mj-ea"/>
                          <a:cs typeface="+mj-cs"/>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lang="en-GB" altLang="en-US" sz="2000" b="0" kern="1200" spc="-40" baseline="0" dirty="0">
                          <a:solidFill>
                            <a:schemeClr val="tx2"/>
                          </a:solidFill>
                          <a:latin typeface="+mj-lt"/>
                          <a:ea typeface="+mj-ea"/>
                          <a:cs typeface="+mj-cs"/>
                        </a:rPr>
                        <a:t>#9 NOT #10</a:t>
                      </a:r>
                      <a:endParaRPr lang="en-AU" altLang="en-US" sz="2000" b="0" kern="1200" spc="-40" baseline="0" dirty="0">
                        <a:solidFill>
                          <a:schemeClr val="tx2"/>
                        </a:solidFill>
                        <a:latin typeface="+mj-lt"/>
                        <a:ea typeface="+mj-ea"/>
                        <a:cs typeface="+mj-cs"/>
                      </a:endParaRPr>
                    </a:p>
                  </a:txBody>
                  <a:tcPr marL="91433" marR="91433" marT="45699" marB="4569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52" name="Title 6"/>
          <p:cNvSpPr>
            <a:spLocks noGrp="1"/>
          </p:cNvSpPr>
          <p:nvPr>
            <p:ph type="title" idx="4294967295"/>
          </p:nvPr>
        </p:nvSpPr>
        <p:spPr>
          <a:xfrm>
            <a:off x="604838" y="812800"/>
            <a:ext cx="8539162" cy="633413"/>
          </a:xfrm>
        </p:spPr>
        <p:txBody>
          <a:bodyPr/>
          <a:lstStyle/>
          <a:p>
            <a:r>
              <a:rPr lang="en-AU" altLang="en-US" dirty="0"/>
              <a:t>Cochrane Highly Sensitive Search Strategy</a:t>
            </a:r>
          </a:p>
        </p:txBody>
      </p:sp>
    </p:spTree>
    <p:extLst>
      <p:ext uri="{BB962C8B-B14F-4D97-AF65-F5344CB8AC3E}">
        <p14:creationId xmlns:p14="http://schemas.microsoft.com/office/powerpoint/2010/main" val="161265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AU" altLang="en-US" dirty="0"/>
              <a:t>Boolean operators</a:t>
            </a:r>
          </a:p>
        </p:txBody>
      </p:sp>
      <p:graphicFrame>
        <p:nvGraphicFramePr>
          <p:cNvPr id="6" name="Diagram 5"/>
          <p:cNvGraphicFramePr/>
          <p:nvPr/>
        </p:nvGraphicFramePr>
        <p:xfrm>
          <a:off x="493225" y="1745672"/>
          <a:ext cx="3979026" cy="378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735487" y="1765070"/>
          <a:ext cx="3979026" cy="37818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Arc 7"/>
          <p:cNvSpPr/>
          <p:nvPr/>
        </p:nvSpPr>
        <p:spPr>
          <a:xfrm>
            <a:off x="6416675" y="2943225"/>
            <a:ext cx="598488" cy="1412875"/>
          </a:xfrm>
          <a:prstGeom prst="arc">
            <a:avLst>
              <a:gd name="adj1" fmla="val 16200000"/>
              <a:gd name="adj2" fmla="val 1612852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9" name="Arc 8"/>
          <p:cNvSpPr/>
          <p:nvPr/>
        </p:nvSpPr>
        <p:spPr>
          <a:xfrm rot="10800000">
            <a:off x="6437313" y="2944813"/>
            <a:ext cx="598487" cy="1414462"/>
          </a:xfrm>
          <a:prstGeom prst="arc">
            <a:avLst>
              <a:gd name="adj1" fmla="val 16200000"/>
              <a:gd name="adj2" fmla="val 16128526"/>
            </a:avLst>
          </a:pr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10" name="TextBox 9"/>
          <p:cNvSpPr txBox="1">
            <a:spLocks noChangeArrowheads="1"/>
          </p:cNvSpPr>
          <p:nvPr/>
        </p:nvSpPr>
        <p:spPr bwMode="auto">
          <a:xfrm>
            <a:off x="947738" y="5207000"/>
            <a:ext cx="32750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AU" altLang="en-US" sz="2000" b="1" spc="-40" dirty="0">
                <a:solidFill>
                  <a:schemeClr val="bg2"/>
                </a:solidFill>
                <a:latin typeface="+mj-lt"/>
                <a:ea typeface="+mj-ea"/>
                <a:cs typeface="+mj-cs"/>
              </a:rPr>
              <a:t>OR – to expand search</a:t>
            </a:r>
          </a:p>
        </p:txBody>
      </p:sp>
      <p:sp>
        <p:nvSpPr>
          <p:cNvPr id="11" name="TextBox 10"/>
          <p:cNvSpPr txBox="1">
            <a:spLocks noChangeArrowheads="1"/>
          </p:cNvSpPr>
          <p:nvPr/>
        </p:nvSpPr>
        <p:spPr bwMode="auto">
          <a:xfrm>
            <a:off x="5043488" y="5208588"/>
            <a:ext cx="36687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2000" b="1" spc="-40" dirty="0">
                <a:solidFill>
                  <a:schemeClr val="bg2"/>
                </a:solidFill>
                <a:latin typeface="+mj-lt"/>
                <a:ea typeface="+mj-ea"/>
                <a:cs typeface="+mj-cs"/>
              </a:rPr>
              <a:t>AND – to narrow search</a:t>
            </a:r>
          </a:p>
        </p:txBody>
      </p:sp>
    </p:spTree>
    <p:extLst>
      <p:ext uri="{BB962C8B-B14F-4D97-AF65-F5344CB8AC3E}">
        <p14:creationId xmlns:p14="http://schemas.microsoft.com/office/powerpoint/2010/main" val="358479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Session outline</a:t>
            </a:r>
            <a:endParaRPr lang="en-AU" altLang="en-US"/>
          </a:p>
        </p:txBody>
      </p:sp>
      <p:sp>
        <p:nvSpPr>
          <p:cNvPr id="7171" name="Content Placeholder 2"/>
          <p:cNvSpPr>
            <a:spLocks noGrp="1"/>
          </p:cNvSpPr>
          <p:nvPr>
            <p:ph idx="1"/>
          </p:nvPr>
        </p:nvSpPr>
        <p:spPr>
          <a:xfrm>
            <a:off x="439738" y="2275200"/>
            <a:ext cx="6120000" cy="3025849"/>
          </a:xfrm>
        </p:spPr>
        <p:txBody>
          <a:bodyPr/>
          <a:lstStyle/>
          <a:p>
            <a:pPr marL="342900" indent="-342900">
              <a:buFont typeface="Arial" panose="020B0604020202020204" pitchFamily="34" charset="0"/>
              <a:buChar char="•"/>
            </a:pPr>
            <a:r>
              <a:rPr lang="en-AU" altLang="en-US" b="1" dirty="0"/>
              <a:t>planning the search process</a:t>
            </a:r>
          </a:p>
          <a:p>
            <a:pPr marL="342900" indent="-342900">
              <a:buFont typeface="Arial" panose="020B0604020202020204" pitchFamily="34" charset="0"/>
              <a:buChar char="•"/>
            </a:pPr>
            <a:r>
              <a:rPr lang="en-AU" altLang="en-US" dirty="0"/>
              <a:t>constructing a search strategy</a:t>
            </a:r>
          </a:p>
          <a:p>
            <a:pPr marL="342900" indent="-342900">
              <a:buFont typeface="Arial" panose="020B0604020202020204" pitchFamily="34" charset="0"/>
              <a:buChar char="•"/>
            </a:pPr>
            <a:r>
              <a:rPr lang="en-AU" altLang="en-US" dirty="0"/>
              <a:t>managing and reporting the search</a:t>
            </a:r>
          </a:p>
        </p:txBody>
      </p:sp>
      <p:sp>
        <p:nvSpPr>
          <p:cNvPr id="7174" name="Text Box 8"/>
          <p:cNvSpPr txBox="1">
            <a:spLocks noChangeArrowheads="1"/>
          </p:cNvSpPr>
          <p:nvPr/>
        </p:nvSpPr>
        <p:spPr bwMode="auto">
          <a:xfrm>
            <a:off x="900113" y="6040340"/>
            <a:ext cx="525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ea typeface="+mn-ea"/>
              </a:rPr>
              <a:t>see Chapter 4 of the Handbook</a:t>
            </a:r>
          </a:p>
        </p:txBody>
      </p:sp>
      <p:pic>
        <p:nvPicPr>
          <p:cNvPr id="7" name="Picture 6">
            <a:extLst>
              <a:ext uri="{FF2B5EF4-FFF2-40B4-BE49-F238E27FC236}">
                <a16:creationId xmlns:a16="http://schemas.microsoft.com/office/drawing/2014/main" id="{5E5A43ED-7199-4D45-B9CF-2AC8F2C16927}"/>
              </a:ext>
            </a:extLst>
          </p:cNvPr>
          <p:cNvPicPr>
            <a:picLocks noChangeAspect="1"/>
          </p:cNvPicPr>
          <p:nvPr/>
        </p:nvPicPr>
        <p:blipFill>
          <a:blip r:embed="rId3"/>
          <a:stretch>
            <a:fillRect/>
          </a:stretch>
        </p:blipFill>
        <p:spPr>
          <a:xfrm>
            <a:off x="321900" y="5723824"/>
            <a:ext cx="570332" cy="822065"/>
          </a:xfrm>
          <a:prstGeom prst="rect">
            <a:avLst/>
          </a:prstGeom>
        </p:spPr>
      </p:pic>
    </p:spTree>
    <p:extLst>
      <p:ext uri="{BB962C8B-B14F-4D97-AF65-F5344CB8AC3E}">
        <p14:creationId xmlns:p14="http://schemas.microsoft.com/office/powerpoint/2010/main" val="673318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07035631"/>
              </p:ext>
            </p:extLst>
          </p:nvPr>
        </p:nvGraphicFramePr>
        <p:xfrm>
          <a:off x="6383338" y="2479675"/>
          <a:ext cx="2524125" cy="2405704"/>
        </p:xfrm>
        <a:graphic>
          <a:graphicData uri="http://schemas.openxmlformats.org/drawingml/2006/table">
            <a:tbl>
              <a:tblPr/>
              <a:tblGrid>
                <a:gridCol w="2524125">
                  <a:extLst>
                    <a:ext uri="{9D8B030D-6E8A-4147-A177-3AD203B41FA5}">
                      <a16:colId xmlns:a16="http://schemas.microsoft.com/office/drawing/2014/main" val="20000"/>
                    </a:ext>
                  </a:extLst>
                </a:gridCol>
              </a:tblGrid>
              <a:tr h="973138">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tx1"/>
                          </a:solidFill>
                          <a:effectLst/>
                          <a:latin typeface="Calibri" pitchFamily="34" charset="0"/>
                          <a:ea typeface="MS PGothic" pitchFamily="34" charset="-128"/>
                        </a:rPr>
                        <a:t>Study design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3200" b="1" i="0" u="none" strike="noStrike" cap="none" normalizeH="0" baseline="0" dirty="0">
                        <a:ln>
                          <a:noFill/>
                        </a:ln>
                        <a:solidFill>
                          <a:schemeClr val="tx1"/>
                        </a:solidFill>
                        <a:effectLst/>
                        <a:latin typeface="Calibri" pitchFamily="34" charset="0"/>
                        <a:ea typeface="MS PGothic" pitchFamily="34" charset="-128"/>
                      </a:endParaRPr>
                    </a:p>
                  </a:txBody>
                  <a:tcPr marL="91478" marR="91478" marT="45723" marB="4572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9225">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   (see Cochrane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    HSSS)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tx1"/>
                        </a:solidFill>
                        <a:effectLst/>
                        <a:latin typeface="Calibri"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accent2"/>
                        </a:solidFill>
                        <a:effectLst/>
                        <a:latin typeface="Calibri" pitchFamily="34" charset="0"/>
                        <a:ea typeface="MS PGothic" pitchFamily="34" charset="-128"/>
                      </a:endParaRPr>
                    </a:p>
                  </a:txBody>
                  <a:tcPr marL="91478" marR="91478" marT="45723" marB="45723"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22566354"/>
              </p:ext>
            </p:extLst>
          </p:nvPr>
        </p:nvGraphicFramePr>
        <p:xfrm>
          <a:off x="2844800" y="2481263"/>
          <a:ext cx="3098800" cy="2390775"/>
        </p:xfrm>
        <a:graphic>
          <a:graphicData uri="http://schemas.openxmlformats.org/drawingml/2006/table">
            <a:tbl>
              <a:tblPr/>
              <a:tblGrid>
                <a:gridCol w="3098800">
                  <a:extLst>
                    <a:ext uri="{9D8B030D-6E8A-4147-A177-3AD203B41FA5}">
                      <a16:colId xmlns:a16="http://schemas.microsoft.com/office/drawing/2014/main" val="20000"/>
                    </a:ext>
                  </a:extLst>
                </a:gridCol>
              </a:tblGrid>
              <a:tr h="971550">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tx1"/>
                          </a:solidFill>
                          <a:effectLst/>
                          <a:latin typeface="Sans source"/>
                          <a:ea typeface="MS PGothic" pitchFamily="34" charset="-128"/>
                        </a:rPr>
                        <a:t>Intervention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3200" b="1" i="0" u="none" strike="noStrike" cap="none" normalizeH="0" baseline="0" dirty="0">
                        <a:ln>
                          <a:noFill/>
                        </a:ln>
                        <a:solidFill>
                          <a:schemeClr val="tx1"/>
                        </a:solidFill>
                        <a:effectLst/>
                        <a:latin typeface="Sans source"/>
                        <a:ea typeface="MS PGothic" pitchFamily="34" charset="-128"/>
                      </a:endParaRP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9225">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helmet*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tx1"/>
                        </a:solidFill>
                        <a:effectLst/>
                        <a:latin typeface="Sans source"/>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Head Protective Devices/</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34834" name="Title 1"/>
          <p:cNvSpPr>
            <a:spLocks noGrp="1"/>
          </p:cNvSpPr>
          <p:nvPr>
            <p:ph type="title"/>
          </p:nvPr>
        </p:nvSpPr>
        <p:spPr/>
        <p:txBody>
          <a:bodyPr/>
          <a:lstStyle/>
          <a:p>
            <a:r>
              <a:rPr lang="en-AU" altLang="en-US" dirty="0"/>
              <a:t>Bringing it all together</a:t>
            </a:r>
          </a:p>
        </p:txBody>
      </p:sp>
      <p:graphicFrame>
        <p:nvGraphicFramePr>
          <p:cNvPr id="4" name="Table 3"/>
          <p:cNvGraphicFramePr>
            <a:graphicFrameLocks noGrp="1"/>
          </p:cNvGraphicFramePr>
          <p:nvPr>
            <p:extLst>
              <p:ext uri="{D42A27DB-BD31-4B8C-83A1-F6EECF244321}">
                <p14:modId xmlns:p14="http://schemas.microsoft.com/office/powerpoint/2010/main" val="4253367494"/>
              </p:ext>
            </p:extLst>
          </p:nvPr>
        </p:nvGraphicFramePr>
        <p:xfrm>
          <a:off x="220663" y="2497138"/>
          <a:ext cx="2192337" cy="3384551"/>
        </p:xfrm>
        <a:graphic>
          <a:graphicData uri="http://schemas.openxmlformats.org/drawingml/2006/table">
            <a:tbl>
              <a:tblPr/>
              <a:tblGrid>
                <a:gridCol w="2192337">
                  <a:extLst>
                    <a:ext uri="{9D8B030D-6E8A-4147-A177-3AD203B41FA5}">
                      <a16:colId xmlns:a16="http://schemas.microsoft.com/office/drawing/2014/main" val="20000"/>
                    </a:ext>
                  </a:extLst>
                </a:gridCol>
              </a:tblGrid>
              <a:tr h="944901">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tx1"/>
                          </a:solidFill>
                          <a:effectLst/>
                          <a:latin typeface="Sans source"/>
                          <a:ea typeface="MS PGothic" pitchFamily="34" charset="-128"/>
                        </a:rPr>
                        <a:t>Population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3200" b="1" i="0" u="none" strike="noStrike" cap="none" normalizeH="0" baseline="0" dirty="0">
                        <a:ln>
                          <a:noFill/>
                        </a:ln>
                        <a:solidFill>
                          <a:schemeClr val="tx1"/>
                        </a:solidFill>
                        <a:effectLst/>
                        <a:latin typeface="Sans source"/>
                        <a:ea typeface="MS PGothic" pitchFamily="34" charset="-128"/>
                      </a:endParaRPr>
                    </a:p>
                  </a:txBody>
                  <a:tcPr marL="91396" marR="91396" marT="45731" marB="4573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9649">
                <a:tc>
                  <a:txBody>
                    <a:bodyPr/>
                    <a:lstStyle>
                      <a:lvl1pPr eaLnBrk="0" hangingPunct="0">
                        <a:spcBef>
                          <a:spcPct val="20000"/>
                        </a:spcBef>
                        <a:buFont typeface="Arial" pitchFamily="34" charset="0"/>
                        <a:defRPr sz="2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0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16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16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err="1">
                          <a:ln>
                            <a:noFill/>
                          </a:ln>
                          <a:solidFill>
                            <a:schemeClr val="tx1"/>
                          </a:solidFill>
                          <a:effectLst/>
                          <a:latin typeface="Sans source"/>
                          <a:ea typeface="MS PGothic" pitchFamily="34" charset="-128"/>
                        </a:rPr>
                        <a:t>bicycl</a:t>
                      </a:r>
                      <a:r>
                        <a:rPr kumimoji="0" lang="en-AU" altLang="en-US" sz="2200" b="0" i="0" u="none" strike="noStrike" cap="none" normalizeH="0" baseline="0" dirty="0">
                          <a:ln>
                            <a:noFill/>
                          </a:ln>
                          <a:solidFill>
                            <a:schemeClr val="tx1"/>
                          </a:solidFill>
                          <a:effectLst/>
                          <a:latin typeface="Sans source"/>
                          <a:ea typeface="MS PGothic"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tx1"/>
                        </a:solidFill>
                        <a:effectLst/>
                        <a:latin typeface="Sans source"/>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cycling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tx1"/>
                        </a:solidFill>
                        <a:effectLst/>
                        <a:latin typeface="Sans source"/>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cyclist*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2200" b="0" i="0" u="none" strike="noStrike" cap="none" normalizeH="0" baseline="0" dirty="0">
                        <a:ln>
                          <a:noFill/>
                        </a:ln>
                        <a:solidFill>
                          <a:schemeClr val="tx1"/>
                        </a:solidFill>
                        <a:effectLst/>
                        <a:latin typeface="Sans source"/>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200" b="0" i="0" u="none" strike="noStrike" cap="none" normalizeH="0" baseline="0" dirty="0">
                          <a:ln>
                            <a:noFill/>
                          </a:ln>
                          <a:solidFill>
                            <a:schemeClr val="tx1"/>
                          </a:solidFill>
                          <a:effectLst/>
                          <a:latin typeface="Sans source"/>
                          <a:ea typeface="MS PGothic" pitchFamily="34" charset="-128"/>
                        </a:rPr>
                        <a:t>Bicycling/</a:t>
                      </a:r>
                    </a:p>
                  </a:txBody>
                  <a:tcPr marL="91396" marR="91396" marT="45731" marB="4573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2133600" y="3827463"/>
            <a:ext cx="779463" cy="460375"/>
          </a:xfrm>
          <a:prstGeom prst="rect">
            <a:avLst/>
          </a:prstGeom>
          <a:solidFill>
            <a:schemeClr val="accent1"/>
          </a:solidFill>
        </p:spPr>
        <p:txBody>
          <a:bodyPr>
            <a:spAutoFit/>
          </a:bodyPr>
          <a:lstStyle/>
          <a:p>
            <a:pPr>
              <a:defRPr/>
            </a:pPr>
            <a:r>
              <a:rPr lang="en-AU" dirty="0">
                <a:solidFill>
                  <a:schemeClr val="bg1"/>
                </a:solidFill>
                <a:latin typeface="+mn-lt"/>
                <a:ea typeface="+mn-ea"/>
                <a:cs typeface="Arial" charset="0"/>
              </a:rPr>
              <a:t>AND</a:t>
            </a:r>
          </a:p>
        </p:txBody>
      </p:sp>
      <p:sp>
        <p:nvSpPr>
          <p:cNvPr id="7" name="TextBox 6"/>
          <p:cNvSpPr txBox="1"/>
          <p:nvPr/>
        </p:nvSpPr>
        <p:spPr>
          <a:xfrm>
            <a:off x="5722938" y="3792538"/>
            <a:ext cx="779462" cy="461962"/>
          </a:xfrm>
          <a:prstGeom prst="rect">
            <a:avLst/>
          </a:prstGeom>
          <a:solidFill>
            <a:schemeClr val="accent1"/>
          </a:solidFill>
        </p:spPr>
        <p:txBody>
          <a:bodyPr>
            <a:spAutoFit/>
          </a:bodyPr>
          <a:lstStyle/>
          <a:p>
            <a:pPr>
              <a:defRPr/>
            </a:pPr>
            <a:r>
              <a:rPr lang="en-AU" dirty="0">
                <a:solidFill>
                  <a:schemeClr val="bg1"/>
                </a:solidFill>
                <a:latin typeface="+mn-lt"/>
                <a:ea typeface="+mn-ea"/>
                <a:cs typeface="Arial" charset="0"/>
              </a:rPr>
              <a:t>AND</a:t>
            </a:r>
          </a:p>
        </p:txBody>
      </p:sp>
      <p:sp>
        <p:nvSpPr>
          <p:cNvPr id="11" name="TextBox 10"/>
          <p:cNvSpPr txBox="1"/>
          <p:nvPr/>
        </p:nvSpPr>
        <p:spPr>
          <a:xfrm>
            <a:off x="315913" y="3824288"/>
            <a:ext cx="558800" cy="415925"/>
          </a:xfrm>
          <a:prstGeom prst="rect">
            <a:avLst/>
          </a:prstGeom>
          <a:noFill/>
        </p:spPr>
        <p:txBody>
          <a:bodyPr>
            <a:normAutofit/>
          </a:bodyPr>
          <a:lstStyle/>
          <a:p>
            <a:pPr>
              <a:defRPr/>
            </a:pPr>
            <a:r>
              <a:rPr lang="en-AU" b="1" dirty="0">
                <a:solidFill>
                  <a:schemeClr val="accent2"/>
                </a:solidFill>
                <a:latin typeface="+mn-lt"/>
                <a:ea typeface="+mn-ea"/>
                <a:cs typeface="Arial" charset="0"/>
              </a:rPr>
              <a:t>OR</a:t>
            </a:r>
          </a:p>
        </p:txBody>
      </p:sp>
      <p:sp>
        <p:nvSpPr>
          <p:cNvPr id="14" name="TextBox 13"/>
          <p:cNvSpPr txBox="1"/>
          <p:nvPr/>
        </p:nvSpPr>
        <p:spPr>
          <a:xfrm>
            <a:off x="319088" y="4508500"/>
            <a:ext cx="558800" cy="415925"/>
          </a:xfrm>
          <a:prstGeom prst="rect">
            <a:avLst/>
          </a:prstGeom>
          <a:noFill/>
        </p:spPr>
        <p:txBody>
          <a:bodyPr>
            <a:normAutofit/>
          </a:bodyPr>
          <a:lstStyle/>
          <a:p>
            <a:pPr>
              <a:defRPr/>
            </a:pPr>
            <a:r>
              <a:rPr lang="en-AU" b="1" dirty="0">
                <a:solidFill>
                  <a:schemeClr val="accent2"/>
                </a:solidFill>
                <a:latin typeface="+mn-lt"/>
                <a:ea typeface="+mn-ea"/>
                <a:cs typeface="Arial" charset="0"/>
              </a:rPr>
              <a:t>OR</a:t>
            </a:r>
          </a:p>
        </p:txBody>
      </p:sp>
      <p:sp>
        <p:nvSpPr>
          <p:cNvPr id="15" name="TextBox 14"/>
          <p:cNvSpPr txBox="1"/>
          <p:nvPr/>
        </p:nvSpPr>
        <p:spPr>
          <a:xfrm>
            <a:off x="322263" y="5176838"/>
            <a:ext cx="558800" cy="414337"/>
          </a:xfrm>
          <a:prstGeom prst="rect">
            <a:avLst/>
          </a:prstGeom>
          <a:noFill/>
        </p:spPr>
        <p:txBody>
          <a:bodyPr>
            <a:normAutofit/>
          </a:bodyPr>
          <a:lstStyle/>
          <a:p>
            <a:pPr>
              <a:defRPr/>
            </a:pPr>
            <a:r>
              <a:rPr lang="en-AU" b="1" dirty="0">
                <a:solidFill>
                  <a:schemeClr val="accent2"/>
                </a:solidFill>
                <a:latin typeface="+mn-lt"/>
                <a:ea typeface="+mn-ea"/>
                <a:cs typeface="Arial" charset="0"/>
              </a:rPr>
              <a:t>OR</a:t>
            </a:r>
          </a:p>
        </p:txBody>
      </p:sp>
      <p:sp>
        <p:nvSpPr>
          <p:cNvPr id="16" name="TextBox 15"/>
          <p:cNvSpPr txBox="1"/>
          <p:nvPr/>
        </p:nvSpPr>
        <p:spPr>
          <a:xfrm>
            <a:off x="2917825" y="3814763"/>
            <a:ext cx="558800" cy="415925"/>
          </a:xfrm>
          <a:prstGeom prst="rect">
            <a:avLst/>
          </a:prstGeom>
          <a:noFill/>
        </p:spPr>
        <p:txBody>
          <a:bodyPr>
            <a:normAutofit/>
          </a:bodyPr>
          <a:lstStyle/>
          <a:p>
            <a:pPr>
              <a:defRPr/>
            </a:pPr>
            <a:r>
              <a:rPr lang="en-AU" b="1" dirty="0">
                <a:solidFill>
                  <a:schemeClr val="accent2"/>
                </a:solidFill>
                <a:latin typeface="+mn-lt"/>
                <a:ea typeface="+mn-ea"/>
                <a:cs typeface="Arial" charset="0"/>
              </a:rPr>
              <a:t>OR</a:t>
            </a:r>
          </a:p>
        </p:txBody>
      </p:sp>
    </p:spTree>
    <p:extLst>
      <p:ext uri="{BB962C8B-B14F-4D97-AF65-F5344CB8AC3E}">
        <p14:creationId xmlns:p14="http://schemas.microsoft.com/office/powerpoint/2010/main" val="284034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628" y="1864519"/>
            <a:ext cx="5151144" cy="47672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843" name="Title 1"/>
          <p:cNvSpPr>
            <a:spLocks noGrp="1"/>
          </p:cNvSpPr>
          <p:nvPr>
            <p:ph type="title"/>
          </p:nvPr>
        </p:nvSpPr>
        <p:spPr>
          <a:xfrm>
            <a:off x="355600" y="1188623"/>
            <a:ext cx="6120000" cy="632838"/>
          </a:xfrm>
        </p:spPr>
        <p:txBody>
          <a:bodyPr/>
          <a:lstStyle/>
          <a:p>
            <a:pPr eaLnBrk="1" hangingPunct="1"/>
            <a:r>
              <a:rPr lang="en-AU" altLang="en-US" dirty="0"/>
              <a:t>Bringing it all together</a:t>
            </a:r>
          </a:p>
        </p:txBody>
      </p:sp>
      <p:sp>
        <p:nvSpPr>
          <p:cNvPr id="35849" name="Rectangle 1"/>
          <p:cNvSpPr>
            <a:spLocks noChangeArrowheads="1"/>
          </p:cNvSpPr>
          <p:nvPr/>
        </p:nvSpPr>
        <p:spPr bwMode="auto">
          <a:xfrm>
            <a:off x="3397763" y="2574131"/>
            <a:ext cx="1419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AU" altLang="en-US" sz="2400" dirty="0"/>
              <a:t>Cyclists</a:t>
            </a:r>
          </a:p>
          <a:p>
            <a:pPr algn="ctr" eaLnBrk="1" hangingPunct="1">
              <a:spcBef>
                <a:spcPct val="0"/>
              </a:spcBef>
              <a:buFontTx/>
              <a:buNone/>
            </a:pPr>
            <a:endParaRPr lang="en-AU" altLang="en-US" sz="2400" dirty="0"/>
          </a:p>
        </p:txBody>
      </p:sp>
      <p:sp>
        <p:nvSpPr>
          <p:cNvPr id="35850" name="Rectangle 2"/>
          <p:cNvSpPr>
            <a:spLocks noChangeArrowheads="1"/>
          </p:cNvSpPr>
          <p:nvPr/>
        </p:nvSpPr>
        <p:spPr bwMode="auto">
          <a:xfrm>
            <a:off x="5087550" y="4732704"/>
            <a:ext cx="930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AU" altLang="en-US" sz="2400" dirty="0"/>
              <a:t>RCTs</a:t>
            </a:r>
          </a:p>
          <a:p>
            <a:pPr algn="ctr" eaLnBrk="1" hangingPunct="1">
              <a:spcBef>
                <a:spcPct val="0"/>
              </a:spcBef>
              <a:buFontTx/>
              <a:buNone/>
            </a:pPr>
            <a:endParaRPr lang="en-AU" altLang="en-US" sz="2400" dirty="0"/>
          </a:p>
        </p:txBody>
      </p:sp>
      <p:sp>
        <p:nvSpPr>
          <p:cNvPr id="35851" name="Rectangle 4"/>
          <p:cNvSpPr>
            <a:spLocks noChangeArrowheads="1"/>
          </p:cNvSpPr>
          <p:nvPr/>
        </p:nvSpPr>
        <p:spPr bwMode="auto">
          <a:xfrm>
            <a:off x="2165821" y="4732704"/>
            <a:ext cx="127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AU" altLang="en-US" sz="2400" dirty="0"/>
              <a:t>Helmets</a:t>
            </a:r>
          </a:p>
          <a:p>
            <a:pPr algn="ctr" eaLnBrk="1" hangingPunct="1">
              <a:spcBef>
                <a:spcPct val="0"/>
              </a:spcBef>
              <a:buFontTx/>
              <a:buNone/>
            </a:pPr>
            <a:endParaRPr lang="en-AU" altLang="en-US" sz="2400" dirty="0"/>
          </a:p>
        </p:txBody>
      </p:sp>
      <p:sp>
        <p:nvSpPr>
          <p:cNvPr id="19" name="5-Point Star 18"/>
          <p:cNvSpPr/>
          <p:nvPr/>
        </p:nvSpPr>
        <p:spPr bwMode="auto">
          <a:xfrm>
            <a:off x="3881845" y="4124936"/>
            <a:ext cx="571500" cy="588962"/>
          </a:xfrm>
          <a:prstGeom prst="star5">
            <a:avLst/>
          </a:prstGeom>
          <a:solidFill>
            <a:srgbClr val="FFFF00"/>
          </a:solidFill>
          <a:ln w="9525" cap="flat" cmpd="sng" algn="ctr">
            <a:noFill/>
            <a:prstDash val="solid"/>
            <a:round/>
            <a:headEnd type="none" w="med" len="med"/>
            <a:tailEnd type="none" w="med" len="med"/>
          </a:ln>
          <a:effectLst/>
        </p:spPr>
        <p:txBody>
          <a:bodyPr wrap="none" anchor="ctr"/>
          <a:lstStyle/>
          <a:p>
            <a:pPr algn="ctr">
              <a:defRPr/>
            </a:pPr>
            <a:endParaRPr lang="en-AU" dirty="0">
              <a:solidFill>
                <a:schemeClr val="accent3"/>
              </a:solidFill>
              <a:latin typeface="+mn-lt"/>
              <a:ea typeface="+mn-ea"/>
              <a:cs typeface="Arial" charset="0"/>
            </a:endParaRPr>
          </a:p>
        </p:txBody>
      </p:sp>
    </p:spTree>
    <p:extLst>
      <p:ext uri="{BB962C8B-B14F-4D97-AF65-F5344CB8AC3E}">
        <p14:creationId xmlns:p14="http://schemas.microsoft.com/office/powerpoint/2010/main" val="2903554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p:cNvSpPr>
            <a:spLocks noGrp="1"/>
          </p:cNvSpPr>
          <p:nvPr>
            <p:ph type="title"/>
          </p:nvPr>
        </p:nvSpPr>
        <p:spPr/>
        <p:txBody>
          <a:bodyPr/>
          <a:lstStyle/>
          <a:p>
            <a:pPr eaLnBrk="1" hangingPunct="1"/>
            <a:r>
              <a:rPr lang="en-AU" altLang="en-US"/>
              <a:t>Sample CENTRAL strategy</a:t>
            </a:r>
          </a:p>
        </p:txBody>
      </p:sp>
      <p:sp>
        <p:nvSpPr>
          <p:cNvPr id="36867" name="Content Placeholder 5"/>
          <p:cNvSpPr>
            <a:spLocks noGrp="1"/>
          </p:cNvSpPr>
          <p:nvPr>
            <p:ph idx="4294967295"/>
          </p:nvPr>
        </p:nvSpPr>
        <p:spPr>
          <a:xfrm>
            <a:off x="1943100" y="2290763"/>
            <a:ext cx="7200900" cy="4348162"/>
          </a:xfrm>
        </p:spPr>
        <p:txBody>
          <a:bodyPr/>
          <a:lstStyle/>
          <a:p>
            <a:pPr marL="514350" indent="-514350" eaLnBrk="1" hangingPunct="1">
              <a:lnSpc>
                <a:spcPct val="90000"/>
              </a:lnSpc>
              <a:buFont typeface="Calibri" panose="020F0502020204030204" pitchFamily="34" charset="0"/>
              <a:buAutoNum type="arabicPeriod"/>
            </a:pPr>
            <a:r>
              <a:rPr lang="en-AU" altLang="en-US" dirty="0" err="1"/>
              <a:t>bicycl</a:t>
            </a:r>
            <a:r>
              <a:rPr lang="en-AU" altLang="en-US" dirty="0"/>
              <a:t>*:</a:t>
            </a:r>
            <a:r>
              <a:rPr lang="en-AU" altLang="en-US" dirty="0" err="1"/>
              <a:t>ti,ab</a:t>
            </a:r>
            <a:endParaRPr lang="en-AU" altLang="en-US" dirty="0"/>
          </a:p>
          <a:p>
            <a:pPr marL="514350" indent="-514350" eaLnBrk="1" hangingPunct="1">
              <a:lnSpc>
                <a:spcPct val="90000"/>
              </a:lnSpc>
              <a:buFont typeface="Calibri" panose="020F0502020204030204" pitchFamily="34" charset="0"/>
              <a:buAutoNum type="arabicPeriod"/>
            </a:pPr>
            <a:r>
              <a:rPr lang="en-AU" altLang="en-US" dirty="0" err="1"/>
              <a:t>cycling:ti,ab</a:t>
            </a:r>
            <a:endParaRPr lang="en-AU" altLang="en-US" dirty="0"/>
          </a:p>
          <a:p>
            <a:pPr marL="514350" indent="-514350" eaLnBrk="1" hangingPunct="1">
              <a:lnSpc>
                <a:spcPct val="90000"/>
              </a:lnSpc>
              <a:buFont typeface="Calibri" panose="020F0502020204030204" pitchFamily="34" charset="0"/>
              <a:buAutoNum type="arabicPeriod"/>
            </a:pPr>
            <a:r>
              <a:rPr lang="en-AU" altLang="en-US" dirty="0"/>
              <a:t>cyclist*:</a:t>
            </a:r>
            <a:r>
              <a:rPr lang="en-AU" altLang="en-US" dirty="0" err="1"/>
              <a:t>ti,ab</a:t>
            </a:r>
            <a:endParaRPr lang="en-AU" altLang="en-US" dirty="0"/>
          </a:p>
          <a:p>
            <a:pPr marL="514350" indent="-514350" eaLnBrk="1" hangingPunct="1">
              <a:lnSpc>
                <a:spcPct val="90000"/>
              </a:lnSpc>
              <a:buFont typeface="Calibri" panose="020F0502020204030204" pitchFamily="34" charset="0"/>
              <a:buAutoNum type="arabicPeriod"/>
            </a:pPr>
            <a:r>
              <a:rPr lang="en-AU" altLang="en-US" dirty="0" err="1"/>
              <a:t>MeSH</a:t>
            </a:r>
            <a:r>
              <a:rPr lang="en-AU" altLang="en-US" dirty="0"/>
              <a:t> descriptor Bicycling, this term only</a:t>
            </a:r>
          </a:p>
          <a:p>
            <a:pPr marL="514350" indent="-514350" eaLnBrk="1" hangingPunct="1">
              <a:lnSpc>
                <a:spcPct val="90000"/>
              </a:lnSpc>
              <a:buFont typeface="Calibri" panose="020F0502020204030204" pitchFamily="34" charset="0"/>
              <a:buAutoNum type="arabicPeriod"/>
            </a:pPr>
            <a:r>
              <a:rPr lang="en-AU" altLang="en-US" dirty="0"/>
              <a:t>#1 or #2 or #3 or #4</a:t>
            </a:r>
          </a:p>
          <a:p>
            <a:pPr marL="514350" indent="-514350" eaLnBrk="1" hangingPunct="1">
              <a:lnSpc>
                <a:spcPct val="90000"/>
              </a:lnSpc>
              <a:buFont typeface="Calibri" panose="020F0502020204030204" pitchFamily="34" charset="0"/>
              <a:buAutoNum type="arabicPeriod"/>
            </a:pPr>
            <a:r>
              <a:rPr lang="en-AU" altLang="en-US" dirty="0"/>
              <a:t>helmet*:</a:t>
            </a:r>
            <a:r>
              <a:rPr lang="en-AU" altLang="en-US" dirty="0" err="1"/>
              <a:t>ti,ab</a:t>
            </a:r>
            <a:endParaRPr lang="en-AU" altLang="en-US" dirty="0"/>
          </a:p>
          <a:p>
            <a:pPr marL="514350" indent="-514350" eaLnBrk="1" hangingPunct="1">
              <a:lnSpc>
                <a:spcPct val="90000"/>
              </a:lnSpc>
              <a:buFont typeface="Calibri" panose="020F0502020204030204" pitchFamily="34" charset="0"/>
              <a:buAutoNum type="arabicPeriod"/>
            </a:pPr>
            <a:r>
              <a:rPr lang="en-AU" altLang="en-US" dirty="0" err="1"/>
              <a:t>MeSH</a:t>
            </a:r>
            <a:r>
              <a:rPr lang="en-AU" altLang="en-US" dirty="0"/>
              <a:t> descriptor Head Protective Devices, this term only</a:t>
            </a:r>
          </a:p>
          <a:p>
            <a:pPr marL="514350" indent="-514350" eaLnBrk="1" hangingPunct="1">
              <a:lnSpc>
                <a:spcPct val="90000"/>
              </a:lnSpc>
              <a:buFont typeface="Calibri" panose="020F0502020204030204" pitchFamily="34" charset="0"/>
              <a:buAutoNum type="arabicPeriod"/>
            </a:pPr>
            <a:r>
              <a:rPr lang="en-AU" altLang="en-US" dirty="0"/>
              <a:t>#6 or #7</a:t>
            </a:r>
          </a:p>
          <a:p>
            <a:pPr marL="514350" indent="-514350" eaLnBrk="1" hangingPunct="1">
              <a:lnSpc>
                <a:spcPct val="90000"/>
              </a:lnSpc>
              <a:buFont typeface="Calibri" panose="020F0502020204030204" pitchFamily="34" charset="0"/>
              <a:buAutoNum type="arabicPeriod"/>
            </a:pPr>
            <a:r>
              <a:rPr lang="en-GB" altLang="en-US" dirty="0"/>
              <a:t>#5 and #8</a:t>
            </a:r>
            <a:endParaRPr lang="en-US" altLang="en-US" dirty="0"/>
          </a:p>
        </p:txBody>
      </p:sp>
      <p:sp>
        <p:nvSpPr>
          <p:cNvPr id="4" name="Left Brace 3"/>
          <p:cNvSpPr/>
          <p:nvPr/>
        </p:nvSpPr>
        <p:spPr>
          <a:xfrm>
            <a:off x="1473200" y="2414804"/>
            <a:ext cx="249238" cy="1653104"/>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latin typeface="Calibri" pitchFamily="34" charset="0"/>
            </a:endParaRPr>
          </a:p>
        </p:txBody>
      </p:sp>
      <p:sp>
        <p:nvSpPr>
          <p:cNvPr id="5" name="Left Brace 4"/>
          <p:cNvSpPr/>
          <p:nvPr/>
        </p:nvSpPr>
        <p:spPr>
          <a:xfrm>
            <a:off x="1470025" y="4456329"/>
            <a:ext cx="252413" cy="9525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latin typeface="Calibri" pitchFamily="34" charset="0"/>
            </a:endParaRPr>
          </a:p>
        </p:txBody>
      </p:sp>
      <p:sp>
        <p:nvSpPr>
          <p:cNvPr id="8" name="TextBox 7"/>
          <p:cNvSpPr txBox="1">
            <a:spLocks noChangeArrowheads="1"/>
          </p:cNvSpPr>
          <p:nvPr/>
        </p:nvSpPr>
        <p:spPr bwMode="auto">
          <a:xfrm>
            <a:off x="219075" y="3012315"/>
            <a:ext cx="1250950" cy="430212"/>
          </a:xfrm>
          <a:prstGeom prst="rect">
            <a:avLst/>
          </a:prstGeom>
          <a:noFill/>
          <a:ln w="9525">
            <a:noFill/>
            <a:miter lim="800000"/>
            <a:headEnd/>
            <a:tailEnd/>
          </a:ln>
        </p:spPr>
        <p:txBody>
          <a:bodyPr>
            <a:spAutoFit/>
          </a:bodyPr>
          <a:lstStyle/>
          <a:p>
            <a:pPr algn="ctr">
              <a:defRPr/>
            </a:pPr>
            <a:r>
              <a:rPr lang="en-AU" sz="2200" b="1" dirty="0">
                <a:solidFill>
                  <a:schemeClr val="accent1"/>
                </a:solidFill>
                <a:latin typeface="+mn-lt"/>
                <a:ea typeface="+mn-ea"/>
                <a:cs typeface="Arial" charset="0"/>
              </a:rPr>
              <a:t>Cycling</a:t>
            </a:r>
          </a:p>
        </p:txBody>
      </p:sp>
      <p:sp>
        <p:nvSpPr>
          <p:cNvPr id="10" name="TextBox 9"/>
          <p:cNvSpPr txBox="1">
            <a:spLocks noChangeArrowheads="1"/>
          </p:cNvSpPr>
          <p:nvPr/>
        </p:nvSpPr>
        <p:spPr bwMode="auto">
          <a:xfrm>
            <a:off x="15875" y="4691280"/>
            <a:ext cx="1454150" cy="431800"/>
          </a:xfrm>
          <a:prstGeom prst="rect">
            <a:avLst/>
          </a:prstGeom>
          <a:noFill/>
          <a:ln w="9525">
            <a:noFill/>
            <a:miter lim="800000"/>
            <a:headEnd/>
            <a:tailEnd/>
          </a:ln>
        </p:spPr>
        <p:txBody>
          <a:bodyPr wrap="square">
            <a:spAutoFit/>
          </a:bodyPr>
          <a:lstStyle/>
          <a:p>
            <a:pPr algn="ctr">
              <a:defRPr/>
            </a:pPr>
            <a:r>
              <a:rPr lang="en-AU" sz="2200" b="1" dirty="0">
                <a:solidFill>
                  <a:schemeClr val="accent1"/>
                </a:solidFill>
                <a:latin typeface="+mn-lt"/>
                <a:ea typeface="+mn-ea"/>
                <a:cs typeface="Arial" charset="0"/>
              </a:rPr>
              <a:t>Helmets</a:t>
            </a:r>
          </a:p>
        </p:txBody>
      </p:sp>
    </p:spTree>
    <p:extLst>
      <p:ext uri="{BB962C8B-B14F-4D97-AF65-F5344CB8AC3E}">
        <p14:creationId xmlns:p14="http://schemas.microsoft.com/office/powerpoint/2010/main" val="34446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8"/>
          <p:cNvSpPr>
            <a:spLocks noGrp="1"/>
          </p:cNvSpPr>
          <p:nvPr>
            <p:ph type="title"/>
          </p:nvPr>
        </p:nvSpPr>
        <p:spPr>
          <a:xfrm>
            <a:off x="427381" y="1091694"/>
            <a:ext cx="6120000" cy="632838"/>
          </a:xfrm>
        </p:spPr>
        <p:txBody>
          <a:bodyPr/>
          <a:lstStyle/>
          <a:p>
            <a:pPr eaLnBrk="1" hangingPunct="1"/>
            <a:r>
              <a:rPr lang="en-AU" altLang="en-US" dirty="0"/>
              <a:t>Sample PubMed strategy</a:t>
            </a:r>
          </a:p>
        </p:txBody>
      </p:sp>
      <p:sp>
        <p:nvSpPr>
          <p:cNvPr id="37891" name="Content Placeholder 5"/>
          <p:cNvSpPr>
            <a:spLocks noGrp="1"/>
          </p:cNvSpPr>
          <p:nvPr>
            <p:ph idx="4294967295"/>
          </p:nvPr>
        </p:nvSpPr>
        <p:spPr>
          <a:xfrm>
            <a:off x="3398838" y="1720850"/>
            <a:ext cx="5745162" cy="5178425"/>
          </a:xfrm>
        </p:spPr>
        <p:txBody>
          <a:bodyPr/>
          <a:lstStyle/>
          <a:p>
            <a:pPr marL="361950" indent="-361950" eaLnBrk="1" hangingPunct="1">
              <a:spcBef>
                <a:spcPct val="0"/>
              </a:spcBef>
              <a:buFont typeface="Arial" panose="020B0604020202020204" pitchFamily="34" charset="0"/>
              <a:buAutoNum type="arabicPeriod"/>
            </a:pPr>
            <a:r>
              <a:rPr lang="en-AU" altLang="en-US" sz="1600" dirty="0" err="1">
                <a:solidFill>
                  <a:schemeClr val="tx1"/>
                </a:solidFill>
              </a:rPr>
              <a:t>bicycl</a:t>
            </a:r>
            <a:r>
              <a:rPr lang="en-AU" altLang="en-US" sz="1600" dirty="0">
                <a:solidFill>
                  <a:schemeClr val="tx1"/>
                </a:solidFill>
              </a:rPr>
              <a:t>* </a:t>
            </a:r>
            <a:r>
              <a:rPr lang="en-GB" altLang="en-US" sz="1600" dirty="0">
                <a:solidFill>
                  <a:schemeClr val="tx1"/>
                </a:solidFill>
              </a:rPr>
              <a:t>[</a:t>
            </a:r>
            <a:r>
              <a:rPr lang="en-GB" altLang="en-US" sz="1600" dirty="0" err="1">
                <a:solidFill>
                  <a:schemeClr val="tx1"/>
                </a:solidFill>
              </a:rPr>
              <a:t>tiab</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cycling </a:t>
            </a:r>
            <a:r>
              <a:rPr lang="en-GB" altLang="en-US" sz="1600" dirty="0">
                <a:solidFill>
                  <a:schemeClr val="tx1"/>
                </a:solidFill>
              </a:rPr>
              <a:t>[</a:t>
            </a:r>
            <a:r>
              <a:rPr lang="en-GB" altLang="en-US" sz="1600" dirty="0" err="1">
                <a:solidFill>
                  <a:schemeClr val="tx1"/>
                </a:solidFill>
              </a:rPr>
              <a:t>tiab</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cyclist*</a:t>
            </a:r>
            <a:r>
              <a:rPr lang="en-GB" altLang="en-US" sz="1600" dirty="0">
                <a:solidFill>
                  <a:schemeClr val="tx1"/>
                </a:solidFill>
              </a:rPr>
              <a:t> [</a:t>
            </a:r>
            <a:r>
              <a:rPr lang="en-GB" altLang="en-US" sz="1600" dirty="0" err="1">
                <a:solidFill>
                  <a:schemeClr val="tx1"/>
                </a:solidFill>
              </a:rPr>
              <a:t>tiab</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bicycling </a:t>
            </a:r>
            <a:r>
              <a:rPr lang="en-GB" altLang="en-US" sz="1600" dirty="0">
                <a:solidFill>
                  <a:schemeClr val="tx1"/>
                </a:solidFill>
              </a:rPr>
              <a:t>[mesh: </a:t>
            </a:r>
            <a:r>
              <a:rPr lang="en-GB" altLang="en-US" sz="1600" dirty="0" err="1">
                <a:solidFill>
                  <a:schemeClr val="tx1"/>
                </a:solidFill>
              </a:rPr>
              <a:t>noexp</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#1 </a:t>
            </a:r>
            <a:r>
              <a:rPr lang="en-US" altLang="en-US" sz="1600" dirty="0">
                <a:solidFill>
                  <a:schemeClr val="tx1"/>
                </a:solidFill>
              </a:rPr>
              <a:t>OR </a:t>
            </a:r>
            <a:r>
              <a:rPr lang="en-AU" altLang="en-US" sz="1600" dirty="0">
                <a:solidFill>
                  <a:schemeClr val="tx1"/>
                </a:solidFill>
              </a:rPr>
              <a:t>#2 </a:t>
            </a:r>
            <a:r>
              <a:rPr lang="en-US" altLang="en-US" sz="1600" dirty="0">
                <a:solidFill>
                  <a:schemeClr val="tx1"/>
                </a:solidFill>
              </a:rPr>
              <a:t>OR </a:t>
            </a:r>
            <a:r>
              <a:rPr lang="en-AU" altLang="en-US" sz="1600" dirty="0">
                <a:solidFill>
                  <a:schemeClr val="tx1"/>
                </a:solidFill>
              </a:rPr>
              <a:t>#3 </a:t>
            </a:r>
            <a:r>
              <a:rPr lang="en-US" altLang="en-US" sz="1600" dirty="0">
                <a:solidFill>
                  <a:schemeClr val="tx1"/>
                </a:solidFill>
              </a:rPr>
              <a:t>OR </a:t>
            </a:r>
            <a:r>
              <a:rPr lang="en-AU" altLang="en-US" sz="1600" dirty="0">
                <a:solidFill>
                  <a:schemeClr val="tx1"/>
                </a:solidFill>
              </a:rPr>
              <a:t>#4</a:t>
            </a: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helmet* </a:t>
            </a:r>
            <a:r>
              <a:rPr lang="en-GB" altLang="en-US" sz="1600" dirty="0">
                <a:solidFill>
                  <a:schemeClr val="tx1"/>
                </a:solidFill>
              </a:rPr>
              <a:t>[</a:t>
            </a:r>
            <a:r>
              <a:rPr lang="en-GB" altLang="en-US" sz="1600" dirty="0" err="1">
                <a:solidFill>
                  <a:schemeClr val="tx1"/>
                </a:solidFill>
              </a:rPr>
              <a:t>tiab</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head protective devices </a:t>
            </a:r>
            <a:r>
              <a:rPr lang="en-GB" altLang="en-US" sz="1600" dirty="0">
                <a:solidFill>
                  <a:schemeClr val="tx1"/>
                </a:solidFill>
              </a:rPr>
              <a:t>[mesh: </a:t>
            </a:r>
            <a:r>
              <a:rPr lang="en-GB" altLang="en-US" sz="1600" dirty="0" err="1">
                <a:solidFill>
                  <a:schemeClr val="tx1"/>
                </a:solidFill>
              </a:rPr>
              <a:t>noexp</a:t>
            </a:r>
            <a:r>
              <a:rPr lang="en-GB" altLang="en-US" sz="1600" dirty="0">
                <a:solidFill>
                  <a:schemeClr val="tx1"/>
                </a:solidFill>
              </a:rPr>
              <a:t>]</a:t>
            </a:r>
            <a:endParaRPr lang="en-AU" altLang="en-US" sz="1600" dirty="0">
              <a:solidFill>
                <a:schemeClr val="tx1"/>
              </a:solidFill>
            </a:endParaRPr>
          </a:p>
          <a:p>
            <a:pPr marL="361950" indent="-361950" eaLnBrk="1" hangingPunct="1">
              <a:spcBef>
                <a:spcPct val="0"/>
              </a:spcBef>
              <a:buFont typeface="Arial" panose="020B0604020202020204" pitchFamily="34" charset="0"/>
              <a:buAutoNum type="arabicPeriod"/>
            </a:pPr>
            <a:r>
              <a:rPr lang="en-AU" altLang="en-US" sz="1600" dirty="0">
                <a:solidFill>
                  <a:schemeClr val="tx1"/>
                </a:solidFill>
              </a:rPr>
              <a:t>#6 </a:t>
            </a:r>
            <a:r>
              <a:rPr lang="en-US" altLang="en-US" sz="1600" dirty="0">
                <a:solidFill>
                  <a:schemeClr val="tx1"/>
                </a:solidFill>
              </a:rPr>
              <a:t>OR #</a:t>
            </a:r>
            <a:r>
              <a:rPr lang="en-AU" altLang="en-US" sz="1600" dirty="0">
                <a:solidFill>
                  <a:schemeClr val="tx1"/>
                </a:solidFill>
              </a:rPr>
              <a:t>7</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randomized controlled trial [</a:t>
            </a:r>
            <a:r>
              <a:rPr lang="en-GB" altLang="en-US" sz="1600" dirty="0" err="1">
                <a:solidFill>
                  <a:srgbClr val="000000"/>
                </a:solidFill>
              </a:rPr>
              <a:t>pt</a:t>
            </a:r>
            <a:r>
              <a:rPr lang="en-GB" altLang="en-US" sz="1600" dirty="0">
                <a:solidFill>
                  <a:srgbClr val="000000"/>
                </a:solidFill>
              </a:rPr>
              <a:t>]</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controlled clinical trial [</a:t>
            </a:r>
            <a:r>
              <a:rPr lang="en-GB" altLang="en-US" sz="1600" dirty="0" err="1">
                <a:solidFill>
                  <a:srgbClr val="000000"/>
                </a:solidFill>
              </a:rPr>
              <a:t>pt</a:t>
            </a:r>
            <a:r>
              <a:rPr lang="en-GB" altLang="en-US" sz="1600" dirty="0">
                <a:solidFill>
                  <a:srgbClr val="000000"/>
                </a:solidFill>
              </a:rPr>
              <a:t>]</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randomized [</a:t>
            </a:r>
            <a:r>
              <a:rPr lang="en-GB" altLang="en-US" sz="1600" dirty="0" err="1">
                <a:solidFill>
                  <a:srgbClr val="000000"/>
                </a:solidFill>
              </a:rPr>
              <a:t>tiab</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placebo [</a:t>
            </a:r>
            <a:r>
              <a:rPr lang="en-GB" altLang="en-US" sz="1600" dirty="0" err="1">
                <a:solidFill>
                  <a:srgbClr val="000000"/>
                </a:solidFill>
              </a:rPr>
              <a:t>tiab</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drug therapy [</a:t>
            </a:r>
            <a:r>
              <a:rPr lang="en-GB" altLang="en-US" sz="1600" dirty="0" err="1">
                <a:solidFill>
                  <a:srgbClr val="000000"/>
                </a:solidFill>
              </a:rPr>
              <a:t>sh</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randomly [</a:t>
            </a:r>
            <a:r>
              <a:rPr lang="en-GB" altLang="en-US" sz="1600" dirty="0" err="1">
                <a:solidFill>
                  <a:srgbClr val="000000"/>
                </a:solidFill>
              </a:rPr>
              <a:t>tiab</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trial [</a:t>
            </a:r>
            <a:r>
              <a:rPr lang="en-GB" altLang="en-US" sz="1600" dirty="0" err="1">
                <a:solidFill>
                  <a:srgbClr val="000000"/>
                </a:solidFill>
              </a:rPr>
              <a:t>tiab</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groups [</a:t>
            </a:r>
            <a:r>
              <a:rPr lang="en-GB" altLang="en-US" sz="1600" dirty="0" err="1">
                <a:solidFill>
                  <a:srgbClr val="000000"/>
                </a:solidFill>
              </a:rPr>
              <a:t>tiab</a:t>
            </a:r>
            <a:r>
              <a:rPr lang="en-GB" altLang="en-US" sz="1600" dirty="0">
                <a:solidFill>
                  <a:srgbClr val="000000"/>
                </a:solidFill>
              </a:rPr>
              <a:t>] </a:t>
            </a:r>
          </a:p>
          <a:p>
            <a:pPr marL="361950" indent="-361950" eaLnBrk="1" hangingPunct="1">
              <a:spcBef>
                <a:spcPct val="0"/>
              </a:spcBef>
              <a:buFont typeface="Calibri" panose="020F0502020204030204" pitchFamily="34" charset="0"/>
              <a:buAutoNum type="arabicPeriod"/>
            </a:pPr>
            <a:r>
              <a:rPr lang="en-US" altLang="en-US" sz="1600" dirty="0">
                <a:solidFill>
                  <a:srgbClr val="000000"/>
                </a:solidFill>
              </a:rPr>
              <a:t>#9 OR #10 OR #11 OR #12 OR #13 OR #14 OR #15 OR #16</a:t>
            </a:r>
          </a:p>
          <a:p>
            <a:pPr marL="361950" indent="-361950" eaLnBrk="1" hangingPunct="1">
              <a:spcBef>
                <a:spcPct val="0"/>
              </a:spcBef>
              <a:buFont typeface="Calibri" panose="020F0502020204030204" pitchFamily="34" charset="0"/>
              <a:buAutoNum type="arabicPeriod"/>
            </a:pPr>
            <a:r>
              <a:rPr lang="en-US" altLang="en-US" sz="1600" dirty="0">
                <a:solidFill>
                  <a:srgbClr val="000000"/>
                </a:solidFill>
              </a:rPr>
              <a:t>animals [</a:t>
            </a:r>
            <a:r>
              <a:rPr lang="en-US" altLang="en-US" sz="1600" dirty="0" err="1">
                <a:solidFill>
                  <a:srgbClr val="000000"/>
                </a:solidFill>
              </a:rPr>
              <a:t>mh</a:t>
            </a:r>
            <a:r>
              <a:rPr lang="en-US" altLang="en-US" sz="1600" dirty="0">
                <a:solidFill>
                  <a:srgbClr val="000000"/>
                </a:solidFill>
              </a:rPr>
              <a:t>] NOT humans [</a:t>
            </a:r>
            <a:r>
              <a:rPr lang="en-US" altLang="en-US" sz="1600" dirty="0" err="1">
                <a:solidFill>
                  <a:srgbClr val="000000"/>
                </a:solidFill>
              </a:rPr>
              <a:t>mh</a:t>
            </a:r>
            <a:r>
              <a:rPr lang="en-US" altLang="en-US" sz="1600" dirty="0">
                <a:solidFill>
                  <a:srgbClr val="000000"/>
                </a:solidFill>
              </a:rPr>
              <a:t>]</a:t>
            </a:r>
          </a:p>
          <a:p>
            <a:pPr marL="361950" indent="-361950" eaLnBrk="1" hangingPunct="1">
              <a:spcBef>
                <a:spcPct val="0"/>
              </a:spcBef>
              <a:buFont typeface="Calibri" panose="020F0502020204030204" pitchFamily="34" charset="0"/>
              <a:buAutoNum type="arabicPeriod"/>
            </a:pPr>
            <a:r>
              <a:rPr lang="en-GB" altLang="en-US" sz="1600" dirty="0">
                <a:solidFill>
                  <a:srgbClr val="000000"/>
                </a:solidFill>
              </a:rPr>
              <a:t>#17 NOT #18</a:t>
            </a:r>
            <a:endParaRPr lang="en-AU" altLang="en-US" sz="1600" dirty="0"/>
          </a:p>
          <a:p>
            <a:pPr marL="361950" indent="-361950" eaLnBrk="1" hangingPunct="1">
              <a:spcBef>
                <a:spcPct val="0"/>
              </a:spcBef>
              <a:buFont typeface="Calibri" panose="020F0502020204030204" pitchFamily="34" charset="0"/>
              <a:buAutoNum type="arabicPeriod"/>
            </a:pPr>
            <a:r>
              <a:rPr lang="en-GB" altLang="en-US" sz="1600" dirty="0">
                <a:solidFill>
                  <a:schemeClr val="tx1"/>
                </a:solidFill>
              </a:rPr>
              <a:t>#5 AND #8 AND #19</a:t>
            </a:r>
            <a:endParaRPr lang="en-US" altLang="en-US" sz="1600" dirty="0">
              <a:solidFill>
                <a:schemeClr val="tx1"/>
              </a:solidFill>
            </a:endParaRPr>
          </a:p>
        </p:txBody>
      </p:sp>
      <p:sp>
        <p:nvSpPr>
          <p:cNvPr id="4" name="Left Brace 3"/>
          <p:cNvSpPr/>
          <p:nvPr/>
        </p:nvSpPr>
        <p:spPr>
          <a:xfrm>
            <a:off x="2027238" y="1778872"/>
            <a:ext cx="221778" cy="1096233"/>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latin typeface="Calibri" pitchFamily="34" charset="0"/>
            </a:endParaRPr>
          </a:p>
        </p:txBody>
      </p:sp>
      <p:sp>
        <p:nvSpPr>
          <p:cNvPr id="5" name="Left Brace 4"/>
          <p:cNvSpPr/>
          <p:nvPr/>
        </p:nvSpPr>
        <p:spPr>
          <a:xfrm>
            <a:off x="2007330" y="2991357"/>
            <a:ext cx="254000" cy="6223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latin typeface="Calibri" pitchFamily="34" charset="0"/>
            </a:endParaRPr>
          </a:p>
        </p:txBody>
      </p:sp>
      <p:sp>
        <p:nvSpPr>
          <p:cNvPr id="7" name="Left Brace 6"/>
          <p:cNvSpPr/>
          <p:nvPr/>
        </p:nvSpPr>
        <p:spPr>
          <a:xfrm>
            <a:off x="2007330" y="3729909"/>
            <a:ext cx="260930" cy="2534967"/>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latin typeface="Calibri" pitchFamily="34" charset="0"/>
            </a:endParaRPr>
          </a:p>
        </p:txBody>
      </p:sp>
      <p:sp>
        <p:nvSpPr>
          <p:cNvPr id="8" name="TextBox 7"/>
          <p:cNvSpPr txBox="1">
            <a:spLocks noChangeArrowheads="1"/>
          </p:cNvSpPr>
          <p:nvPr/>
        </p:nvSpPr>
        <p:spPr bwMode="auto">
          <a:xfrm>
            <a:off x="790575" y="2016125"/>
            <a:ext cx="1250950" cy="430213"/>
          </a:xfrm>
          <a:prstGeom prst="rect">
            <a:avLst/>
          </a:prstGeom>
          <a:noFill/>
          <a:ln w="9525">
            <a:noFill/>
            <a:miter lim="800000"/>
            <a:headEnd/>
            <a:tailEnd/>
          </a:ln>
        </p:spPr>
        <p:txBody>
          <a:bodyPr>
            <a:spAutoFit/>
          </a:bodyPr>
          <a:lstStyle/>
          <a:p>
            <a:pPr algn="ctr">
              <a:defRPr/>
            </a:pPr>
            <a:r>
              <a:rPr lang="en-AU" sz="2200" b="1" dirty="0">
                <a:solidFill>
                  <a:schemeClr val="accent1"/>
                </a:solidFill>
                <a:latin typeface="+mn-lt"/>
                <a:ea typeface="+mn-ea"/>
                <a:cs typeface="Arial" charset="0"/>
              </a:rPr>
              <a:t>Cycling</a:t>
            </a:r>
          </a:p>
        </p:txBody>
      </p:sp>
      <p:sp>
        <p:nvSpPr>
          <p:cNvPr id="10" name="TextBox 9"/>
          <p:cNvSpPr txBox="1">
            <a:spLocks noChangeArrowheads="1"/>
          </p:cNvSpPr>
          <p:nvPr/>
        </p:nvSpPr>
        <p:spPr bwMode="auto">
          <a:xfrm>
            <a:off x="427381" y="2994025"/>
            <a:ext cx="1525244" cy="430213"/>
          </a:xfrm>
          <a:prstGeom prst="rect">
            <a:avLst/>
          </a:prstGeom>
          <a:noFill/>
          <a:ln w="9525">
            <a:noFill/>
            <a:miter lim="800000"/>
            <a:headEnd/>
            <a:tailEnd/>
          </a:ln>
        </p:spPr>
        <p:txBody>
          <a:bodyPr wrap="square">
            <a:spAutoFit/>
          </a:bodyPr>
          <a:lstStyle/>
          <a:p>
            <a:pPr algn="ctr">
              <a:defRPr/>
            </a:pPr>
            <a:r>
              <a:rPr lang="en-AU" sz="2200" b="1" dirty="0">
                <a:solidFill>
                  <a:schemeClr val="accent1"/>
                </a:solidFill>
                <a:latin typeface="+mn-lt"/>
                <a:ea typeface="+mn-ea"/>
                <a:cs typeface="Arial" charset="0"/>
              </a:rPr>
              <a:t>Helmets</a:t>
            </a:r>
          </a:p>
        </p:txBody>
      </p:sp>
      <p:sp>
        <p:nvSpPr>
          <p:cNvPr id="11" name="TextBox 10"/>
          <p:cNvSpPr txBox="1">
            <a:spLocks noChangeArrowheads="1"/>
          </p:cNvSpPr>
          <p:nvPr/>
        </p:nvSpPr>
        <p:spPr bwMode="auto">
          <a:xfrm>
            <a:off x="1055688" y="4783138"/>
            <a:ext cx="971550" cy="430212"/>
          </a:xfrm>
          <a:prstGeom prst="rect">
            <a:avLst/>
          </a:prstGeom>
          <a:noFill/>
          <a:ln w="9525">
            <a:noFill/>
            <a:miter lim="800000"/>
            <a:headEnd/>
            <a:tailEnd/>
          </a:ln>
        </p:spPr>
        <p:txBody>
          <a:bodyPr>
            <a:spAutoFit/>
          </a:bodyPr>
          <a:lstStyle/>
          <a:p>
            <a:pPr algn="ctr">
              <a:defRPr/>
            </a:pPr>
            <a:r>
              <a:rPr lang="en-AU" sz="2200" b="1" dirty="0">
                <a:solidFill>
                  <a:schemeClr val="accent1"/>
                </a:solidFill>
                <a:latin typeface="+mn-lt"/>
                <a:ea typeface="+mn-ea"/>
                <a:cs typeface="Arial" charset="0"/>
              </a:rPr>
              <a:t>RCTs</a:t>
            </a:r>
          </a:p>
        </p:txBody>
      </p:sp>
    </p:spTree>
    <p:extLst>
      <p:ext uri="{BB962C8B-B14F-4D97-AF65-F5344CB8AC3E}">
        <p14:creationId xmlns:p14="http://schemas.microsoft.com/office/powerpoint/2010/main" val="183129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09600" y="1172228"/>
            <a:ext cx="4141788"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 housing/</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 housing for the elderly/</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3. public housing/</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4.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renovat</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repair$)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5. ((mite or mites or rat or rats or mouse or mice or cockroach$ or vermin or flea or fleas or infest$)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6. ((sanitation or sanitary)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7.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mold</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mould or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moldy</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mouldy)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8. ((damp$ or humid$)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9. (heating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10. ((retrofit$ or retro fit$)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11. (ventilation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12.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insulat</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13. (refurbish$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14. ((crowd$ or overcrowd$)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15. (double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glaz</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16. ((draft$ or draught$)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17. (allergen$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adj3</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(home or homes or house or houses or housing)).</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18. Air Pollution, Indoor/</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19. indoor air qualit$.ti,ab.</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20.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towerblock</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tower block$).</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21. apartment$.</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da-DK"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22. (bedsit$ or bed sit$).ti,ab.</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23.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highrise</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high rise$).</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24.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multistor</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 or multi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stor</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25. (bungalow$ or flats).</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26. landlord$.</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27.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rehous</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28. (homeowner$ or home owner$ or tenant$ or owner$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occup</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29. </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dwellings.ti,ab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30. squatter$.</a:t>
            </a:r>
            <a:r>
              <a:rPr kumimoji="0" lang="en-AU" altLang="en-US" sz="800" b="0" i="0" u="none" strike="noStrike" kern="1200" cap="none" spc="0" normalizeH="0" baseline="0" noProof="0" dirty="0" err="1">
                <a:ln>
                  <a:noFill/>
                </a:ln>
                <a:solidFill>
                  <a:sysClr val="windowText" lastClr="000000"/>
                </a:solidFill>
                <a:effectLst/>
                <a:uLnTx/>
                <a:uFillTx/>
                <a:latin typeface="Calibri"/>
                <a:ea typeface="MS PGothic" pitchFamily="34" charset="-128"/>
                <a:cs typeface="+mn-cs"/>
              </a:rPr>
              <a:t>ti,ab</a:t>
            </a:r>
            <a:r>
              <a:rPr kumimoji="0" lang="en-AU" altLang="en-US" sz="800" b="0" i="0" u="none" strike="noStrike" kern="1200" cap="none" spc="0" normalizeH="0" baseline="0" noProof="0" dirty="0">
                <a:ln>
                  <a:noFill/>
                </a:ln>
                <a:solidFill>
                  <a:sysClr val="windowText" lastClr="000000"/>
                </a:solidFill>
                <a:effectLst/>
                <a:uLnTx/>
                <a:uFillTx/>
                <a:latin typeface="Calibri"/>
                <a:ea typeface="MS PGothic" pitchFamily="34" charset="-128"/>
                <a:cs typeface="+mn-cs"/>
              </a:rPr>
              <a:t>.</a:t>
            </a:r>
          </a:p>
        </p:txBody>
      </p:sp>
      <p:sp>
        <p:nvSpPr>
          <p:cNvPr id="8" name="TextBox 7"/>
          <p:cNvSpPr txBox="1"/>
          <p:nvPr/>
        </p:nvSpPr>
        <p:spPr>
          <a:xfrm>
            <a:off x="4929188" y="1362728"/>
            <a:ext cx="3986212" cy="4524375"/>
          </a:xfrm>
          <a:prstGeom prst="rect">
            <a:avLst/>
          </a:prstGeom>
          <a:noFill/>
        </p:spPr>
        <p:txBody>
          <a:bodyPr>
            <a:spAutoFit/>
          </a:bodyPr>
          <a:lstStyle/>
          <a:p>
            <a:pPr fontAlgn="base">
              <a:spcBef>
                <a:spcPct val="0"/>
              </a:spcBef>
              <a:spcAft>
                <a:spcPct val="0"/>
              </a:spcAft>
              <a:defRPr/>
            </a:pPr>
            <a:r>
              <a:rPr kumimoji="1" lang="en-AU" sz="800" dirty="0">
                <a:solidFill>
                  <a:prstClr val="black"/>
                </a:solidFill>
                <a:latin typeface="Calibri"/>
                <a:ea typeface="MS PGothic" panose="020B0600070205080204" pitchFamily="34" charset="-128"/>
              </a:rPr>
              <a:t>31. or/1-30</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32. (</a:t>
            </a:r>
            <a:r>
              <a:rPr kumimoji="1" lang="en-AU" sz="800" dirty="0" err="1">
                <a:solidFill>
                  <a:prstClr val="black"/>
                </a:solidFill>
                <a:latin typeface="Calibri"/>
                <a:ea typeface="MS PGothic" panose="020B0600070205080204" pitchFamily="34" charset="-128"/>
              </a:rPr>
              <a:t>reduc</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increas</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decreas</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evaluat</a:t>
            </a:r>
            <a:r>
              <a:rPr kumimoji="1" lang="en-AU" sz="800" dirty="0">
                <a:solidFill>
                  <a:prstClr val="black"/>
                </a:solidFill>
                <a:latin typeface="Calibri"/>
                <a:ea typeface="MS PGothic" panose="020B0600070205080204" pitchFamily="34" charset="-128"/>
              </a:rPr>
              <a:t>$ or change$ or changing or intervention$ or grow$).</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33. (</a:t>
            </a:r>
            <a:r>
              <a:rPr kumimoji="1" lang="en-AU" sz="800" dirty="0" err="1">
                <a:solidFill>
                  <a:prstClr val="black"/>
                </a:solidFill>
                <a:latin typeface="Calibri"/>
                <a:ea typeface="MS PGothic" panose="020B0600070205080204" pitchFamily="34" charset="-128"/>
              </a:rPr>
              <a:t>improv</a:t>
            </a:r>
            <a:r>
              <a:rPr kumimoji="1" lang="en-AU" sz="800" dirty="0">
                <a:solidFill>
                  <a:prstClr val="black"/>
                </a:solidFill>
                <a:latin typeface="Calibri"/>
                <a:ea typeface="MS PGothic" panose="020B0600070205080204" pitchFamily="34" charset="-128"/>
              </a:rPr>
              <a:t>$ or better or worse$ or effect$ or achieve$ or comfort or morale or harmful or impact$ or gain$).</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34. 32 or 33</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35. ((</a:t>
            </a:r>
            <a:r>
              <a:rPr kumimoji="1" lang="en-AU" sz="800" dirty="0" err="1">
                <a:solidFill>
                  <a:prstClr val="black"/>
                </a:solidFill>
                <a:latin typeface="Calibri"/>
                <a:ea typeface="MS PGothic" panose="020B0600070205080204" pitchFamily="34" charset="-128"/>
              </a:rPr>
              <a:t>reduc</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increas</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decreas</a:t>
            </a:r>
            <a:r>
              <a:rPr kumimoji="1" lang="en-AU" sz="800" dirty="0">
                <a:solidFill>
                  <a:prstClr val="black"/>
                </a:solidFill>
                <a:latin typeface="Calibri"/>
                <a:ea typeface="MS PGothic" panose="020B0600070205080204" pitchFamily="34" charset="-128"/>
              </a:rPr>
              <a:t>$ or </a:t>
            </a:r>
            <a:r>
              <a:rPr kumimoji="1" lang="en-AU" sz="800" dirty="0" err="1">
                <a:solidFill>
                  <a:prstClr val="black"/>
                </a:solidFill>
                <a:latin typeface="Calibri"/>
                <a:ea typeface="MS PGothic" panose="020B0600070205080204" pitchFamily="34" charset="-128"/>
              </a:rPr>
              <a:t>evaluat</a:t>
            </a:r>
            <a:r>
              <a:rPr kumimoji="1" lang="en-AU" sz="800" dirty="0">
                <a:solidFill>
                  <a:prstClr val="black"/>
                </a:solidFill>
                <a:latin typeface="Calibri"/>
                <a:ea typeface="MS PGothic" panose="020B0600070205080204" pitchFamily="34" charset="-128"/>
              </a:rPr>
              <a:t>$ or change$ or changing or intervention$ or grow$ or (</a:t>
            </a:r>
            <a:r>
              <a:rPr kumimoji="1" lang="en-AU" sz="800" dirty="0" err="1">
                <a:solidFill>
                  <a:prstClr val="black"/>
                </a:solidFill>
                <a:latin typeface="Calibri"/>
                <a:ea typeface="MS PGothic" panose="020B0600070205080204" pitchFamily="34" charset="-128"/>
              </a:rPr>
              <a:t>improv</a:t>
            </a:r>
            <a:r>
              <a:rPr kumimoji="1" lang="en-AU" sz="800" dirty="0">
                <a:solidFill>
                  <a:prstClr val="black"/>
                </a:solidFill>
                <a:latin typeface="Calibri"/>
                <a:ea typeface="MS PGothic" panose="020B0600070205080204" pitchFamily="34" charset="-128"/>
              </a:rPr>
              <a:t>$ or better or worse$</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or effect$ or achieve$ or comfort or morale or harmful or impact$ or gain$)) adj3 housing).</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36. 31 and 34</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37. 35 or 36</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38. homeless$.</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39.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homeless persons/</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40. animal housing/</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41. or/38-40</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42. 37 not 41</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43.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research/</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44.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public policy/</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45.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evaluation studies/</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46.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epidemiologic study characteristics/</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47. </a:t>
            </a:r>
            <a:r>
              <a:rPr kumimoji="1" lang="en-AU" sz="800" dirty="0" err="1">
                <a:solidFill>
                  <a:prstClr val="black"/>
                </a:solidFill>
                <a:latin typeface="Calibri"/>
                <a:ea typeface="MS PGothic" panose="020B0600070205080204" pitchFamily="34" charset="-128"/>
              </a:rPr>
              <a:t>exp</a:t>
            </a:r>
            <a:r>
              <a:rPr kumimoji="1" lang="en-AU" sz="800" dirty="0">
                <a:solidFill>
                  <a:prstClr val="black"/>
                </a:solidFill>
                <a:latin typeface="Calibri"/>
                <a:ea typeface="MS PGothic" panose="020B0600070205080204" pitchFamily="34" charset="-128"/>
              </a:rPr>
              <a:t> clinical trials/</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48. (trial or trials or random$ or controlled or study or studies or intervention$).</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49. (program or programs or programme or programmes or research or policy or policies).</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50. quasi </a:t>
            </a:r>
            <a:r>
              <a:rPr kumimoji="1" lang="en-AU" sz="800" dirty="0" err="1">
                <a:solidFill>
                  <a:prstClr val="black"/>
                </a:solidFill>
                <a:latin typeface="Calibri"/>
                <a:ea typeface="MS PGothic" panose="020B0600070205080204" pitchFamily="34" charset="-128"/>
              </a:rPr>
              <a:t>experimental.ti,ab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51. longitudinal$.</a:t>
            </a:r>
            <a:r>
              <a:rPr kumimoji="1" lang="en-AU" sz="800" dirty="0" err="1">
                <a:solidFill>
                  <a:prstClr val="black"/>
                </a:solidFill>
                <a:latin typeface="Calibri"/>
                <a:ea typeface="MS PGothic" panose="020B0600070205080204" pitchFamily="34" charset="-128"/>
              </a:rPr>
              <a:t>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52. </a:t>
            </a:r>
            <a:r>
              <a:rPr kumimoji="1" lang="en-AU" sz="800" dirty="0" err="1">
                <a:solidFill>
                  <a:prstClr val="black"/>
                </a:solidFill>
                <a:latin typeface="Calibri"/>
                <a:ea typeface="MS PGothic" panose="020B0600070205080204" pitchFamily="34" charset="-128"/>
              </a:rPr>
              <a:t>prospective.ti,ab</a:t>
            </a:r>
            <a:r>
              <a:rPr kumimoji="1" lang="en-AU" sz="800" dirty="0">
                <a:solidFill>
                  <a:prstClr val="black"/>
                </a:solidFill>
                <a:latin typeface="Calibri"/>
                <a:ea typeface="MS PGothic" panose="020B0600070205080204" pitchFamily="34" charset="-128"/>
              </a:rPr>
              <a: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53. randomized controlled trial.pt.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54. clinical trial.pt.</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55. or/43-54</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56. 42 and 55</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57. animal/</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58. human/</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59. 57 not (57 and 58)</a:t>
            </a:r>
          </a:p>
          <a:p>
            <a:pPr fontAlgn="base">
              <a:spcBef>
                <a:spcPct val="0"/>
              </a:spcBef>
              <a:spcAft>
                <a:spcPct val="0"/>
              </a:spcAft>
              <a:defRPr/>
            </a:pPr>
            <a:r>
              <a:rPr kumimoji="1" lang="en-AU" sz="800" dirty="0">
                <a:solidFill>
                  <a:prstClr val="black"/>
                </a:solidFill>
                <a:latin typeface="Calibri"/>
                <a:ea typeface="MS PGothic" panose="020B0600070205080204" pitchFamily="34" charset="-128"/>
              </a:rPr>
              <a:t>60. 56 not 59</a:t>
            </a:r>
          </a:p>
        </p:txBody>
      </p:sp>
      <p:sp>
        <p:nvSpPr>
          <p:cNvPr id="9" name="TextBox 8"/>
          <p:cNvSpPr txBox="1"/>
          <p:nvPr/>
        </p:nvSpPr>
        <p:spPr>
          <a:xfrm>
            <a:off x="781050" y="6215996"/>
            <a:ext cx="7732713" cy="400050"/>
          </a:xfrm>
          <a:prstGeom prst="rect">
            <a:avLst/>
          </a:prstGeom>
          <a:noFill/>
        </p:spPr>
        <p:txBody>
          <a:bodyPr wrap="none">
            <a:spAutoFit/>
          </a:bodyPr>
          <a:lstStyle/>
          <a:p>
            <a:pPr fontAlgn="base">
              <a:spcBef>
                <a:spcPct val="0"/>
              </a:spcBef>
              <a:spcAft>
                <a:spcPct val="0"/>
              </a:spcAft>
              <a:defRPr/>
            </a:pPr>
            <a:r>
              <a:rPr kumimoji="1" lang="en-AU" sz="1000" dirty="0">
                <a:solidFill>
                  <a:prstClr val="black"/>
                </a:solidFill>
                <a:latin typeface="Calibri"/>
                <a:ea typeface="MS PGothic" panose="020B0600070205080204" pitchFamily="34" charset="-128"/>
              </a:rPr>
              <a:t>Medline search strategy from: Thomson H, Thomas S, </a:t>
            </a:r>
            <a:r>
              <a:rPr kumimoji="1" lang="en-AU" sz="1000" dirty="0" err="1">
                <a:solidFill>
                  <a:prstClr val="black"/>
                </a:solidFill>
                <a:latin typeface="Calibri"/>
                <a:ea typeface="MS PGothic" panose="020B0600070205080204" pitchFamily="34" charset="-128"/>
              </a:rPr>
              <a:t>Sellstrom</a:t>
            </a:r>
            <a:r>
              <a:rPr kumimoji="1" lang="en-AU" sz="1000" dirty="0">
                <a:solidFill>
                  <a:prstClr val="black"/>
                </a:solidFill>
                <a:latin typeface="Calibri"/>
                <a:ea typeface="MS PGothic" panose="020B0600070205080204" pitchFamily="34" charset="-128"/>
              </a:rPr>
              <a:t> E, </a:t>
            </a:r>
            <a:r>
              <a:rPr kumimoji="1" lang="en-AU" sz="1000" dirty="0" err="1">
                <a:solidFill>
                  <a:prstClr val="black"/>
                </a:solidFill>
                <a:latin typeface="Calibri"/>
                <a:ea typeface="MS PGothic" panose="020B0600070205080204" pitchFamily="34" charset="-128"/>
              </a:rPr>
              <a:t>Petticrew</a:t>
            </a:r>
            <a:r>
              <a:rPr kumimoji="1" lang="en-AU" sz="1000" dirty="0">
                <a:solidFill>
                  <a:prstClr val="black"/>
                </a:solidFill>
                <a:latin typeface="Calibri"/>
                <a:ea typeface="MS PGothic" panose="020B0600070205080204" pitchFamily="34" charset="-128"/>
              </a:rPr>
              <a:t> M. Housing improvements for health and associated socio-economic</a:t>
            </a:r>
          </a:p>
          <a:p>
            <a:pPr fontAlgn="base">
              <a:spcBef>
                <a:spcPct val="0"/>
              </a:spcBef>
              <a:spcAft>
                <a:spcPct val="0"/>
              </a:spcAft>
              <a:defRPr/>
            </a:pPr>
            <a:r>
              <a:rPr kumimoji="1" lang="en-AU" sz="1000" dirty="0">
                <a:solidFill>
                  <a:prstClr val="black"/>
                </a:solidFill>
                <a:latin typeface="Calibri"/>
                <a:ea typeface="MS PGothic" panose="020B0600070205080204" pitchFamily="34" charset="-128"/>
              </a:rPr>
              <a:t>outcomes. </a:t>
            </a:r>
            <a:r>
              <a:rPr kumimoji="1" lang="en-AU" sz="1000" i="1" dirty="0">
                <a:solidFill>
                  <a:prstClr val="black"/>
                </a:solidFill>
                <a:latin typeface="Calibri"/>
                <a:ea typeface="MS PGothic" panose="020B0600070205080204" pitchFamily="34" charset="-128"/>
              </a:rPr>
              <a:t>Cochrane Database of Systematic Reviews </a:t>
            </a:r>
            <a:r>
              <a:rPr kumimoji="1" lang="en-AU" sz="1000" dirty="0">
                <a:solidFill>
                  <a:prstClr val="black"/>
                </a:solidFill>
                <a:latin typeface="Calibri"/>
                <a:ea typeface="MS PGothic" panose="020B0600070205080204" pitchFamily="34" charset="-128"/>
              </a:rPr>
              <a:t>2013, Issue 2. Art. No.: CD008657. DOI: 10.1002/14651858.CD008657.pub2.</a:t>
            </a:r>
          </a:p>
        </p:txBody>
      </p:sp>
    </p:spTree>
    <p:extLst>
      <p:ext uri="{BB962C8B-B14F-4D97-AF65-F5344CB8AC3E}">
        <p14:creationId xmlns:p14="http://schemas.microsoft.com/office/powerpoint/2010/main" val="2359591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altLang="en-US"/>
              <a:t>Limits and restrictions	</a:t>
            </a:r>
          </a:p>
        </p:txBody>
      </p:sp>
      <p:sp>
        <p:nvSpPr>
          <p:cNvPr id="38915" name="Content Placeholder 2"/>
          <p:cNvSpPr>
            <a:spLocks noGrp="1"/>
          </p:cNvSpPr>
          <p:nvPr>
            <p:ph idx="4294967295"/>
          </p:nvPr>
        </p:nvSpPr>
        <p:spPr>
          <a:xfrm>
            <a:off x="512898" y="2236788"/>
            <a:ext cx="6119813" cy="3910012"/>
          </a:xfrm>
        </p:spPr>
        <p:txBody>
          <a:bodyPr/>
          <a:lstStyle/>
          <a:p>
            <a:pPr marL="342900" indent="-342900">
              <a:buFont typeface="Arial" panose="020B0604020202020204" pitchFamily="34" charset="0"/>
              <a:buChar char="•"/>
            </a:pPr>
            <a:r>
              <a:rPr lang="en-AU" altLang="en-US" dirty="0"/>
              <a:t>to avoid bias, do not limit by:</a:t>
            </a:r>
          </a:p>
          <a:p>
            <a:pPr lvl="3"/>
            <a:r>
              <a:rPr lang="en-AU" altLang="en-US" dirty="0"/>
              <a:t>language - ask your CRG about translation</a:t>
            </a:r>
          </a:p>
          <a:p>
            <a:pPr lvl="3"/>
            <a:r>
              <a:rPr lang="en-AU" altLang="en-US" dirty="0"/>
              <a:t>year - unless there is a clear point of change or availability</a:t>
            </a:r>
          </a:p>
          <a:p>
            <a:pPr lvl="3"/>
            <a:r>
              <a:rPr lang="en-AU" altLang="en-US" dirty="0"/>
              <a:t>format - may be additional information about a study in letters, etc.</a:t>
            </a:r>
          </a:p>
        </p:txBody>
      </p:sp>
      <p:sp>
        <p:nvSpPr>
          <p:cNvPr id="38918" name="Text Box 8"/>
          <p:cNvSpPr txBox="1">
            <a:spLocks noChangeArrowheads="1"/>
          </p:cNvSpPr>
          <p:nvPr/>
        </p:nvSpPr>
        <p:spPr bwMode="auto">
          <a:xfrm>
            <a:off x="843678" y="6067966"/>
            <a:ext cx="5256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ea typeface="+mn-ea"/>
              </a:rPr>
              <a:t>See Chapter 13 of the Handbook</a:t>
            </a:r>
          </a:p>
        </p:txBody>
      </p:sp>
      <p:pic>
        <p:nvPicPr>
          <p:cNvPr id="7" name="Picture 6">
            <a:extLst>
              <a:ext uri="{FF2B5EF4-FFF2-40B4-BE49-F238E27FC236}">
                <a16:creationId xmlns:a16="http://schemas.microsoft.com/office/drawing/2014/main" id="{A8E9BE46-8B72-8D48-B08F-94D24BA81098}"/>
              </a:ext>
            </a:extLst>
          </p:cNvPr>
          <p:cNvPicPr>
            <a:picLocks noChangeAspect="1"/>
          </p:cNvPicPr>
          <p:nvPr/>
        </p:nvPicPr>
        <p:blipFill>
          <a:blip r:embed="rId3"/>
          <a:stretch>
            <a:fillRect/>
          </a:stretch>
        </p:blipFill>
        <p:spPr>
          <a:xfrm>
            <a:off x="258836" y="5755356"/>
            <a:ext cx="570332" cy="822065"/>
          </a:xfrm>
          <a:prstGeom prst="rect">
            <a:avLst/>
          </a:prstGeom>
        </p:spPr>
      </p:pic>
    </p:spTree>
    <p:extLst>
      <p:ext uri="{BB962C8B-B14F-4D97-AF65-F5344CB8AC3E}">
        <p14:creationId xmlns:p14="http://schemas.microsoft.com/office/powerpoint/2010/main" val="618408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Session outline</a:t>
            </a:r>
            <a:endParaRPr lang="en-AU" altLang="en-US"/>
          </a:p>
        </p:txBody>
      </p:sp>
      <p:sp>
        <p:nvSpPr>
          <p:cNvPr id="39939"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planning the search process</a:t>
            </a:r>
          </a:p>
          <a:p>
            <a:pPr marL="342900" indent="-342900">
              <a:buFont typeface="Arial" panose="020B0604020202020204" pitchFamily="34" charset="0"/>
              <a:buChar char="•"/>
            </a:pPr>
            <a:r>
              <a:rPr lang="en-AU" altLang="en-US" dirty="0"/>
              <a:t>constructing a search strategy</a:t>
            </a:r>
          </a:p>
          <a:p>
            <a:pPr marL="342900" indent="-342900">
              <a:buFont typeface="Arial" panose="020B0604020202020204" pitchFamily="34" charset="0"/>
              <a:buChar char="•"/>
            </a:pPr>
            <a:r>
              <a:rPr lang="en-AU" altLang="en-US" b="1" dirty="0"/>
              <a:t>managing and reporting the search</a:t>
            </a:r>
          </a:p>
        </p:txBody>
      </p:sp>
    </p:spTree>
    <p:extLst>
      <p:ext uri="{BB962C8B-B14F-4D97-AF65-F5344CB8AC3E}">
        <p14:creationId xmlns:p14="http://schemas.microsoft.com/office/powerpoint/2010/main" val="48875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39738" y="1317600"/>
            <a:ext cx="7555084" cy="632838"/>
          </a:xfrm>
        </p:spPr>
        <p:txBody>
          <a:bodyPr/>
          <a:lstStyle/>
          <a:p>
            <a:r>
              <a:rPr lang="en-AU" altLang="en-US" dirty="0"/>
              <a:t>Managing your search results</a:t>
            </a:r>
          </a:p>
        </p:txBody>
      </p:sp>
      <p:sp>
        <p:nvSpPr>
          <p:cNvPr id="41987" name="Content Placeholder 3"/>
          <p:cNvSpPr>
            <a:spLocks noGrp="1"/>
          </p:cNvSpPr>
          <p:nvPr>
            <p:ph idx="4294967295"/>
          </p:nvPr>
        </p:nvSpPr>
        <p:spPr>
          <a:xfrm>
            <a:off x="612733" y="2188391"/>
            <a:ext cx="6276975" cy="3910012"/>
          </a:xfrm>
        </p:spPr>
        <p:txBody>
          <a:bodyPr/>
          <a:lstStyle/>
          <a:p>
            <a:pPr marL="342900" indent="-342900">
              <a:buFont typeface="Arial" panose="020B0604020202020204" pitchFamily="34" charset="0"/>
              <a:buChar char="•"/>
            </a:pPr>
            <a:r>
              <a:rPr lang="en-AU" altLang="en-US" dirty="0"/>
              <a:t>store results from each source</a:t>
            </a:r>
          </a:p>
          <a:p>
            <a:pPr lvl="3"/>
            <a:r>
              <a:rPr lang="en-AU" altLang="en-US" dirty="0"/>
              <a:t>download all available fields for each record</a:t>
            </a:r>
          </a:p>
          <a:p>
            <a:pPr lvl="3"/>
            <a:r>
              <a:rPr lang="en-AU" altLang="en-US" dirty="0"/>
              <a:t>use bibliographic or reference management software</a:t>
            </a:r>
          </a:p>
          <a:p>
            <a:pPr lvl="4"/>
            <a:r>
              <a:rPr lang="en-AU" altLang="en-US" dirty="0"/>
              <a:t>e.g. EndNote, </a:t>
            </a:r>
            <a:r>
              <a:rPr lang="en-AU" altLang="en-US" dirty="0" err="1"/>
              <a:t>Mendeley</a:t>
            </a:r>
            <a:r>
              <a:rPr lang="en-AU" altLang="en-US" dirty="0"/>
              <a:t>, </a:t>
            </a:r>
            <a:r>
              <a:rPr lang="en-AU" altLang="en-US" dirty="0" err="1"/>
              <a:t>ProCite</a:t>
            </a:r>
            <a:r>
              <a:rPr lang="en-AU" altLang="en-US" dirty="0"/>
              <a:t>, Reference Manager, </a:t>
            </a:r>
            <a:r>
              <a:rPr lang="en-AU" altLang="en-US" dirty="0" err="1"/>
              <a:t>RefWorks</a:t>
            </a:r>
            <a:r>
              <a:rPr lang="en-AU" altLang="en-US" dirty="0"/>
              <a:t>, </a:t>
            </a:r>
            <a:r>
              <a:rPr lang="en-AU" altLang="en-US" dirty="0" err="1"/>
              <a:t>Zotero</a:t>
            </a:r>
            <a:endParaRPr lang="en-AU" altLang="en-US" dirty="0"/>
          </a:p>
          <a:p>
            <a:pPr lvl="4"/>
            <a:r>
              <a:rPr lang="en-AU" altLang="en-US" dirty="0"/>
              <a:t>ask your CIS for help with configuration files and import filters</a:t>
            </a:r>
          </a:p>
          <a:p>
            <a:pPr lvl="4"/>
            <a:r>
              <a:rPr lang="en-AU" altLang="en-US" dirty="0"/>
              <a:t>additional fields can be used for notes, e.g. source, assessment</a:t>
            </a:r>
          </a:p>
          <a:p>
            <a:pPr marL="342900" indent="-342900">
              <a:buFont typeface="Arial" panose="020B0604020202020204" pitchFamily="34" charset="0"/>
              <a:buChar char="•"/>
            </a:pPr>
            <a:r>
              <a:rPr lang="en-AU" altLang="en-US" dirty="0"/>
              <a:t>collate and de-duplicate</a:t>
            </a:r>
          </a:p>
        </p:txBody>
      </p:sp>
    </p:spTree>
    <p:extLst>
      <p:ext uri="{BB962C8B-B14F-4D97-AF65-F5344CB8AC3E}">
        <p14:creationId xmlns:p14="http://schemas.microsoft.com/office/powerpoint/2010/main" val="416847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39738" y="1235538"/>
            <a:ext cx="6120000" cy="632838"/>
          </a:xfrm>
        </p:spPr>
        <p:txBody>
          <a:bodyPr/>
          <a:lstStyle/>
          <a:p>
            <a:r>
              <a:rPr lang="en-US" altLang="en-US" dirty="0"/>
              <a:t>Documenting the search</a:t>
            </a:r>
            <a:endParaRPr lang="en-AU" altLang="en-US" dirty="0"/>
          </a:p>
        </p:txBody>
      </p:sp>
      <p:sp>
        <p:nvSpPr>
          <p:cNvPr id="43011" name="Content Placeholder 3"/>
          <p:cNvSpPr>
            <a:spLocks noGrp="1"/>
          </p:cNvSpPr>
          <p:nvPr>
            <p:ph idx="4294967295"/>
          </p:nvPr>
        </p:nvSpPr>
        <p:spPr>
          <a:xfrm>
            <a:off x="691979" y="1968843"/>
            <a:ext cx="6981568" cy="3910013"/>
          </a:xfrm>
        </p:spPr>
        <p:txBody>
          <a:bodyPr/>
          <a:lstStyle/>
          <a:p>
            <a:pPr marL="342900" indent="-342900">
              <a:buFont typeface="Arial" panose="020B0604020202020204" pitchFamily="34" charset="0"/>
              <a:buChar char="•"/>
            </a:pPr>
            <a:r>
              <a:rPr lang="en-US" altLang="en-US" dirty="0"/>
              <a:t>important to document everything</a:t>
            </a:r>
          </a:p>
          <a:p>
            <a:pPr lvl="3"/>
            <a:r>
              <a:rPr lang="en-US" altLang="en-US" dirty="0"/>
              <a:t>to report transparently what you</a:t>
            </a:r>
            <a:r>
              <a:rPr lang="ja-JP" altLang="en-US" dirty="0"/>
              <a:t>’</a:t>
            </a:r>
            <a:r>
              <a:rPr lang="en-US" altLang="ja-JP" dirty="0" err="1"/>
              <a:t>ve</a:t>
            </a:r>
            <a:r>
              <a:rPr lang="en-US" altLang="ja-JP" dirty="0"/>
              <a:t> done in your review</a:t>
            </a:r>
          </a:p>
          <a:p>
            <a:pPr lvl="3"/>
            <a:r>
              <a:rPr lang="en-US" altLang="en-US" dirty="0"/>
              <a:t>to reproduce or update in future</a:t>
            </a:r>
          </a:p>
          <a:p>
            <a:pPr marL="342900" indent="-342900">
              <a:buFont typeface="Arial" panose="020B0604020202020204" pitchFamily="34" charset="0"/>
              <a:buChar char="•"/>
            </a:pPr>
            <a:r>
              <a:rPr lang="en-US" altLang="en-US" dirty="0"/>
              <a:t>you need to document </a:t>
            </a:r>
          </a:p>
          <a:p>
            <a:pPr lvl="3"/>
            <a:r>
              <a:rPr lang="en-US" altLang="en-US" b="1" dirty="0"/>
              <a:t>what</a:t>
            </a:r>
            <a:r>
              <a:rPr lang="en-US" altLang="en-US" dirty="0"/>
              <a:t> (database and interface)</a:t>
            </a:r>
          </a:p>
          <a:p>
            <a:pPr lvl="3"/>
            <a:r>
              <a:rPr lang="en-US" altLang="en-US" b="1" dirty="0"/>
              <a:t>when</a:t>
            </a:r>
            <a:r>
              <a:rPr lang="en-US" altLang="en-US" dirty="0"/>
              <a:t> (date of search, date limits)</a:t>
            </a:r>
          </a:p>
          <a:p>
            <a:pPr lvl="3"/>
            <a:r>
              <a:rPr lang="en-US" altLang="en-US" b="1" dirty="0"/>
              <a:t>how</a:t>
            </a:r>
            <a:r>
              <a:rPr lang="en-US" altLang="en-US" dirty="0"/>
              <a:t> (copy and paste exact strategies, limits, set numbers, number of results)</a:t>
            </a:r>
          </a:p>
          <a:p>
            <a:pPr marL="342900" indent="-342900">
              <a:buFont typeface="Arial" panose="020B0604020202020204" pitchFamily="34" charset="0"/>
              <a:buChar char="•"/>
            </a:pPr>
            <a:r>
              <a:rPr lang="en-US" altLang="en-US" dirty="0"/>
              <a:t>keep copies of everything</a:t>
            </a:r>
          </a:p>
          <a:p>
            <a:pPr lvl="3"/>
            <a:r>
              <a:rPr lang="en-US" altLang="en-US" dirty="0"/>
              <a:t>save locally or on paper</a:t>
            </a:r>
          </a:p>
          <a:p>
            <a:pPr lvl="3"/>
            <a:r>
              <a:rPr lang="en-US" altLang="en-US" dirty="0"/>
              <a:t>don</a:t>
            </a:r>
            <a:r>
              <a:rPr lang="ja-JP" altLang="en-US" dirty="0"/>
              <a:t>’</a:t>
            </a:r>
            <a:r>
              <a:rPr lang="en-US" altLang="ja-JP" dirty="0"/>
              <a:t>t rely on internet bookmarks or saved searches</a:t>
            </a:r>
          </a:p>
          <a:p>
            <a:pPr lvl="3"/>
            <a:r>
              <a:rPr lang="en-AU" altLang="en-US" dirty="0"/>
              <a:t>save exported text files and reference management databases</a:t>
            </a:r>
            <a:endParaRPr lang="hr-HR" altLang="en-US" dirty="0"/>
          </a:p>
          <a:p>
            <a:pPr marL="327025" lvl="1" indent="-342900"/>
            <a:r>
              <a:rPr lang="hr-HR" altLang="en-US" dirty="0" err="1"/>
              <a:t>record</a:t>
            </a:r>
            <a:r>
              <a:rPr lang="hr-HR" altLang="en-US" dirty="0"/>
              <a:t> </a:t>
            </a:r>
            <a:r>
              <a:rPr lang="hr-HR" altLang="en-US" dirty="0" err="1"/>
              <a:t>non-database</a:t>
            </a:r>
            <a:r>
              <a:rPr lang="hr-HR" altLang="en-US" dirty="0"/>
              <a:t> </a:t>
            </a:r>
            <a:r>
              <a:rPr lang="hr-HR" altLang="en-US" dirty="0" err="1"/>
              <a:t>search</a:t>
            </a:r>
            <a:r>
              <a:rPr lang="hr-HR" altLang="en-US" dirty="0"/>
              <a:t> </a:t>
            </a:r>
            <a:r>
              <a:rPr lang="hr-HR" altLang="en-US" dirty="0" err="1"/>
              <a:t>activities</a:t>
            </a:r>
            <a:endParaRPr lang="en-AU" altLang="en-US" dirty="0"/>
          </a:p>
        </p:txBody>
      </p:sp>
    </p:spTree>
    <p:extLst>
      <p:ext uri="{BB962C8B-B14F-4D97-AF65-F5344CB8AC3E}">
        <p14:creationId xmlns:p14="http://schemas.microsoft.com/office/powerpoint/2010/main" val="411236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9738" y="1317600"/>
            <a:ext cx="8047770" cy="632838"/>
          </a:xfrm>
        </p:spPr>
        <p:txBody>
          <a:bodyPr/>
          <a:lstStyle/>
          <a:p>
            <a:r>
              <a:rPr lang="en-AU" altLang="en-US" dirty="0"/>
              <a:t>Reporting the search in your review</a:t>
            </a:r>
          </a:p>
        </p:txBody>
      </p:sp>
      <p:sp>
        <p:nvSpPr>
          <p:cNvPr id="44035" name="Content Placeholder 3"/>
          <p:cNvSpPr>
            <a:spLocks noGrp="1"/>
          </p:cNvSpPr>
          <p:nvPr>
            <p:ph idx="1"/>
          </p:nvPr>
        </p:nvSpPr>
        <p:spPr>
          <a:xfrm>
            <a:off x="674516" y="2213417"/>
            <a:ext cx="6120000" cy="3909600"/>
          </a:xfrm>
        </p:spPr>
        <p:txBody>
          <a:bodyPr/>
          <a:lstStyle/>
          <a:p>
            <a:pPr marL="342900" indent="-342900">
              <a:buFont typeface="Arial" panose="020B0604020202020204" pitchFamily="34" charset="0"/>
              <a:buChar char="•"/>
            </a:pPr>
            <a:r>
              <a:rPr lang="en-AU" altLang="en-US" dirty="0"/>
              <a:t>for your </a:t>
            </a:r>
            <a:r>
              <a:rPr lang="en-AU" altLang="en-US" b="1" dirty="0"/>
              <a:t>protocol</a:t>
            </a:r>
          </a:p>
          <a:p>
            <a:pPr lvl="3"/>
            <a:r>
              <a:rPr lang="en-AU" altLang="en-US" dirty="0"/>
              <a:t>Methods: describe your planned sources and limits</a:t>
            </a:r>
          </a:p>
          <a:p>
            <a:pPr lvl="3"/>
            <a:r>
              <a:rPr lang="en-AU" altLang="en-US" dirty="0"/>
              <a:t>you may also be asked to include at least one detailed (line by line) sample search strategy (e.g. CENTRAL)</a:t>
            </a:r>
          </a:p>
          <a:p>
            <a:pPr marL="342900" indent="-342900">
              <a:buFont typeface="Arial" panose="020B0604020202020204" pitchFamily="34" charset="0"/>
              <a:buChar char="•"/>
            </a:pPr>
            <a:r>
              <a:rPr lang="en-AU" altLang="en-US" dirty="0"/>
              <a:t>for your </a:t>
            </a:r>
            <a:r>
              <a:rPr lang="en-AU" altLang="en-US" b="1" dirty="0"/>
              <a:t>review</a:t>
            </a:r>
          </a:p>
          <a:p>
            <a:pPr lvl="3"/>
            <a:r>
              <a:rPr lang="en-AU" altLang="en-US" dirty="0"/>
              <a:t>Dates – date of search</a:t>
            </a:r>
          </a:p>
          <a:p>
            <a:pPr lvl="3"/>
            <a:r>
              <a:rPr lang="en-AU" altLang="en-US" dirty="0"/>
              <a:t>Abstract – sources, dates, limits</a:t>
            </a:r>
          </a:p>
          <a:p>
            <a:pPr lvl="3"/>
            <a:r>
              <a:rPr lang="en-AU" altLang="en-US" dirty="0"/>
              <a:t>Methods – detailed description of sources, dates, limits</a:t>
            </a:r>
          </a:p>
          <a:p>
            <a:pPr lvl="3"/>
            <a:r>
              <a:rPr lang="en-AU" altLang="en-US" dirty="0"/>
              <a:t>Results – number of results found</a:t>
            </a:r>
          </a:p>
          <a:p>
            <a:pPr lvl="3"/>
            <a:r>
              <a:rPr lang="en-AU" altLang="en-US" dirty="0"/>
              <a:t>Figures – PRISMA flowchart</a:t>
            </a:r>
          </a:p>
          <a:p>
            <a:pPr lvl="3"/>
            <a:r>
              <a:rPr lang="en-AU" altLang="en-US" dirty="0"/>
              <a:t>Appendix – all detailed (line by line) search strategies</a:t>
            </a:r>
          </a:p>
        </p:txBody>
      </p:sp>
    </p:spTree>
    <p:extLst>
      <p:ext uri="{BB962C8B-B14F-4D97-AF65-F5344CB8AC3E}">
        <p14:creationId xmlns:p14="http://schemas.microsoft.com/office/powerpoint/2010/main" val="73478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39737" y="1317600"/>
            <a:ext cx="8270509" cy="632838"/>
          </a:xfrm>
        </p:spPr>
        <p:txBody>
          <a:bodyPr/>
          <a:lstStyle/>
          <a:p>
            <a:r>
              <a:rPr lang="en-US" altLang="en-US" dirty="0"/>
              <a:t>Cochrane Information Specialists</a:t>
            </a:r>
            <a:r>
              <a:rPr lang="hr-HR" altLang="en-US" dirty="0"/>
              <a:t> (</a:t>
            </a:r>
            <a:r>
              <a:rPr lang="hr-HR" altLang="en-US" dirty="0" err="1"/>
              <a:t>CIS</a:t>
            </a:r>
            <a:r>
              <a:rPr lang="hr-HR" altLang="en-US" dirty="0"/>
              <a:t>)</a:t>
            </a:r>
            <a:endParaRPr lang="en-AU" altLang="en-US" dirty="0"/>
          </a:p>
        </p:txBody>
      </p:sp>
      <p:sp>
        <p:nvSpPr>
          <p:cNvPr id="8195" name="Content Placeholder 5"/>
          <p:cNvSpPr>
            <a:spLocks noGrp="1"/>
          </p:cNvSpPr>
          <p:nvPr>
            <p:ph idx="4294967295"/>
          </p:nvPr>
        </p:nvSpPr>
        <p:spPr>
          <a:xfrm>
            <a:off x="580768" y="2126607"/>
            <a:ext cx="6119813" cy="3910012"/>
          </a:xfrm>
        </p:spPr>
        <p:txBody>
          <a:bodyPr/>
          <a:lstStyle/>
          <a:p>
            <a:pPr marL="342900" indent="-342900">
              <a:buFont typeface="Arial" panose="020B0604020202020204" pitchFamily="34" charset="0"/>
              <a:buChar char="•"/>
            </a:pPr>
            <a:r>
              <a:rPr lang="en-US" altLang="en-US" dirty="0"/>
              <a:t>contact your Cochrane Group</a:t>
            </a:r>
            <a:r>
              <a:rPr lang="ja-JP" altLang="en-US" dirty="0"/>
              <a:t>’</a:t>
            </a:r>
            <a:r>
              <a:rPr lang="en-US" altLang="ja-JP" dirty="0"/>
              <a:t>s CIS before you begin</a:t>
            </a:r>
          </a:p>
          <a:p>
            <a:pPr marL="342900" indent="-342900">
              <a:buFont typeface="Arial" panose="020B0604020202020204" pitchFamily="34" charset="0"/>
              <a:buChar char="•"/>
            </a:pPr>
            <a:r>
              <a:rPr lang="en-US" altLang="en-US" dirty="0"/>
              <a:t>services vary, but the CIS may:</a:t>
            </a:r>
          </a:p>
          <a:p>
            <a:pPr lvl="3"/>
            <a:r>
              <a:rPr lang="en-US" altLang="en-US" dirty="0"/>
              <a:t>help plan your search</a:t>
            </a:r>
          </a:p>
          <a:p>
            <a:pPr lvl="3"/>
            <a:r>
              <a:rPr lang="en-US" altLang="en-US" dirty="0"/>
              <a:t>design or comment on your search strategies </a:t>
            </a:r>
          </a:p>
          <a:p>
            <a:pPr lvl="3"/>
            <a:r>
              <a:rPr lang="en-US" altLang="en-US" dirty="0"/>
              <a:t>run searches for you and send you the results</a:t>
            </a:r>
          </a:p>
          <a:p>
            <a:pPr lvl="3"/>
            <a:r>
              <a:rPr lang="en-US" altLang="en-US" dirty="0"/>
              <a:t>give advice about searching other sources</a:t>
            </a:r>
          </a:p>
          <a:p>
            <a:pPr lvl="3"/>
            <a:r>
              <a:rPr lang="en-AU" altLang="en-US" dirty="0"/>
              <a:t>give advice about managing references</a:t>
            </a:r>
          </a:p>
          <a:p>
            <a:pPr lvl="3"/>
            <a:r>
              <a:rPr lang="en-AU" altLang="en-US" dirty="0"/>
              <a:t>draft or comment on the search methods in the Review</a:t>
            </a:r>
          </a:p>
          <a:p>
            <a:pPr marL="342900" indent="-342900">
              <a:buFont typeface="Arial" panose="020B0604020202020204" pitchFamily="34" charset="0"/>
              <a:buChar char="•"/>
            </a:pPr>
            <a:r>
              <a:rPr lang="en-AU" altLang="en-US" dirty="0"/>
              <a:t>otherwise, consult a local health librarian</a:t>
            </a:r>
          </a:p>
          <a:p>
            <a:endParaRPr lang="en-AU" altLang="en-US" dirty="0"/>
          </a:p>
        </p:txBody>
      </p:sp>
    </p:spTree>
    <p:extLst>
      <p:ext uri="{BB962C8B-B14F-4D97-AF65-F5344CB8AC3E}">
        <p14:creationId xmlns:p14="http://schemas.microsoft.com/office/powerpoint/2010/main" val="370074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AU" altLang="en-US"/>
              <a:t>Updating your search</a:t>
            </a:r>
          </a:p>
        </p:txBody>
      </p:sp>
      <p:sp>
        <p:nvSpPr>
          <p:cNvPr id="45059" name="Content Placeholder 2"/>
          <p:cNvSpPr>
            <a:spLocks noGrp="1"/>
          </p:cNvSpPr>
          <p:nvPr>
            <p:ph idx="1"/>
          </p:nvPr>
        </p:nvSpPr>
        <p:spPr>
          <a:xfrm>
            <a:off x="711585" y="2201060"/>
            <a:ext cx="6816847" cy="3909600"/>
          </a:xfrm>
        </p:spPr>
        <p:txBody>
          <a:bodyPr/>
          <a:lstStyle/>
          <a:p>
            <a:pPr marL="342900" indent="-342900">
              <a:buFont typeface="Arial" panose="020B0604020202020204" pitchFamily="34" charset="0"/>
              <a:buChar char="•"/>
            </a:pPr>
            <a:r>
              <a:rPr lang="en-AU" altLang="en-US" dirty="0"/>
              <a:t>writing a review can take some time</a:t>
            </a:r>
          </a:p>
          <a:p>
            <a:pPr marL="342900" indent="-342900">
              <a:buFont typeface="Arial" panose="020B0604020202020204" pitchFamily="34" charset="0"/>
              <a:buChar char="•"/>
            </a:pPr>
            <a:r>
              <a:rPr lang="en-AU" altLang="en-US" dirty="0"/>
              <a:t>you may need to update your search before completing the review</a:t>
            </a:r>
          </a:p>
          <a:p>
            <a:pPr lvl="3"/>
            <a:r>
              <a:rPr lang="en-AU" altLang="en-US" dirty="0"/>
              <a:t>rerun search if more than 12 months old</a:t>
            </a:r>
          </a:p>
          <a:p>
            <a:pPr lvl="3"/>
            <a:r>
              <a:rPr lang="en-AU" altLang="en-US" dirty="0"/>
              <a:t>screen for eligible studies and, if feasible, incorporate results</a:t>
            </a:r>
          </a:p>
          <a:p>
            <a:pPr marL="342900" indent="-342900">
              <a:buFont typeface="Arial" panose="020B0604020202020204" pitchFamily="34" charset="0"/>
              <a:buChar char="•"/>
            </a:pPr>
            <a:r>
              <a:rPr lang="en-AU" altLang="en-US" dirty="0"/>
              <a:t>a well-documented search will make this easier</a:t>
            </a:r>
          </a:p>
          <a:p>
            <a:pPr marL="342900" indent="-342900">
              <a:buFont typeface="Arial" panose="020B0604020202020204" pitchFamily="34" charset="0"/>
              <a:buChar char="•"/>
            </a:pPr>
            <a:r>
              <a:rPr lang="en-AU" altLang="en-US" dirty="0"/>
              <a:t>check for changes to databases and terms before searching (ask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or health librarian)</a:t>
            </a:r>
          </a:p>
        </p:txBody>
      </p:sp>
    </p:spTree>
    <p:extLst>
      <p:ext uri="{BB962C8B-B14F-4D97-AF65-F5344CB8AC3E}">
        <p14:creationId xmlns:p14="http://schemas.microsoft.com/office/powerpoint/2010/main" val="89266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39738" y="1258984"/>
            <a:ext cx="6120000" cy="632838"/>
          </a:xfrm>
        </p:spPr>
        <p:txBody>
          <a:bodyPr/>
          <a:lstStyle/>
          <a:p>
            <a:r>
              <a:rPr lang="en-AU" altLang="en-US" dirty="0"/>
              <a:t>Take home message</a:t>
            </a:r>
          </a:p>
        </p:txBody>
      </p:sp>
      <p:sp>
        <p:nvSpPr>
          <p:cNvPr id="46083" name="Content Placeholder 3"/>
          <p:cNvSpPr>
            <a:spLocks noGrp="1"/>
          </p:cNvSpPr>
          <p:nvPr>
            <p:ph idx="1"/>
          </p:nvPr>
        </p:nvSpPr>
        <p:spPr>
          <a:xfrm>
            <a:off x="439737" y="2075908"/>
            <a:ext cx="7754694" cy="3909600"/>
          </a:xfrm>
        </p:spPr>
        <p:txBody>
          <a:bodyPr/>
          <a:lstStyle/>
          <a:p>
            <a:pPr marL="342900" indent="-342900">
              <a:buFont typeface="Arial" panose="020B0604020202020204" pitchFamily="34" charset="0"/>
              <a:buChar char="•"/>
            </a:pPr>
            <a:r>
              <a:rPr lang="en-AU" altLang="en-US" dirty="0"/>
              <a:t>work closely with your </a:t>
            </a:r>
            <a:r>
              <a:rPr lang="hr-HR" altLang="en-US" dirty="0" err="1"/>
              <a:t>Cochrane</a:t>
            </a:r>
            <a:r>
              <a:rPr lang="hr-HR" altLang="en-US" dirty="0"/>
              <a:t> </a:t>
            </a:r>
            <a:r>
              <a:rPr lang="hr-HR" altLang="en-US" dirty="0" err="1"/>
              <a:t>Information</a:t>
            </a:r>
            <a:r>
              <a:rPr lang="hr-HR" altLang="en-US" dirty="0"/>
              <a:t> </a:t>
            </a:r>
            <a:r>
              <a:rPr lang="hr-HR" altLang="en-US" dirty="0" err="1"/>
              <a:t>Specialist</a:t>
            </a:r>
            <a:r>
              <a:rPr lang="en-AU" altLang="en-US" dirty="0"/>
              <a:t> from the start</a:t>
            </a:r>
          </a:p>
          <a:p>
            <a:pPr marL="342900" indent="-342900">
              <a:buFont typeface="Arial" panose="020B0604020202020204" pitchFamily="34" charset="0"/>
              <a:buChar char="•"/>
            </a:pPr>
            <a:r>
              <a:rPr lang="en-AU" altLang="en-US" dirty="0"/>
              <a:t>plan a systematic search, balancing sensitivity and efficiency</a:t>
            </a:r>
          </a:p>
          <a:p>
            <a:pPr marL="342900" indent="-342900">
              <a:buFont typeface="Arial" panose="020B0604020202020204" pitchFamily="34" charset="0"/>
              <a:buChar char="•"/>
            </a:pPr>
            <a:r>
              <a:rPr lang="en-AU" altLang="en-US" dirty="0"/>
              <a:t>start with CENTRAL, your CRG’s Specialised Register, MEDLINE and </a:t>
            </a:r>
            <a:r>
              <a:rPr lang="en-AU" altLang="en-US" dirty="0" err="1"/>
              <a:t>Embase</a:t>
            </a:r>
            <a:r>
              <a:rPr lang="en-AU" altLang="en-US" dirty="0"/>
              <a:t>, trials registers, then consider other appropriate sources</a:t>
            </a:r>
          </a:p>
          <a:p>
            <a:pPr marL="342900" indent="-342900">
              <a:buFont typeface="Arial" panose="020B0604020202020204" pitchFamily="34" charset="0"/>
              <a:buChar char="•"/>
            </a:pPr>
            <a:r>
              <a:rPr lang="en-AU" altLang="en-US" dirty="0"/>
              <a:t>think about the key concepts of your question, and how they might be described</a:t>
            </a:r>
          </a:p>
          <a:p>
            <a:pPr marL="342900" indent="-342900">
              <a:buFont typeface="Arial" panose="020B0604020202020204" pitchFamily="34" charset="0"/>
              <a:buChar char="•"/>
            </a:pPr>
            <a:r>
              <a:rPr lang="en-AU" altLang="en-US" dirty="0"/>
              <a:t>search strategy must be translated for every database and interface</a:t>
            </a:r>
          </a:p>
          <a:p>
            <a:pPr marL="342900" indent="-342900">
              <a:buFont typeface="Arial" panose="020B0604020202020204" pitchFamily="34" charset="0"/>
              <a:buChar char="•"/>
            </a:pPr>
            <a:r>
              <a:rPr lang="en-AU" altLang="en-US" dirty="0"/>
              <a:t>set up a system to manage your results and keep careful records</a:t>
            </a:r>
          </a:p>
        </p:txBody>
      </p:sp>
    </p:spTree>
    <p:extLst>
      <p:ext uri="{BB962C8B-B14F-4D97-AF65-F5344CB8AC3E}">
        <p14:creationId xmlns:p14="http://schemas.microsoft.com/office/powerpoint/2010/main" val="1159797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altLang="en-US" dirty="0"/>
              <a:t>References</a:t>
            </a:r>
          </a:p>
        </p:txBody>
      </p:sp>
      <p:sp>
        <p:nvSpPr>
          <p:cNvPr id="47107" name="Content Placeholder 3"/>
          <p:cNvSpPr>
            <a:spLocks noGrp="1"/>
          </p:cNvSpPr>
          <p:nvPr>
            <p:ph idx="4294967295"/>
          </p:nvPr>
        </p:nvSpPr>
        <p:spPr>
          <a:xfrm>
            <a:off x="511969" y="2073016"/>
            <a:ext cx="8388350" cy="2247900"/>
          </a:xfrm>
        </p:spPr>
        <p:txBody>
          <a:bodyPr/>
          <a:lstStyle/>
          <a:p>
            <a:pPr marL="342900" indent="-342900">
              <a:buFont typeface="Arial" panose="020B0604020202020204" pitchFamily="34" charset="0"/>
              <a:buChar char="•"/>
            </a:pPr>
            <a:r>
              <a:rPr lang="en-GB" dirty="0"/>
              <a:t>Lefebvre C, Glanville J, Briscoe S, Littlewood A, Marshall C, </a:t>
            </a:r>
            <a:r>
              <a:rPr lang="en-GB" dirty="0" err="1"/>
              <a:t>Metzendorf</a:t>
            </a:r>
            <a:r>
              <a:rPr lang="en-GB" dirty="0"/>
              <a:t> M-I, Noel-</a:t>
            </a:r>
            <a:r>
              <a:rPr lang="en-GB" dirty="0" err="1"/>
              <a:t>Storr</a:t>
            </a:r>
            <a:r>
              <a:rPr lang="en-GB" dirty="0"/>
              <a:t> A, Rader T, </a:t>
            </a:r>
            <a:r>
              <a:rPr lang="en-GB" dirty="0" err="1"/>
              <a:t>Shokraneh</a:t>
            </a:r>
            <a:r>
              <a:rPr lang="en-GB" dirty="0"/>
              <a:t> F, Thomas J, Wieland LS. Chapter 4: Searching for and selecting studies. In: Higgins JPT, Thomas J, Chandler J, </a:t>
            </a:r>
            <a:r>
              <a:rPr lang="en-GB" dirty="0" err="1"/>
              <a:t>Cumpston</a:t>
            </a:r>
            <a:r>
              <a:rPr lang="en-GB" dirty="0"/>
              <a:t> M, Li T, Page MJ, Welch VA (editors). </a:t>
            </a:r>
            <a:r>
              <a:rPr lang="en-GB" i="1" dirty="0"/>
              <a:t>Cochrane Handbook for Systematic Reviews of Interventions </a:t>
            </a:r>
            <a:r>
              <a:rPr lang="en-GB" dirty="0"/>
              <a:t>version 6.1 (updated September 2020). Cochrane, 2020. Available from </a:t>
            </a:r>
            <a:r>
              <a:rPr lang="en-GB" dirty="0">
                <a:hlinkClick r:id="rId3"/>
              </a:rPr>
              <a:t>www.training.cochrane.org/handbook</a:t>
            </a:r>
            <a:r>
              <a:rPr lang="en-GB" dirty="0"/>
              <a:t>.</a:t>
            </a:r>
            <a:endParaRPr lang="en-AU" altLang="en-US" dirty="0"/>
          </a:p>
        </p:txBody>
      </p:sp>
      <p:sp>
        <p:nvSpPr>
          <p:cNvPr id="7" name="Title 1"/>
          <p:cNvSpPr txBox="1">
            <a:spLocks/>
          </p:cNvSpPr>
          <p:nvPr/>
        </p:nvSpPr>
        <p:spPr bwMode="auto">
          <a:xfrm>
            <a:off x="273050" y="3968361"/>
            <a:ext cx="8866188" cy="857250"/>
          </a:xfrm>
          <a:prstGeom prst="rect">
            <a:avLst/>
          </a:prstGeom>
          <a:noFill/>
          <a:ln w="9525">
            <a:noFill/>
            <a:miter lim="800000"/>
            <a:headEnd/>
            <a:tailEnd/>
          </a:ln>
        </p:spPr>
        <p:txBody>
          <a:bodyPr anchor="ctr"/>
          <a:lstStyle/>
          <a:p>
            <a:pPr>
              <a:spcBef>
                <a:spcPct val="0"/>
              </a:spcBef>
              <a:defRPr/>
            </a:pPr>
            <a:r>
              <a:rPr lang="en-AU" sz="36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598488" y="4836723"/>
            <a:ext cx="8229600" cy="1262063"/>
          </a:xfrm>
          <a:prstGeom prst="rect">
            <a:avLst/>
          </a:prstGeom>
          <a:noFill/>
          <a:ln w="9525">
            <a:noFill/>
            <a:miter lim="800000"/>
            <a:headEnd/>
            <a:tailEnd/>
          </a:ln>
        </p:spPr>
        <p:txBody>
          <a:bodyPr/>
          <a:lstStyle/>
          <a:p>
            <a:pPr marL="358775" indent="-358775">
              <a:spcBef>
                <a:spcPct val="20000"/>
              </a:spcBef>
              <a:buFont typeface="Arial" charset="0"/>
              <a:buChar char="•"/>
              <a:tabLst>
                <a:tab pos="179388" algn="l"/>
              </a:tabLst>
              <a:defRPr/>
            </a:pPr>
            <a:r>
              <a:rPr lang="en-AU" sz="1800" dirty="0">
                <a:solidFill>
                  <a:schemeClr val="tx2"/>
                </a:solidFill>
                <a:latin typeface="+mj-lt"/>
                <a:ea typeface="+mn-ea"/>
                <a:cs typeface="Arial" charset="0"/>
              </a:rPr>
              <a:t>Compiled by Miranda Cumpston and Carol Lefebvre</a:t>
            </a:r>
          </a:p>
          <a:p>
            <a:pPr marL="358775" indent="-358775">
              <a:spcBef>
                <a:spcPct val="20000"/>
              </a:spcBef>
              <a:buFont typeface="Arial" charset="0"/>
              <a:buChar char="•"/>
              <a:tabLst>
                <a:tab pos="179388" algn="l"/>
              </a:tabLst>
              <a:defRPr/>
            </a:pPr>
            <a:r>
              <a:rPr lang="en-AU" sz="1800" dirty="0">
                <a:solidFill>
                  <a:schemeClr val="tx2"/>
                </a:solidFill>
                <a:latin typeface="+mj-lt"/>
                <a:ea typeface="+mn-ea"/>
                <a:cs typeface="Arial" charset="0"/>
              </a:rPr>
              <a:t>Based on materials by the UK Cochrane Centre, Cochrane </a:t>
            </a:r>
            <a:r>
              <a:rPr lang="hr-HR" sz="1800" dirty="0">
                <a:solidFill>
                  <a:schemeClr val="tx2"/>
                </a:solidFill>
                <a:latin typeface="+mj-lt"/>
                <a:ea typeface="+mn-ea"/>
                <a:cs typeface="Arial" charset="0"/>
              </a:rPr>
              <a:t>Australia</a:t>
            </a:r>
            <a:r>
              <a:rPr lang="en-AU" sz="1800" dirty="0">
                <a:solidFill>
                  <a:schemeClr val="tx2"/>
                </a:solidFill>
                <a:latin typeface="+mj-lt"/>
                <a:ea typeface="+mn-ea"/>
                <a:cs typeface="Arial" charset="0"/>
              </a:rPr>
              <a:t>, Cochrane Information Retrieval Methods Group, </a:t>
            </a:r>
            <a:r>
              <a:rPr lang="hr-HR" sz="1800" dirty="0" err="1">
                <a:solidFill>
                  <a:schemeClr val="tx2"/>
                </a:solidFill>
                <a:latin typeface="+mj-lt"/>
                <a:ea typeface="+mn-ea"/>
                <a:cs typeface="Arial" charset="0"/>
              </a:rPr>
              <a:t>Cochrane</a:t>
            </a:r>
            <a:r>
              <a:rPr lang="hr-HR" sz="1800" dirty="0">
                <a:solidFill>
                  <a:schemeClr val="tx2"/>
                </a:solidFill>
                <a:latin typeface="+mj-lt"/>
                <a:ea typeface="+mn-ea"/>
                <a:cs typeface="Arial" charset="0"/>
              </a:rPr>
              <a:t> Canada</a:t>
            </a:r>
            <a:r>
              <a:rPr lang="en-AU" sz="1800" dirty="0">
                <a:solidFill>
                  <a:schemeClr val="tx2"/>
                </a:solidFill>
                <a:latin typeface="+mj-lt"/>
                <a:ea typeface="+mn-ea"/>
                <a:cs typeface="Arial" charset="0"/>
              </a:rPr>
              <a:t> and </a:t>
            </a:r>
            <a:r>
              <a:rPr lang="hr-HR" sz="1800" dirty="0" err="1">
                <a:solidFill>
                  <a:schemeClr val="tx2"/>
                </a:solidFill>
                <a:latin typeface="+mj-lt"/>
                <a:ea typeface="+mn-ea"/>
                <a:cs typeface="Arial" charset="0"/>
              </a:rPr>
              <a:t>Cochrane</a:t>
            </a:r>
            <a:r>
              <a:rPr lang="hr-HR" sz="1800" dirty="0">
                <a:solidFill>
                  <a:schemeClr val="tx2"/>
                </a:solidFill>
                <a:latin typeface="+mj-lt"/>
                <a:ea typeface="+mn-ea"/>
                <a:cs typeface="Arial" charset="0"/>
              </a:rPr>
              <a:t> </a:t>
            </a:r>
            <a:r>
              <a:rPr lang="hr-HR" sz="1800" dirty="0" err="1">
                <a:solidFill>
                  <a:schemeClr val="tx2"/>
                </a:solidFill>
                <a:latin typeface="+mj-lt"/>
                <a:ea typeface="+mn-ea"/>
                <a:cs typeface="Arial" charset="0"/>
              </a:rPr>
              <a:t>Netherlands</a:t>
            </a:r>
            <a:endParaRPr lang="en-AU" sz="1800" dirty="0">
              <a:solidFill>
                <a:schemeClr val="tx2"/>
              </a:solidFill>
              <a:latin typeface="+mj-lt"/>
              <a:ea typeface="+mn-ea"/>
              <a:cs typeface="Arial" charset="0"/>
            </a:endParaRPr>
          </a:p>
          <a:p>
            <a:pPr marL="358775" indent="-358775">
              <a:spcBef>
                <a:spcPct val="20000"/>
              </a:spcBef>
              <a:buFont typeface="Arial" charset="0"/>
              <a:buChar char="•"/>
              <a:tabLst>
                <a:tab pos="179388" algn="l"/>
              </a:tabLst>
              <a:defRPr/>
            </a:pPr>
            <a:r>
              <a:rPr lang="en-AU" sz="1800" dirty="0">
                <a:solidFill>
                  <a:schemeClr val="tx2"/>
                </a:solidFill>
                <a:latin typeface="+mj-lt"/>
                <a:ea typeface="+mn-ea"/>
                <a:cs typeface="Arial" charset="0"/>
              </a:rPr>
              <a:t>Approved by the </a:t>
            </a:r>
            <a:r>
              <a:rPr lang="hr-HR" altLang="en-US" dirty="0">
                <a:solidFill>
                  <a:schemeClr val="tx2"/>
                </a:solidFill>
                <a:latin typeface="+mj-lt"/>
                <a:cs typeface="Arial" charset="0"/>
              </a:rPr>
              <a:t>Convenors of </a:t>
            </a:r>
            <a:r>
              <a:rPr lang="en-AU" altLang="en-US" dirty="0">
                <a:solidFill>
                  <a:schemeClr val="tx2"/>
                </a:solidFill>
                <a:latin typeface="+mj-lt"/>
                <a:cs typeface="Arial" charset="0"/>
              </a:rPr>
              <a:t>Cochrane Methods </a:t>
            </a:r>
            <a:r>
              <a:rPr lang="hr-HR" altLang="en-US" dirty="0">
                <a:solidFill>
                  <a:schemeClr val="tx2"/>
                </a:solidFill>
                <a:latin typeface="+mj-lt"/>
                <a:cs typeface="Arial" charset="0"/>
              </a:rPr>
              <a:t>Groups</a:t>
            </a:r>
            <a:endParaRPr lang="en-AU" dirty="0">
              <a:solidFill>
                <a:schemeClr val="tx2"/>
              </a:solidFill>
              <a:latin typeface="+mj-lt"/>
              <a:cs typeface="Arial" charset="0"/>
            </a:endParaRPr>
          </a:p>
        </p:txBody>
      </p:sp>
    </p:spTree>
    <p:extLst>
      <p:ext uri="{BB962C8B-B14F-4D97-AF65-F5344CB8AC3E}">
        <p14:creationId xmlns:p14="http://schemas.microsoft.com/office/powerpoint/2010/main" val="164542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39738" y="1317600"/>
            <a:ext cx="7567440" cy="632838"/>
          </a:xfrm>
        </p:spPr>
        <p:txBody>
          <a:bodyPr/>
          <a:lstStyle/>
          <a:p>
            <a:r>
              <a:rPr lang="en-US" altLang="en-US" dirty="0"/>
              <a:t>A rigorous approach to searching</a:t>
            </a:r>
            <a:endParaRPr lang="en-AU" altLang="en-US" dirty="0"/>
          </a:p>
        </p:txBody>
      </p:sp>
      <p:sp>
        <p:nvSpPr>
          <p:cNvPr id="9219" name="Content Placeholder 8"/>
          <p:cNvSpPr>
            <a:spLocks noGrp="1"/>
          </p:cNvSpPr>
          <p:nvPr>
            <p:ph idx="4294967295"/>
          </p:nvPr>
        </p:nvSpPr>
        <p:spPr>
          <a:xfrm>
            <a:off x="580767" y="2126264"/>
            <a:ext cx="6119813" cy="3910012"/>
          </a:xfrm>
        </p:spPr>
        <p:txBody>
          <a:bodyPr/>
          <a:lstStyle/>
          <a:p>
            <a:pPr marL="342900" indent="-342900">
              <a:buFont typeface="Arial" panose="020B0604020202020204" pitchFamily="34" charset="0"/>
              <a:buChar char="•"/>
            </a:pPr>
            <a:r>
              <a:rPr lang="en-US" altLang="en-US" dirty="0"/>
              <a:t>systematic reviews require an extensive search - MEDLINE is not enough!</a:t>
            </a:r>
          </a:p>
          <a:p>
            <a:pPr marL="342900" indent="-342900">
              <a:buFont typeface="Arial" panose="020B0604020202020204" pitchFamily="34" charset="0"/>
              <a:buChar char="•"/>
            </a:pPr>
            <a:r>
              <a:rPr lang="en-US" altLang="en-US" dirty="0"/>
              <a:t>a limited search may find an unrepresentative set of studies</a:t>
            </a:r>
          </a:p>
          <a:p>
            <a:pPr lvl="3"/>
            <a:r>
              <a:rPr lang="en-US" altLang="en-US" dirty="0"/>
              <a:t>incomplete results</a:t>
            </a:r>
          </a:p>
          <a:p>
            <a:pPr lvl="3"/>
            <a:r>
              <a:rPr lang="en-US" altLang="en-US" dirty="0"/>
              <a:t>selection bias</a:t>
            </a:r>
          </a:p>
          <a:p>
            <a:pPr lvl="3"/>
            <a:r>
              <a:rPr lang="en-US" altLang="en-US" dirty="0"/>
              <a:t>reduced </a:t>
            </a:r>
            <a:r>
              <a:rPr lang="en-US" altLang="en-US" dirty="0" err="1"/>
              <a:t>generalisability</a:t>
            </a:r>
            <a:endParaRPr lang="en-US" altLang="en-US" dirty="0"/>
          </a:p>
          <a:p>
            <a:pPr marL="342900" indent="-342900">
              <a:buFont typeface="Arial" panose="020B0604020202020204" pitchFamily="34" charset="0"/>
              <a:buChar char="•"/>
            </a:pPr>
            <a:r>
              <a:rPr lang="en-US" altLang="en-US" dirty="0"/>
              <a:t>balance sensitivity with efficiency</a:t>
            </a:r>
          </a:p>
        </p:txBody>
      </p:sp>
    </p:spTree>
    <p:extLst>
      <p:ext uri="{BB962C8B-B14F-4D97-AF65-F5344CB8AC3E}">
        <p14:creationId xmlns:p14="http://schemas.microsoft.com/office/powerpoint/2010/main" val="40204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9100" y="1205195"/>
            <a:ext cx="6120000" cy="632838"/>
          </a:xfrm>
        </p:spPr>
        <p:txBody>
          <a:bodyPr/>
          <a:lstStyle/>
          <a:p>
            <a:r>
              <a:rPr lang="en-AU" altLang="en-US" dirty="0"/>
              <a:t>Fishing for information</a:t>
            </a:r>
          </a:p>
        </p:txBody>
      </p:sp>
      <p:pic>
        <p:nvPicPr>
          <p:cNvPr id="10243" name="Picture 2" descr="C:\Ifolder\Pictures\Fis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073" y="1955590"/>
            <a:ext cx="6051721" cy="4538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88988" y="6611938"/>
            <a:ext cx="5857875" cy="246062"/>
          </a:xfrm>
          <a:prstGeom prst="rect">
            <a:avLst/>
          </a:prstGeom>
          <a:noFill/>
          <a:ln w="9525">
            <a:noFill/>
            <a:miter lim="800000"/>
            <a:headEnd/>
            <a:tailEnd/>
          </a:ln>
        </p:spPr>
        <p:txBody>
          <a:bodyPr>
            <a:spAutoFit/>
          </a:bodyPr>
          <a:lstStyle/>
          <a:p>
            <a:pPr>
              <a:defRPr/>
            </a:pPr>
            <a:r>
              <a:rPr lang="en-AU" sz="1000" dirty="0">
                <a:solidFill>
                  <a:schemeClr val="accent2">
                    <a:lumMod val="75000"/>
                  </a:schemeClr>
                </a:solidFill>
                <a:latin typeface="+mn-lt"/>
                <a:ea typeface="+mn-ea"/>
                <a:cs typeface="Arial" charset="0"/>
              </a:rPr>
              <a:t>Fishing the River Nairn by Duncan Brown www.flickr.com/photos/cradlehall/3789625428/</a:t>
            </a:r>
          </a:p>
        </p:txBody>
      </p:sp>
      <p:pic>
        <p:nvPicPr>
          <p:cNvPr id="10245" name="Picture 2" descr="by-n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62725"/>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24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39738" y="1183563"/>
            <a:ext cx="6120000" cy="632838"/>
          </a:xfrm>
        </p:spPr>
        <p:txBody>
          <a:bodyPr/>
          <a:lstStyle/>
          <a:p>
            <a:pPr eaLnBrk="1" hangingPunct="1"/>
            <a:r>
              <a:rPr lang="en-AU" altLang="en-US" dirty="0"/>
              <a:t>Fishing for information</a:t>
            </a:r>
          </a:p>
        </p:txBody>
      </p:sp>
      <p:pic>
        <p:nvPicPr>
          <p:cNvPr id="11268" name="Picture 3" descr="C:\Ifolder\Pictures\Fishing traw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2" y="1816401"/>
            <a:ext cx="8937565" cy="457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Public do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661670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1300" y="6478588"/>
            <a:ext cx="8161337" cy="246062"/>
          </a:xfrm>
          <a:prstGeom prst="rect">
            <a:avLst/>
          </a:prstGeom>
          <a:noFill/>
          <a:ln w="9525">
            <a:noFill/>
            <a:miter lim="800000"/>
            <a:headEnd/>
            <a:tailEnd/>
          </a:ln>
        </p:spPr>
        <p:txBody>
          <a:bodyPr>
            <a:spAutoFit/>
          </a:bodyPr>
          <a:lstStyle/>
          <a:p>
            <a:pPr>
              <a:defRPr/>
            </a:pPr>
            <a:r>
              <a:rPr lang="en-AU" sz="1000" dirty="0">
                <a:solidFill>
                  <a:schemeClr val="accent2">
                    <a:lumMod val="75000"/>
                  </a:schemeClr>
                </a:solidFill>
                <a:latin typeface="+mn-lt"/>
                <a:ea typeface="+mn-ea"/>
                <a:cs typeface="Arial" charset="0"/>
              </a:rPr>
              <a:t>Research Ship </a:t>
            </a:r>
            <a:r>
              <a:rPr lang="en-AU" sz="1000" dirty="0" err="1">
                <a:solidFill>
                  <a:schemeClr val="accent2">
                    <a:lumMod val="75000"/>
                  </a:schemeClr>
                </a:solidFill>
                <a:latin typeface="+mn-lt"/>
                <a:ea typeface="+mn-ea"/>
                <a:cs typeface="Arial" charset="0"/>
              </a:rPr>
              <a:t>Sonne</a:t>
            </a:r>
            <a:r>
              <a:rPr lang="en-AU" sz="1000" dirty="0">
                <a:solidFill>
                  <a:schemeClr val="accent2">
                    <a:lumMod val="75000"/>
                  </a:schemeClr>
                </a:solidFill>
                <a:latin typeface="+mn-lt"/>
                <a:ea typeface="+mn-ea"/>
                <a:cs typeface="Arial" charset="0"/>
              </a:rPr>
              <a:t> In Auckland I (crop) by </a:t>
            </a:r>
            <a:r>
              <a:rPr lang="en-AU" sz="1000" dirty="0" err="1">
                <a:solidFill>
                  <a:schemeClr val="accent2">
                    <a:lumMod val="75000"/>
                  </a:schemeClr>
                </a:solidFill>
                <a:latin typeface="+mn-lt"/>
                <a:ea typeface="+mn-ea"/>
                <a:cs typeface="Arial" charset="0"/>
              </a:rPr>
              <a:t>Ingolfson</a:t>
            </a:r>
            <a:r>
              <a:rPr lang="en-AU" sz="1000" dirty="0">
                <a:solidFill>
                  <a:schemeClr val="accent2">
                    <a:lumMod val="75000"/>
                  </a:schemeClr>
                </a:solidFill>
                <a:latin typeface="+mn-lt"/>
                <a:ea typeface="+mn-ea"/>
                <a:cs typeface="Arial" charset="0"/>
              </a:rPr>
              <a:t> http://commons.wikimedia.org/wiki/File:Research_Ship_Sonne_In_Auckland_I_(crop).jpg</a:t>
            </a:r>
          </a:p>
        </p:txBody>
      </p:sp>
    </p:spTree>
    <p:extLst>
      <p:ext uri="{BB962C8B-B14F-4D97-AF65-F5344CB8AC3E}">
        <p14:creationId xmlns:p14="http://schemas.microsoft.com/office/powerpoint/2010/main" val="425199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GB" altLang="en-US"/>
              <a:t>Sources to search: overview</a:t>
            </a:r>
            <a:endParaRPr lang="en-AU" altLang="en-US"/>
          </a:p>
        </p:txBody>
      </p:sp>
      <p:sp>
        <p:nvSpPr>
          <p:cNvPr id="12291" name="Content Placeholder 4"/>
          <p:cNvSpPr>
            <a:spLocks noGrp="1"/>
          </p:cNvSpPr>
          <p:nvPr>
            <p:ph idx="4294967295"/>
          </p:nvPr>
        </p:nvSpPr>
        <p:spPr>
          <a:xfrm>
            <a:off x="611098" y="2018700"/>
            <a:ext cx="6119813" cy="3910013"/>
          </a:xfrm>
        </p:spPr>
        <p:txBody>
          <a:bodyPr/>
          <a:lstStyle/>
          <a:p>
            <a:pPr marL="342900" indent="-342900">
              <a:buFont typeface="Arial" panose="020B0604020202020204" pitchFamily="34" charset="0"/>
              <a:buChar char="•"/>
            </a:pPr>
            <a:r>
              <a:rPr lang="en-GB" altLang="en-US" dirty="0"/>
              <a:t>bibliographic databases</a:t>
            </a:r>
          </a:p>
          <a:p>
            <a:pPr lvl="3"/>
            <a:r>
              <a:rPr lang="en-GB" altLang="en-US" dirty="0"/>
              <a:t>likely to identify the majority of your included studies</a:t>
            </a:r>
          </a:p>
          <a:p>
            <a:pPr lvl="3"/>
            <a:r>
              <a:rPr lang="en-GB" altLang="en-US" dirty="0"/>
              <a:t>Cochrane Central Register of Controlled Trials (CENTRAL)</a:t>
            </a:r>
          </a:p>
          <a:p>
            <a:pPr lvl="3"/>
            <a:r>
              <a:rPr lang="en-GB" altLang="en-US" dirty="0"/>
              <a:t>MEDLINE</a:t>
            </a:r>
          </a:p>
          <a:p>
            <a:pPr lvl="3"/>
            <a:r>
              <a:rPr lang="en-GB" altLang="en-US" dirty="0" err="1"/>
              <a:t>Embase</a:t>
            </a:r>
            <a:endParaRPr lang="en-GB" altLang="en-US" dirty="0"/>
          </a:p>
          <a:p>
            <a:pPr lvl="3"/>
            <a:r>
              <a:rPr lang="en-GB" altLang="en-US" dirty="0"/>
              <a:t>Cochrane Specialised Registers</a:t>
            </a:r>
            <a:endParaRPr lang="hr-HR" altLang="en-US" dirty="0"/>
          </a:p>
          <a:p>
            <a:pPr lvl="3"/>
            <a:r>
              <a:rPr lang="hr-HR" altLang="en-US" dirty="0" err="1"/>
              <a:t>trials</a:t>
            </a:r>
            <a:r>
              <a:rPr lang="hr-HR" altLang="en-US" dirty="0"/>
              <a:t> </a:t>
            </a:r>
            <a:r>
              <a:rPr lang="hr-HR" altLang="en-US" dirty="0" err="1"/>
              <a:t>registers</a:t>
            </a:r>
            <a:endParaRPr lang="en-GB" altLang="en-US" dirty="0"/>
          </a:p>
          <a:p>
            <a:pPr lvl="3"/>
            <a:r>
              <a:rPr lang="en-GB" altLang="en-US" dirty="0"/>
              <a:t>add others if appropriate</a:t>
            </a:r>
          </a:p>
          <a:p>
            <a:pPr marL="342900" indent="-342900">
              <a:buFont typeface="Arial" panose="020B0604020202020204" pitchFamily="34" charset="0"/>
              <a:buChar char="•"/>
            </a:pPr>
            <a:r>
              <a:rPr lang="en-GB" altLang="en-US" dirty="0"/>
              <a:t>other sources</a:t>
            </a:r>
          </a:p>
          <a:p>
            <a:pPr lvl="3"/>
            <a:r>
              <a:rPr lang="en-GB" altLang="en-US" dirty="0"/>
              <a:t>journals and other databases</a:t>
            </a:r>
          </a:p>
          <a:p>
            <a:pPr lvl="3"/>
            <a:r>
              <a:rPr lang="en-GB" altLang="en-US" dirty="0"/>
              <a:t>unpublished and ongoing studies</a:t>
            </a:r>
          </a:p>
        </p:txBody>
      </p:sp>
      <p:sp>
        <p:nvSpPr>
          <p:cNvPr id="4" name="Down Arrow 3"/>
          <p:cNvSpPr/>
          <p:nvPr/>
        </p:nvSpPr>
        <p:spPr>
          <a:xfrm>
            <a:off x="7311936" y="2911994"/>
            <a:ext cx="531813" cy="284321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ctr" eaLnBrk="1" hangingPunct="1">
              <a:defRPr/>
            </a:pPr>
            <a:endParaRPr lang="en-AU" altLang="en-US">
              <a:solidFill>
                <a:srgbClr val="FFFFFF"/>
              </a:solidFill>
              <a:latin typeface="Calibri" pitchFamily="34" charset="0"/>
            </a:endParaRPr>
          </a:p>
        </p:txBody>
      </p:sp>
      <p:sp>
        <p:nvSpPr>
          <p:cNvPr id="5" name="TextBox 4"/>
          <p:cNvSpPr txBox="1"/>
          <p:nvPr/>
        </p:nvSpPr>
        <p:spPr>
          <a:xfrm>
            <a:off x="6896011" y="2346844"/>
            <a:ext cx="1512888" cy="46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AU" b="1" dirty="0">
                <a:solidFill>
                  <a:schemeClr val="accent2"/>
                </a:solidFill>
              </a:rPr>
              <a:t>start here</a:t>
            </a:r>
          </a:p>
        </p:txBody>
      </p:sp>
      <p:sp>
        <p:nvSpPr>
          <p:cNvPr id="6" name="TextBox 5"/>
          <p:cNvSpPr txBox="1"/>
          <p:nvPr/>
        </p:nvSpPr>
        <p:spPr>
          <a:xfrm>
            <a:off x="6730911" y="5823469"/>
            <a:ext cx="1844675" cy="46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AU" b="1" dirty="0">
                <a:solidFill>
                  <a:schemeClr val="accent2"/>
                </a:solidFill>
              </a:rPr>
              <a:t>work down</a:t>
            </a:r>
          </a:p>
        </p:txBody>
      </p:sp>
    </p:spTree>
    <p:extLst>
      <p:ext uri="{BB962C8B-B14F-4D97-AF65-F5344CB8AC3E}">
        <p14:creationId xmlns:p14="http://schemas.microsoft.com/office/powerpoint/2010/main" val="307428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427382" y="1649729"/>
            <a:ext cx="8049354" cy="632838"/>
          </a:xfrm>
        </p:spPr>
        <p:txBody>
          <a:bodyPr/>
          <a:lstStyle/>
          <a:p>
            <a:r>
              <a:rPr lang="en-AU" altLang="en-US" dirty="0"/>
              <a:t>Cochrane Central Register of Controlled Trials</a:t>
            </a:r>
          </a:p>
        </p:txBody>
      </p:sp>
      <p:sp>
        <p:nvSpPr>
          <p:cNvPr id="13315" name="Content Placeholder 6"/>
          <p:cNvSpPr>
            <a:spLocks noGrp="1"/>
          </p:cNvSpPr>
          <p:nvPr>
            <p:ph idx="4294967295"/>
          </p:nvPr>
        </p:nvSpPr>
        <p:spPr>
          <a:xfrm>
            <a:off x="593124" y="2457068"/>
            <a:ext cx="6119813" cy="3910012"/>
          </a:xfrm>
        </p:spPr>
        <p:txBody>
          <a:bodyPr/>
          <a:lstStyle/>
          <a:p>
            <a:pPr marL="342900" indent="-342900">
              <a:buFont typeface="Arial" panose="020B0604020202020204" pitchFamily="34" charset="0"/>
              <a:buChar char="•"/>
            </a:pPr>
            <a:r>
              <a:rPr lang="en-AU" altLang="en-US" dirty="0"/>
              <a:t>access via the Cochrane Library</a:t>
            </a:r>
          </a:p>
          <a:p>
            <a:pPr marL="342900" indent="-342900">
              <a:buFont typeface="Arial" panose="020B0604020202020204" pitchFamily="34" charset="0"/>
              <a:buChar char="•"/>
            </a:pPr>
            <a:r>
              <a:rPr lang="en-AU" altLang="en-US" dirty="0"/>
              <a:t>RCTs and quasi-RCTs</a:t>
            </a:r>
          </a:p>
          <a:p>
            <a:pPr marL="342900" indent="-342900">
              <a:buFont typeface="Arial" panose="020B0604020202020204" pitchFamily="34" charset="0"/>
              <a:buChar char="•"/>
            </a:pPr>
            <a:r>
              <a:rPr lang="en-AU" altLang="en-US" dirty="0"/>
              <a:t>includes MEDLINE and </a:t>
            </a:r>
            <a:r>
              <a:rPr lang="en-AU" altLang="en-US" dirty="0" err="1"/>
              <a:t>Embase</a:t>
            </a:r>
            <a:br>
              <a:rPr lang="en-AU" altLang="en-US" dirty="0"/>
            </a:br>
            <a:r>
              <a:rPr lang="en-AU" altLang="en-US" dirty="0"/>
              <a:t>records (including Cochrane Crowd)</a:t>
            </a:r>
          </a:p>
          <a:p>
            <a:pPr marL="342900" indent="-342900">
              <a:buFont typeface="Arial" panose="020B0604020202020204" pitchFamily="34" charset="0"/>
              <a:buChar char="•"/>
            </a:pPr>
            <a:r>
              <a:rPr lang="en-AU" altLang="en-US" dirty="0"/>
              <a:t>records from Cochrane Group searches,</a:t>
            </a:r>
            <a:br>
              <a:rPr lang="en-AU" altLang="en-US" dirty="0"/>
            </a:br>
            <a:r>
              <a:rPr lang="en-AU" altLang="en-US" dirty="0"/>
              <a:t>handsearching journals</a:t>
            </a:r>
            <a:br>
              <a:rPr lang="en-AU" altLang="en-US" dirty="0"/>
            </a:br>
            <a:r>
              <a:rPr lang="en-AU" altLang="en-US" dirty="0"/>
              <a:t>and conferences</a:t>
            </a:r>
          </a:p>
        </p:txBody>
      </p:sp>
      <p:graphicFrame>
        <p:nvGraphicFramePr>
          <p:cNvPr id="7" name="Diagram 3"/>
          <p:cNvGraphicFramePr/>
          <p:nvPr>
            <p:extLst>
              <p:ext uri="{D42A27DB-BD31-4B8C-83A1-F6EECF244321}">
                <p14:modId xmlns:p14="http://schemas.microsoft.com/office/powerpoint/2010/main" val="1601408745"/>
              </p:ext>
            </p:extLst>
          </p:nvPr>
        </p:nvGraphicFramePr>
        <p:xfrm>
          <a:off x="4235451" y="3032760"/>
          <a:ext cx="4648200" cy="3825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087410"/>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2618</TotalTime>
  <Words>9432</Words>
  <Application>Microsoft Office PowerPoint</Application>
  <PresentationFormat>On-screen Show (4:3)</PresentationFormat>
  <Paragraphs>625</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Sans source</vt:lpstr>
      <vt:lpstr>Source Sans Pro</vt:lpstr>
      <vt:lpstr>Source Sans Pro Semibold</vt:lpstr>
      <vt:lpstr>Times New Roman</vt:lpstr>
      <vt:lpstr>Wingdings</vt:lpstr>
      <vt:lpstr>Cochrane Purple</vt:lpstr>
      <vt:lpstr>Searching for studies</vt:lpstr>
      <vt:lpstr>Steps of a Cochrane Review</vt:lpstr>
      <vt:lpstr>Session outline</vt:lpstr>
      <vt:lpstr>Cochrane Information Specialists (CIS)</vt:lpstr>
      <vt:lpstr>A rigorous approach to searching</vt:lpstr>
      <vt:lpstr>Fishing for information</vt:lpstr>
      <vt:lpstr>Fishing for information</vt:lpstr>
      <vt:lpstr>Sources to search: overview</vt:lpstr>
      <vt:lpstr>Cochrane Central Register of Controlled Trials</vt:lpstr>
      <vt:lpstr>PowerPoint Presentation</vt:lpstr>
      <vt:lpstr>PowerPoint Presentation</vt:lpstr>
      <vt:lpstr>Searching CENTRAL for clinical trials</vt:lpstr>
      <vt:lpstr>Searching for clinical trials</vt:lpstr>
      <vt:lpstr>Searching for clinical trials - MeSH</vt:lpstr>
      <vt:lpstr>Searching MEDLINE and Embase</vt:lpstr>
      <vt:lpstr>Other bibliographic databases</vt:lpstr>
      <vt:lpstr>Unpublished and ongoing studies</vt:lpstr>
      <vt:lpstr>Identifying SRs </vt:lpstr>
      <vt:lpstr>Other sources</vt:lpstr>
      <vt:lpstr>Session outline</vt:lpstr>
      <vt:lpstr>Constructing a search strategy</vt:lpstr>
      <vt:lpstr>Structure of a search strategy</vt:lpstr>
      <vt:lpstr>Structure of a search strategy</vt:lpstr>
      <vt:lpstr>Turning concepts into search terms</vt:lpstr>
      <vt:lpstr>Text words</vt:lpstr>
      <vt:lpstr>Controlled vocabulary</vt:lpstr>
      <vt:lpstr>Study design filters</vt:lpstr>
      <vt:lpstr>Cochrane Highly Sensitive Search Strategy</vt:lpstr>
      <vt:lpstr>Boolean operators</vt:lpstr>
      <vt:lpstr>Bringing it all together</vt:lpstr>
      <vt:lpstr>Bringing it all together</vt:lpstr>
      <vt:lpstr>Sample CENTRAL strategy</vt:lpstr>
      <vt:lpstr>Sample PubMed strategy</vt:lpstr>
      <vt:lpstr>PowerPoint Presentation</vt:lpstr>
      <vt:lpstr>Limits and restrictions </vt:lpstr>
      <vt:lpstr>Session outline</vt:lpstr>
      <vt:lpstr>Managing your search results</vt:lpstr>
      <vt:lpstr>Documenting the search</vt:lpstr>
      <vt:lpstr>Reporting the search in your review</vt:lpstr>
      <vt:lpstr>Updating your search</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Diane Gal</cp:lastModifiedBy>
  <cp:revision>112</cp:revision>
  <cp:lastPrinted>2016-03-10T03:54:17Z</cp:lastPrinted>
  <dcterms:created xsi:type="dcterms:W3CDTF">2016-03-04T03:08:32Z</dcterms:created>
  <dcterms:modified xsi:type="dcterms:W3CDTF">2022-07-14T09:46:55Z</dcterms:modified>
  <cp:category/>
</cp:coreProperties>
</file>