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7" r:id="rId2"/>
    <p:sldId id="554" r:id="rId3"/>
    <p:sldId id="277" r:id="rId4"/>
    <p:sldId id="555" r:id="rId5"/>
    <p:sldId id="774" r:id="rId6"/>
    <p:sldId id="576" r:id="rId7"/>
    <p:sldId id="578" r:id="rId8"/>
    <p:sldId id="577" r:id="rId9"/>
    <p:sldId id="773" r:id="rId10"/>
    <p:sldId id="580" r:id="rId11"/>
    <p:sldId id="581" r:id="rId12"/>
    <p:sldId id="341" r:id="rId13"/>
    <p:sldId id="583" r:id="rId14"/>
    <p:sldId id="562" r:id="rId15"/>
    <p:sldId id="564" r:id="rId16"/>
    <p:sldId id="777" r:id="rId17"/>
    <p:sldId id="778" r:id="rId18"/>
    <p:sldId id="712" r:id="rId19"/>
    <p:sldId id="710" r:id="rId20"/>
    <p:sldId id="711" r:id="rId21"/>
    <p:sldId id="771" r:id="rId22"/>
    <p:sldId id="772" r:id="rId23"/>
    <p:sldId id="775" r:id="rId24"/>
    <p:sldId id="776" r:id="rId25"/>
    <p:sldId id="709" r:id="rId26"/>
    <p:sldId id="713" r:id="rId27"/>
    <p:sldId id="573" r:id="rId28"/>
    <p:sldId id="574" r:id="rId29"/>
    <p:sldId id="575" r:id="rId30"/>
    <p:sldId id="344" r:id="rId31"/>
    <p:sldId id="345"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esso, Nancy" initials="SN" lastIdx="3" clrIdx="0">
    <p:extLst>
      <p:ext uri="{19B8F6BF-5375-455C-9EA6-DF929625EA0E}">
        <p15:presenceInfo xmlns:p15="http://schemas.microsoft.com/office/powerpoint/2012/main" userId="S::santesna@mcmaster.ca::a651ddba-86ef-4323-b554-70d800cff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6" autoAdjust="0"/>
    <p:restoredTop sz="60292" autoAdjust="0"/>
  </p:normalViewPr>
  <p:slideViewPr>
    <p:cSldViewPr snapToGrid="0" showGuides="1">
      <p:cViewPr varScale="1">
        <p:scale>
          <a:sx n="40" d="100"/>
          <a:sy n="40" d="100"/>
        </p:scale>
        <p:origin x="1692" y="4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972" y="102"/>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2T16:04:04.047" idx="2">
    <p:pos x="5715" y="1584"/>
    <p:text>i moved this slide here so we can tell people about it first and then provide details about what it means.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87572" tIns="43786" rIns="87572" bIns="43786" rtlCol="0"/>
          <a:lstStyle>
            <a:lvl1pPr algn="l">
              <a:defRPr sz="1100"/>
            </a:lvl1pPr>
          </a:lstStyle>
          <a:p>
            <a:endParaRPr lang="en-AU"/>
          </a:p>
        </p:txBody>
      </p:sp>
      <p:sp>
        <p:nvSpPr>
          <p:cNvPr id="4" name="Footer Placeholder 3"/>
          <p:cNvSpPr>
            <a:spLocks noGrp="1"/>
          </p:cNvSpPr>
          <p:nvPr>
            <p:ph type="ftr" sz="quarter" idx="2"/>
          </p:nvPr>
        </p:nvSpPr>
        <p:spPr>
          <a:xfrm>
            <a:off x="0" y="9120189"/>
            <a:ext cx="3170238" cy="481011"/>
          </a:xfrm>
          <a:prstGeom prst="rect">
            <a:avLst/>
          </a:prstGeom>
        </p:spPr>
        <p:txBody>
          <a:bodyPr vert="horz" lIns="87572" tIns="43786" rIns="87572" bIns="43786" rtlCol="0" anchor="b"/>
          <a:lstStyle>
            <a:lvl1pPr algn="l">
              <a:defRPr sz="1100"/>
            </a:lvl1pPr>
          </a:lstStyle>
          <a:p>
            <a:endParaRPr lang="en-AU"/>
          </a:p>
        </p:txBody>
      </p:sp>
    </p:spTree>
    <p:extLst>
      <p:ext uri="{BB962C8B-B14F-4D97-AF65-F5344CB8AC3E}">
        <p14:creationId xmlns:p14="http://schemas.microsoft.com/office/powerpoint/2010/main" val="42593242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2572" tIns="46287" rIns="92572" bIns="46287" rtlCol="0" anchor="ctr"/>
          <a:lstStyle/>
          <a:p>
            <a:endParaRPr lang="en-GB" dirty="0"/>
          </a:p>
        </p:txBody>
      </p:sp>
      <p:sp>
        <p:nvSpPr>
          <p:cNvPr id="5" name="Notes Placeholder 4"/>
          <p:cNvSpPr>
            <a:spLocks noGrp="1"/>
          </p:cNvSpPr>
          <p:nvPr>
            <p:ph type="body" sz="quarter" idx="3"/>
          </p:nvPr>
        </p:nvSpPr>
        <p:spPr>
          <a:xfrm>
            <a:off x="1199728" y="4560571"/>
            <a:ext cx="4915746" cy="4320540"/>
          </a:xfrm>
          <a:prstGeom prst="rect">
            <a:avLst/>
          </a:prstGeom>
        </p:spPr>
        <p:txBody>
          <a:bodyPr vert="horz" lIns="92572" tIns="46287" rIns="92572"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2572" tIns="46287" rIns="92572" bIns="46287"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JcfTEDF0lv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So, it’s useful to present the results as absolute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Let’s assume we know that 40 out of 1000 people will have nausea without treatment (or when receiving placebo) - </a:t>
            </a:r>
            <a:r>
              <a:rPr lang="hr-HR" sz="1200" b="0" i="0" kern="1200" dirty="0">
                <a:solidFill>
                  <a:schemeClr val="tx1"/>
                </a:solidFill>
                <a:effectLst/>
                <a:latin typeface="Source Sans Pro" pitchFamily="34" charset="0"/>
                <a:ea typeface="+mn-ea"/>
                <a:cs typeface="Arial" panose="020B0604020202020204" pitchFamily="34" charset="0"/>
              </a:rPr>
              <a:t>we’ll talk about where this number comes from a bit later</a:t>
            </a:r>
            <a:r>
              <a:rPr lang="hr-HR" altLang="en-US" dirty="0"/>
              <a:t>. How many people out of 1000 would have nausea if they took treatment? Remember we also know that the risk of nausea is 2.17 times higher if they take treatment than if they do not take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[NOTE FOR TRAINERS: Ask participants to discuss in pairs and calculate the risk with treatment Z. Let them volunteer their answers, then you confirm the correct answer and how to calculate it (RR values times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p:txBody>
      </p:sp>
    </p:spTree>
    <p:extLst>
      <p:ext uri="{BB962C8B-B14F-4D97-AF65-F5344CB8AC3E}">
        <p14:creationId xmlns:p14="http://schemas.microsoft.com/office/powerpoint/2010/main" val="4883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We also try to explain more clearly what happens in the continuous outcome. Here, it’s important to state what was the mean final pain score in the group that didn’t received the treatment (or received placebo) – then the comparison with the score in the treatment group becomes meaningful.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And, importantly, the GRADE assessments indicate how certain we are that there are the true effects.</a:t>
            </a:r>
          </a:p>
        </p:txBody>
      </p:sp>
    </p:spTree>
    <p:extLst>
      <p:ext uri="{BB962C8B-B14F-4D97-AF65-F5344CB8AC3E}">
        <p14:creationId xmlns:p14="http://schemas.microsoft.com/office/powerpoint/2010/main" val="310385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Remember when we calculated how many more people have nausea with treatment Z? We decided that the risk of nausea without treatment was 40 out of 1000. But where did this number come from?</a:t>
            </a:r>
          </a:p>
          <a:p>
            <a:endParaRPr lang="hr-HR" dirty="0"/>
          </a:p>
          <a:p>
            <a:r>
              <a:rPr lang="hr-HR" sz="1200" b="0" i="0" kern="1200" dirty="0">
                <a:solidFill>
                  <a:schemeClr val="tx1"/>
                </a:solidFill>
                <a:effectLst/>
                <a:latin typeface="Source Sans Pro" pitchFamily="34" charset="0"/>
                <a:ea typeface="+mn-ea"/>
                <a:cs typeface="Arial" panose="020B0604020202020204" pitchFamily="34" charset="0"/>
              </a:rPr>
              <a:t>There are three options when you are choosing </a:t>
            </a:r>
            <a:r>
              <a:rPr lang="en-GB" sz="1200" b="0" i="0" kern="1200" dirty="0">
                <a:solidFill>
                  <a:schemeClr val="tx1"/>
                </a:solidFill>
                <a:effectLst/>
                <a:latin typeface="Source Sans Pro" pitchFamily="34" charset="0"/>
                <a:ea typeface="+mn-ea"/>
                <a:cs typeface="Arial" panose="020B0604020202020204" pitchFamily="34" charset="0"/>
              </a:rPr>
              <a:t>the risk in the control group:</a:t>
            </a: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1. </a:t>
            </a:r>
            <a:r>
              <a:rPr lang="en-GB" sz="1200" b="0" i="0" kern="1200" dirty="0">
                <a:solidFill>
                  <a:schemeClr val="tx1"/>
                </a:solidFill>
                <a:effectLst/>
                <a:latin typeface="Source Sans Pro" pitchFamily="34" charset="0"/>
                <a:ea typeface="+mn-ea"/>
                <a:cs typeface="Arial" panose="020B0604020202020204" pitchFamily="34" charset="0"/>
              </a:rPr>
              <a:t>The mean </a:t>
            </a:r>
            <a:r>
              <a:rPr lang="hr-HR" sz="1200" b="0" i="0" kern="1200" dirty="0">
                <a:solidFill>
                  <a:schemeClr val="tx1"/>
                </a:solidFill>
                <a:effectLst/>
                <a:latin typeface="Source Sans Pro" pitchFamily="34" charset="0"/>
                <a:ea typeface="+mn-ea"/>
                <a:cs typeface="Arial" panose="020B0604020202020204" pitchFamily="34" charset="0"/>
              </a:rPr>
              <a:t>or median</a:t>
            </a:r>
            <a:r>
              <a:rPr lang="en-GB" sz="1200" b="0" i="0" kern="1200" dirty="0">
                <a:solidFill>
                  <a:schemeClr val="tx1"/>
                </a:solidFill>
                <a:effectLst/>
                <a:latin typeface="Source Sans Pro" pitchFamily="34" charset="0"/>
                <a:ea typeface="+mn-ea"/>
                <a:cs typeface="Arial" panose="020B0604020202020204" pitchFamily="34" charset="0"/>
              </a:rPr>
              <a:t> of the risks in the control groups of the studies included in your review. A </a:t>
            </a:r>
            <a:r>
              <a:rPr lang="hr-HR" sz="1200" b="0" i="0" kern="1200" dirty="0">
                <a:solidFill>
                  <a:schemeClr val="tx1"/>
                </a:solidFill>
                <a:effectLst/>
                <a:latin typeface="Source Sans Pro" pitchFamily="34" charset="0"/>
                <a:ea typeface="+mn-ea"/>
                <a:cs typeface="Arial" panose="020B0604020202020204" pitchFamily="34" charset="0"/>
              </a:rPr>
              <a:t>mean is</a:t>
            </a:r>
            <a:r>
              <a:rPr lang="en-GB" sz="1200" b="0" i="0" kern="1200" dirty="0">
                <a:solidFill>
                  <a:schemeClr val="tx1"/>
                </a:solidFill>
                <a:effectLst/>
                <a:latin typeface="Source Sans Pro" pitchFamily="34" charset="0"/>
                <a:ea typeface="+mn-ea"/>
                <a:cs typeface="Arial" panose="020B0604020202020204" pitchFamily="34" charset="0"/>
              </a:rPr>
              <a:t> a straightforward option, </a:t>
            </a:r>
            <a:r>
              <a:rPr lang="hr-HR" sz="1200" b="0" i="0" kern="1200" dirty="0">
                <a:solidFill>
                  <a:schemeClr val="tx1"/>
                </a:solidFill>
                <a:effectLst/>
                <a:latin typeface="Source Sans Pro" pitchFamily="34" charset="0"/>
                <a:ea typeface="+mn-ea"/>
                <a:cs typeface="Arial" panose="020B0604020202020204" pitchFamily="34" charset="0"/>
              </a:rPr>
              <a:t>but it</a:t>
            </a:r>
            <a:r>
              <a:rPr lang="en-GB" sz="1200" b="0" i="0" kern="1200" dirty="0">
                <a:solidFill>
                  <a:schemeClr val="tx1"/>
                </a:solidFill>
                <a:effectLst/>
                <a:latin typeface="Source Sans Pro" pitchFamily="34" charset="0"/>
                <a:ea typeface="+mn-ea"/>
                <a:cs typeface="Arial" panose="020B0604020202020204" pitchFamily="34" charset="0"/>
              </a:rPr>
              <a:t> does not include the weighting used in the overall meta-analysis.</a:t>
            </a:r>
            <a:endParaRPr lang="hr-HR" sz="1200" b="0" i="0" kern="1200" dirty="0">
              <a:solidFill>
                <a:schemeClr val="tx1"/>
              </a:solidFill>
              <a:effectLst/>
              <a:latin typeface="Source Sans Pro"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2. </a:t>
            </a:r>
            <a:r>
              <a:rPr lang="en-GB" sz="1200" b="0" i="0" kern="1200" dirty="0">
                <a:solidFill>
                  <a:schemeClr val="tx1"/>
                </a:solidFill>
                <a:effectLst/>
                <a:latin typeface="Source Sans Pro" pitchFamily="34" charset="0"/>
                <a:ea typeface="+mn-ea"/>
                <a:cs typeface="Arial" panose="020B0604020202020204" pitchFamily="34" charset="0"/>
              </a:rPr>
              <a:t>The control group risk of a representative study. This could be a study you consider to be broadly representative of the population, or a study at low risk of bias. You can select more than one representative study if the population you are interested in may have high or low levels of underlying risk. For example, an older population, or a population with advanced disease, might be more likely to experience the event regardless of their treatment. For dichotomous outcomes, you can present more than one row in the ‘Summary of findings’ table for your outcome, showing different absolute effects for high and low control group risk levels.</a:t>
            </a: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3. </a:t>
            </a:r>
            <a:r>
              <a:rPr lang="en-GB" sz="1200" b="0" i="0" kern="1200" dirty="0">
                <a:solidFill>
                  <a:schemeClr val="tx1"/>
                </a:solidFill>
                <a:effectLst/>
                <a:latin typeface="Source Sans Pro" pitchFamily="34" charset="0"/>
                <a:ea typeface="+mn-ea"/>
                <a:cs typeface="Arial" panose="020B0604020202020204" pitchFamily="34" charset="0"/>
              </a:rPr>
              <a:t>A risk or prevalence of the outcome from a well-conducted, non-randomized study that establishes a typical population risk level, even if the study is not included in your review.</a:t>
            </a: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Source Sans Pro" pitchFamily="34" charset="0"/>
                <a:ea typeface="+mn-ea"/>
                <a:cs typeface="Arial" panose="020B0604020202020204" pitchFamily="34" charset="0"/>
              </a:rPr>
              <a:t>For continuous outcomes, you could also show the range of control group values. </a:t>
            </a:r>
            <a:r>
              <a:rPr lang="hr-HR" sz="1200" b="0" i="0" kern="1200" dirty="0">
                <a:solidFill>
                  <a:schemeClr val="tx1"/>
                </a:solidFill>
                <a:effectLst/>
                <a:latin typeface="Source Sans Pro" pitchFamily="34" charset="0"/>
                <a:ea typeface="+mn-ea"/>
                <a:cs typeface="Arial" panose="020B0604020202020204" pitchFamily="34" charset="0"/>
              </a:rPr>
              <a:t>Whatever you decide to choose as the risk in the control group, you should explain your </a:t>
            </a:r>
            <a:r>
              <a:rPr lang="en-GB" sz="1200" b="0" i="0" kern="1200" dirty="0">
                <a:solidFill>
                  <a:schemeClr val="tx1"/>
                </a:solidFill>
                <a:effectLst/>
                <a:latin typeface="Source Sans Pro" pitchFamily="34" charset="0"/>
                <a:ea typeface="+mn-ea"/>
                <a:cs typeface="Arial" panose="020B0604020202020204" pitchFamily="34" charset="0"/>
              </a:rPr>
              <a:t>choice in a footnote</a:t>
            </a:r>
            <a:r>
              <a:rPr lang="hr-HR" sz="1200" b="0" i="0" kern="1200" dirty="0">
                <a:solidFill>
                  <a:schemeClr val="tx1"/>
                </a:solidFill>
                <a:effectLst/>
                <a:latin typeface="Source Sans Pro" pitchFamily="34" charset="0"/>
                <a:ea typeface="+mn-ea"/>
                <a:cs typeface="Arial" panose="020B0604020202020204" pitchFamily="34" charset="0"/>
              </a:rPr>
              <a:t> to the ‘Summary of findings’ table.</a:t>
            </a:r>
            <a:endParaRPr lang="en-GB" dirty="0"/>
          </a:p>
        </p:txBody>
      </p:sp>
    </p:spTree>
    <p:extLst>
      <p:ext uri="{BB962C8B-B14F-4D97-AF65-F5344CB8AC3E}">
        <p14:creationId xmlns:p14="http://schemas.microsoft.com/office/powerpoint/2010/main" val="320035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For some outcomes</a:t>
            </a:r>
            <a:r>
              <a:rPr lang="en-GB" sz="1200" b="0" i="0" kern="1200" dirty="0">
                <a:solidFill>
                  <a:schemeClr val="tx1"/>
                </a:solidFill>
                <a:effectLst/>
                <a:latin typeface="Source Sans Pro" pitchFamily="34" charset="0"/>
                <a:ea typeface="+mn-ea"/>
                <a:cs typeface="Arial" panose="020B0604020202020204" pitchFamily="34" charset="0"/>
              </a:rPr>
              <a:t>, meta-analysis will not be </a:t>
            </a:r>
            <a:r>
              <a:rPr lang="en-GB" sz="1200" b="0" i="0" kern="1200" dirty="0" err="1">
                <a:solidFill>
                  <a:schemeClr val="tx1"/>
                </a:solidFill>
                <a:effectLst/>
                <a:latin typeface="Source Sans Pro" pitchFamily="34" charset="0"/>
                <a:ea typeface="+mn-ea"/>
                <a:cs typeface="Arial" panose="020B0604020202020204" pitchFamily="34" charset="0"/>
              </a:rPr>
              <a:t>possibl</a:t>
            </a:r>
            <a:r>
              <a:rPr lang="hr-HR" sz="1200" b="0" i="0" kern="1200" dirty="0">
                <a:solidFill>
                  <a:schemeClr val="tx1"/>
                </a:solidFill>
                <a:effectLst/>
                <a:latin typeface="Source Sans Pro" pitchFamily="34" charset="0"/>
                <a:ea typeface="+mn-ea"/>
                <a:cs typeface="Arial" panose="020B0604020202020204" pitchFamily="34" charset="0"/>
              </a:rPr>
              <a:t>e,</a:t>
            </a:r>
            <a:r>
              <a:rPr lang="en-GB" sz="1200" b="0" i="0" kern="1200" dirty="0">
                <a:solidFill>
                  <a:schemeClr val="tx1"/>
                </a:solidFill>
                <a:effectLst/>
                <a:latin typeface="Source Sans Pro" pitchFamily="34" charset="0"/>
                <a:ea typeface="+mn-ea"/>
                <a:cs typeface="Arial" panose="020B0604020202020204" pitchFamily="34" charset="0"/>
              </a:rPr>
              <a:t> for example </a:t>
            </a:r>
            <a:r>
              <a:rPr lang="hr-HR" sz="1200" b="0" i="0" kern="1200" dirty="0">
                <a:solidFill>
                  <a:schemeClr val="tx1"/>
                </a:solidFill>
                <a:effectLst/>
                <a:latin typeface="Source Sans Pro" pitchFamily="34" charset="0"/>
                <a:ea typeface="+mn-ea"/>
                <a:cs typeface="Arial" panose="020B0604020202020204" pitchFamily="34" charset="0"/>
              </a:rPr>
              <a:t>due to limited evidence, incompletely reported outcome/effect estimates, different effect measures used across studies, and bias in the evidence. </a:t>
            </a:r>
            <a:r>
              <a:rPr lang="en-GB" sz="1200" b="0" i="0" kern="1200" dirty="0">
                <a:solidFill>
                  <a:schemeClr val="tx1"/>
                </a:solidFill>
                <a:effectLst/>
                <a:latin typeface="Source Sans Pro" pitchFamily="34" charset="0"/>
                <a:ea typeface="+mn-ea"/>
                <a:cs typeface="Arial" panose="020B0604020202020204" pitchFamily="34" charset="0"/>
              </a:rPr>
              <a:t>In </a:t>
            </a:r>
            <a:r>
              <a:rPr lang="hr-HR" sz="1200" b="0" i="0" kern="1200" dirty="0">
                <a:solidFill>
                  <a:schemeClr val="tx1"/>
                </a:solidFill>
                <a:effectLst/>
                <a:latin typeface="Source Sans Pro" pitchFamily="34" charset="0"/>
                <a:ea typeface="+mn-ea"/>
                <a:cs typeface="Arial" panose="020B0604020202020204" pitchFamily="34" charset="0"/>
              </a:rPr>
              <a:t>such</a:t>
            </a:r>
            <a:r>
              <a:rPr lang="en-GB" sz="1200" b="0" i="0" kern="1200" dirty="0">
                <a:solidFill>
                  <a:schemeClr val="tx1"/>
                </a:solidFill>
                <a:effectLst/>
                <a:latin typeface="Source Sans Pro" pitchFamily="34" charset="0"/>
                <a:ea typeface="+mn-ea"/>
                <a:cs typeface="Arial" panose="020B0604020202020204" pitchFamily="34" charset="0"/>
              </a:rPr>
              <a:t> instance</a:t>
            </a:r>
            <a:r>
              <a:rPr lang="hr-HR" sz="1200" b="0" i="0" kern="1200" dirty="0">
                <a:solidFill>
                  <a:schemeClr val="tx1"/>
                </a:solidFill>
                <a:effectLst/>
                <a:latin typeface="Source Sans Pro" pitchFamily="34" charset="0"/>
                <a:ea typeface="+mn-ea"/>
                <a:cs typeface="Arial" panose="020B0604020202020204" pitchFamily="34" charset="0"/>
              </a:rPr>
              <a:t>s</a:t>
            </a:r>
            <a:r>
              <a:rPr lang="en-GB" sz="1200" b="0" i="0" kern="1200" dirty="0">
                <a:solidFill>
                  <a:schemeClr val="tx1"/>
                </a:solidFill>
                <a:effectLst/>
                <a:latin typeface="Source Sans Pro" pitchFamily="34" charset="0"/>
                <a:ea typeface="+mn-ea"/>
                <a:cs typeface="Arial" panose="020B0604020202020204" pitchFamily="34" charset="0"/>
              </a:rPr>
              <a:t> you may need to rely on a narrative synthesis, to explain your findings through words.</a:t>
            </a: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latin typeface="Source Sans Pro" pitchFamily="34" charset="0"/>
                <a:ea typeface="+mn-ea"/>
                <a:cs typeface="Arial" panose="020B0604020202020204" pitchFamily="34" charset="0"/>
              </a:rPr>
              <a:t>Even if you have not conducted meta-analysis, </a:t>
            </a:r>
            <a:r>
              <a:rPr lang="en-GB" sz="1200" b="0" i="0" kern="1200" dirty="0">
                <a:solidFill>
                  <a:schemeClr val="tx1"/>
                </a:solidFill>
                <a:effectLst/>
                <a:latin typeface="Source Sans Pro" pitchFamily="34" charset="0"/>
                <a:ea typeface="+mn-ea"/>
                <a:cs typeface="Arial" panose="020B0604020202020204" pitchFamily="34" charset="0"/>
              </a:rPr>
              <a:t>you should apply a transparent and systematic way of expressing and synthesizing the results of studies included in your review.</a:t>
            </a:r>
            <a:r>
              <a:rPr lang="hr-HR" sz="1200" b="0" i="0" kern="1200" dirty="0">
                <a:solidFill>
                  <a:schemeClr val="tx1"/>
                </a:solidFill>
                <a:effectLst/>
                <a:latin typeface="Source Sans Pro" pitchFamily="34" charset="0"/>
                <a:ea typeface="+mn-ea"/>
                <a:cs typeface="Arial" panose="020B0604020202020204" pitchFamily="34" charset="0"/>
              </a:rPr>
              <a:t> Cochrane Handbook Chapter 12 provides guidance on synthesizing and presenting findings using other methods. A self-directed learning module ‘Synthesis without meta-analysis reporting guideline’ is freely available at: https://training.cochrane.org/online-learning/cochrane-methodology/</a:t>
            </a:r>
            <a:r>
              <a:rPr lang="hr-HR" sz="1200" b="0" i="0" kern="1200" dirty="0" err="1">
                <a:solidFill>
                  <a:schemeClr val="tx1"/>
                </a:solidFill>
                <a:effectLst/>
                <a:latin typeface="Source Sans Pro" pitchFamily="34" charset="0"/>
                <a:ea typeface="+mn-ea"/>
                <a:cs typeface="Arial" panose="020B0604020202020204" pitchFamily="34" charset="0"/>
              </a:rPr>
              <a:t>swim-reporting-guideline</a:t>
            </a:r>
            <a:r>
              <a:rPr lang="hr-HR" sz="1200" b="0" i="0" kern="1200" dirty="0">
                <a:solidFill>
                  <a:schemeClr val="tx1"/>
                </a:solidFill>
                <a:effectLst/>
                <a:latin typeface="Source Sans Pro" pitchFamily="34" charset="0"/>
                <a:ea typeface="+mn-ea"/>
                <a:cs typeface="Arial" panose="020B0604020202020204" pitchFamily="34" charset="0"/>
              </a:rPr>
              <a:t>. You should plan your approach in advance – at the protocol </a:t>
            </a:r>
            <a:r>
              <a:rPr lang="hr-HR" sz="1200" b="0" i="0" kern="1200" dirty="0" err="1">
                <a:solidFill>
                  <a:schemeClr val="tx1"/>
                </a:solidFill>
                <a:effectLst/>
                <a:latin typeface="Source Sans Pro" pitchFamily="34" charset="0"/>
                <a:ea typeface="+mn-ea"/>
                <a:cs typeface="Arial" panose="020B0604020202020204" pitchFamily="34" charset="0"/>
              </a:rPr>
              <a:t>stage</a:t>
            </a:r>
            <a:r>
              <a:rPr lang="hr-HR" sz="1200" b="0" i="0" kern="1200" dirty="0">
                <a:solidFill>
                  <a:schemeClr val="tx1"/>
                </a:solidFill>
                <a:effectLst/>
                <a:latin typeface="Source Sans Pro" pitchFamily="34" charset="0"/>
                <a:ea typeface="+mn-ea"/>
                <a:cs typeface="Arial" panose="020B0604020202020204" pitchFamily="34" charset="0"/>
              </a:rPr>
              <a:t>.</a:t>
            </a: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kern="1200" dirty="0">
                <a:solidFill>
                  <a:schemeClr val="tx1"/>
                </a:solidFill>
                <a:effectLst/>
                <a:latin typeface="Source Sans Pro" pitchFamily="34" charset="0"/>
                <a:ea typeface="+mn-ea"/>
                <a:cs typeface="Arial" panose="020B0604020202020204" pitchFamily="34" charset="0"/>
              </a:rPr>
              <a:t>When making the table in GRADPro software, you can </a:t>
            </a:r>
            <a:r>
              <a:rPr lang="en-GB" sz="1200" kern="1200" dirty="0">
                <a:solidFill>
                  <a:schemeClr val="tx1"/>
                </a:solidFill>
                <a:effectLst/>
                <a:latin typeface="Source Sans Pro" pitchFamily="34" charset="0"/>
                <a:ea typeface="+mn-ea"/>
                <a:cs typeface="Arial" panose="020B0604020202020204" pitchFamily="34" charset="0"/>
              </a:rPr>
              <a:t>choose a specific format for narrative outcomes</a:t>
            </a:r>
            <a:r>
              <a:rPr lang="hr-HR" sz="1200" kern="1200" dirty="0">
                <a:solidFill>
                  <a:schemeClr val="tx1"/>
                </a:solidFill>
                <a:effectLst/>
                <a:latin typeface="Source Sans Pro" pitchFamily="34" charset="0"/>
                <a:ea typeface="+mn-ea"/>
                <a:cs typeface="Arial" panose="020B0604020202020204" pitchFamily="34" charset="0"/>
              </a:rPr>
              <a:t>. Note that GRADEing of the certainty of evidence should be done even for the narrative outcomes.</a:t>
            </a:r>
          </a:p>
          <a:p>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[NOTE FOR TRAINERS: For a detailed guidance on how to report the synthesis without meta-analyisis in a systematic review, you </a:t>
            </a:r>
            <a:r>
              <a:rPr lang="hr-HR" sz="1200" b="0" i="0" kern="1200">
                <a:solidFill>
                  <a:schemeClr val="tx1"/>
                </a:solidFill>
                <a:effectLst/>
                <a:latin typeface="Source Sans Pro" pitchFamily="34" charset="0"/>
                <a:ea typeface="+mn-ea"/>
                <a:cs typeface="Arial" panose="020B0604020202020204" pitchFamily="34" charset="0"/>
              </a:rPr>
              <a:t>can refer </a:t>
            </a:r>
            <a:r>
              <a:rPr lang="hr-HR" sz="1200" b="0" i="0" kern="1200" dirty="0">
                <a:solidFill>
                  <a:schemeClr val="tx1"/>
                </a:solidFill>
                <a:effectLst/>
                <a:latin typeface="Source Sans Pro" pitchFamily="34" charset="0"/>
                <a:ea typeface="+mn-ea"/>
                <a:cs typeface="Arial" panose="020B0604020202020204" pitchFamily="34" charset="0"/>
              </a:rPr>
              <a:t>the participants to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‘Synthesis Without Meta-analysis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SwiM</a:t>
            </a:r>
            <a:r>
              <a:rPr lang="en-US" sz="1800" dirty="0">
                <a:effectLst/>
                <a:latin typeface="Calibri" panose="020F0502020204030204" pitchFamily="34" charset="0"/>
                <a:ea typeface="Calibri" panose="020F0502020204030204" pitchFamily="34" charset="0"/>
                <a:cs typeface="Times New Roman" panose="02020603050405020304" pitchFamily="18" charset="0"/>
              </a:rPr>
              <a:t>) reporting guideline’ online learning module</a:t>
            </a:r>
            <a:r>
              <a:rPr lang="hr-HR" sz="1800" dirty="0">
                <a:effectLst/>
                <a:latin typeface="Calibri" panose="020F0502020204030204" pitchFamily="34" charset="0"/>
                <a:ea typeface="Calibri" panose="020F0502020204030204" pitchFamily="34" charset="0"/>
                <a:cs typeface="Times New Roman" panose="02020603050405020304" pitchFamily="18" charset="0"/>
              </a:rPr>
              <a:t> (training.cochrane.org/online-learning/cochrane-methodology/swim-reporting-guideline).]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414015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Once you’re completed the ‘Summary of findings’ table, it may be easier to report the results of your synthesis in the text of your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It will provide clear information by the outcome, the number of studies and participants, the effect, the absolute effect (in the case of dichotomous outcomes), and the certainty of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[NOTE FOR TRAINERS: At this point you can share the handout ‘</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to avoid common problems in ‘Summary of findings’ tables</a:t>
            </a:r>
            <a:r>
              <a:rPr lang="hr-HR" sz="1800" dirty="0">
                <a:effectLst/>
                <a:latin typeface="Calibri" panose="020F0502020204030204" pitchFamily="34" charset="0"/>
                <a:ea typeface="Calibri" panose="020F0502020204030204" pitchFamily="34" charset="0"/>
                <a:cs typeface="Times New Roman" panose="02020603050405020304" pitchFamily="18" charset="0"/>
              </a:rPr>
              <a:t>’ for a future reference.]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106836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Here are the sections and the details you will need to cover when writing up your results.</a:t>
            </a: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latin typeface="Source Sans Pro" pitchFamily="34" charset="0"/>
                <a:ea typeface="+mn-ea"/>
                <a:cs typeface="Arial" panose="020B0604020202020204" pitchFamily="34" charset="0"/>
              </a:rPr>
              <a:t>Start by providing a </a:t>
            </a:r>
            <a:r>
              <a:rPr lang="en-GB" sz="1200" b="0" i="0" kern="1200" dirty="0">
                <a:solidFill>
                  <a:schemeClr val="tx1"/>
                </a:solidFill>
                <a:effectLst/>
                <a:latin typeface="Source Sans Pro" pitchFamily="34" charset="0"/>
                <a:ea typeface="+mn-ea"/>
                <a:cs typeface="Arial" panose="020B0604020202020204" pitchFamily="34" charset="0"/>
              </a:rPr>
              <a:t>summary of your search process and the 'Risk of </a:t>
            </a:r>
            <a:r>
              <a:rPr lang="en-GB" sz="1200" b="0" i="0" kern="1200" dirty="0" err="1">
                <a:solidFill>
                  <a:schemeClr val="tx1"/>
                </a:solidFill>
                <a:effectLst/>
                <a:latin typeface="Source Sans Pro" pitchFamily="34" charset="0"/>
                <a:ea typeface="+mn-ea"/>
                <a:cs typeface="Arial" panose="020B0604020202020204" pitchFamily="34" charset="0"/>
              </a:rPr>
              <a:t>bias'</a:t>
            </a:r>
            <a:r>
              <a:rPr lang="en-GB" sz="1200" b="0" i="0" kern="1200" dirty="0">
                <a:solidFill>
                  <a:schemeClr val="tx1"/>
                </a:solidFill>
                <a:effectLst/>
                <a:latin typeface="Source Sans Pro" pitchFamily="34" charset="0"/>
                <a:ea typeface="+mn-ea"/>
                <a:cs typeface="Arial" panose="020B0604020202020204" pitchFamily="34" charset="0"/>
              </a:rPr>
              <a:t> assessment, followed by a presentation of your findings.</a:t>
            </a:r>
            <a:endParaRPr lang="hr-HR" dirty="0"/>
          </a:p>
          <a:p>
            <a:endParaRPr lang="hr-HR" dirty="0"/>
          </a:p>
          <a:p>
            <a:r>
              <a:rPr lang="en-GB" sz="1200" b="0" i="0" kern="1200" dirty="0">
                <a:solidFill>
                  <a:schemeClr val="tx1"/>
                </a:solidFill>
                <a:effectLst/>
                <a:latin typeface="Source Sans Pro" pitchFamily="34" charset="0"/>
                <a:ea typeface="+mn-ea"/>
                <a:cs typeface="Arial" panose="020B0604020202020204" pitchFamily="34" charset="0"/>
              </a:rPr>
              <a:t>Your summary of the search process should include the numbers of records found and excluded at each stage, through to the number of studies included in the review. This should all be supported by a PRISMA flow diagram</a:t>
            </a:r>
            <a:r>
              <a:rPr lang="hr-HR" sz="1200" b="0" i="0" kern="1200" dirty="0">
                <a:solidFill>
                  <a:schemeClr val="tx1"/>
                </a:solidFill>
                <a:effectLst/>
                <a:latin typeface="Source Sans Pro" pitchFamily="34" charset="0"/>
                <a:ea typeface="+mn-ea"/>
                <a:cs typeface="Arial" panose="020B0604020202020204" pitchFamily="34" charset="0"/>
              </a:rPr>
              <a:t> (which we covered in a previous presentation on ‘Selecting studies). </a:t>
            </a:r>
            <a:r>
              <a:rPr lang="en-GB" sz="1200" b="0" i="0" kern="1200" dirty="0">
                <a:solidFill>
                  <a:schemeClr val="tx1"/>
                </a:solidFill>
                <a:effectLst/>
                <a:latin typeface="Source Sans Pro" pitchFamily="34" charset="0"/>
                <a:ea typeface="+mn-ea"/>
                <a:cs typeface="Arial" panose="020B0604020202020204" pitchFamily="34" charset="0"/>
              </a:rPr>
              <a:t>Make sure the numbers in your diagram match your text.</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For some reviews you won't find any studies that meet your eligibility criteria. In that case, you won't need to report further results. You just need to provide a summary of the search process</a:t>
            </a:r>
            <a:r>
              <a:rPr lang="hr-HR" sz="1200" b="0" i="0" kern="1200" dirty="0">
                <a:solidFill>
                  <a:schemeClr val="tx1"/>
                </a:solidFill>
                <a:effectLst/>
                <a:latin typeface="Source Sans Pro" pitchFamily="34" charset="0"/>
                <a:ea typeface="+mn-ea"/>
                <a:cs typeface="Arial" panose="020B0604020202020204" pitchFamily="34" charset="0"/>
              </a:rPr>
              <a:t>.</a:t>
            </a: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highlight>
                  <a:srgbClr val="FFFF00"/>
                </a:highlight>
                <a:latin typeface="Source Sans Pro" pitchFamily="34" charset="0"/>
                <a:ea typeface="+mn-ea"/>
                <a:cs typeface="Arial" panose="020B0604020202020204" pitchFamily="34" charset="0"/>
              </a:rPr>
              <a:t>After summarizing your ‘Risk of bias’ assessment by outcome, you can move on to presenting the findings of your review.</a:t>
            </a:r>
          </a:p>
          <a:p>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Your forest plots, and other data tables or figures – including any funnel plots investigating the risk of reporting bias for important outcomes – should be presented and described. You should check them to ensure the meta-analysis settings, scales, and headings are all complete and correct.</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r>
              <a:rPr lang="hr-HR" sz="1200" b="0" i="0" kern="1200" dirty="0">
                <a:solidFill>
                  <a:schemeClr val="tx1"/>
                </a:solidFill>
                <a:effectLst/>
                <a:highlight>
                  <a:srgbClr val="FFFF00"/>
                </a:highlight>
                <a:latin typeface="Source Sans Pro" pitchFamily="34" charset="0"/>
                <a:ea typeface="+mn-ea"/>
                <a:cs typeface="Arial" panose="020B0604020202020204" pitchFamily="34" charset="0"/>
              </a:rPr>
              <a:t>‘Results’ section of your review is not the place </a:t>
            </a:r>
            <a:r>
              <a:rPr lang="en-GB" sz="1200" b="0" i="0" kern="1200" dirty="0">
                <a:solidFill>
                  <a:schemeClr val="tx1"/>
                </a:solidFill>
                <a:effectLst/>
                <a:highlight>
                  <a:srgbClr val="FFFF00"/>
                </a:highlight>
                <a:latin typeface="Source Sans Pro" pitchFamily="34" charset="0"/>
                <a:ea typeface="+mn-ea"/>
                <a:cs typeface="Arial" panose="020B0604020202020204" pitchFamily="34" charset="0"/>
              </a:rPr>
              <a:t>to make any inferences or interpretations, but to clearly and systematically present all the evidence found to address the objectives of your review. This presentation should include the certainty of evidence for each outcome, as assessed by GRADE.</a:t>
            </a:r>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Make sure you report all the outcomes you planned to include at the protocol stage – including those outcomes for which you were unable to find any evidence.</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For ease of use by your readers, it is helpful to present the outcomes in the same order throughout the review, including the methods, results, figures, and summary formats. First, group the outcomes by comparison – for example, results from studies comparing exercise interventions with no intervention, followed by results from studies comparing two different exercise interventions. Within each comparison you should present the primary outcomes, followed by the secondary outcomes.</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Make sure to double-check that the statistical results you present in the text of the review are consistent with the results in the forest plots and results tables, and the ‘Summary of findings’ tables.</a:t>
            </a:r>
            <a:endParaRPr lang="hr-HR" sz="1200" b="0" i="0" kern="1200" dirty="0">
              <a:solidFill>
                <a:schemeClr val="tx1"/>
              </a:solidFill>
              <a:effectLst/>
              <a:highlight>
                <a:srgbClr val="FFFF00"/>
              </a:highligh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i="0" kern="1200" dirty="0">
                <a:solidFill>
                  <a:schemeClr val="tx1"/>
                </a:solidFill>
                <a:effectLst/>
                <a:latin typeface="+mn-lt"/>
                <a:ea typeface="+mn-ea"/>
                <a:cs typeface="+mn-cs"/>
              </a:rPr>
              <a:t>[NOTE FOR TRAINERS</a:t>
            </a:r>
            <a:r>
              <a:rPr lang="hr-HR" sz="1200" i="0" kern="1200" baseline="0" dirty="0">
                <a:solidFill>
                  <a:schemeClr val="tx1"/>
                </a:solidFill>
                <a:effectLst/>
                <a:latin typeface="+mn-lt"/>
                <a:ea typeface="+mn-ea"/>
                <a:cs typeface="+mn-cs"/>
              </a:rPr>
              <a:t>: If you have enough time for the session, you can share the handout ‘Tips for writing up the results of the review’ and do the exercise ‘Presenting Effects of intervention’ (see additional materials)]</a:t>
            </a:r>
          </a:p>
          <a:p>
            <a:endParaRPr lang="hr-HR" sz="1200" b="0" i="0" kern="1200" dirty="0">
              <a:solidFill>
                <a:schemeClr val="tx1"/>
              </a:solidFill>
              <a:effectLst/>
              <a:latin typeface="Source Sans Pro"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11594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sz="1200" b="0" i="0" kern="1200" dirty="0">
                <a:solidFill>
                  <a:schemeClr val="tx1"/>
                </a:solidFill>
                <a:effectLst/>
                <a:latin typeface="Source Sans Pro" pitchFamily="34" charset="0"/>
                <a:ea typeface="+mn-ea"/>
                <a:cs typeface="Arial" panose="020B0604020202020204" pitchFamily="34" charset="0"/>
              </a:rPr>
              <a:t>In a Cochrane Review, the ‘Discussion’ section consists of five subheadings, which provide a helpful structure to think through the key areas to be considered.</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First, you should summarize the main findings, taking into account both important benefits and harms, and focus on the most important outcomes as presented in the ‘Summary of findings’ tables. You do not need to repeat detailed numerical data here, but can draw overall conclusions about the effects, including harms of the intervention, in the context of your overall review question. When summarising the results, think about the certainty of the evidence. For example, you shouldn't say that an intervention is effective if the evidence is low or very low certainty.</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a:p>
            <a:r>
              <a:rPr lang="en-GB" sz="1200" b="0" i="0" kern="1200" dirty="0">
                <a:solidFill>
                  <a:schemeClr val="tx1"/>
                </a:solidFill>
                <a:effectLst/>
                <a:latin typeface="Source Sans Pro" pitchFamily="34" charset="0"/>
                <a:ea typeface="+mn-ea"/>
                <a:cs typeface="Arial" panose="020B0604020202020204" pitchFamily="34" charset="0"/>
              </a:rPr>
              <a:t>In </a:t>
            </a:r>
            <a:r>
              <a:rPr lang="hr-HR" sz="1200" b="0" i="0" kern="1200" dirty="0">
                <a:solidFill>
                  <a:schemeClr val="tx1"/>
                </a:solidFill>
                <a:effectLst/>
                <a:latin typeface="Source Sans Pro" pitchFamily="34" charset="0"/>
                <a:ea typeface="+mn-ea"/>
                <a:cs typeface="Arial" panose="020B0604020202020204" pitchFamily="34" charset="0"/>
              </a:rPr>
              <a:t>‘Overall completeness and applicability of evidence’</a:t>
            </a:r>
            <a:r>
              <a:rPr lang="en-GB" sz="1200" b="0" i="0" kern="1200" dirty="0">
                <a:solidFill>
                  <a:schemeClr val="tx1"/>
                </a:solidFill>
                <a:effectLst/>
                <a:latin typeface="Source Sans Pro" pitchFamily="34" charset="0"/>
                <a:ea typeface="+mn-ea"/>
                <a:cs typeface="Arial" panose="020B0604020202020204" pitchFamily="34" charset="0"/>
              </a:rPr>
              <a:t> you should describe how well the evidence you have found answers your original review question. These are the same issues that you should a</a:t>
            </a:r>
            <a:r>
              <a:rPr lang="hr-HR" sz="1200" b="0" i="0" kern="1200" dirty="0">
                <a:solidFill>
                  <a:schemeClr val="tx1"/>
                </a:solidFill>
                <a:effectLst/>
                <a:latin typeface="Source Sans Pro" pitchFamily="34" charset="0"/>
                <a:ea typeface="+mn-ea"/>
                <a:cs typeface="Arial" panose="020B0604020202020204" pitchFamily="34" charset="0"/>
              </a:rPr>
              <a:t>l</a:t>
            </a:r>
            <a:r>
              <a:rPr lang="en-GB" sz="1200" b="0" i="0" kern="1200" dirty="0">
                <a:solidFill>
                  <a:schemeClr val="tx1"/>
                </a:solidFill>
                <a:effectLst/>
                <a:latin typeface="Source Sans Pro" pitchFamily="34" charset="0"/>
                <a:ea typeface="+mn-ea"/>
                <a:cs typeface="Arial" panose="020B0604020202020204" pitchFamily="34" charset="0"/>
              </a:rPr>
              <a:t>ready have given some consideration to when assessing the indirectness of evidence using the GRADE approach.</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In this section, you may also discuss and provide an overall judgement of the external validity of the review, that is, if the results are applicable to other settings</a:t>
            </a:r>
            <a:r>
              <a:rPr lang="hr-HR" sz="1200" b="0" i="0" kern="1200" dirty="0">
                <a:solidFill>
                  <a:schemeClr val="tx1"/>
                </a:solidFill>
                <a:effectLst/>
                <a:latin typeface="Source Sans Pro" pitchFamily="34" charset="0"/>
                <a:ea typeface="+mn-ea"/>
                <a:cs typeface="Arial" panose="020B0604020202020204" pitchFamily="34" charset="0"/>
              </a:rPr>
              <a:t>.</a:t>
            </a: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latin typeface="Source Sans Pro" pitchFamily="34" charset="0"/>
                <a:ea typeface="+mn-ea"/>
                <a:cs typeface="Arial" panose="020B0604020202020204" pitchFamily="34" charset="0"/>
              </a:rPr>
              <a:t>In ‘Certainty of the evidence’ you should address whether the body of evidence identified in your review allows a robust conclusion regarding the objectives of the review.</a:t>
            </a:r>
            <a:r>
              <a:rPr lang="en-GB" sz="1200" b="0" i="0" kern="1200" dirty="0">
                <a:solidFill>
                  <a:schemeClr val="tx1"/>
                </a:solidFill>
                <a:effectLst/>
                <a:latin typeface="Source Sans Pro" pitchFamily="34" charset="0"/>
                <a:ea typeface="+mn-ea"/>
                <a:cs typeface="Arial" panose="020B0604020202020204" pitchFamily="34" charset="0"/>
              </a:rPr>
              <a:t> This is the place to discuss all the domains of your GRADE assessment and the certainty of the evidence supporting your conclusions, including the main reasons why the evidence may have been downgraded or upgraded, consistent with your 'Summary of findings' tables.</a:t>
            </a:r>
            <a:r>
              <a:rPr lang="hr-HR" sz="1200" b="0" i="0" kern="1200" dirty="0">
                <a:solidFill>
                  <a:schemeClr val="tx1"/>
                </a:solidFill>
                <a:effectLst/>
                <a:latin typeface="Source Sans Pro" pitchFamily="34" charset="0"/>
                <a:ea typeface="+mn-ea"/>
                <a:cs typeface="Arial" panose="020B0604020202020204" pitchFamily="34" charset="0"/>
              </a:rPr>
              <a:t> </a:t>
            </a:r>
          </a:p>
        </p:txBody>
      </p:sp>
    </p:spTree>
    <p:extLst>
      <p:ext uri="{BB962C8B-B14F-4D97-AF65-F5344CB8AC3E}">
        <p14:creationId xmlns:p14="http://schemas.microsoft.com/office/powerpoint/2010/main" val="246481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b="0" i="0" kern="1200" dirty="0">
                <a:solidFill>
                  <a:schemeClr val="tx1"/>
                </a:solidFill>
                <a:effectLst/>
                <a:latin typeface="Source Sans Pro" pitchFamily="34" charset="0"/>
                <a:ea typeface="+mn-ea"/>
                <a:cs typeface="Arial" panose="020B0604020202020204" pitchFamily="34" charset="0"/>
              </a:rPr>
              <a:t>‘Potential biases in the review process’ are sometimes a source of confusion. </a:t>
            </a:r>
            <a:r>
              <a:rPr lang="en-GB" sz="1200" b="0" i="0" kern="1200" dirty="0">
                <a:solidFill>
                  <a:schemeClr val="tx1"/>
                </a:solidFill>
                <a:effectLst/>
                <a:latin typeface="Source Sans Pro" pitchFamily="34" charset="0"/>
                <a:ea typeface="+mn-ea"/>
                <a:cs typeface="Arial" panose="020B0604020202020204" pitchFamily="34" charset="0"/>
              </a:rPr>
              <a:t>This is not the place to discuss the biases in the included studies, but to reflect on the strengths and limitations of your review process, and the assumptions and decisions you have made as the author.</a:t>
            </a:r>
            <a:r>
              <a:rPr lang="hr-HR" sz="1200" b="0" i="0" kern="1200" dirty="0">
                <a:solidFill>
                  <a:schemeClr val="tx1"/>
                </a:solidFill>
                <a:effectLst/>
                <a:latin typeface="Source Sans Pro" pitchFamily="34" charset="0"/>
                <a:ea typeface="+mn-ea"/>
                <a:cs typeface="Arial" panose="020B0604020202020204" pitchFamily="34" charset="0"/>
              </a:rPr>
              <a:t> These may be related to your thresholds for inclusion of studies, comprehensiveness of your search, or whether you’ve contacted authors for additional information. </a:t>
            </a:r>
            <a:r>
              <a:rPr lang="en-GB" sz="1200" b="0" i="0" kern="1200" dirty="0">
                <a:solidFill>
                  <a:schemeClr val="tx1"/>
                </a:solidFill>
                <a:effectLst/>
                <a:latin typeface="Source Sans Pro" pitchFamily="34" charset="0"/>
                <a:ea typeface="+mn-ea"/>
                <a:cs typeface="Arial" panose="020B0604020202020204" pitchFamily="34" charset="0"/>
              </a:rPr>
              <a:t>You may find it helpful to consult a tool designed for the assessment of reviews, such as </a:t>
            </a:r>
            <a:r>
              <a:rPr lang="hr-HR" sz="1200" b="0" i="0" kern="1200" dirty="0">
                <a:solidFill>
                  <a:schemeClr val="tx1"/>
                </a:solidFill>
                <a:effectLst/>
                <a:latin typeface="Source Sans Pro" pitchFamily="34" charset="0"/>
                <a:ea typeface="+mn-ea"/>
                <a:cs typeface="Arial" panose="020B0604020202020204" pitchFamily="34" charset="0"/>
              </a:rPr>
              <a:t>ROBIS (http://www.bristol.ac.uk/population-health-sciences/projects/robis/)</a:t>
            </a:r>
            <a:r>
              <a:rPr lang="en-GB" sz="1200" b="0" i="0" kern="1200" dirty="0">
                <a:solidFill>
                  <a:schemeClr val="tx1"/>
                </a:solidFill>
                <a:effectLst/>
                <a:latin typeface="Source Sans Pro" pitchFamily="34" charset="0"/>
                <a:ea typeface="+mn-ea"/>
                <a:cs typeface="Arial" panose="020B0604020202020204" pitchFamily="34" charset="0"/>
              </a:rPr>
              <a:t>, to identify any risks of bias</a:t>
            </a:r>
            <a:r>
              <a:rPr lang="hr-HR" sz="1200" b="0" i="0" kern="1200" dirty="0">
                <a:solidFill>
                  <a:schemeClr val="tx1"/>
                </a:solidFill>
                <a:effectLst/>
                <a:latin typeface="Source Sans Pro" pitchFamily="34" charset="0"/>
                <a:ea typeface="+mn-ea"/>
                <a:cs typeface="Arial" panose="020B0604020202020204" pitchFamily="34" charset="0"/>
              </a:rPr>
              <a:t> in your review process</a:t>
            </a:r>
            <a:r>
              <a:rPr lang="en-GB" sz="1200" b="0" i="0" kern="1200" dirty="0">
                <a:solidFill>
                  <a:schemeClr val="tx1"/>
                </a:solidFill>
                <a:effectLst/>
                <a:latin typeface="Source Sans Pro" pitchFamily="34" charset="0"/>
                <a:ea typeface="+mn-ea"/>
                <a:cs typeface="Arial" panose="020B0604020202020204" pitchFamily="34" charset="0"/>
              </a:rPr>
              <a:t>.</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latin typeface="Source Sans Pro" pitchFamily="34" charset="0"/>
                <a:ea typeface="+mn-ea"/>
                <a:cs typeface="Arial" panose="020B0604020202020204" pitchFamily="34" charset="0"/>
              </a:rPr>
              <a:t>Finally, </a:t>
            </a:r>
            <a:r>
              <a:rPr lang="en-GB" sz="1200" b="0" i="0" kern="1200" dirty="0">
                <a:solidFill>
                  <a:schemeClr val="tx1"/>
                </a:solidFill>
                <a:effectLst/>
                <a:latin typeface="Source Sans Pro" pitchFamily="34" charset="0"/>
                <a:ea typeface="+mn-ea"/>
                <a:cs typeface="Arial" panose="020B0604020202020204" pitchFamily="34" charset="0"/>
              </a:rPr>
              <a:t>you should discuss the agreements and disagreements of your review with other studies or reviews. If there are other relevant reviews, you should compare their findings with yours, point out the agreements, and try to explain disagreements. If there are no relevant reviews, you may note key individual studies, but be careful not to put too much emphasis on the results of single studies instead, for example non-randomized studies excluded from your review.</a:t>
            </a:r>
            <a:endParaRPr lang="en-GB" dirty="0"/>
          </a:p>
        </p:txBody>
      </p:sp>
    </p:spTree>
    <p:extLst>
      <p:ext uri="{BB962C8B-B14F-4D97-AF65-F5344CB8AC3E}">
        <p14:creationId xmlns:p14="http://schemas.microsoft.com/office/powerpoint/2010/main" val="281500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0" i="0" dirty="0">
                <a:solidFill>
                  <a:srgbClr val="000000"/>
                </a:solidFill>
                <a:effectLst/>
                <a:latin typeface="Source Sans Pro" panose="020B0503030403020204" pitchFamily="34" charset="0"/>
              </a:rPr>
              <a:t>A thing to avoid in writing conclusions is positive spin and framing of conclusions.</a:t>
            </a:r>
          </a:p>
          <a:p>
            <a:endParaRPr lang="hr-HR" b="0" i="0" dirty="0">
              <a:solidFill>
                <a:srgbClr val="000000"/>
              </a:solidFill>
              <a:effectLst/>
              <a:latin typeface="Source Sans Pro" panose="020B0503030403020204" pitchFamily="34" charset="0"/>
            </a:endParaRPr>
          </a:p>
          <a:p>
            <a:r>
              <a:rPr lang="hr-HR" b="0" i="0" dirty="0">
                <a:solidFill>
                  <a:srgbClr val="000000"/>
                </a:solidFill>
                <a:effectLst/>
                <a:latin typeface="Source Sans Pro" panose="020B0503030403020204" pitchFamily="34" charset="0"/>
              </a:rPr>
              <a:t>[CLICK] Imagine you give someone the exact same meta-analysis but told them it was a result for the effect of heparin on the risk of cancer. That person might say [CLICK]: ‘The effect of the heparin on the risk of cancer is promising’.</a:t>
            </a:r>
          </a:p>
          <a:p>
            <a:r>
              <a:rPr lang="hr-HR" b="0" i="0" dirty="0">
                <a:solidFill>
                  <a:srgbClr val="000000"/>
                </a:solidFill>
                <a:effectLst/>
                <a:latin typeface="Source Sans Pro" panose="020B0503030403020204" pitchFamily="34" charset="0"/>
              </a:rPr>
              <a:t>[CLICK] But show a person the same meta-analysis but say it’s for side effects. [CLICK] They might interpret it as ‘no difference’.</a:t>
            </a:r>
          </a:p>
          <a:p>
            <a:endParaRPr lang="hr-HR" b="0" i="0" dirty="0">
              <a:solidFill>
                <a:srgbClr val="000000"/>
              </a:solidFill>
              <a:effectLst/>
              <a:latin typeface="Source Sans Pro" panose="020B0503030403020204" pitchFamily="34" charset="0"/>
            </a:endParaRPr>
          </a:p>
          <a:p>
            <a:r>
              <a:rPr lang="hr-HR" b="0" i="0" dirty="0">
                <a:solidFill>
                  <a:srgbClr val="000000"/>
                </a:solidFill>
                <a:effectLst/>
                <a:latin typeface="Source Sans Pro" panose="020B0503030403020204" pitchFamily="34" charset="0"/>
              </a:rPr>
              <a:t>It is important to avoid this type of framing when presenting results and drawing </a:t>
            </a:r>
            <a:r>
              <a:rPr lang="hr-HR" b="0" i="0" dirty="0" err="1">
                <a:solidFill>
                  <a:srgbClr val="000000"/>
                </a:solidFill>
                <a:effectLst/>
                <a:latin typeface="Source Sans Pro" panose="020B0503030403020204" pitchFamily="34" charset="0"/>
              </a:rPr>
              <a:t>conclusions</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Instead</a:t>
            </a:r>
            <a:r>
              <a:rPr lang="hr-HR" b="0" i="0" dirty="0">
                <a:solidFill>
                  <a:srgbClr val="000000"/>
                </a:solidFill>
                <a:effectLst/>
                <a:latin typeface="Source Sans Pro" panose="020B0503030403020204" pitchFamily="34" charset="0"/>
              </a:rPr>
              <a:t> use standard </a:t>
            </a:r>
            <a:r>
              <a:rPr lang="hr-HR" b="0" i="0" dirty="0" err="1">
                <a:solidFill>
                  <a:srgbClr val="000000"/>
                </a:solidFill>
                <a:effectLst/>
                <a:latin typeface="Source Sans Pro" panose="020B0503030403020204" pitchFamily="34" charset="0"/>
              </a:rPr>
              <a:t>narrative</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statements</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see</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next</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slide</a:t>
            </a:r>
            <a:r>
              <a:rPr lang="hr-HR" b="0" i="0" dirty="0">
                <a:solidFill>
                  <a:srgbClr val="000000"/>
                </a:solidFill>
                <a:effectLst/>
                <a:latin typeface="Source Sans Pro" panose="020B0503030403020204" pitchFamily="34" charset="0"/>
              </a:rPr>
              <a:t>]</a:t>
            </a:r>
          </a:p>
          <a:p>
            <a:endParaRPr lang="hr-HR"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77970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0" i="0" dirty="0" err="1">
                <a:solidFill>
                  <a:srgbClr val="000000"/>
                </a:solidFill>
                <a:effectLst/>
                <a:latin typeface="Source Sans Pro" panose="020B0503030403020204" pitchFamily="34" charset="0"/>
              </a:rPr>
              <a:t>When</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writing</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conclusions</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we</a:t>
            </a:r>
            <a:r>
              <a:rPr lang="hr-HR" b="0" i="0" dirty="0">
                <a:solidFill>
                  <a:srgbClr val="000000"/>
                </a:solidFill>
                <a:effectLst/>
                <a:latin typeface="Source Sans Pro" panose="020B0503030403020204" pitchFamily="34" charset="0"/>
              </a:rPr>
              <a:t> recommend you use standard </a:t>
            </a:r>
            <a:r>
              <a:rPr lang="hr-HR" b="0" i="0" dirty="0" err="1">
                <a:solidFill>
                  <a:srgbClr val="000000"/>
                </a:solidFill>
                <a:effectLst/>
                <a:latin typeface="Source Sans Pro" panose="020B0503030403020204" pitchFamily="34" charset="0"/>
              </a:rPr>
              <a:t>statements</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based</a:t>
            </a:r>
            <a:r>
              <a:rPr lang="hr-HR" b="0" i="0" dirty="0">
                <a:solidFill>
                  <a:srgbClr val="000000"/>
                </a:solidFill>
                <a:effectLst/>
                <a:latin typeface="Source Sans Pro" panose="020B0503030403020204" pitchFamily="34" charset="0"/>
              </a:rPr>
              <a:t> on the effect size and the certainty of the evidence. </a:t>
            </a:r>
          </a:p>
          <a:p>
            <a:endParaRPr lang="hr-HR" b="0" i="0" dirty="0">
              <a:solidFill>
                <a:srgbClr val="000000"/>
              </a:solidFill>
              <a:effectLst/>
              <a:latin typeface="Source Sans Pro" panose="020B0503030403020204" pitchFamily="34" charset="0"/>
            </a:endParaRPr>
          </a:p>
          <a:p>
            <a:r>
              <a:rPr lang="hr-HR" b="0" i="0" dirty="0">
                <a:solidFill>
                  <a:srgbClr val="000000"/>
                </a:solidFill>
                <a:effectLst/>
                <a:latin typeface="Source Sans Pro" panose="020B0503030403020204" pitchFamily="34" charset="0"/>
              </a:rPr>
              <a:t>These statements should be consistently used when reporting the findings of the review, including in the summary versions (which we’ll talk about a bit later).</a:t>
            </a:r>
          </a:p>
        </p:txBody>
      </p:sp>
    </p:spTree>
    <p:extLst>
      <p:ext uri="{BB962C8B-B14F-4D97-AF65-F5344CB8AC3E}">
        <p14:creationId xmlns:p14="http://schemas.microsoft.com/office/powerpoint/2010/main" val="6225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Source Sans Pro" pitchFamily="34" charset="0"/>
                <a:ea typeface="+mn-ea"/>
                <a:cs typeface="Arial" panose="020B0604020202020204" pitchFamily="34" charset="0"/>
              </a:rPr>
              <a:t>Clear reporting of a systematic review allows readers to evaluate the rigour of the methods applied, and to interpret the findings appropriately. </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In this session we will talk about writing a report of your systematic review. We will consider our starting point for the write up, then move on to explain ‘Summary of findings’ tables as the basis for writing up your review. The main sections that we’ll cover are ‘Results’, ‘Discussion’, ‘Authors conclusion’ and summary version of the review.</a:t>
            </a:r>
            <a:endParaRPr lang="en-US" altLang="en-US" dirty="0"/>
          </a:p>
          <a:p>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61633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0" i="0" dirty="0">
                <a:solidFill>
                  <a:srgbClr val="000000"/>
                </a:solidFill>
                <a:effectLst/>
                <a:latin typeface="Source Sans Pro" panose="020B0503030403020204" pitchFamily="34" charset="0"/>
              </a:rPr>
              <a:t>Here’s an example from </a:t>
            </a:r>
            <a:r>
              <a:rPr lang="hr-HR" sz="1200" b="0" i="0" kern="1200" dirty="0">
                <a:solidFill>
                  <a:schemeClr val="tx1"/>
                </a:solidFill>
                <a:effectLst/>
                <a:latin typeface="+mn-lt"/>
                <a:ea typeface="+mn-ea"/>
                <a:cs typeface="+mn-cs"/>
              </a:rPr>
              <a:t>the previously cited</a:t>
            </a:r>
            <a:r>
              <a:rPr lang="en-GB" sz="1200" kern="1200" dirty="0">
                <a:solidFill>
                  <a:schemeClr val="tx1"/>
                </a:solidFill>
                <a:effectLst/>
                <a:latin typeface="+mn-lt"/>
                <a:ea typeface="+mn-ea"/>
                <a:cs typeface="+mn-cs"/>
              </a:rPr>
              <a:t> Cochrane Review on hip protectors for preventing hip fractures in older </a:t>
            </a:r>
            <a:r>
              <a:rPr lang="en-GB" sz="1200" kern="1200" dirty="0" err="1">
                <a:solidFill>
                  <a:schemeClr val="tx1"/>
                </a:solidFill>
                <a:effectLst/>
                <a:latin typeface="+mn-lt"/>
                <a:ea typeface="+mn-ea"/>
                <a:cs typeface="+mn-cs"/>
              </a:rPr>
              <a:t>peopl</a:t>
            </a:r>
            <a:r>
              <a:rPr lang="hr-HR" sz="1200" kern="1200" dirty="0">
                <a:solidFill>
                  <a:schemeClr val="tx1"/>
                </a:solidFill>
                <a:effectLst/>
                <a:latin typeface="+mn-lt"/>
                <a:ea typeface="+mn-ea"/>
                <a:cs typeface="+mn-cs"/>
              </a:rPr>
              <a:t>e.</a:t>
            </a:r>
          </a:p>
          <a:p>
            <a:endParaRPr lang="hr-HR" b="0" i="0" dirty="0">
              <a:solidFill>
                <a:srgbClr val="000000"/>
              </a:solidFill>
              <a:effectLst/>
              <a:latin typeface="Source Sans Pro" panose="020B0503030403020204" pitchFamily="34" charset="0"/>
            </a:endParaRPr>
          </a:p>
          <a:p>
            <a:r>
              <a:rPr lang="hr-HR" b="0" i="0" dirty="0">
                <a:solidFill>
                  <a:srgbClr val="000000"/>
                </a:solidFill>
                <a:effectLst/>
                <a:latin typeface="Source Sans Pro" panose="020B0503030403020204" pitchFamily="34" charset="0"/>
              </a:rPr>
              <a:t>[NOTE FOR TRAINERS: Ask the learners to read the excerpt from the Results section of the review, then to discuss in pairs and suggest a statement to use when writing conclusions, based on this table. Then reveal the answer.]</a:t>
            </a:r>
          </a:p>
        </p:txBody>
      </p:sp>
    </p:spTree>
    <p:extLst>
      <p:ext uri="{BB962C8B-B14F-4D97-AF65-F5344CB8AC3E}">
        <p14:creationId xmlns:p14="http://schemas.microsoft.com/office/powerpoint/2010/main" val="353444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2973388" y="549275"/>
            <a:ext cx="3656012" cy="2741613"/>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Another </a:t>
            </a:r>
            <a:r>
              <a:rPr lang="hr-HR" altLang="en-US" dirty="0"/>
              <a:t>thing to avoid</a:t>
            </a:r>
            <a:r>
              <a:rPr lang="en-CA" altLang="en-US" dirty="0"/>
              <a:t> is the confusion between </a:t>
            </a:r>
            <a:r>
              <a:rPr lang="hr-HR" altLang="en-US" dirty="0"/>
              <a:t>‘no evidence of effect’ and ‘evidence of no effect’.</a:t>
            </a:r>
          </a:p>
          <a:p>
            <a:endParaRPr lang="hr-HR" altLang="en-US" dirty="0"/>
          </a:p>
          <a:p>
            <a:r>
              <a:rPr lang="hr-HR" altLang="en-US" dirty="0"/>
              <a:t>Here’s an example where t</a:t>
            </a:r>
            <a:r>
              <a:rPr lang="en-CA" altLang="en-US" dirty="0"/>
              <a:t>here is a lot of evidence but authors conclude </a:t>
            </a:r>
            <a:r>
              <a:rPr lang="hr-HR" altLang="en-US" dirty="0"/>
              <a:t>there is </a:t>
            </a:r>
            <a:r>
              <a:rPr lang="en-CA" altLang="en-US" dirty="0"/>
              <a:t>‘no evidence’</a:t>
            </a:r>
            <a:r>
              <a:rPr lang="hr-HR" altLang="en-US" dirty="0"/>
              <a:t>.</a:t>
            </a:r>
          </a:p>
          <a:p>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b="0" i="0" kern="1200" dirty="0">
                <a:solidFill>
                  <a:schemeClr val="tx1"/>
                </a:solidFill>
                <a:effectLst/>
                <a:latin typeface="Source Sans Pro" pitchFamily="34" charset="0"/>
                <a:ea typeface="+mn-ea"/>
                <a:cs typeface="Arial" panose="020B0604020202020204" pitchFamily="34" charset="0"/>
              </a:rPr>
              <a:t>[NOTE FOR TRAINERS: You can share the handout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Interpreting statistical significance</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this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altLang="en-US" dirty="0"/>
          </a:p>
          <a:p>
            <a:endParaRPr lang="en-CA" altLang="en-US" dirty="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1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1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1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1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100">
                <a:solidFill>
                  <a:schemeClr val="tx1"/>
                </a:solidFill>
                <a:latin typeface="Calibri" panose="020F0502020204030204" pitchFamily="34" charset="0"/>
                <a:ea typeface="MS PGothic" panose="020B0600070205080204" pitchFamily="34" charset="-128"/>
              </a:defRPr>
            </a:lvl9pPr>
          </a:lstStyle>
          <a:p>
            <a:pPr>
              <a:spcBef>
                <a:spcPct val="0"/>
              </a:spcBef>
            </a:pPr>
            <a:fld id="{F9C277F1-B2D8-4D83-B6F3-77695AB344C3}" type="slidenum">
              <a:rPr lang="en-CA" altLang="en-US" sz="1200">
                <a:solidFill>
                  <a:srgbClr val="000000"/>
                </a:solidFill>
                <a:latin typeface="Times New Roman" panose="02020603050405020304" pitchFamily="18" charset="0"/>
              </a:rPr>
              <a:pPr>
                <a:spcBef>
                  <a:spcPct val="0"/>
                </a:spcBef>
              </a:pPr>
              <a:t>21</a:t>
            </a:fld>
            <a:endParaRPr lang="en-CA"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86059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This is how you could use GRADE assessment to draw a conclusion based on the previous results. </a:t>
            </a:r>
            <a:endParaRPr lang="en-GB" dirty="0"/>
          </a:p>
        </p:txBody>
      </p:sp>
    </p:spTree>
    <p:extLst>
      <p:ext uri="{BB962C8B-B14F-4D97-AF65-F5344CB8AC3E}">
        <p14:creationId xmlns:p14="http://schemas.microsoft.com/office/powerpoint/2010/main" val="970201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b="0" i="0" kern="1200" dirty="0" err="1">
                <a:solidFill>
                  <a:schemeClr val="tx1"/>
                </a:solidFill>
                <a:effectLst/>
                <a:latin typeface="Source Sans Pro" pitchFamily="34" charset="0"/>
                <a:ea typeface="+mn-ea"/>
                <a:cs typeface="Arial" panose="020B0604020202020204" pitchFamily="34" charset="0"/>
              </a:rPr>
              <a:t>Remember</a:t>
            </a:r>
            <a:r>
              <a:rPr lang="hr-HR" sz="1200" b="0" i="0" kern="1200" dirty="0">
                <a:solidFill>
                  <a:schemeClr val="tx1"/>
                </a:solidFill>
                <a:effectLst/>
                <a:latin typeface="Source Sans Pro" pitchFamily="34" charset="0"/>
                <a:ea typeface="+mn-ea"/>
                <a:cs typeface="Arial" panose="020B0604020202020204" pitchFamily="34" charset="0"/>
              </a:rPr>
              <a:t>: stand-alone </a:t>
            </a:r>
            <a:r>
              <a:rPr lang="en-GB" b="0" i="0" dirty="0">
                <a:solidFill>
                  <a:srgbClr val="000000"/>
                </a:solidFill>
                <a:effectLst/>
                <a:latin typeface="Source Sans Pro" panose="020B0503030403020204" pitchFamily="34" charset="0"/>
              </a:rPr>
              <a:t>systematic reviews may be read and used by people all over the world. It is not possible to give recommendations that would be appropriate in every context and take into consideration other important factors such as cost, accessibility or feasibility. </a:t>
            </a:r>
          </a:p>
          <a:p>
            <a:endParaRPr lang="en-GB"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Specific recommendations for action should be avoided (and, in fact, are not permitted in Cochrane Reviews). </a:t>
            </a:r>
          </a:p>
          <a:p>
            <a:endParaRPr lang="hr-HR" b="0" i="0" dirty="0">
              <a:solidFill>
                <a:srgbClr val="000000"/>
              </a:solidFill>
              <a:effectLst/>
              <a:latin typeface="Source Sans Pro" panose="020B0503030403020204" pitchFamily="34" charset="0"/>
            </a:endParaRPr>
          </a:p>
          <a:p>
            <a:r>
              <a:rPr lang="hr-HR" b="0" i="0" dirty="0" err="1">
                <a:solidFill>
                  <a:srgbClr val="000000"/>
                </a:solidFill>
                <a:effectLst/>
                <a:latin typeface="Source Sans Pro" panose="020B0503030403020204" pitchFamily="34" charset="0"/>
              </a:rPr>
              <a:t>See</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the</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two</a:t>
            </a:r>
            <a:r>
              <a:rPr lang="hr-HR" b="0" i="0" dirty="0">
                <a:solidFill>
                  <a:srgbClr val="000000"/>
                </a:solidFill>
                <a:effectLst/>
                <a:latin typeface="Source Sans Pro" panose="020B0503030403020204" pitchFamily="34" charset="0"/>
              </a:rPr>
              <a:t> </a:t>
            </a:r>
            <a:r>
              <a:rPr lang="hr-HR" b="0" i="0" dirty="0" err="1">
                <a:solidFill>
                  <a:srgbClr val="000000"/>
                </a:solidFill>
                <a:effectLst/>
                <a:latin typeface="Source Sans Pro" panose="020B0503030403020204" pitchFamily="34" charset="0"/>
              </a:rPr>
              <a:t>examples</a:t>
            </a:r>
            <a:r>
              <a:rPr lang="hr-HR" b="0" i="0" dirty="0">
                <a:solidFill>
                  <a:srgbClr val="000000"/>
                </a:solidFill>
                <a:effectLst/>
                <a:latin typeface="Source Sans Pro" panose="020B0503030403020204" pitchFamily="34" charset="0"/>
              </a:rPr>
              <a:t>:</a:t>
            </a:r>
            <a:endParaRPr lang="en-GB" dirty="0"/>
          </a:p>
        </p:txBody>
      </p:sp>
    </p:spTree>
    <p:extLst>
      <p:ext uri="{BB962C8B-B14F-4D97-AF65-F5344CB8AC3E}">
        <p14:creationId xmlns:p14="http://schemas.microsoft.com/office/powerpoint/2010/main" val="79738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Source Sans Pro" panose="020B0503030403020204" pitchFamily="34" charset="0"/>
              </a:rPr>
              <a:t>After considering the evidence you have found, you should give explicit and specific recommendations on what research is needed to fill the gaps in knowledge.</a:t>
            </a:r>
            <a:r>
              <a:rPr lang="hr-HR" b="0" i="0" dirty="0">
                <a:solidFill>
                  <a:srgbClr val="000000"/>
                </a:solidFill>
                <a:effectLst/>
                <a:latin typeface="Source Sans Pro" panose="020B0503030403020204" pitchFamily="34" charset="0"/>
              </a:rPr>
              <a:t> </a:t>
            </a:r>
            <a:r>
              <a:rPr lang="en-US" sz="1200" kern="1200" dirty="0">
                <a:solidFill>
                  <a:schemeClr val="tx1"/>
                </a:solidFill>
                <a:effectLst/>
                <a:latin typeface="+mn-lt"/>
                <a:ea typeface="+mn-ea"/>
                <a:cs typeface="+mn-cs"/>
              </a:rPr>
              <a:t>Be explicit here – don’t’ just say “More research is needed”, but give specific recommendations for what questions need to be answered.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GRADE assessment for each outcome can be helpful.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it may be that more evidence is needed on the effects in particular populations, or with different variations of the intervention. Perhaps the comparisons in the existing studies are not optimal, for example head to head comparisons of drugs are often missing. Or the outcomes of interest were measured in many different ways, so more </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outcomes would assist analysis across studies.</a:t>
            </a:r>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[NOTE FOR TRAINERS: </a:t>
            </a:r>
            <a:r>
              <a:rPr lang="en-US" sz="1200" kern="1200" dirty="0">
                <a:solidFill>
                  <a:schemeClr val="tx1"/>
                </a:solidFill>
                <a:effectLst/>
                <a:latin typeface="+mn-lt"/>
                <a:ea typeface="+mn-ea"/>
                <a:cs typeface="+mn-cs"/>
              </a:rPr>
              <a:t>ASK: Do these considerations remind you of something? Which framework they actually reflect? </a:t>
            </a:r>
            <a:endParaRPr lang="hr-H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PICO – patient/population, intervention, comparison, outcomes. This may be a useful framework to use when thinking about the implications of your review findings for future research.</a:t>
            </a:r>
            <a:r>
              <a:rPr lang="hr-HR" sz="1200" kern="1200" dirty="0">
                <a:solidFill>
                  <a:schemeClr val="tx1"/>
                </a:solidFill>
                <a:effectLst/>
                <a:latin typeface="+mn-lt"/>
                <a:ea typeface="+mn-ea"/>
                <a:cs typeface="+mn-cs"/>
              </a:rPr>
              <a:t>]</a:t>
            </a:r>
          </a:p>
          <a:p>
            <a:endParaRPr lang="hr-HR"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studies were at high risk of bias for specific domains then methods of conducting future research may be improved. For example, if blinding was not done in most studies, indicate that blinding should be done or provide other ways that bias due to lack of blinding could be overcome (e.g., objective outcome assessment).</a:t>
            </a:r>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Finally, b</a:t>
            </a:r>
            <a:r>
              <a:rPr lang="en-US" sz="1200" kern="1200" dirty="0" err="1">
                <a:solidFill>
                  <a:schemeClr val="tx1"/>
                </a:solidFill>
                <a:effectLst/>
                <a:latin typeface="+mn-lt"/>
                <a:ea typeface="+mn-ea"/>
                <a:cs typeface="+mn-cs"/>
              </a:rPr>
              <a:t>etter</a:t>
            </a:r>
            <a:r>
              <a:rPr lang="en-US" sz="1200" kern="1200" dirty="0">
                <a:solidFill>
                  <a:schemeClr val="tx1"/>
                </a:solidFill>
                <a:effectLst/>
                <a:latin typeface="+mn-lt"/>
                <a:ea typeface="+mn-ea"/>
                <a:cs typeface="+mn-cs"/>
              </a:rPr>
              <a:t> reporting may be required in future research to facilitate the data extraction and analysis in the updates of your review.</a:t>
            </a:r>
            <a:r>
              <a:rPr lang="hr-HR" sz="1200" kern="1200" dirty="0">
                <a:solidFill>
                  <a:schemeClr val="tx1"/>
                </a:solidFill>
                <a:effectLst/>
                <a:latin typeface="+mn-lt"/>
                <a:ea typeface="+mn-ea"/>
                <a:cs typeface="+mn-cs"/>
              </a:rPr>
              <a:t> If this is the case, be specific about what</a:t>
            </a:r>
            <a:r>
              <a:rPr lang="hr-HR" sz="1200" kern="1200" baseline="0" dirty="0">
                <a:solidFill>
                  <a:schemeClr val="tx1"/>
                </a:solidFill>
                <a:effectLst/>
                <a:latin typeface="+mn-lt"/>
                <a:ea typeface="+mn-ea"/>
                <a:cs typeface="+mn-cs"/>
              </a:rPr>
              <a:t> could be better in study reports.</a:t>
            </a:r>
            <a:endParaRPr lang="hr-H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31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846138" y="742950"/>
            <a:ext cx="4949825" cy="3713163"/>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x-none" dirty="0"/>
              <a:t>Here’s an example of the implications for research, from a review of compression stockings to prevent blood clots in long-distance airline passengers. Note that the authors have been very specific about the types of studies that would be useful in future. They have stated that no further studies of the kind found in the review are needed, as the answer to whether compression stockings are effective or not to prevent symptomless deep vein thromboses (</a:t>
            </a:r>
            <a:r>
              <a:rPr lang="en-AU" altLang="x-none" dirty="0" err="1"/>
              <a:t>DVTs</a:t>
            </a:r>
            <a:r>
              <a:rPr lang="en-AU" altLang="x-none" dirty="0"/>
              <a:t>) has been found</a:t>
            </a:r>
            <a:r>
              <a:rPr lang="hr-HR" altLang="x-none" dirty="0"/>
              <a:t>.</a:t>
            </a:r>
            <a:r>
              <a:rPr lang="en-AU" altLang="x-none" dirty="0"/>
              <a:t> They note that although further studies might be useful to gain information on more serious, but rarer, outcomes such as death and pulmonary embolus, these studies might need to be extremely large, running to several tens of thousands of participants in order to gain enough information.</a:t>
            </a:r>
            <a:endParaRPr lang="hr-HR" altLang="x-none" dirty="0"/>
          </a:p>
        </p:txBody>
      </p:sp>
      <p:sp>
        <p:nvSpPr>
          <p:cNvPr id="4" name="Slide Number Placeholder 3"/>
          <p:cNvSpPr>
            <a:spLocks noGrp="1"/>
          </p:cNvSpPr>
          <p:nvPr>
            <p:ph type="sldNum" sz="quarter" idx="5"/>
          </p:nvPr>
        </p:nvSpPr>
        <p:spPr/>
        <p:txBody>
          <a:bodyPr/>
          <a:lstStyle>
            <a:lvl1pPr eaLnBrk="0" hangingPunct="0">
              <a:defRPr kumimoji="1" sz="24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24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24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24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eaLnBrk="1" hangingPunct="1"/>
            <a:fld id="{6DE03B1A-3F3B-4195-9C6C-7B26DA01DF6A}" type="slidenum">
              <a:rPr kumimoji="0" lang="en-US" altLang="x-none" sz="1200"/>
              <a:pPr eaLnBrk="1" hangingPunct="1"/>
              <a:t>25</a:t>
            </a:fld>
            <a:endParaRPr kumimoji="0" lang="en-US" altLang="x-none" sz="1200"/>
          </a:p>
        </p:txBody>
      </p:sp>
    </p:spTree>
    <p:extLst>
      <p:ext uri="{BB962C8B-B14F-4D97-AF65-F5344CB8AC3E}">
        <p14:creationId xmlns:p14="http://schemas.microsoft.com/office/powerpoint/2010/main" val="293169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b="0" i="0" dirty="0">
                <a:solidFill>
                  <a:srgbClr val="000000"/>
                </a:solidFill>
                <a:effectLst/>
                <a:latin typeface="Source Sans Pro" panose="020B0503030403020204" pitchFamily="34" charset="0"/>
              </a:rPr>
              <a:t>A number of summary versions are commonly presented alongside reviews, or may be developed by others to accompany published reviews.</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Standard summary versions in Cochrane Reviews are 'Summary of findings' tables, the abstract, and the Plain language summary (PLS). 'Summary of findings' tables should actually be the starting point – all outcomes listed in the abstract and the PLS should be consistent with the findings and the strength of evidence presented in the main 'Summary of findings' table.</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Consistency is essential, even where the language used to summarise this information might vary. Your summaries should never include information or conclusions that are not supported by the review, or give a misleading message by focusing on only some of your findings such as those that found significant results, or those that could be synthesised in a meta-analysis.</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Don’t forget to </a:t>
            </a:r>
            <a:r>
              <a:rPr lang="hr-HR" sz="1200" kern="1200" dirty="0">
                <a:solidFill>
                  <a:schemeClr val="tx1"/>
                </a:solidFill>
                <a:effectLst/>
                <a:latin typeface="+mn-lt"/>
                <a:ea typeface="+mn-ea"/>
                <a:cs typeface="+mn-cs"/>
              </a:rPr>
              <a:t>comment on</a:t>
            </a:r>
            <a:r>
              <a:rPr lang="en-US" sz="1200" kern="1200" dirty="0">
                <a:solidFill>
                  <a:schemeClr val="tx1"/>
                </a:solidFill>
                <a:effectLst/>
                <a:latin typeface="+mn-lt"/>
                <a:ea typeface="+mn-ea"/>
                <a:cs typeface="+mn-cs"/>
              </a:rPr>
              <a:t> the </a:t>
            </a:r>
            <a:r>
              <a:rPr lang="hr-HR" sz="1200" kern="1200" dirty="0">
                <a:solidFill>
                  <a:schemeClr val="tx1"/>
                </a:solidFill>
                <a:effectLst/>
                <a:latin typeface="+mn-lt"/>
                <a:ea typeface="+mn-ea"/>
                <a:cs typeface="+mn-cs"/>
              </a:rPr>
              <a:t>certainty</a:t>
            </a:r>
            <a:r>
              <a:rPr lang="en-US" sz="1200" kern="1200" dirty="0">
                <a:solidFill>
                  <a:schemeClr val="tx1"/>
                </a:solidFill>
                <a:effectLst/>
                <a:latin typeface="+mn-lt"/>
                <a:ea typeface="+mn-ea"/>
                <a:cs typeface="+mn-cs"/>
              </a:rPr>
              <a:t> of the evidence – your readers should not be left to make sense of the results without knowing how strong the evidence base is</a:t>
            </a:r>
            <a:r>
              <a:rPr lang="hr-HR" sz="1200" kern="1200" dirty="0">
                <a:solidFill>
                  <a:schemeClr val="tx1"/>
                </a:solidFill>
                <a:effectLst/>
                <a:latin typeface="+mn-lt"/>
                <a:ea typeface="+mn-ea"/>
                <a:cs typeface="+mn-cs"/>
              </a:rPr>
              <a:t>. </a:t>
            </a:r>
          </a:p>
          <a:p>
            <a:endParaRPr lang="hr-HR"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119665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b="0" i="0" dirty="0">
                <a:solidFill>
                  <a:srgbClr val="000000"/>
                </a:solidFill>
                <a:effectLst/>
                <a:latin typeface="Source Sans Pro" panose="020B0503030403020204" pitchFamily="34" charset="0"/>
              </a:rPr>
              <a:t>You may already be familiar with writing abstracts for scientific papers. The format of a Cochrane Review abstract is very similar.</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The content of an abstract is organised under subheadings. This helps to ensure that the abstract contains complete but brief information that mirrors the main review.</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Where readers don't have access to the full text, they will only be able to read your summary, so make sure it's accurate, complete, and stands on its own to communicate your message in a way that's consistent with the full review. That's why, for example, abstracts shouldn't contain hyperlinks to any other part of the review.</a:t>
            </a:r>
            <a:endParaRPr lang="hr-HR" b="0" i="0" dirty="0">
              <a:solidFill>
                <a:srgbClr val="000000"/>
              </a:solidFill>
              <a:effectLst/>
              <a:latin typeface="Source Sans Pro" panose="020B0503030403020204" pitchFamily="34" charset="0"/>
            </a:endParaRPr>
          </a:p>
          <a:p>
            <a:endParaRPr lang="hr-HR" b="0" i="0" dirty="0">
              <a:solidFill>
                <a:srgbClr val="000000"/>
              </a:solidFill>
              <a:effectLst/>
              <a:latin typeface="Source Sans Pro" panose="020B0503030403020204" pitchFamily="34" charset="0"/>
            </a:endParaRPr>
          </a:p>
          <a:p>
            <a:r>
              <a:rPr lang="en-GB" b="0" i="0" dirty="0">
                <a:solidFill>
                  <a:srgbClr val="000000"/>
                </a:solidFill>
                <a:effectLst/>
                <a:latin typeface="Source Sans Pro" panose="020B0503030403020204" pitchFamily="34" charset="0"/>
              </a:rPr>
              <a:t>Although you’re trying to be brief (preferably less than 700 and no more than 1,000 words), you can improve communication by avoiding jargon and abbreviations, and by using language that will make sense to a general audience. </a:t>
            </a:r>
            <a:r>
              <a:rPr lang="en-GB" sz="1200" b="0" i="0" kern="1200" dirty="0">
                <a:solidFill>
                  <a:schemeClr val="tx1"/>
                </a:solidFill>
                <a:effectLst/>
                <a:latin typeface="Source Sans Pro" pitchFamily="34" charset="0"/>
                <a:ea typeface="+mn-ea"/>
                <a:cs typeface="Arial" panose="020B0604020202020204" pitchFamily="34" charset="0"/>
              </a:rPr>
              <a:t>The abstracts are read not only by researchers, but also by decision makers of various kinds: health professionals, policy makers, and consumers, so keep this in mind when writing.</a:t>
            </a:r>
            <a:endParaRPr lang="hr-HR" sz="1200" b="0" i="0" kern="1200" dirty="0">
              <a:solidFill>
                <a:schemeClr val="tx1"/>
              </a:solidFill>
              <a:effectLst/>
              <a:latin typeface="Source Sans Pro" pitchFamily="34" charset="0"/>
              <a:ea typeface="+mn-ea"/>
              <a:cs typeface="Arial" panose="020B0604020202020204" pitchFamily="34" charset="0"/>
            </a:endParaRPr>
          </a:p>
          <a:p>
            <a:endParaRPr lang="hr-HR" sz="1200" b="0" i="0" kern="1200" dirty="0">
              <a:solidFill>
                <a:schemeClr val="tx1"/>
              </a:solidFill>
              <a:effectLst/>
              <a:latin typeface="Source Sans Pro" pitchFamily="34" charset="0"/>
              <a:ea typeface="+mn-ea"/>
              <a:cs typeface="Arial" panose="020B0604020202020204" pitchFamily="34" charset="0"/>
            </a:endParaRPr>
          </a:p>
          <a:p>
            <a:r>
              <a:rPr lang="hr-HR" sz="1200" b="0" i="0" kern="1200" dirty="0">
                <a:solidFill>
                  <a:schemeClr val="tx1"/>
                </a:solidFill>
                <a:effectLst/>
                <a:latin typeface="Source Sans Pro" pitchFamily="34" charset="0"/>
                <a:ea typeface="+mn-ea"/>
                <a:cs typeface="Arial" panose="020B0604020202020204" pitchFamily="34" charset="0"/>
              </a:rPr>
              <a:t>[NOTE FOR TRAINERS: You can share the handout ‘Cochrane Review Abstract sections with explanations’ at this point.]</a:t>
            </a:r>
            <a:endParaRPr lang="en-GB" dirty="0"/>
          </a:p>
        </p:txBody>
      </p:sp>
    </p:spTree>
    <p:extLst>
      <p:ext uri="{BB962C8B-B14F-4D97-AF65-F5344CB8AC3E}">
        <p14:creationId xmlns:p14="http://schemas.microsoft.com/office/powerpoint/2010/main" val="2511708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b="0" i="0" dirty="0">
                <a:solidFill>
                  <a:srgbClr val="000000"/>
                </a:solidFill>
                <a:effectLst/>
                <a:latin typeface="Source Sans Pro" panose="020B0503030403020204" pitchFamily="34" charset="0"/>
              </a:rPr>
              <a:t>The second summary format used in Cochrane Reviews is the Plain language summary (PLS), </a:t>
            </a:r>
            <a:r>
              <a:rPr lang="hr-HR"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rPr>
              <a:t>aimed at</a:t>
            </a:r>
            <a:r>
              <a:rPr lang="en-GB"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rPr>
              <a:t> anyone who needs brief, accurate, easy-to-read information to help them make a healthcare decision.</a:t>
            </a:r>
            <a:r>
              <a:rPr lang="hr-HR"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rPr>
              <a:t> These are often consumers of healthcare. The readers of PLSs might not have </a:t>
            </a:r>
            <a:r>
              <a:rPr lang="en-GB"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rPr>
              <a:t>any knowledge of systematic reviews, or of the subject matter of the review</a:t>
            </a:r>
            <a:r>
              <a:rPr lang="hr-HR"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rPr>
              <a:t>. They may also not have English as their first language or they may be reading the summary in a language other than English.</a:t>
            </a:r>
          </a:p>
          <a:p>
            <a:endParaRPr lang="hr-HR" sz="1800" dirty="0">
              <a:solidFill>
                <a:srgbClr val="000000"/>
              </a:solidFill>
              <a:effectLst/>
              <a:latin typeface="Source Sans Pro" panose="020B0503030403020204" pitchFamily="34" charset="0"/>
              <a:ea typeface="SimSun" panose="02010600030101010101" pitchFamily="2" charset="-122"/>
              <a:cs typeface="Calibri" panose="020F0502020204030204" pitchFamily="34" charset="0"/>
            </a:endParaRPr>
          </a:p>
          <a:p>
            <a:r>
              <a:rPr lang="hr-HR" dirty="0"/>
              <a:t>Cochrane PLSs differ from Cochrane abstract in that they:</a:t>
            </a:r>
          </a:p>
          <a:p>
            <a:pPr marL="342900" lvl="0" indent="-342900">
              <a:buFont typeface="Symbol" panose="05050102010706020507" pitchFamily="18" charset="2"/>
              <a:buChar char=""/>
            </a:pPr>
            <a:r>
              <a:rPr lang="en-GB" sz="1800" dirty="0">
                <a:effectLst/>
                <a:latin typeface="Source Sans Pro" panose="020B0503030403020204" pitchFamily="34" charset="0"/>
                <a:ea typeface="SimSun" panose="02010600030101010101" pitchFamily="2" charset="-122"/>
                <a:cs typeface="Times New Roman" panose="02020603050405020304" pitchFamily="18" charset="0"/>
              </a:rPr>
              <a:t>use simpler, conversational-style language;</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ource Sans Pro" panose="020B0503030403020204" pitchFamily="34" charset="0"/>
                <a:ea typeface="SimSun" panose="02010600030101010101" pitchFamily="2" charset="-122"/>
                <a:cs typeface="Times New Roman" panose="02020603050405020304" pitchFamily="18" charset="0"/>
              </a:rPr>
              <a:t>do not report statistical data such as summary statistics and confidence intervals;</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ource Sans Pro" panose="020B0503030403020204" pitchFamily="34" charset="0"/>
                <a:ea typeface="SimSun" panose="02010600030101010101" pitchFamily="2" charset="-122"/>
                <a:cs typeface="Times New Roman" panose="02020603050405020304" pitchFamily="18" charset="0"/>
              </a:rPr>
              <a:t>do not follow the set structure of Cochrane abstracts;</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ource Sans Pro" panose="020B0503030403020204" pitchFamily="34" charset="0"/>
                <a:ea typeface="SimSun" panose="02010600030101010101" pitchFamily="2" charset="-122"/>
                <a:cs typeface="Times New Roman" panose="02020603050405020304" pitchFamily="18" charset="0"/>
              </a:rPr>
              <a:t>are shorter (850 words maximum, compared to 1000 words for abstracts);</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ource Sans Pro" panose="020B0503030403020204" pitchFamily="34" charset="0"/>
                <a:ea typeface="SimSun" panose="02010600030101010101" pitchFamily="2" charset="-122"/>
                <a:cs typeface="Times New Roman" panose="02020603050405020304" pitchFamily="18" charset="0"/>
              </a:rPr>
              <a:t>do not feature on PubMed. </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endParaRPr lang="en-GB" dirty="0"/>
          </a:p>
        </p:txBody>
      </p:sp>
    </p:spTree>
    <p:extLst>
      <p:ext uri="{BB962C8B-B14F-4D97-AF65-F5344CB8AC3E}">
        <p14:creationId xmlns:p14="http://schemas.microsoft.com/office/powerpoint/2010/main" val="4106561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b="0" i="0" dirty="0">
                <a:solidFill>
                  <a:srgbClr val="000000"/>
                </a:solidFill>
                <a:effectLst/>
                <a:latin typeface="Source Sans Pro" panose="020B0503030403020204" pitchFamily="34" charset="0"/>
              </a:rPr>
              <a:t>Plain language summaries are structured to help the readers understand the key messages of the review.</a:t>
            </a:r>
            <a:endParaRPr lang="hr-HR" sz="1800" dirty="0">
              <a:effectLst/>
              <a:latin typeface="Source Sans Pro" panose="020B05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endParaRPr lang="hr-HR" sz="1800" dirty="0">
              <a:effectLst/>
              <a:latin typeface="Source Sans Pro" panose="020B0503030403020204" pitchFamily="34" charset="0"/>
              <a:ea typeface="SimSun" panose="02010600030101010101" pitchFamily="2" charset="-122"/>
              <a:cs typeface="Times New Roman" panose="02020603050405020304" pitchFamily="18" charset="0"/>
            </a:endParaRPr>
          </a:p>
          <a:p>
            <a:pPr marL="0" lvl="0" indent="0">
              <a:buFont typeface="Symbol" panose="05050102010706020507" pitchFamily="18" charset="2"/>
              <a:buNone/>
            </a:pPr>
            <a:r>
              <a:rPr lang="hr-HR" sz="1800" dirty="0">
                <a:effectLst/>
                <a:latin typeface="Source Sans Pro" panose="020B0503030403020204" pitchFamily="34" charset="0"/>
                <a:ea typeface="SimSun" panose="02010600030101010101" pitchFamily="2" charset="-122"/>
                <a:cs typeface="Times New Roman" panose="02020603050405020304" pitchFamily="18" charset="0"/>
              </a:rPr>
              <a:t>Guidance and a template for writing PLSs has been developed and is currently in the testing phase, available at https://training.cochrane.org/pls-template-and-guide-user-testing.</a:t>
            </a:r>
            <a:endParaRPr lang="en-GB" sz="1800" dirty="0">
              <a:effectLst/>
              <a:latin typeface="Source Sans Pro SemiBold" panose="020B0603030403020204" pitchFamily="34" charset="0"/>
              <a:ea typeface="SimSun" panose="02010600030101010101" pitchFamily="2" charset="-122"/>
              <a:cs typeface="Times New Roman" panose="02020603050405020304" pitchFamily="18" charset="0"/>
            </a:endParaRPr>
          </a:p>
          <a:p>
            <a:endParaRPr lang="en-GB" dirty="0"/>
          </a:p>
        </p:txBody>
      </p:sp>
    </p:spTree>
    <p:extLst>
      <p:ext uri="{BB962C8B-B14F-4D97-AF65-F5344CB8AC3E}">
        <p14:creationId xmlns:p14="http://schemas.microsoft.com/office/powerpoint/2010/main" val="362436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Once you have completed the process of collecting, analysing, and interpreting the evidence in your review, your final task is to write the complete review</a:t>
            </a:r>
            <a:r>
              <a:rPr lang="en-GB" sz="1200" strike="sngStrike"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At this point, it’s time to consider the structure of your write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Source Sans Pro" pitchFamily="34" charset="0"/>
              <a:ea typeface="+mn-ea"/>
              <a:cs typeface="Arial" panose="020B0604020202020204" pitchFamily="34" charset="0"/>
            </a:endParaRPr>
          </a:p>
          <a:p>
            <a:r>
              <a:rPr lang="en-GB" sz="1200" kern="1200" dirty="0">
                <a:solidFill>
                  <a:schemeClr val="tx1"/>
                </a:solidFill>
                <a:effectLst/>
                <a:latin typeface="Source Sans Pro" pitchFamily="34" charset="0"/>
                <a:ea typeface="+mn-ea"/>
                <a:cs typeface="Arial" panose="020B0604020202020204" pitchFamily="34" charset="0"/>
              </a:rPr>
              <a:t>At the protocol stage, you defined your review questions and the primary objectives in the PICO format. It’s important that you remember where you started from – </a:t>
            </a:r>
            <a:r>
              <a:rPr lang="hr-HR" sz="1200" kern="1200" dirty="0">
                <a:solidFill>
                  <a:schemeClr val="tx1"/>
                </a:solidFill>
                <a:effectLst/>
                <a:latin typeface="Source Sans Pro" pitchFamily="34" charset="0"/>
                <a:ea typeface="+mn-ea"/>
                <a:cs typeface="Arial" panose="020B0604020202020204" pitchFamily="34" charset="0"/>
              </a:rPr>
              <a:t>those are the</a:t>
            </a:r>
            <a:r>
              <a:rPr lang="en-GB" sz="1200" kern="1200" dirty="0">
                <a:solidFill>
                  <a:schemeClr val="tx1"/>
                </a:solidFill>
                <a:effectLst/>
                <a:latin typeface="Source Sans Pro" pitchFamily="34" charset="0"/>
                <a:ea typeface="+mn-ea"/>
                <a:cs typeface="Arial" panose="020B0604020202020204" pitchFamily="34" charset="0"/>
              </a:rPr>
              <a:t> questions</a:t>
            </a:r>
            <a:r>
              <a:rPr lang="hr-HR" sz="1200" kern="1200" dirty="0">
                <a:solidFill>
                  <a:schemeClr val="tx1"/>
                </a:solidFill>
                <a:effectLst/>
                <a:latin typeface="Source Sans Pro" pitchFamily="34" charset="0"/>
                <a:ea typeface="+mn-ea"/>
                <a:cs typeface="Arial" panose="020B0604020202020204" pitchFamily="34" charset="0"/>
              </a:rPr>
              <a:t> that you need to answer</a:t>
            </a:r>
            <a:r>
              <a:rPr lang="en-GB" sz="1200" kern="1200" dirty="0">
                <a:solidFill>
                  <a:schemeClr val="tx1"/>
                </a:solidFill>
                <a:effectLst/>
                <a:latin typeface="Source Sans Pro" pitchFamily="34" charset="0"/>
                <a:ea typeface="+mn-ea"/>
                <a:cs typeface="Arial" panose="020B0604020202020204" pitchFamily="34" charset="0"/>
              </a:rPr>
              <a:t> in the write up of your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The ‘Background’ section provides a context for your review question and objectives. You’ve already completed it at the protocol stage. You may now wish to revisit it to make any minor revisions or include updated references.</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In the ‘Methods’ section of your protocol, you’ve already </a:t>
            </a:r>
            <a:r>
              <a:rPr lang="en-GB" sz="1200" kern="1200" dirty="0">
                <a:solidFill>
                  <a:schemeClr val="tx1"/>
                </a:solidFill>
                <a:effectLst/>
                <a:latin typeface="Source Sans Pro" pitchFamily="34" charset="0"/>
                <a:ea typeface="+mn-ea"/>
                <a:cs typeface="Arial" panose="020B0604020202020204" pitchFamily="34" charset="0"/>
              </a:rPr>
              <a:t>defined your eligibility criteria and described how you will conduct your review.</a:t>
            </a:r>
            <a:r>
              <a:rPr lang="hr-HR" sz="1200" kern="1200" dirty="0">
                <a:solidFill>
                  <a:schemeClr val="tx1"/>
                </a:solidFill>
                <a:effectLst/>
                <a:latin typeface="Source Sans Pro" pitchFamily="34" charset="0"/>
                <a:ea typeface="+mn-ea"/>
                <a:cs typeface="Arial" panose="020B0604020202020204" pitchFamily="34" charset="0"/>
              </a:rPr>
              <a:t> You may wish to update some information (e.g. dates on which your sources were searched) and change the writing from </a:t>
            </a:r>
            <a:r>
              <a:rPr lang="en-GB" sz="1200" kern="1200" dirty="0">
                <a:solidFill>
                  <a:schemeClr val="tx1"/>
                </a:solidFill>
                <a:effectLst/>
                <a:latin typeface="Source Sans Pro" pitchFamily="34" charset="0"/>
                <a:ea typeface="+mn-ea"/>
                <a:cs typeface="Arial" panose="020B0604020202020204" pitchFamily="34" charset="0"/>
              </a:rPr>
              <a:t>from future tense (</a:t>
            </a:r>
            <a:r>
              <a:rPr lang="hr-HR" sz="1200" kern="1200" dirty="0">
                <a:solidFill>
                  <a:schemeClr val="tx1"/>
                </a:solidFill>
                <a:effectLst/>
                <a:latin typeface="Source Sans Pro" pitchFamily="34" charset="0"/>
                <a:ea typeface="+mn-ea"/>
                <a:cs typeface="Arial" panose="020B0604020202020204" pitchFamily="34" charset="0"/>
              </a:rPr>
              <a:t>e.g.</a:t>
            </a:r>
            <a:r>
              <a:rPr lang="en-GB" sz="1200" kern="1200" dirty="0">
                <a:solidFill>
                  <a:schemeClr val="tx1"/>
                </a:solidFill>
                <a:effectLst/>
                <a:latin typeface="Source Sans Pro" pitchFamily="34" charset="0"/>
                <a:ea typeface="+mn-ea"/>
                <a:cs typeface="Arial" panose="020B0604020202020204" pitchFamily="34" charset="0"/>
              </a:rPr>
              <a:t>, ‘we will search’) to past tense (</a:t>
            </a:r>
            <a:r>
              <a:rPr lang="hr-HR" sz="1200" kern="1200" dirty="0">
                <a:solidFill>
                  <a:schemeClr val="tx1"/>
                </a:solidFill>
                <a:effectLst/>
                <a:latin typeface="Source Sans Pro" pitchFamily="34" charset="0"/>
                <a:ea typeface="+mn-ea"/>
                <a:cs typeface="Arial" panose="020B0604020202020204" pitchFamily="34" charset="0"/>
              </a:rPr>
              <a:t>e.g.</a:t>
            </a:r>
            <a:r>
              <a:rPr lang="en-GB" sz="1200" kern="1200" dirty="0">
                <a:solidFill>
                  <a:schemeClr val="tx1"/>
                </a:solidFill>
                <a:effectLst/>
                <a:latin typeface="Source Sans Pro" pitchFamily="34" charset="0"/>
                <a:ea typeface="+mn-ea"/>
                <a:cs typeface="Arial" panose="020B0604020202020204" pitchFamily="34" charset="0"/>
              </a:rPr>
              <a:t>, ‘we searched’). If there were any changes to the methods planned in your protocol - including methods that were planned but not used, and new methods that were added – you should clearly describe them and provide reasons why the changes w</a:t>
            </a:r>
            <a:r>
              <a:rPr lang="hr-HR" sz="1200" kern="1200" dirty="0">
                <a:solidFill>
                  <a:schemeClr val="tx1"/>
                </a:solidFill>
                <a:effectLst/>
                <a:latin typeface="Source Sans Pro" pitchFamily="34" charset="0"/>
                <a:ea typeface="+mn-ea"/>
                <a:cs typeface="Arial" panose="020B0604020202020204" pitchFamily="34" charset="0"/>
              </a:rPr>
              <a:t>ere</a:t>
            </a:r>
            <a:r>
              <a:rPr lang="en-GB" sz="1200" kern="1200" dirty="0">
                <a:solidFill>
                  <a:schemeClr val="tx1"/>
                </a:solidFill>
                <a:effectLst/>
                <a:latin typeface="Source Sans Pro" pitchFamily="34" charset="0"/>
                <a:ea typeface="+mn-ea"/>
                <a:cs typeface="Arial" panose="020B0604020202020204" pitchFamily="34" charset="0"/>
              </a:rPr>
              <a:t> necessary. </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The ‘Results’ section will consist of your </a:t>
            </a:r>
            <a:r>
              <a:rPr lang="en-GB" sz="1200" kern="1200" dirty="0">
                <a:solidFill>
                  <a:schemeClr val="tx1"/>
                </a:solidFill>
                <a:effectLst/>
                <a:latin typeface="Source Sans Pro" pitchFamily="34" charset="0"/>
                <a:ea typeface="+mn-ea"/>
                <a:cs typeface="Arial" panose="020B0604020202020204" pitchFamily="34" charset="0"/>
              </a:rPr>
              <a:t>search results, included and excluded studies</a:t>
            </a:r>
            <a:r>
              <a:rPr lang="hr-HR" sz="1200" kern="1200" dirty="0">
                <a:solidFill>
                  <a:schemeClr val="tx1"/>
                </a:solidFill>
                <a:effectLst/>
                <a:latin typeface="Source Sans Pro" pitchFamily="34" charset="0"/>
                <a:ea typeface="+mn-ea"/>
                <a:cs typeface="Arial" panose="020B0604020202020204" pitchFamily="34" charset="0"/>
              </a:rPr>
              <a:t>, the risk of bias assessment, forest plots and other data tables or figures. </a:t>
            </a:r>
            <a:r>
              <a:rPr lang="en-GB" sz="1200" kern="1200" dirty="0">
                <a:solidFill>
                  <a:schemeClr val="tx1"/>
                </a:solidFill>
                <a:effectLst/>
                <a:latin typeface="Source Sans Pro" pitchFamily="34" charset="0"/>
                <a:ea typeface="+mn-ea"/>
                <a:cs typeface="Arial" panose="020B0604020202020204" pitchFamily="34" charset="0"/>
              </a:rPr>
              <a:t>You will </a:t>
            </a:r>
            <a:r>
              <a:rPr lang="hr-HR" sz="1200" kern="1200" dirty="0">
                <a:solidFill>
                  <a:schemeClr val="tx1"/>
                </a:solidFill>
                <a:effectLst/>
                <a:latin typeface="Source Sans Pro" pitchFamily="34" charset="0"/>
                <a:ea typeface="+mn-ea"/>
                <a:cs typeface="Arial" panose="020B0604020202020204" pitchFamily="34" charset="0"/>
              </a:rPr>
              <a:t>also </a:t>
            </a:r>
            <a:r>
              <a:rPr lang="en-GB" sz="1200" kern="1200" dirty="0">
                <a:solidFill>
                  <a:schemeClr val="tx1"/>
                </a:solidFill>
                <a:effectLst/>
                <a:latin typeface="Source Sans Pro" pitchFamily="34" charset="0"/>
                <a:ea typeface="+mn-ea"/>
                <a:cs typeface="Arial" panose="020B0604020202020204" pitchFamily="34" charset="0"/>
              </a:rPr>
              <a:t>have considered your results carefully to complete </a:t>
            </a:r>
            <a:r>
              <a:rPr lang="hr-HR" sz="1200" kern="1200" dirty="0">
                <a:solidFill>
                  <a:schemeClr val="tx1"/>
                </a:solidFill>
                <a:effectLst/>
                <a:latin typeface="Source Sans Pro" pitchFamily="34" charset="0"/>
                <a:ea typeface="+mn-ea"/>
                <a:cs typeface="Arial" panose="020B0604020202020204" pitchFamily="34" charset="0"/>
              </a:rPr>
              <a:t>the </a:t>
            </a:r>
            <a:r>
              <a:rPr lang="en-GB" sz="1200" kern="1200" dirty="0">
                <a:solidFill>
                  <a:schemeClr val="tx1"/>
                </a:solidFill>
                <a:effectLst/>
                <a:latin typeface="Source Sans Pro" pitchFamily="34" charset="0"/>
                <a:ea typeface="+mn-ea"/>
                <a:cs typeface="Arial" panose="020B0604020202020204" pitchFamily="34" charset="0"/>
              </a:rPr>
              <a:t>GRADE assessment of the certainty of evidence, which is crucial for the interpretation of your review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And now it’s time to bring all the elements together and write up the rest of the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[NOTE FOR TRAINERS: You may choose to show the ‘Review structure’ animation at this point: </a:t>
            </a:r>
            <a:r>
              <a:rPr lang="hr-H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https://youtu.be/JcfTEDF0lvo</a:t>
            </a:r>
            <a:r>
              <a:rPr lang="hr-H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strike="sngStrike"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endParaRPr lang="en-US" altLang="en-US" dirty="0"/>
          </a:p>
        </p:txBody>
      </p:sp>
    </p:spTree>
    <p:extLst>
      <p:ext uri="{BB962C8B-B14F-4D97-AF65-F5344CB8AC3E}">
        <p14:creationId xmlns:p14="http://schemas.microsoft.com/office/powerpoint/2010/main" val="3062212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42975" y="779463"/>
            <a:ext cx="5199063" cy="38989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8EBA3B-628D-4C68-80F4-40DDA5DBCB3F}" type="slidenum">
              <a:rPr lang="en-US" altLang="en-US" sz="1300">
                <a:latin typeface="Times New Roman" panose="02020603050405020304" pitchFamily="18" charset="0"/>
              </a:rPr>
              <a:pPr eaLnBrk="1" hangingPunct="1">
                <a:spcBef>
                  <a:spcPct val="0"/>
                </a:spcBef>
              </a:pPr>
              <a:t>30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62236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42975" y="779463"/>
            <a:ext cx="5199063" cy="3898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51A31-29B8-4D1D-B3E2-E486241DAB56}" type="slidenum">
              <a:rPr lang="en-US" altLang="en-US" sz="1300">
                <a:latin typeface="Times New Roman" panose="02020603050405020304" pitchFamily="18" charset="0"/>
              </a:rPr>
              <a:pPr eaLnBrk="1" hangingPunct="1">
                <a:spcBef>
                  <a:spcPct val="0"/>
                </a:spcBef>
              </a:pPr>
              <a:t>31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7012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‘Summary of findings’ tables, published with all Cochrane Reviews, are useful </a:t>
            </a:r>
            <a:r>
              <a:rPr lang="hr-HR" sz="1200" kern="1200" dirty="0">
                <a:solidFill>
                  <a:schemeClr val="tx1"/>
                </a:solidFill>
                <a:effectLst/>
                <a:latin typeface="Source Sans Pro" pitchFamily="34" charset="0"/>
                <a:ea typeface="+mn-ea"/>
                <a:cs typeface="Arial" panose="020B0604020202020204" pitchFamily="34" charset="0"/>
              </a:rPr>
              <a:t>tables</a:t>
            </a:r>
            <a:r>
              <a:rPr lang="en-GB" sz="1200" kern="1200" dirty="0">
                <a:solidFill>
                  <a:schemeClr val="tx1"/>
                </a:solidFill>
                <a:effectLst/>
                <a:latin typeface="Source Sans Pro" pitchFamily="34" charset="0"/>
                <a:ea typeface="+mn-ea"/>
                <a:cs typeface="Arial" panose="020B0604020202020204" pitchFamily="34" charset="0"/>
              </a:rPr>
              <a:t> to organise, summarise </a:t>
            </a:r>
            <a:r>
              <a:rPr lang="hr-HR" sz="1200" kern="1200" dirty="0">
                <a:solidFill>
                  <a:schemeClr val="tx1"/>
                </a:solidFill>
                <a:effectLst/>
                <a:latin typeface="Source Sans Pro" pitchFamily="34" charset="0"/>
                <a:ea typeface="+mn-ea"/>
                <a:cs typeface="Arial" panose="020B0604020202020204" pitchFamily="34" charset="0"/>
              </a:rPr>
              <a:t>and present</a:t>
            </a:r>
            <a:r>
              <a:rPr lang="en-GB" sz="1200" kern="1200" dirty="0">
                <a:solidFill>
                  <a:schemeClr val="tx1"/>
                </a:solidFill>
                <a:effectLst/>
                <a:latin typeface="Source Sans Pro" pitchFamily="34" charset="0"/>
                <a:ea typeface="+mn-ea"/>
                <a:cs typeface="Arial" panose="020B0604020202020204" pitchFamily="34" charset="0"/>
              </a:rPr>
              <a:t> the results for your important outcomes, along with their GRADE assessments. </a:t>
            </a:r>
            <a:endParaRPr lang="hr-HR" altLang="en-US"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200" kern="1200" dirty="0">
                <a:solidFill>
                  <a:schemeClr val="tx1"/>
                </a:solidFill>
                <a:effectLst/>
                <a:latin typeface="Source Sans Pro" pitchFamily="34" charset="0"/>
                <a:ea typeface="+mn-ea"/>
                <a:cs typeface="Arial" panose="020B0604020202020204" pitchFamily="34" charset="0"/>
              </a:rPr>
              <a:t>‘Summary of findings’ tables can be created in GRADEpro, which is a free online software integrated with RevMan (Cochrane’s main review production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200" kern="1200" dirty="0">
                <a:solidFill>
                  <a:schemeClr val="tx1"/>
                </a:solidFill>
                <a:effectLst/>
                <a:latin typeface="Source Sans Pro" pitchFamily="34" charset="0"/>
                <a:ea typeface="+mn-ea"/>
                <a:cs typeface="Arial" panose="020B0604020202020204" pitchFamily="34" charset="0"/>
              </a:rPr>
              <a:t>[NOTE FOR TRAINERS: You may wish to point the learners to a webinar recording on how to create ‘Summary of findings’ tables in GRADEpro software: https://training.cochrane.org/resource/GRADE-CLL]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200" kern="1200" dirty="0">
                <a:solidFill>
                  <a:schemeClr val="tx1"/>
                </a:solidFill>
                <a:effectLst/>
                <a:latin typeface="Source Sans Pro" pitchFamily="34" charset="0"/>
                <a:ea typeface="+mn-ea"/>
                <a:cs typeface="Arial" panose="020B0604020202020204" pitchFamily="34" charset="0"/>
              </a:rPr>
              <a:t>‘Summary of findings’ tables can be used as a basis for writing up the review.</a:t>
            </a:r>
            <a:endParaRPr lang="en-US" altLang="en-US" dirty="0"/>
          </a:p>
        </p:txBody>
      </p:sp>
    </p:spTree>
    <p:extLst>
      <p:ext uri="{BB962C8B-B14F-4D97-AF65-F5344CB8AC3E}">
        <p14:creationId xmlns:p14="http://schemas.microsoft.com/office/powerpoint/2010/main" val="269383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What is a ‘Summary of findings’ table? Let’s review all the elements of a ‘Summary of findings’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[CLICK] On top, there is the name of the comparsion, with </a:t>
            </a:r>
            <a:r>
              <a:rPr lang="en-CA" sz="1200" kern="1200" dirty="0">
                <a:solidFill>
                  <a:schemeClr val="tx1"/>
                </a:solidFill>
                <a:effectLst/>
                <a:latin typeface="Source Sans Pro" pitchFamily="34" charset="0"/>
                <a:ea typeface="+mn-ea"/>
                <a:cs typeface="Arial" panose="020B0604020202020204" pitchFamily="34" charset="0"/>
              </a:rPr>
              <a:t>a description of patient or population, settings, intervention and comparison. </a:t>
            </a:r>
            <a:r>
              <a:rPr lang="hr-HR" sz="1200" kern="1200" dirty="0">
                <a:solidFill>
                  <a:schemeClr val="tx1"/>
                </a:solidFill>
                <a:effectLst/>
                <a:latin typeface="Source Sans Pro" pitchFamily="34" charset="0"/>
                <a:ea typeface="+mn-ea"/>
                <a:cs typeface="Arial" panose="020B0604020202020204" pitchFamily="34" charset="0"/>
              </a:rPr>
              <a:t>Most tablew will present the results for one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example, your review could contain intervention X compared to placebo, X compared to intervention Y and X compared to intervention Z. You </a:t>
            </a:r>
            <a:r>
              <a:rPr lang="hr-HR" altLang="en-US" dirty="0"/>
              <a:t>should include</a:t>
            </a:r>
            <a:r>
              <a:rPr lang="en-GB" altLang="en-US" dirty="0"/>
              <a:t> the comparison or comparisons that users will find most relevant. You can create more than one ‘Summary of findings’ table, but you should select one to be your main table.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decision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about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most </a:t>
            </a:r>
            <a:r>
              <a:rPr lang="hr-HR" sz="1200" kern="1200" dirty="0" err="1">
                <a:solidFill>
                  <a:schemeClr val="tx1"/>
                </a:solidFill>
                <a:effectLst/>
                <a:latin typeface="Source Sans Pro" pitchFamily="34" charset="0"/>
                <a:ea typeface="+mn-ea"/>
                <a:cs typeface="Arial" panose="020B0604020202020204" pitchFamily="34" charset="0"/>
              </a:rPr>
              <a:t>important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comparison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should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made</a:t>
            </a:r>
            <a:r>
              <a:rPr lang="hr-HR" sz="1200" kern="1200" dirty="0">
                <a:solidFill>
                  <a:schemeClr val="tx1"/>
                </a:solidFill>
                <a:effectLst/>
                <a:latin typeface="Source Sans Pro" pitchFamily="34" charset="0"/>
                <a:ea typeface="+mn-ea"/>
                <a:cs typeface="Arial" panose="020B0604020202020204" pitchFamily="34" charset="0"/>
              </a:rPr>
              <a:t> a priori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protocol</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stage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and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not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based</a:t>
            </a:r>
            <a:r>
              <a:rPr lang="hr-HR" sz="1200" kern="1200" dirty="0">
                <a:solidFill>
                  <a:schemeClr val="tx1"/>
                </a:solidFill>
                <a:effectLst/>
                <a:latin typeface="Source Sans Pro" pitchFamily="34" charset="0"/>
                <a:ea typeface="+mn-ea"/>
                <a:cs typeface="Arial" panose="020B0604020202020204" pitchFamily="34" charset="0"/>
              </a:rPr>
              <a:t> on how </a:t>
            </a:r>
            <a:r>
              <a:rPr lang="hr-HR" sz="1200" kern="1200" dirty="0" err="1">
                <a:solidFill>
                  <a:schemeClr val="tx1"/>
                </a:solidFill>
                <a:effectLst/>
                <a:latin typeface="Source Sans Pro" pitchFamily="34" charset="0"/>
                <a:ea typeface="+mn-ea"/>
                <a:cs typeface="Arial" panose="020B0604020202020204" pitchFamily="34" charset="0"/>
              </a:rPr>
              <a:t>much</a:t>
            </a:r>
            <a:r>
              <a:rPr lang="hr-HR" sz="1200" kern="1200" dirty="0">
                <a:solidFill>
                  <a:schemeClr val="tx1"/>
                </a:solidFill>
                <a:effectLst/>
                <a:latin typeface="Source Sans Pro" pitchFamily="34" charset="0"/>
                <a:ea typeface="+mn-ea"/>
                <a:cs typeface="Arial" panose="020B0604020202020204" pitchFamily="34" charset="0"/>
              </a:rPr>
              <a:t> data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found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review</a:t>
            </a:r>
            <a:r>
              <a:rPr lang="hr-HR" sz="1200"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Source Sans Pro" pitchFamily="34" charset="0"/>
                <a:ea typeface="+mn-ea"/>
                <a:cs typeface="Arial" panose="020B0604020202020204" pitchFamily="34" charset="0"/>
              </a:rPr>
              <a:t>If your review contains a large number of comparisons, </a:t>
            </a:r>
            <a:r>
              <a:rPr lang="hr-HR" sz="1200" kern="1200" dirty="0" err="1">
                <a:solidFill>
                  <a:schemeClr val="tx1"/>
                </a:solidFill>
                <a:effectLst/>
                <a:latin typeface="Source Sans Pro" pitchFamily="34" charset="0"/>
                <a:ea typeface="+mn-ea"/>
                <a:cs typeface="Arial" panose="020B0604020202020204" pitchFamily="34" charset="0"/>
              </a:rPr>
              <a:t>it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would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worth</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focussing</a:t>
            </a:r>
            <a:r>
              <a:rPr lang="hr-HR" sz="1200" kern="1200" dirty="0">
                <a:solidFill>
                  <a:schemeClr val="tx1"/>
                </a:solidFill>
                <a:effectLst/>
                <a:latin typeface="Source Sans Pro" pitchFamily="34" charset="0"/>
                <a:ea typeface="+mn-ea"/>
                <a:cs typeface="Arial" panose="020B0604020202020204" pitchFamily="34" charset="0"/>
              </a:rPr>
              <a:t> on a </a:t>
            </a:r>
            <a:r>
              <a:rPr lang="hr-HR" sz="1200" kern="1200" dirty="0" err="1">
                <a:solidFill>
                  <a:schemeClr val="tx1"/>
                </a:solidFill>
                <a:effectLst/>
                <a:latin typeface="Source Sans Pro" pitchFamily="34" charset="0"/>
                <a:ea typeface="+mn-ea"/>
                <a:cs typeface="Arial" panose="020B0604020202020204" pitchFamily="34" charset="0"/>
              </a:rPr>
              <a:t>few</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important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ones</a:t>
            </a:r>
            <a:r>
              <a:rPr lang="hr-HR" sz="1200"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Source Sans Pro" pitchFamily="34" charset="0"/>
                <a:ea typeface="+mn-ea"/>
                <a:cs typeface="Arial" panose="020B0604020202020204" pitchFamily="34" charset="0"/>
              </a:rPr>
              <a:t>[CLICK] The first column lists up to seven important outcomes. </a:t>
            </a:r>
            <a:r>
              <a:rPr lang="en-CA" sz="1200" kern="1200" dirty="0">
                <a:solidFill>
                  <a:schemeClr val="tx1"/>
                </a:solidFill>
                <a:effectLst/>
                <a:latin typeface="Source Sans Pro" pitchFamily="34" charset="0"/>
                <a:ea typeface="+mn-ea"/>
                <a:cs typeface="Arial" panose="020B0604020202020204" pitchFamily="34" charset="0"/>
              </a:rPr>
              <a:t>These outcomes should include all the primary outcomes of the review,</a:t>
            </a:r>
            <a:r>
              <a:rPr lang="hr-HR" sz="1200" kern="1200" dirty="0">
                <a:solidFill>
                  <a:schemeClr val="tx1"/>
                </a:solidFill>
                <a:effectLst/>
                <a:latin typeface="Source Sans Pro" pitchFamily="34" charset="0"/>
                <a:ea typeface="+mn-ea"/>
                <a:cs typeface="Arial" panose="020B0604020202020204" pitchFamily="34" charset="0"/>
              </a:rPr>
              <a:t> measured in the most important time point,</a:t>
            </a:r>
            <a:r>
              <a:rPr lang="en-CA" sz="1200" kern="1200" dirty="0">
                <a:solidFill>
                  <a:schemeClr val="tx1"/>
                </a:solidFill>
                <a:effectLst/>
                <a:latin typeface="Source Sans Pro" pitchFamily="34" charset="0"/>
                <a:ea typeface="+mn-ea"/>
                <a:cs typeface="Arial" panose="020B0604020202020204" pitchFamily="34" charset="0"/>
              </a:rPr>
              <a:t> as defined in the protocol. For a balanced summary of effects of interventions, you should present both benefits and harms. If you searched for an outcome but were not able to find data, you should report this in the table.</a:t>
            </a: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Outcomes can be dichotomous or continuous. [CLICK] </a:t>
            </a:r>
            <a:r>
              <a:rPr lang="en-CA" sz="1200" kern="1200" dirty="0">
                <a:solidFill>
                  <a:schemeClr val="tx1"/>
                </a:solidFill>
                <a:effectLst/>
                <a:latin typeface="Source Sans Pro" pitchFamily="34" charset="0"/>
                <a:ea typeface="+mn-ea"/>
                <a:cs typeface="Arial" panose="020B0604020202020204" pitchFamily="34" charset="0"/>
              </a:rPr>
              <a:t>You should always provide details about the outcome.</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[CLICK] </a:t>
            </a:r>
            <a:r>
              <a:rPr lang="en-CA" sz="1200" kern="1200" dirty="0">
                <a:solidFill>
                  <a:schemeClr val="tx1"/>
                </a:solidFill>
                <a:effectLst/>
                <a:latin typeface="Source Sans Pro" pitchFamily="34" charset="0"/>
                <a:ea typeface="+mn-ea"/>
                <a:cs typeface="Arial" panose="020B0604020202020204" pitchFamily="34" charset="0"/>
              </a:rPr>
              <a:t>The table shows the number of studies and participants that contributed data to the analysis for each outcome</a:t>
            </a:r>
            <a:r>
              <a:rPr lang="hr-HR" sz="1200" kern="1200" dirty="0">
                <a:solidFill>
                  <a:schemeClr val="tx1"/>
                </a:solidFill>
                <a:effectLst/>
                <a:latin typeface="Source Sans Pro"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[CLICK] the relative effect (if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and the absolute effects. [CLICK] </a:t>
            </a:r>
            <a:r>
              <a:rPr lang="en-CA" sz="1200" kern="1200" dirty="0">
                <a:solidFill>
                  <a:schemeClr val="tx1"/>
                </a:solidFill>
                <a:effectLst/>
                <a:latin typeface="Source Sans Pro" pitchFamily="34" charset="0"/>
                <a:ea typeface="+mn-ea"/>
                <a:cs typeface="Arial" panose="020B0604020202020204" pitchFamily="34" charset="0"/>
              </a:rPr>
              <a:t>This should include the baseline risk or control group risk</a:t>
            </a:r>
            <a:r>
              <a:rPr lang="hr-HR" sz="1200" kern="1200" dirty="0">
                <a:solidFill>
                  <a:schemeClr val="tx1"/>
                </a:solidFill>
                <a:effectLst/>
                <a:latin typeface="Source Sans Pro" pitchFamily="34" charset="0"/>
                <a:ea typeface="+mn-ea"/>
                <a:cs typeface="Arial" panose="020B0604020202020204" pitchFamily="34" charset="0"/>
              </a:rPr>
              <a:t>, showing what happened to people without treatment. [CLICK] It should also include c</a:t>
            </a:r>
            <a:r>
              <a:rPr lang="en-CA" sz="1200" kern="1200" dirty="0" err="1">
                <a:solidFill>
                  <a:schemeClr val="tx1"/>
                </a:solidFill>
                <a:effectLst/>
                <a:latin typeface="Source Sans Pro" pitchFamily="34" charset="0"/>
                <a:ea typeface="+mn-ea"/>
                <a:cs typeface="Arial" panose="020B0604020202020204" pitchFamily="34" charset="0"/>
              </a:rPr>
              <a:t>alculated</a:t>
            </a:r>
            <a:r>
              <a:rPr lang="en-CA" sz="1200" kern="1200" dirty="0">
                <a:solidFill>
                  <a:schemeClr val="tx1"/>
                </a:solidFill>
                <a:effectLst/>
                <a:latin typeface="Source Sans Pro" pitchFamily="34" charset="0"/>
                <a:ea typeface="+mn-ea"/>
                <a:cs typeface="Arial" panose="020B0604020202020204" pitchFamily="34" charset="0"/>
              </a:rPr>
              <a:t> risk based on the relative effect</a:t>
            </a:r>
            <a:r>
              <a:rPr lang="hr-HR" sz="1200" kern="1200" dirty="0">
                <a:solidFill>
                  <a:schemeClr val="tx1"/>
                </a:solidFill>
                <a:effectLst/>
                <a:latin typeface="Source Sans Pro" pitchFamily="34" charset="0"/>
                <a:ea typeface="+mn-ea"/>
                <a:cs typeface="Arial" panose="020B0604020202020204" pitchFamily="34" charset="0"/>
              </a:rPr>
              <a:t>, showing what happened to people taking the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[CLICK] </a:t>
            </a:r>
            <a:r>
              <a:rPr lang="en-CA" sz="1200" kern="1200" dirty="0">
                <a:solidFill>
                  <a:schemeClr val="tx1"/>
                </a:solidFill>
                <a:effectLst/>
                <a:latin typeface="Source Sans Pro" pitchFamily="34" charset="0"/>
                <a:ea typeface="+mn-ea"/>
                <a:cs typeface="Arial" panose="020B0604020202020204" pitchFamily="34" charset="0"/>
              </a:rPr>
              <a:t>In this column, the table presents the certainty of the evidence (using GRADE assessment)</a:t>
            </a:r>
            <a:r>
              <a:rPr lang="hr-HR" sz="1200"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[CLICK] </a:t>
            </a:r>
            <a:r>
              <a:rPr lang="en-GB" sz="1200" b="0" i="0" kern="1200" dirty="0">
                <a:solidFill>
                  <a:schemeClr val="tx1"/>
                </a:solidFill>
                <a:effectLst/>
                <a:latin typeface="Source Sans Pro" pitchFamily="34" charset="0"/>
                <a:ea typeface="+mn-ea"/>
                <a:cs typeface="Arial" panose="020B0604020202020204" pitchFamily="34" charset="0"/>
              </a:rPr>
              <a:t>Footnotes </a:t>
            </a:r>
            <a:r>
              <a:rPr lang="hr-HR" sz="1200" b="0" i="0" kern="1200" dirty="0">
                <a:solidFill>
                  <a:schemeClr val="tx1"/>
                </a:solidFill>
                <a:effectLst/>
                <a:latin typeface="Source Sans Pro" pitchFamily="34" charset="0"/>
                <a:ea typeface="+mn-ea"/>
                <a:cs typeface="Arial" panose="020B0604020202020204" pitchFamily="34" charset="0"/>
              </a:rPr>
              <a:t>or explanations</a:t>
            </a:r>
            <a:r>
              <a:rPr lang="en-GB" sz="1200" b="0" i="0" kern="1200" dirty="0">
                <a:solidFill>
                  <a:schemeClr val="tx1"/>
                </a:solidFill>
                <a:effectLst/>
                <a:latin typeface="Source Sans Pro" pitchFamily="34" charset="0"/>
                <a:ea typeface="+mn-ea"/>
                <a:cs typeface="Arial" panose="020B0604020202020204" pitchFamily="34" charset="0"/>
              </a:rPr>
              <a:t> are used to explain decisions made in the GRADE assessment</a:t>
            </a:r>
            <a:r>
              <a:rPr lang="en-CA" sz="1200" kern="1200" dirty="0">
                <a:solidFill>
                  <a:schemeClr val="tx1"/>
                </a:solidFill>
                <a:effectLst/>
                <a:latin typeface="Source Sans Pro" pitchFamily="34" charset="0"/>
                <a:ea typeface="+mn-ea"/>
                <a:cs typeface="Arial" panose="020B0604020202020204" pitchFamily="34" charset="0"/>
              </a:rPr>
              <a:t>. The source of the baseline or assumed risk is also provided in the footnotes.</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[CLICK] </a:t>
            </a:r>
            <a:r>
              <a:rPr lang="en-CA" sz="1200" kern="1200" dirty="0">
                <a:solidFill>
                  <a:schemeClr val="tx1"/>
                </a:solidFill>
                <a:effectLst/>
                <a:latin typeface="Source Sans Pro" pitchFamily="34" charset="0"/>
                <a:ea typeface="+mn-ea"/>
                <a:cs typeface="Arial" panose="020B0604020202020204" pitchFamily="34" charset="0"/>
              </a:rPr>
              <a:t>Finally, a comments column can be used for additional explanations or information. For example, here you could summarize additional results from the studies not included in the meta-analysis for this outcome. You can use it to show the original pooled standardized mean difference (SMD) if you’ve converted it and presented as a mean difference. </a:t>
            </a:r>
            <a:r>
              <a:rPr lang="hr-HR" sz="1200" kern="1200" dirty="0">
                <a:solidFill>
                  <a:schemeClr val="tx1"/>
                </a:solidFill>
                <a:effectLst/>
                <a:latin typeface="Source Sans Pro" pitchFamily="34" charset="0"/>
                <a:ea typeface="+mn-ea"/>
                <a:cs typeface="Arial" panose="020B0604020202020204" pitchFamily="34" charset="0"/>
              </a:rPr>
              <a:t>You can provide</a:t>
            </a:r>
            <a:r>
              <a:rPr lang="en-CA" sz="1200" kern="1200" dirty="0">
                <a:solidFill>
                  <a:schemeClr val="tx1"/>
                </a:solidFill>
                <a:effectLst/>
                <a:latin typeface="Source Sans Pro" pitchFamily="34" charset="0"/>
                <a:ea typeface="+mn-ea"/>
                <a:cs typeface="Arial" panose="020B0604020202020204" pitchFamily="34" charset="0"/>
              </a:rPr>
              <a:t> information about differences that are important to patients, which will help readers in interpreting the results. </a:t>
            </a:r>
            <a:r>
              <a:rPr lang="hr-HR" sz="1200" kern="1200" dirty="0">
                <a:solidFill>
                  <a:schemeClr val="tx1"/>
                </a:solidFill>
                <a:effectLst/>
                <a:latin typeface="Source Sans Pro" pitchFamily="34" charset="0"/>
                <a:ea typeface="+mn-ea"/>
                <a:cs typeface="Arial" panose="020B0604020202020204" pitchFamily="34" charset="0"/>
              </a:rPr>
              <a:t>Or you can include a narrative statement about the effect, for example ‘treatment Z likely increases nausea’ – we will talk more about how to make those statements later.</a:t>
            </a:r>
            <a:endParaRPr lang="en-US" altLang="en-US" dirty="0"/>
          </a:p>
        </p:txBody>
      </p:sp>
    </p:spTree>
    <p:extLst>
      <p:ext uri="{BB962C8B-B14F-4D97-AF65-F5344CB8AC3E}">
        <p14:creationId xmlns:p14="http://schemas.microsoft.com/office/powerpoint/2010/main" val="183971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Now, let’s see where the information you put in the ‘Summary of findings’ table comes from. The process typically starts from a meta-analysis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This is an example of a fictitious review exploring the effect of Treatment Z compared to placebo for Syndrome Y on an outcome - nausea (adverse effect). </a:t>
            </a:r>
            <a:r>
              <a:rPr lang="hr-HR" altLang="en-US" dirty="0" err="1"/>
              <a:t>Five</a:t>
            </a:r>
            <a:r>
              <a:rPr lang="hr-HR" altLang="en-US" dirty="0"/>
              <a:t> studies have been included in the meta-analysis and the calculated risk ratio is 2.17 (95%CI 1.20 to 3.91).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[NOTE FOR TRAINERS: ASK: </a:t>
            </a:r>
            <a:r>
              <a:rPr lang="hr-HR" altLang="en-US" dirty="0"/>
              <a:t>What does the R</a:t>
            </a:r>
            <a:r>
              <a:rPr lang="hr-HR" dirty="0"/>
              <a:t>R of 2.17 (95%CI 1.20 to 3.91) mean? Let the participants suggest an answer. The correct answer is: ‘The risk of nausea with treatment Z is 2.17 times the risk when taking placebo and the effect could be as little as 1.2 times and as big as 3.91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If your learners have access to Cochrane Interactive Learning, you can point them to Module 7: Interpreting the findings for more information about interpreting effects and assessing the certainty of evidence.]</a:t>
            </a:r>
          </a:p>
        </p:txBody>
      </p:sp>
    </p:spTree>
    <p:extLst>
      <p:ext uri="{BB962C8B-B14F-4D97-AF65-F5344CB8AC3E}">
        <p14:creationId xmlns:p14="http://schemas.microsoft.com/office/powerpoint/2010/main" val="352610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This is a continuous outcome – final pain score on a VAS scale from 1 to 10 - for the same fictitious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[NOTE FOR TRAINERS: ASK: </a:t>
            </a:r>
            <a:r>
              <a:rPr lang="hr-HR" altLang="en-US" dirty="0"/>
              <a:t>What does a Mean Difference of </a:t>
            </a:r>
            <a:r>
              <a:rPr lang="hr-HR" dirty="0"/>
              <a:t>-1.51 (95%CI -2.06 to -0.96) mean? Let the participants suggest an answer. The correct answer is: ‘The pain may be reduced by 1.51 points on a scale from 1 to 10 (worse) when taking treatment Z than when taking placebo. The reduction could be as big as 2.06 points or as little as 0.96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117827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Before we move on, let’s pause to review an important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This example is from the review ‘Heparin versus placebo in patient with cancer’, outcome minor bleeding. The risk is 1.34 (95% 0.84 to 2.14). The P-value is 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[NOTE </a:t>
            </a:r>
            <a:r>
              <a:rPr lang="hr-HR" sz="1200" b="0" i="0" kern="1200" dirty="0">
                <a:solidFill>
                  <a:schemeClr val="tx1"/>
                </a:solidFill>
                <a:effectLst/>
                <a:latin typeface="Source Sans Pro" pitchFamily="34" charset="0"/>
                <a:ea typeface="+mn-ea"/>
                <a:cs typeface="Arial" panose="020B0604020202020204" pitchFamily="34" charset="0"/>
              </a:rPr>
              <a:t>FOR TRAINERS: ASK: Is there a statistically significant different between heparin and placebo? ANSWER: No. ASK: Can we say there is no effect of heparin on minor bleeding? ANSWER: 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kern="1200" dirty="0">
                <a:solidFill>
                  <a:schemeClr val="tx1"/>
                </a:solidFill>
                <a:effectLst/>
                <a:latin typeface="Source Sans Pro" pitchFamily="34" charset="0"/>
                <a:ea typeface="+mn-ea"/>
                <a:cs typeface="Arial" panose="020B0604020202020204" pitchFamily="34" charset="0"/>
              </a:rPr>
              <a:t>Remember that ‘not statistically significant’ does not equal ‘no effect’. It is wrong to claim that inconclusive results (when there is a wide confidence interval that includes potentially important benefits or harms) shows that an intervention has had ‘no effect’. ‘Statistical significance’ should not be confused with whether there is an effect, or the size or importance of an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200" b="0" i="0" kern="1200" dirty="0">
                <a:solidFill>
                  <a:schemeClr val="tx1"/>
                </a:solidFill>
                <a:effectLst/>
                <a:latin typeface="Source Sans Pro" pitchFamily="34" charset="0"/>
                <a:ea typeface="+mn-ea"/>
                <a:cs typeface="Arial" panose="020B0604020202020204" pitchFamily="34" charset="0"/>
              </a:rPr>
              <a:t>Because P-values and statistical significance are so commonly misinterpreted, review authors are advised not to describe results as ‘not statistically significant’ or ‘non-significant’.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200" b="0" i="0" kern="1200" dirty="0">
                <a:solidFill>
                  <a:schemeClr val="tx1"/>
                </a:solidFill>
                <a:effectLst/>
                <a:latin typeface="Source Sans Pro" pitchFamily="34" charset="0"/>
                <a:ea typeface="+mn-ea"/>
                <a:cs typeface="Arial" panose="020B0604020202020204" pitchFamily="34" charset="0"/>
              </a:rPr>
              <a:t>[NOTE FOR TRAINERS: You can choose to show the animation: ‘Interpreting the results of meta-analysis: Evidence of no effect?: https://youtu.be/Hug0yDJ8VOA]</a:t>
            </a:r>
            <a:endParaRPr lang="en-US" altLang="en-US" dirty="0"/>
          </a:p>
        </p:txBody>
      </p:sp>
    </p:spTree>
    <p:extLst>
      <p:ext uri="{BB962C8B-B14F-4D97-AF65-F5344CB8AC3E}">
        <p14:creationId xmlns:p14="http://schemas.microsoft.com/office/powerpoint/2010/main" val="123968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Now, back to our fictitous review of Treatment Z vs placebo for Syndrome Y.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It might be helpful to put the results of meta-analyses in a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But we know that people have difficulties really understanding effect measures such as RR and MD.</a:t>
            </a:r>
          </a:p>
        </p:txBody>
      </p:sp>
    </p:spTree>
    <p:extLst>
      <p:ext uri="{BB962C8B-B14F-4D97-AF65-F5344CB8AC3E}">
        <p14:creationId xmlns:p14="http://schemas.microsoft.com/office/powerpoint/2010/main" val="2331477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217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CCF16492-5966-43E8-882F-B5E25E568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162163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24042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3199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92275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92566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24A681DD-34D4-42B6-BFBC-EFEF29174A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D753AA4B-F64E-485E-8144-A277E01CD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D6ECCC19-5F72-4FDF-A742-41D8BDAE8B5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6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0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FFB0D148-F3A8-41F3-A08A-F544DD741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188A06D3-D149-4CA3-B43A-8F52C8114C23}"/>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26A1BEF0-5700-4547-89CB-80031D994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18FB4144-7933-43ED-8169-85C7AC751803}"/>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817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97206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2972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E71D4FAA-1586-4D01-9F9C-E6C5C05AA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32778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50750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29145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257D9E46-01DE-401C-9A14-012FF2519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269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2603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E06D13AC-E33F-44B6-8E8B-A62B4787C1D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56678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training.cochrane.org/online-learning/cochrane-methodology/swim-reporting-guideline"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2.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hyperlink" Target="https://training.cochrane.org/interactivelearning/module-8-reporting-revi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p>
            <a:r>
              <a:rPr lang="hr-HR" dirty="0">
                <a:solidFill>
                  <a:schemeClr val="accent2"/>
                </a:solidFill>
              </a:rPr>
              <a:t>Reporting the review</a:t>
            </a:r>
            <a:endParaRPr lang="en-GB" dirty="0">
              <a:solidFill>
                <a:schemeClr val="accent2"/>
              </a:solidFill>
            </a:endParaRP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1446191"/>
            <a:ext cx="8397248" cy="632838"/>
          </a:xfrm>
        </p:spPr>
        <p:txBody>
          <a:bodyPr/>
          <a:lstStyle/>
          <a:p>
            <a:r>
              <a:rPr lang="hr-HR" altLang="en-US" sz="2600" dirty="0"/>
              <a:t>From meta-analysis to a ‘Summary of findings’ table</a:t>
            </a:r>
            <a:endParaRPr lang="en-AU" altLang="en-US" sz="2600" dirty="0"/>
          </a:p>
        </p:txBody>
      </p:sp>
      <p:pic>
        <p:nvPicPr>
          <p:cNvPr id="9" name="Picture 8">
            <a:extLst>
              <a:ext uri="{FF2B5EF4-FFF2-40B4-BE49-F238E27FC236}">
                <a16:creationId xmlns:a16="http://schemas.microsoft.com/office/drawing/2014/main" id="{31A5969B-5A05-4C0D-92D9-85FD553678F8}"/>
              </a:ext>
            </a:extLst>
          </p:cNvPr>
          <p:cNvPicPr>
            <a:picLocks noChangeAspect="1"/>
          </p:cNvPicPr>
          <p:nvPr/>
        </p:nvPicPr>
        <p:blipFill>
          <a:blip r:embed="rId3"/>
          <a:stretch>
            <a:fillRect/>
          </a:stretch>
        </p:blipFill>
        <p:spPr>
          <a:xfrm>
            <a:off x="33966" y="2760844"/>
            <a:ext cx="9100786" cy="1436402"/>
          </a:xfrm>
          <a:prstGeom prst="rect">
            <a:avLst/>
          </a:prstGeom>
        </p:spPr>
      </p:pic>
      <p:pic>
        <p:nvPicPr>
          <p:cNvPr id="5" name="Picture 4">
            <a:extLst>
              <a:ext uri="{FF2B5EF4-FFF2-40B4-BE49-F238E27FC236}">
                <a16:creationId xmlns:a16="http://schemas.microsoft.com/office/drawing/2014/main" id="{70B8DB33-CC66-4CE0-88E4-E447EB34191B}"/>
              </a:ext>
            </a:extLst>
          </p:cNvPr>
          <p:cNvPicPr>
            <a:picLocks noChangeAspect="1"/>
          </p:cNvPicPr>
          <p:nvPr/>
        </p:nvPicPr>
        <p:blipFill>
          <a:blip r:embed="rId4"/>
          <a:stretch>
            <a:fillRect/>
          </a:stretch>
        </p:blipFill>
        <p:spPr>
          <a:xfrm>
            <a:off x="5676432" y="3811168"/>
            <a:ext cx="819150" cy="333375"/>
          </a:xfrm>
          <a:prstGeom prst="rect">
            <a:avLst/>
          </a:prstGeom>
        </p:spPr>
      </p:pic>
    </p:spTree>
    <p:extLst>
      <p:ext uri="{BB962C8B-B14F-4D97-AF65-F5344CB8AC3E}">
        <p14:creationId xmlns:p14="http://schemas.microsoft.com/office/powerpoint/2010/main" val="10072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1446191"/>
            <a:ext cx="8397248" cy="632838"/>
          </a:xfrm>
        </p:spPr>
        <p:txBody>
          <a:bodyPr/>
          <a:lstStyle/>
          <a:p>
            <a:r>
              <a:rPr lang="hr-HR" altLang="en-US" sz="2600" dirty="0"/>
              <a:t>From meta-analysis to a ‘Summary of findings’ table</a:t>
            </a:r>
            <a:endParaRPr lang="en-AU" altLang="en-US" sz="2600" dirty="0"/>
          </a:p>
        </p:txBody>
      </p:sp>
      <p:pic>
        <p:nvPicPr>
          <p:cNvPr id="3" name="Picture 2" descr="Table&#10;&#10;Description automatically generated">
            <a:extLst>
              <a:ext uri="{FF2B5EF4-FFF2-40B4-BE49-F238E27FC236}">
                <a16:creationId xmlns:a16="http://schemas.microsoft.com/office/drawing/2014/main" id="{2714FED9-BEDD-4D9C-8FC4-C0C0DA08C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4369"/>
            <a:ext cx="9162040" cy="3939677"/>
          </a:xfrm>
          <a:prstGeom prst="rect">
            <a:avLst/>
          </a:prstGeom>
        </p:spPr>
      </p:pic>
      <p:sp>
        <p:nvSpPr>
          <p:cNvPr id="10" name="Rounded Rectangle 7">
            <a:extLst>
              <a:ext uri="{FF2B5EF4-FFF2-40B4-BE49-F238E27FC236}">
                <a16:creationId xmlns:a16="http://schemas.microsoft.com/office/drawing/2014/main" id="{667FC3A1-29BC-43C8-81D4-9ED25E471385}"/>
              </a:ext>
            </a:extLst>
          </p:cNvPr>
          <p:cNvSpPr/>
          <p:nvPr/>
        </p:nvSpPr>
        <p:spPr>
          <a:xfrm>
            <a:off x="0" y="4089018"/>
            <a:ext cx="6061166" cy="613611"/>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sz="1350"/>
          </a:p>
        </p:txBody>
      </p:sp>
      <p:sp>
        <p:nvSpPr>
          <p:cNvPr id="11" name="Rounded Rectangle 7">
            <a:extLst>
              <a:ext uri="{FF2B5EF4-FFF2-40B4-BE49-F238E27FC236}">
                <a16:creationId xmlns:a16="http://schemas.microsoft.com/office/drawing/2014/main" id="{B74BFFCB-5563-4BE7-B3B6-4522B3850322}"/>
              </a:ext>
            </a:extLst>
          </p:cNvPr>
          <p:cNvSpPr/>
          <p:nvPr/>
        </p:nvSpPr>
        <p:spPr>
          <a:xfrm>
            <a:off x="7506788" y="3003098"/>
            <a:ext cx="1036321" cy="2182855"/>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sz="1350"/>
          </a:p>
        </p:txBody>
      </p:sp>
    </p:spTree>
    <p:extLst>
      <p:ext uri="{BB962C8B-B14F-4D97-AF65-F5344CB8AC3E}">
        <p14:creationId xmlns:p14="http://schemas.microsoft.com/office/powerpoint/2010/main" val="7660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2" y="1436080"/>
            <a:ext cx="8005762" cy="632838"/>
          </a:xfrm>
        </p:spPr>
        <p:txBody>
          <a:bodyPr/>
          <a:lstStyle/>
          <a:p>
            <a:r>
              <a:rPr lang="hr-HR" altLang="en-US" sz="2600" dirty="0"/>
              <a:t>Assumed risk in the control group </a:t>
            </a:r>
            <a:endParaRPr lang="en-AU" sz="2600" dirty="0"/>
          </a:p>
        </p:txBody>
      </p:sp>
      <p:sp>
        <p:nvSpPr>
          <p:cNvPr id="3" name="Content Placeholder 2"/>
          <p:cNvSpPr>
            <a:spLocks noGrp="1"/>
          </p:cNvSpPr>
          <p:nvPr>
            <p:ph idx="1"/>
          </p:nvPr>
        </p:nvSpPr>
        <p:spPr>
          <a:xfrm>
            <a:off x="259323" y="2337764"/>
            <a:ext cx="8352242" cy="838200"/>
          </a:xfrm>
        </p:spPr>
        <p:txBody>
          <a:bodyPr/>
          <a:lstStyle/>
          <a:p>
            <a:pPr marL="506404" indent="-342900" fontAlgn="base">
              <a:buFont typeface="Arial" panose="020B0604020202020204" pitchFamily="34" charset="0"/>
              <a:buChar char="•"/>
            </a:pPr>
            <a:r>
              <a:rPr lang="hr-HR" sz="2200" dirty="0"/>
              <a:t>Important for presenting absolute effects in your ‘Summary of findings’ table</a:t>
            </a:r>
          </a:p>
          <a:p>
            <a:pPr marL="506404" indent="-342900" fontAlgn="base">
              <a:buFont typeface="Arial" panose="020B0604020202020204" pitchFamily="34" charset="0"/>
              <a:buChar char="•"/>
            </a:pPr>
            <a:r>
              <a:rPr lang="hr-HR" sz="2200" dirty="0"/>
              <a:t>This value can come from:</a:t>
            </a:r>
          </a:p>
          <a:p>
            <a:pPr marL="685792" lvl="1" indent="-342900" fontAlgn="base"/>
            <a:r>
              <a:rPr lang="hr-HR" dirty="0"/>
              <a:t>the mean of the risks in the control groups of the included studies,</a:t>
            </a:r>
          </a:p>
          <a:p>
            <a:pPr marL="685792" lvl="1" indent="-342900" fontAlgn="base"/>
            <a:r>
              <a:rPr lang="hr-HR" dirty="0"/>
              <a:t>the control group risk of a representative study, or</a:t>
            </a:r>
          </a:p>
          <a:p>
            <a:pPr marL="685792" lvl="1" indent="-342900" fontAlgn="base"/>
            <a:r>
              <a:rPr lang="en-GB" dirty="0"/>
              <a:t>a well-conducted, non-randomize</a:t>
            </a:r>
            <a:r>
              <a:rPr lang="hr-HR" dirty="0"/>
              <a:t>d study</a:t>
            </a:r>
            <a:endParaRPr lang="hr-HR" dirty="0">
              <a:solidFill>
                <a:srgbClr val="000000"/>
              </a:solidFill>
              <a:latin typeface="Source Sans Pro" panose="020B0503030403020204" pitchFamily="34" charset="0"/>
            </a:endParaRPr>
          </a:p>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Tree>
    <p:extLst>
      <p:ext uri="{BB962C8B-B14F-4D97-AF65-F5344CB8AC3E}">
        <p14:creationId xmlns:p14="http://schemas.microsoft.com/office/powerpoint/2010/main" val="16794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31" y="1111646"/>
            <a:ext cx="8005762" cy="632838"/>
          </a:xfrm>
        </p:spPr>
        <p:txBody>
          <a:bodyPr/>
          <a:lstStyle/>
          <a:p>
            <a:r>
              <a:rPr lang="hr-HR" sz="2600" dirty="0"/>
              <a:t>Outcomes with no meta-analysiss</a:t>
            </a:r>
            <a:endParaRPr lang="en-AU" sz="26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13249" y="1622024"/>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6404" indent="-342900" fontAlgn="base">
              <a:buFont typeface="Arial" panose="020B0604020202020204" pitchFamily="34" charset="0"/>
              <a:buChar char="•"/>
            </a:pPr>
            <a:endParaRPr lang="hr-HR" sz="2200" dirty="0"/>
          </a:p>
          <a:p>
            <a:pPr marL="506404" indent="-342900" fontAlgn="base">
              <a:buFont typeface="Arial" panose="020B0604020202020204" pitchFamily="34" charset="0"/>
              <a:buChar char="•"/>
            </a:pPr>
            <a:r>
              <a:rPr lang="en-GB" sz="2200" dirty="0"/>
              <a:t>Meta analysis may not be possible (e.g. due to limited evidence, incomplete reporting, </a:t>
            </a:r>
            <a:r>
              <a:rPr lang="hr-HR" sz="2200" dirty="0"/>
              <a:t>different effect measures used,</a:t>
            </a:r>
            <a:r>
              <a:rPr lang="en-GB" sz="2200" dirty="0"/>
              <a:t> or bias in the evidence)</a:t>
            </a:r>
            <a:endParaRPr lang="hr-HR" sz="2200" dirty="0"/>
          </a:p>
          <a:p>
            <a:pPr marL="506404" indent="-342900" fontAlgn="base">
              <a:buFont typeface="Arial" panose="020B0604020202020204" pitchFamily="34" charset="0"/>
              <a:buChar char="•"/>
            </a:pPr>
            <a:r>
              <a:rPr lang="hr-HR" sz="2200" dirty="0"/>
              <a:t>Follow the guidance for how to synthesise and summarise this evidence</a:t>
            </a:r>
          </a:p>
          <a:p>
            <a:pPr marL="506404" indent="-342900" fontAlgn="base">
              <a:buFont typeface="Arial" panose="020B0604020202020204" pitchFamily="34" charset="0"/>
              <a:buChar char="•"/>
            </a:pPr>
            <a:r>
              <a:rPr lang="hr-HR" sz="2200" dirty="0"/>
              <a:t>Cochrane Handbook Chapter 12)</a:t>
            </a:r>
          </a:p>
          <a:p>
            <a:pPr marL="685792" lvl="1" indent="-342900" fontAlgn="base"/>
            <a:r>
              <a:rPr lang="hr-HR" sz="2200" dirty="0"/>
              <a:t>reporting synthesis without meta-analysis (</a:t>
            </a:r>
            <a:r>
              <a:rPr lang="hr-HR" sz="2200" dirty="0">
                <a:hlinkClick r:id="rId3"/>
              </a:rPr>
              <a:t>online learning module</a:t>
            </a:r>
            <a:r>
              <a:rPr lang="hr-HR" sz="2200" dirty="0"/>
              <a:t>)</a:t>
            </a:r>
          </a:p>
          <a:p>
            <a:pPr marL="506404" indent="-342900" fontAlgn="base">
              <a:buFont typeface="Arial" panose="020B0604020202020204" pitchFamily="34" charset="0"/>
              <a:buChar char="•"/>
            </a:pPr>
            <a:r>
              <a:rPr lang="hr-HR" sz="2200" dirty="0"/>
              <a:t>Plan in advance (protocol)</a:t>
            </a:r>
          </a:p>
          <a:p>
            <a:pPr marL="506404" indent="-342900" fontAlgn="base">
              <a:buFont typeface="Arial" panose="020B0604020202020204" pitchFamily="34" charset="0"/>
              <a:buChar char="•"/>
            </a:pPr>
            <a:r>
              <a:rPr lang="hr-HR" sz="2200" dirty="0"/>
              <a:t>Use specific format for narrative outcomes in GRADEPro </a:t>
            </a:r>
          </a:p>
        </p:txBody>
      </p:sp>
      <p:pic>
        <p:nvPicPr>
          <p:cNvPr id="11" name="Picture 10">
            <a:extLst>
              <a:ext uri="{FF2B5EF4-FFF2-40B4-BE49-F238E27FC236}">
                <a16:creationId xmlns:a16="http://schemas.microsoft.com/office/drawing/2014/main" id="{DF80C0C5-2C0D-4A63-AE92-1C8BBF21FC66}"/>
              </a:ext>
            </a:extLst>
          </p:cNvPr>
          <p:cNvPicPr>
            <a:picLocks noChangeAspect="1"/>
          </p:cNvPicPr>
          <p:nvPr/>
        </p:nvPicPr>
        <p:blipFill>
          <a:blip r:embed="rId4"/>
          <a:stretch>
            <a:fillRect/>
          </a:stretch>
        </p:blipFill>
        <p:spPr>
          <a:xfrm>
            <a:off x="47625" y="6052293"/>
            <a:ext cx="9096375" cy="476250"/>
          </a:xfrm>
          <a:prstGeom prst="rect">
            <a:avLst/>
          </a:prstGeom>
        </p:spPr>
      </p:pic>
    </p:spTree>
    <p:extLst>
      <p:ext uri="{BB962C8B-B14F-4D97-AF65-F5344CB8AC3E}">
        <p14:creationId xmlns:p14="http://schemas.microsoft.com/office/powerpoint/2010/main" val="122807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5D0404DA-386F-4649-BC96-76068279E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0" y="2514600"/>
            <a:ext cx="9002099" cy="3643203"/>
          </a:xfrm>
          <a:prstGeom prst="rect">
            <a:avLst/>
          </a:prstGeom>
        </p:spPr>
      </p:pic>
      <p:sp>
        <p:nvSpPr>
          <p:cNvPr id="7170" name="Title 1"/>
          <p:cNvSpPr>
            <a:spLocks noGrp="1"/>
          </p:cNvSpPr>
          <p:nvPr>
            <p:ph type="title"/>
          </p:nvPr>
        </p:nvSpPr>
        <p:spPr>
          <a:xfrm>
            <a:off x="3032704" y="707825"/>
            <a:ext cx="6076203" cy="206400"/>
          </a:xfrm>
        </p:spPr>
        <p:txBody>
          <a:bodyPr/>
          <a:lstStyle/>
          <a:p>
            <a:r>
              <a:rPr lang="hr-HR" altLang="en-US" sz="3200" dirty="0"/>
              <a:t>‘Summary of findings’ table</a:t>
            </a:r>
            <a:endParaRPr lang="en-AU" altLang="en-US" sz="3200" dirty="0"/>
          </a:p>
        </p:txBody>
      </p:sp>
      <p:pic>
        <p:nvPicPr>
          <p:cNvPr id="7" name="Picture 6" descr="A picture containing text, clipart&#10;&#10;Description automatically generated">
            <a:extLst>
              <a:ext uri="{FF2B5EF4-FFF2-40B4-BE49-F238E27FC236}">
                <a16:creationId xmlns:a16="http://schemas.microsoft.com/office/drawing/2014/main" id="{93FF2044-C08E-4DE3-BF45-3670CDB21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9" y="472039"/>
            <a:ext cx="1895665" cy="632838"/>
          </a:xfrm>
          <a:prstGeom prst="rect">
            <a:avLst/>
          </a:prstGeom>
        </p:spPr>
      </p:pic>
      <p:pic>
        <p:nvPicPr>
          <p:cNvPr id="6" name="Picture 5">
            <a:extLst>
              <a:ext uri="{FF2B5EF4-FFF2-40B4-BE49-F238E27FC236}">
                <a16:creationId xmlns:a16="http://schemas.microsoft.com/office/drawing/2014/main" id="{7FB9CB56-95CD-4D52-9DFA-04DD5776D261}"/>
              </a:ext>
            </a:extLst>
          </p:cNvPr>
          <p:cNvPicPr>
            <a:picLocks noChangeAspect="1"/>
          </p:cNvPicPr>
          <p:nvPr/>
        </p:nvPicPr>
        <p:blipFill>
          <a:blip r:embed="rId5"/>
          <a:stretch>
            <a:fillRect/>
          </a:stretch>
        </p:blipFill>
        <p:spPr>
          <a:xfrm>
            <a:off x="3378318" y="4594107"/>
            <a:ext cx="171453" cy="104777"/>
          </a:xfrm>
          <a:prstGeom prst="rect">
            <a:avLst/>
          </a:prstGeom>
        </p:spPr>
      </p:pic>
      <p:pic>
        <p:nvPicPr>
          <p:cNvPr id="8" name="Picture 7">
            <a:extLst>
              <a:ext uri="{FF2B5EF4-FFF2-40B4-BE49-F238E27FC236}">
                <a16:creationId xmlns:a16="http://schemas.microsoft.com/office/drawing/2014/main" id="{5F6F9B17-CF20-41BB-B4D4-8C7E00D196EC}"/>
              </a:ext>
            </a:extLst>
          </p:cNvPr>
          <p:cNvPicPr>
            <a:picLocks noChangeAspect="1"/>
          </p:cNvPicPr>
          <p:nvPr/>
        </p:nvPicPr>
        <p:blipFill>
          <a:blip r:embed="rId6"/>
          <a:stretch>
            <a:fillRect/>
          </a:stretch>
        </p:blipFill>
        <p:spPr>
          <a:xfrm>
            <a:off x="4081510" y="4454989"/>
            <a:ext cx="1173395" cy="273118"/>
          </a:xfrm>
          <a:prstGeom prst="rect">
            <a:avLst/>
          </a:prstGeom>
        </p:spPr>
      </p:pic>
      <p:sp>
        <p:nvSpPr>
          <p:cNvPr id="9" name="Rounded Rectangle 7">
            <a:extLst>
              <a:ext uri="{FF2B5EF4-FFF2-40B4-BE49-F238E27FC236}">
                <a16:creationId xmlns:a16="http://schemas.microsoft.com/office/drawing/2014/main" id="{2FA38FDD-4F8D-4A55-81F1-CF0001F10248}"/>
              </a:ext>
            </a:extLst>
          </p:cNvPr>
          <p:cNvSpPr/>
          <p:nvPr/>
        </p:nvSpPr>
        <p:spPr>
          <a:xfrm>
            <a:off x="70950" y="3722590"/>
            <a:ext cx="9002098" cy="613611"/>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sz="1350"/>
          </a:p>
        </p:txBody>
      </p:sp>
    </p:spTree>
    <p:extLst>
      <p:ext uri="{BB962C8B-B14F-4D97-AF65-F5344CB8AC3E}">
        <p14:creationId xmlns:p14="http://schemas.microsoft.com/office/powerpoint/2010/main" val="416478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62" y="1436080"/>
            <a:ext cx="8005762" cy="632838"/>
          </a:xfrm>
        </p:spPr>
        <p:txBody>
          <a:bodyPr/>
          <a:lstStyle/>
          <a:p>
            <a:r>
              <a:rPr lang="hr-HR" sz="3200" dirty="0"/>
              <a:t>Writing up the results</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411723" y="2490164"/>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6404" indent="-342900" fontAlgn="base">
              <a:buFont typeface="Arial" panose="020B0604020202020204" pitchFamily="34" charset="0"/>
              <a:buChar char="•"/>
            </a:pPr>
            <a:r>
              <a:rPr lang="hr-HR" sz="2200" dirty="0"/>
              <a:t>Summary of your search: PRISMA flow diagram</a:t>
            </a:r>
          </a:p>
          <a:p>
            <a:pPr marL="506404" indent="-342900" fontAlgn="base">
              <a:buFont typeface="Arial" panose="020B0604020202020204" pitchFamily="34" charset="0"/>
              <a:buChar char="•"/>
            </a:pPr>
            <a:r>
              <a:rPr lang="hr-HR" sz="2200" dirty="0"/>
              <a:t>Risk of bias assessment (summarized by outcome)</a:t>
            </a:r>
          </a:p>
          <a:p>
            <a:pPr marL="506404" indent="-342900" fontAlgn="base">
              <a:buFont typeface="Arial" panose="020B0604020202020204" pitchFamily="34" charset="0"/>
              <a:buChar char="•"/>
            </a:pPr>
            <a:r>
              <a:rPr lang="hr-HR" sz="2200" dirty="0"/>
              <a:t>Findings:</a:t>
            </a:r>
          </a:p>
          <a:p>
            <a:pPr marL="685792" lvl="1" indent="-342900" fontAlgn="base"/>
            <a:r>
              <a:rPr lang="hr-HR" dirty="0"/>
              <a:t>Present the effects of interventions</a:t>
            </a:r>
          </a:p>
          <a:p>
            <a:pPr marL="685792" lvl="1" indent="-342900" fontAlgn="base"/>
            <a:r>
              <a:rPr lang="hr-HR" dirty="0"/>
              <a:t>Avoid any inferences or interpretation</a:t>
            </a:r>
          </a:p>
          <a:p>
            <a:pPr marL="685792" lvl="1" indent="-342900" fontAlgn="base"/>
            <a:r>
              <a:rPr lang="hr-HR" dirty="0"/>
              <a:t>Report all the planned outcomes</a:t>
            </a:r>
          </a:p>
          <a:p>
            <a:pPr marL="685792" lvl="1" indent="-342900" fontAlgn="base"/>
            <a:r>
              <a:rPr lang="hr-HR" dirty="0"/>
              <a:t>Organize the outcomes in a consistent order</a:t>
            </a:r>
          </a:p>
          <a:p>
            <a:pPr marL="685792" lvl="1" indent="-342900" fontAlgn="base"/>
            <a:r>
              <a:rPr lang="hr-HR" dirty="0"/>
              <a:t>Check the consistency of data</a:t>
            </a:r>
            <a:endParaRPr lang="en-CA" dirty="0"/>
          </a:p>
          <a:p>
            <a:pPr marL="173038" indent="-173038">
              <a:buFont typeface="Arial" pitchFamily="34" charset="0"/>
              <a:buChar char="•"/>
            </a:pPr>
            <a:endParaRPr lang="hr-HR" dirty="0"/>
          </a:p>
        </p:txBody>
      </p:sp>
    </p:spTree>
    <p:extLst>
      <p:ext uri="{BB962C8B-B14F-4D97-AF65-F5344CB8AC3E}">
        <p14:creationId xmlns:p14="http://schemas.microsoft.com/office/powerpoint/2010/main" val="28000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63" y="1307396"/>
            <a:ext cx="8005762" cy="632838"/>
          </a:xfrm>
        </p:spPr>
        <p:txBody>
          <a:bodyPr/>
          <a:lstStyle/>
          <a:p>
            <a:r>
              <a:rPr lang="hr-HR" sz="3200" dirty="0"/>
              <a:t>Writing up a discussion</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411723" y="2283690"/>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0704" indent="-457200" fontAlgn="base">
              <a:buAutoNum type="arabicPeriod"/>
            </a:pPr>
            <a:r>
              <a:rPr lang="hr-HR" sz="2200" dirty="0"/>
              <a:t>Summary of main results</a:t>
            </a:r>
          </a:p>
          <a:p>
            <a:pPr marL="620704" indent="-457200" fontAlgn="base">
              <a:buAutoNum type="arabicPeriod"/>
            </a:pPr>
            <a:r>
              <a:rPr lang="hr-HR" sz="2200" dirty="0"/>
              <a:t>Overall completeness and applicability of evidence</a:t>
            </a:r>
          </a:p>
          <a:p>
            <a:pPr marL="620704" indent="-457200" fontAlgn="base">
              <a:buAutoNum type="arabicPeriod"/>
            </a:pPr>
            <a:r>
              <a:rPr lang="hr-HR" sz="2200" dirty="0"/>
              <a:t>Certainty of the evidence</a:t>
            </a:r>
          </a:p>
        </p:txBody>
      </p:sp>
      <p:sp>
        <p:nvSpPr>
          <p:cNvPr id="5" name="Content Placeholder 2">
            <a:extLst>
              <a:ext uri="{FF2B5EF4-FFF2-40B4-BE49-F238E27FC236}">
                <a16:creationId xmlns:a16="http://schemas.microsoft.com/office/drawing/2014/main" id="{1B036CF2-7D03-4A80-88B9-C848265C5259}"/>
              </a:ext>
            </a:extLst>
          </p:cNvPr>
          <p:cNvSpPr txBox="1">
            <a:spLocks/>
          </p:cNvSpPr>
          <p:nvPr/>
        </p:nvSpPr>
        <p:spPr>
          <a:xfrm>
            <a:off x="395879" y="3736111"/>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0704" indent="-457200" fontAlgn="base">
              <a:buFont typeface="+mj-lt"/>
              <a:buAutoNum type="arabicPeriod" startAt="4"/>
            </a:pPr>
            <a:r>
              <a:rPr lang="hr-HR" sz="2200" dirty="0">
                <a:solidFill>
                  <a:schemeClr val="tx2">
                    <a:alpha val="36000"/>
                  </a:schemeClr>
                </a:solidFill>
              </a:rPr>
              <a:t>Potential biases in the review process</a:t>
            </a:r>
          </a:p>
          <a:p>
            <a:pPr marL="800092" lvl="1" indent="-457200" fontAlgn="base"/>
            <a:r>
              <a:rPr lang="hr-HR" sz="2000" dirty="0">
                <a:solidFill>
                  <a:schemeClr val="tx2">
                    <a:alpha val="36000"/>
                  </a:schemeClr>
                </a:solidFill>
              </a:rPr>
              <a:t>your thresholds for inclusion of studies</a:t>
            </a:r>
          </a:p>
          <a:p>
            <a:pPr marL="800092" lvl="1" indent="-457200" fontAlgn="base"/>
            <a:r>
              <a:rPr lang="hr-HR" sz="2000" dirty="0">
                <a:solidFill>
                  <a:schemeClr val="tx2">
                    <a:alpha val="36000"/>
                  </a:schemeClr>
                </a:solidFill>
              </a:rPr>
              <a:t>your search (e.g. non-English studies)</a:t>
            </a:r>
          </a:p>
          <a:p>
            <a:pPr marL="800092" lvl="1" indent="-457200" fontAlgn="base"/>
            <a:r>
              <a:rPr lang="hr-HR" sz="2000" dirty="0">
                <a:solidFill>
                  <a:schemeClr val="tx2">
                    <a:alpha val="36000"/>
                  </a:schemeClr>
                </a:solidFill>
              </a:rPr>
              <a:t>contacting authors</a:t>
            </a:r>
          </a:p>
          <a:p>
            <a:pPr marL="620704" indent="-457200" fontAlgn="base">
              <a:buFont typeface="+mj-lt"/>
              <a:buAutoNum type="arabicPeriod" startAt="4"/>
            </a:pPr>
            <a:r>
              <a:rPr lang="hr-HR" sz="2200" dirty="0">
                <a:solidFill>
                  <a:schemeClr val="tx2">
                    <a:alpha val="36000"/>
                  </a:schemeClr>
                </a:solidFill>
              </a:rPr>
              <a:t>Agreements and disagreements with other studies or reviews</a:t>
            </a:r>
            <a:endParaRPr lang="en-GB" sz="2200" dirty="0">
              <a:solidFill>
                <a:schemeClr val="tx2">
                  <a:alpha val="36000"/>
                </a:schemeClr>
              </a:solidFill>
            </a:endParaRPr>
          </a:p>
        </p:txBody>
      </p:sp>
    </p:spTree>
    <p:extLst>
      <p:ext uri="{BB962C8B-B14F-4D97-AF65-F5344CB8AC3E}">
        <p14:creationId xmlns:p14="http://schemas.microsoft.com/office/powerpoint/2010/main" val="383715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63" y="1307396"/>
            <a:ext cx="8005762" cy="632838"/>
          </a:xfrm>
        </p:spPr>
        <p:txBody>
          <a:bodyPr/>
          <a:lstStyle/>
          <a:p>
            <a:r>
              <a:rPr lang="hr-HR" sz="3200" dirty="0"/>
              <a:t>Writing up a discussion</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395879" y="3768970"/>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0704" indent="-457200" fontAlgn="base">
              <a:buFont typeface="+mj-lt"/>
              <a:buAutoNum type="arabicPeriod" startAt="4"/>
            </a:pPr>
            <a:r>
              <a:rPr lang="hr-HR" sz="2200" dirty="0"/>
              <a:t>Potential biases in the review process</a:t>
            </a:r>
          </a:p>
          <a:p>
            <a:pPr marL="800092" lvl="1" indent="-457200" fontAlgn="base"/>
            <a:r>
              <a:rPr lang="hr-HR" sz="2000" dirty="0"/>
              <a:t>your thresholds for inclusion of studies</a:t>
            </a:r>
          </a:p>
          <a:p>
            <a:pPr marL="800092" lvl="1" indent="-457200" fontAlgn="base"/>
            <a:r>
              <a:rPr lang="hr-HR" sz="2000" dirty="0"/>
              <a:t>your search (e.g. non-English studies)</a:t>
            </a:r>
          </a:p>
          <a:p>
            <a:pPr marL="800092" lvl="1" indent="-457200" fontAlgn="base"/>
            <a:r>
              <a:rPr lang="hr-HR" sz="2000" dirty="0"/>
              <a:t>contacting authors</a:t>
            </a:r>
          </a:p>
          <a:p>
            <a:pPr marL="620704" indent="-457200" fontAlgn="base">
              <a:buFont typeface="+mj-lt"/>
              <a:buAutoNum type="arabicPeriod" startAt="4"/>
            </a:pPr>
            <a:r>
              <a:rPr lang="hr-HR" sz="2200" dirty="0"/>
              <a:t>Agreements and disagreements with other studies or reviews</a:t>
            </a:r>
            <a:endParaRPr lang="en-GB" sz="2200" dirty="0"/>
          </a:p>
        </p:txBody>
      </p:sp>
      <p:sp>
        <p:nvSpPr>
          <p:cNvPr id="5" name="Content Placeholder 2">
            <a:extLst>
              <a:ext uri="{FF2B5EF4-FFF2-40B4-BE49-F238E27FC236}">
                <a16:creationId xmlns:a16="http://schemas.microsoft.com/office/drawing/2014/main" id="{DCD4ABC3-4E84-4B2E-9D6F-2B29A0A22817}"/>
              </a:ext>
            </a:extLst>
          </p:cNvPr>
          <p:cNvSpPr txBox="1">
            <a:spLocks/>
          </p:cNvSpPr>
          <p:nvPr/>
        </p:nvSpPr>
        <p:spPr>
          <a:xfrm>
            <a:off x="411723" y="2283690"/>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0704" indent="-457200" fontAlgn="base">
              <a:buAutoNum type="arabicPeriod"/>
            </a:pPr>
            <a:r>
              <a:rPr lang="hr-HR" sz="2200" dirty="0">
                <a:solidFill>
                  <a:schemeClr val="tx2">
                    <a:alpha val="36000"/>
                  </a:schemeClr>
                </a:solidFill>
              </a:rPr>
              <a:t>Summary of main results</a:t>
            </a:r>
          </a:p>
          <a:p>
            <a:pPr marL="620704" indent="-457200" fontAlgn="base">
              <a:buAutoNum type="arabicPeriod"/>
            </a:pPr>
            <a:r>
              <a:rPr lang="hr-HR" sz="2200" dirty="0">
                <a:solidFill>
                  <a:schemeClr val="tx2">
                    <a:alpha val="36000"/>
                  </a:schemeClr>
                </a:solidFill>
              </a:rPr>
              <a:t>Overall completeness and applicability of evidence</a:t>
            </a:r>
          </a:p>
          <a:p>
            <a:pPr marL="620704" indent="-457200" fontAlgn="base">
              <a:buAutoNum type="arabicPeriod"/>
            </a:pPr>
            <a:r>
              <a:rPr lang="hr-HR" sz="2200" dirty="0">
                <a:solidFill>
                  <a:schemeClr val="tx2">
                    <a:alpha val="36000"/>
                  </a:schemeClr>
                </a:solidFill>
              </a:rPr>
              <a:t>Certainty of the evidence</a:t>
            </a:r>
          </a:p>
        </p:txBody>
      </p:sp>
    </p:spTree>
    <p:extLst>
      <p:ext uri="{BB962C8B-B14F-4D97-AF65-F5344CB8AC3E}">
        <p14:creationId xmlns:p14="http://schemas.microsoft.com/office/powerpoint/2010/main" val="410143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Office worker male outline">
            <a:extLst>
              <a:ext uri="{FF2B5EF4-FFF2-40B4-BE49-F238E27FC236}">
                <a16:creationId xmlns:a16="http://schemas.microsoft.com/office/drawing/2014/main" id="{6FF376C9-EF9A-4516-9C9D-C5DBEC661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68" y="2645832"/>
            <a:ext cx="1341620" cy="1341620"/>
          </a:xfrm>
          <a:prstGeom prst="rect">
            <a:avLst/>
          </a:prstGeom>
        </p:spPr>
      </p:pic>
      <p:sp>
        <p:nvSpPr>
          <p:cNvPr id="2" name="Title 1"/>
          <p:cNvSpPr>
            <a:spLocks noGrp="1"/>
          </p:cNvSpPr>
          <p:nvPr>
            <p:ph type="title"/>
          </p:nvPr>
        </p:nvSpPr>
        <p:spPr>
          <a:xfrm>
            <a:off x="259323" y="1141396"/>
            <a:ext cx="8884677" cy="875761"/>
          </a:xfrm>
        </p:spPr>
        <p:txBody>
          <a:bodyPr/>
          <a:lstStyle/>
          <a:p>
            <a:r>
              <a:rPr lang="hr-HR" sz="3200" dirty="0"/>
              <a:t>Summary of main results:</a:t>
            </a:r>
            <a:br>
              <a:rPr lang="hr-HR" sz="3200" dirty="0"/>
            </a:br>
            <a:r>
              <a:rPr lang="hr-HR" sz="2400" b="0" dirty="0">
                <a:solidFill>
                  <a:schemeClr val="tx2"/>
                </a:solidFill>
              </a:rPr>
              <a:t>Avoid positive spin and framing of conclusions</a:t>
            </a:r>
            <a:endParaRPr lang="en-AU" sz="2400" b="0" dirty="0">
              <a:solidFill>
                <a:schemeClr val="tx2"/>
              </a:solidFill>
            </a:endParaRPr>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pic>
        <p:nvPicPr>
          <p:cNvPr id="5" name="Picture 2">
            <a:extLst>
              <a:ext uri="{FF2B5EF4-FFF2-40B4-BE49-F238E27FC236}">
                <a16:creationId xmlns:a16="http://schemas.microsoft.com/office/drawing/2014/main" id="{A3506B9B-9EEB-401C-B91F-9392A8FD3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776" y="3489236"/>
            <a:ext cx="7620589" cy="210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Office worker female outline">
            <a:extLst>
              <a:ext uri="{FF2B5EF4-FFF2-40B4-BE49-F238E27FC236}">
                <a16:creationId xmlns:a16="http://schemas.microsoft.com/office/drawing/2014/main" id="{1A32391B-E2AB-44C1-BFA9-C09E2B49A9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40" y="5493855"/>
            <a:ext cx="1341620" cy="1341620"/>
          </a:xfrm>
          <a:prstGeom prst="rect">
            <a:avLst/>
          </a:prstGeom>
        </p:spPr>
      </p:pic>
      <p:sp>
        <p:nvSpPr>
          <p:cNvPr id="11" name="Speech Bubble: Oval 10">
            <a:extLst>
              <a:ext uri="{FF2B5EF4-FFF2-40B4-BE49-F238E27FC236}">
                <a16:creationId xmlns:a16="http://schemas.microsoft.com/office/drawing/2014/main" id="{80AAFE01-18B0-4EFB-894E-49AEF5BCD57B}"/>
              </a:ext>
            </a:extLst>
          </p:cNvPr>
          <p:cNvSpPr/>
          <p:nvPr/>
        </p:nvSpPr>
        <p:spPr>
          <a:xfrm>
            <a:off x="1619858" y="2264704"/>
            <a:ext cx="5336499" cy="838200"/>
          </a:xfrm>
          <a:prstGeom prst="wedgeEllipseCallout">
            <a:avLst>
              <a:gd name="adj1" fmla="val -64210"/>
              <a:gd name="adj2" fmla="val 625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The </a:t>
            </a:r>
            <a:r>
              <a:rPr lang="hr-HR" dirty="0" err="1">
                <a:solidFill>
                  <a:schemeClr val="tx1"/>
                </a:solidFill>
              </a:rPr>
              <a:t>effect</a:t>
            </a:r>
            <a:r>
              <a:rPr lang="hr-HR" dirty="0">
                <a:solidFill>
                  <a:schemeClr val="tx1"/>
                </a:solidFill>
              </a:rPr>
              <a:t> </a:t>
            </a:r>
            <a:r>
              <a:rPr lang="hr-HR" dirty="0" err="1">
                <a:solidFill>
                  <a:schemeClr val="tx1"/>
                </a:solidFill>
              </a:rPr>
              <a:t>of</a:t>
            </a:r>
            <a:r>
              <a:rPr lang="hr-HR" dirty="0">
                <a:solidFill>
                  <a:schemeClr val="tx1"/>
                </a:solidFill>
              </a:rPr>
              <a:t> heparin on the risk of cancer is promising!</a:t>
            </a:r>
            <a:endParaRPr lang="en-GB" dirty="0">
              <a:solidFill>
                <a:schemeClr val="tx1"/>
              </a:solidFill>
            </a:endParaRPr>
          </a:p>
        </p:txBody>
      </p:sp>
      <p:sp>
        <p:nvSpPr>
          <p:cNvPr id="12" name="Speech Bubble: Oval 11">
            <a:extLst>
              <a:ext uri="{FF2B5EF4-FFF2-40B4-BE49-F238E27FC236}">
                <a16:creationId xmlns:a16="http://schemas.microsoft.com/office/drawing/2014/main" id="{5BCAF0B1-656F-4A68-B027-26BA5C12D9A4}"/>
              </a:ext>
            </a:extLst>
          </p:cNvPr>
          <p:cNvSpPr/>
          <p:nvPr/>
        </p:nvSpPr>
        <p:spPr>
          <a:xfrm>
            <a:off x="2102041" y="5853097"/>
            <a:ext cx="5336499" cy="838200"/>
          </a:xfrm>
          <a:prstGeom prst="wedgeEllipseCallout">
            <a:avLst>
              <a:gd name="adj1" fmla="val -70951"/>
              <a:gd name="adj2" fmla="val -2334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There is no difference in side effects.</a:t>
            </a:r>
            <a:endParaRPr lang="en-GB" dirty="0">
              <a:solidFill>
                <a:schemeClr val="tx1"/>
              </a:solidFill>
            </a:endParaRPr>
          </a:p>
        </p:txBody>
      </p:sp>
    </p:spTree>
    <p:extLst>
      <p:ext uri="{BB962C8B-B14F-4D97-AF65-F5344CB8AC3E}">
        <p14:creationId xmlns:p14="http://schemas.microsoft.com/office/powerpoint/2010/main" val="16062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2938" y="1893689"/>
            <a:ext cx="3811742" cy="838200"/>
          </a:xfrm>
        </p:spPr>
        <p:txBody>
          <a:bodyPr/>
          <a:lstStyle/>
          <a:p>
            <a:pPr marL="522288" lvl="1" indent="-342900" fontAlgn="base"/>
            <a:endParaRPr lang="hr-HR" dirty="0"/>
          </a:p>
          <a:p>
            <a:pPr marL="522288" lvl="1" indent="-342900" fontAlgn="base"/>
            <a:r>
              <a:rPr lang="hr-HR" dirty="0"/>
              <a:t>Statements are based on size of the effect and e certainty of the evidence</a:t>
            </a:r>
          </a:p>
        </p:txBody>
      </p:sp>
      <p:pic>
        <p:nvPicPr>
          <p:cNvPr id="4" name="Picture 3">
            <a:extLst>
              <a:ext uri="{FF2B5EF4-FFF2-40B4-BE49-F238E27FC236}">
                <a16:creationId xmlns:a16="http://schemas.microsoft.com/office/drawing/2014/main" id="{A0752789-E989-414F-80AF-325FF41274AA}"/>
              </a:ext>
            </a:extLst>
          </p:cNvPr>
          <p:cNvPicPr>
            <a:picLocks noChangeAspect="1"/>
          </p:cNvPicPr>
          <p:nvPr/>
        </p:nvPicPr>
        <p:blipFill>
          <a:blip r:embed="rId3"/>
          <a:stretch>
            <a:fillRect/>
          </a:stretch>
        </p:blipFill>
        <p:spPr>
          <a:xfrm>
            <a:off x="85155" y="2219804"/>
            <a:ext cx="5087783" cy="4555589"/>
          </a:xfrm>
          <a:prstGeom prst="rect">
            <a:avLst/>
          </a:prstGeom>
        </p:spPr>
      </p:pic>
      <p:sp>
        <p:nvSpPr>
          <p:cNvPr id="9" name="Title 1">
            <a:extLst>
              <a:ext uri="{FF2B5EF4-FFF2-40B4-BE49-F238E27FC236}">
                <a16:creationId xmlns:a16="http://schemas.microsoft.com/office/drawing/2014/main" id="{C4D4FF6A-E623-4E58-97DA-DD36C27D7708}"/>
              </a:ext>
            </a:extLst>
          </p:cNvPr>
          <p:cNvSpPr>
            <a:spLocks noGrp="1"/>
          </p:cNvSpPr>
          <p:nvPr>
            <p:ph type="title"/>
          </p:nvPr>
        </p:nvSpPr>
        <p:spPr>
          <a:xfrm>
            <a:off x="259323" y="1155464"/>
            <a:ext cx="8884677" cy="875761"/>
          </a:xfrm>
        </p:spPr>
        <p:txBody>
          <a:bodyPr/>
          <a:lstStyle/>
          <a:p>
            <a:r>
              <a:rPr lang="hr-HR" sz="3200" dirty="0"/>
              <a:t>Summary of main results:</a:t>
            </a:r>
            <a:br>
              <a:rPr lang="hr-HR" sz="3200" dirty="0"/>
            </a:br>
            <a:r>
              <a:rPr lang="hr-HR" sz="2400" b="0" dirty="0">
                <a:solidFill>
                  <a:schemeClr val="tx2"/>
                </a:solidFill>
              </a:rPr>
              <a:t>Use narrative statements to write conclusions</a:t>
            </a:r>
            <a:endParaRPr lang="en-AU" sz="2400" b="0" dirty="0">
              <a:solidFill>
                <a:schemeClr val="tx2"/>
              </a:solidFill>
            </a:endParaRPr>
          </a:p>
        </p:txBody>
      </p:sp>
      <p:sp>
        <p:nvSpPr>
          <p:cNvPr id="12" name="Rounded Rectangle 7">
            <a:extLst>
              <a:ext uri="{FF2B5EF4-FFF2-40B4-BE49-F238E27FC236}">
                <a16:creationId xmlns:a16="http://schemas.microsoft.com/office/drawing/2014/main" id="{22748921-282A-41DC-89CB-9FDB24C609FB}"/>
              </a:ext>
            </a:extLst>
          </p:cNvPr>
          <p:cNvSpPr/>
          <p:nvPr/>
        </p:nvSpPr>
        <p:spPr>
          <a:xfrm>
            <a:off x="576775" y="5171563"/>
            <a:ext cx="4346917" cy="502838"/>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sz="1350"/>
          </a:p>
        </p:txBody>
      </p:sp>
      <p:sp>
        <p:nvSpPr>
          <p:cNvPr id="14" name="TextBox 13">
            <a:extLst>
              <a:ext uri="{FF2B5EF4-FFF2-40B4-BE49-F238E27FC236}">
                <a16:creationId xmlns:a16="http://schemas.microsoft.com/office/drawing/2014/main" id="{322BFA37-AEDD-46AC-8460-687F4EF86EAF}"/>
              </a:ext>
            </a:extLst>
          </p:cNvPr>
          <p:cNvSpPr txBox="1"/>
          <p:nvPr/>
        </p:nvSpPr>
        <p:spPr>
          <a:xfrm>
            <a:off x="5172938" y="4346806"/>
            <a:ext cx="3811742" cy="1938992"/>
          </a:xfrm>
          <a:prstGeom prst="rect">
            <a:avLst/>
          </a:prstGeom>
          <a:noFill/>
        </p:spPr>
        <p:txBody>
          <a:bodyPr wrap="square">
            <a:spAutoFit/>
          </a:bodyPr>
          <a:lstStyle/>
          <a:p>
            <a:pPr marL="522288" lvl="1" indent="-342900" fontAlgn="base">
              <a:spcBef>
                <a:spcPts val="1134"/>
              </a:spcBef>
              <a:buClr>
                <a:schemeClr val="bg2"/>
              </a:buClr>
              <a:buFont typeface="Arial" pitchFamily="34" charset="0"/>
              <a:buChar char="•"/>
            </a:pPr>
            <a:r>
              <a:rPr lang="hr-HR" sz="2000" spc="-20" dirty="0">
                <a:solidFill>
                  <a:schemeClr val="tx2"/>
                </a:solidFill>
                <a:latin typeface="+mj-lt"/>
              </a:rPr>
              <a:t>For example, if the effect is a small but important increase, based on high certainty evidence, you could write: </a:t>
            </a:r>
            <a:r>
              <a:rPr lang="hr-HR" sz="2000" b="1" spc="-20" dirty="0">
                <a:solidFill>
                  <a:schemeClr val="tx2"/>
                </a:solidFill>
                <a:latin typeface="+mj-lt"/>
              </a:rPr>
              <a:t>”the intervention increases the outcome slightly”</a:t>
            </a:r>
          </a:p>
        </p:txBody>
      </p:sp>
    </p:spTree>
    <p:extLst>
      <p:ext uri="{BB962C8B-B14F-4D97-AF65-F5344CB8AC3E}">
        <p14:creationId xmlns:p14="http://schemas.microsoft.com/office/powerpoint/2010/main" val="29142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sz="3200" dirty="0"/>
              <a:t>Session outline</a:t>
            </a:r>
          </a:p>
        </p:txBody>
      </p:sp>
      <p:sp>
        <p:nvSpPr>
          <p:cNvPr id="7171" name="Content Placeholder 2"/>
          <p:cNvSpPr>
            <a:spLocks noGrp="1"/>
          </p:cNvSpPr>
          <p:nvPr>
            <p:ph idx="1"/>
          </p:nvPr>
        </p:nvSpPr>
        <p:spPr/>
        <p:txBody>
          <a:bodyPr/>
          <a:lstStyle/>
          <a:p>
            <a:pPr marL="342900" indent="-342900">
              <a:buFont typeface="Arial" panose="020B0604020202020204" pitchFamily="34" charset="0"/>
              <a:buChar char="•"/>
            </a:pPr>
            <a:r>
              <a:rPr lang="hr-HR" altLang="en-US" sz="2200" dirty="0"/>
              <a:t>Where we are starting from</a:t>
            </a:r>
          </a:p>
          <a:p>
            <a:pPr marL="342900" indent="-342900">
              <a:buFont typeface="Arial" panose="020B0604020202020204" pitchFamily="34" charset="0"/>
              <a:buChar char="•"/>
            </a:pPr>
            <a:r>
              <a:rPr lang="hr-HR" altLang="en-US" sz="2200" dirty="0"/>
              <a:t>‘Summary of findings’ table</a:t>
            </a:r>
            <a:endParaRPr lang="en-AU" altLang="en-US" sz="2200" dirty="0"/>
          </a:p>
          <a:p>
            <a:pPr marL="342900" indent="-342900">
              <a:buFont typeface="Arial" panose="020B0604020202020204" pitchFamily="34" charset="0"/>
              <a:buChar char="•"/>
            </a:pPr>
            <a:r>
              <a:rPr lang="hr-HR" altLang="en-US" sz="2200" dirty="0"/>
              <a:t>Writing up your results</a:t>
            </a:r>
            <a:endParaRPr lang="en-AU" altLang="en-US" sz="2200" dirty="0"/>
          </a:p>
          <a:p>
            <a:pPr marL="342900" indent="-342900">
              <a:buFont typeface="Arial" panose="020B0604020202020204" pitchFamily="34" charset="0"/>
              <a:buChar char="•"/>
            </a:pPr>
            <a:r>
              <a:rPr lang="hr-HR" altLang="en-US" sz="2200" dirty="0"/>
              <a:t>Discussing the evidence and drawing conclusions</a:t>
            </a:r>
            <a:endParaRPr lang="en-AU" altLang="en-US" sz="2200" dirty="0"/>
          </a:p>
          <a:p>
            <a:pPr marL="342900" indent="-342900">
              <a:buFont typeface="Arial" panose="020B0604020202020204" pitchFamily="34" charset="0"/>
              <a:buChar char="•"/>
            </a:pPr>
            <a:r>
              <a:rPr lang="hr-HR" altLang="en-US" sz="2200" dirty="0"/>
              <a:t>Abstract and Plain language summary</a:t>
            </a:r>
            <a:endParaRPr lang="en-AU" altLang="en-US" sz="2200" dirty="0"/>
          </a:p>
        </p:txBody>
      </p:sp>
      <p:grpSp>
        <p:nvGrpSpPr>
          <p:cNvPr id="7172" name="Group 3"/>
          <p:cNvGrpSpPr>
            <a:grpSpLocks/>
          </p:cNvGrpSpPr>
          <p:nvPr/>
        </p:nvGrpSpPr>
        <p:grpSpPr bwMode="auto">
          <a:xfrm>
            <a:off x="333231" y="5815877"/>
            <a:ext cx="5728779" cy="737850"/>
            <a:chOff x="1555576" y="5435787"/>
            <a:chExt cx="5728751" cy="736502"/>
          </a:xfrm>
        </p:grpSpPr>
        <p:pic>
          <p:nvPicPr>
            <p:cNvPr id="71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55576" y="5435787"/>
              <a:ext cx="511444" cy="7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8"/>
            <p:cNvSpPr txBox="1">
              <a:spLocks noChangeArrowheads="1"/>
            </p:cNvSpPr>
            <p:nvPr/>
          </p:nvSpPr>
          <p:spPr bwMode="auto">
            <a:xfrm>
              <a:off x="2028141"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None/>
              </a:pPr>
              <a:r>
                <a:rPr lang="en-AU" altLang="en-US" sz="2000" dirty="0">
                  <a:solidFill>
                    <a:schemeClr val="accent1"/>
                  </a:solidFill>
                </a:rPr>
                <a:t>See Chapter </a:t>
              </a:r>
              <a:r>
                <a:rPr lang="hr-HR" altLang="en-US" sz="2000" dirty="0">
                  <a:solidFill>
                    <a:schemeClr val="accent1"/>
                  </a:solidFill>
                </a:rPr>
                <a:t>III and 14</a:t>
              </a:r>
              <a:r>
                <a:rPr lang="en-AU" altLang="en-US" sz="2000" dirty="0">
                  <a:solidFill>
                    <a:schemeClr val="accent1"/>
                  </a:solidFill>
                </a:rPr>
                <a:t> of the Handbook</a:t>
              </a:r>
              <a:endParaRPr lang="en-AU" altLang="en-US" sz="1600" dirty="0">
                <a:solidFill>
                  <a:schemeClr val="accent1"/>
                </a:solidFill>
              </a:endParaRPr>
            </a:p>
          </p:txBody>
        </p:sp>
      </p:grpSp>
    </p:spTree>
    <p:extLst>
      <p:ext uri="{BB962C8B-B14F-4D97-AF65-F5344CB8AC3E}">
        <p14:creationId xmlns:p14="http://schemas.microsoft.com/office/powerpoint/2010/main" val="378460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40" y="2308267"/>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graphicFrame>
        <p:nvGraphicFramePr>
          <p:cNvPr id="9" name="Table 9">
            <a:extLst>
              <a:ext uri="{FF2B5EF4-FFF2-40B4-BE49-F238E27FC236}">
                <a16:creationId xmlns:a16="http://schemas.microsoft.com/office/drawing/2014/main" id="{66D57DBE-3D98-44A6-83C5-5714C692FB8C}"/>
              </a:ext>
            </a:extLst>
          </p:cNvPr>
          <p:cNvGraphicFramePr>
            <a:graphicFrameLocks noGrp="1"/>
          </p:cNvGraphicFramePr>
          <p:nvPr>
            <p:extLst>
              <p:ext uri="{D42A27DB-BD31-4B8C-83A1-F6EECF244321}">
                <p14:modId xmlns:p14="http://schemas.microsoft.com/office/powerpoint/2010/main" val="2409595205"/>
              </p:ext>
            </p:extLst>
          </p:nvPr>
        </p:nvGraphicFramePr>
        <p:xfrm>
          <a:off x="679918" y="2948592"/>
          <a:ext cx="8352240" cy="3725529"/>
        </p:xfrm>
        <a:graphic>
          <a:graphicData uri="http://schemas.openxmlformats.org/drawingml/2006/table">
            <a:tbl>
              <a:tblPr firstRow="1" bandRow="1">
                <a:tableStyleId>{5C22544A-7EE6-4342-B048-85BDC9FD1C3A}</a:tableStyleId>
              </a:tblPr>
              <a:tblGrid>
                <a:gridCol w="2088060">
                  <a:extLst>
                    <a:ext uri="{9D8B030D-6E8A-4147-A177-3AD203B41FA5}">
                      <a16:colId xmlns:a16="http://schemas.microsoft.com/office/drawing/2014/main" val="3157986662"/>
                    </a:ext>
                  </a:extLst>
                </a:gridCol>
                <a:gridCol w="2088060">
                  <a:extLst>
                    <a:ext uri="{9D8B030D-6E8A-4147-A177-3AD203B41FA5}">
                      <a16:colId xmlns:a16="http://schemas.microsoft.com/office/drawing/2014/main" val="2638158002"/>
                    </a:ext>
                  </a:extLst>
                </a:gridCol>
                <a:gridCol w="2088060">
                  <a:extLst>
                    <a:ext uri="{9D8B030D-6E8A-4147-A177-3AD203B41FA5}">
                      <a16:colId xmlns:a16="http://schemas.microsoft.com/office/drawing/2014/main" val="2475882303"/>
                    </a:ext>
                  </a:extLst>
                </a:gridCol>
                <a:gridCol w="2088060">
                  <a:extLst>
                    <a:ext uri="{9D8B030D-6E8A-4147-A177-3AD203B41FA5}">
                      <a16:colId xmlns:a16="http://schemas.microsoft.com/office/drawing/2014/main" val="4225408270"/>
                    </a:ext>
                  </a:extLst>
                </a:gridCol>
              </a:tblGrid>
              <a:tr h="862575">
                <a:tc>
                  <a:txBody>
                    <a:bodyPr/>
                    <a:lstStyle/>
                    <a:p>
                      <a:endParaRPr lang="en-GB" sz="1700" dirty="0"/>
                    </a:p>
                  </a:txBody>
                  <a:tcPr>
                    <a:solidFill>
                      <a:schemeClr val="accent6">
                        <a:lumMod val="90000"/>
                      </a:schemeClr>
                    </a:solidFill>
                  </a:tcPr>
                </a:tc>
                <a:tc>
                  <a:txBody>
                    <a:bodyPr/>
                    <a:lstStyle/>
                    <a:p>
                      <a:r>
                        <a:rPr lang="hr-HR" sz="1700" dirty="0">
                          <a:solidFill>
                            <a:schemeClr val="tx1"/>
                          </a:solidFill>
                        </a:rPr>
                        <a:t>Important benefit or harm</a:t>
                      </a:r>
                      <a:endParaRPr lang="en-GB" sz="1700" dirty="0">
                        <a:solidFill>
                          <a:schemeClr val="tx1"/>
                        </a:solidFill>
                      </a:endParaRPr>
                    </a:p>
                  </a:txBody>
                  <a:tcPr>
                    <a:solidFill>
                      <a:schemeClr val="accent6">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700" dirty="0">
                          <a:solidFill>
                            <a:schemeClr val="tx1"/>
                          </a:solidFill>
                        </a:rPr>
                        <a:t>Less important benefit or harm</a:t>
                      </a:r>
                      <a:endParaRPr lang="en-GB" sz="1700" dirty="0">
                        <a:solidFill>
                          <a:schemeClr val="tx1"/>
                        </a:solidFill>
                      </a:endParaRPr>
                    </a:p>
                  </a:txBody>
                  <a:tcPr>
                    <a:solidFill>
                      <a:schemeClr val="accent6">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700" dirty="0">
                          <a:solidFill>
                            <a:schemeClr val="tx1"/>
                          </a:solidFill>
                        </a:rPr>
                        <a:t>No important benefit or harm or null effect</a:t>
                      </a:r>
                      <a:endParaRPr lang="en-GB" sz="1700" dirty="0">
                        <a:solidFill>
                          <a:schemeClr val="tx1"/>
                        </a:solidFill>
                      </a:endParaRPr>
                    </a:p>
                  </a:txBody>
                  <a:tcPr>
                    <a:solidFill>
                      <a:schemeClr val="accent6">
                        <a:lumMod val="90000"/>
                      </a:schemeClr>
                    </a:solidFill>
                  </a:tcPr>
                </a:tc>
                <a:extLst>
                  <a:ext uri="{0D108BD9-81ED-4DB2-BD59-A6C34878D82A}">
                    <a16:rowId xmlns:a16="http://schemas.microsoft.com/office/drawing/2014/main" val="1681644779"/>
                  </a:ext>
                </a:extLst>
              </a:tr>
              <a:tr h="662723">
                <a:tc>
                  <a:txBody>
                    <a:bodyPr/>
                    <a:lstStyle/>
                    <a:p>
                      <a:r>
                        <a:rPr lang="hr-HR" sz="1700" dirty="0"/>
                        <a:t>High certainty</a:t>
                      </a:r>
                      <a:endParaRPr lang="en-GB" sz="1700" dirty="0"/>
                    </a:p>
                  </a:txBody>
                  <a:tcPr>
                    <a:solidFill>
                      <a:schemeClr val="accent6">
                        <a:lumMod val="90000"/>
                      </a:schemeClr>
                    </a:solidFill>
                  </a:tcPr>
                </a:tc>
                <a:tc>
                  <a:txBody>
                    <a:bodyPr/>
                    <a:lstStyle/>
                    <a:p>
                      <a:r>
                        <a:rPr lang="hr-HR" sz="1700" dirty="0"/>
                        <a:t>increases/</a:t>
                      </a:r>
                    </a:p>
                    <a:p>
                      <a:r>
                        <a:rPr lang="hr-HR" sz="1700" dirty="0"/>
                        <a:t>decreases</a:t>
                      </a:r>
                      <a:endParaRPr lang="en-GB" sz="1700" dirty="0"/>
                    </a:p>
                  </a:txBody>
                  <a:tcPr>
                    <a:solidFill>
                      <a:schemeClr val="accent6"/>
                    </a:solidFill>
                  </a:tcPr>
                </a:tc>
                <a:tc>
                  <a:txBody>
                    <a:bodyPr/>
                    <a:lstStyle/>
                    <a:p>
                      <a:r>
                        <a:rPr lang="hr-HR" sz="1700" dirty="0"/>
                        <a:t>increases/ decreases slightly</a:t>
                      </a:r>
                      <a:endParaRPr lang="en-GB" sz="1700" dirty="0"/>
                    </a:p>
                  </a:txBody>
                  <a:tcPr>
                    <a:solidFill>
                      <a:schemeClr val="accent6"/>
                    </a:solidFill>
                  </a:tcPr>
                </a:tc>
                <a:tc>
                  <a:txBody>
                    <a:bodyPr/>
                    <a:lstStyle/>
                    <a:p>
                      <a:r>
                        <a:rPr lang="hr-HR" sz="1700" dirty="0"/>
                        <a:t>little to no difference</a:t>
                      </a:r>
                      <a:endParaRPr lang="en-GB" sz="1700" dirty="0"/>
                    </a:p>
                  </a:txBody>
                  <a:tcPr>
                    <a:solidFill>
                      <a:schemeClr val="accent6"/>
                    </a:solidFill>
                  </a:tcPr>
                </a:tc>
                <a:extLst>
                  <a:ext uri="{0D108BD9-81ED-4DB2-BD59-A6C34878D82A}">
                    <a16:rowId xmlns:a16="http://schemas.microsoft.com/office/drawing/2014/main" val="586490674"/>
                  </a:ext>
                </a:extLst>
              </a:tr>
              <a:tr h="704701">
                <a:tc>
                  <a:txBody>
                    <a:bodyPr/>
                    <a:lstStyle/>
                    <a:p>
                      <a:r>
                        <a:rPr lang="hr-HR" sz="1700" dirty="0"/>
                        <a:t>Moderate certainty</a:t>
                      </a:r>
                      <a:endParaRPr lang="en-GB" sz="1700" dirty="0"/>
                    </a:p>
                  </a:txBody>
                  <a:tcPr>
                    <a:solidFill>
                      <a:schemeClr val="accent6">
                        <a:lumMod val="90000"/>
                      </a:schemeClr>
                    </a:solidFill>
                  </a:tcPr>
                </a:tc>
                <a:tc>
                  <a:txBody>
                    <a:bodyPr/>
                    <a:lstStyle/>
                    <a:p>
                      <a:r>
                        <a:rPr lang="hr-HR" sz="1700" dirty="0"/>
                        <a:t>probably</a:t>
                      </a:r>
                    </a:p>
                    <a:p>
                      <a:r>
                        <a:rPr lang="hr-HR" sz="1700" dirty="0"/>
                        <a:t>increases/ decreases</a:t>
                      </a:r>
                      <a:endParaRPr lang="en-GB" sz="1700" dirty="0"/>
                    </a:p>
                  </a:txBody>
                  <a:tcPr/>
                </a:tc>
                <a:tc>
                  <a:txBody>
                    <a:bodyPr/>
                    <a:lstStyle/>
                    <a:p>
                      <a:r>
                        <a:rPr lang="hr-HR" sz="1700" dirty="0"/>
                        <a:t>probably increases/ decreases slightly</a:t>
                      </a:r>
                      <a:endParaRPr lang="en-GB" sz="1700" dirty="0"/>
                    </a:p>
                  </a:txBody>
                  <a:tcPr/>
                </a:tc>
                <a:tc>
                  <a:txBody>
                    <a:bodyPr/>
                    <a:lstStyle/>
                    <a:p>
                      <a:r>
                        <a:rPr lang="hr-HR" sz="1700" dirty="0"/>
                        <a:t>probably little to no difference</a:t>
                      </a:r>
                      <a:endParaRPr lang="en-GB" sz="1700" dirty="0"/>
                    </a:p>
                  </a:txBody>
                  <a:tcPr/>
                </a:tc>
                <a:extLst>
                  <a:ext uri="{0D108BD9-81ED-4DB2-BD59-A6C34878D82A}">
                    <a16:rowId xmlns:a16="http://schemas.microsoft.com/office/drawing/2014/main" val="1931283793"/>
                  </a:ext>
                </a:extLst>
              </a:tr>
              <a:tr h="662723">
                <a:tc>
                  <a:txBody>
                    <a:bodyPr/>
                    <a:lstStyle/>
                    <a:p>
                      <a:r>
                        <a:rPr lang="hr-HR" sz="1700" dirty="0"/>
                        <a:t>Low certainty</a:t>
                      </a:r>
                      <a:endParaRPr lang="en-GB" sz="1700" dirty="0"/>
                    </a:p>
                  </a:txBody>
                  <a:tcPr>
                    <a:solidFill>
                      <a:schemeClr val="accent6">
                        <a:lumMod val="90000"/>
                      </a:schemeClr>
                    </a:solidFill>
                  </a:tcPr>
                </a:tc>
                <a:tc>
                  <a:txBody>
                    <a:bodyPr/>
                    <a:lstStyle/>
                    <a:p>
                      <a:r>
                        <a:rPr lang="hr-HR" sz="1700" dirty="0"/>
                        <a:t>may increase/ decrease</a:t>
                      </a:r>
                      <a:endParaRPr lang="en-GB" sz="1700" dirty="0"/>
                    </a:p>
                  </a:txBody>
                  <a:tcPr>
                    <a:solidFill>
                      <a:schemeClr val="accent6"/>
                    </a:solidFill>
                  </a:tcPr>
                </a:tc>
                <a:tc>
                  <a:txBody>
                    <a:bodyPr/>
                    <a:lstStyle/>
                    <a:p>
                      <a:r>
                        <a:rPr lang="hr-HR" sz="1700" dirty="0"/>
                        <a:t>may increase/ decrease slightly</a:t>
                      </a:r>
                      <a:endParaRPr lang="en-GB" sz="1700" dirty="0"/>
                    </a:p>
                  </a:txBody>
                  <a:tcPr>
                    <a:solidFill>
                      <a:schemeClr val="accent6"/>
                    </a:solidFill>
                  </a:tcPr>
                </a:tc>
                <a:tc>
                  <a:txBody>
                    <a:bodyPr/>
                    <a:lstStyle/>
                    <a:p>
                      <a:r>
                        <a:rPr lang="hr-HR" sz="1700" dirty="0"/>
                        <a:t>may make little to no difference</a:t>
                      </a:r>
                      <a:endParaRPr lang="en-GB" sz="1700" dirty="0"/>
                    </a:p>
                  </a:txBody>
                  <a:tcPr>
                    <a:solidFill>
                      <a:schemeClr val="accent6"/>
                    </a:solidFill>
                  </a:tcPr>
                </a:tc>
                <a:extLst>
                  <a:ext uri="{0D108BD9-81ED-4DB2-BD59-A6C34878D82A}">
                    <a16:rowId xmlns:a16="http://schemas.microsoft.com/office/drawing/2014/main" val="2719353775"/>
                  </a:ext>
                </a:extLst>
              </a:tr>
              <a:tr h="662723">
                <a:tc>
                  <a:txBody>
                    <a:bodyPr/>
                    <a:lstStyle/>
                    <a:p>
                      <a:r>
                        <a:rPr lang="hr-HR" sz="1700" dirty="0"/>
                        <a:t>Very low certainty</a:t>
                      </a:r>
                      <a:endParaRPr lang="en-GB" sz="1700" dirty="0"/>
                    </a:p>
                  </a:txBody>
                  <a:tcPr>
                    <a:solidFill>
                      <a:schemeClr val="accent6">
                        <a:lumMod val="90000"/>
                      </a:schemeClr>
                    </a:solidFill>
                  </a:tcPr>
                </a:tc>
                <a:tc gridSpan="3">
                  <a:txBody>
                    <a:bodyPr/>
                    <a:lstStyle/>
                    <a:p>
                      <a:pPr algn="ctr"/>
                      <a:r>
                        <a:rPr lang="hr-HR" sz="1700" dirty="0"/>
                        <a:t>We are uncertain whether intervention increases/ decreases outcome</a:t>
                      </a:r>
                      <a:endParaRPr lang="en-GB" sz="1700" dirty="0"/>
                    </a:p>
                  </a:txBody>
                  <a:tcPr/>
                </a:tc>
                <a:tc hMerge="1">
                  <a:txBody>
                    <a:bodyPr/>
                    <a:lstStyle/>
                    <a:p>
                      <a:endParaRPr lang="en-GB" sz="1600" dirty="0"/>
                    </a:p>
                  </a:txBody>
                  <a:tcPr/>
                </a:tc>
                <a:tc hMerge="1">
                  <a:txBody>
                    <a:bodyPr/>
                    <a:lstStyle/>
                    <a:p>
                      <a:endParaRPr lang="en-GB" sz="1600" dirty="0"/>
                    </a:p>
                  </a:txBody>
                  <a:tcPr/>
                </a:tc>
                <a:extLst>
                  <a:ext uri="{0D108BD9-81ED-4DB2-BD59-A6C34878D82A}">
                    <a16:rowId xmlns:a16="http://schemas.microsoft.com/office/drawing/2014/main" val="871203277"/>
                  </a:ext>
                </a:extLst>
              </a:tr>
            </a:tbl>
          </a:graphicData>
        </a:graphic>
      </p:graphicFrame>
      <p:pic>
        <p:nvPicPr>
          <p:cNvPr id="12" name="Picture 11">
            <a:extLst>
              <a:ext uri="{FF2B5EF4-FFF2-40B4-BE49-F238E27FC236}">
                <a16:creationId xmlns:a16="http://schemas.microsoft.com/office/drawing/2014/main" id="{8291979E-FADA-4C26-A41D-4842929B712A}"/>
              </a:ext>
            </a:extLst>
          </p:cNvPr>
          <p:cNvPicPr>
            <a:picLocks noChangeAspect="1"/>
          </p:cNvPicPr>
          <p:nvPr/>
        </p:nvPicPr>
        <p:blipFill>
          <a:blip r:embed="rId3"/>
          <a:stretch>
            <a:fillRect/>
          </a:stretch>
        </p:blipFill>
        <p:spPr>
          <a:xfrm>
            <a:off x="111840" y="2003201"/>
            <a:ext cx="8824534" cy="671254"/>
          </a:xfrm>
          <a:prstGeom prst="rect">
            <a:avLst/>
          </a:prstGeom>
        </p:spPr>
      </p:pic>
      <p:sp>
        <p:nvSpPr>
          <p:cNvPr id="15" name="Title 1">
            <a:extLst>
              <a:ext uri="{FF2B5EF4-FFF2-40B4-BE49-F238E27FC236}">
                <a16:creationId xmlns:a16="http://schemas.microsoft.com/office/drawing/2014/main" id="{0FDB4A07-56F2-4E35-B15D-BDEEFF9CF118}"/>
              </a:ext>
            </a:extLst>
          </p:cNvPr>
          <p:cNvSpPr>
            <a:spLocks noGrp="1"/>
          </p:cNvSpPr>
          <p:nvPr>
            <p:ph type="title"/>
          </p:nvPr>
        </p:nvSpPr>
        <p:spPr>
          <a:xfrm>
            <a:off x="188040" y="1108950"/>
            <a:ext cx="8199842" cy="632838"/>
          </a:xfrm>
        </p:spPr>
        <p:txBody>
          <a:bodyPr/>
          <a:lstStyle/>
          <a:p>
            <a:r>
              <a:rPr lang="hr-HR" sz="3200" dirty="0"/>
              <a:t>Narrative statements: example</a:t>
            </a:r>
            <a:endParaRPr lang="en-AU" sz="3200" dirty="0"/>
          </a:p>
        </p:txBody>
      </p:sp>
      <p:sp>
        <p:nvSpPr>
          <p:cNvPr id="16" name="Down Arrow 7">
            <a:extLst>
              <a:ext uri="{FF2B5EF4-FFF2-40B4-BE49-F238E27FC236}">
                <a16:creationId xmlns:a16="http://schemas.microsoft.com/office/drawing/2014/main" id="{2F808455-617F-4AD0-9E35-DE91EFC0CF33}"/>
              </a:ext>
            </a:extLst>
          </p:cNvPr>
          <p:cNvSpPr/>
          <p:nvPr/>
        </p:nvSpPr>
        <p:spPr>
          <a:xfrm>
            <a:off x="5660158" y="3571720"/>
            <a:ext cx="283439" cy="101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8">
            <a:extLst>
              <a:ext uri="{FF2B5EF4-FFF2-40B4-BE49-F238E27FC236}">
                <a16:creationId xmlns:a16="http://schemas.microsoft.com/office/drawing/2014/main" id="{FFE480B0-7D2B-4CB9-A01C-3F9D29548878}"/>
              </a:ext>
            </a:extLst>
          </p:cNvPr>
          <p:cNvSpPr/>
          <p:nvPr/>
        </p:nvSpPr>
        <p:spPr>
          <a:xfrm>
            <a:off x="2546203" y="4804709"/>
            <a:ext cx="2320764" cy="23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83651790-7AE0-4593-B141-9131C6431F74}"/>
              </a:ext>
            </a:extLst>
          </p:cNvPr>
          <p:cNvPicPr>
            <a:picLocks noChangeAspect="1"/>
          </p:cNvPicPr>
          <p:nvPr/>
        </p:nvPicPr>
        <p:blipFill>
          <a:blip r:embed="rId4"/>
          <a:stretch>
            <a:fillRect/>
          </a:stretch>
        </p:blipFill>
        <p:spPr>
          <a:xfrm>
            <a:off x="3152370" y="1080942"/>
            <a:ext cx="5311712" cy="1593513"/>
          </a:xfrm>
          <a:prstGeom prst="rect">
            <a:avLst/>
          </a:prstGeom>
        </p:spPr>
      </p:pic>
      <p:sp>
        <p:nvSpPr>
          <p:cNvPr id="19" name="Rounded Rectangle 4">
            <a:extLst>
              <a:ext uri="{FF2B5EF4-FFF2-40B4-BE49-F238E27FC236}">
                <a16:creationId xmlns:a16="http://schemas.microsoft.com/office/drawing/2014/main" id="{83E9B2D2-E77D-4B0F-B96C-A88BC4673C85}"/>
              </a:ext>
            </a:extLst>
          </p:cNvPr>
          <p:cNvSpPr/>
          <p:nvPr/>
        </p:nvSpPr>
        <p:spPr>
          <a:xfrm>
            <a:off x="6400374" y="1293622"/>
            <a:ext cx="2063708" cy="284326"/>
          </a:xfrm>
          <a:prstGeom prst="roundRect">
            <a:avLst/>
          </a:prstGeom>
          <a:solidFill>
            <a:srgbClr val="FFE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Rounded Rectangle 5">
            <a:extLst>
              <a:ext uri="{FF2B5EF4-FFF2-40B4-BE49-F238E27FC236}">
                <a16:creationId xmlns:a16="http://schemas.microsoft.com/office/drawing/2014/main" id="{DA9A3CEE-3B70-4BE5-A001-4F196CE08802}"/>
              </a:ext>
            </a:extLst>
          </p:cNvPr>
          <p:cNvSpPr/>
          <p:nvPr/>
        </p:nvSpPr>
        <p:spPr>
          <a:xfrm>
            <a:off x="3157067" y="1570348"/>
            <a:ext cx="3552538" cy="402793"/>
          </a:xfrm>
          <a:prstGeom prst="roundRect">
            <a:avLst/>
          </a:prstGeom>
          <a:solidFill>
            <a:srgbClr val="FFE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6623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675" y="5357056"/>
            <a:ext cx="3108211" cy="641747"/>
          </a:xfrm>
        </p:spPr>
        <p:txBody>
          <a:bodyPr>
            <a:normAutofit/>
          </a:bodyPr>
          <a:lstStyle/>
          <a:p>
            <a:pPr>
              <a:defRPr/>
            </a:pPr>
            <a:r>
              <a:rPr lang="en-CA" altLang="en-US" sz="2400" dirty="0"/>
              <a:t>“</a:t>
            </a:r>
            <a:r>
              <a:rPr lang="en-CA" sz="2400" dirty="0"/>
              <a:t>no evidence of effect</a:t>
            </a:r>
            <a:r>
              <a:rPr lang="en-CA" altLang="en-US" sz="2400" dirty="0"/>
              <a:t>”</a:t>
            </a:r>
            <a:endParaRPr lang="en-CA" sz="2400" dirty="0"/>
          </a:p>
        </p:txBody>
      </p:sp>
      <p:sp>
        <p:nvSpPr>
          <p:cNvPr id="3" name="Content Placeholder 2"/>
          <p:cNvSpPr>
            <a:spLocks noGrp="1"/>
          </p:cNvSpPr>
          <p:nvPr>
            <p:ph idx="1"/>
          </p:nvPr>
        </p:nvSpPr>
        <p:spPr>
          <a:xfrm>
            <a:off x="497541" y="2436488"/>
            <a:ext cx="8068235" cy="3466290"/>
          </a:xfrm>
        </p:spPr>
        <p:txBody>
          <a:bodyPr>
            <a:noAutofit/>
          </a:bodyPr>
          <a:lstStyle/>
          <a:p>
            <a:pPr>
              <a:lnSpc>
                <a:spcPct val="90000"/>
              </a:lnSpc>
              <a:buFont typeface="Arial" panose="020B0604020202020204" pitchFamily="34" charset="0"/>
              <a:buNone/>
            </a:pPr>
            <a:r>
              <a:rPr lang="en-CA" altLang="en-US" sz="2000" dirty="0"/>
              <a:t>Results </a:t>
            </a:r>
          </a:p>
          <a:p>
            <a:pPr marL="0" indent="0">
              <a:lnSpc>
                <a:spcPct val="90000"/>
              </a:lnSpc>
              <a:buNone/>
            </a:pPr>
            <a:r>
              <a:rPr lang="en-CA" altLang="en-US" sz="2000" dirty="0"/>
              <a:t>Combining the results of six randomised clinical trials including 710 patients with chronic alcoholic liver disease demonstrated no significant effects of </a:t>
            </a:r>
            <a:r>
              <a:rPr lang="en-CA" altLang="en-US" sz="2000" dirty="0" err="1"/>
              <a:t>propylthiouracil</a:t>
            </a:r>
            <a:r>
              <a:rPr lang="en-CA" altLang="en-US" sz="2000" dirty="0"/>
              <a:t> versus placebo on all-cause mortality (relative risks (RR) 0.93, 95% confidence interval (CI) 0.66 to 1.30), liver-related mortality (RR 0.80, 95% CI 0.50 to 1.29), complications of the liver disease, or liver histology. </a:t>
            </a:r>
            <a:br>
              <a:rPr lang="en-CA" altLang="en-US" sz="2000" dirty="0"/>
            </a:br>
            <a:endParaRPr lang="en-CA" altLang="en-US" sz="2000" dirty="0"/>
          </a:p>
          <a:p>
            <a:pPr>
              <a:lnSpc>
                <a:spcPct val="90000"/>
              </a:lnSpc>
              <a:buFont typeface="Arial" panose="020B0604020202020204" pitchFamily="34" charset="0"/>
              <a:buNone/>
            </a:pPr>
            <a:r>
              <a:rPr lang="en-CA" altLang="en-US" sz="2000" dirty="0"/>
              <a:t>Authors' conclusions</a:t>
            </a:r>
          </a:p>
          <a:p>
            <a:pPr marL="0" indent="0">
              <a:lnSpc>
                <a:spcPct val="90000"/>
              </a:lnSpc>
              <a:buNone/>
            </a:pPr>
            <a:r>
              <a:rPr lang="en-CA" altLang="en-US" sz="2000" dirty="0"/>
              <a:t>..... there is </a:t>
            </a:r>
            <a:r>
              <a:rPr lang="en-CA" altLang="en-US" sz="2000" b="1" dirty="0"/>
              <a:t>no evidence </a:t>
            </a:r>
            <a:r>
              <a:rPr lang="en-CA" altLang="en-US" sz="2000" dirty="0"/>
              <a:t>for an effect on mortality....</a:t>
            </a:r>
          </a:p>
        </p:txBody>
      </p:sp>
      <p:sp>
        <p:nvSpPr>
          <p:cNvPr id="4" name="TextBox 3"/>
          <p:cNvSpPr txBox="1">
            <a:spLocks noChangeArrowheads="1"/>
          </p:cNvSpPr>
          <p:nvPr/>
        </p:nvSpPr>
        <p:spPr bwMode="auto">
          <a:xfrm rot="-1084575">
            <a:off x="1004158" y="4970722"/>
            <a:ext cx="626864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FontTx/>
              <a:buNone/>
            </a:pPr>
            <a:r>
              <a:rPr kumimoji="1" lang="en-CA" altLang="en-US" sz="4500" dirty="0">
                <a:solidFill>
                  <a:prstClr val="black"/>
                </a:solidFill>
                <a:latin typeface="Times New Roman" panose="02020603050405020304" pitchFamily="18" charset="0"/>
              </a:rPr>
              <a:t>DO NOT USE</a:t>
            </a:r>
          </a:p>
        </p:txBody>
      </p:sp>
      <p:sp>
        <p:nvSpPr>
          <p:cNvPr id="6" name="Rectangle 5">
            <a:extLst>
              <a:ext uri="{FF2B5EF4-FFF2-40B4-BE49-F238E27FC236}">
                <a16:creationId xmlns:a16="http://schemas.microsoft.com/office/drawing/2014/main" id="{CEF74B8D-CCB7-1B4D-B919-F6017CF6210F}"/>
              </a:ext>
            </a:extLst>
          </p:cNvPr>
          <p:cNvSpPr/>
          <p:nvPr/>
        </p:nvSpPr>
        <p:spPr>
          <a:xfrm>
            <a:off x="3282141" y="6017693"/>
            <a:ext cx="3887924" cy="461665"/>
          </a:xfrm>
          <a:prstGeom prst="rect">
            <a:avLst/>
          </a:prstGeom>
        </p:spPr>
        <p:txBody>
          <a:bodyPr wrap="none">
            <a:spAutoFit/>
          </a:bodyPr>
          <a:lstStyle/>
          <a:p>
            <a:r>
              <a:rPr lang="en-CA" sz="2400" b="1" dirty="0">
                <a:solidFill>
                  <a:schemeClr val="accent1"/>
                </a:solidFill>
                <a:latin typeface="+mj-lt"/>
                <a:ea typeface="+mj-ea"/>
                <a:cs typeface="+mj-cs"/>
              </a:rPr>
              <a:t>versus </a:t>
            </a:r>
            <a:r>
              <a:rPr lang="en-CA" altLang="en-US" sz="2400" b="1" dirty="0">
                <a:solidFill>
                  <a:schemeClr val="accent1"/>
                </a:solidFill>
                <a:latin typeface="+mj-lt"/>
                <a:ea typeface="+mj-ea"/>
                <a:cs typeface="+mj-cs"/>
              </a:rPr>
              <a:t>“</a:t>
            </a:r>
            <a:r>
              <a:rPr lang="en-CA" sz="2400" b="1" dirty="0">
                <a:solidFill>
                  <a:schemeClr val="accent1"/>
                </a:solidFill>
                <a:latin typeface="+mj-lt"/>
                <a:ea typeface="+mj-ea"/>
                <a:cs typeface="+mj-cs"/>
              </a:rPr>
              <a:t>evidence of no effect</a:t>
            </a:r>
            <a:r>
              <a:rPr lang="en-CA" altLang="en-US" sz="2400" b="1" dirty="0">
                <a:solidFill>
                  <a:schemeClr val="accent1"/>
                </a:solidFill>
                <a:latin typeface="+mj-lt"/>
                <a:ea typeface="+mj-ea"/>
                <a:cs typeface="+mj-cs"/>
              </a:rPr>
              <a:t>”</a:t>
            </a:r>
            <a:endParaRPr lang="en-US" sz="2400" b="1" dirty="0">
              <a:solidFill>
                <a:schemeClr val="accent1"/>
              </a:solidFill>
              <a:latin typeface="+mj-lt"/>
              <a:ea typeface="+mj-ea"/>
              <a:cs typeface="+mj-cs"/>
            </a:endParaRPr>
          </a:p>
        </p:txBody>
      </p:sp>
      <p:sp>
        <p:nvSpPr>
          <p:cNvPr id="7" name="Title 1">
            <a:extLst>
              <a:ext uri="{FF2B5EF4-FFF2-40B4-BE49-F238E27FC236}">
                <a16:creationId xmlns:a16="http://schemas.microsoft.com/office/drawing/2014/main" id="{DC90F424-6B28-4F26-8AB3-7497E08D907F}"/>
              </a:ext>
            </a:extLst>
          </p:cNvPr>
          <p:cNvSpPr txBox="1">
            <a:spLocks/>
          </p:cNvSpPr>
          <p:nvPr/>
        </p:nvSpPr>
        <p:spPr>
          <a:xfrm>
            <a:off x="432563" y="1600151"/>
            <a:ext cx="8005762" cy="632838"/>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hr-HR" sz="3200" dirty="0"/>
              <a:t>Beware: ‘No evidence of effect’ vs ‘evidence of no effect’</a:t>
            </a:r>
            <a:endParaRPr lang="en-AU" sz="3200" dirty="0"/>
          </a:p>
        </p:txBody>
      </p:sp>
    </p:spTree>
    <p:extLst>
      <p:ext uri="{BB962C8B-B14F-4D97-AF65-F5344CB8AC3E}">
        <p14:creationId xmlns:p14="http://schemas.microsoft.com/office/powerpoint/2010/main" val="131133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F1B-2671-8F43-8428-E7C8206BD55C}"/>
              </a:ext>
            </a:extLst>
          </p:cNvPr>
          <p:cNvSpPr>
            <a:spLocks noGrp="1"/>
          </p:cNvSpPr>
          <p:nvPr>
            <p:ph type="title"/>
          </p:nvPr>
        </p:nvSpPr>
        <p:spPr>
          <a:xfrm>
            <a:off x="439737" y="1642362"/>
            <a:ext cx="6635619" cy="632838"/>
          </a:xfrm>
        </p:spPr>
        <p:txBody>
          <a:bodyPr>
            <a:normAutofit fontScale="90000"/>
          </a:bodyPr>
          <a:lstStyle/>
          <a:p>
            <a:r>
              <a:rPr lang="en-US" sz="3600" dirty="0"/>
              <a:t>Instead, use GRADE levels of evidence </a:t>
            </a:r>
          </a:p>
        </p:txBody>
      </p:sp>
      <p:sp>
        <p:nvSpPr>
          <p:cNvPr id="3" name="Content Placeholder 2">
            <a:extLst>
              <a:ext uri="{FF2B5EF4-FFF2-40B4-BE49-F238E27FC236}">
                <a16:creationId xmlns:a16="http://schemas.microsoft.com/office/drawing/2014/main" id="{730D2A00-11B1-FD44-8496-546945EBA7F8}"/>
              </a:ext>
            </a:extLst>
          </p:cNvPr>
          <p:cNvSpPr>
            <a:spLocks noGrp="1"/>
          </p:cNvSpPr>
          <p:nvPr>
            <p:ph idx="1"/>
          </p:nvPr>
        </p:nvSpPr>
        <p:spPr>
          <a:xfrm>
            <a:off x="439738" y="2634963"/>
            <a:ext cx="6120000" cy="1153800"/>
          </a:xfrm>
        </p:spPr>
        <p:txBody>
          <a:bodyPr/>
          <a:lstStyle/>
          <a:p>
            <a:pPr marL="0" indent="0">
              <a:buNone/>
            </a:pPr>
            <a:r>
              <a:rPr lang="hr-HR" dirty="0"/>
              <a:t>‘</a:t>
            </a:r>
            <a:r>
              <a:rPr lang="en-US" dirty="0"/>
              <a:t>There is low </a:t>
            </a:r>
            <a:r>
              <a:rPr lang="hr-HR" dirty="0"/>
              <a:t>certainty</a:t>
            </a:r>
            <a:r>
              <a:rPr lang="en-US" dirty="0"/>
              <a:t> evidence for little to no difference in mortality when people with chronic alcoholic liver disease take </a:t>
            </a:r>
            <a:r>
              <a:rPr lang="en-CA" altLang="en-US" dirty="0"/>
              <a:t>propylthiouracil.</a:t>
            </a:r>
            <a:r>
              <a:rPr lang="hr-HR" altLang="en-US" dirty="0"/>
              <a:t>’</a:t>
            </a:r>
            <a:endParaRPr lang="en-CA" altLang="en-US" dirty="0"/>
          </a:p>
          <a:p>
            <a:pPr marL="0" indent="0">
              <a:buNone/>
            </a:pPr>
            <a:endParaRPr lang="en-CA" altLang="en-US" dirty="0"/>
          </a:p>
          <a:p>
            <a:pPr marL="0" indent="0">
              <a:buNone/>
            </a:pPr>
            <a:r>
              <a:rPr lang="en-CA" altLang="en-US" dirty="0"/>
              <a:t> </a:t>
            </a:r>
            <a:endParaRPr lang="en-US" dirty="0"/>
          </a:p>
        </p:txBody>
      </p:sp>
    </p:spTree>
    <p:extLst>
      <p:ext uri="{BB962C8B-B14F-4D97-AF65-F5344CB8AC3E}">
        <p14:creationId xmlns:p14="http://schemas.microsoft.com/office/powerpoint/2010/main" val="171674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25" y="1312240"/>
            <a:ext cx="7935864" cy="632838"/>
          </a:xfrm>
        </p:spPr>
        <p:txBody>
          <a:bodyPr/>
          <a:lstStyle/>
          <a:p>
            <a:r>
              <a:rPr lang="hr-HR" sz="3200" dirty="0" err="1"/>
              <a:t>Implications</a:t>
            </a:r>
            <a:r>
              <a:rPr lang="hr-HR" sz="3200" dirty="0"/>
              <a:t> for practice</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259323" y="2184387"/>
            <a:ext cx="8352242" cy="1120384"/>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3504" fontAlgn="base"/>
            <a:r>
              <a:rPr lang="hr-HR" sz="2200" dirty="0" err="1"/>
              <a:t>Avoid</a:t>
            </a:r>
            <a:r>
              <a:rPr lang="hr-HR" sz="2200" dirty="0"/>
              <a:t> </a:t>
            </a:r>
            <a:r>
              <a:rPr lang="hr-HR" sz="2200" dirty="0" err="1"/>
              <a:t>recommendations</a:t>
            </a:r>
            <a:r>
              <a:rPr lang="hr-HR" sz="2200" dirty="0"/>
              <a:t>!</a:t>
            </a:r>
          </a:p>
          <a:p>
            <a:pPr marL="163504" fontAlgn="base"/>
            <a:r>
              <a:rPr lang="hr-HR" sz="2200" dirty="0" err="1"/>
              <a:t>Instead</a:t>
            </a:r>
            <a:r>
              <a:rPr lang="hr-HR" sz="2200" dirty="0"/>
              <a:t>, </a:t>
            </a:r>
            <a:r>
              <a:rPr lang="hr-HR" sz="2200" dirty="0" err="1"/>
              <a:t>describe</a:t>
            </a:r>
            <a:r>
              <a:rPr lang="hr-HR" sz="2200" dirty="0"/>
              <a:t> </a:t>
            </a:r>
            <a:r>
              <a:rPr lang="hr-HR" sz="2200" dirty="0" err="1"/>
              <a:t>the</a:t>
            </a:r>
            <a:r>
              <a:rPr lang="hr-HR" sz="2200" dirty="0"/>
              <a:t> </a:t>
            </a:r>
            <a:r>
              <a:rPr lang="hr-HR" sz="2200" dirty="0" err="1"/>
              <a:t>pros</a:t>
            </a:r>
            <a:r>
              <a:rPr lang="hr-HR" sz="2200" dirty="0"/>
              <a:t> </a:t>
            </a:r>
            <a:r>
              <a:rPr lang="hr-HR" sz="2200" dirty="0" err="1"/>
              <a:t>and</a:t>
            </a:r>
            <a:r>
              <a:rPr lang="hr-HR" sz="2200" dirty="0"/>
              <a:t> </a:t>
            </a:r>
            <a:r>
              <a:rPr lang="hr-HR" sz="2200" dirty="0" err="1"/>
              <a:t>cons</a:t>
            </a:r>
            <a:r>
              <a:rPr lang="hr-HR" sz="2200" dirty="0"/>
              <a:t> </a:t>
            </a:r>
            <a:r>
              <a:rPr lang="hr-HR" sz="2200" dirty="0" err="1"/>
              <a:t>that</a:t>
            </a:r>
            <a:r>
              <a:rPr lang="hr-HR" sz="2200" dirty="0"/>
              <a:t> </a:t>
            </a:r>
            <a:r>
              <a:rPr lang="hr-HR" sz="2200" dirty="0" err="1"/>
              <a:t>patients</a:t>
            </a:r>
            <a:r>
              <a:rPr lang="hr-HR" sz="2200" dirty="0"/>
              <a:t> </a:t>
            </a:r>
            <a:r>
              <a:rPr lang="hr-HR" sz="2200" dirty="0" err="1"/>
              <a:t>and</a:t>
            </a:r>
            <a:r>
              <a:rPr lang="hr-HR" sz="2200" dirty="0"/>
              <a:t> </a:t>
            </a:r>
            <a:r>
              <a:rPr lang="hr-HR" sz="2200" dirty="0" err="1"/>
              <a:t>clinicians</a:t>
            </a:r>
            <a:r>
              <a:rPr lang="hr-HR" sz="2200" dirty="0"/>
              <a:t> </a:t>
            </a:r>
            <a:r>
              <a:rPr lang="hr-HR" sz="2200" dirty="0" err="1"/>
              <a:t>may</a:t>
            </a:r>
            <a:r>
              <a:rPr lang="hr-HR" sz="2200" dirty="0"/>
              <a:t> </a:t>
            </a:r>
            <a:r>
              <a:rPr lang="hr-HR" sz="2200" dirty="0" err="1"/>
              <a:t>need</a:t>
            </a:r>
            <a:r>
              <a:rPr lang="hr-HR" sz="2200" dirty="0"/>
              <a:t> to </a:t>
            </a:r>
            <a:r>
              <a:rPr lang="hr-HR" sz="2200" dirty="0" err="1"/>
              <a:t>consider</a:t>
            </a:r>
            <a:r>
              <a:rPr lang="hr-HR" sz="2200" dirty="0"/>
              <a:t> </a:t>
            </a:r>
            <a:r>
              <a:rPr lang="hr-HR" sz="2200" dirty="0" err="1"/>
              <a:t>when</a:t>
            </a:r>
            <a:r>
              <a:rPr lang="hr-HR" sz="2200" dirty="0"/>
              <a:t> </a:t>
            </a:r>
            <a:r>
              <a:rPr lang="hr-HR" sz="2200" dirty="0" err="1"/>
              <a:t>making</a:t>
            </a:r>
            <a:r>
              <a:rPr lang="hr-HR" sz="2200" dirty="0"/>
              <a:t> a </a:t>
            </a:r>
            <a:r>
              <a:rPr lang="hr-HR" sz="2200" dirty="0" err="1"/>
              <a:t>decision</a:t>
            </a:r>
            <a:r>
              <a:rPr lang="hr-HR" sz="2200" dirty="0"/>
              <a:t> </a:t>
            </a:r>
          </a:p>
        </p:txBody>
      </p:sp>
      <p:sp>
        <p:nvSpPr>
          <p:cNvPr id="5" name="Content Placeholder 2">
            <a:extLst>
              <a:ext uri="{FF2B5EF4-FFF2-40B4-BE49-F238E27FC236}">
                <a16:creationId xmlns:a16="http://schemas.microsoft.com/office/drawing/2014/main" id="{65BCB561-0D04-4600-91CA-BAE932E10787}"/>
              </a:ext>
            </a:extLst>
          </p:cNvPr>
          <p:cNvSpPr txBox="1">
            <a:spLocks/>
          </p:cNvSpPr>
          <p:nvPr/>
        </p:nvSpPr>
        <p:spPr>
          <a:xfrm>
            <a:off x="946123" y="3396968"/>
            <a:ext cx="8014447" cy="3131423"/>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None/>
              <a:defRPr/>
            </a:pPr>
            <a:endParaRPr lang="en-AU" dirty="0">
              <a:solidFill>
                <a:prstClr val="black"/>
              </a:solidFill>
            </a:endParaRPr>
          </a:p>
          <a:p>
            <a:pPr lvl="1">
              <a:buFont typeface="Arial" pitchFamily="34" charset="0"/>
              <a:buNone/>
              <a:defRPr/>
            </a:pPr>
            <a:r>
              <a:rPr lang="en-CA" sz="1800" dirty="0">
                <a:solidFill>
                  <a:prstClr val="black"/>
                </a:solidFill>
              </a:rPr>
              <a:t>“</a:t>
            </a:r>
            <a:r>
              <a:rPr lang="en-US" sz="1800" dirty="0">
                <a:solidFill>
                  <a:prstClr val="black"/>
                </a:solidFill>
              </a:rPr>
              <a:t>Based on the results from this review and our clinical experience, patients at our hospital are recommended a diet high in fruit and vegetables, increased intake of fiber, low in saturated fat, and calorie restriction for patient over their ideal body</a:t>
            </a:r>
            <a:r>
              <a:rPr lang="hr-HR" sz="1800" dirty="0">
                <a:solidFill>
                  <a:prstClr val="black"/>
                </a:solidFill>
              </a:rPr>
              <a:t> </a:t>
            </a:r>
            <a:r>
              <a:rPr lang="en-US" sz="1800" dirty="0">
                <a:solidFill>
                  <a:prstClr val="black"/>
                </a:solidFill>
              </a:rPr>
              <a:t>weight.</a:t>
            </a:r>
            <a:r>
              <a:rPr lang="en-CA" sz="1800" dirty="0">
                <a:solidFill>
                  <a:prstClr val="black"/>
                </a:solidFill>
              </a:rPr>
              <a:t>”</a:t>
            </a:r>
          </a:p>
          <a:p>
            <a:pPr lvl="1">
              <a:buFont typeface="Arial" pitchFamily="34" charset="0"/>
              <a:buNone/>
              <a:defRPr/>
            </a:pPr>
            <a:endParaRPr lang="hr-HR" sz="1000" dirty="0">
              <a:solidFill>
                <a:prstClr val="black"/>
              </a:solidFill>
            </a:endParaRPr>
          </a:p>
          <a:p>
            <a:pPr lvl="1">
              <a:buNone/>
              <a:defRPr/>
            </a:pPr>
            <a:r>
              <a:rPr lang="en-CA" sz="1800" dirty="0">
                <a:solidFill>
                  <a:prstClr val="black"/>
                </a:solidFill>
              </a:rPr>
              <a:t>“</a:t>
            </a:r>
            <a:r>
              <a:rPr lang="en-CA" dirty="0"/>
              <a:t>Patients with a high preference for a potential survival prolongation, limited aversion to potential bleeding, and who do not consider heparin (both UFH or LMWH) therapy a burden may opt to use heparin, while those with aversion to bleeding may not.”</a:t>
            </a:r>
            <a:endParaRPr lang="en-CA" sz="1800" dirty="0">
              <a:solidFill>
                <a:prstClr val="black"/>
              </a:solidFill>
            </a:endParaRPr>
          </a:p>
        </p:txBody>
      </p:sp>
      <p:pic>
        <p:nvPicPr>
          <p:cNvPr id="6" name="Picture 8">
            <a:extLst>
              <a:ext uri="{FF2B5EF4-FFF2-40B4-BE49-F238E27FC236}">
                <a16:creationId xmlns:a16="http://schemas.microsoft.com/office/drawing/2014/main" id="{C8A144C7-2967-4841-B89F-B8665249C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31" y="5258727"/>
            <a:ext cx="1308308" cy="138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660AAB0-6603-4ABC-AD12-8AF4E58F2BCA}"/>
              </a:ext>
            </a:extLst>
          </p:cNvPr>
          <p:cNvSpPr txBox="1"/>
          <p:nvPr/>
        </p:nvSpPr>
        <p:spPr>
          <a:xfrm>
            <a:off x="41900" y="4144923"/>
            <a:ext cx="739646" cy="707886"/>
          </a:xfrm>
          <a:prstGeom prst="rect">
            <a:avLst/>
          </a:prstGeom>
          <a:noFill/>
        </p:spPr>
        <p:txBody>
          <a:bodyPr wrap="square" rtlCol="0">
            <a:spAutoFit/>
          </a:bodyPr>
          <a:lstStyle/>
          <a:p>
            <a:r>
              <a:rPr lang="en-US" sz="4000" b="1" dirty="0">
                <a:solidFill>
                  <a:srgbClr val="FF0000"/>
                </a:solidFill>
              </a:rPr>
              <a:t>✗</a:t>
            </a:r>
          </a:p>
        </p:txBody>
      </p:sp>
    </p:spTree>
    <p:extLst>
      <p:ext uri="{BB962C8B-B14F-4D97-AF65-F5344CB8AC3E}">
        <p14:creationId xmlns:p14="http://schemas.microsoft.com/office/powerpoint/2010/main" val="22973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63" y="1238707"/>
            <a:ext cx="8005762" cy="632838"/>
          </a:xfrm>
        </p:spPr>
        <p:txBody>
          <a:bodyPr/>
          <a:lstStyle/>
          <a:p>
            <a:r>
              <a:rPr lang="hr-HR" sz="3200" dirty="0" err="1"/>
              <a:t>Implications</a:t>
            </a:r>
            <a:r>
              <a:rPr lang="hr-HR" sz="3200" dirty="0"/>
              <a:t> for research</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411723" y="2083981"/>
            <a:ext cx="8352242" cy="4465675"/>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6404" indent="-342900" fontAlgn="base">
              <a:buFont typeface="Arial" panose="020B0604020202020204" pitchFamily="34" charset="0"/>
              <a:buChar char="•"/>
            </a:pPr>
            <a:r>
              <a:rPr lang="hr-HR" sz="2200" dirty="0"/>
              <a:t>Be explicit and specific about the need for future </a:t>
            </a:r>
            <a:r>
              <a:rPr lang="hr-HR" sz="2200" dirty="0" err="1"/>
              <a:t>research</a:t>
            </a:r>
            <a:r>
              <a:rPr lang="hr-HR" sz="2200" dirty="0"/>
              <a:t> – </a:t>
            </a:r>
            <a:r>
              <a:rPr lang="hr-HR" sz="2200" dirty="0" err="1"/>
              <a:t>you</a:t>
            </a:r>
            <a:r>
              <a:rPr lang="hr-HR" sz="2200" dirty="0"/>
              <a:t> </a:t>
            </a:r>
            <a:r>
              <a:rPr lang="hr-HR" sz="2200" dirty="0" err="1"/>
              <a:t>know</a:t>
            </a:r>
            <a:r>
              <a:rPr lang="hr-HR" sz="2200" dirty="0"/>
              <a:t> </a:t>
            </a:r>
            <a:r>
              <a:rPr lang="hr-HR" sz="2200" dirty="0" err="1"/>
              <a:t>the</a:t>
            </a:r>
            <a:r>
              <a:rPr lang="hr-HR" sz="2200" dirty="0"/>
              <a:t> </a:t>
            </a:r>
            <a:r>
              <a:rPr lang="hr-HR" sz="2200" dirty="0" err="1"/>
              <a:t>state</a:t>
            </a:r>
            <a:r>
              <a:rPr lang="hr-HR" sz="2200" dirty="0"/>
              <a:t> </a:t>
            </a:r>
            <a:r>
              <a:rPr lang="hr-HR" sz="2200" dirty="0" err="1"/>
              <a:t>of</a:t>
            </a:r>
            <a:r>
              <a:rPr lang="hr-HR" sz="2200" dirty="0"/>
              <a:t> </a:t>
            </a:r>
            <a:r>
              <a:rPr lang="hr-HR" sz="2200" dirty="0" err="1"/>
              <a:t>the</a:t>
            </a:r>
            <a:r>
              <a:rPr lang="hr-HR" sz="2200" dirty="0"/>
              <a:t> literature </a:t>
            </a:r>
            <a:r>
              <a:rPr lang="hr-HR" sz="2200" dirty="0" err="1"/>
              <a:t>now</a:t>
            </a:r>
            <a:endParaRPr lang="hr-HR" sz="2200" dirty="0"/>
          </a:p>
          <a:p>
            <a:pPr marL="506404" indent="-342900" fontAlgn="base">
              <a:buFont typeface="Arial" panose="020B0604020202020204" pitchFamily="34" charset="0"/>
              <a:buChar char="•"/>
            </a:pPr>
            <a:endParaRPr lang="hr-HR" sz="1500" dirty="0"/>
          </a:p>
          <a:p>
            <a:pPr marL="506404" indent="-342900" fontAlgn="base">
              <a:buFont typeface="Arial" panose="020B0604020202020204" pitchFamily="34" charset="0"/>
              <a:buChar char="•"/>
            </a:pPr>
            <a:r>
              <a:rPr lang="hr-HR" sz="2200" dirty="0"/>
              <a:t>Use </a:t>
            </a:r>
            <a:r>
              <a:rPr lang="hr-HR" sz="2200" dirty="0" err="1"/>
              <a:t>your</a:t>
            </a:r>
            <a:r>
              <a:rPr lang="hr-HR" sz="2200" dirty="0"/>
              <a:t> GRADE </a:t>
            </a:r>
            <a:r>
              <a:rPr lang="hr-HR" sz="2200" dirty="0" err="1"/>
              <a:t>assessments</a:t>
            </a:r>
            <a:r>
              <a:rPr lang="hr-HR" sz="2200" dirty="0"/>
              <a:t> to </a:t>
            </a:r>
            <a:r>
              <a:rPr lang="hr-HR" sz="2200" dirty="0" err="1"/>
              <a:t>inform</a:t>
            </a:r>
            <a:r>
              <a:rPr lang="hr-HR" sz="2200" dirty="0"/>
              <a:t> </a:t>
            </a:r>
            <a:r>
              <a:rPr lang="hr-HR" sz="2200" dirty="0" err="1"/>
              <a:t>what</a:t>
            </a:r>
            <a:r>
              <a:rPr lang="hr-HR" sz="2200" dirty="0"/>
              <a:t> research should </a:t>
            </a:r>
            <a:r>
              <a:rPr lang="hr-HR" sz="2200" dirty="0" err="1"/>
              <a:t>be</a:t>
            </a:r>
            <a:r>
              <a:rPr lang="hr-HR" sz="2200" dirty="0"/>
              <a:t> </a:t>
            </a:r>
            <a:r>
              <a:rPr lang="hr-HR" sz="2200" dirty="0" err="1"/>
              <a:t>done</a:t>
            </a:r>
            <a:endParaRPr lang="hr-HR" sz="2200" dirty="0"/>
          </a:p>
        </p:txBody>
      </p:sp>
      <p:graphicFrame>
        <p:nvGraphicFramePr>
          <p:cNvPr id="5" name="Table 4">
            <a:extLst>
              <a:ext uri="{FF2B5EF4-FFF2-40B4-BE49-F238E27FC236}">
                <a16:creationId xmlns:a16="http://schemas.microsoft.com/office/drawing/2014/main" id="{F0E4A328-D08C-424F-B0C2-095E5E6BC64D}"/>
              </a:ext>
            </a:extLst>
          </p:cNvPr>
          <p:cNvGraphicFramePr>
            <a:graphicFrameLocks noGrp="1"/>
          </p:cNvGraphicFramePr>
          <p:nvPr>
            <p:extLst>
              <p:ext uri="{D42A27DB-BD31-4B8C-83A1-F6EECF244321}">
                <p14:modId xmlns:p14="http://schemas.microsoft.com/office/powerpoint/2010/main" val="1301033496"/>
              </p:ext>
            </p:extLst>
          </p:nvPr>
        </p:nvGraphicFramePr>
        <p:xfrm>
          <a:off x="432563" y="4316818"/>
          <a:ext cx="8331402" cy="2299680"/>
        </p:xfrm>
        <a:graphic>
          <a:graphicData uri="http://schemas.openxmlformats.org/drawingml/2006/table">
            <a:tbl>
              <a:tblPr firstRow="1" bandRow="1">
                <a:tableStyleId>{22838BEF-8BB2-4498-84A7-C5851F593DF1}</a:tableStyleId>
              </a:tblPr>
              <a:tblGrid>
                <a:gridCol w="2565818">
                  <a:extLst>
                    <a:ext uri="{9D8B030D-6E8A-4147-A177-3AD203B41FA5}">
                      <a16:colId xmlns:a16="http://schemas.microsoft.com/office/drawing/2014/main" val="2272114381"/>
                    </a:ext>
                  </a:extLst>
                </a:gridCol>
                <a:gridCol w="5765584">
                  <a:extLst>
                    <a:ext uri="{9D8B030D-6E8A-4147-A177-3AD203B41FA5}">
                      <a16:colId xmlns:a16="http://schemas.microsoft.com/office/drawing/2014/main" val="3289951353"/>
                    </a:ext>
                  </a:extLst>
                </a:gridCol>
              </a:tblGrid>
              <a:tr h="370840">
                <a:tc>
                  <a:txBody>
                    <a:bodyPr/>
                    <a:lstStyle/>
                    <a:p>
                      <a:r>
                        <a:rPr lang="en-US" b="0" dirty="0"/>
                        <a:t>High </a:t>
                      </a:r>
                      <a:r>
                        <a:rPr lang="hr-HR" b="0" dirty="0"/>
                        <a:t>r</a:t>
                      </a:r>
                      <a:r>
                        <a:rPr lang="en-US" b="0" dirty="0" err="1"/>
                        <a:t>isk</a:t>
                      </a:r>
                      <a:r>
                        <a:rPr lang="en-US" b="0" dirty="0"/>
                        <a:t> of bias</a:t>
                      </a:r>
                    </a:p>
                  </a:txBody>
                  <a:tcPr marT="81720" marB="81720"/>
                </a:tc>
                <a:tc>
                  <a:txBody>
                    <a:bodyPr/>
                    <a:lstStyle/>
                    <a:p>
                      <a:r>
                        <a:rPr lang="en-US" b="0" dirty="0"/>
                        <a:t>Identify how studies could be improved</a:t>
                      </a:r>
                    </a:p>
                  </a:txBody>
                  <a:tcPr marT="81720" marB="81720"/>
                </a:tc>
                <a:extLst>
                  <a:ext uri="{0D108BD9-81ED-4DB2-BD59-A6C34878D82A}">
                    <a16:rowId xmlns:a16="http://schemas.microsoft.com/office/drawing/2014/main" val="2404201883"/>
                  </a:ext>
                </a:extLst>
              </a:tr>
              <a:tr h="370840">
                <a:tc>
                  <a:txBody>
                    <a:bodyPr/>
                    <a:lstStyle/>
                    <a:p>
                      <a:r>
                        <a:rPr lang="en-US" b="0" dirty="0"/>
                        <a:t>Indirectness or inconsistency concerns</a:t>
                      </a:r>
                    </a:p>
                  </a:txBody>
                  <a:tcPr marT="81720" marB="81720"/>
                </a:tc>
                <a:tc>
                  <a:txBody>
                    <a:bodyPr/>
                    <a:lstStyle/>
                    <a:p>
                      <a:r>
                        <a:rPr lang="en-US" b="0" dirty="0"/>
                        <a:t>Indicate what populations, interventions, comparisons, or outcomes should be included or changed</a:t>
                      </a:r>
                    </a:p>
                  </a:txBody>
                  <a:tcPr marT="81720" marB="81720"/>
                </a:tc>
                <a:extLst>
                  <a:ext uri="{0D108BD9-81ED-4DB2-BD59-A6C34878D82A}">
                    <a16:rowId xmlns:a16="http://schemas.microsoft.com/office/drawing/2014/main" val="3371483216"/>
                  </a:ext>
                </a:extLst>
              </a:tr>
              <a:tr h="370840">
                <a:tc>
                  <a:txBody>
                    <a:bodyPr/>
                    <a:lstStyle/>
                    <a:p>
                      <a:r>
                        <a:rPr lang="en-US" b="0" dirty="0"/>
                        <a:t>Serious imprecision</a:t>
                      </a:r>
                    </a:p>
                  </a:txBody>
                  <a:tcPr marT="81720" marB="81720"/>
                </a:tc>
                <a:tc>
                  <a:txBody>
                    <a:bodyPr/>
                    <a:lstStyle/>
                    <a:p>
                      <a:r>
                        <a:rPr lang="en-US" b="0" dirty="0"/>
                        <a:t>More studies or studies with larger sample sizes</a:t>
                      </a:r>
                    </a:p>
                  </a:txBody>
                  <a:tcPr marT="81720" marB="81720"/>
                </a:tc>
                <a:extLst>
                  <a:ext uri="{0D108BD9-81ED-4DB2-BD59-A6C34878D82A}">
                    <a16:rowId xmlns:a16="http://schemas.microsoft.com/office/drawing/2014/main" val="1528854313"/>
                  </a:ext>
                </a:extLst>
              </a:tr>
              <a:tr h="370840">
                <a:tc>
                  <a:txBody>
                    <a:bodyPr/>
                    <a:lstStyle/>
                    <a:p>
                      <a:r>
                        <a:rPr lang="en-US" b="0" dirty="0"/>
                        <a:t>Pub</a:t>
                      </a:r>
                      <a:r>
                        <a:rPr lang="hr-HR" b="0" dirty="0"/>
                        <a:t>lica</a:t>
                      </a:r>
                      <a:r>
                        <a:rPr lang="en-US" b="0" dirty="0" err="1"/>
                        <a:t>tion</a:t>
                      </a:r>
                      <a:r>
                        <a:rPr lang="en-US" b="0" dirty="0"/>
                        <a:t> bias detected</a:t>
                      </a:r>
                    </a:p>
                  </a:txBody>
                  <a:tcPr marT="81720" marB="81720"/>
                </a:tc>
                <a:tc>
                  <a:txBody>
                    <a:bodyPr/>
                    <a:lstStyle/>
                    <a:p>
                      <a:r>
                        <a:rPr lang="en-US" b="0" dirty="0"/>
                        <a:t>Call for transparent and greater publication of results</a:t>
                      </a:r>
                    </a:p>
                  </a:txBody>
                  <a:tcPr marT="81720" marB="81720"/>
                </a:tc>
                <a:extLst>
                  <a:ext uri="{0D108BD9-81ED-4DB2-BD59-A6C34878D82A}">
                    <a16:rowId xmlns:a16="http://schemas.microsoft.com/office/drawing/2014/main" val="1918102745"/>
                  </a:ext>
                </a:extLst>
              </a:tr>
            </a:tbl>
          </a:graphicData>
        </a:graphic>
      </p:graphicFrame>
    </p:spTree>
    <p:extLst>
      <p:ext uri="{BB962C8B-B14F-4D97-AF65-F5344CB8AC3E}">
        <p14:creationId xmlns:p14="http://schemas.microsoft.com/office/powerpoint/2010/main" val="306044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9772" y="996972"/>
            <a:ext cx="9144000" cy="635722"/>
          </a:xfrm>
        </p:spPr>
        <p:txBody>
          <a:bodyPr/>
          <a:lstStyle/>
          <a:p>
            <a:r>
              <a:rPr lang="hr-HR" altLang="x-none" sz="3200" dirty="0" err="1"/>
              <a:t>Implications</a:t>
            </a:r>
            <a:r>
              <a:rPr lang="hr-HR" altLang="x-none" sz="3200" dirty="0"/>
              <a:t> for future </a:t>
            </a:r>
            <a:r>
              <a:rPr lang="hr-HR" altLang="x-none" sz="3200" dirty="0" err="1"/>
              <a:t>research</a:t>
            </a:r>
            <a:r>
              <a:rPr lang="hr-HR" altLang="x-none" sz="3200" dirty="0"/>
              <a:t>: </a:t>
            </a:r>
            <a:r>
              <a:rPr lang="hr-HR" altLang="x-none" sz="3200" dirty="0" err="1"/>
              <a:t>example</a:t>
            </a:r>
            <a:endParaRPr lang="en-AU" altLang="x-none" sz="3200" dirty="0"/>
          </a:p>
        </p:txBody>
      </p:sp>
      <p:pic>
        <p:nvPicPr>
          <p:cNvPr id="5" name="Picture 4"/>
          <p:cNvPicPr>
            <a:picLocks noChangeAspect="1"/>
          </p:cNvPicPr>
          <p:nvPr/>
        </p:nvPicPr>
        <p:blipFill>
          <a:blip r:embed="rId3"/>
          <a:stretch>
            <a:fillRect/>
          </a:stretch>
        </p:blipFill>
        <p:spPr>
          <a:xfrm>
            <a:off x="1469095" y="1797627"/>
            <a:ext cx="5639179" cy="4255017"/>
          </a:xfrm>
          <a:prstGeom prst="rect">
            <a:avLst/>
          </a:prstGeom>
        </p:spPr>
      </p:pic>
      <p:sp>
        <p:nvSpPr>
          <p:cNvPr id="7" name="Text Box 8"/>
          <p:cNvSpPr txBox="1">
            <a:spLocks noChangeArrowheads="1"/>
          </p:cNvSpPr>
          <p:nvPr/>
        </p:nvSpPr>
        <p:spPr bwMode="auto">
          <a:xfrm>
            <a:off x="80452" y="6330460"/>
            <a:ext cx="8315403" cy="461665"/>
          </a:xfrm>
          <a:prstGeom prst="rect">
            <a:avLst/>
          </a:prstGeom>
          <a:noFill/>
          <a:ln w="9525">
            <a:noFill/>
            <a:miter lim="800000"/>
            <a:headEnd/>
            <a:tailEnd/>
          </a:ln>
        </p:spPr>
        <p:txBody>
          <a:bodyPr wrap="square">
            <a:spAutoFit/>
          </a:bodyPr>
          <a:lstStyle/>
          <a:p>
            <a:pPr>
              <a:spcBef>
                <a:spcPct val="20000"/>
              </a:spcBef>
              <a:buClr>
                <a:schemeClr val="tx1"/>
              </a:buClr>
              <a:buFont typeface="Wingdings" pitchFamily="2" charset="2"/>
              <a:buNone/>
              <a:defRPr/>
            </a:pPr>
            <a:r>
              <a:rPr lang="hr-HR" sz="1200" dirty="0">
                <a:solidFill>
                  <a:schemeClr val="tx1">
                    <a:lumMod val="50000"/>
                    <a:lumOff val="50000"/>
                  </a:schemeClr>
                </a:solidFill>
                <a:latin typeface="+mn-lt"/>
              </a:rPr>
              <a:t>Clarke MJ, </a:t>
            </a:r>
            <a:r>
              <a:rPr lang="hr-HR" sz="1200" dirty="0" err="1">
                <a:solidFill>
                  <a:schemeClr val="tx1">
                    <a:lumMod val="50000"/>
                    <a:lumOff val="50000"/>
                  </a:schemeClr>
                </a:solidFill>
                <a:latin typeface="+mn-lt"/>
              </a:rPr>
              <a:t>Hopewell</a:t>
            </a:r>
            <a:r>
              <a:rPr lang="hr-HR" sz="1200" dirty="0">
                <a:solidFill>
                  <a:schemeClr val="tx1">
                    <a:lumMod val="50000"/>
                    <a:lumOff val="50000"/>
                  </a:schemeClr>
                </a:solidFill>
                <a:latin typeface="+mn-lt"/>
              </a:rPr>
              <a:t> S, </a:t>
            </a:r>
            <a:r>
              <a:rPr lang="hr-HR" sz="1200" dirty="0" err="1">
                <a:solidFill>
                  <a:schemeClr val="tx1">
                    <a:lumMod val="50000"/>
                    <a:lumOff val="50000"/>
                  </a:schemeClr>
                </a:solidFill>
                <a:latin typeface="+mn-lt"/>
              </a:rPr>
              <a:t>Juszczak</a:t>
            </a:r>
            <a:r>
              <a:rPr lang="hr-HR" sz="1200" dirty="0">
                <a:solidFill>
                  <a:schemeClr val="tx1">
                    <a:lumMod val="50000"/>
                    <a:lumOff val="50000"/>
                  </a:schemeClr>
                </a:solidFill>
                <a:latin typeface="+mn-lt"/>
              </a:rPr>
              <a:t> E, </a:t>
            </a:r>
            <a:r>
              <a:rPr lang="hr-HR" sz="1200" dirty="0" err="1">
                <a:solidFill>
                  <a:schemeClr val="tx1">
                    <a:lumMod val="50000"/>
                    <a:lumOff val="50000"/>
                  </a:schemeClr>
                </a:solidFill>
                <a:latin typeface="+mn-lt"/>
              </a:rPr>
              <a:t>Eisinga</a:t>
            </a:r>
            <a:r>
              <a:rPr lang="hr-HR" sz="1200" dirty="0">
                <a:solidFill>
                  <a:schemeClr val="tx1">
                    <a:lumMod val="50000"/>
                    <a:lumOff val="50000"/>
                  </a:schemeClr>
                </a:solidFill>
                <a:latin typeface="+mn-lt"/>
              </a:rPr>
              <a:t> A, </a:t>
            </a:r>
            <a:r>
              <a:rPr lang="hr-HR" sz="1200" dirty="0" err="1">
                <a:solidFill>
                  <a:schemeClr val="tx1">
                    <a:lumMod val="50000"/>
                    <a:lumOff val="50000"/>
                  </a:schemeClr>
                </a:solidFill>
                <a:latin typeface="+mn-lt"/>
              </a:rPr>
              <a:t>Kjeldstrøm</a:t>
            </a:r>
            <a:r>
              <a:rPr lang="hr-HR" sz="1200" dirty="0">
                <a:solidFill>
                  <a:schemeClr val="tx1">
                    <a:lumMod val="50000"/>
                    <a:lumOff val="50000"/>
                  </a:schemeClr>
                </a:solidFill>
                <a:latin typeface="+mn-lt"/>
              </a:rPr>
              <a:t> M. </a:t>
            </a:r>
            <a:r>
              <a:rPr lang="hr-HR" sz="1200" dirty="0" err="1">
                <a:solidFill>
                  <a:schemeClr val="tx1">
                    <a:lumMod val="50000"/>
                    <a:lumOff val="50000"/>
                  </a:schemeClr>
                </a:solidFill>
                <a:latin typeface="+mn-lt"/>
              </a:rPr>
              <a:t>Compression</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stockings</a:t>
            </a:r>
            <a:r>
              <a:rPr lang="hr-HR" sz="1200" dirty="0">
                <a:solidFill>
                  <a:schemeClr val="tx1">
                    <a:lumMod val="50000"/>
                    <a:lumOff val="50000"/>
                  </a:schemeClr>
                </a:solidFill>
                <a:latin typeface="+mn-lt"/>
              </a:rPr>
              <a:t> for </a:t>
            </a:r>
            <a:r>
              <a:rPr lang="hr-HR" sz="1200" dirty="0" err="1">
                <a:solidFill>
                  <a:schemeClr val="tx1">
                    <a:lumMod val="50000"/>
                    <a:lumOff val="50000"/>
                  </a:schemeClr>
                </a:solidFill>
                <a:latin typeface="+mn-lt"/>
              </a:rPr>
              <a:t>preventing</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deep</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vein</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thrombosis</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in</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airline</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passengers</a:t>
            </a:r>
            <a:r>
              <a:rPr lang="hr-HR" sz="1200" dirty="0">
                <a:solidFill>
                  <a:schemeClr val="tx1">
                    <a:lumMod val="50000"/>
                    <a:lumOff val="50000"/>
                  </a:schemeClr>
                </a:solidFill>
                <a:latin typeface="+mn-lt"/>
              </a:rPr>
              <a:t>. Cochrane </a:t>
            </a:r>
            <a:r>
              <a:rPr lang="hr-HR" sz="1200" dirty="0" err="1">
                <a:solidFill>
                  <a:schemeClr val="tx1">
                    <a:lumMod val="50000"/>
                    <a:lumOff val="50000"/>
                  </a:schemeClr>
                </a:solidFill>
                <a:latin typeface="+mn-lt"/>
              </a:rPr>
              <a:t>Database</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of</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Systematic</a:t>
            </a:r>
            <a:r>
              <a:rPr lang="hr-HR" sz="1200" dirty="0">
                <a:solidFill>
                  <a:schemeClr val="tx1">
                    <a:lumMod val="50000"/>
                    <a:lumOff val="50000"/>
                  </a:schemeClr>
                </a:solidFill>
                <a:latin typeface="+mn-lt"/>
              </a:rPr>
              <a:t> </a:t>
            </a:r>
            <a:r>
              <a:rPr lang="hr-HR" sz="1200" dirty="0" err="1">
                <a:solidFill>
                  <a:schemeClr val="tx1">
                    <a:lumMod val="50000"/>
                    <a:lumOff val="50000"/>
                  </a:schemeClr>
                </a:solidFill>
                <a:latin typeface="+mn-lt"/>
              </a:rPr>
              <a:t>Reviews</a:t>
            </a:r>
            <a:r>
              <a:rPr lang="hr-HR" sz="1200" dirty="0">
                <a:solidFill>
                  <a:schemeClr val="tx1">
                    <a:lumMod val="50000"/>
                    <a:lumOff val="50000"/>
                  </a:schemeClr>
                </a:solidFill>
                <a:latin typeface="+mn-lt"/>
              </a:rPr>
              <a:t> 2006, </a:t>
            </a:r>
            <a:r>
              <a:rPr lang="hr-HR" sz="1200" dirty="0" err="1">
                <a:solidFill>
                  <a:schemeClr val="tx1">
                    <a:lumMod val="50000"/>
                    <a:lumOff val="50000"/>
                  </a:schemeClr>
                </a:solidFill>
                <a:latin typeface="+mn-lt"/>
              </a:rPr>
              <a:t>Issue</a:t>
            </a:r>
            <a:r>
              <a:rPr lang="hr-HR" sz="1200" dirty="0">
                <a:solidFill>
                  <a:schemeClr val="tx1">
                    <a:lumMod val="50000"/>
                    <a:lumOff val="50000"/>
                  </a:schemeClr>
                </a:solidFill>
                <a:latin typeface="+mn-lt"/>
              </a:rPr>
              <a:t> 2. Art. No.: </a:t>
            </a:r>
            <a:r>
              <a:rPr lang="hr-HR" sz="1200" dirty="0" err="1">
                <a:solidFill>
                  <a:schemeClr val="tx1">
                    <a:lumMod val="50000"/>
                    <a:lumOff val="50000"/>
                  </a:schemeClr>
                </a:solidFill>
                <a:latin typeface="+mn-lt"/>
              </a:rPr>
              <a:t>CD004002</a:t>
            </a:r>
            <a:r>
              <a:rPr lang="hr-HR" sz="1200" dirty="0">
                <a:solidFill>
                  <a:schemeClr val="tx1">
                    <a:lumMod val="50000"/>
                    <a:lumOff val="50000"/>
                  </a:schemeClr>
                </a:solidFill>
                <a:latin typeface="+mn-lt"/>
              </a:rPr>
              <a:t>.</a:t>
            </a:r>
            <a:endParaRPr kumimoji="0" lang="en-AU" sz="12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20488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23" y="1419177"/>
            <a:ext cx="8005762" cy="632838"/>
          </a:xfrm>
        </p:spPr>
        <p:txBody>
          <a:bodyPr/>
          <a:lstStyle/>
          <a:p>
            <a:r>
              <a:rPr lang="hr-HR" sz="3200" dirty="0"/>
              <a:t>Summary versions of your review</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411723" y="2547314"/>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6404" indent="-342900" fontAlgn="base">
              <a:buFont typeface="Arial" panose="020B0604020202020204" pitchFamily="34" charset="0"/>
              <a:buChar char="•"/>
            </a:pPr>
            <a:r>
              <a:rPr lang="hr-HR" sz="2200" dirty="0"/>
              <a:t>‘Summary of findings’ tables</a:t>
            </a:r>
          </a:p>
          <a:p>
            <a:pPr marL="506404" indent="-342900" fontAlgn="base">
              <a:buFont typeface="Arial" panose="020B0604020202020204" pitchFamily="34" charset="0"/>
              <a:buChar char="•"/>
            </a:pPr>
            <a:r>
              <a:rPr lang="hr-HR" sz="2200" dirty="0"/>
              <a:t>Abstract</a:t>
            </a:r>
          </a:p>
          <a:p>
            <a:pPr marL="506404" indent="-342900" fontAlgn="base">
              <a:buFont typeface="Arial" panose="020B0604020202020204" pitchFamily="34" charset="0"/>
              <a:buChar char="•"/>
            </a:pPr>
            <a:r>
              <a:rPr lang="hr-HR" sz="2200" dirty="0"/>
              <a:t>Plain language summary (PLS)</a:t>
            </a:r>
          </a:p>
          <a:p>
            <a:pPr marL="506404" indent="-342900" fontAlgn="base">
              <a:buFont typeface="Arial" panose="020B0604020202020204" pitchFamily="34" charset="0"/>
              <a:buChar char="•"/>
            </a:pPr>
            <a:endParaRPr lang="hr-HR" sz="2200" dirty="0"/>
          </a:p>
          <a:p>
            <a:pPr marL="506404" indent="-342900" fontAlgn="base">
              <a:buFont typeface="Arial" panose="020B0604020202020204" pitchFamily="34" charset="0"/>
              <a:buChar char="•"/>
            </a:pPr>
            <a:r>
              <a:rPr lang="hr-HR" sz="2200" dirty="0"/>
              <a:t>Consistency is essential!</a:t>
            </a:r>
          </a:p>
          <a:p>
            <a:pPr marL="506404" indent="-342900" fontAlgn="base">
              <a:buFont typeface="Arial" panose="020B0604020202020204" pitchFamily="34" charset="0"/>
              <a:buChar char="•"/>
            </a:pPr>
            <a:r>
              <a:rPr lang="hr-HR" sz="2200" dirty="0"/>
              <a:t>Avoid any information or conclusions not supported by the review</a:t>
            </a:r>
          </a:p>
          <a:p>
            <a:pPr marL="506404" indent="-342900" fontAlgn="base">
              <a:buFont typeface="Arial" panose="020B0604020202020204" pitchFamily="34" charset="0"/>
              <a:buChar char="•"/>
            </a:pPr>
            <a:r>
              <a:rPr lang="hr-HR" sz="2200" dirty="0"/>
              <a:t>Avoid focusing on only some of the findings (e.g. significant results)</a:t>
            </a:r>
          </a:p>
          <a:p>
            <a:pPr marL="506404" indent="-342900" fontAlgn="base">
              <a:buFont typeface="Arial" panose="020B0604020202020204" pitchFamily="34" charset="0"/>
              <a:buChar char="•"/>
            </a:pPr>
            <a:r>
              <a:rPr lang="hr-HR" sz="2200" dirty="0"/>
              <a:t>Comment on certainty of evidence</a:t>
            </a:r>
          </a:p>
        </p:txBody>
      </p:sp>
    </p:spTree>
    <p:extLst>
      <p:ext uri="{BB962C8B-B14F-4D97-AF65-F5344CB8AC3E}">
        <p14:creationId xmlns:p14="http://schemas.microsoft.com/office/powerpoint/2010/main" val="3550860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23" y="1233434"/>
            <a:ext cx="8005762" cy="632838"/>
          </a:xfrm>
        </p:spPr>
        <p:txBody>
          <a:bodyPr/>
          <a:lstStyle/>
          <a:p>
            <a:r>
              <a:rPr lang="hr-HR" sz="3200" dirty="0"/>
              <a:t>Writing an abstract</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4" name="Content Placeholder 2">
            <a:extLst>
              <a:ext uri="{FF2B5EF4-FFF2-40B4-BE49-F238E27FC236}">
                <a16:creationId xmlns:a16="http://schemas.microsoft.com/office/drawing/2014/main" id="{4023DA3B-25BA-4975-9132-CC9E08D9E1F9}"/>
              </a:ext>
            </a:extLst>
          </p:cNvPr>
          <p:cNvSpPr txBox="1">
            <a:spLocks/>
          </p:cNvSpPr>
          <p:nvPr/>
        </p:nvSpPr>
        <p:spPr>
          <a:xfrm>
            <a:off x="411723" y="2047248"/>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6404" indent="-342900" fontAlgn="base">
              <a:buFont typeface="Arial" panose="020B0604020202020204" pitchFamily="34" charset="0"/>
              <a:buChar char="•"/>
            </a:pPr>
            <a:r>
              <a:rPr lang="hr-HR" sz="2200" dirty="0"/>
              <a:t>Format similar to abstracts of scientific papers</a:t>
            </a:r>
          </a:p>
          <a:p>
            <a:pPr marL="506404" indent="-342900" fontAlgn="base">
              <a:buFont typeface="Arial" panose="020B0604020202020204" pitchFamily="34" charset="0"/>
              <a:buChar char="•"/>
            </a:pPr>
            <a:r>
              <a:rPr lang="hr-HR" sz="2200" dirty="0"/>
              <a:t>Organised under subheadings:</a:t>
            </a:r>
          </a:p>
          <a:p>
            <a:pPr marL="895342" lvl="2" indent="-342900" fontAlgn="base"/>
            <a:r>
              <a:rPr lang="hr-HR" dirty="0"/>
              <a:t>Background</a:t>
            </a:r>
          </a:p>
          <a:p>
            <a:pPr marL="895342" lvl="2" indent="-342900" fontAlgn="base"/>
            <a:r>
              <a:rPr lang="hr-HR" dirty="0"/>
              <a:t>Objectives</a:t>
            </a:r>
          </a:p>
          <a:p>
            <a:pPr marL="895342" lvl="2" indent="-342900" fontAlgn="base"/>
            <a:r>
              <a:rPr lang="hr-HR" dirty="0"/>
              <a:t>Search methods</a:t>
            </a:r>
          </a:p>
          <a:p>
            <a:pPr marL="895342" lvl="2" indent="-342900" fontAlgn="base"/>
            <a:r>
              <a:rPr lang="hr-HR" dirty="0"/>
              <a:t>Selection criteria</a:t>
            </a:r>
          </a:p>
          <a:p>
            <a:pPr marL="895342" lvl="2" indent="-342900" fontAlgn="base"/>
            <a:r>
              <a:rPr lang="hr-HR" dirty="0"/>
              <a:t>Data collection</a:t>
            </a:r>
          </a:p>
          <a:p>
            <a:pPr marL="895342" lvl="2" indent="-342900" fontAlgn="base"/>
            <a:r>
              <a:rPr lang="hr-HR" dirty="0"/>
              <a:t>Main results</a:t>
            </a:r>
          </a:p>
          <a:p>
            <a:pPr marL="895342" lvl="2" indent="-342900" fontAlgn="base"/>
            <a:r>
              <a:rPr lang="hr-HR" dirty="0"/>
              <a:t>Authors’ conclusions</a:t>
            </a:r>
          </a:p>
          <a:p>
            <a:pPr marL="506404" indent="-342900" fontAlgn="base">
              <a:buFont typeface="Arial" panose="020B0604020202020204" pitchFamily="34" charset="0"/>
              <a:buChar char="•"/>
            </a:pPr>
            <a:r>
              <a:rPr lang="hr-HR" sz="2200" dirty="0"/>
              <a:t>Make sure it’s brief, accurate, complete and stands on its own</a:t>
            </a:r>
          </a:p>
          <a:p>
            <a:pPr marL="506404" indent="-342900" fontAlgn="base">
              <a:buFont typeface="Arial" panose="020B0604020202020204" pitchFamily="34" charset="0"/>
              <a:buChar char="•"/>
            </a:pPr>
            <a:r>
              <a:rPr lang="hr-HR" sz="2200" dirty="0"/>
              <a:t>Avoid jargon and abbreviations</a:t>
            </a:r>
          </a:p>
          <a:p>
            <a:pPr marL="506404" indent="-342900" fontAlgn="base">
              <a:buFont typeface="Arial" panose="020B0604020202020204" pitchFamily="34" charset="0"/>
              <a:buChar char="•"/>
            </a:pPr>
            <a:endParaRPr lang="hr-HR" sz="2200" dirty="0">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1533923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23" y="1419177"/>
            <a:ext cx="8005762" cy="632838"/>
          </a:xfrm>
        </p:spPr>
        <p:txBody>
          <a:bodyPr/>
          <a:lstStyle/>
          <a:p>
            <a:r>
              <a:rPr lang="hr-HR" sz="3200" dirty="0"/>
              <a:t>Plain language summary</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5" name="Content Placeholder 2">
            <a:extLst>
              <a:ext uri="{FF2B5EF4-FFF2-40B4-BE49-F238E27FC236}">
                <a16:creationId xmlns:a16="http://schemas.microsoft.com/office/drawing/2014/main" id="{F44538D3-B96F-4FDF-800C-C8E979738ABB}"/>
              </a:ext>
            </a:extLst>
          </p:cNvPr>
          <p:cNvSpPr txBox="1">
            <a:spLocks/>
          </p:cNvSpPr>
          <p:nvPr/>
        </p:nvSpPr>
        <p:spPr>
          <a:xfrm>
            <a:off x="395879" y="2346666"/>
            <a:ext cx="8352242" cy="83820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Symbol" panose="05050102010706020507" pitchFamily="18" charset="2"/>
              <a:buChar char=""/>
            </a:pP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For anyone who needs brief, accurate and easy-to-read information to help them make a </a:t>
            </a:r>
            <a:r>
              <a:rPr lang="hr-HR" sz="2200" dirty="0">
                <a:latin typeface="Source Sans Pro" panose="020B0503030403020204" pitchFamily="34" charset="0"/>
                <a:ea typeface="SimSun" panose="02010600030101010101" pitchFamily="2" charset="-122"/>
                <a:cs typeface="Times New Roman" panose="02020603050405020304" pitchFamily="18" charset="0"/>
              </a:rPr>
              <a:t>healthcare decision (e.g. consumers)</a:t>
            </a:r>
            <a:endParaRPr lang="hr-HR" sz="2200" dirty="0">
              <a:effectLst/>
              <a:latin typeface="Source Sans Pro" panose="020B05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hr-HR" sz="2200" dirty="0">
                <a:latin typeface="Source Sans Pro" panose="020B0503030403020204" pitchFamily="34" charset="0"/>
                <a:ea typeface="SimSun" panose="02010600030101010101" pitchFamily="2" charset="-122"/>
                <a:cs typeface="Times New Roman" panose="02020603050405020304" pitchFamily="18" charset="0"/>
              </a:rPr>
              <a:t>U</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se</a:t>
            </a: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s</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 simpler, conversational-style language</a:t>
            </a: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hr-HR" sz="2200" dirty="0">
                <a:latin typeface="Source Sans Pro" panose="020B0503030403020204" pitchFamily="34" charset="0"/>
                <a:ea typeface="SimSun" panose="02010600030101010101" pitchFamily="2" charset="-122"/>
                <a:cs typeface="Times New Roman" panose="02020603050405020304" pitchFamily="18" charset="0"/>
              </a:rPr>
              <a:t>D</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o</a:t>
            </a: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es</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 not report statistical data such as summary statistics and confidence intervals</a:t>
            </a: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hr-HR" sz="2200" dirty="0">
                <a:latin typeface="Source Sans Pro" panose="020B0503030403020204" pitchFamily="34" charset="0"/>
                <a:ea typeface="SimSun" panose="02010600030101010101" pitchFamily="2" charset="-122"/>
                <a:cs typeface="Times New Roman" panose="02020603050405020304" pitchFamily="18" charset="0"/>
              </a:rPr>
              <a:t>D</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o</a:t>
            </a: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es</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 not follow the set structure of Cochrane abstracts</a:t>
            </a: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hr-HR" sz="2200" dirty="0">
                <a:latin typeface="Source Sans Pro" panose="020B0503030403020204" pitchFamily="34" charset="0"/>
                <a:ea typeface="SimSun" panose="02010600030101010101" pitchFamily="2" charset="-122"/>
                <a:cs typeface="Times New Roman" panose="02020603050405020304" pitchFamily="18" charset="0"/>
              </a:rPr>
              <a:t>S</a:t>
            </a:r>
            <a:r>
              <a:rPr lang="en-GB" sz="2200" dirty="0" err="1">
                <a:effectLst/>
                <a:latin typeface="Source Sans Pro" panose="020B0503030403020204" pitchFamily="34" charset="0"/>
                <a:ea typeface="SimSun" panose="02010600030101010101" pitchFamily="2" charset="-122"/>
                <a:cs typeface="Times New Roman" panose="02020603050405020304" pitchFamily="18" charset="0"/>
              </a:rPr>
              <a:t>horter</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 (850 words maximum, compared to 1000 words for abstracts)</a:t>
            </a: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a:p>
            <a:pPr marL="342900" lvl="0" indent="-342900">
              <a:buFont typeface="Symbol" panose="05050102010706020507" pitchFamily="18" charset="2"/>
              <a:buChar char=""/>
            </a:pPr>
            <a:r>
              <a:rPr lang="hr-HR" sz="2200" dirty="0">
                <a:latin typeface="Source Sans Pro" panose="020B0503030403020204" pitchFamily="34" charset="0"/>
                <a:ea typeface="SimSun" panose="02010600030101010101" pitchFamily="2" charset="-122"/>
                <a:cs typeface="Times New Roman" panose="02020603050405020304" pitchFamily="18" charset="0"/>
              </a:rPr>
              <a:t>D</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o</a:t>
            </a: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es</a:t>
            </a:r>
            <a:r>
              <a:rPr lang="en-GB" sz="2200" dirty="0">
                <a:effectLst/>
                <a:latin typeface="Source Sans Pro" panose="020B0503030403020204" pitchFamily="34" charset="0"/>
                <a:ea typeface="SimSun" panose="02010600030101010101" pitchFamily="2" charset="-122"/>
                <a:cs typeface="Times New Roman" panose="02020603050405020304" pitchFamily="18" charset="0"/>
              </a:rPr>
              <a:t> not feature on PubMed</a:t>
            </a: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504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23" y="1419177"/>
            <a:ext cx="8005762" cy="632838"/>
          </a:xfrm>
        </p:spPr>
        <p:txBody>
          <a:bodyPr/>
          <a:lstStyle/>
          <a:p>
            <a:r>
              <a:rPr lang="hr-HR" sz="3200" dirty="0"/>
              <a:t>Writing a Plain language summary</a:t>
            </a:r>
            <a:endParaRPr lang="en-AU" sz="3200" dirty="0"/>
          </a:p>
        </p:txBody>
      </p:sp>
      <p:sp>
        <p:nvSpPr>
          <p:cNvPr id="3" name="Content Placeholder 2"/>
          <p:cNvSpPr>
            <a:spLocks noGrp="1"/>
          </p:cNvSpPr>
          <p:nvPr>
            <p:ph idx="1"/>
          </p:nvPr>
        </p:nvSpPr>
        <p:spPr>
          <a:xfrm>
            <a:off x="259323" y="2337764"/>
            <a:ext cx="8352242" cy="838200"/>
          </a:xfrm>
        </p:spPr>
        <p:txBody>
          <a:bodyPr/>
          <a:lstStyle/>
          <a:p>
            <a:pPr marL="522288" lvl="1" indent="-342900" fontAlgn="base"/>
            <a:endParaRPr lang="en-CA" dirty="0">
              <a:solidFill>
                <a:srgbClr val="000000"/>
              </a:solidFill>
              <a:latin typeface="Source Sans Pro" panose="020B0503030403020204" pitchFamily="34" charset="0"/>
            </a:endParaRPr>
          </a:p>
          <a:p>
            <a:pPr marL="173038" indent="-173038">
              <a:buFont typeface="Arial" panose="020B0604020202020204" pitchFamily="34" charset="0"/>
              <a:buChar char="•"/>
            </a:pPr>
            <a:endParaRPr lang="hr-HR" dirty="0"/>
          </a:p>
        </p:txBody>
      </p:sp>
      <p:sp>
        <p:nvSpPr>
          <p:cNvPr id="5" name="Content Placeholder 2">
            <a:extLst>
              <a:ext uri="{FF2B5EF4-FFF2-40B4-BE49-F238E27FC236}">
                <a16:creationId xmlns:a16="http://schemas.microsoft.com/office/drawing/2014/main" id="{F44538D3-B96F-4FDF-800C-C8E979738ABB}"/>
              </a:ext>
            </a:extLst>
          </p:cNvPr>
          <p:cNvSpPr txBox="1">
            <a:spLocks/>
          </p:cNvSpPr>
          <p:nvPr/>
        </p:nvSpPr>
        <p:spPr>
          <a:xfrm>
            <a:off x="395879" y="2346666"/>
            <a:ext cx="8352242" cy="338262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Symbol" panose="05050102010706020507" pitchFamily="18" charset="2"/>
              <a:buChar char=""/>
            </a:pPr>
            <a:r>
              <a:rPr lang="hr-HR" sz="2200" dirty="0">
                <a:effectLst/>
                <a:latin typeface="Source Sans Pro" panose="020B0503030403020204" pitchFamily="34" charset="0"/>
                <a:ea typeface="SimSun" panose="02010600030101010101" pitchFamily="2" charset="-122"/>
                <a:cs typeface="Times New Roman" panose="02020603050405020304" pitchFamily="18" charset="0"/>
              </a:rPr>
              <a:t>PLS includes:</a:t>
            </a:r>
          </a:p>
          <a:p>
            <a:pPr marL="522288" lvl="1" indent="-342900">
              <a:lnSpc>
                <a:spcPts val="1400"/>
              </a:lnSpc>
              <a:buFont typeface="+mj-lt"/>
              <a:buAutoNum type="arabicPeriod"/>
            </a:pPr>
            <a:r>
              <a:rPr lang="hr-HR" sz="1800" dirty="0">
                <a:latin typeface="Source Sans Pro" panose="020B0503030403020204" pitchFamily="34" charset="0"/>
                <a:ea typeface="SimSun" panose="02010600030101010101" pitchFamily="2" charset="-122"/>
                <a:cs typeface="Times New Roman" panose="02020603050405020304" pitchFamily="18" charset="0"/>
              </a:rPr>
              <a:t> </a:t>
            </a:r>
            <a:r>
              <a:rPr lang="en-GB" sz="1800" b="1" dirty="0">
                <a:latin typeface="Source Sans Pro" panose="020B0503030403020204" pitchFamily="34" charset="0"/>
                <a:ea typeface="SimSun" panose="02010600030101010101" pitchFamily="2" charset="-122"/>
                <a:cs typeface="Times New Roman" panose="02020603050405020304" pitchFamily="18" charset="0"/>
              </a:rPr>
              <a:t>Title</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Section that summarizes the </a:t>
            </a:r>
            <a:r>
              <a:rPr lang="en-GB" sz="1800" b="1" dirty="0">
                <a:latin typeface="Source Sans Pro" panose="020B0503030403020204" pitchFamily="34" charset="0"/>
                <a:ea typeface="SimSun" panose="02010600030101010101" pitchFamily="2" charset="-122"/>
                <a:cs typeface="Times New Roman" panose="02020603050405020304" pitchFamily="18" charset="0"/>
              </a:rPr>
              <a:t>key messages</a:t>
            </a:r>
            <a:r>
              <a:rPr lang="en-GB" sz="1800" dirty="0">
                <a:latin typeface="Source Sans Pro" panose="020B0503030403020204" pitchFamily="34" charset="0"/>
                <a:ea typeface="SimSun" panose="02010600030101010101" pitchFamily="2" charset="-122"/>
                <a:cs typeface="Times New Roman" panose="02020603050405020304" pitchFamily="18" charset="0"/>
              </a:rPr>
              <a:t> of the review</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Brief explanation of the review </a:t>
            </a:r>
            <a:r>
              <a:rPr lang="en-GB" sz="1800" b="1" dirty="0">
                <a:latin typeface="Source Sans Pro" panose="020B0503030403020204" pitchFamily="34" charset="0"/>
                <a:ea typeface="SimSun" panose="02010600030101010101" pitchFamily="2" charset="-122"/>
                <a:cs typeface="Times New Roman" panose="02020603050405020304" pitchFamily="18" charset="0"/>
              </a:rPr>
              <a:t>topic and aims </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Brief description of the review </a:t>
            </a:r>
            <a:r>
              <a:rPr lang="en-GB" sz="1800" b="1" dirty="0">
                <a:latin typeface="Source Sans Pro" panose="020B0503030403020204" pitchFamily="34" charset="0"/>
                <a:ea typeface="SimSun" panose="02010600030101010101" pitchFamily="2" charset="-122"/>
                <a:cs typeface="Times New Roman" panose="02020603050405020304" pitchFamily="18" charset="0"/>
              </a:rPr>
              <a:t>methods</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Summary of the </a:t>
            </a:r>
            <a:r>
              <a:rPr lang="en-GB" sz="1800" b="1" dirty="0">
                <a:latin typeface="Source Sans Pro" panose="020B0503030403020204" pitchFamily="34" charset="0"/>
                <a:ea typeface="SimSun" panose="02010600030101010101" pitchFamily="2" charset="-122"/>
                <a:cs typeface="Times New Roman" panose="02020603050405020304" pitchFamily="18" charset="0"/>
              </a:rPr>
              <a:t>review results</a:t>
            </a:r>
            <a:r>
              <a:rPr lang="en-GB" sz="1800" dirty="0">
                <a:latin typeface="Source Sans Pro" panose="020B0503030403020204" pitchFamily="34" charset="0"/>
                <a:ea typeface="SimSun" panose="02010600030101010101" pitchFamily="2" charset="-122"/>
                <a:cs typeface="Times New Roman" panose="02020603050405020304" pitchFamily="18" charset="0"/>
              </a:rPr>
              <a:t> (whatever the strength of the evidence for them)</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Summary of the </a:t>
            </a:r>
            <a:r>
              <a:rPr lang="en-GB" sz="1800" b="1" dirty="0">
                <a:latin typeface="Source Sans Pro" panose="020B0503030403020204" pitchFamily="34" charset="0"/>
                <a:ea typeface="SimSun" panose="02010600030101010101" pitchFamily="2" charset="-122"/>
                <a:cs typeface="Times New Roman" panose="02020603050405020304" pitchFamily="18" charset="0"/>
              </a:rPr>
              <a:t>limitations</a:t>
            </a:r>
            <a:r>
              <a:rPr lang="en-GB" sz="1800" dirty="0">
                <a:latin typeface="Source Sans Pro" panose="020B0503030403020204" pitchFamily="34" charset="0"/>
                <a:ea typeface="SimSun" panose="02010600030101010101" pitchFamily="2" charset="-122"/>
                <a:cs typeface="Times New Roman" panose="02020603050405020304" pitchFamily="18" charset="0"/>
              </a:rPr>
              <a:t> of the evidence</a:t>
            </a:r>
          </a:p>
          <a:p>
            <a:pPr marL="522288" lvl="1" indent="-342900">
              <a:lnSpc>
                <a:spcPts val="1400"/>
              </a:lnSpc>
              <a:buFont typeface="+mj-lt"/>
              <a:buAutoNum type="arabicPeriod"/>
            </a:pPr>
            <a:r>
              <a:rPr lang="en-GB" sz="1800" dirty="0">
                <a:latin typeface="Source Sans Pro" panose="020B0503030403020204" pitchFamily="34" charset="0"/>
                <a:ea typeface="SimSun" panose="02010600030101010101" pitchFamily="2" charset="-122"/>
                <a:cs typeface="Times New Roman" panose="02020603050405020304" pitchFamily="18" charset="0"/>
              </a:rPr>
              <a:t>Statement about </a:t>
            </a:r>
            <a:r>
              <a:rPr lang="en-GB" sz="1800" b="1" dirty="0">
                <a:latin typeface="Source Sans Pro" panose="020B0503030403020204" pitchFamily="34" charset="0"/>
                <a:ea typeface="SimSun" panose="02010600030101010101" pitchFamily="2" charset="-122"/>
                <a:cs typeface="Times New Roman" panose="02020603050405020304" pitchFamily="18" charset="0"/>
              </a:rPr>
              <a:t>how current</a:t>
            </a:r>
            <a:r>
              <a:rPr lang="en-GB" sz="1800" dirty="0">
                <a:latin typeface="Source Sans Pro" panose="020B0503030403020204" pitchFamily="34" charset="0"/>
                <a:ea typeface="SimSun" panose="02010600030101010101" pitchFamily="2" charset="-122"/>
                <a:cs typeface="Times New Roman" panose="02020603050405020304" pitchFamily="18" charset="0"/>
              </a:rPr>
              <a:t> the evidence is</a:t>
            </a:r>
            <a:endParaRPr lang="hr-HR" sz="1800" dirty="0">
              <a:latin typeface="Source Sans Pro" panose="020B0503030403020204" pitchFamily="34" charset="0"/>
              <a:ea typeface="SimSun" panose="02010600030101010101" pitchFamily="2" charset="-122"/>
              <a:cs typeface="Times New Roman" panose="02020603050405020304" pitchFamily="18" charset="0"/>
            </a:endParaRPr>
          </a:p>
          <a:p>
            <a:pPr marL="522288" lvl="1" indent="-342900">
              <a:lnSpc>
                <a:spcPts val="1400"/>
              </a:lnSpc>
              <a:buFont typeface="+mj-lt"/>
              <a:buAutoNum type="arabicPeriod"/>
            </a:pPr>
            <a:endParaRPr lang="hr-HR" sz="1800" dirty="0">
              <a:latin typeface="Source Sans Pro" panose="020B0503030403020204" pitchFamily="34" charset="0"/>
              <a:ea typeface="SimSun" panose="02010600030101010101" pitchFamily="2" charset="-122"/>
              <a:cs typeface="Times New Roman" panose="02020603050405020304" pitchFamily="18" charset="0"/>
            </a:endParaRPr>
          </a:p>
          <a:p>
            <a:pPr>
              <a:lnSpc>
                <a:spcPts val="1400"/>
              </a:lnSpc>
            </a:pPr>
            <a:r>
              <a:rPr lang="hr-HR" sz="2200" dirty="0">
                <a:latin typeface="Source Sans Pro" panose="020B0503030403020204" pitchFamily="34" charset="0"/>
                <a:ea typeface="SimSun" panose="02010600030101010101" pitchFamily="2" charset="-122"/>
                <a:cs typeface="Times New Roman" panose="02020603050405020304" pitchFamily="18" charset="0"/>
              </a:rPr>
              <a:t>Guidance and a template for writing PLSs available at:</a:t>
            </a:r>
          </a:p>
          <a:p>
            <a:pPr>
              <a:lnSpc>
                <a:spcPts val="1400"/>
              </a:lnSpc>
            </a:pPr>
            <a:r>
              <a:rPr lang="en-GB" sz="2200" dirty="0">
                <a:latin typeface="Source Sans Pro" panose="020B0503030403020204" pitchFamily="34" charset="0"/>
                <a:ea typeface="SimSun" panose="02010600030101010101" pitchFamily="2" charset="-122"/>
                <a:cs typeface="Times New Roman" panose="02020603050405020304" pitchFamily="18" charset="0"/>
              </a:rPr>
              <a:t>https://training.cochrane.org/pls-template-and-guide-user-testing</a:t>
            </a:r>
          </a:p>
          <a:p>
            <a:pPr marL="522288" lvl="1" indent="-342900">
              <a:buFont typeface="Symbol" panose="05050102010706020507" pitchFamily="18" charset="2"/>
              <a:buChar char=""/>
            </a:pPr>
            <a:endParaRPr lang="en-GB" sz="2200" dirty="0">
              <a:effectLst/>
              <a:latin typeface="Source Sans Pro SemiBold" panose="020B0603030403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3058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5" y="1261467"/>
            <a:ext cx="6475413" cy="632838"/>
          </a:xfrm>
        </p:spPr>
        <p:txBody>
          <a:bodyPr/>
          <a:lstStyle/>
          <a:p>
            <a:r>
              <a:rPr lang="hr-HR" altLang="en-US" sz="3200" dirty="0"/>
              <a:t>Where we are starting from</a:t>
            </a:r>
            <a:endParaRPr lang="en-AU" altLang="en-US" sz="3200" dirty="0"/>
          </a:p>
        </p:txBody>
      </p:sp>
      <p:sp>
        <p:nvSpPr>
          <p:cNvPr id="7171" name="Content Placeholder 2"/>
          <p:cNvSpPr>
            <a:spLocks noGrp="1"/>
          </p:cNvSpPr>
          <p:nvPr>
            <p:ph idx="1"/>
          </p:nvPr>
        </p:nvSpPr>
        <p:spPr>
          <a:xfrm>
            <a:off x="439737" y="2087892"/>
            <a:ext cx="6775451" cy="3909600"/>
          </a:xfrm>
        </p:spPr>
        <p:txBody>
          <a:bodyPr/>
          <a:lstStyle/>
          <a:p>
            <a:pPr marL="342900" indent="-342900">
              <a:buFont typeface="Arial" panose="020B0604020202020204" pitchFamily="34" charset="0"/>
              <a:buChar char="•"/>
            </a:pPr>
            <a:r>
              <a:rPr lang="hr-HR" altLang="en-US" sz="2200" dirty="0"/>
              <a:t>Write your review based on your protocol</a:t>
            </a:r>
          </a:p>
          <a:p>
            <a:pPr marL="342900" indent="-342900">
              <a:buFont typeface="Arial" panose="020B0604020202020204" pitchFamily="34" charset="0"/>
              <a:buChar char="•"/>
            </a:pPr>
            <a:r>
              <a:rPr lang="hr-HR" altLang="en-US" sz="2200" dirty="0"/>
              <a:t>Review questions &amp; primary objectives – starting point</a:t>
            </a:r>
          </a:p>
          <a:p>
            <a:pPr marL="342900" indent="-342900">
              <a:buFont typeface="Arial" panose="020B0604020202020204" pitchFamily="34" charset="0"/>
              <a:buChar char="•"/>
            </a:pPr>
            <a:r>
              <a:rPr lang="hr-HR" altLang="en-US" sz="2200" dirty="0"/>
              <a:t>Background – only minor revisions needed</a:t>
            </a:r>
          </a:p>
          <a:p>
            <a:pPr marL="342900" indent="-342900">
              <a:buFont typeface="Arial" panose="020B0604020202020204" pitchFamily="34" charset="0"/>
              <a:buChar char="•"/>
            </a:pPr>
            <a:r>
              <a:rPr lang="hr-HR" altLang="en-US" sz="2200" dirty="0"/>
              <a:t>Methods:</a:t>
            </a:r>
          </a:p>
          <a:p>
            <a:pPr marL="522288" lvl="1" indent="-342900"/>
            <a:r>
              <a:rPr lang="hr-HR" altLang="en-US" dirty="0"/>
              <a:t>Update information (e.g. dates of searches)</a:t>
            </a:r>
          </a:p>
          <a:p>
            <a:pPr marL="522288" lvl="1" indent="-342900"/>
            <a:r>
              <a:rPr lang="hr-HR" altLang="en-US" dirty="0"/>
              <a:t>Adjust verb tense (future to past)</a:t>
            </a:r>
          </a:p>
          <a:p>
            <a:pPr marL="522288" lvl="1" indent="-342900"/>
            <a:r>
              <a:rPr lang="hr-HR" altLang="en-US" dirty="0"/>
              <a:t>Describe and justify any changes to the planned methods</a:t>
            </a:r>
          </a:p>
          <a:p>
            <a:pPr marL="342900" indent="-342900">
              <a:buFont typeface="Arial" panose="020B0604020202020204" pitchFamily="34" charset="0"/>
              <a:buChar char="•"/>
            </a:pPr>
            <a:r>
              <a:rPr lang="hr-HR" altLang="en-US" sz="2200" dirty="0"/>
              <a:t>Results (incl. GRADE assessment) prepared</a:t>
            </a:r>
          </a:p>
        </p:txBody>
      </p:sp>
      <p:sp>
        <p:nvSpPr>
          <p:cNvPr id="2" name="TextBox 1">
            <a:extLst>
              <a:ext uri="{FF2B5EF4-FFF2-40B4-BE49-F238E27FC236}">
                <a16:creationId xmlns:a16="http://schemas.microsoft.com/office/drawing/2014/main" id="{F2517FAB-306E-44C1-8036-304E2D74D02E}"/>
              </a:ext>
            </a:extLst>
          </p:cNvPr>
          <p:cNvSpPr txBox="1"/>
          <p:nvPr/>
        </p:nvSpPr>
        <p:spPr>
          <a:xfrm>
            <a:off x="1414463" y="6002146"/>
            <a:ext cx="5800725" cy="430887"/>
          </a:xfrm>
          <a:prstGeom prst="rect">
            <a:avLst/>
          </a:prstGeom>
          <a:noFill/>
        </p:spPr>
        <p:txBody>
          <a:bodyPr wrap="square" rtlCol="0">
            <a:spAutoFit/>
          </a:bodyPr>
          <a:lstStyle/>
          <a:p>
            <a:r>
              <a:rPr lang="hr-HR" sz="2200" b="1" spc="-20" dirty="0">
                <a:solidFill>
                  <a:schemeClr val="tx2"/>
                </a:solidFill>
                <a:latin typeface="+mj-lt"/>
              </a:rPr>
              <a:t>Write up: bringing all the elements together!</a:t>
            </a:r>
            <a:endParaRPr lang="en-GB" sz="2200" b="1" spc="-20" dirty="0">
              <a:solidFill>
                <a:schemeClr val="tx2"/>
              </a:solidFill>
              <a:latin typeface="+mj-lt"/>
            </a:endParaRPr>
          </a:p>
        </p:txBody>
      </p:sp>
    </p:spTree>
    <p:extLst>
      <p:ext uri="{BB962C8B-B14F-4D97-AF65-F5344CB8AC3E}">
        <p14:creationId xmlns:p14="http://schemas.microsoft.com/office/powerpoint/2010/main" val="297929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sz="3200" dirty="0"/>
              <a:t>Take home message</a:t>
            </a:r>
          </a:p>
        </p:txBody>
      </p:sp>
      <p:sp>
        <p:nvSpPr>
          <p:cNvPr id="24579" name="Content Placeholder 3"/>
          <p:cNvSpPr>
            <a:spLocks noGrp="1"/>
          </p:cNvSpPr>
          <p:nvPr>
            <p:ph idx="1"/>
          </p:nvPr>
        </p:nvSpPr>
        <p:spPr>
          <a:xfrm>
            <a:off x="439738" y="2275200"/>
            <a:ext cx="8047038" cy="3611250"/>
          </a:xfrm>
        </p:spPr>
        <p:txBody>
          <a:bodyPr/>
          <a:lstStyle/>
          <a:p>
            <a:pPr marL="342900" indent="-342900">
              <a:lnSpc>
                <a:spcPct val="107000"/>
              </a:lnSpc>
              <a:spcAft>
                <a:spcPts val="800"/>
              </a:spcAft>
              <a:buFont typeface="Arial" panose="020B0604020202020204" pitchFamily="34" charset="0"/>
              <a:buChar char="•"/>
            </a:pPr>
            <a:r>
              <a:rPr lang="en-GB" sz="2200" dirty="0"/>
              <a:t>‘Summary of findings’ table – basis for writing up your review</a:t>
            </a:r>
          </a:p>
          <a:p>
            <a:pPr marL="342900" indent="-342900">
              <a:lnSpc>
                <a:spcPct val="107000"/>
              </a:lnSpc>
              <a:spcAft>
                <a:spcPts val="800"/>
              </a:spcAft>
              <a:buFont typeface="Arial" panose="020B0604020202020204" pitchFamily="34" charset="0"/>
              <a:buChar char="•"/>
            </a:pPr>
            <a:r>
              <a:rPr lang="hr-HR" sz="2200" dirty="0"/>
              <a:t>Consider your results alongside the certainty of evidence</a:t>
            </a:r>
            <a:endParaRPr lang="en-GB" sz="2200" dirty="0"/>
          </a:p>
          <a:p>
            <a:pPr marL="342900" indent="-342900">
              <a:lnSpc>
                <a:spcPct val="107000"/>
              </a:lnSpc>
              <a:spcAft>
                <a:spcPts val="800"/>
              </a:spcAft>
              <a:buFont typeface="Arial" panose="020B0604020202020204" pitchFamily="34" charset="0"/>
              <a:buChar char="•"/>
            </a:pPr>
            <a:r>
              <a:rPr lang="en-GB" sz="2200" dirty="0"/>
              <a:t>Follow the predefined structure for Results and Discussion sections</a:t>
            </a:r>
          </a:p>
          <a:p>
            <a:pPr marL="342900" indent="-342900">
              <a:lnSpc>
                <a:spcPct val="107000"/>
              </a:lnSpc>
              <a:spcAft>
                <a:spcPts val="800"/>
              </a:spcAft>
              <a:buFont typeface="Arial" panose="020B0604020202020204" pitchFamily="34" charset="0"/>
              <a:buChar char="•"/>
            </a:pPr>
            <a:r>
              <a:rPr lang="en-GB" sz="2200" dirty="0"/>
              <a:t>Avoid recommendations when discussing implications for practice</a:t>
            </a:r>
          </a:p>
          <a:p>
            <a:pPr marL="342900" indent="-342900">
              <a:lnSpc>
                <a:spcPct val="107000"/>
              </a:lnSpc>
              <a:spcAft>
                <a:spcPts val="800"/>
              </a:spcAft>
              <a:buFont typeface="Arial" panose="020B0604020202020204" pitchFamily="34" charset="0"/>
              <a:buChar char="•"/>
            </a:pPr>
            <a:r>
              <a:rPr lang="en-GB" sz="2200" dirty="0"/>
              <a:t>Be specific when discussing implications for research</a:t>
            </a:r>
          </a:p>
          <a:p>
            <a:pPr marL="342900" indent="-342900">
              <a:lnSpc>
                <a:spcPct val="107000"/>
              </a:lnSpc>
              <a:spcAft>
                <a:spcPts val="800"/>
              </a:spcAft>
              <a:buFont typeface="Arial" panose="020B0604020202020204" pitchFamily="34" charset="0"/>
              <a:buChar char="•"/>
            </a:pPr>
            <a:r>
              <a:rPr lang="en-GB" sz="2200" dirty="0"/>
              <a:t>Ensure consistency of </a:t>
            </a:r>
            <a:r>
              <a:rPr lang="hr-HR" sz="2200" dirty="0"/>
              <a:t>all the </a:t>
            </a:r>
            <a:r>
              <a:rPr lang="en-GB" sz="2200" dirty="0"/>
              <a:t>summary versions with the review findings</a:t>
            </a:r>
          </a:p>
        </p:txBody>
      </p:sp>
    </p:spTree>
    <p:extLst>
      <p:ext uri="{BB962C8B-B14F-4D97-AF65-F5344CB8AC3E}">
        <p14:creationId xmlns:p14="http://schemas.microsoft.com/office/powerpoint/2010/main" val="353235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9925" y="993580"/>
            <a:ext cx="6120000" cy="632838"/>
          </a:xfrm>
        </p:spPr>
        <p:txBody>
          <a:bodyPr/>
          <a:lstStyle/>
          <a:p>
            <a:r>
              <a:rPr lang="en-AU" altLang="en-US" sz="3200" dirty="0"/>
              <a:t>References</a:t>
            </a:r>
          </a:p>
        </p:txBody>
      </p:sp>
      <p:sp>
        <p:nvSpPr>
          <p:cNvPr id="25603" name="Content Placeholder 3"/>
          <p:cNvSpPr>
            <a:spLocks noGrp="1"/>
          </p:cNvSpPr>
          <p:nvPr>
            <p:ph idx="4294967295"/>
          </p:nvPr>
        </p:nvSpPr>
        <p:spPr>
          <a:xfrm>
            <a:off x="439925" y="1744494"/>
            <a:ext cx="7887998" cy="3910012"/>
          </a:xfrm>
        </p:spPr>
        <p:txBody>
          <a:bodyPr/>
          <a:lstStyle/>
          <a:p>
            <a:pPr marL="436563" lvl="1" indent="-257175"/>
            <a:r>
              <a:rPr lang="en-GB" dirty="0"/>
              <a:t>Page MJ, </a:t>
            </a:r>
            <a:r>
              <a:rPr lang="en-GB" dirty="0" err="1"/>
              <a:t>Cumpston</a:t>
            </a:r>
            <a:r>
              <a:rPr lang="en-GB" dirty="0"/>
              <a:t> M, Chandler J, </a:t>
            </a:r>
            <a:r>
              <a:rPr lang="en-GB" dirty="0" err="1"/>
              <a:t>Lasserson</a:t>
            </a:r>
            <a:r>
              <a:rPr lang="en-GB" dirty="0"/>
              <a:t> T. Chapter III: Reporting the review.</a:t>
            </a:r>
            <a:endParaRPr lang="hr-HR" dirty="0"/>
          </a:p>
          <a:p>
            <a:pPr marL="436563" lvl="1" indent="-257175"/>
            <a:r>
              <a:rPr lang="en-GB" dirty="0" err="1"/>
              <a:t>Schünemann</a:t>
            </a:r>
            <a:r>
              <a:rPr lang="en-GB" dirty="0"/>
              <a:t> HJ, Higgins JPT, </a:t>
            </a:r>
            <a:r>
              <a:rPr lang="en-GB" dirty="0" err="1"/>
              <a:t>Vist</a:t>
            </a:r>
            <a:r>
              <a:rPr lang="en-GB" dirty="0"/>
              <a:t> GE, </a:t>
            </a:r>
            <a:r>
              <a:rPr lang="en-GB" dirty="0" err="1"/>
              <a:t>Glasziou</a:t>
            </a:r>
            <a:r>
              <a:rPr lang="en-GB" dirty="0"/>
              <a:t> P, Akl EA, Skoetz N, Guyatt GH. Chapter 14: Completing ‘Summary of findings’ tables and grading the certainty of the evidence.</a:t>
            </a:r>
            <a:endParaRPr lang="hr-HR" dirty="0"/>
          </a:p>
          <a:p>
            <a:pPr marL="257175" indent="-257175">
              <a:buFont typeface="Arial" panose="020B0604020202020204" pitchFamily="34" charset="0"/>
              <a:buChar char="•"/>
            </a:pPr>
            <a:r>
              <a:rPr lang="hr-HR" dirty="0"/>
              <a:t>I</a:t>
            </a:r>
            <a:r>
              <a:rPr lang="en-GB" dirty="0"/>
              <a:t>n: Higgins JPT, Thomas J, Chandler J, </a:t>
            </a:r>
            <a:r>
              <a:rPr lang="en-GB" dirty="0" err="1"/>
              <a:t>Cumpston</a:t>
            </a:r>
            <a:r>
              <a:rPr lang="en-GB" dirty="0"/>
              <a:t> M, Li T, Page MJ, Welch VA (editors). Cochrane Handbook for Systematic Reviews of Interventions version 6.2 (updated February 2021). Cochrane, 2021. Available from </a:t>
            </a:r>
            <a:r>
              <a:rPr lang="en-GB" dirty="0">
                <a:hlinkClick r:id="rId3">
                  <a:extLst>
                    <a:ext uri="{A12FA001-AC4F-418D-AE19-62706E023703}">
                      <ahyp:hlinkClr xmlns:ahyp="http://schemas.microsoft.com/office/drawing/2018/hyperlinkcolor" val="tx"/>
                    </a:ext>
                  </a:extLst>
                </a:hlinkClick>
              </a:rPr>
              <a:t>www.training.cochrane.org/handbook</a:t>
            </a:r>
            <a:r>
              <a:rPr lang="en-GB" dirty="0"/>
              <a:t>.</a:t>
            </a:r>
            <a:endParaRPr lang="en-AU" altLang="en-US" dirty="0"/>
          </a:p>
        </p:txBody>
      </p:sp>
      <p:sp>
        <p:nvSpPr>
          <p:cNvPr id="7" name="Title 1"/>
          <p:cNvSpPr txBox="1">
            <a:spLocks/>
          </p:cNvSpPr>
          <p:nvPr/>
        </p:nvSpPr>
        <p:spPr bwMode="auto">
          <a:xfrm>
            <a:off x="439925" y="4794116"/>
            <a:ext cx="8866187" cy="857250"/>
          </a:xfrm>
          <a:prstGeom prst="rect">
            <a:avLst/>
          </a:prstGeom>
          <a:noFill/>
          <a:ln w="9525">
            <a:noFill/>
            <a:miter lim="800000"/>
            <a:headEnd/>
            <a:tailEnd/>
          </a:ln>
        </p:spPr>
        <p:txBody>
          <a:bodyPr anchor="ctr"/>
          <a:lstStyle/>
          <a:p>
            <a:pPr>
              <a:defRPr/>
            </a:pPr>
            <a:r>
              <a:rPr lang="en-AU" sz="32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343672" y="5480629"/>
            <a:ext cx="8800328" cy="1170893"/>
          </a:xfrm>
          <a:prstGeom prst="rect">
            <a:avLst/>
          </a:prstGeom>
          <a:noFill/>
          <a:ln w="9525">
            <a:noFill/>
            <a:miter lim="800000"/>
            <a:headEnd/>
            <a:tailEnd/>
          </a:ln>
        </p:spPr>
        <p:txBody>
          <a:bodyPr/>
          <a:lstStyle/>
          <a:p>
            <a:pPr marL="358775" indent="-358775">
              <a:spcBef>
                <a:spcPct val="20000"/>
              </a:spcBef>
              <a:buClr>
                <a:schemeClr val="bg2"/>
              </a:buClr>
              <a:buFont typeface="Arial" charset="0"/>
              <a:buChar char="•"/>
              <a:tabLst>
                <a:tab pos="179388" algn="l"/>
              </a:tabLst>
              <a:defRPr/>
            </a:pPr>
            <a:r>
              <a:rPr lang="en-AU" sz="1500" dirty="0">
                <a:solidFill>
                  <a:schemeClr val="tx2"/>
                </a:solidFill>
                <a:latin typeface="+mj-lt"/>
                <a:cs typeface="Arial" charset="0"/>
              </a:rPr>
              <a:t>Compiled by </a:t>
            </a:r>
            <a:r>
              <a:rPr lang="hr-HR" sz="1500" dirty="0">
                <a:solidFill>
                  <a:schemeClr val="tx2"/>
                </a:solidFill>
                <a:latin typeface="+mj-lt"/>
                <a:cs typeface="Arial" charset="0"/>
              </a:rPr>
              <a:t>Dario Sambunjak and Nancy Santesso. Content in part based on: </a:t>
            </a:r>
          </a:p>
          <a:p>
            <a:pPr>
              <a:spcBef>
                <a:spcPct val="20000"/>
              </a:spcBef>
              <a:buClr>
                <a:schemeClr val="bg2"/>
              </a:buClr>
              <a:tabLst>
                <a:tab pos="179388" algn="l"/>
              </a:tabLst>
              <a:defRPr/>
            </a:pPr>
            <a:r>
              <a:rPr lang="en-GB" sz="1500" dirty="0">
                <a:solidFill>
                  <a:schemeClr val="tx2"/>
                </a:solidFill>
                <a:latin typeface="+mj-lt"/>
                <a:cs typeface="Arial" charset="0"/>
              </a:rPr>
              <a:t>Sambunjak D, </a:t>
            </a:r>
            <a:r>
              <a:rPr lang="en-GB" sz="1500" dirty="0" err="1">
                <a:solidFill>
                  <a:schemeClr val="tx2"/>
                </a:solidFill>
                <a:latin typeface="+mj-lt"/>
                <a:cs typeface="Arial" charset="0"/>
              </a:rPr>
              <a:t>Cumpston</a:t>
            </a:r>
            <a:r>
              <a:rPr lang="en-GB" sz="1500" dirty="0">
                <a:solidFill>
                  <a:schemeClr val="tx2"/>
                </a:solidFill>
                <a:latin typeface="+mj-lt"/>
                <a:cs typeface="Arial" charset="0"/>
              </a:rPr>
              <a:t> M, Watts C, </a:t>
            </a:r>
            <a:r>
              <a:rPr lang="en-GB" sz="1500" dirty="0" err="1">
                <a:solidFill>
                  <a:schemeClr val="tx2"/>
                </a:solidFill>
                <a:latin typeface="+mj-lt"/>
                <a:cs typeface="Arial" charset="0"/>
              </a:rPr>
              <a:t>Lasserson</a:t>
            </a:r>
            <a:r>
              <a:rPr lang="en-GB" sz="1500" dirty="0">
                <a:solidFill>
                  <a:schemeClr val="tx2"/>
                </a:solidFill>
                <a:latin typeface="+mj-lt"/>
                <a:cs typeface="Arial" charset="0"/>
              </a:rPr>
              <a:t> T, Livingstone N, Santesso N. Module 8: Reporting the review. In: Cochrane Interactive Learning: Conducting an intervention review. Cochrane, 2017. Available from </a:t>
            </a:r>
            <a:r>
              <a:rPr lang="en-GB" sz="1500" dirty="0">
                <a:solidFill>
                  <a:schemeClr val="tx2"/>
                </a:solidFill>
                <a:latin typeface="+mj-lt"/>
                <a:cs typeface="Arial" charset="0"/>
                <a:hlinkClick r:id="rId4">
                  <a:extLst>
                    <a:ext uri="{A12FA001-AC4F-418D-AE19-62706E023703}">
                      <ahyp:hlinkClr xmlns:ahyp="http://schemas.microsoft.com/office/drawing/2018/hyperlinkcolor" val="tx"/>
                    </a:ext>
                  </a:extLst>
                </a:hlinkClick>
              </a:rPr>
              <a:t>https://training.cochrane.org/interactivelearning/module-8-reporting-review</a:t>
            </a:r>
            <a:r>
              <a:rPr lang="en-GB" sz="1500" dirty="0">
                <a:solidFill>
                  <a:schemeClr val="tx2"/>
                </a:solidFill>
                <a:latin typeface="+mj-lt"/>
                <a:cs typeface="Arial" charset="0"/>
              </a:rPr>
              <a:t>.</a:t>
            </a:r>
            <a:endParaRPr lang="en-AU" sz="1500" dirty="0">
              <a:solidFill>
                <a:schemeClr val="tx2"/>
              </a:solidFill>
              <a:latin typeface="+mj-lt"/>
              <a:cs typeface="Arial" charset="0"/>
            </a:endParaRPr>
          </a:p>
        </p:txBody>
      </p:sp>
    </p:spTree>
    <p:extLst>
      <p:ext uri="{BB962C8B-B14F-4D97-AF65-F5344CB8AC3E}">
        <p14:creationId xmlns:p14="http://schemas.microsoft.com/office/powerpoint/2010/main" val="63201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hr-HR" altLang="en-US" sz="3200" dirty="0"/>
              <a:t>‘Summary of findings’ table</a:t>
            </a:r>
            <a:endParaRPr lang="en-AU" altLang="en-US" sz="3200" dirty="0"/>
          </a:p>
        </p:txBody>
      </p:sp>
      <p:sp>
        <p:nvSpPr>
          <p:cNvPr id="7171" name="Content Placeholder 2"/>
          <p:cNvSpPr>
            <a:spLocks noGrp="1"/>
          </p:cNvSpPr>
          <p:nvPr>
            <p:ph idx="1"/>
          </p:nvPr>
        </p:nvSpPr>
        <p:spPr>
          <a:xfrm>
            <a:off x="439738" y="2275200"/>
            <a:ext cx="6775451" cy="3909600"/>
          </a:xfrm>
        </p:spPr>
        <p:txBody>
          <a:bodyPr/>
          <a:lstStyle/>
          <a:p>
            <a:pPr marL="342900" indent="-342900">
              <a:buFont typeface="Arial" panose="020B0604020202020204" pitchFamily="34" charset="0"/>
              <a:buChar char="•"/>
            </a:pPr>
            <a:r>
              <a:rPr lang="hr-HR" altLang="en-US" sz="2200" dirty="0"/>
              <a:t>Useful table to organise, summarise and present important findings from your review</a:t>
            </a:r>
          </a:p>
          <a:p>
            <a:pPr marL="342900" indent="-342900">
              <a:buFont typeface="Arial" panose="020B0604020202020204" pitchFamily="34" charset="0"/>
              <a:buChar char="•"/>
            </a:pPr>
            <a:r>
              <a:rPr lang="hr-HR" altLang="en-US" sz="2200" dirty="0"/>
              <a:t>Presents the results of the most important comparison(s) of your review and the evidence for important outcomes</a:t>
            </a:r>
          </a:p>
          <a:p>
            <a:pPr marL="342900" indent="-342900">
              <a:buFont typeface="Arial" panose="020B0604020202020204" pitchFamily="34" charset="0"/>
              <a:buChar char="•"/>
            </a:pPr>
            <a:r>
              <a:rPr lang="hr-HR" altLang="en-US" sz="2200" dirty="0" err="1"/>
              <a:t>Created</a:t>
            </a:r>
            <a:r>
              <a:rPr lang="hr-HR" altLang="en-US" sz="2200" dirty="0"/>
              <a:t> in GRADEpro and imported </a:t>
            </a:r>
            <a:r>
              <a:rPr lang="hr-HR" altLang="en-US" sz="2200" dirty="0" err="1"/>
              <a:t>in</a:t>
            </a:r>
            <a:r>
              <a:rPr lang="hr-HR" altLang="en-US" sz="2200" dirty="0"/>
              <a:t> </a:t>
            </a:r>
            <a:r>
              <a:rPr lang="hr-HR" altLang="en-US" sz="2200" dirty="0" err="1"/>
              <a:t>RevMan</a:t>
            </a:r>
            <a:endParaRPr lang="hr-HR" altLang="en-US" sz="2200" dirty="0"/>
          </a:p>
          <a:p>
            <a:pPr marL="342900" indent="-342900">
              <a:buFont typeface="Arial" panose="020B0604020202020204" pitchFamily="34" charset="0"/>
              <a:buChar char="•"/>
            </a:pPr>
            <a:r>
              <a:rPr lang="hr-HR" altLang="en-US" sz="2200" dirty="0"/>
              <a:t>Can be the basis for writing up the review</a:t>
            </a:r>
          </a:p>
          <a:p>
            <a:pPr marL="342900" indent="-342900">
              <a:buFont typeface="Arial" panose="020B0604020202020204" pitchFamily="34" charset="0"/>
              <a:buChar char="•"/>
            </a:pPr>
            <a:endParaRPr lang="hr-HR" altLang="en-US" sz="2200" dirty="0"/>
          </a:p>
          <a:p>
            <a:endParaRPr lang="hr-HR" altLang="en-US" sz="2200" dirty="0"/>
          </a:p>
          <a:p>
            <a:pPr marL="342900" indent="-342900">
              <a:buFont typeface="Arial" panose="020B0604020202020204" pitchFamily="34" charset="0"/>
              <a:buChar char="•"/>
            </a:pPr>
            <a:endParaRPr lang="hr-HR" altLang="en-US" sz="2200" dirty="0"/>
          </a:p>
          <a:p>
            <a:endParaRPr lang="hr-HR" altLang="en-US" sz="2200" dirty="0"/>
          </a:p>
          <a:p>
            <a:endParaRPr lang="hr-HR" altLang="en-US" sz="2200" b="1" dirty="0"/>
          </a:p>
          <a:p>
            <a:endParaRPr lang="hr-HR" altLang="en-US" sz="2200" b="1" dirty="0"/>
          </a:p>
          <a:p>
            <a:pPr marL="342900" indent="-342900">
              <a:buFont typeface="Arial" panose="020B0604020202020204" pitchFamily="34" charset="0"/>
              <a:buChar char="•"/>
            </a:pPr>
            <a:endParaRPr lang="hr-HR" altLang="en-US" sz="2200" dirty="0"/>
          </a:p>
        </p:txBody>
      </p:sp>
    </p:spTree>
    <p:extLst>
      <p:ext uri="{BB962C8B-B14F-4D97-AF65-F5344CB8AC3E}">
        <p14:creationId xmlns:p14="http://schemas.microsoft.com/office/powerpoint/2010/main" val="28104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5D0404DA-386F-4649-BC96-76068279E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0" y="2514600"/>
            <a:ext cx="9002099" cy="3643203"/>
          </a:xfrm>
          <a:prstGeom prst="rect">
            <a:avLst/>
          </a:prstGeom>
        </p:spPr>
      </p:pic>
      <p:sp>
        <p:nvSpPr>
          <p:cNvPr id="7170" name="Title 1"/>
          <p:cNvSpPr>
            <a:spLocks noGrp="1"/>
          </p:cNvSpPr>
          <p:nvPr>
            <p:ph type="title"/>
          </p:nvPr>
        </p:nvSpPr>
        <p:spPr>
          <a:xfrm>
            <a:off x="3032704" y="707825"/>
            <a:ext cx="6076203" cy="206400"/>
          </a:xfrm>
        </p:spPr>
        <p:txBody>
          <a:bodyPr/>
          <a:lstStyle/>
          <a:p>
            <a:r>
              <a:rPr lang="hr-HR" altLang="en-US" sz="3200" dirty="0"/>
              <a:t>‘Summary of findings’ table</a:t>
            </a:r>
            <a:endParaRPr lang="en-AU" altLang="en-US" sz="3200" dirty="0"/>
          </a:p>
        </p:txBody>
      </p:sp>
      <p:pic>
        <p:nvPicPr>
          <p:cNvPr id="7" name="Picture 6" descr="A picture containing text, clipart&#10;&#10;Description automatically generated">
            <a:extLst>
              <a:ext uri="{FF2B5EF4-FFF2-40B4-BE49-F238E27FC236}">
                <a16:creationId xmlns:a16="http://schemas.microsoft.com/office/drawing/2014/main" id="{93FF2044-C08E-4DE3-BF45-3670CDB21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9" y="472039"/>
            <a:ext cx="1895665" cy="632838"/>
          </a:xfrm>
          <a:prstGeom prst="rect">
            <a:avLst/>
          </a:prstGeom>
        </p:spPr>
      </p:pic>
      <p:pic>
        <p:nvPicPr>
          <p:cNvPr id="6" name="Picture 5">
            <a:extLst>
              <a:ext uri="{FF2B5EF4-FFF2-40B4-BE49-F238E27FC236}">
                <a16:creationId xmlns:a16="http://schemas.microsoft.com/office/drawing/2014/main" id="{7FB9CB56-95CD-4D52-9DFA-04DD5776D261}"/>
              </a:ext>
            </a:extLst>
          </p:cNvPr>
          <p:cNvPicPr>
            <a:picLocks noChangeAspect="1"/>
          </p:cNvPicPr>
          <p:nvPr/>
        </p:nvPicPr>
        <p:blipFill>
          <a:blip r:embed="rId5"/>
          <a:stretch>
            <a:fillRect/>
          </a:stretch>
        </p:blipFill>
        <p:spPr>
          <a:xfrm>
            <a:off x="3378318" y="4594107"/>
            <a:ext cx="171453" cy="104777"/>
          </a:xfrm>
          <a:prstGeom prst="rect">
            <a:avLst/>
          </a:prstGeom>
        </p:spPr>
      </p:pic>
      <p:pic>
        <p:nvPicPr>
          <p:cNvPr id="8" name="Picture 7">
            <a:extLst>
              <a:ext uri="{FF2B5EF4-FFF2-40B4-BE49-F238E27FC236}">
                <a16:creationId xmlns:a16="http://schemas.microsoft.com/office/drawing/2014/main" id="{5F6F9B17-CF20-41BB-B4D4-8C7E00D196EC}"/>
              </a:ext>
            </a:extLst>
          </p:cNvPr>
          <p:cNvPicPr>
            <a:picLocks noChangeAspect="1"/>
          </p:cNvPicPr>
          <p:nvPr/>
        </p:nvPicPr>
        <p:blipFill>
          <a:blip r:embed="rId6"/>
          <a:stretch>
            <a:fillRect/>
          </a:stretch>
        </p:blipFill>
        <p:spPr>
          <a:xfrm>
            <a:off x="4081510" y="4454989"/>
            <a:ext cx="1173395" cy="273118"/>
          </a:xfrm>
          <a:prstGeom prst="rect">
            <a:avLst/>
          </a:prstGeom>
        </p:spPr>
      </p:pic>
      <p:sp>
        <p:nvSpPr>
          <p:cNvPr id="20" name="Oblačić za govor: pravokutnik sa zaobljenim kutovima 29">
            <a:extLst>
              <a:ext uri="{FF2B5EF4-FFF2-40B4-BE49-F238E27FC236}">
                <a16:creationId xmlns:a16="http://schemas.microsoft.com/office/drawing/2014/main" id="{A0D05BE8-B5C6-4775-A7D6-C8989E78EEA4}"/>
              </a:ext>
            </a:extLst>
          </p:cNvPr>
          <p:cNvSpPr/>
          <p:nvPr/>
        </p:nvSpPr>
        <p:spPr>
          <a:xfrm>
            <a:off x="76397" y="1593935"/>
            <a:ext cx="1257300" cy="400050"/>
          </a:xfrm>
          <a:prstGeom prst="wedgeRoundRectCallout">
            <a:avLst>
              <a:gd name="adj1" fmla="val -31813"/>
              <a:gd name="adj2" fmla="val 299415"/>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Context</a:t>
            </a:r>
            <a:endParaRPr lang="en-GB" dirty="0">
              <a:solidFill>
                <a:schemeClr val="accent2"/>
              </a:solidFill>
            </a:endParaRPr>
          </a:p>
        </p:txBody>
      </p:sp>
      <p:sp>
        <p:nvSpPr>
          <p:cNvPr id="27" name="Oblačić za govor: pravokutnik sa zaobljenim kutovima 42">
            <a:extLst>
              <a:ext uri="{FF2B5EF4-FFF2-40B4-BE49-F238E27FC236}">
                <a16:creationId xmlns:a16="http://schemas.microsoft.com/office/drawing/2014/main" id="{75BC7862-F1B9-4869-9285-5B8FEE0CE115}"/>
              </a:ext>
            </a:extLst>
          </p:cNvPr>
          <p:cNvSpPr/>
          <p:nvPr/>
        </p:nvSpPr>
        <p:spPr>
          <a:xfrm>
            <a:off x="1333697" y="3279455"/>
            <a:ext cx="1355715" cy="517063"/>
          </a:xfrm>
          <a:prstGeom prst="wedgeRoundRectCallout">
            <a:avLst>
              <a:gd name="adj1" fmla="val -43241"/>
              <a:gd name="adj2" fmla="val 193775"/>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Outcomes</a:t>
            </a:r>
            <a:r>
              <a:rPr lang="hr-HR" dirty="0">
                <a:solidFill>
                  <a:schemeClr val="accent2"/>
                </a:solidFill>
              </a:rPr>
              <a:t> </a:t>
            </a:r>
            <a:r>
              <a:rPr lang="hr-HR" dirty="0" err="1">
                <a:solidFill>
                  <a:schemeClr val="accent2"/>
                </a:solidFill>
              </a:rPr>
              <a:t>description</a:t>
            </a:r>
            <a:endParaRPr lang="en-GB" dirty="0">
              <a:solidFill>
                <a:schemeClr val="accent2"/>
              </a:solidFill>
            </a:endParaRPr>
          </a:p>
        </p:txBody>
      </p:sp>
      <p:sp>
        <p:nvSpPr>
          <p:cNvPr id="28" name="Oblačić za govor: pravokutnik sa zaobljenim kutovima 35">
            <a:extLst>
              <a:ext uri="{FF2B5EF4-FFF2-40B4-BE49-F238E27FC236}">
                <a16:creationId xmlns:a16="http://schemas.microsoft.com/office/drawing/2014/main" id="{665A3EEB-DC22-4E46-8CD9-781A0DF99B16}"/>
              </a:ext>
            </a:extLst>
          </p:cNvPr>
          <p:cNvSpPr/>
          <p:nvPr/>
        </p:nvSpPr>
        <p:spPr>
          <a:xfrm>
            <a:off x="1400741" y="1212058"/>
            <a:ext cx="1400174" cy="613410"/>
          </a:xfrm>
          <a:prstGeom prst="wedgeRoundRectCallout">
            <a:avLst>
              <a:gd name="adj1" fmla="val -103534"/>
              <a:gd name="adj2" fmla="val 308620"/>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Outcomes</a:t>
            </a:r>
            <a:r>
              <a:rPr lang="hr-HR" dirty="0">
                <a:solidFill>
                  <a:schemeClr val="accent2"/>
                </a:solidFill>
              </a:rPr>
              <a:t> (</a:t>
            </a:r>
            <a:r>
              <a:rPr lang="hr-HR" dirty="0" err="1">
                <a:solidFill>
                  <a:schemeClr val="accent2"/>
                </a:solidFill>
              </a:rPr>
              <a:t>up</a:t>
            </a:r>
            <a:r>
              <a:rPr lang="hr-HR" dirty="0">
                <a:solidFill>
                  <a:schemeClr val="accent2"/>
                </a:solidFill>
              </a:rPr>
              <a:t> to 7)</a:t>
            </a:r>
            <a:endParaRPr lang="en-GB" dirty="0">
              <a:solidFill>
                <a:schemeClr val="accent2"/>
              </a:solidFill>
            </a:endParaRPr>
          </a:p>
        </p:txBody>
      </p:sp>
      <p:sp>
        <p:nvSpPr>
          <p:cNvPr id="29" name="Oblačić za govor: pravokutnik sa zaobljenim kutovima 36">
            <a:extLst>
              <a:ext uri="{FF2B5EF4-FFF2-40B4-BE49-F238E27FC236}">
                <a16:creationId xmlns:a16="http://schemas.microsoft.com/office/drawing/2014/main" id="{086770CF-45ED-4269-8CB1-2175370B8545}"/>
              </a:ext>
            </a:extLst>
          </p:cNvPr>
          <p:cNvSpPr/>
          <p:nvPr/>
        </p:nvSpPr>
        <p:spPr>
          <a:xfrm>
            <a:off x="6034947" y="1250801"/>
            <a:ext cx="2169142" cy="594360"/>
          </a:xfrm>
          <a:prstGeom prst="wedgeRoundRectCallout">
            <a:avLst>
              <a:gd name="adj1" fmla="val -7127"/>
              <a:gd name="adj2" fmla="val 282168"/>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accent2"/>
                </a:solidFill>
              </a:rPr>
              <a:t>No. </a:t>
            </a:r>
            <a:r>
              <a:rPr lang="hr-HR" dirty="0" err="1">
                <a:solidFill>
                  <a:schemeClr val="accent2"/>
                </a:solidFill>
              </a:rPr>
              <a:t>of</a:t>
            </a:r>
            <a:r>
              <a:rPr lang="hr-HR" dirty="0">
                <a:solidFill>
                  <a:schemeClr val="accent2"/>
                </a:solidFill>
              </a:rPr>
              <a:t> </a:t>
            </a:r>
            <a:r>
              <a:rPr lang="hr-HR" dirty="0" err="1">
                <a:solidFill>
                  <a:schemeClr val="accent2"/>
                </a:solidFill>
              </a:rPr>
              <a:t>participants</a:t>
            </a:r>
            <a:r>
              <a:rPr lang="hr-HR" dirty="0">
                <a:solidFill>
                  <a:schemeClr val="accent2"/>
                </a:solidFill>
              </a:rPr>
              <a:t> </a:t>
            </a:r>
            <a:r>
              <a:rPr lang="hr-HR" dirty="0" err="1">
                <a:solidFill>
                  <a:schemeClr val="accent2"/>
                </a:solidFill>
              </a:rPr>
              <a:t>and</a:t>
            </a:r>
            <a:r>
              <a:rPr lang="hr-HR" dirty="0">
                <a:solidFill>
                  <a:schemeClr val="accent2"/>
                </a:solidFill>
              </a:rPr>
              <a:t> </a:t>
            </a:r>
            <a:r>
              <a:rPr lang="hr-HR" dirty="0" err="1">
                <a:solidFill>
                  <a:schemeClr val="accent2"/>
                </a:solidFill>
              </a:rPr>
              <a:t>studies</a:t>
            </a:r>
            <a:endParaRPr lang="en-GB" dirty="0">
              <a:solidFill>
                <a:schemeClr val="accent2"/>
              </a:solidFill>
            </a:endParaRPr>
          </a:p>
        </p:txBody>
      </p:sp>
      <p:sp>
        <p:nvSpPr>
          <p:cNvPr id="30" name="Oblačić za govor: pravokutnik sa zaobljenim kutovima 40">
            <a:extLst>
              <a:ext uri="{FF2B5EF4-FFF2-40B4-BE49-F238E27FC236}">
                <a16:creationId xmlns:a16="http://schemas.microsoft.com/office/drawing/2014/main" id="{0F811E68-754F-49C7-B093-FE1B916E738B}"/>
              </a:ext>
            </a:extLst>
          </p:cNvPr>
          <p:cNvSpPr/>
          <p:nvPr/>
        </p:nvSpPr>
        <p:spPr>
          <a:xfrm>
            <a:off x="7062645" y="1953878"/>
            <a:ext cx="2046262" cy="594360"/>
          </a:xfrm>
          <a:prstGeom prst="wedgeRoundRectCallout">
            <a:avLst>
              <a:gd name="adj1" fmla="val -19916"/>
              <a:gd name="adj2" fmla="val 180776"/>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Certainty</a:t>
            </a:r>
            <a:r>
              <a:rPr lang="hr-HR" dirty="0">
                <a:solidFill>
                  <a:schemeClr val="accent2"/>
                </a:solidFill>
              </a:rPr>
              <a:t> </a:t>
            </a:r>
            <a:r>
              <a:rPr lang="hr-HR" dirty="0" err="1">
                <a:solidFill>
                  <a:schemeClr val="accent2"/>
                </a:solidFill>
              </a:rPr>
              <a:t>of</a:t>
            </a:r>
            <a:r>
              <a:rPr lang="hr-HR" dirty="0">
                <a:solidFill>
                  <a:schemeClr val="accent2"/>
                </a:solidFill>
              </a:rPr>
              <a:t> </a:t>
            </a:r>
            <a:r>
              <a:rPr lang="hr-HR" dirty="0" err="1">
                <a:solidFill>
                  <a:schemeClr val="accent2"/>
                </a:solidFill>
              </a:rPr>
              <a:t>evidence</a:t>
            </a:r>
            <a:r>
              <a:rPr lang="hr-HR" dirty="0">
                <a:solidFill>
                  <a:schemeClr val="accent2"/>
                </a:solidFill>
              </a:rPr>
              <a:t> (GRADE)</a:t>
            </a:r>
            <a:endParaRPr lang="en-GB" dirty="0">
              <a:solidFill>
                <a:schemeClr val="accent2"/>
              </a:solidFill>
            </a:endParaRPr>
          </a:p>
        </p:txBody>
      </p:sp>
      <p:sp>
        <p:nvSpPr>
          <p:cNvPr id="32" name="Oblačić za govor: pravokutnik sa zaobljenim kutovima 43">
            <a:extLst>
              <a:ext uri="{FF2B5EF4-FFF2-40B4-BE49-F238E27FC236}">
                <a16:creationId xmlns:a16="http://schemas.microsoft.com/office/drawing/2014/main" id="{21F38925-8F11-4F69-A8B4-D3338BE9A841}"/>
              </a:ext>
            </a:extLst>
          </p:cNvPr>
          <p:cNvSpPr/>
          <p:nvPr/>
        </p:nvSpPr>
        <p:spPr>
          <a:xfrm>
            <a:off x="7487410" y="5534337"/>
            <a:ext cx="1433358" cy="549416"/>
          </a:xfrm>
          <a:prstGeom prst="wedgeRoundRectCallout">
            <a:avLst>
              <a:gd name="adj1" fmla="val 40110"/>
              <a:gd name="adj2" fmla="val -405792"/>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Comments</a:t>
            </a:r>
            <a:endParaRPr lang="en-GB" dirty="0">
              <a:solidFill>
                <a:schemeClr val="accent2"/>
              </a:solidFill>
            </a:endParaRPr>
          </a:p>
        </p:txBody>
      </p:sp>
      <p:sp>
        <p:nvSpPr>
          <p:cNvPr id="33" name="Oblačić za govor: pravokutnik sa zaobljenim kutovima 38">
            <a:extLst>
              <a:ext uri="{FF2B5EF4-FFF2-40B4-BE49-F238E27FC236}">
                <a16:creationId xmlns:a16="http://schemas.microsoft.com/office/drawing/2014/main" id="{0AD7945D-2019-4838-B5F5-0B0D5A6888C8}"/>
              </a:ext>
            </a:extLst>
          </p:cNvPr>
          <p:cNvSpPr/>
          <p:nvPr/>
        </p:nvSpPr>
        <p:spPr>
          <a:xfrm>
            <a:off x="1900518" y="2111550"/>
            <a:ext cx="2180992" cy="962858"/>
          </a:xfrm>
          <a:prstGeom prst="wedgeRoundRectCallout">
            <a:avLst>
              <a:gd name="adj1" fmla="val 11064"/>
              <a:gd name="adj2" fmla="val 148692"/>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accent2"/>
                </a:solidFill>
              </a:rPr>
              <a:t>What happened to people  without treatment</a:t>
            </a:r>
            <a:endParaRPr lang="en-GB" dirty="0">
              <a:solidFill>
                <a:schemeClr val="accent2"/>
              </a:solidFill>
            </a:endParaRPr>
          </a:p>
        </p:txBody>
      </p:sp>
      <p:sp>
        <p:nvSpPr>
          <p:cNvPr id="34" name="Oblačić za govor: pravokutnik sa zaobljenim kutovima 38">
            <a:extLst>
              <a:ext uri="{FF2B5EF4-FFF2-40B4-BE49-F238E27FC236}">
                <a16:creationId xmlns:a16="http://schemas.microsoft.com/office/drawing/2014/main" id="{10F31B10-B81E-46E3-BC4E-350F38F9B424}"/>
              </a:ext>
            </a:extLst>
          </p:cNvPr>
          <p:cNvSpPr/>
          <p:nvPr/>
        </p:nvSpPr>
        <p:spPr>
          <a:xfrm>
            <a:off x="4164409" y="2111548"/>
            <a:ext cx="2180992" cy="962859"/>
          </a:xfrm>
          <a:prstGeom prst="wedgeRoundRectCallout">
            <a:avLst>
              <a:gd name="adj1" fmla="val -35794"/>
              <a:gd name="adj2" fmla="val 146955"/>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accent2"/>
                </a:solidFill>
              </a:rPr>
              <a:t>What happened to people  taking the treatment</a:t>
            </a:r>
            <a:endParaRPr lang="en-GB" dirty="0">
              <a:solidFill>
                <a:schemeClr val="accent2"/>
              </a:solidFill>
            </a:endParaRPr>
          </a:p>
        </p:txBody>
      </p:sp>
      <p:sp>
        <p:nvSpPr>
          <p:cNvPr id="36" name="Oblačić za govor: pravokutnik sa zaobljenim kutovima 37">
            <a:extLst>
              <a:ext uri="{FF2B5EF4-FFF2-40B4-BE49-F238E27FC236}">
                <a16:creationId xmlns:a16="http://schemas.microsoft.com/office/drawing/2014/main" id="{C841F15A-1837-4426-AF50-8976AFFB2B16}"/>
              </a:ext>
            </a:extLst>
          </p:cNvPr>
          <p:cNvSpPr/>
          <p:nvPr/>
        </p:nvSpPr>
        <p:spPr>
          <a:xfrm>
            <a:off x="5221175" y="5397546"/>
            <a:ext cx="1699260" cy="400050"/>
          </a:xfrm>
          <a:prstGeom prst="wedgeRoundRectCallout">
            <a:avLst>
              <a:gd name="adj1" fmla="val 8400"/>
              <a:gd name="adj2" fmla="val -357168"/>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a:solidFill>
                  <a:schemeClr val="accent2"/>
                </a:solidFill>
              </a:rPr>
              <a:t>Relative</a:t>
            </a:r>
            <a:r>
              <a:rPr lang="hr-HR" dirty="0">
                <a:solidFill>
                  <a:schemeClr val="accent2"/>
                </a:solidFill>
              </a:rPr>
              <a:t> </a:t>
            </a:r>
            <a:r>
              <a:rPr lang="hr-HR" dirty="0" err="1">
                <a:solidFill>
                  <a:schemeClr val="accent2"/>
                </a:solidFill>
              </a:rPr>
              <a:t>effect</a:t>
            </a:r>
            <a:endParaRPr lang="en-GB" dirty="0">
              <a:solidFill>
                <a:schemeClr val="accent2"/>
              </a:solidFill>
            </a:endParaRPr>
          </a:p>
        </p:txBody>
      </p:sp>
      <p:sp>
        <p:nvSpPr>
          <p:cNvPr id="37" name="Oblačić za govor: pravokutnik sa zaobljenim kutovima 41">
            <a:extLst>
              <a:ext uri="{FF2B5EF4-FFF2-40B4-BE49-F238E27FC236}">
                <a16:creationId xmlns:a16="http://schemas.microsoft.com/office/drawing/2014/main" id="{695E2CD4-AB2A-46CD-87DE-B571954EF02C}"/>
              </a:ext>
            </a:extLst>
          </p:cNvPr>
          <p:cNvSpPr/>
          <p:nvPr/>
        </p:nvSpPr>
        <p:spPr>
          <a:xfrm>
            <a:off x="4528615" y="5896012"/>
            <a:ext cx="2391820" cy="883789"/>
          </a:xfrm>
          <a:prstGeom prst="wedgeRoundRectCallout">
            <a:avLst>
              <a:gd name="adj1" fmla="val -99152"/>
              <a:gd name="adj2" fmla="val -60962"/>
              <a:gd name="adj3" fmla="val 16667"/>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accent2"/>
                </a:solidFill>
              </a:rPr>
              <a:t>Footnotes – typically explanations of GRADE assessment</a:t>
            </a:r>
            <a:endParaRPr lang="en-GB" dirty="0">
              <a:solidFill>
                <a:schemeClr val="accent2"/>
              </a:solidFill>
            </a:endParaRPr>
          </a:p>
        </p:txBody>
      </p:sp>
    </p:spTree>
    <p:extLst>
      <p:ext uri="{BB962C8B-B14F-4D97-AF65-F5344CB8AC3E}">
        <p14:creationId xmlns:p14="http://schemas.microsoft.com/office/powerpoint/2010/main" val="30987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P spid="29" grpId="0" animBg="1"/>
      <p:bldP spid="30" grpId="0" animBg="1"/>
      <p:bldP spid="32" grpId="0" animBg="1"/>
      <p:bldP spid="33" grpId="0" animBg="1"/>
      <p:bldP spid="34"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1446191"/>
            <a:ext cx="8397248" cy="632838"/>
          </a:xfrm>
        </p:spPr>
        <p:txBody>
          <a:bodyPr/>
          <a:lstStyle/>
          <a:p>
            <a:r>
              <a:rPr lang="hr-HR" altLang="en-US" sz="2600" dirty="0"/>
              <a:t>From meta-analysis to a ‘Summary of findings’ table:</a:t>
            </a:r>
            <a:br>
              <a:rPr lang="hr-HR" altLang="en-US" sz="2600" dirty="0"/>
            </a:br>
            <a:r>
              <a:rPr lang="hr-HR" altLang="en-US" sz="2600" dirty="0"/>
              <a:t>dichotomous outcomes</a:t>
            </a:r>
            <a:endParaRPr lang="en-AU" altLang="en-US" sz="2600" dirty="0"/>
          </a:p>
        </p:txBody>
      </p:sp>
      <p:pic>
        <p:nvPicPr>
          <p:cNvPr id="6" name="Slika 14">
            <a:extLst>
              <a:ext uri="{FF2B5EF4-FFF2-40B4-BE49-F238E27FC236}">
                <a16:creationId xmlns:a16="http://schemas.microsoft.com/office/drawing/2014/main" id="{0E862BCA-2825-4704-8894-667841F7F51B}"/>
              </a:ext>
            </a:extLst>
          </p:cNvPr>
          <p:cNvPicPr>
            <a:picLocks noChangeAspect="1"/>
          </p:cNvPicPr>
          <p:nvPr/>
        </p:nvPicPr>
        <p:blipFill>
          <a:blip r:embed="rId3"/>
          <a:stretch>
            <a:fillRect/>
          </a:stretch>
        </p:blipFill>
        <p:spPr>
          <a:xfrm>
            <a:off x="172559" y="2358531"/>
            <a:ext cx="8964133" cy="2370632"/>
          </a:xfrm>
          <a:prstGeom prst="rect">
            <a:avLst/>
          </a:prstGeom>
        </p:spPr>
      </p:pic>
      <p:sp>
        <p:nvSpPr>
          <p:cNvPr id="4" name="TextBox 3">
            <a:extLst>
              <a:ext uri="{FF2B5EF4-FFF2-40B4-BE49-F238E27FC236}">
                <a16:creationId xmlns:a16="http://schemas.microsoft.com/office/drawing/2014/main" id="{0C5CC196-74D1-4C9A-93D9-D4F05E4F121F}"/>
              </a:ext>
            </a:extLst>
          </p:cNvPr>
          <p:cNvSpPr txBox="1"/>
          <p:nvPr/>
        </p:nvSpPr>
        <p:spPr>
          <a:xfrm>
            <a:off x="1768839" y="5186597"/>
            <a:ext cx="5486400" cy="369332"/>
          </a:xfrm>
          <a:prstGeom prst="rect">
            <a:avLst/>
          </a:prstGeom>
          <a:noFill/>
        </p:spPr>
        <p:txBody>
          <a:bodyPr wrap="square" rtlCol="0">
            <a:spAutoFit/>
          </a:bodyPr>
          <a:lstStyle/>
          <a:p>
            <a:r>
              <a:rPr lang="hr-HR" dirty="0"/>
              <a:t>What does the RR of 2.17 (95%CI 1.20 to 3.91) mean?</a:t>
            </a:r>
            <a:endParaRPr lang="en-GB" dirty="0"/>
          </a:p>
        </p:txBody>
      </p:sp>
      <p:sp>
        <p:nvSpPr>
          <p:cNvPr id="8" name="Rounded Rectangle 8">
            <a:extLst>
              <a:ext uri="{FF2B5EF4-FFF2-40B4-BE49-F238E27FC236}">
                <a16:creationId xmlns:a16="http://schemas.microsoft.com/office/drawing/2014/main" id="{4C64A2DA-B26D-42B1-BD55-B7B0BB16E361}"/>
              </a:ext>
            </a:extLst>
          </p:cNvPr>
          <p:cNvSpPr/>
          <p:nvPr/>
        </p:nvSpPr>
        <p:spPr>
          <a:xfrm>
            <a:off x="4512039" y="3757613"/>
            <a:ext cx="1260111" cy="34290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1350"/>
          </a:p>
        </p:txBody>
      </p:sp>
    </p:spTree>
    <p:extLst>
      <p:ext uri="{BB962C8B-B14F-4D97-AF65-F5344CB8AC3E}">
        <p14:creationId xmlns:p14="http://schemas.microsoft.com/office/powerpoint/2010/main" val="26334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1446191"/>
            <a:ext cx="8397248" cy="632838"/>
          </a:xfrm>
        </p:spPr>
        <p:txBody>
          <a:bodyPr/>
          <a:lstStyle/>
          <a:p>
            <a:r>
              <a:rPr lang="hr-HR" altLang="en-US" sz="2600" dirty="0"/>
              <a:t>From meta-analysis to a ‘Summary of findings’ table:</a:t>
            </a:r>
            <a:br>
              <a:rPr lang="hr-HR" altLang="en-US" sz="2600" dirty="0"/>
            </a:br>
            <a:r>
              <a:rPr lang="hr-HR" altLang="en-US" sz="2600" dirty="0"/>
              <a:t>continuous outcomes</a:t>
            </a:r>
            <a:endParaRPr lang="en-AU" altLang="en-US" sz="2600" dirty="0"/>
          </a:p>
        </p:txBody>
      </p:sp>
      <p:sp>
        <p:nvSpPr>
          <p:cNvPr id="4" name="TextBox 3">
            <a:extLst>
              <a:ext uri="{FF2B5EF4-FFF2-40B4-BE49-F238E27FC236}">
                <a16:creationId xmlns:a16="http://schemas.microsoft.com/office/drawing/2014/main" id="{0C5CC196-74D1-4C9A-93D9-D4F05E4F121F}"/>
              </a:ext>
            </a:extLst>
          </p:cNvPr>
          <p:cNvSpPr txBox="1"/>
          <p:nvPr/>
        </p:nvSpPr>
        <p:spPr>
          <a:xfrm>
            <a:off x="1089505" y="4741035"/>
            <a:ext cx="6998064" cy="369332"/>
          </a:xfrm>
          <a:prstGeom prst="rect">
            <a:avLst/>
          </a:prstGeom>
          <a:noFill/>
        </p:spPr>
        <p:txBody>
          <a:bodyPr wrap="square" rtlCol="0">
            <a:spAutoFit/>
          </a:bodyPr>
          <a:lstStyle/>
          <a:p>
            <a:r>
              <a:rPr lang="hr-HR" dirty="0"/>
              <a:t>What does the Mean Difference of -1.51 (95%CI -2.06 to -0.96) mean?</a:t>
            </a:r>
            <a:endParaRPr lang="en-GB" dirty="0"/>
          </a:p>
        </p:txBody>
      </p:sp>
      <p:pic>
        <p:nvPicPr>
          <p:cNvPr id="10" name="Picture 9" descr="A picture containing text&#10;&#10;Description automatically generated">
            <a:extLst>
              <a:ext uri="{FF2B5EF4-FFF2-40B4-BE49-F238E27FC236}">
                <a16:creationId xmlns:a16="http://schemas.microsoft.com/office/drawing/2014/main" id="{81311CDD-25AA-4480-AF27-1DF9C3D25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7" y="2263898"/>
            <a:ext cx="9067540" cy="2056642"/>
          </a:xfrm>
          <a:prstGeom prst="rect">
            <a:avLst/>
          </a:prstGeom>
        </p:spPr>
      </p:pic>
      <p:sp>
        <p:nvSpPr>
          <p:cNvPr id="7" name="Rounded Rectangle 8">
            <a:extLst>
              <a:ext uri="{FF2B5EF4-FFF2-40B4-BE49-F238E27FC236}">
                <a16:creationId xmlns:a16="http://schemas.microsoft.com/office/drawing/2014/main" id="{60F2369B-AD00-480E-88D8-7BD4DDE55265}"/>
              </a:ext>
            </a:extLst>
          </p:cNvPr>
          <p:cNvSpPr/>
          <p:nvPr/>
        </p:nvSpPr>
        <p:spPr>
          <a:xfrm>
            <a:off x="4464533" y="3509010"/>
            <a:ext cx="1319047" cy="29718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1350"/>
          </a:p>
        </p:txBody>
      </p:sp>
    </p:spTree>
    <p:extLst>
      <p:ext uri="{BB962C8B-B14F-4D97-AF65-F5344CB8AC3E}">
        <p14:creationId xmlns:p14="http://schemas.microsoft.com/office/powerpoint/2010/main" val="30982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1317600"/>
            <a:ext cx="8397248" cy="632838"/>
          </a:xfrm>
        </p:spPr>
        <p:txBody>
          <a:bodyPr/>
          <a:lstStyle/>
          <a:p>
            <a:r>
              <a:rPr lang="hr-HR" altLang="en-US" sz="2600" dirty="0"/>
              <a:t>A side note: Caution when interpreting effects!</a:t>
            </a:r>
            <a:endParaRPr lang="en-AU" altLang="en-US" sz="2600" dirty="0"/>
          </a:p>
        </p:txBody>
      </p:sp>
      <p:pic>
        <p:nvPicPr>
          <p:cNvPr id="5" name="Picture 4">
            <a:extLst>
              <a:ext uri="{FF2B5EF4-FFF2-40B4-BE49-F238E27FC236}">
                <a16:creationId xmlns:a16="http://schemas.microsoft.com/office/drawing/2014/main" id="{82400C4E-7E36-42C2-8212-4C2BE0904FBD}"/>
              </a:ext>
            </a:extLst>
          </p:cNvPr>
          <p:cNvPicPr>
            <a:picLocks noChangeAspect="1"/>
          </p:cNvPicPr>
          <p:nvPr/>
        </p:nvPicPr>
        <p:blipFill>
          <a:blip r:embed="rId3"/>
          <a:stretch>
            <a:fillRect/>
          </a:stretch>
        </p:blipFill>
        <p:spPr>
          <a:xfrm>
            <a:off x="0" y="2466679"/>
            <a:ext cx="9089271" cy="2650577"/>
          </a:xfrm>
          <a:prstGeom prst="rect">
            <a:avLst/>
          </a:prstGeom>
        </p:spPr>
      </p:pic>
      <p:sp>
        <p:nvSpPr>
          <p:cNvPr id="7" name="Rounded Rectangle 7">
            <a:extLst>
              <a:ext uri="{FF2B5EF4-FFF2-40B4-BE49-F238E27FC236}">
                <a16:creationId xmlns:a16="http://schemas.microsoft.com/office/drawing/2014/main" id="{18FC4172-81F8-4128-97ED-499EBA9A7E7E}"/>
              </a:ext>
            </a:extLst>
          </p:cNvPr>
          <p:cNvSpPr/>
          <p:nvPr/>
        </p:nvSpPr>
        <p:spPr>
          <a:xfrm>
            <a:off x="4544636" y="4090931"/>
            <a:ext cx="3279407" cy="370377"/>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sz="1350"/>
          </a:p>
        </p:txBody>
      </p:sp>
      <p:sp>
        <p:nvSpPr>
          <p:cNvPr id="8" name="Rounded Rectangle 8">
            <a:extLst>
              <a:ext uri="{FF2B5EF4-FFF2-40B4-BE49-F238E27FC236}">
                <a16:creationId xmlns:a16="http://schemas.microsoft.com/office/drawing/2014/main" id="{8EB10A3A-A2F3-4ECD-8A1B-E913DB745563}"/>
              </a:ext>
            </a:extLst>
          </p:cNvPr>
          <p:cNvSpPr/>
          <p:nvPr/>
        </p:nvSpPr>
        <p:spPr>
          <a:xfrm>
            <a:off x="3250095" y="4568358"/>
            <a:ext cx="793267" cy="228601"/>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1350"/>
          </a:p>
        </p:txBody>
      </p:sp>
      <p:sp>
        <p:nvSpPr>
          <p:cNvPr id="2" name="TextBox 1">
            <a:extLst>
              <a:ext uri="{FF2B5EF4-FFF2-40B4-BE49-F238E27FC236}">
                <a16:creationId xmlns:a16="http://schemas.microsoft.com/office/drawing/2014/main" id="{33773114-671B-4C42-BFFA-004BBF473506}"/>
              </a:ext>
            </a:extLst>
          </p:cNvPr>
          <p:cNvSpPr txBox="1"/>
          <p:nvPr/>
        </p:nvSpPr>
        <p:spPr>
          <a:xfrm>
            <a:off x="439739" y="5354663"/>
            <a:ext cx="6875462" cy="1107996"/>
          </a:xfrm>
          <a:prstGeom prst="rect">
            <a:avLst/>
          </a:prstGeom>
          <a:noFill/>
        </p:spPr>
        <p:txBody>
          <a:bodyPr wrap="square" rtlCol="0">
            <a:spAutoFit/>
          </a:bodyPr>
          <a:lstStyle/>
          <a:p>
            <a:pPr marL="285750" indent="-285750">
              <a:buFont typeface="Arial" panose="020B0604020202020204" pitchFamily="34" charset="0"/>
              <a:buChar char="•"/>
            </a:pPr>
            <a:r>
              <a:rPr lang="hr-HR" sz="2200" spc="-20" dirty="0">
                <a:solidFill>
                  <a:schemeClr val="tx2"/>
                </a:solidFill>
                <a:latin typeface="+mj-lt"/>
              </a:rPr>
              <a:t>‘Not statistically significant’ does not equal ‘no effect’</a:t>
            </a:r>
          </a:p>
          <a:p>
            <a:pPr marL="285750" indent="-285750">
              <a:buFont typeface="Arial" panose="020B0604020202020204" pitchFamily="34" charset="0"/>
              <a:buChar char="•"/>
            </a:pPr>
            <a:r>
              <a:rPr lang="hr-HR" sz="2200" spc="-20" dirty="0">
                <a:solidFill>
                  <a:schemeClr val="tx2"/>
                </a:solidFill>
                <a:latin typeface="+mj-lt"/>
              </a:rPr>
              <a:t>Don’t describe results as ‘not statistically significant’ or ‘</a:t>
            </a:r>
            <a:r>
              <a:rPr lang="hr-HR" sz="2200" spc="-20" dirty="0" err="1">
                <a:solidFill>
                  <a:schemeClr val="tx2"/>
                </a:solidFill>
                <a:latin typeface="+mj-lt"/>
              </a:rPr>
              <a:t>non-significant</a:t>
            </a:r>
            <a:r>
              <a:rPr lang="hr-HR" sz="2200" spc="-20" dirty="0">
                <a:solidFill>
                  <a:schemeClr val="tx2"/>
                </a:solidFill>
                <a:latin typeface="+mj-lt"/>
              </a:rPr>
              <a:t>’</a:t>
            </a:r>
          </a:p>
        </p:txBody>
      </p:sp>
    </p:spTree>
    <p:extLst>
      <p:ext uri="{BB962C8B-B14F-4D97-AF65-F5344CB8AC3E}">
        <p14:creationId xmlns:p14="http://schemas.microsoft.com/office/powerpoint/2010/main" val="1170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078DE7C-BFBC-4C3F-BF7A-54E7E98426D3}"/>
              </a:ext>
            </a:extLst>
          </p:cNvPr>
          <p:cNvPicPr>
            <a:picLocks noChangeAspect="1"/>
          </p:cNvPicPr>
          <p:nvPr/>
        </p:nvPicPr>
        <p:blipFill>
          <a:blip r:embed="rId3"/>
          <a:stretch>
            <a:fillRect/>
          </a:stretch>
        </p:blipFill>
        <p:spPr>
          <a:xfrm>
            <a:off x="4394732" y="2355673"/>
            <a:ext cx="3636872" cy="2385361"/>
          </a:xfrm>
          <a:prstGeom prst="rect">
            <a:avLst/>
          </a:prstGeom>
        </p:spPr>
      </p:pic>
      <p:sp>
        <p:nvSpPr>
          <p:cNvPr id="7170" name="Title 1"/>
          <p:cNvSpPr>
            <a:spLocks noGrp="1"/>
          </p:cNvSpPr>
          <p:nvPr>
            <p:ph type="title"/>
          </p:nvPr>
        </p:nvSpPr>
        <p:spPr>
          <a:xfrm>
            <a:off x="439738" y="1446191"/>
            <a:ext cx="8397248" cy="632838"/>
          </a:xfrm>
        </p:spPr>
        <p:txBody>
          <a:bodyPr/>
          <a:lstStyle/>
          <a:p>
            <a:r>
              <a:rPr lang="hr-HR" altLang="en-US" sz="2600" dirty="0"/>
              <a:t>From meta-analysis to a ‘Summary of findings’ table</a:t>
            </a:r>
            <a:endParaRPr lang="en-AU" altLang="en-US" sz="2600" dirty="0"/>
          </a:p>
        </p:txBody>
      </p:sp>
      <p:pic>
        <p:nvPicPr>
          <p:cNvPr id="8" name="Picture 7">
            <a:extLst>
              <a:ext uri="{FF2B5EF4-FFF2-40B4-BE49-F238E27FC236}">
                <a16:creationId xmlns:a16="http://schemas.microsoft.com/office/drawing/2014/main" id="{7E419ADF-D087-4E17-B578-E27CE6DB1D7B}"/>
              </a:ext>
            </a:extLst>
          </p:cNvPr>
          <p:cNvPicPr>
            <a:picLocks noChangeAspect="1"/>
          </p:cNvPicPr>
          <p:nvPr/>
        </p:nvPicPr>
        <p:blipFill rotWithShape="1">
          <a:blip r:embed="rId4"/>
          <a:srcRect r="67012"/>
          <a:stretch/>
        </p:blipFill>
        <p:spPr>
          <a:xfrm>
            <a:off x="261257" y="2311488"/>
            <a:ext cx="4116807" cy="2464201"/>
          </a:xfrm>
          <a:prstGeom prst="rect">
            <a:avLst/>
          </a:prstGeom>
        </p:spPr>
      </p:pic>
      <p:pic>
        <p:nvPicPr>
          <p:cNvPr id="10" name="Picture 9" descr="Text&#10;&#10;Description automatically generated">
            <a:extLst>
              <a:ext uri="{FF2B5EF4-FFF2-40B4-BE49-F238E27FC236}">
                <a16:creationId xmlns:a16="http://schemas.microsoft.com/office/drawing/2014/main" id="{3FA94B2B-6DE8-4784-B2F9-B1E1F60C4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858" y="4103483"/>
            <a:ext cx="921851" cy="456847"/>
          </a:xfrm>
          <a:prstGeom prst="rect">
            <a:avLst/>
          </a:prstGeom>
        </p:spPr>
      </p:pic>
    </p:spTree>
    <p:extLst>
      <p:ext uri="{BB962C8B-B14F-4D97-AF65-F5344CB8AC3E}">
        <p14:creationId xmlns:p14="http://schemas.microsoft.com/office/powerpoint/2010/main" val="4118218600"/>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9927</TotalTime>
  <Words>6584</Words>
  <Application>Microsoft Office PowerPoint</Application>
  <PresentationFormat>On-screen Show (4:3)</PresentationFormat>
  <Paragraphs>404</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Source Sans Pro</vt:lpstr>
      <vt:lpstr>Source Sans Pro SemiBold</vt:lpstr>
      <vt:lpstr>Source Sans Pro SemiBold</vt:lpstr>
      <vt:lpstr>Symbol</vt:lpstr>
      <vt:lpstr>Times New Roman</vt:lpstr>
      <vt:lpstr>Wingdings</vt:lpstr>
      <vt:lpstr>Cochrane Purple</vt:lpstr>
      <vt:lpstr>Reporting the review</vt:lpstr>
      <vt:lpstr>Session outline</vt:lpstr>
      <vt:lpstr>Where we are starting from</vt:lpstr>
      <vt:lpstr>‘Summary of findings’ table</vt:lpstr>
      <vt:lpstr>‘Summary of findings’ table</vt:lpstr>
      <vt:lpstr>From meta-analysis to a ‘Summary of findings’ table: dichotomous outcomes</vt:lpstr>
      <vt:lpstr>From meta-analysis to a ‘Summary of findings’ table: continuous outcomes</vt:lpstr>
      <vt:lpstr>A side note: Caution when interpreting effects!</vt:lpstr>
      <vt:lpstr>From meta-analysis to a ‘Summary of findings’ table</vt:lpstr>
      <vt:lpstr>From meta-analysis to a ‘Summary of findings’ table</vt:lpstr>
      <vt:lpstr>From meta-analysis to a ‘Summary of findings’ table</vt:lpstr>
      <vt:lpstr>Assumed risk in the control group </vt:lpstr>
      <vt:lpstr>Outcomes with no meta-analysiss</vt:lpstr>
      <vt:lpstr>‘Summary of findings’ table</vt:lpstr>
      <vt:lpstr>Writing up the results</vt:lpstr>
      <vt:lpstr>Writing up a discussion</vt:lpstr>
      <vt:lpstr>Writing up a discussion</vt:lpstr>
      <vt:lpstr>Summary of main results: Avoid positive spin and framing of conclusions</vt:lpstr>
      <vt:lpstr>Summary of main results: Use narrative statements to write conclusions</vt:lpstr>
      <vt:lpstr>Narrative statements: example</vt:lpstr>
      <vt:lpstr>“no evidence of effect”</vt:lpstr>
      <vt:lpstr>Instead, use GRADE levels of evidence </vt:lpstr>
      <vt:lpstr>Implications for practice</vt:lpstr>
      <vt:lpstr>Implications for research</vt:lpstr>
      <vt:lpstr>Implications for future research: example</vt:lpstr>
      <vt:lpstr>Summary versions of your review</vt:lpstr>
      <vt:lpstr>Writing an abstract</vt:lpstr>
      <vt:lpstr>Plain language summary</vt:lpstr>
      <vt:lpstr>Writing a Plain language summary</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531</cp:revision>
  <cp:lastPrinted>2017-03-06T06:50:38Z</cp:lastPrinted>
  <dcterms:created xsi:type="dcterms:W3CDTF">2016-03-04T03:08:32Z</dcterms:created>
  <dcterms:modified xsi:type="dcterms:W3CDTF">2021-11-12T12:49:54Z</dcterms:modified>
  <cp:category/>
</cp:coreProperties>
</file>