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64"/>
  </p:notesMasterIdLst>
  <p:handoutMasterIdLst>
    <p:handoutMasterId r:id="rId65"/>
  </p:handoutMasterIdLst>
  <p:sldIdLst>
    <p:sldId id="257" r:id="rId5"/>
    <p:sldId id="541" r:id="rId6"/>
    <p:sldId id="534" r:id="rId7"/>
    <p:sldId id="540" r:id="rId8"/>
    <p:sldId id="542" r:id="rId9"/>
    <p:sldId id="511" r:id="rId10"/>
    <p:sldId id="543" r:id="rId11"/>
    <p:sldId id="545" r:id="rId12"/>
    <p:sldId id="546" r:id="rId13"/>
    <p:sldId id="547" r:id="rId14"/>
    <p:sldId id="548" r:id="rId15"/>
    <p:sldId id="549" r:id="rId16"/>
    <p:sldId id="551" r:id="rId17"/>
    <p:sldId id="471" r:id="rId18"/>
    <p:sldId id="472" r:id="rId19"/>
    <p:sldId id="561" r:id="rId20"/>
    <p:sldId id="473" r:id="rId21"/>
    <p:sldId id="474" r:id="rId22"/>
    <p:sldId id="562" r:id="rId23"/>
    <p:sldId id="563" r:id="rId24"/>
    <p:sldId id="440" r:id="rId25"/>
    <p:sldId id="554" r:id="rId26"/>
    <p:sldId id="552" r:id="rId27"/>
    <p:sldId id="553" r:id="rId28"/>
    <p:sldId id="451" r:id="rId29"/>
    <p:sldId id="503" r:id="rId30"/>
    <p:sldId id="453" r:id="rId31"/>
    <p:sldId id="516" r:id="rId32"/>
    <p:sldId id="514" r:id="rId33"/>
    <p:sldId id="517" r:id="rId34"/>
    <p:sldId id="456" r:id="rId35"/>
    <p:sldId id="458" r:id="rId36"/>
    <p:sldId id="519" r:id="rId37"/>
    <p:sldId id="520" r:id="rId38"/>
    <p:sldId id="462" r:id="rId39"/>
    <p:sldId id="559" r:id="rId40"/>
    <p:sldId id="521" r:id="rId41"/>
    <p:sldId id="522" r:id="rId42"/>
    <p:sldId id="523" r:id="rId43"/>
    <p:sldId id="524" r:id="rId44"/>
    <p:sldId id="525" r:id="rId45"/>
    <p:sldId id="526" r:id="rId46"/>
    <p:sldId id="527" r:id="rId47"/>
    <p:sldId id="508" r:id="rId48"/>
    <p:sldId id="529" r:id="rId49"/>
    <p:sldId id="509" r:id="rId50"/>
    <p:sldId id="531" r:id="rId51"/>
    <p:sldId id="476" r:id="rId52"/>
    <p:sldId id="477" r:id="rId53"/>
    <p:sldId id="560" r:id="rId54"/>
    <p:sldId id="510" r:id="rId55"/>
    <p:sldId id="486" r:id="rId56"/>
    <p:sldId id="487" r:id="rId57"/>
    <p:sldId id="555" r:id="rId58"/>
    <p:sldId id="556" r:id="rId59"/>
    <p:sldId id="557" r:id="rId60"/>
    <p:sldId id="497" r:id="rId61"/>
    <p:sldId id="532" r:id="rId62"/>
    <p:sldId id="498" r:id="rId6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9EAB192-D75C-4651-B87D-96F3D9093456}">
          <p14:sldIdLst>
            <p14:sldId id="257"/>
            <p14:sldId id="541"/>
            <p14:sldId id="534"/>
            <p14:sldId id="540"/>
          </p14:sldIdLst>
        </p14:section>
        <p14:section name="Reasons for not undertaking a meta-analysis of effect estimates" id="{9FC8E266-4EA7-4931-94CF-3B3DFEFACC46}">
          <p14:sldIdLst>
            <p14:sldId id="542"/>
            <p14:sldId id="511"/>
            <p14:sldId id="543"/>
            <p14:sldId id="545"/>
            <p14:sldId id="546"/>
            <p14:sldId id="547"/>
            <p14:sldId id="548"/>
          </p14:sldIdLst>
        </p14:section>
        <p14:section name="Structured summaries" id="{CDADC72A-97AD-489E-AD23-FE0FE3D1E0D1}">
          <p14:sldIdLst>
            <p14:sldId id="549"/>
            <p14:sldId id="551"/>
            <p14:sldId id="471"/>
            <p14:sldId id="472"/>
            <p14:sldId id="561"/>
            <p14:sldId id="473"/>
            <p14:sldId id="474"/>
            <p14:sldId id="562"/>
            <p14:sldId id="563"/>
            <p14:sldId id="440"/>
          </p14:sldIdLst>
        </p14:section>
        <p14:section name="Acceptable synthesis methods" id="{6242A3C5-86F0-47C1-A5F0-BFB0E8D5A7AE}">
          <p14:sldIdLst>
            <p14:sldId id="554"/>
            <p14:sldId id="552"/>
            <p14:sldId id="553"/>
            <p14:sldId id="451"/>
            <p14:sldId id="503"/>
            <p14:sldId id="453"/>
            <p14:sldId id="516"/>
            <p14:sldId id="514"/>
            <p14:sldId id="517"/>
            <p14:sldId id="456"/>
            <p14:sldId id="458"/>
            <p14:sldId id="519"/>
            <p14:sldId id="520"/>
            <p14:sldId id="462"/>
            <p14:sldId id="559"/>
            <p14:sldId id="521"/>
            <p14:sldId id="522"/>
            <p14:sldId id="523"/>
            <p14:sldId id="524"/>
            <p14:sldId id="525"/>
            <p14:sldId id="526"/>
            <p14:sldId id="527"/>
            <p14:sldId id="508"/>
            <p14:sldId id="529"/>
            <p14:sldId id="509"/>
            <p14:sldId id="531"/>
            <p14:sldId id="476"/>
            <p14:sldId id="477"/>
            <p14:sldId id="560"/>
            <p14:sldId id="510"/>
            <p14:sldId id="486"/>
            <p14:sldId id="487"/>
          </p14:sldIdLst>
        </p14:section>
        <p14:section name="What to include in the protocol" id="{EDC99210-B77B-459F-8B6A-F1F5E934A132}">
          <p14:sldIdLst>
            <p14:sldId id="555"/>
            <p14:sldId id="556"/>
          </p14:sldIdLst>
        </p14:section>
        <p14:section name="Take home messages" id="{25C00AA8-0733-42AA-8FDB-CF1ADB7C7F07}">
          <p14:sldIdLst>
            <p14:sldId id="557"/>
            <p14:sldId id="497"/>
            <p14:sldId id="532"/>
            <p14:sldId id="498"/>
          </p14:sldIdLst>
        </p14:section>
      </p14:sectionLst>
    </p:ex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E4D999-1D88-630A-2AEE-BC5603412DAD}" name="Dario Sambunjak" initials="DS" userId="S::dsambunjak@cochrane.org::92e47300-37cf-4026-976a-66a6ada13851"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002D64"/>
    <a:srgbClr val="962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3AD0E-CAD8-8AF7-A016-7DDDB69F868A}" v="34" dt="2025-01-03T11:51:10.544"/>
    <p1510:client id="{80CD22C3-0B26-F91C-03EE-0BB499EB2705}" v="50" dt="2025-01-03T12:17:11.995"/>
    <p1510:client id="{89C76D31-F9AD-9908-4083-2D311211ED37}" v="10" dt="2025-01-03T12:06:20.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81" autoAdjust="0"/>
    <p:restoredTop sz="70058" autoAdjust="0"/>
  </p:normalViewPr>
  <p:slideViewPr>
    <p:cSldViewPr snapToGrid="0" showGuides="1">
      <p:cViewPr varScale="1">
        <p:scale>
          <a:sx n="40" d="100"/>
          <a:sy n="40" d="100"/>
        </p:scale>
        <p:origin x="1436" y="30"/>
      </p:cViewPr>
      <p:guideLst>
        <p:guide orient="horz"/>
        <p:guide/>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25" d="100"/>
        <a:sy n="125" d="100"/>
      </p:scale>
      <p:origin x="0" y="-4152"/>
    </p:cViewPr>
  </p:sorterViewPr>
  <p:notesViewPr>
    <p:cSldViewPr snapToGrid="0" showGuides="1">
      <p:cViewPr varScale="1">
        <p:scale>
          <a:sx n="77" d="100"/>
          <a:sy n="77" d="100"/>
        </p:scale>
        <p:origin x="3930" y="96"/>
      </p:cViewPr>
      <p:guideLst>
        <p:guide orient="horz" pos="3024"/>
        <p:guide/>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sz="quarter" idx="1"/>
          </p:nvPr>
        </p:nvSpPr>
        <p:spPr>
          <a:xfrm>
            <a:off x="4143588" y="0"/>
            <a:ext cx="3169920" cy="481727"/>
          </a:xfrm>
          <a:prstGeom prst="rect">
            <a:avLst/>
          </a:prstGeom>
        </p:spPr>
        <p:txBody>
          <a:bodyPr vert="horz" lIns="96661" tIns="48331" rIns="96661" bIns="48331" rtlCol="0"/>
          <a:lstStyle>
            <a:lvl1pPr algn="r">
              <a:defRPr sz="1300"/>
            </a:lvl1pPr>
          </a:lstStyle>
          <a:p>
            <a:endParaRPr lang="en-AU"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a:p>
        </p:txBody>
      </p:sp>
      <p:sp>
        <p:nvSpPr>
          <p:cNvPr id="5" name="Slide Number Placeholder 4"/>
          <p:cNvSpPr>
            <a:spLocks noGrp="1"/>
          </p:cNvSpPr>
          <p:nvPr>
            <p:ph type="sldNum" sz="quarter" idx="3"/>
          </p:nvPr>
        </p:nvSpPr>
        <p:spPr>
          <a:xfrm>
            <a:off x="4143588" y="9119474"/>
            <a:ext cx="3169920" cy="481726"/>
          </a:xfrm>
          <a:prstGeom prst="rect">
            <a:avLst/>
          </a:prstGeom>
        </p:spPr>
        <p:txBody>
          <a:bodyPr vert="horz" lIns="96661" tIns="48331" rIns="96661" bIns="48331" rtlCol="0" anchor="b"/>
          <a:lstStyle>
            <a:lvl1pPr algn="r">
              <a:defRPr sz="1300"/>
            </a:lvl1pPr>
          </a:lstStyle>
          <a:p>
            <a:fld id="{4C67D26E-07C0-1A40-A0CE-45C831CFCCFE}" type="slidenum">
              <a:rPr lang="en-AU" smtClean="0"/>
              <a:t>‹#›</a:t>
            </a:fld>
            <a:endParaRPr lang="en-AU" dirty="0"/>
          </a:p>
        </p:txBody>
      </p:sp>
    </p:spTree>
    <p:extLst>
      <p:ext uri="{BB962C8B-B14F-4D97-AF65-F5344CB8AC3E}">
        <p14:creationId xmlns:p14="http://schemas.microsoft.com/office/powerpoint/2010/main" val="35048244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1199728" y="4560570"/>
            <a:ext cx="4915746"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424401" y="9121140"/>
            <a:ext cx="890799" cy="480060"/>
          </a:xfrm>
          <a:prstGeom prst="rect">
            <a:avLst/>
          </a:prstGeom>
        </p:spPr>
        <p:txBody>
          <a:bodyPr vert="horz" lIns="96661" tIns="48331" rIns="96661" bIns="48331" rtlCol="0" anchor="b"/>
          <a:lstStyle>
            <a:lvl1pPr algn="r">
              <a:defRPr sz="13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a:defRPr/>
            </a:pPr>
            <a:r>
              <a:rPr lang="hr-HR" dirty="0">
                <a:latin typeface="Source Sans Pro"/>
                <a:ea typeface="Source Sans Pro"/>
              </a:rPr>
              <a:t>This presentation is about </a:t>
            </a:r>
            <a:r>
              <a:rPr lang="en-AU" dirty="0">
                <a:latin typeface="Source Sans Pro"/>
                <a:ea typeface="Source Sans Pro"/>
              </a:rPr>
              <a:t>methods for presenting results and </a:t>
            </a:r>
            <a:r>
              <a:rPr lang="en-GB" dirty="0">
                <a:latin typeface="Source Sans Pro"/>
                <a:ea typeface="Source Sans Pro"/>
              </a:rPr>
              <a:t>synthesizing results when it may not be possible to use meta-analysis methods.</a:t>
            </a:r>
            <a:endParaRPr lang="hr-HR" dirty="0">
              <a:ea typeface="Source Sans Pro"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300" b="0" i="0" u="none" strike="noStrike" kern="1200" cap="none" spc="0" normalizeH="0" baseline="0" noProof="0" smtClean="0">
                <a:ln>
                  <a:noFill/>
                </a:ln>
                <a:solidFill>
                  <a:prstClr val="black"/>
                </a:solidFill>
                <a:effectLst/>
                <a:uLnTx/>
                <a:uFillTx/>
                <a:latin typeface="Source Sans Pro"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dirty="0">
              <a:ln>
                <a:noFill/>
              </a:ln>
              <a:solidFill>
                <a:prstClr val="black"/>
              </a:solidFill>
              <a:effectLst/>
              <a:uLnTx/>
              <a:uFillTx/>
              <a:latin typeface="Source Sans Pro" pitchFamily="34" charset="0"/>
              <a:ea typeface="+mn-ea"/>
              <a:cs typeface="Arial" panose="020B0604020202020204" pitchFamily="34" charset="0"/>
            </a:endParaRPr>
          </a:p>
        </p:txBody>
      </p:sp>
    </p:spTree>
    <p:extLst>
      <p:ext uri="{BB962C8B-B14F-4D97-AF65-F5344CB8AC3E}">
        <p14:creationId xmlns:p14="http://schemas.microsoft.com/office/powerpoint/2010/main" val="48786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990600" y="768350"/>
            <a:ext cx="5118100" cy="3838575"/>
          </a:xfrm>
          <a:ln/>
        </p:spPr>
      </p:sp>
      <p:sp>
        <p:nvSpPr>
          <p:cNvPr id="71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altLang="en-US" dirty="0"/>
              <a:t>Finally, it might be the case that the only information reported is about the direction</a:t>
            </a:r>
            <a:r>
              <a:rPr lang="en-AU" altLang="en-US" baseline="0" dirty="0"/>
              <a:t> of effect, such as the intervention increased or decreased anxiety levels.</a:t>
            </a:r>
            <a:endParaRPr lang="en-AU" altLang="en-US" dirty="0"/>
          </a:p>
        </p:txBody>
      </p:sp>
    </p:spTree>
    <p:extLst>
      <p:ext uri="{BB962C8B-B14F-4D97-AF65-F5344CB8AC3E}">
        <p14:creationId xmlns:p14="http://schemas.microsoft.com/office/powerpoint/2010/main" val="3239664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990600" y="768350"/>
            <a:ext cx="5118100" cy="3838575"/>
          </a:xfrm>
          <a:ln/>
        </p:spPr>
      </p:sp>
      <p:sp>
        <p:nvSpPr>
          <p:cNvPr id="71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 typeface="Arial" panose="020B0604020202020204" pitchFamily="34" charset="0"/>
              <a:buNone/>
            </a:pPr>
            <a:r>
              <a:rPr lang="en-AU" altLang="en-US" dirty="0"/>
              <a:t>The completeness of the reported</a:t>
            </a:r>
            <a:r>
              <a:rPr lang="en-AU" altLang="en-US" baseline="0" dirty="0"/>
              <a:t> statistics may vary across the studies, as shown in the table.</a:t>
            </a:r>
          </a:p>
          <a:p>
            <a:pPr marL="0" indent="0">
              <a:buFont typeface="Arial" panose="020B0604020202020204" pitchFamily="34" charset="0"/>
              <a:buNone/>
            </a:pPr>
            <a:endParaRPr lang="en-AU" altLang="en-US" baseline="0" dirty="0"/>
          </a:p>
          <a:p>
            <a:pPr marL="0" indent="0">
              <a:buFont typeface="Arial" panose="020B0604020202020204" pitchFamily="34" charset="0"/>
              <a:buNone/>
            </a:pPr>
            <a:r>
              <a:rPr lang="en-AU" altLang="en-US" baseline="0" dirty="0"/>
              <a:t>It may also be the case that even for the same outcome, the effect measures could vary across the studies. For example, in some studies, the same continuous outcome might be dichotomised, and odds ratios might be calculated, while in other studies, the outcome might be treated as continuous, and mean differences might be calculated.</a:t>
            </a:r>
          </a:p>
          <a:p>
            <a:pPr marL="0" indent="0">
              <a:buFont typeface="Arial" panose="020B0604020202020204" pitchFamily="34" charset="0"/>
              <a:buNone/>
            </a:pPr>
            <a:endParaRPr lang="en-AU" altLang="en-US" baseline="0" dirty="0"/>
          </a:p>
          <a:p>
            <a:pPr marL="0" indent="0">
              <a:buFont typeface="Arial" panose="020B0604020202020204" pitchFamily="34" charset="0"/>
              <a:buNone/>
            </a:pPr>
            <a:r>
              <a:rPr lang="en-AU" altLang="en-US" baseline="0" dirty="0"/>
              <a:t>[CLICK] These circumstances can make it difficult to undertake a meta-analysis of effect estimates, and consideration can be given to using the other synthesis, along with methods to display and present the available effects visually. These other methods are the focus of the remainder of this presentation.</a:t>
            </a:r>
            <a:endParaRPr lang="en-AU" altLang="en-US" dirty="0"/>
          </a:p>
        </p:txBody>
      </p:sp>
    </p:spTree>
    <p:extLst>
      <p:ext uri="{BB962C8B-B14F-4D97-AF65-F5344CB8AC3E}">
        <p14:creationId xmlns:p14="http://schemas.microsoft.com/office/powerpoint/2010/main" val="196919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257300" y="720725"/>
            <a:ext cx="4800600" cy="360045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sz="1200" dirty="0"/>
          </a:p>
        </p:txBody>
      </p:sp>
    </p:spTree>
    <p:extLst>
      <p:ext uri="{BB962C8B-B14F-4D97-AF65-F5344CB8AC3E}">
        <p14:creationId xmlns:p14="http://schemas.microsoft.com/office/powerpoint/2010/main" val="105870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768350"/>
            <a:ext cx="5119687" cy="38385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Now that we have established the circumstance when we might consider using other statistical synthesis methods, let’s orient ourselves by returning to the overview of available methods for summary and synthesis.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Before we introduce acceptable statistical synthesis methods, we will cover structured summaries.</a:t>
            </a:r>
          </a:p>
          <a:p>
            <a:pPr marL="0" indent="0">
              <a:buFont typeface="Arial" panose="020B0604020202020204" pitchFamily="34" charset="0"/>
              <a:buNone/>
            </a:pPr>
            <a:endParaRPr lang="en-US" baseline="0" dirty="0"/>
          </a:p>
          <a:p>
            <a:r>
              <a:rPr lang="en-US" altLang="en-US" dirty="0">
                <a:latin typeface="Source Sans Pro"/>
                <a:ea typeface="Source Sans Pro"/>
              </a:rPr>
              <a:t>[CLICK] Structured</a:t>
            </a:r>
            <a:r>
              <a:rPr lang="en-US" altLang="en-US" baseline="0" dirty="0">
                <a:latin typeface="Source Sans Pro"/>
                <a:ea typeface="Source Sans Pro"/>
              </a:rPr>
              <a:t> summaries are important in all systematic reviews, but are particularly so when there is no meta-analysis for a particular synthesis question. Structured summaries typically include text and tabular methods, as well as plots.</a:t>
            </a:r>
          </a:p>
          <a:p>
            <a:pPr marL="0" indent="0">
              <a:buFont typeface="Arial" panose="020B0604020202020204" pitchFamily="34" charset="0"/>
              <a:buNone/>
            </a:pPr>
            <a:endParaRPr lang="en-US" altLang="en-US" baseline="0" dirty="0"/>
          </a:p>
        </p:txBody>
      </p:sp>
    </p:spTree>
    <p:extLst>
      <p:ext uri="{BB962C8B-B14F-4D97-AF65-F5344CB8AC3E}">
        <p14:creationId xmlns:p14="http://schemas.microsoft.com/office/powerpoint/2010/main" val="1718442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To create a structure</a:t>
            </a:r>
            <a:r>
              <a:rPr lang="en-AU" dirty="0"/>
              <a:t>d</a:t>
            </a:r>
            <a:r>
              <a:rPr lang="hr-HR" dirty="0"/>
              <a:t> summary, you can order studies in text, tables and figures in such a way to increase the prominence of the most relevant and trustworthy evidence. It’s important to plan in your protocol how you will decide on relevance and trustworthiness of the evidence. Here are some options. </a:t>
            </a:r>
          </a:p>
        </p:txBody>
      </p:sp>
    </p:spTree>
    <p:extLst>
      <p:ext uri="{BB962C8B-B14F-4D97-AF65-F5344CB8AC3E}">
        <p14:creationId xmlns:p14="http://schemas.microsoft.com/office/powerpoint/2010/main" val="1909110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latin typeface="Source Sans Pro"/>
                <a:ea typeface="Source Sans Pro"/>
              </a:rPr>
              <a:t>Let’s see how that </a:t>
            </a:r>
            <a:r>
              <a:rPr lang="hr-HR" dirty="0" err="1">
                <a:latin typeface="Source Sans Pro"/>
                <a:ea typeface="Source Sans Pro"/>
              </a:rPr>
              <a:t>would</a:t>
            </a:r>
            <a:r>
              <a:rPr lang="hr-HR" dirty="0">
                <a:latin typeface="Source Sans Pro"/>
                <a:ea typeface="Source Sans Pro"/>
              </a:rPr>
              <a:t> </a:t>
            </a:r>
            <a:r>
              <a:rPr lang="hr-HR" dirty="0" err="1">
                <a:latin typeface="Source Sans Pro"/>
                <a:ea typeface="Source Sans Pro"/>
              </a:rPr>
              <a:t>look</a:t>
            </a:r>
            <a:r>
              <a:rPr lang="hr-HR" dirty="0">
                <a:latin typeface="Source Sans Pro"/>
                <a:ea typeface="Source Sans Pro"/>
              </a:rPr>
              <a:t> </a:t>
            </a:r>
            <a:r>
              <a:rPr lang="hr-HR" dirty="0" err="1">
                <a:latin typeface="Source Sans Pro"/>
                <a:ea typeface="Source Sans Pro"/>
              </a:rPr>
              <a:t>in</a:t>
            </a:r>
            <a:r>
              <a:rPr lang="hr-HR" dirty="0">
                <a:latin typeface="Source Sans Pro"/>
                <a:ea typeface="Source Sans Pro"/>
              </a:rPr>
              <a:t> </a:t>
            </a:r>
            <a:r>
              <a:rPr lang="hr-HR" dirty="0" err="1">
                <a:latin typeface="Source Sans Pro"/>
                <a:ea typeface="Source Sans Pro"/>
              </a:rPr>
              <a:t>practice</a:t>
            </a:r>
            <a:r>
              <a:rPr lang="en-AU" dirty="0">
                <a:latin typeface="Source Sans Pro"/>
                <a:ea typeface="Source Sans Pro"/>
              </a:rPr>
              <a:t> using the worked example presented in Chapter 12 of the </a:t>
            </a:r>
            <a:r>
              <a:rPr lang="en-AU" i="1" dirty="0">
                <a:latin typeface="Source Sans Pro"/>
                <a:ea typeface="Source Sans Pro"/>
              </a:rPr>
              <a:t>Cochrane Handbook for Systematic Reviews of Interventions</a:t>
            </a:r>
            <a:r>
              <a:rPr lang="en-AU" dirty="0">
                <a:latin typeface="Source Sans Pro"/>
                <a:ea typeface="Source Sans Pro"/>
              </a:rPr>
              <a:t>. In this example, we are interested in examining the effects of ‘midwife-led continuity models’ [intervention] versus ‘other models of care’ [comparator] on ‘maternal satisfaction with care during the labour and birth period’ [outcome].</a:t>
            </a:r>
          </a:p>
          <a:p>
            <a:endParaRPr lang="en-AU" dirty="0"/>
          </a:p>
          <a:p>
            <a:r>
              <a:rPr lang="en-AU" dirty="0"/>
              <a:t>Within the table, the studies have been ordered by the overall risk of bias assessment of the results in order to </a:t>
            </a:r>
            <a:r>
              <a:rPr lang="hr-HR" dirty="0"/>
              <a:t>increase the prominence of the most ‘trustworthy’ evidence.</a:t>
            </a:r>
            <a:endParaRPr lang="en-AU" dirty="0"/>
          </a:p>
          <a:p>
            <a:endParaRPr lang="hr-HR" dirty="0"/>
          </a:p>
          <a:p>
            <a:r>
              <a:rPr lang="hr-HR" dirty="0"/>
              <a:t>[CLICK] </a:t>
            </a:r>
            <a:r>
              <a:rPr lang="en-AU" dirty="0"/>
              <a:t>In addition,</a:t>
            </a:r>
            <a:r>
              <a:rPr lang="hr-HR" dirty="0"/>
              <a:t> a standardized effect metric has been calculated. An odds ratio is presented for all of these studies, so that readers can compare and interpret the results more easily than</a:t>
            </a:r>
            <a:r>
              <a:rPr lang="en-AU" dirty="0"/>
              <a:t> if no effect estimates were calculated – for example, if only summary statistics were presented – or if a mix of effect metrices were reported – for example, mean differences and odds ratios.</a:t>
            </a:r>
            <a:endParaRPr lang="hr-HR" dirty="0"/>
          </a:p>
        </p:txBody>
      </p:sp>
    </p:spTree>
    <p:extLst>
      <p:ext uri="{BB962C8B-B14F-4D97-AF65-F5344CB8AC3E}">
        <p14:creationId xmlns:p14="http://schemas.microsoft.com/office/powerpoint/2010/main" val="48945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ource Sans Pro"/>
                <a:ea typeface="Source Sans Pro"/>
              </a:rPr>
              <a:t>Calculating a standard metric also allows results to be presented in a forest plot. Again, the studies are ordered (or grouped) by risk of bias. Note that there’s no pooled estimate on this forest plot, because the decision was made at the outset that the studies will not be pooled together. So, the point of this forest plot is to provide a structured overview of the results from the included studies, rather than a pooled estimate. </a:t>
            </a:r>
          </a:p>
          <a:p>
            <a:endParaRPr lang="en-US" dirty="0">
              <a:latin typeface="Calibri"/>
              <a:ea typeface="Calibri"/>
              <a:cs typeface="Calibri"/>
            </a:endParaRPr>
          </a:p>
        </p:txBody>
      </p:sp>
    </p:spTree>
    <p:extLst>
      <p:ext uri="{BB962C8B-B14F-4D97-AF65-F5344CB8AC3E}">
        <p14:creationId xmlns:p14="http://schemas.microsoft.com/office/powerpoint/2010/main" val="828997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a:t>Now</a:t>
            </a:r>
            <a:r>
              <a:rPr lang="hr-HR" dirty="0"/>
              <a:t>, how </a:t>
            </a:r>
            <a:r>
              <a:rPr lang="en-AU" dirty="0"/>
              <a:t>should this be described in </a:t>
            </a:r>
            <a:r>
              <a:rPr lang="hr-HR" dirty="0" err="1"/>
              <a:t>text</a:t>
            </a:r>
            <a:r>
              <a:rPr lang="hr-HR" dirty="0"/>
              <a:t>? </a:t>
            </a:r>
            <a:r>
              <a:rPr lang="hr-HR" dirty="0" err="1"/>
              <a:t>It</a:t>
            </a:r>
            <a:r>
              <a:rPr lang="hr-HR" dirty="0"/>
              <a:t> </a:t>
            </a:r>
            <a:r>
              <a:rPr lang="hr-HR" dirty="0" err="1"/>
              <a:t>may</a:t>
            </a:r>
            <a:r>
              <a:rPr lang="hr-HR" dirty="0"/>
              <a:t> </a:t>
            </a:r>
            <a:r>
              <a:rPr lang="hr-HR" dirty="0" err="1"/>
              <a:t>be</a:t>
            </a:r>
            <a:r>
              <a:rPr lang="hr-HR" dirty="0"/>
              <a:t> </a:t>
            </a:r>
            <a:r>
              <a:rPr lang="hr-HR" dirty="0" err="1"/>
              <a:t>very</a:t>
            </a:r>
            <a:r>
              <a:rPr lang="hr-HR" dirty="0"/>
              <a:t> </a:t>
            </a:r>
            <a:r>
              <a:rPr lang="hr-HR" dirty="0" err="1"/>
              <a:t>challenging</a:t>
            </a:r>
            <a:r>
              <a:rPr lang="hr-HR" dirty="0"/>
              <a:t> to </a:t>
            </a:r>
            <a:r>
              <a:rPr lang="hr-HR" dirty="0" err="1"/>
              <a:t>write</a:t>
            </a:r>
            <a:r>
              <a:rPr lang="hr-HR" dirty="0"/>
              <a:t> </a:t>
            </a:r>
            <a:r>
              <a:rPr lang="hr-HR" dirty="0" err="1"/>
              <a:t>text</a:t>
            </a:r>
            <a:r>
              <a:rPr lang="hr-HR" dirty="0"/>
              <a:t> </a:t>
            </a:r>
            <a:r>
              <a:rPr lang="hr-HR" dirty="0" err="1"/>
              <a:t>about</a:t>
            </a:r>
            <a:r>
              <a:rPr lang="hr-HR" dirty="0"/>
              <a:t> </a:t>
            </a:r>
            <a:r>
              <a:rPr lang="hr-HR" dirty="0" err="1"/>
              <a:t>the</a:t>
            </a:r>
            <a:r>
              <a:rPr lang="hr-HR" dirty="0"/>
              <a:t> </a:t>
            </a:r>
            <a:r>
              <a:rPr lang="hr-HR" dirty="0" err="1"/>
              <a:t>results</a:t>
            </a:r>
            <a:r>
              <a:rPr lang="hr-HR" dirty="0"/>
              <a:t> </a:t>
            </a:r>
            <a:r>
              <a:rPr lang="hr-HR" dirty="0" err="1"/>
              <a:t>of</a:t>
            </a:r>
            <a:r>
              <a:rPr lang="hr-HR" dirty="0"/>
              <a:t> </a:t>
            </a:r>
            <a:r>
              <a:rPr lang="hr-HR" dirty="0" err="1"/>
              <a:t>individual</a:t>
            </a:r>
            <a:r>
              <a:rPr lang="hr-HR" dirty="0"/>
              <a:t> </a:t>
            </a:r>
            <a:r>
              <a:rPr lang="hr-HR" dirty="0" err="1"/>
              <a:t>studies</a:t>
            </a:r>
            <a:r>
              <a:rPr lang="hr-HR" dirty="0"/>
              <a:t> </a:t>
            </a:r>
            <a:r>
              <a:rPr lang="hr-HR" dirty="0" err="1"/>
              <a:t>when</a:t>
            </a:r>
            <a:r>
              <a:rPr lang="hr-HR" dirty="0"/>
              <a:t> </a:t>
            </a:r>
            <a:r>
              <a:rPr lang="hr-HR" dirty="0" err="1"/>
              <a:t>you</a:t>
            </a:r>
            <a:r>
              <a:rPr lang="hr-HR" dirty="0"/>
              <a:t> </a:t>
            </a:r>
            <a:r>
              <a:rPr lang="hr-HR" dirty="0" err="1"/>
              <a:t>need</a:t>
            </a:r>
            <a:r>
              <a:rPr lang="hr-HR" dirty="0"/>
              <a:t> to </a:t>
            </a:r>
            <a:r>
              <a:rPr lang="hr-HR" dirty="0" err="1"/>
              <a:t>describe</a:t>
            </a:r>
            <a:r>
              <a:rPr lang="hr-HR" dirty="0"/>
              <a:t> </a:t>
            </a:r>
            <a:r>
              <a:rPr lang="hr-HR" dirty="0" err="1"/>
              <a:t>each</a:t>
            </a:r>
            <a:r>
              <a:rPr lang="hr-HR" dirty="0"/>
              <a:t> </a:t>
            </a:r>
            <a:r>
              <a:rPr lang="hr-HR" dirty="0" err="1"/>
              <a:t>study</a:t>
            </a:r>
            <a:r>
              <a:rPr lang="hr-HR" dirty="0"/>
              <a:t> </a:t>
            </a:r>
            <a:r>
              <a:rPr lang="hr-HR" dirty="0" err="1"/>
              <a:t>in</a:t>
            </a:r>
            <a:r>
              <a:rPr lang="hr-HR" dirty="0"/>
              <a:t> </a:t>
            </a:r>
            <a:r>
              <a:rPr lang="hr-HR" dirty="0" err="1"/>
              <a:t>turn</a:t>
            </a:r>
            <a:r>
              <a:rPr lang="hr-HR" dirty="0"/>
              <a:t>. Here </a:t>
            </a:r>
            <a:r>
              <a:rPr lang="hr-HR" dirty="0" err="1"/>
              <a:t>is</a:t>
            </a:r>
            <a:r>
              <a:rPr lang="hr-HR" dirty="0"/>
              <a:t> </a:t>
            </a:r>
            <a:r>
              <a:rPr lang="hr-HR" dirty="0" err="1"/>
              <a:t>an</a:t>
            </a:r>
            <a:r>
              <a:rPr lang="hr-HR" dirty="0"/>
              <a:t> </a:t>
            </a:r>
            <a:r>
              <a:rPr lang="hr-HR" dirty="0" err="1"/>
              <a:t>example</a:t>
            </a:r>
            <a:r>
              <a:rPr lang="hr-HR" dirty="0"/>
              <a:t> how </a:t>
            </a:r>
            <a:r>
              <a:rPr lang="hr-HR" dirty="0" err="1"/>
              <a:t>this</a:t>
            </a:r>
            <a:r>
              <a:rPr lang="hr-HR" dirty="0"/>
              <a:t> </a:t>
            </a:r>
            <a:r>
              <a:rPr lang="hr-HR" dirty="0" err="1"/>
              <a:t>may</a:t>
            </a:r>
            <a:r>
              <a:rPr lang="hr-HR" dirty="0"/>
              <a:t> </a:t>
            </a:r>
            <a:r>
              <a:rPr lang="hr-HR" dirty="0" err="1"/>
              <a:t>be</a:t>
            </a:r>
            <a:r>
              <a:rPr lang="hr-HR" dirty="0"/>
              <a:t> </a:t>
            </a:r>
            <a:r>
              <a:rPr lang="hr-HR" dirty="0" err="1"/>
              <a:t>done</a:t>
            </a:r>
            <a:r>
              <a:rPr lang="hr-HR" dirty="0"/>
              <a:t>.</a:t>
            </a:r>
            <a:r>
              <a:rPr lang="en-AU" dirty="0"/>
              <a:t> </a:t>
            </a:r>
            <a:endParaRPr lang="en-US" dirty="0"/>
          </a:p>
          <a:p>
            <a:endParaRPr lang="hr-HR" dirty="0">
              <a:ea typeface="Source Sans Pro"/>
            </a:endParaRPr>
          </a:p>
        </p:txBody>
      </p:sp>
    </p:spTree>
    <p:extLst>
      <p:ext uri="{BB962C8B-B14F-4D97-AF65-F5344CB8AC3E}">
        <p14:creationId xmlns:p14="http://schemas.microsoft.com/office/powerpoint/2010/main" val="1050508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latin typeface="Source Sans Pro"/>
                <a:ea typeface="Source Sans Pro"/>
              </a:rPr>
              <a:t>First, </a:t>
            </a:r>
            <a:r>
              <a:rPr lang="hr-HR" dirty="0" err="1">
                <a:latin typeface="Source Sans Pro"/>
                <a:ea typeface="Source Sans Pro"/>
              </a:rPr>
              <a:t>the</a:t>
            </a:r>
            <a:r>
              <a:rPr lang="hr-HR" dirty="0">
                <a:latin typeface="Source Sans Pro"/>
                <a:ea typeface="Source Sans Pro"/>
              </a:rPr>
              <a:t> </a:t>
            </a:r>
            <a:r>
              <a:rPr lang="hr-HR" dirty="0" err="1">
                <a:latin typeface="Source Sans Pro"/>
                <a:ea typeface="Source Sans Pro"/>
              </a:rPr>
              <a:t>authors</a:t>
            </a:r>
            <a:r>
              <a:rPr lang="hr-HR" dirty="0">
                <a:latin typeface="Source Sans Pro"/>
                <a:ea typeface="Source Sans Pro"/>
              </a:rPr>
              <a:t> </a:t>
            </a:r>
            <a:r>
              <a:rPr lang="hr-HR" dirty="0" err="1">
                <a:latin typeface="Source Sans Pro"/>
                <a:ea typeface="Source Sans Pro"/>
              </a:rPr>
              <a:t>state</a:t>
            </a:r>
            <a:r>
              <a:rPr lang="hr-HR" dirty="0">
                <a:latin typeface="Source Sans Pro"/>
                <a:ea typeface="Source Sans Pro"/>
              </a:rPr>
              <a:t> </a:t>
            </a:r>
            <a:r>
              <a:rPr lang="hr-HR" dirty="0" err="1">
                <a:latin typeface="Source Sans Pro"/>
                <a:ea typeface="Source Sans Pro"/>
              </a:rPr>
              <a:t>that</a:t>
            </a:r>
            <a:r>
              <a:rPr lang="hr-HR" dirty="0">
                <a:latin typeface="Source Sans Pro"/>
                <a:ea typeface="Source Sans Pro"/>
              </a:rPr>
              <a:t> </a:t>
            </a:r>
            <a:r>
              <a:rPr lang="hr-HR" dirty="0" err="1">
                <a:latin typeface="Source Sans Pro"/>
                <a:ea typeface="Source Sans Pro"/>
              </a:rPr>
              <a:t>they</a:t>
            </a:r>
            <a:r>
              <a:rPr lang="hr-HR" dirty="0">
                <a:latin typeface="Source Sans Pro"/>
                <a:ea typeface="Source Sans Pro"/>
              </a:rPr>
              <a:t> are </a:t>
            </a:r>
            <a:r>
              <a:rPr lang="hr-HR" dirty="0" err="1">
                <a:latin typeface="Source Sans Pro"/>
                <a:ea typeface="Source Sans Pro"/>
              </a:rPr>
              <a:t>describing</a:t>
            </a:r>
            <a:r>
              <a:rPr lang="hr-HR" dirty="0">
                <a:latin typeface="Source Sans Pro"/>
                <a:ea typeface="Source Sans Pro"/>
              </a:rPr>
              <a:t> </a:t>
            </a:r>
            <a:r>
              <a:rPr lang="hr-HR" dirty="0" err="1">
                <a:latin typeface="Source Sans Pro"/>
                <a:ea typeface="Source Sans Pro"/>
              </a:rPr>
              <a:t>the</a:t>
            </a:r>
            <a:r>
              <a:rPr lang="hr-HR" dirty="0">
                <a:latin typeface="Source Sans Pro"/>
                <a:ea typeface="Source Sans Pro"/>
              </a:rPr>
              <a:t> </a:t>
            </a:r>
            <a:r>
              <a:rPr lang="hr-HR" dirty="0" err="1">
                <a:latin typeface="Source Sans Pro"/>
                <a:ea typeface="Source Sans Pro"/>
              </a:rPr>
              <a:t>results</a:t>
            </a:r>
            <a:r>
              <a:rPr lang="hr-HR" dirty="0">
                <a:latin typeface="Source Sans Pro"/>
                <a:ea typeface="Source Sans Pro"/>
              </a:rPr>
              <a:t> </a:t>
            </a:r>
            <a:r>
              <a:rPr lang="hr-HR" dirty="0" err="1">
                <a:latin typeface="Source Sans Pro"/>
                <a:ea typeface="Source Sans Pro"/>
              </a:rPr>
              <a:t>of</a:t>
            </a:r>
            <a:r>
              <a:rPr lang="hr-HR" dirty="0">
                <a:latin typeface="Source Sans Pro"/>
                <a:ea typeface="Source Sans Pro"/>
              </a:rPr>
              <a:t> </a:t>
            </a:r>
            <a:r>
              <a:rPr lang="hr-HR" dirty="0" err="1">
                <a:latin typeface="Source Sans Pro"/>
                <a:ea typeface="Source Sans Pro"/>
              </a:rPr>
              <a:t>only</a:t>
            </a:r>
            <a:r>
              <a:rPr lang="hr-HR" dirty="0">
                <a:latin typeface="Source Sans Pro"/>
                <a:ea typeface="Source Sans Pro"/>
              </a:rPr>
              <a:t> </a:t>
            </a:r>
            <a:r>
              <a:rPr lang="hr-HR" dirty="0" err="1">
                <a:latin typeface="Source Sans Pro"/>
                <a:ea typeface="Source Sans Pro"/>
              </a:rPr>
              <a:t>those</a:t>
            </a:r>
            <a:r>
              <a:rPr lang="hr-HR" dirty="0">
                <a:latin typeface="Source Sans Pro"/>
                <a:ea typeface="Source Sans Pro"/>
              </a:rPr>
              <a:t> </a:t>
            </a:r>
            <a:r>
              <a:rPr lang="hr-HR" dirty="0" err="1">
                <a:latin typeface="Source Sans Pro"/>
                <a:ea typeface="Source Sans Pro"/>
              </a:rPr>
              <a:t>studies</a:t>
            </a:r>
            <a:r>
              <a:rPr lang="hr-HR" dirty="0">
                <a:latin typeface="Source Sans Pro"/>
                <a:ea typeface="Source Sans Pro"/>
              </a:rPr>
              <a:t> </a:t>
            </a:r>
            <a:r>
              <a:rPr lang="hr-HR" dirty="0" err="1">
                <a:latin typeface="Source Sans Pro"/>
                <a:ea typeface="Source Sans Pro"/>
              </a:rPr>
              <a:t>that</a:t>
            </a:r>
            <a:r>
              <a:rPr lang="hr-HR" dirty="0">
                <a:latin typeface="Source Sans Pro"/>
                <a:ea typeface="Source Sans Pro"/>
              </a:rPr>
              <a:t> </a:t>
            </a:r>
            <a:r>
              <a:rPr lang="hr-HR" dirty="0" err="1">
                <a:latin typeface="Source Sans Pro"/>
                <a:ea typeface="Source Sans Pro"/>
              </a:rPr>
              <a:t>meet</a:t>
            </a:r>
            <a:r>
              <a:rPr lang="hr-HR" dirty="0">
                <a:latin typeface="Source Sans Pro"/>
                <a:ea typeface="Source Sans Pro"/>
              </a:rPr>
              <a:t> a </a:t>
            </a:r>
            <a:r>
              <a:rPr lang="hr-HR" dirty="0" err="1">
                <a:latin typeface="Source Sans Pro"/>
                <a:ea typeface="Source Sans Pro"/>
              </a:rPr>
              <a:t>certain</a:t>
            </a:r>
            <a:r>
              <a:rPr lang="hr-HR" dirty="0">
                <a:latin typeface="Source Sans Pro"/>
                <a:ea typeface="Source Sans Pro"/>
              </a:rPr>
              <a:t> </a:t>
            </a:r>
            <a:r>
              <a:rPr lang="hr-HR" dirty="0" err="1">
                <a:latin typeface="Source Sans Pro"/>
                <a:ea typeface="Source Sans Pro"/>
              </a:rPr>
              <a:t>criteria</a:t>
            </a:r>
            <a:r>
              <a:rPr lang="hr-HR" dirty="0">
                <a:latin typeface="Source Sans Pro"/>
                <a:ea typeface="Source Sans Pro"/>
              </a:rPr>
              <a:t> – </a:t>
            </a:r>
            <a:r>
              <a:rPr lang="hr-HR" dirty="0" err="1">
                <a:latin typeface="Source Sans Pro"/>
                <a:ea typeface="Source Sans Pro"/>
              </a:rPr>
              <a:t>in</a:t>
            </a:r>
            <a:r>
              <a:rPr lang="hr-HR" dirty="0">
                <a:latin typeface="Source Sans Pro"/>
                <a:ea typeface="Source Sans Pro"/>
              </a:rPr>
              <a:t> </a:t>
            </a:r>
            <a:r>
              <a:rPr lang="hr-HR" dirty="0" err="1">
                <a:latin typeface="Source Sans Pro"/>
                <a:ea typeface="Source Sans Pro"/>
              </a:rPr>
              <a:t>this</a:t>
            </a:r>
            <a:r>
              <a:rPr lang="hr-HR" dirty="0">
                <a:latin typeface="Source Sans Pro"/>
                <a:ea typeface="Source Sans Pro"/>
              </a:rPr>
              <a:t> </a:t>
            </a:r>
            <a:r>
              <a:rPr lang="hr-HR" dirty="0" err="1">
                <a:latin typeface="Source Sans Pro"/>
                <a:ea typeface="Source Sans Pro"/>
              </a:rPr>
              <a:t>case</a:t>
            </a:r>
            <a:r>
              <a:rPr lang="hr-HR" dirty="0">
                <a:latin typeface="Source Sans Pro"/>
                <a:ea typeface="Source Sans Pro"/>
              </a:rPr>
              <a:t>, </a:t>
            </a:r>
            <a:r>
              <a:rPr lang="hr-HR" dirty="0" err="1">
                <a:latin typeface="Source Sans Pro"/>
                <a:ea typeface="Source Sans Pro"/>
              </a:rPr>
              <a:t>the</a:t>
            </a:r>
            <a:r>
              <a:rPr lang="hr-HR" dirty="0">
                <a:latin typeface="Source Sans Pro"/>
                <a:ea typeface="Source Sans Pro"/>
              </a:rPr>
              <a:t> </a:t>
            </a:r>
            <a:r>
              <a:rPr lang="hr-HR" dirty="0" err="1">
                <a:latin typeface="Source Sans Pro"/>
                <a:ea typeface="Source Sans Pro"/>
              </a:rPr>
              <a:t>studies</a:t>
            </a:r>
            <a:r>
              <a:rPr lang="hr-HR" dirty="0">
                <a:latin typeface="Source Sans Pro"/>
                <a:ea typeface="Source Sans Pro"/>
              </a:rPr>
              <a:t> </a:t>
            </a:r>
            <a:r>
              <a:rPr lang="hr-HR" dirty="0" err="1">
                <a:latin typeface="Source Sans Pro"/>
                <a:ea typeface="Source Sans Pro"/>
              </a:rPr>
              <a:t>providing</a:t>
            </a:r>
            <a:r>
              <a:rPr lang="hr-HR" dirty="0">
                <a:latin typeface="Source Sans Pro"/>
                <a:ea typeface="Source Sans Pro"/>
              </a:rPr>
              <a:t> </a:t>
            </a:r>
            <a:r>
              <a:rPr lang="hr-HR" dirty="0" err="1">
                <a:latin typeface="Source Sans Pro"/>
                <a:ea typeface="Source Sans Pro"/>
              </a:rPr>
              <a:t>high</a:t>
            </a:r>
            <a:r>
              <a:rPr lang="hr-HR" dirty="0">
                <a:latin typeface="Source Sans Pro"/>
                <a:ea typeface="Source Sans Pro"/>
              </a:rPr>
              <a:t> </a:t>
            </a:r>
            <a:r>
              <a:rPr lang="hr-HR" dirty="0" err="1">
                <a:latin typeface="Source Sans Pro"/>
                <a:ea typeface="Source Sans Pro"/>
              </a:rPr>
              <a:t>or</a:t>
            </a:r>
            <a:r>
              <a:rPr lang="hr-HR" dirty="0">
                <a:latin typeface="Source Sans Pro"/>
                <a:ea typeface="Source Sans Pro"/>
              </a:rPr>
              <a:t> </a:t>
            </a:r>
            <a:r>
              <a:rPr lang="hr-HR" dirty="0" err="1">
                <a:latin typeface="Source Sans Pro"/>
                <a:ea typeface="Source Sans Pro"/>
              </a:rPr>
              <a:t>moderate</a:t>
            </a:r>
            <a:r>
              <a:rPr lang="hr-HR" dirty="0">
                <a:latin typeface="Source Sans Pro"/>
                <a:ea typeface="Source Sans Pro"/>
              </a:rPr>
              <a:t> </a:t>
            </a:r>
            <a:r>
              <a:rPr lang="hr-HR" dirty="0" err="1">
                <a:latin typeface="Source Sans Pro"/>
                <a:ea typeface="Source Sans Pro"/>
              </a:rPr>
              <a:t>certainty</a:t>
            </a:r>
            <a:r>
              <a:rPr lang="hr-HR" dirty="0">
                <a:latin typeface="Source Sans Pro"/>
                <a:ea typeface="Source Sans Pro"/>
              </a:rPr>
              <a:t> </a:t>
            </a:r>
            <a:r>
              <a:rPr lang="hr-HR" dirty="0" err="1">
                <a:latin typeface="Source Sans Pro"/>
                <a:ea typeface="Source Sans Pro"/>
              </a:rPr>
              <a:t>evidence</a:t>
            </a:r>
            <a:r>
              <a:rPr lang="hr-HR" dirty="0">
                <a:latin typeface="Source Sans Pro"/>
                <a:ea typeface="Source Sans Pro"/>
              </a:rPr>
              <a:t> for </a:t>
            </a:r>
            <a:r>
              <a:rPr lang="hr-HR" dirty="0" err="1">
                <a:latin typeface="Source Sans Pro"/>
                <a:ea typeface="Source Sans Pro"/>
              </a:rPr>
              <a:t>which</a:t>
            </a:r>
            <a:r>
              <a:rPr lang="hr-HR" dirty="0">
                <a:latin typeface="Source Sans Pro"/>
                <a:ea typeface="Source Sans Pro"/>
              </a:rPr>
              <a:t> </a:t>
            </a:r>
            <a:r>
              <a:rPr lang="hr-HR" dirty="0" err="1">
                <a:latin typeface="Source Sans Pro"/>
                <a:ea typeface="Source Sans Pro"/>
              </a:rPr>
              <a:t>results</a:t>
            </a:r>
            <a:r>
              <a:rPr lang="hr-HR" dirty="0">
                <a:latin typeface="Source Sans Pro"/>
                <a:ea typeface="Source Sans Pro"/>
              </a:rPr>
              <a:t> </a:t>
            </a:r>
            <a:r>
              <a:rPr lang="hr-HR" dirty="0" err="1">
                <a:latin typeface="Source Sans Pro"/>
                <a:ea typeface="Source Sans Pro"/>
              </a:rPr>
              <a:t>from</a:t>
            </a:r>
            <a:r>
              <a:rPr lang="hr-HR" dirty="0">
                <a:latin typeface="Source Sans Pro"/>
                <a:ea typeface="Source Sans Pro"/>
              </a:rPr>
              <a:t> a </a:t>
            </a:r>
            <a:r>
              <a:rPr lang="hr-HR" dirty="0" err="1">
                <a:latin typeface="Source Sans Pro"/>
                <a:ea typeface="Source Sans Pro"/>
              </a:rPr>
              <a:t>valid</a:t>
            </a:r>
            <a:r>
              <a:rPr lang="hr-HR" dirty="0">
                <a:latin typeface="Source Sans Pro"/>
                <a:ea typeface="Source Sans Pro"/>
              </a:rPr>
              <a:t> </a:t>
            </a:r>
            <a:r>
              <a:rPr lang="hr-HR" dirty="0" err="1">
                <a:latin typeface="Source Sans Pro"/>
                <a:ea typeface="Source Sans Pro"/>
              </a:rPr>
              <a:t>measure</a:t>
            </a:r>
            <a:r>
              <a:rPr lang="hr-HR" dirty="0">
                <a:latin typeface="Source Sans Pro"/>
                <a:ea typeface="Source Sans Pro"/>
              </a:rPr>
              <a:t> </a:t>
            </a:r>
            <a:r>
              <a:rPr lang="hr-HR" dirty="0" err="1">
                <a:latin typeface="Source Sans Pro"/>
                <a:ea typeface="Source Sans Pro"/>
              </a:rPr>
              <a:t>of</a:t>
            </a:r>
            <a:r>
              <a:rPr lang="hr-HR" dirty="0">
                <a:latin typeface="Source Sans Pro"/>
                <a:ea typeface="Source Sans Pro"/>
              </a:rPr>
              <a:t> global </a:t>
            </a:r>
            <a:r>
              <a:rPr lang="hr-HR" dirty="0" err="1">
                <a:latin typeface="Source Sans Pro"/>
                <a:ea typeface="Source Sans Pro"/>
              </a:rPr>
              <a:t>satisfaction</a:t>
            </a:r>
            <a:r>
              <a:rPr lang="hr-HR" dirty="0">
                <a:latin typeface="Source Sans Pro"/>
                <a:ea typeface="Source Sans Pro"/>
              </a:rPr>
              <a:t> </a:t>
            </a:r>
            <a:r>
              <a:rPr lang="hr-HR" dirty="0" err="1">
                <a:latin typeface="Source Sans Pro"/>
                <a:ea typeface="Source Sans Pro"/>
              </a:rPr>
              <a:t>were</a:t>
            </a:r>
            <a:r>
              <a:rPr lang="hr-HR" dirty="0">
                <a:latin typeface="Source Sans Pro"/>
                <a:ea typeface="Source Sans Pro"/>
              </a:rPr>
              <a:t> </a:t>
            </a:r>
            <a:r>
              <a:rPr lang="hr-HR" dirty="0" err="1">
                <a:latin typeface="Source Sans Pro"/>
                <a:ea typeface="Source Sans Pro"/>
              </a:rPr>
              <a:t>available</a:t>
            </a:r>
            <a:r>
              <a:rPr lang="hr-HR" dirty="0">
                <a:latin typeface="Source Sans Pro"/>
                <a:ea typeface="Source Sans Pro"/>
              </a:rPr>
              <a:t>.</a:t>
            </a:r>
            <a:r>
              <a:rPr lang="en-AU" dirty="0">
                <a:latin typeface="Source Sans Pro"/>
                <a:ea typeface="Source Sans Pro"/>
              </a:rPr>
              <a:t> </a:t>
            </a:r>
            <a:endParaRPr lang="en-US" dirty="0">
              <a:latin typeface="Source Sans Pro"/>
              <a:ea typeface="Source Sans Pro"/>
            </a:endParaRPr>
          </a:p>
          <a:p>
            <a:r>
              <a:rPr lang="hr-HR" dirty="0"/>
              <a:t> </a:t>
            </a:r>
          </a:p>
          <a:p>
            <a:r>
              <a:rPr lang="hr-HR" dirty="0"/>
              <a:t>[CLICK] First, the authors state that they are describing the results of only those studies that meet a certain criteria – in this case, the studies providing high or moderate certainty evidence for which results from a valid measure of global satisfaction were available.</a:t>
            </a:r>
            <a:endParaRPr lang="en-AU" dirty="0"/>
          </a:p>
          <a:p>
            <a:r>
              <a:rPr lang="hr-HR" dirty="0"/>
              <a:t> </a:t>
            </a:r>
          </a:p>
          <a:p>
            <a:r>
              <a:rPr lang="hr-HR" dirty="0"/>
              <a:t>[CLICK] Then, the authors present the results of each of those studies that meet the criteria. In a way, they are focusing on the most relevant or valid evidence for this purpose. But they haven’t forgotten the rest of the studies.</a:t>
            </a:r>
            <a:endParaRPr lang="en-AU" dirty="0"/>
          </a:p>
          <a:p>
            <a:endParaRPr lang="hr-HR" dirty="0"/>
          </a:p>
          <a:p>
            <a:r>
              <a:rPr lang="hr-HR" dirty="0"/>
              <a:t>[CLICK] </a:t>
            </a:r>
            <a:r>
              <a:rPr lang="en-AU" dirty="0"/>
              <a:t>They </a:t>
            </a:r>
            <a:r>
              <a:rPr lang="hr-HR" dirty="0"/>
              <a:t>only briefly mention the remaining studies by highlighting the resons why they haven’t met the initial criteria o</a:t>
            </a:r>
            <a:r>
              <a:rPr lang="en-AU" dirty="0"/>
              <a:t>f</a:t>
            </a:r>
            <a:r>
              <a:rPr lang="hr-HR" dirty="0"/>
              <a:t> relevance or validity. Some of </a:t>
            </a:r>
            <a:r>
              <a:rPr lang="en-AU" dirty="0"/>
              <a:t>studies</a:t>
            </a:r>
            <a:r>
              <a:rPr lang="hr-HR" dirty="0"/>
              <a:t> have reported specific aspects of satisfaction, rather than a global satisfaction. Others have used tools with little or no evidence of validity and still others have provided only low or very low certainty evidence. But note that all of them have been presented in the table and the forest plot that we’ve seen in the previous slides. It’s just the text that focuses on the results that we’re most confident in and that are the most relevant to the decision makers.</a:t>
            </a:r>
          </a:p>
        </p:txBody>
      </p:sp>
    </p:spTree>
    <p:extLst>
      <p:ext uri="{BB962C8B-B14F-4D97-AF65-F5344CB8AC3E}">
        <p14:creationId xmlns:p14="http://schemas.microsoft.com/office/powerpoint/2010/main" val="3766376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Then, the authors present the results of each of those studies that meet the criteria. In a way, they are focusing on the most relevant or valid evidence for this purpose. But they haven’t forgotten the rest of the studies. </a:t>
            </a:r>
            <a:endParaRPr lang="en-US" dirty="0"/>
          </a:p>
        </p:txBody>
      </p:sp>
    </p:spTree>
    <p:extLst>
      <p:ext uri="{BB962C8B-B14F-4D97-AF65-F5344CB8AC3E}">
        <p14:creationId xmlns:p14="http://schemas.microsoft.com/office/powerpoint/2010/main" val="101413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terms of the steps in a Cochrane review, the methods presented here fall within step 8 ‘analyse and present results’</a:t>
            </a:r>
          </a:p>
        </p:txBody>
      </p:sp>
    </p:spTree>
    <p:extLst>
      <p:ext uri="{BB962C8B-B14F-4D97-AF65-F5344CB8AC3E}">
        <p14:creationId xmlns:p14="http://schemas.microsoft.com/office/powerpoint/2010/main" val="129250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Source Sans Pro"/>
                <a:ea typeface="Source Sans Pro"/>
              </a:rPr>
              <a:t>They </a:t>
            </a:r>
            <a:r>
              <a:rPr lang="en-US" dirty="0">
                <a:latin typeface="Source Sans Pro"/>
                <a:ea typeface="Source Sans Pro"/>
              </a:rPr>
              <a:t>only briefly mention the remaining studies by highlighting the </a:t>
            </a:r>
            <a:r>
              <a:rPr lang="en-US" dirty="0" err="1">
                <a:latin typeface="Source Sans Pro"/>
                <a:ea typeface="Source Sans Pro"/>
              </a:rPr>
              <a:t>resons</a:t>
            </a:r>
            <a:r>
              <a:rPr lang="en-US" dirty="0">
                <a:latin typeface="Source Sans Pro"/>
                <a:ea typeface="Source Sans Pro"/>
              </a:rPr>
              <a:t> why they haven’t met the initial criteria o</a:t>
            </a:r>
            <a:r>
              <a:rPr lang="en-AU" dirty="0">
                <a:latin typeface="Source Sans Pro"/>
                <a:ea typeface="Source Sans Pro"/>
              </a:rPr>
              <a:t>f</a:t>
            </a:r>
            <a:r>
              <a:rPr lang="en-US" dirty="0">
                <a:latin typeface="Source Sans Pro"/>
                <a:ea typeface="Source Sans Pro"/>
              </a:rPr>
              <a:t> relevance or validity. Some of </a:t>
            </a:r>
            <a:r>
              <a:rPr lang="en-AU" dirty="0">
                <a:latin typeface="Source Sans Pro"/>
                <a:ea typeface="Source Sans Pro"/>
              </a:rPr>
              <a:t>studies </a:t>
            </a:r>
            <a:r>
              <a:rPr lang="en-US" dirty="0">
                <a:latin typeface="Source Sans Pro"/>
                <a:ea typeface="Source Sans Pro"/>
              </a:rPr>
              <a:t>have reported specific aspects of satisfaction, rather than a global satisfaction. Others have used tools with little or no evidence of validity and still others have provided only low or very low certainty evidence. But note that all of them have been presented in the table and the forest plot that we’ve seen in the previous slides. It’s just the text that focuses on the results that we’re most confident in and that are the most relevant to the decision makers. </a:t>
            </a:r>
          </a:p>
        </p:txBody>
      </p:sp>
    </p:spTree>
    <p:extLst>
      <p:ext uri="{BB962C8B-B14F-4D97-AF65-F5344CB8AC3E}">
        <p14:creationId xmlns:p14="http://schemas.microsoft.com/office/powerpoint/2010/main" val="2727743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There are certain aims that we want to achieve in any systematic review. But when meta-analysis is not possible, these aims are difficult to achieve just with structured summaries. We want to take a step further and do some kind of synthesis, even if it’s not a meta-analysis.</a:t>
            </a:r>
          </a:p>
        </p:txBody>
      </p:sp>
    </p:spTree>
    <p:extLst>
      <p:ext uri="{BB962C8B-B14F-4D97-AF65-F5344CB8AC3E}">
        <p14:creationId xmlns:p14="http://schemas.microsoft.com/office/powerpoint/2010/main" val="508223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257300" y="720725"/>
            <a:ext cx="4800600" cy="360045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sz="1200" dirty="0"/>
          </a:p>
        </p:txBody>
      </p:sp>
    </p:spTree>
    <p:extLst>
      <p:ext uri="{BB962C8B-B14F-4D97-AF65-F5344CB8AC3E}">
        <p14:creationId xmlns:p14="http://schemas.microsoft.com/office/powerpoint/2010/main" val="932509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768350"/>
            <a:ext cx="5119687" cy="38385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Let’s us return to the overview of available methods for summary and synthesis.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[CLICK] The methods on the right are preferred methods of synthesis, which are possible to use when effect estimates and a measure of precision – for example, a standard error or a confidence interval are available.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[CLICK] When the data is not available to use these preferred methods, we can turn to other methods which we call ‘acceptable statistical synthesis methods’. They are not preferred methods because they provide more limited information for healthcare decision making.</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latin typeface="Source Sans Pro"/>
                <a:ea typeface="Source Sans Pro"/>
              </a:rPr>
              <a:t>In this section of the module, we will introduce these other methods and note their limitations. We will not cover all the details of how to implement the methods, which can be found in Chapter 12 of the </a:t>
            </a:r>
            <a:r>
              <a:rPr lang="en-US" i="1" baseline="0" dirty="0">
                <a:latin typeface="Source Sans Pro"/>
                <a:ea typeface="Source Sans Pro"/>
              </a:rPr>
              <a:t>Cochrane Handbook for Systematic Reviews of Interventions</a:t>
            </a:r>
            <a:r>
              <a:rPr lang="en-US" baseline="0" dirty="0">
                <a:latin typeface="Source Sans Pro"/>
                <a:ea typeface="Source Sans Pro"/>
              </a:rPr>
              <a:t>.</a:t>
            </a:r>
            <a:endParaRPr lang="en-AU" altLang="en-US" baseline="0" dirty="0">
              <a:latin typeface="Source Sans Pro"/>
              <a:ea typeface="Source Sans Pro"/>
            </a:endParaRPr>
          </a:p>
        </p:txBody>
      </p:sp>
    </p:spTree>
    <p:extLst>
      <p:ext uri="{BB962C8B-B14F-4D97-AF65-F5344CB8AC3E}">
        <p14:creationId xmlns:p14="http://schemas.microsoft.com/office/powerpoint/2010/main" val="3082880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A meta-analysis</a:t>
            </a:r>
            <a:r>
              <a:rPr lang="en-AU" baseline="0" dirty="0"/>
              <a:t> is typically undertaken using a two-step process. In the first step, a summary statistic is calculated for each study to quantify the impact of the intervention. The same type of statistic is calculated for each study, for example a risk ratio, so that these standardised statistics can then be combined in the second step using meta-analysis.</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The same two steps are used for other synthesis methods also. But, the methods for synthesizing the summary statistics differs (i.e., the formula used to combine the statistics), and the summary statistics themselves can differ.</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[CLICK] The acceptable synthesis methods differ in the data they require and the questions they address. We now consider these two aspects.</a:t>
            </a:r>
          </a:p>
          <a:p>
            <a:endParaRPr lang="en-AU" dirty="0"/>
          </a:p>
        </p:txBody>
      </p:sp>
    </p:spTree>
    <p:extLst>
      <p:ext uri="{BB962C8B-B14F-4D97-AF65-F5344CB8AC3E}">
        <p14:creationId xmlns:p14="http://schemas.microsoft.com/office/powerpoint/2010/main" val="3796821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990600" y="768350"/>
            <a:ext cx="5118100" cy="3838575"/>
          </a:xfrm>
          <a:ln/>
        </p:spPr>
      </p:sp>
      <p:sp>
        <p:nvSpPr>
          <p:cNvPr id="71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t>This table presents the questions</a:t>
            </a:r>
            <a:r>
              <a:rPr lang="en-AU" sz="1200" baseline="0" dirty="0"/>
              <a:t> addressed by the preferable meta-analysis methods (and extensions), and those addressed by each of the acceptable statistical synthesis 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aseline="0" dirty="0"/>
              <a:t>[CLICK] The table also presents the data required to use a particular synthesis method. As we have discussed, to undertake a meta-analysis, we require both an estimate of the intervention effect and its standard error (or the statistics to calculate the standard error).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aseline="0" dirty="0"/>
              <a:t>As we’ve also discussed, these statistics won’t always be available, and in that circumstance, we may have to use other synthesis 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aseline="0" dirty="0"/>
              <a:t>The choice of which to use is primarily determined by the statistics that are reported. For example, in the scenario where primarily only the direction of effect is available, then we would use vote counting based on the direction of effect.</a:t>
            </a:r>
          </a:p>
          <a:p>
            <a:pPr marL="0" indent="0">
              <a:buFontTx/>
              <a:buNone/>
            </a:pPr>
            <a:endParaRPr lang="en-AU" altLang="en-US" dirty="0"/>
          </a:p>
          <a:p>
            <a:pPr marL="0" indent="0">
              <a:buFontTx/>
              <a:buNone/>
            </a:pPr>
            <a:r>
              <a:rPr lang="en-AU" altLang="en-US" dirty="0"/>
              <a:t>[CLICK] Let’s begin with the first acceptable</a:t>
            </a:r>
            <a:r>
              <a:rPr lang="en-AU" altLang="en-US" baseline="0" dirty="0"/>
              <a:t> statistical synthesis method – summarizing effect estimates.</a:t>
            </a:r>
            <a:endParaRPr lang="en-AU" altLang="en-US" dirty="0"/>
          </a:p>
        </p:txBody>
      </p:sp>
    </p:spTree>
    <p:extLst>
      <p:ext uri="{BB962C8B-B14F-4D97-AF65-F5344CB8AC3E}">
        <p14:creationId xmlns:p14="http://schemas.microsoft.com/office/powerpoint/2010/main" val="3390177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Summarising</a:t>
            </a:r>
            <a:r>
              <a:rPr lang="en-US" dirty="0"/>
              <a:t> effect estimates allows us to describe the range and distribution of the </a:t>
            </a:r>
            <a:r>
              <a:rPr lang="en-US" i="1" dirty="0"/>
              <a:t>observed</a:t>
            </a:r>
            <a:r>
              <a:rPr lang="en-US" dirty="0"/>
              <a:t> effect estimates.</a:t>
            </a:r>
          </a:p>
          <a:p>
            <a:endParaRPr lang="en-US" dirty="0"/>
          </a:p>
          <a:p>
            <a:r>
              <a:rPr lang="en-US" dirty="0"/>
              <a:t>We can use this method when estimates of the intervention effect are available (or can be calculated), but the variances of effects are not reported or are incorrect. Incorrect calculation of standard errors arises more commonly in non-standard study designs that involve clustering or matching.</a:t>
            </a:r>
          </a:p>
          <a:p>
            <a:endParaRPr lang="en-US" dirty="0"/>
          </a:p>
          <a:p>
            <a:r>
              <a:rPr lang="en-US" dirty="0"/>
              <a:t>The effect estimates can be </a:t>
            </a:r>
            <a:r>
              <a:rPr lang="en-US" dirty="0" err="1"/>
              <a:t>summarised</a:t>
            </a:r>
            <a:r>
              <a:rPr lang="en-US" dirty="0"/>
              <a:t> using simple descriptive statistics, such as the median, interquartile range and the range.</a:t>
            </a:r>
            <a:endParaRPr lang="en-AU" dirty="0"/>
          </a:p>
        </p:txBody>
      </p:sp>
    </p:spTree>
    <p:extLst>
      <p:ext uri="{BB962C8B-B14F-4D97-AF65-F5344CB8AC3E}">
        <p14:creationId xmlns:p14="http://schemas.microsoft.com/office/powerpoint/2010/main" val="2604911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illustrate the acceptable synthesis methods, we are going to continue using the </a:t>
            </a:r>
            <a:r>
              <a:rPr lang="en-AU" dirty="0"/>
              <a:t>midwife-led continuity models of care example which we introduced when describing methods for structured summaries. </a:t>
            </a:r>
            <a:r>
              <a:rPr lang="en-US" dirty="0"/>
              <a:t>For the purpose of illustrating the different synthesis methods, we have manipulated the data to create different scenarios. </a:t>
            </a:r>
          </a:p>
          <a:p>
            <a:endParaRPr lang="en-US" dirty="0"/>
          </a:p>
          <a:p>
            <a:r>
              <a:rPr lang="en-US" dirty="0"/>
              <a:t>Let’s take a closer look at the information presented in the table for this first scenario. There are five columns: the first column includes the study identifier; the second column, details of the outcome; the third column, the overall risk of bias judgement; the fourth column, the available data reported for each study; and, I'll come back to the fifth column. Also note that there are grey rows which indicate the outcome type; that is, whether the outcome is continuous, binary, or ordinal.</a:t>
            </a:r>
          </a:p>
          <a:p>
            <a:endParaRPr lang="en-US" dirty="0"/>
          </a:p>
          <a:p>
            <a:r>
              <a:rPr lang="en-US" dirty="0"/>
              <a:t>[CLICK] Looking more closely at the actual data reported in the fourth column, you might notice two issues. The first is that there are different effect measures across the studies (for example, odds ratio and means to calculate a mean difference). The second is that for some of the studies, an estimate of precision (e.g. variance of the effect estimate or its confidence interval) is not available. As an example, looking at 'Frances 2000', we can see that only an odds ratio of 0.9 is reported, with no estimate of precision.</a:t>
            </a:r>
          </a:p>
          <a:p>
            <a:endParaRPr lang="en-US" dirty="0"/>
          </a:p>
          <a:p>
            <a:r>
              <a:rPr lang="en-US" dirty="0"/>
              <a:t>[CLICK] In this table we've shown only a subset of the studies, but let's suppose that for 10 of the 15 studies, the variance of the effect estimates was not reported and could not be calculated. This would mean that if we were to meta-</a:t>
            </a:r>
            <a:r>
              <a:rPr lang="en-US" dirty="0" err="1"/>
              <a:t>analyse</a:t>
            </a:r>
            <a:r>
              <a:rPr lang="en-US" dirty="0"/>
              <a:t> the studies, we would only be able to include 5 of the 10 studies in the meta-analysis. Instead though, we could </a:t>
            </a:r>
            <a:r>
              <a:rPr lang="en-US" dirty="0" err="1"/>
              <a:t>summarise</a:t>
            </a:r>
            <a:r>
              <a:rPr lang="en-US" dirty="0"/>
              <a:t> the effect estimates, which would allow us to include 10 of the 15 studies in the synthesis.</a:t>
            </a:r>
          </a:p>
          <a:p>
            <a:endParaRPr lang="en-US" dirty="0"/>
          </a:p>
          <a:p>
            <a:r>
              <a:rPr lang="en-US" dirty="0"/>
              <a:t>[CLICK] Prior to </a:t>
            </a:r>
            <a:r>
              <a:rPr lang="en-US" dirty="0" err="1"/>
              <a:t>summarising</a:t>
            </a:r>
            <a:r>
              <a:rPr lang="en-US" dirty="0"/>
              <a:t> the effect estimates, we need to </a:t>
            </a:r>
            <a:r>
              <a:rPr lang="en-US" dirty="0" err="1"/>
              <a:t>standardise</a:t>
            </a:r>
            <a:r>
              <a:rPr lang="en-US" dirty="0"/>
              <a:t> them. In this example, we are going to use an odds ratio as our effect measure because most of the studies report the effect of the intervention using this measure. For the studies that report means and standard deviations, it is also possible to calculate a </a:t>
            </a:r>
            <a:r>
              <a:rPr lang="en-US" dirty="0" err="1"/>
              <a:t>standardised</a:t>
            </a:r>
            <a:r>
              <a:rPr lang="en-US" dirty="0"/>
              <a:t> mean difference, and then re-express this as an odds ratio. Details on how to do this are available in Chapter 10, Section 10.6, of the Cochrane Handbook.</a:t>
            </a:r>
          </a:p>
          <a:p>
            <a:endParaRPr lang="en-US" dirty="0"/>
          </a:p>
          <a:p>
            <a:r>
              <a:rPr lang="en-US" dirty="0"/>
              <a:t>[CLICK] Once we have calculated an odds ratio for each study, we can calculate the median of those odds ratios, which provides us the middle odds ratio of those observed. Calculating the interquartile range, provides us with information about the distribution of the observed odds ratios.</a:t>
            </a:r>
            <a:endParaRPr lang="en-AU" dirty="0"/>
          </a:p>
        </p:txBody>
      </p:sp>
    </p:spTree>
    <p:extLst>
      <p:ext uri="{BB962C8B-B14F-4D97-AF65-F5344CB8AC3E}">
        <p14:creationId xmlns:p14="http://schemas.microsoft.com/office/powerpoint/2010/main" val="418865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is an example of how the results could be written up.</a:t>
            </a:r>
          </a:p>
          <a:p>
            <a:r>
              <a:rPr lang="en-AU" dirty="0"/>
              <a:t>[NOTE FOR TRAINER] Read out highlighted text.</a:t>
            </a:r>
            <a:endParaRPr lang="hr-HR" dirty="0"/>
          </a:p>
        </p:txBody>
      </p:sp>
    </p:spTree>
    <p:extLst>
      <p:ext uri="{BB962C8B-B14F-4D97-AF65-F5344CB8AC3E}">
        <p14:creationId xmlns:p14="http://schemas.microsoft.com/office/powerpoint/2010/main" val="1648384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each synthesis method, there are accompanying visual displays. The box-and-whisker plot is natural accompaniment to summarising effect estimates, because the plot displays the observed distribution of an outcome, with the outcome in this example, being the odds ratios.</a:t>
            </a:r>
          </a:p>
          <a:p>
            <a:endParaRPr lang="en-AU" dirty="0"/>
          </a:p>
          <a:p>
            <a:r>
              <a:rPr lang="en-AU" dirty="0"/>
              <a:t>Let’s take a closer look at the grey plot, which displays the odds ratios from all 15 studies.</a:t>
            </a:r>
          </a:p>
          <a:p>
            <a:r>
              <a:rPr lang="en-AU" dirty="0"/>
              <a:t>[CLICK] The plot conventionally depicts five values. </a:t>
            </a:r>
            <a:r>
              <a:rPr lang="en-US" dirty="0"/>
              <a:t>The upper and lower limits (or ‘hinges’) of the box, represent the 75th and 25th percentiles, respectively. The line within the box represents the 50th percentile (median), and the whiskers represent the extreme values.</a:t>
            </a:r>
          </a:p>
          <a:p>
            <a:endParaRPr lang="en-US" dirty="0"/>
          </a:p>
          <a:p>
            <a:r>
              <a:rPr lang="en-AU" dirty="0"/>
              <a:t>[CLICK] Multiple box-plots can be juxtaposed, providing a visual comparison of the distributions of effect estimates. Here, studies are grouped based on their overall risk of bias, and as you can see, studies with a low risk of bias tend to have odds ratios closer to 1. The risk of bias may therefore be an explanatory of the magnitude of the observed odds ratios.</a:t>
            </a:r>
          </a:p>
        </p:txBody>
      </p:sp>
    </p:spTree>
    <p:extLst>
      <p:ext uri="{BB962C8B-B14F-4D97-AF65-F5344CB8AC3E}">
        <p14:creationId xmlns:p14="http://schemas.microsoft.com/office/powerpoint/2010/main" val="371270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257300" y="720725"/>
            <a:ext cx="4800600" cy="360045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sz="1200" dirty="0"/>
          </a:p>
        </p:txBody>
      </p:sp>
    </p:spTree>
    <p:extLst>
      <p:ext uri="{BB962C8B-B14F-4D97-AF65-F5344CB8AC3E}">
        <p14:creationId xmlns:p14="http://schemas.microsoft.com/office/powerpoint/2010/main" val="224439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bubble plot can also be used to provide a visual display of the distribution of observed effect estimates, and is more suited than</a:t>
            </a:r>
            <a:r>
              <a:rPr lang="en-US" dirty="0"/>
              <a:t> the box-and-whisker plot when there are few studies. The plot is a scatter plot that can display multiple dimensions through the location, size and </a:t>
            </a:r>
            <a:r>
              <a:rPr lang="en-US" dirty="0" err="1"/>
              <a:t>colour</a:t>
            </a:r>
            <a:r>
              <a:rPr lang="en-US" dirty="0"/>
              <a:t> of the bubbles.</a:t>
            </a:r>
          </a:p>
          <a:p>
            <a:endParaRPr lang="en-US" dirty="0"/>
          </a:p>
          <a:p>
            <a:r>
              <a:rPr lang="en-US" dirty="0"/>
              <a:t>In this example, the odds ratio from each of the 15 studies is plotted. The </a:t>
            </a:r>
            <a:r>
              <a:rPr lang="en-US" dirty="0" err="1"/>
              <a:t>colour</a:t>
            </a:r>
            <a:r>
              <a:rPr lang="en-US" dirty="0"/>
              <a:t> of the bubble represents the overall risk of bias judgement for that result. Similar to the box-and-whisker plot, multiple bubble plots can be juxtaposed to provide a visual comparison of the distributions of effect estimates. Here, studies are grouped based on the model of care – team-based or a caseload model. These distributions are similar indicating that the model of care does not explain the magnitude of odds ratios.</a:t>
            </a:r>
            <a:endParaRPr lang="hr-HR" dirty="0"/>
          </a:p>
        </p:txBody>
      </p:sp>
    </p:spTree>
    <p:extLst>
      <p:ext uri="{BB962C8B-B14F-4D97-AF65-F5344CB8AC3E}">
        <p14:creationId xmlns:p14="http://schemas.microsoft.com/office/powerpoint/2010/main" val="214265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dirty="0"/>
              <a:t>[NOTE FOR TRAINER] This example can be left out if running short on time.</a:t>
            </a:r>
          </a:p>
          <a:p>
            <a:pPr>
              <a:lnSpc>
                <a:spcPct val="107000"/>
              </a:lnSpc>
              <a:spcAft>
                <a:spcPts val="800"/>
              </a:spcAft>
            </a:pPr>
            <a:endParaRPr lang="en-AU" dirty="0"/>
          </a:p>
          <a:p>
            <a:pPr>
              <a:lnSpc>
                <a:spcPct val="107000"/>
              </a:lnSpc>
              <a:spcAft>
                <a:spcPts val="800"/>
              </a:spcAft>
            </a:pPr>
            <a:r>
              <a:rPr lang="hr-HR" dirty="0">
                <a:latin typeface="Source Sans Pro"/>
                <a:ea typeface="Source Sans Pro"/>
              </a:rPr>
              <a:t>This </a:t>
            </a:r>
            <a:r>
              <a:rPr lang="hr-HR" dirty="0" err="1">
                <a:latin typeface="Source Sans Pro"/>
                <a:ea typeface="Source Sans Pro"/>
              </a:rPr>
              <a:t>is</a:t>
            </a:r>
            <a:r>
              <a:rPr lang="hr-HR" dirty="0">
                <a:latin typeface="Source Sans Pro"/>
                <a:ea typeface="Source Sans Pro"/>
              </a:rPr>
              <a:t> </a:t>
            </a:r>
            <a:r>
              <a:rPr lang="hr-HR" dirty="0" err="1">
                <a:latin typeface="Source Sans Pro"/>
                <a:ea typeface="Source Sans Pro"/>
              </a:rPr>
              <a:t>an</a:t>
            </a:r>
            <a:r>
              <a:rPr lang="hr-HR" dirty="0">
                <a:latin typeface="Source Sans Pro"/>
                <a:ea typeface="Source Sans Pro"/>
              </a:rPr>
              <a:t> </a:t>
            </a:r>
            <a:r>
              <a:rPr lang="en-GB" dirty="0">
                <a:latin typeface="Source Sans Pro"/>
                <a:ea typeface="Source Sans Pro"/>
              </a:rPr>
              <a:t>example from a Cochrane review</a:t>
            </a:r>
            <a:r>
              <a:rPr lang="hr-HR" dirty="0">
                <a:latin typeface="Source Sans Pro"/>
                <a:ea typeface="Source Sans Pro"/>
              </a:rPr>
              <a:t> </a:t>
            </a:r>
            <a:r>
              <a:rPr lang="en-AU" dirty="0">
                <a:latin typeface="Source Sans Pro"/>
                <a:ea typeface="Source Sans Pro"/>
              </a:rPr>
              <a:t>examining the effects of an intervention called ‘audit and feedback’. Audit and feedback is a strategy to improve professional practice which involves giving feedback to practitioners when their practice is inconsistent with recommended practice.</a:t>
            </a:r>
          </a:p>
          <a:p>
            <a:pPr>
              <a:lnSpc>
                <a:spcPct val="107000"/>
              </a:lnSpc>
              <a:spcAft>
                <a:spcPts val="800"/>
              </a:spcAft>
            </a:pPr>
            <a:endParaRPr lang="en-AU" dirty="0"/>
          </a:p>
          <a:p>
            <a:pPr>
              <a:lnSpc>
                <a:spcPct val="107000"/>
              </a:lnSpc>
              <a:spcAft>
                <a:spcPts val="800"/>
              </a:spcAft>
            </a:pPr>
            <a:r>
              <a:rPr lang="en-AU" dirty="0"/>
              <a:t>The plot includes multiple box-and-whisker plots, with each displaying the observed distribution of differences in the risk of adherence to recommended practice between the intervention (‘audit and feedback’) and the control groups (i.e. risk differences). The studies have been grouped by the intensity of the intervention, which is defined as the frequency of feedback given to the practitioners. As you see, the distribution of risk differences are overlapping across different intensities of feedback, suggesting that the magnitude of the risk differences is not associated with intensity.</a:t>
            </a:r>
            <a:endParaRPr lang="hr-HR" dirty="0"/>
          </a:p>
        </p:txBody>
      </p:sp>
    </p:spTree>
    <p:extLst>
      <p:ext uri="{BB962C8B-B14F-4D97-AF65-F5344CB8AC3E}">
        <p14:creationId xmlns:p14="http://schemas.microsoft.com/office/powerpoint/2010/main" val="3379599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latin typeface="Source Sans Pro"/>
                <a:ea typeface="Source Sans Pro"/>
              </a:rPr>
              <a:t>Now </a:t>
            </a:r>
            <a:r>
              <a:rPr lang="hr-HR" dirty="0" err="1">
                <a:latin typeface="Source Sans Pro"/>
                <a:ea typeface="Source Sans Pro"/>
              </a:rPr>
              <a:t>that</a:t>
            </a:r>
            <a:r>
              <a:rPr lang="hr-HR" dirty="0">
                <a:latin typeface="Source Sans Pro"/>
                <a:ea typeface="Source Sans Pro"/>
              </a:rPr>
              <a:t> </a:t>
            </a:r>
            <a:r>
              <a:rPr lang="hr-HR" dirty="0" err="1">
                <a:latin typeface="Source Sans Pro"/>
                <a:ea typeface="Source Sans Pro"/>
              </a:rPr>
              <a:t>we’ve</a:t>
            </a:r>
            <a:r>
              <a:rPr lang="hr-HR" dirty="0">
                <a:latin typeface="Source Sans Pro"/>
                <a:ea typeface="Source Sans Pro"/>
              </a:rPr>
              <a:t> </a:t>
            </a:r>
            <a:r>
              <a:rPr lang="en-AU" dirty="0">
                <a:latin typeface="Source Sans Pro"/>
                <a:ea typeface="Source Sans Pro"/>
              </a:rPr>
              <a:t>described the ‘summarising effect estimates’ method, let’s consider its key limitation. That is that the method does not account for differences in the relative sizes of the studies. So, a study with 10 participants contributes as much information to the analysis as a study with 1000 participants, even though we are much more certain about the effect estimate calculated in the latter study than the former. This is unlike standard meta-analysis methods where the sample size of the studies influences how much weight they will receive in the meta-analysis.</a:t>
            </a:r>
            <a:endParaRPr lang="hr-HR" dirty="0">
              <a:latin typeface="Source Sans Pro"/>
              <a:ea typeface="Source Sans Pro"/>
            </a:endParaRPr>
          </a:p>
        </p:txBody>
      </p:sp>
    </p:spTree>
    <p:extLst>
      <p:ext uri="{BB962C8B-B14F-4D97-AF65-F5344CB8AC3E}">
        <p14:creationId xmlns:p14="http://schemas.microsoft.com/office/powerpoint/2010/main" val="2561044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990600" y="768350"/>
            <a:ext cx="5118100" cy="3838575"/>
          </a:xfrm>
          <a:ln/>
        </p:spPr>
      </p:sp>
      <p:sp>
        <p:nvSpPr>
          <p:cNvPr id="71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Tx/>
              <a:buNone/>
            </a:pPr>
            <a:r>
              <a:rPr lang="en-AU" altLang="en-US" dirty="0"/>
              <a:t>Let’s now introduce the second acceptable statistical synthesis method – combining P values.</a:t>
            </a:r>
          </a:p>
        </p:txBody>
      </p:sp>
    </p:spTree>
    <p:extLst>
      <p:ext uri="{BB962C8B-B14F-4D97-AF65-F5344CB8AC3E}">
        <p14:creationId xmlns:p14="http://schemas.microsoft.com/office/powerpoint/2010/main" val="2780657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Combining P values allows us to answer the specific question: </a:t>
            </a:r>
            <a:r>
              <a:rPr lang="hr-HR" altLang="en-US" dirty="0"/>
              <a:t>is there evidence that there is an effect in at least one study. </a:t>
            </a:r>
            <a:endParaRPr lang="en-AU" altLang="en-US" dirty="0"/>
          </a:p>
          <a:p>
            <a:endParaRPr lang="en-AU" altLang="en-US" dirty="0"/>
          </a:p>
          <a:p>
            <a:r>
              <a:rPr lang="en-AU" altLang="en-US" dirty="0"/>
              <a:t>We can use this synthesis method when:</a:t>
            </a:r>
          </a:p>
          <a:p>
            <a:pPr marL="171450" indent="-171450">
              <a:buFont typeface="Arial" panose="020B0604020202020204" pitchFamily="34" charset="0"/>
              <a:buChar char="•"/>
            </a:pPr>
            <a:r>
              <a:rPr lang="en-AU" altLang="en-US" dirty="0"/>
              <a:t>there is no, or minimal, information reported beyond the direction of the effect (that is, whether the intervention was favourable of harmful) and the precise (or exact) P values;</a:t>
            </a:r>
          </a:p>
          <a:p>
            <a:pPr marL="171450" indent="-171450">
              <a:buFont typeface="Arial" panose="020B0604020202020204" pitchFamily="34" charset="0"/>
              <a:buChar char="•"/>
            </a:pPr>
            <a:r>
              <a:rPr lang="en-AU" altLang="en-US" dirty="0"/>
              <a:t>results of different types of outcomes are reported (for example continuous and binary), and the statistical tests differ (for example some studies may have used a t-test to calculate the P value and others a Z test); or,</a:t>
            </a:r>
          </a:p>
          <a:p>
            <a:pPr marL="171450" indent="-171450">
              <a:buFont typeface="Arial" panose="020B0604020202020204" pitchFamily="34" charset="0"/>
              <a:buChar char="•"/>
            </a:pPr>
            <a:r>
              <a:rPr lang="en-AU" altLang="en-US" dirty="0"/>
              <a:t>the outcomes differ across studies. For example, a review author may be interested in examining ‘serious adverse events’, but the specific events measured across the trials might vary; in some trials ‘death’ might be measured, while in others ‘serious injury’.</a:t>
            </a:r>
          </a:p>
        </p:txBody>
      </p:sp>
    </p:spTree>
    <p:extLst>
      <p:ext uri="{BB962C8B-B14F-4D97-AF65-F5344CB8AC3E}">
        <p14:creationId xmlns:p14="http://schemas.microsoft.com/office/powerpoint/2010/main" val="3303043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Let’s return to the midwife-led continuity models of care example. To demonstrate the combining P values synthesis method, we have again manipulated the data.</a:t>
            </a:r>
          </a:p>
          <a:p>
            <a:endParaRPr lang="en-AU" dirty="0"/>
          </a:p>
          <a:p>
            <a:r>
              <a:rPr lang="en-AU" dirty="0"/>
              <a:t>[CLICK] Let’s take a closer look at the data that is reported in the fourth column. You might notice a couple of issues. The first is that for some of the studies, minimal information has been reported. For example, in the case of Barry 2005, only a statement regarding the statistical significance of the intervention effect is reported; in the case of Crowe 2010, Finn 1997 and Johns 2004, only a P-value and the direction of effect is reported. The second issue is that the types of outcomes, and therefore, statistical tests vary across the studies.</a:t>
            </a:r>
          </a:p>
          <a:p>
            <a:endParaRPr lang="en-AU" dirty="0"/>
          </a:p>
          <a:p>
            <a:r>
              <a:rPr lang="en-AU" dirty="0"/>
              <a:t>[CLICK] In this table we’ve only shown a subset of the studies, but let’s suppose that there are 11 of 15 studies that provide a precise P value and the direction of effect. In a further two studies, a conventional level of significance is reported (e.g. in Johns 2004 with P &lt; 0.001), along with the direction of effect.</a:t>
            </a:r>
          </a:p>
          <a:p>
            <a:endParaRPr lang="en-AU" dirty="0"/>
          </a:p>
          <a:p>
            <a:r>
              <a:rPr lang="en-AU" dirty="0"/>
              <a:t>[CLICK] As with all synthesis methods, prior to combining (or synthesizing) results, we need to standardise them. In this case our standardised metric is a one-sided P value. One-sided P values are used because they contain information about the direction of effect.</a:t>
            </a:r>
          </a:p>
          <a:p>
            <a:endParaRPr lang="en-AU" dirty="0"/>
          </a:p>
          <a:p>
            <a:r>
              <a:rPr lang="en-AU" dirty="0"/>
              <a:t>Let’s look at two examples to see how this is done. First, let’s look at Crowe 2010. In this study the midwife-led model of care has been favourable compared with the control group on the outcome satisfaction (although we don’t know by how much because this information is not reported). The 2-sided P value from a test of whether the midwife-led model of care is more effective than the control is 0.135. Because we are interested in testing whether midwife-led models of care are favourable compared with the control group, and in this particular study the effect is consistent with this direction, then to calculate the 1-sided P value, we simply divide the 2-sided P value by 2, which gives 0.068.</a:t>
            </a:r>
          </a:p>
          <a:p>
            <a:endParaRPr lang="en-AU" dirty="0"/>
          </a:p>
          <a:p>
            <a:r>
              <a:rPr lang="en-AU" dirty="0"/>
              <a:t>[CLICK] Looking at a second example, Harvey 1996, the midwife-led model of care intervention has been unfavourable compared with the control group on the outcome satisfaction in this study (i.e. it has reduced satisfaction). Because the effect is not consistent with our hypothesis (i.e. midwife-led models of care are favourable compared with the control group), the 1-sided P value is calculated as 1 minus the 2-sided P value divided by 2. So, here, that would be 1 – (0.368/2) = 0.816.</a:t>
            </a:r>
          </a:p>
          <a:p>
            <a:endParaRPr lang="en-AU" dirty="0"/>
          </a:p>
          <a:p>
            <a:r>
              <a:rPr lang="en-AU" dirty="0"/>
              <a:t>[CLICK] We convert all 2-sided P values to 1-sided P values, and then we can combine (or meta-analyse) the P values.</a:t>
            </a:r>
          </a:p>
        </p:txBody>
      </p:sp>
    </p:spTree>
    <p:extLst>
      <p:ext uri="{BB962C8B-B14F-4D97-AF65-F5344CB8AC3E}">
        <p14:creationId xmlns:p14="http://schemas.microsoft.com/office/powerpoint/2010/main" val="215655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formula for meta-analysing P values using Fisher’s method is presented here. This is one of many methods available to combine P values.</a:t>
            </a:r>
          </a:p>
          <a:p>
            <a:endParaRPr lang="en-AU" dirty="0"/>
          </a:p>
          <a:p>
            <a:r>
              <a:rPr lang="en-AU" dirty="0"/>
              <a:t>The worked example in Chapter 12 of the Cochrane Handbook demonstrates the formula using the midwife-led continuity models of care example.</a:t>
            </a:r>
          </a:p>
        </p:txBody>
      </p:sp>
    </p:spTree>
    <p:extLst>
      <p:ext uri="{BB962C8B-B14F-4D97-AF65-F5344CB8AC3E}">
        <p14:creationId xmlns:p14="http://schemas.microsoft.com/office/powerpoint/2010/main" val="3427536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is an example of how the results could be written up.</a:t>
            </a:r>
          </a:p>
          <a:p>
            <a:r>
              <a:rPr lang="en-AU" dirty="0"/>
              <a:t>[NOTE FOR TRAINER] Read out highlighted text.</a:t>
            </a:r>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While this synthesis method provides some indication of whether there is evidence that the intervention is beneficial in at least one study, it does not provide information on the size of the intervention effects. The size of the intervention effects is key for decision making, and we are able to estimate the size with minimal information provided in the studies by using an </a:t>
            </a:r>
            <a:r>
              <a:rPr lang="hr-HR" dirty="0"/>
              <a:t>albatross plot.</a:t>
            </a:r>
          </a:p>
          <a:p>
            <a:endParaRPr lang="hr-HR" dirty="0"/>
          </a:p>
        </p:txBody>
      </p:sp>
    </p:spTree>
    <p:extLst>
      <p:ext uri="{BB962C8B-B14F-4D97-AF65-F5344CB8AC3E}">
        <p14:creationId xmlns:p14="http://schemas.microsoft.com/office/powerpoint/2010/main" val="3829719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an example of an albatross plot, which allows approximate examination of the underlying intervention effects. The albatross plot is a natural accompaniment to combining P values, because the only information required is the precise P value, direction of the effect, and the study sample size.</a:t>
            </a:r>
          </a:p>
          <a:p>
            <a:endParaRPr lang="en-AU" dirty="0"/>
          </a:p>
          <a:p>
            <a:r>
              <a:rPr lang="en-AU" dirty="0"/>
              <a:t>The plot is a scatter plot of each study’s sample size against the precise P value for the study result.</a:t>
            </a:r>
          </a:p>
          <a:p>
            <a:endParaRPr lang="en-AU" dirty="0"/>
          </a:p>
          <a:p>
            <a:r>
              <a:rPr lang="en-AU" dirty="0"/>
              <a:t>[CLICK] Superimposed on the plot are contours that represent, in this example, standardised mean differences. These contours can be calculated because we know the algebraic relationship between the standardised mean difference, sample size and P value. The highlighted contour is for a SMD of 0.5; indicating a moderate effect.</a:t>
            </a:r>
          </a:p>
          <a:p>
            <a:endParaRPr lang="en-AU" dirty="0"/>
          </a:p>
          <a:p>
            <a:r>
              <a:rPr lang="en-AU" dirty="0"/>
              <a:t>[CLICK] Each point reflects a study’s result.</a:t>
            </a:r>
          </a:p>
          <a:p>
            <a:endParaRPr lang="en-AU" dirty="0"/>
          </a:p>
          <a:p>
            <a:r>
              <a:rPr lang="en-AU" dirty="0"/>
              <a:t>[CLICK] The location of the points relative to the SMD contours indicate the their likely size.</a:t>
            </a:r>
          </a:p>
          <a:p>
            <a:endParaRPr lang="en-AU" dirty="0"/>
          </a:p>
          <a:p>
            <a:r>
              <a:rPr lang="en-AU" dirty="0"/>
              <a:t>[CLICK] For example, this point is sitting close to the contour representing SMDs of 0.5.</a:t>
            </a:r>
          </a:p>
          <a:p>
            <a:endParaRPr lang="en-AU" dirty="0"/>
          </a:p>
          <a:p>
            <a:r>
              <a:rPr lang="en-AU" dirty="0"/>
              <a:t>[CLICK] While these three points are sitting between two contours representing SMDs between 0.10 and 0.25, indicating that the effects of the SMDs in these studies are likely to be small.</a:t>
            </a:r>
            <a:endParaRPr lang="hr-HR" dirty="0"/>
          </a:p>
        </p:txBody>
      </p:sp>
    </p:spTree>
    <p:extLst>
      <p:ext uri="{BB962C8B-B14F-4D97-AF65-F5344CB8AC3E}">
        <p14:creationId xmlns:p14="http://schemas.microsoft.com/office/powerpoint/2010/main" val="772724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returning to our example, we might supplement reporting the results from the meta-analysis of P values with a statement about the likely size of the effects.</a:t>
            </a:r>
          </a:p>
          <a:p>
            <a:endParaRPr lang="en-AU" dirty="0"/>
          </a:p>
          <a:p>
            <a:r>
              <a:rPr lang="en-AU" dirty="0"/>
              <a:t>[NOTE FOR TRAINER] Read out highlighted text.</a:t>
            </a:r>
            <a:endParaRPr lang="hr-HR" dirty="0"/>
          </a:p>
        </p:txBody>
      </p:sp>
    </p:spTree>
    <p:extLst>
      <p:ext uri="{BB962C8B-B14F-4D97-AF65-F5344CB8AC3E}">
        <p14:creationId xmlns:p14="http://schemas.microsoft.com/office/powerpoint/2010/main" val="349350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768350"/>
            <a:ext cx="5119687" cy="3838575"/>
          </a:xfrm>
        </p:spPr>
      </p:sp>
      <p:sp>
        <p:nvSpPr>
          <p:cNvPr id="3" name="Notes Placeholder 2"/>
          <p:cNvSpPr>
            <a:spLocks noGrp="1"/>
          </p:cNvSpPr>
          <p:nvPr>
            <p:ph type="body" idx="1"/>
          </p:nvPr>
        </p:nvSpPr>
        <p:spPr/>
        <p:txBody>
          <a:bodyPr/>
          <a:lstStyle/>
          <a:p>
            <a:r>
              <a:rPr lang="en-AU" altLang="en-US" baseline="0" dirty="0">
                <a:latin typeface="Source Sans Pro"/>
                <a:ea typeface="Source Sans Pro"/>
              </a:rPr>
              <a:t>This table is from Chapter 9 of the </a:t>
            </a:r>
            <a:r>
              <a:rPr lang="en-AU" altLang="en-US" i="1" baseline="0" dirty="0">
                <a:latin typeface="Source Sans Pro"/>
                <a:ea typeface="Source Sans Pro"/>
              </a:rPr>
              <a:t>Cochrane Handbook </a:t>
            </a:r>
            <a:r>
              <a:rPr lang="en-AU" altLang="en-US" i="1" dirty="0">
                <a:latin typeface="Source Sans Pro"/>
                <a:ea typeface="Source Sans Pro"/>
              </a:rPr>
              <a:t>for Systematic Reviews of Interventions</a:t>
            </a:r>
            <a:r>
              <a:rPr lang="en-AU" altLang="en-US" dirty="0">
                <a:latin typeface="Source Sans Pro"/>
                <a:ea typeface="Source Sans Pro"/>
              </a:rPr>
              <a:t> </a:t>
            </a:r>
            <a:r>
              <a:rPr lang="en-AU" altLang="en-US" baseline="0" dirty="0">
                <a:latin typeface="Source Sans Pro"/>
                <a:ea typeface="Source Sans Pro"/>
              </a:rPr>
              <a:t>and provides an overview of presentation, statistical synthesis and display methods. We will refer to this table throughout the presentation.</a:t>
            </a:r>
          </a:p>
          <a:p>
            <a:pPr>
              <a:buFontTx/>
              <a:buNone/>
            </a:pPr>
            <a:endParaRPr lang="en-AU" altLang="en-US" baseline="0" dirty="0"/>
          </a:p>
          <a:p>
            <a:r>
              <a:rPr lang="en-AU" baseline="0" dirty="0"/>
              <a:t>[CLICK] The preferred statistical synthesis methods, being meta-analysis of effect estimates and its extensions, are covered in other training modules.</a:t>
            </a:r>
          </a:p>
          <a:p>
            <a:endParaRPr lang="en-AU" baseline="0" dirty="0"/>
          </a:p>
          <a:p>
            <a:r>
              <a:rPr lang="en-AU" baseline="0" dirty="0"/>
              <a:t>[CLICK] In this module, we focus on other acceptable statistical synthesis methods that might be considered when a meta-analysis of effect estimates is not possible.</a:t>
            </a:r>
          </a:p>
          <a:p>
            <a:endParaRPr lang="en-AU" baseline="0" dirty="0"/>
          </a:p>
          <a:p>
            <a:r>
              <a:rPr lang="en-AU" baseline="0" dirty="0"/>
              <a:t>[CLICK] We also cover approaches to structuring summaries of the evidence that should always be presented alongside any synthesis, and is particularly important in reviews without meta-analysis.</a:t>
            </a:r>
          </a:p>
          <a:p>
            <a:endParaRPr lang="en-AU" baseline="0" dirty="0"/>
          </a:p>
          <a:p>
            <a:r>
              <a:rPr lang="en-AU" baseline="0" dirty="0"/>
              <a:t>[CLICK] Finally, we will cover visual displays that can be used alongside the different summary and synthesis methods.</a:t>
            </a:r>
          </a:p>
          <a:p>
            <a:pPr>
              <a:buFontTx/>
              <a:buNone/>
            </a:pPr>
            <a:endParaRPr lang="en-AU" altLang="en-US" baseline="0" dirty="0"/>
          </a:p>
        </p:txBody>
      </p:sp>
    </p:spTree>
    <p:extLst>
      <p:ext uri="{BB962C8B-B14F-4D97-AF65-F5344CB8AC3E}">
        <p14:creationId xmlns:p14="http://schemas.microsoft.com/office/powerpoint/2010/main" val="23299510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FOR TRAINER] This example can be left out if running short on time.</a:t>
            </a:r>
          </a:p>
          <a:p>
            <a:endParaRPr lang="en-AU" dirty="0"/>
          </a:p>
          <a:p>
            <a:r>
              <a:rPr lang="hr-HR" dirty="0"/>
              <a:t>Now let’s look at another example</a:t>
            </a:r>
            <a:r>
              <a:rPr lang="en-AU" dirty="0"/>
              <a:t>. This is from a review aiming to examine whether homeopathy was effective.</a:t>
            </a:r>
            <a:endParaRPr lang="hr-HR" dirty="0"/>
          </a:p>
        </p:txBody>
      </p:sp>
    </p:spTree>
    <p:extLst>
      <p:ext uri="{BB962C8B-B14F-4D97-AF65-F5344CB8AC3E}">
        <p14:creationId xmlns:p14="http://schemas.microsoft.com/office/powerpoint/2010/main" val="592671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table from the review provides the characteristics of the studies in terms of disease, homeopathy treatment, outcome, sample size, P value from the statistical test comparing the treatment and control group, as well as methodological characteristics (blinding, missing data).</a:t>
            </a:r>
          </a:p>
          <a:p>
            <a:endParaRPr lang="en-AU" dirty="0"/>
          </a:p>
          <a:p>
            <a:r>
              <a:rPr lang="en-AU" dirty="0"/>
              <a:t>[CLICK] The first point to note is that homeopathy has been evaluated in many different diseases.</a:t>
            </a:r>
          </a:p>
          <a:p>
            <a:endParaRPr lang="en-AU" dirty="0"/>
          </a:p>
          <a:p>
            <a:r>
              <a:rPr lang="en-AU" dirty="0"/>
              <a:t>[CLICK] The second point to note is that, due to homeopathy having been evaluated across different diseases, the outcomes across studies differ.</a:t>
            </a:r>
          </a:p>
          <a:p>
            <a:endParaRPr lang="en-AU" dirty="0"/>
          </a:p>
          <a:p>
            <a:r>
              <a:rPr lang="en-AU" dirty="0"/>
              <a:t>[CLICK] Let’s take a closer look at two of the trials.</a:t>
            </a:r>
          </a:p>
          <a:p>
            <a:endParaRPr lang="en-AU" dirty="0"/>
          </a:p>
          <a:p>
            <a:r>
              <a:rPr lang="en-AU" dirty="0" err="1"/>
              <a:t>Ferley</a:t>
            </a:r>
            <a:r>
              <a:rPr lang="en-AU" dirty="0"/>
              <a:t> 1989 is examining the effects of homeopathy for influenza-like syndrome and measures the outcome ‘recovery rate within 48 h of treatment’ while Reilly 1994 examines the effects of homeopathy for allergic asthma and measures the outcome ‘overall symptom intensity’. These are very different outcomes.</a:t>
            </a:r>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63708B-67A2-4DBC-894B-80D18EC9C705}" type="slidenum">
              <a:rPr kumimoji="0" lang="en-AU"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AU"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03429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dirty="0"/>
              <a:t>The authors of this review decided to combine P value to address the review question. The rationale they provided was: </a:t>
            </a:r>
            <a:r>
              <a:rPr lang="en-AU" dirty="0"/>
              <a:t>[NOTE FOR TRAINER] Read out highlighted text.</a:t>
            </a:r>
            <a:endParaRPr lang="hr-HR" dirty="0"/>
          </a:p>
          <a:p>
            <a:pPr>
              <a:lnSpc>
                <a:spcPct val="107000"/>
              </a:lnSpc>
              <a:spcAft>
                <a:spcPts val="800"/>
              </a:spcAft>
            </a:pPr>
            <a:endParaRPr lang="en-GB"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GB" dirty="0"/>
              <a:t>[CLICK] The authors go on to define their hypotheses: </a:t>
            </a:r>
            <a:r>
              <a:rPr lang="en-AU" dirty="0"/>
              <a:t>[NOTE FOR TRAINER] Read out highlighted text.</a:t>
            </a:r>
            <a:endParaRPr lang="hr-HR" dirty="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D688E6-6190-40F7-9D2D-3629FE0FCFD1}" type="slidenum">
              <a:rPr kumimoji="0" lang="en-AU"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AU"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554572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authors combined the P values across the studies using eight different methods. Irrespective of the particular method, all results suggested there was strong evidence that homeopathy was effective in at least one study.</a:t>
            </a:r>
          </a:p>
          <a:p>
            <a:endParaRPr lang="en-AU" dirty="0"/>
          </a:p>
          <a:p>
            <a:r>
              <a:rPr lang="en-AU" dirty="0"/>
              <a:t>[CLICK] But, these syntheses ignored potential methodological limitations that may bias the results. So, the review authors also undertook a sensitivity analysis that involved </a:t>
            </a:r>
            <a:r>
              <a:rPr lang="hr-HR" dirty="0"/>
              <a:t>stepwise </a:t>
            </a:r>
            <a:r>
              <a:rPr lang="en-AU" dirty="0"/>
              <a:t>removal</a:t>
            </a:r>
            <a:r>
              <a:rPr lang="hr-HR" dirty="0"/>
              <a:t> of </a:t>
            </a:r>
            <a:r>
              <a:rPr lang="en-AU" dirty="0"/>
              <a:t>studies that were determined to have more methodological limitations, and therefore be at a higher risk of bias. Including studies that had fewer methodological limitations, resulted in P values that supported the null hypothesis that there was no evidence to suggest that homeopathy was effective in any trial. </a:t>
            </a:r>
            <a:endParaRPr lang="hr-HR" dirty="0"/>
          </a:p>
        </p:txBody>
      </p:sp>
    </p:spTree>
    <p:extLst>
      <p:ext uri="{BB962C8B-B14F-4D97-AF65-F5344CB8AC3E}">
        <p14:creationId xmlns:p14="http://schemas.microsoft.com/office/powerpoint/2010/main" val="3919202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that we have describe the combining P values method, let’s consider its key limitations.</a:t>
            </a:r>
          </a:p>
          <a:p>
            <a:endParaRPr lang="en-AU" dirty="0"/>
          </a:p>
          <a:p>
            <a:r>
              <a:rPr lang="en-AU" dirty="0"/>
              <a:t>The synthesis method provides no information on the size of the intervention effects. Accompanying the method with the albatross plot, or presenting any available effect estimates (in a table), or both, may help address this gap.</a:t>
            </a:r>
          </a:p>
          <a:p>
            <a:endParaRPr lang="en-AU" dirty="0"/>
          </a:p>
          <a:p>
            <a:r>
              <a:rPr lang="en-AU" dirty="0"/>
              <a:t>The method does not distinguish between evidence from large studies with small effects and small studies with large effects, which can yield the same P value.</a:t>
            </a:r>
          </a:p>
          <a:p>
            <a:endParaRPr lang="en-AU" dirty="0"/>
          </a:p>
          <a:p>
            <a:r>
              <a:rPr lang="en-AU" dirty="0"/>
              <a:t>The result can be difficult to interpret because the null hypothesis can be rejected on the basis of an intervention being effective in just one study.</a:t>
            </a:r>
          </a:p>
          <a:p>
            <a:endParaRPr lang="en-GB"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GB" dirty="0"/>
              <a:t>Finally, when combining few small studies, a non statistically significant test should not be interpreted as evidence of no effect </a:t>
            </a:r>
            <a:r>
              <a:rPr lang="hr-HR" dirty="0"/>
              <a:t>in</a:t>
            </a:r>
            <a:r>
              <a:rPr lang="en-GB" dirty="0"/>
              <a:t> all studies. The reason for this is that small studies will insufficiently powered to detect small to moderate intervention effects, which may be clinically important.</a:t>
            </a:r>
            <a:endParaRPr lang="hr-HR" dirty="0"/>
          </a:p>
        </p:txBody>
      </p:sp>
    </p:spTree>
    <p:extLst>
      <p:ext uri="{BB962C8B-B14F-4D97-AF65-F5344CB8AC3E}">
        <p14:creationId xmlns:p14="http://schemas.microsoft.com/office/powerpoint/2010/main" val="17758914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990600" y="768350"/>
            <a:ext cx="5118100" cy="3838575"/>
          </a:xfrm>
          <a:ln/>
        </p:spPr>
      </p:sp>
      <p:sp>
        <p:nvSpPr>
          <p:cNvPr id="71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Tx/>
              <a:buNone/>
            </a:pPr>
            <a:r>
              <a:rPr lang="en-AU" altLang="en-US" dirty="0"/>
              <a:t>Let’s now introduce the last acceptable statistical synthesis method – vote counting based on the direction of effect.</a:t>
            </a:r>
          </a:p>
        </p:txBody>
      </p:sp>
    </p:spTree>
    <p:extLst>
      <p:ext uri="{BB962C8B-B14F-4D97-AF65-F5344CB8AC3E}">
        <p14:creationId xmlns:p14="http://schemas.microsoft.com/office/powerpoint/2010/main" val="37390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Vote counting based on the direction of effect allows us to answer the question of: is there any evidence of an effect?</a:t>
            </a:r>
          </a:p>
          <a:p>
            <a:endParaRPr lang="en-AU" dirty="0"/>
          </a:p>
          <a:p>
            <a:r>
              <a:rPr lang="en-AU" dirty="0"/>
              <a:t>We can use this method when:</a:t>
            </a:r>
          </a:p>
          <a:p>
            <a:pPr marL="171450" indent="-171450">
              <a:buFont typeface="Arial" panose="020B0604020202020204" pitchFamily="34" charset="0"/>
              <a:buChar char="•"/>
            </a:pPr>
            <a:r>
              <a:rPr lang="en-AU" dirty="0"/>
              <a:t>there is very incomplete reporting and only the direction of the effect </a:t>
            </a:r>
            <a:r>
              <a:rPr lang="en-US" dirty="0"/>
              <a:t>(that is, whether the intervention was </a:t>
            </a:r>
            <a:r>
              <a:rPr lang="en-US" dirty="0" err="1"/>
              <a:t>favourable</a:t>
            </a:r>
            <a:r>
              <a:rPr lang="en-US" dirty="0"/>
              <a:t> or harmful) is reported; or,</a:t>
            </a:r>
          </a:p>
          <a:p>
            <a:pPr marL="171450" indent="-171450">
              <a:buFont typeface="Arial" panose="020B0604020202020204" pitchFamily="34" charset="0"/>
              <a:buChar char="•"/>
            </a:pPr>
            <a:r>
              <a:rPr lang="en-US" dirty="0"/>
              <a:t>there is inconsistency in the effect measures reported across the studies.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method involves categorizing each study result as indicating whether the intervention was ‘</a:t>
            </a:r>
            <a:r>
              <a:rPr lang="en-US" dirty="0" err="1"/>
              <a:t>favourable</a:t>
            </a:r>
            <a:r>
              <a:rPr lang="en-US" dirty="0"/>
              <a:t>’ or ‘harmful’ based on the direction of effect. Importantly, statistical significance is not considered in this categorization; a point which we return to soon.</a:t>
            </a:r>
            <a:endParaRPr lang="en-AU" dirty="0"/>
          </a:p>
          <a:p>
            <a:endParaRPr lang="en-AU" dirty="0"/>
          </a:p>
          <a:p>
            <a:r>
              <a:rPr lang="en-AU" dirty="0"/>
              <a:t>A statistical test – called the sign test – can be used to test if there is any evidence of effect. This test is equivalent to testing if there is evidence that the proportion of effects indicating the intervention is favourable is different from 0.5. If the intervention is not truly different from the control, then, by chance, we would expect approximately half the studies to show that the intervention is beneficial (based on the direction) and half to show it is harmful. But, if the intervention is truly different from the control, then we would expect the proportion to be smaller or greater than 0.5.</a:t>
            </a:r>
            <a:endParaRPr lang="hr-HR" dirty="0"/>
          </a:p>
        </p:txBody>
      </p:sp>
    </p:spTree>
    <p:extLst>
      <p:ext uri="{BB962C8B-B14F-4D97-AF65-F5344CB8AC3E}">
        <p14:creationId xmlns:p14="http://schemas.microsoft.com/office/powerpoint/2010/main" val="15143407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Let’s again return to the midwife-led continuity models of care example. To demonstrate vote counting based on the direction of effect, we have again manipulated the data.</a:t>
            </a:r>
          </a:p>
          <a:p>
            <a:pPr>
              <a:lnSpc>
                <a:spcPct val="107000"/>
              </a:lnSpc>
              <a:spcAft>
                <a:spcPts val="800"/>
              </a:spcAft>
            </a:pPr>
            <a:endParaRPr lang="en-GB" dirty="0"/>
          </a:p>
          <a:p>
            <a:pPr>
              <a:lnSpc>
                <a:spcPct val="107000"/>
              </a:lnSpc>
              <a:spcAft>
                <a:spcPts val="800"/>
              </a:spcAft>
            </a:pPr>
            <a:r>
              <a:rPr lang="en-GB" dirty="0"/>
              <a:t>[CLICK] Let’s take a closer look at the data that is reported in the fourth column. Similar to the scenario we showed with combining P values, the results from some of these studies are incompletely reported, but in this scenario, there is very limited reporting for in some of the studies. Take for example Finn 1997, Harvey 1996 and Barry 2005, where only the intervention effect estimate is reported along with a statement regarding statistical significance. In addition, the outcome types (continuous and binary) and associated effect measures (mean differences and risk ratios) differ across studies.</a:t>
            </a:r>
          </a:p>
          <a:p>
            <a:pPr>
              <a:lnSpc>
                <a:spcPct val="107000"/>
              </a:lnSpc>
              <a:spcAft>
                <a:spcPts val="800"/>
              </a:spcAft>
            </a:pPr>
            <a:endParaRPr lang="en-GB" dirty="0"/>
          </a:p>
          <a:p>
            <a:pPr>
              <a:lnSpc>
                <a:spcPct val="107000"/>
              </a:lnSpc>
              <a:spcAft>
                <a:spcPts val="800"/>
              </a:spcAft>
            </a:pPr>
            <a:r>
              <a:rPr lang="en-GB" dirty="0"/>
              <a:t>[CLICK] In this table, we have only shown a subset of the studies, but let’s suppose that in 12 of the 15 studies the direction of effect is reported; therefore allowing us to include these 12 studies our synthesis.</a:t>
            </a:r>
          </a:p>
          <a:p>
            <a:pPr>
              <a:lnSpc>
                <a:spcPct val="107000"/>
              </a:lnSpc>
              <a:spcAft>
                <a:spcPts val="800"/>
              </a:spcAft>
            </a:pPr>
            <a:endParaRPr lang="en-GB" dirty="0"/>
          </a:p>
          <a:p>
            <a:pPr>
              <a:lnSpc>
                <a:spcPct val="107000"/>
              </a:lnSpc>
              <a:spcAft>
                <a:spcPts val="800"/>
              </a:spcAft>
            </a:pPr>
            <a:r>
              <a:rPr lang="en-GB" dirty="0"/>
              <a:t>[CLICK] The first step is to calculate our standardised metric for each study, which in this case is simply assigning a 1 or 0 depending on whether the intervention was favourable or harmful. Let’s take a closer look at the results of two studies.</a:t>
            </a:r>
          </a:p>
          <a:p>
            <a:pPr>
              <a:lnSpc>
                <a:spcPct val="107000"/>
              </a:lnSpc>
              <a:spcAft>
                <a:spcPts val="800"/>
              </a:spcAft>
            </a:pPr>
            <a:endParaRPr lang="en-GB" dirty="0"/>
          </a:p>
          <a:p>
            <a:pPr>
              <a:lnSpc>
                <a:spcPct val="107000"/>
              </a:lnSpc>
              <a:spcAft>
                <a:spcPts val="800"/>
              </a:spcAft>
            </a:pPr>
            <a:r>
              <a:rPr lang="en-GB" dirty="0"/>
              <a:t>[CLICK] Harvey 1996 reports a mean difference of -3, meaning that satisfaction was 3 points lower for those receiving the intervention compared with the control. Because this point indicates the intervention reduces satisfaction, this study is given the value zero. Note that statistical significance, which for this study is ‘not significant’, is not considered when assigning a value of one or zero to the study result.</a:t>
            </a:r>
          </a:p>
          <a:p>
            <a:pPr>
              <a:lnSpc>
                <a:spcPct val="107000"/>
              </a:lnSpc>
              <a:spcAft>
                <a:spcPts val="800"/>
              </a:spcAft>
            </a:pPr>
            <a:endParaRPr lang="en-GB"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GB" dirty="0"/>
              <a:t>[CLICK] Biro 2000 reports a risk ratio of 1.13, meaning that the risk of being satisfied is 13% higher for those receiving the intervention compared with the control. Because this point indicates the intervention improves satisfaction, this result is given the value one. Note again, that statistical significance, which for this study is statistically significant at the 5% threshold, is not considered in the binary value assigned to the study result.</a:t>
            </a:r>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p:txBody>
      </p:sp>
    </p:spTree>
    <p:extLst>
      <p:ext uri="{BB962C8B-B14F-4D97-AF65-F5344CB8AC3E}">
        <p14:creationId xmlns:p14="http://schemas.microsoft.com/office/powerpoint/2010/main" val="967458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Of the 12 studies that reported the direction of effect, in 10, satisfaction was higher in those who received the intervention.</a:t>
            </a:r>
          </a:p>
          <a:p>
            <a:endParaRPr lang="en-AU" dirty="0"/>
          </a:p>
          <a:p>
            <a:r>
              <a:rPr lang="en-AU" dirty="0"/>
              <a:t>[CLICK] Here is an example of how the results could be written up.</a:t>
            </a:r>
          </a:p>
          <a:p>
            <a:r>
              <a:rPr lang="en-AU" dirty="0"/>
              <a:t>[NOTE FOR TRAINER] Read out highlighted text.</a:t>
            </a:r>
          </a:p>
          <a:p>
            <a:r>
              <a:rPr lang="en-AU" dirty="0"/>
              <a:t>Details of how of the method used to calculate the confidence interval and how to calculate the P-value (using excel) are available in Chapter 12 of the Cochrane Handbook.</a:t>
            </a:r>
          </a:p>
          <a:p>
            <a:endParaRPr lang="en-AU" dirty="0"/>
          </a:p>
          <a:p>
            <a:r>
              <a:rPr lang="en-AU" dirty="0"/>
              <a:t>[CLICK] While this synthesis method addresses the question of whether there is any evidence of an effect, it does not provide information on the size of the intervention effects. The size of the intervention effects are key for decision making, and those that are available, or can be calculated, should be presented.</a:t>
            </a:r>
            <a:endParaRPr lang="hr-HR" dirty="0"/>
          </a:p>
        </p:txBody>
      </p:sp>
    </p:spTree>
    <p:extLst>
      <p:ext uri="{BB962C8B-B14F-4D97-AF65-F5344CB8AC3E}">
        <p14:creationId xmlns:p14="http://schemas.microsoft.com/office/powerpoint/2010/main" val="22313425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The accompanying visual display for vote counting is called the harvest plot. </a:t>
            </a:r>
          </a:p>
          <a:p>
            <a:pPr>
              <a:lnSpc>
                <a:spcPct val="107000"/>
              </a:lnSpc>
              <a:spcAft>
                <a:spcPts val="800"/>
              </a:spcAft>
            </a:pPr>
            <a:endParaRPr lang="en-GB" dirty="0"/>
          </a:p>
          <a:p>
            <a:pPr>
              <a:lnSpc>
                <a:spcPct val="107000"/>
              </a:lnSpc>
              <a:spcAft>
                <a:spcPts val="800"/>
              </a:spcAft>
            </a:pPr>
            <a:r>
              <a:rPr lang="en-GB" dirty="0"/>
              <a:t>Each bar represents a result from one study, denoted by alphabet characters.</a:t>
            </a:r>
          </a:p>
          <a:p>
            <a:pPr>
              <a:lnSpc>
                <a:spcPct val="107000"/>
              </a:lnSpc>
              <a:spcAft>
                <a:spcPts val="800"/>
              </a:spcAft>
            </a:pPr>
            <a:endParaRPr lang="en-GB" dirty="0"/>
          </a:p>
          <a:p>
            <a:pPr>
              <a:lnSpc>
                <a:spcPct val="107000"/>
              </a:lnSpc>
              <a:spcAft>
                <a:spcPts val="800"/>
              </a:spcAft>
            </a:pPr>
            <a:r>
              <a:rPr lang="en-GB" dirty="0"/>
              <a:t>[CLICK] The bars are categorized based on their effects. In this example, those where the ‘other models of care’ are favourable, and those where ‘midwife-led models of care’ are favourable. It is immediately evident from this plot that most of the studies have found that </a:t>
            </a:r>
            <a:r>
              <a:rPr lang="en-AU" dirty="0"/>
              <a:t>satisfaction was higher in those who received midwife-led models of care.</a:t>
            </a:r>
          </a:p>
          <a:p>
            <a:pPr>
              <a:lnSpc>
                <a:spcPct val="107000"/>
              </a:lnSpc>
              <a:spcAft>
                <a:spcPts val="800"/>
              </a:spcAft>
            </a:pPr>
            <a:endParaRPr lang="en-GB" dirty="0"/>
          </a:p>
          <a:p>
            <a:pPr>
              <a:lnSpc>
                <a:spcPct val="107000"/>
              </a:lnSpc>
              <a:spcAft>
                <a:spcPts val="800"/>
              </a:spcAft>
            </a:pPr>
            <a:r>
              <a:rPr lang="en-GB" dirty="0"/>
              <a:t>[CLICK] Height and shading can be used to depict characteristics of the studies. In this example, height depicts the overall risk of bias. The tallest bars reflect studies that are judged to be at a low risk of bias, while the shortest bars reflect studies judged to be at a high risk of bias. The reason for using taller bars to depict studies at a low risk of bias is because this visually gives more prominence to these studies.</a:t>
            </a:r>
          </a:p>
          <a:p>
            <a:pPr>
              <a:lnSpc>
                <a:spcPct val="107000"/>
              </a:lnSpc>
              <a:spcAft>
                <a:spcPts val="800"/>
              </a:spcAft>
            </a:pPr>
            <a:endParaRPr lang="en-GB" dirty="0"/>
          </a:p>
          <a:p>
            <a:pPr>
              <a:lnSpc>
                <a:spcPct val="107000"/>
              </a:lnSpc>
              <a:spcAft>
                <a:spcPts val="800"/>
              </a:spcAft>
            </a:pPr>
            <a:r>
              <a:rPr lang="en-GB" dirty="0"/>
              <a:t>In this example, shading is used to depict the model of care.</a:t>
            </a:r>
          </a:p>
        </p:txBody>
      </p:sp>
    </p:spTree>
    <p:extLst>
      <p:ext uri="{BB962C8B-B14F-4D97-AF65-F5344CB8AC3E}">
        <p14:creationId xmlns:p14="http://schemas.microsoft.com/office/powerpoint/2010/main" val="78681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257300" y="720725"/>
            <a:ext cx="4800600" cy="360045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sz="1200" dirty="0"/>
          </a:p>
        </p:txBody>
      </p:sp>
    </p:spTree>
    <p:extLst>
      <p:ext uri="{BB962C8B-B14F-4D97-AF65-F5344CB8AC3E}">
        <p14:creationId xmlns:p14="http://schemas.microsoft.com/office/powerpoint/2010/main" val="38997669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Tree>
    <p:extLst>
      <p:ext uri="{BB962C8B-B14F-4D97-AF65-F5344CB8AC3E}">
        <p14:creationId xmlns:p14="http://schemas.microsoft.com/office/powerpoint/2010/main" val="1445890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we  have described the vote counting based on the direction of effect method, let’s consider its key limitations.</a:t>
            </a:r>
          </a:p>
          <a:p>
            <a:endParaRPr lang="en-AU" dirty="0"/>
          </a:p>
          <a:p>
            <a:r>
              <a:rPr lang="en-AU" dirty="0"/>
              <a:t>The synthesis method gives equal importance to different magnitudes of intervention effect. In addition, the method provides no information on the magnitudes of intervention effect, so it’s important to accompany the synthesis method with estimates of intervention effect when they are available, or can be calculated.</a:t>
            </a:r>
          </a:p>
          <a:p>
            <a:endParaRPr lang="en-AU" dirty="0"/>
          </a:p>
          <a:p>
            <a:r>
              <a:rPr lang="en-AU" dirty="0"/>
              <a:t>The synthesis method does not account for differences in the relative sizes of the studies. So, very small studies contribute as much information as very large studies.</a:t>
            </a:r>
          </a:p>
          <a:p>
            <a:endParaRPr lang="en-AU" dirty="0"/>
          </a:p>
          <a:p>
            <a:r>
              <a:rPr lang="en-AU" dirty="0"/>
              <a:t>The method is less powerful than combining P values because P values encapsulate more information than just the direction of the effect.</a:t>
            </a:r>
          </a:p>
          <a:p>
            <a:endParaRPr lang="en-AU" dirty="0"/>
          </a:p>
          <a:p>
            <a:r>
              <a:rPr lang="en-AU" dirty="0"/>
              <a:t>Finally, vote counting based on the direction of effect may be confused with conventional forms of vote counting that use rules based on statistical significance and direction to categorize effects, or rules based on statistical significance, direction of effect, and magnitude of effect (when available). These forms of vote counting have serious limitations and should be avoided for the reason we now expand upon.</a:t>
            </a:r>
          </a:p>
        </p:txBody>
      </p:sp>
    </p:spTree>
    <p:extLst>
      <p:ext uri="{BB962C8B-B14F-4D97-AF65-F5344CB8AC3E}">
        <p14:creationId xmlns:p14="http://schemas.microsoft.com/office/powerpoint/2010/main" val="19789832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conventional form of vote counting can be imagined as creating two stacks of papers. In stack 1, studies that show statistically significant benefit are placed, while in stack 2, all other studies are placed. If stack 1 is higher, it is concluded that the intervention is beneficial, while if stack 2 is higher, it is concluded that there is no effect. </a:t>
            </a:r>
          </a:p>
          <a:p>
            <a:endParaRPr lang="en-AU" dirty="0"/>
          </a:p>
          <a:p>
            <a:r>
              <a:rPr lang="hr-HR" dirty="0"/>
              <a:t>[CLICK] </a:t>
            </a:r>
            <a:r>
              <a:rPr lang="en-AU" dirty="0"/>
              <a:t>This conventional form of vote counting should be avoided for the following reasons.</a:t>
            </a:r>
            <a:endParaRPr lang="hr-HR" dirty="0"/>
          </a:p>
        </p:txBody>
      </p:sp>
    </p:spTree>
    <p:extLst>
      <p:ext uri="{BB962C8B-B14F-4D97-AF65-F5344CB8AC3E}">
        <p14:creationId xmlns:p14="http://schemas.microsoft.com/office/powerpoint/2010/main" val="8335671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5936330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257300" y="720725"/>
            <a:ext cx="4800600" cy="360045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sz="1200" dirty="0"/>
          </a:p>
        </p:txBody>
      </p:sp>
    </p:spTree>
    <p:extLst>
      <p:ext uri="{BB962C8B-B14F-4D97-AF65-F5344CB8AC3E}">
        <p14:creationId xmlns:p14="http://schemas.microsoft.com/office/powerpoint/2010/main" val="39916003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7341079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257300" y="720725"/>
            <a:ext cx="4800600" cy="360045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sz="1200" dirty="0"/>
          </a:p>
        </p:txBody>
      </p:sp>
    </p:spTree>
    <p:extLst>
      <p:ext uri="{BB962C8B-B14F-4D97-AF65-F5344CB8AC3E}">
        <p14:creationId xmlns:p14="http://schemas.microsoft.com/office/powerpoint/2010/main" val="40380949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196954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8350"/>
            <a:ext cx="5118100" cy="3838575"/>
          </a:xfrm>
        </p:spPr>
      </p:sp>
      <p:sp>
        <p:nvSpPr>
          <p:cNvPr id="3" name="Notes Placeholder 2"/>
          <p:cNvSpPr>
            <a:spLocks noGrp="1"/>
          </p:cNvSpPr>
          <p:nvPr>
            <p:ph type="body" idx="1"/>
          </p:nvPr>
        </p:nvSpPr>
        <p:spPr/>
        <p:txBody>
          <a:bodyPr/>
          <a:lstStyle/>
          <a:p>
            <a:r>
              <a:rPr lang="en-US" dirty="0"/>
              <a:t>On the left, legitimate reasons are listed for why meta-analysis of effect estimates may not be possible.</a:t>
            </a:r>
          </a:p>
          <a:p>
            <a:pPr marL="171450" indent="-171450">
              <a:buFont typeface="Arial" panose="020B0604020202020204" pitchFamily="34" charset="0"/>
              <a:buChar char="•"/>
            </a:pPr>
            <a:r>
              <a:rPr lang="en-US" dirty="0"/>
              <a:t>Point 1. Meta-analysis is not possible with no studies or only one study. This circumstance may reflect the infancy of research in a particular area.</a:t>
            </a:r>
          </a:p>
          <a:p>
            <a:pPr marL="171450" indent="-171450">
              <a:buFont typeface="Arial" panose="020B0604020202020204" pitchFamily="34" charset="0"/>
              <a:buChar char="•"/>
            </a:pPr>
            <a:r>
              <a:rPr lang="en-US" dirty="0"/>
              <a:t>Points 2-3. It may not be possible to undertake a meta-analysis because of incompletely reported outcomes or effect estimates, or because different effect measures are reported across studies; these are points which we return to in the next slide.</a:t>
            </a:r>
          </a:p>
          <a:p>
            <a:pPr marL="171450" indent="-171450">
              <a:buFont typeface="Arial" panose="020B0604020202020204" pitchFamily="34" charset="0"/>
              <a:buChar char="•"/>
            </a:pPr>
            <a:r>
              <a:rPr lang="en-US" dirty="0"/>
              <a:t>Point 4. There may be concerns about missing studies, or missing outcomes within studies, or bias in the studies. These are legitimate reasons for not undertaking a meta-analysis, and these concerns similarly apply to other synthesis methods.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[CLICK] On the right, are reasons that are commonly cited in the literature for not doing meta-analysis, but where meta-analysis should be considered. </a:t>
            </a:r>
          </a:p>
          <a:p>
            <a:pPr marL="171450" indent="-171450">
              <a:buFont typeface="Arial" panose="020B0604020202020204" pitchFamily="34" charset="0"/>
              <a:buChar char="•"/>
            </a:pPr>
            <a:r>
              <a:rPr lang="en-US" dirty="0"/>
              <a:t>Point 5. In scenarios where there are concerns about clinical or methodological diversity, it may be possible to rectify this by, for example, modifying the comparisons and providing rationale for the change.</a:t>
            </a:r>
          </a:p>
          <a:p>
            <a:pPr marL="171450" indent="-171450">
              <a:buFont typeface="Arial" panose="020B0604020202020204" pitchFamily="34" charset="0"/>
              <a:buChar char="•"/>
            </a:pPr>
            <a:r>
              <a:rPr lang="en-US" dirty="0"/>
              <a:t>Point 6.  Where there is concern about the degree of statistical heterogeneity (which might be indicated by a large estimate of between-study heterogeneity), meta-analysis may provide important insights. For example, by using subgroup analysis or meta–regression to identify factors that may explain the heterogeneity.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[CLICK] </a:t>
            </a:r>
            <a:r>
              <a:rPr lang="hr-HR" sz="1200" kern="1200" dirty="0">
                <a:solidFill>
                  <a:schemeClr val="tx1"/>
                </a:solidFill>
                <a:effectLst/>
                <a:latin typeface="Source Sans Pro" pitchFamily="34" charset="0"/>
                <a:ea typeface="+mn-ea"/>
                <a:cs typeface="Arial" panose="020B0604020202020204" pitchFamily="34" charset="0"/>
              </a:rPr>
              <a:t>It is important to note that arguments against using meta-analysis because of too much diversity equally apply to other synthesis approaches. </a:t>
            </a:r>
            <a:r>
              <a:rPr lang="en-GB" sz="1200" kern="1200" dirty="0">
                <a:solidFill>
                  <a:schemeClr val="tx1"/>
                </a:solidFill>
                <a:effectLst/>
                <a:latin typeface="Source Sans Pro" pitchFamily="34" charset="0"/>
                <a:ea typeface="+mn-ea"/>
                <a:cs typeface="Arial" panose="020B0604020202020204" pitchFamily="34" charset="0"/>
              </a:rPr>
              <a:t>So if you think there's too much diversity in the populations, or too much diversity in the interventions, such that you wouldn't undertake a meta-analysis, then equally you should not use other synthesis methods.</a:t>
            </a:r>
          </a:p>
          <a:p>
            <a:pPr marL="0" indent="0">
              <a:buFont typeface="Arial" panose="020B0604020202020204" pitchFamily="34" charset="0"/>
              <a:buNone/>
            </a:pPr>
            <a:endParaRPr lang="en-GB" sz="1200" kern="1200" dirty="0">
              <a:solidFill>
                <a:schemeClr val="tx1"/>
              </a:solidFill>
              <a:effectLst/>
              <a:latin typeface="Source Sans Pro" pitchFamily="34" charset="0"/>
              <a:ea typeface="+mn-ea"/>
              <a:cs typeface="Arial" panose="020B0604020202020204" pitchFamily="34" charset="0"/>
            </a:endParaRPr>
          </a:p>
          <a:p>
            <a:pPr marL="0" indent="0">
              <a:buFont typeface="Arial" panose="020B0604020202020204" pitchFamily="34" charset="0"/>
              <a:buNone/>
            </a:pPr>
            <a:r>
              <a:rPr lang="en-GB" sz="1200" kern="1200" dirty="0">
                <a:solidFill>
                  <a:schemeClr val="tx1"/>
                </a:solidFill>
                <a:effectLst/>
                <a:latin typeface="Source Sans Pro" pitchFamily="34" charset="0"/>
                <a:ea typeface="+mn-ea"/>
                <a:cs typeface="Arial" panose="020B0604020202020204" pitchFamily="34" charset="0"/>
              </a:rPr>
              <a:t>[CLICK] </a:t>
            </a:r>
            <a:r>
              <a:rPr lang="en-AU" sz="1200" kern="1200" dirty="0">
                <a:solidFill>
                  <a:schemeClr val="tx1"/>
                </a:solidFill>
                <a:effectLst/>
                <a:latin typeface="Source Sans Pro" pitchFamily="34" charset="0"/>
                <a:ea typeface="+mn-ea"/>
                <a:cs typeface="Arial" panose="020B0604020202020204" pitchFamily="34" charset="0"/>
              </a:rPr>
              <a:t>In the slides that follow, we will focus on Points 2 and 3, where the available data is not amendable to meta-analysis of effect estimates</a:t>
            </a:r>
            <a:r>
              <a:rPr lang="hr-HR" sz="1200" kern="1200" dirty="0">
                <a:solidFill>
                  <a:schemeClr val="tx1"/>
                </a:solidFill>
                <a:effectLst/>
                <a:latin typeface="Source Sans Pro" pitchFamily="34" charset="0"/>
                <a:ea typeface="+mn-ea"/>
                <a:cs typeface="Arial" panose="020B0604020202020204" pitchFamily="34" charset="0"/>
              </a:rPr>
              <a:t>.</a:t>
            </a:r>
            <a:endParaRPr lang="en-US" dirty="0"/>
          </a:p>
        </p:txBody>
      </p:sp>
    </p:spTree>
    <p:extLst>
      <p:ext uri="{BB962C8B-B14F-4D97-AF65-F5344CB8AC3E}">
        <p14:creationId xmlns:p14="http://schemas.microsoft.com/office/powerpoint/2010/main" val="248124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990600" y="768350"/>
            <a:ext cx="5118100" cy="3838575"/>
          </a:xfrm>
          <a:ln/>
        </p:spPr>
      </p:sp>
      <p:sp>
        <p:nvSpPr>
          <p:cNvPr id="71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 typeface="Arial" panose="020B0604020202020204" pitchFamily="34" charset="0"/>
              <a:buNone/>
            </a:pPr>
            <a:r>
              <a:rPr lang="en-AU" altLang="en-US" dirty="0"/>
              <a:t>Let’s begin by considering</a:t>
            </a:r>
            <a:r>
              <a:rPr lang="en-AU" altLang="en-US" baseline="0" dirty="0"/>
              <a:t> the scenarios review authors may encounter when they come to extract data from a </a:t>
            </a:r>
            <a:r>
              <a:rPr lang="en-AU" altLang="en-US" i="1" baseline="0" dirty="0"/>
              <a:t>single study</a:t>
            </a:r>
            <a:r>
              <a:rPr lang="en-AU" altLang="en-US" i="0" baseline="0" dirty="0"/>
              <a:t> and </a:t>
            </a:r>
            <a:r>
              <a:rPr lang="en-AU" altLang="en-US" i="1" baseline="0" dirty="0"/>
              <a:t>outcome.</a:t>
            </a:r>
            <a:endParaRPr lang="en-AU" altLang="en-US" dirty="0"/>
          </a:p>
          <a:p>
            <a:pPr marL="0" indent="0">
              <a:buFont typeface="Arial" panose="020B0604020202020204" pitchFamily="34" charset="0"/>
              <a:buNone/>
            </a:pPr>
            <a:endParaRPr lang="en-AU" altLang="en-US" baseline="0" dirty="0"/>
          </a:p>
          <a:p>
            <a:pPr marL="0" indent="0">
              <a:buFont typeface="Arial" panose="020B0604020202020204" pitchFamily="34" charset="0"/>
              <a:buNone/>
            </a:pPr>
            <a:r>
              <a:rPr lang="en-AU" altLang="en-US" baseline="0" dirty="0"/>
              <a:t>In the optimal circumstance, an estimate of the intervention effect and its standard error will be reported, or can be calculated from the reported statistics. Recall that an estimate of the intervention effect and its standard error are all that we need to be able to undertake a meta-analysis.</a:t>
            </a:r>
          </a:p>
          <a:p>
            <a:pPr marL="0" indent="0">
              <a:buFont typeface="Arial" panose="020B0604020202020204" pitchFamily="34" charset="0"/>
              <a:buNone/>
            </a:pPr>
            <a:endParaRPr lang="en-AU" altLang="en-US" dirty="0"/>
          </a:p>
          <a:p>
            <a:pPr marL="0" indent="0">
              <a:buFont typeface="Arial" panose="020B0604020202020204" pitchFamily="34" charset="0"/>
              <a:buNone/>
            </a:pPr>
            <a:r>
              <a:rPr lang="en-AU" altLang="en-US" dirty="0"/>
              <a:t>The example provided here is one of complete reporting,</a:t>
            </a:r>
            <a:r>
              <a:rPr lang="en-AU" altLang="en-US" baseline="0" dirty="0"/>
              <a:t> where both the effect estimate and its confidence interval are reported.</a:t>
            </a:r>
            <a:r>
              <a:rPr lang="en-AU" altLang="en-US" dirty="0"/>
              <a:t> </a:t>
            </a:r>
            <a:r>
              <a:rPr lang="en-AU" altLang="en-US" baseline="0" dirty="0"/>
              <a:t>From the confidence interval, we could calculate the standard error, and use this in the meta-analysis. This can be easily done using the calculator in </a:t>
            </a:r>
            <a:r>
              <a:rPr lang="en-AU" altLang="en-US" baseline="0" dirty="0" err="1"/>
              <a:t>RevMan</a:t>
            </a:r>
            <a:r>
              <a:rPr lang="en-AU" altLang="en-US" baseline="0" dirty="0"/>
              <a:t>.</a:t>
            </a:r>
          </a:p>
          <a:p>
            <a:pPr marL="0" indent="0">
              <a:buFont typeface="Arial" panose="020B0604020202020204" pitchFamily="34" charset="0"/>
              <a:buNone/>
            </a:pPr>
            <a:endParaRPr lang="en-AU" altLang="en-US" baseline="0" dirty="0"/>
          </a:p>
          <a:p>
            <a:pPr marL="0" indent="0">
              <a:buFont typeface="Arial" panose="020B0604020202020204" pitchFamily="34" charset="0"/>
              <a:buNone/>
            </a:pPr>
            <a:r>
              <a:rPr lang="en-AU" altLang="en-US" baseline="0" dirty="0"/>
              <a:t>Note also, that when there is complete reporting, we also know the direction of effect – that is, whether it indicates that intervention is beneficial or harmful – and we could calculate a P value. In the table, we indicate with brackets that these statistics can be determined, even if they are not directly reported.</a:t>
            </a:r>
            <a:endParaRPr lang="en-AU" altLang="en-US" dirty="0"/>
          </a:p>
        </p:txBody>
      </p:sp>
    </p:spTree>
    <p:extLst>
      <p:ext uri="{BB962C8B-B14F-4D97-AF65-F5344CB8AC3E}">
        <p14:creationId xmlns:p14="http://schemas.microsoft.com/office/powerpoint/2010/main" val="2177146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990600" y="768350"/>
            <a:ext cx="5118100" cy="3838575"/>
          </a:xfrm>
          <a:ln/>
        </p:spPr>
      </p:sp>
      <p:sp>
        <p:nvSpPr>
          <p:cNvPr id="71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 typeface="Arial" panose="020B0604020202020204" pitchFamily="34" charset="0"/>
              <a:buNone/>
            </a:pPr>
            <a:r>
              <a:rPr lang="en-AU" altLang="en-US" dirty="0"/>
              <a:t>Now,</a:t>
            </a:r>
            <a:r>
              <a:rPr lang="en-AU" altLang="en-US" baseline="0" dirty="0"/>
              <a:t> let’s consider a second scenario where there is less complete reporting. In this scenario, only the effect estimate may be reported, but without a standard error or the statistics required to calculate the standard error.</a:t>
            </a:r>
          </a:p>
          <a:p>
            <a:pPr marL="0" indent="0">
              <a:buFont typeface="Arial" panose="020B0604020202020204" pitchFamily="34" charset="0"/>
              <a:buNone/>
            </a:pPr>
            <a:endParaRPr lang="en-AU" altLang="en-US" baseline="0" dirty="0"/>
          </a:p>
          <a:p>
            <a:pPr marL="0" indent="0">
              <a:buFont typeface="Arial" panose="020B0604020202020204" pitchFamily="34" charset="0"/>
              <a:buNone/>
            </a:pPr>
            <a:r>
              <a:rPr lang="en-AU" altLang="en-US" baseline="0" dirty="0"/>
              <a:t>In this scenario, because we have an estimate of the intervention effect and information about how the scale operates, we also know the direction of effect.</a:t>
            </a:r>
            <a:endParaRPr lang="en-AU" altLang="en-US" dirty="0"/>
          </a:p>
        </p:txBody>
      </p:sp>
    </p:spTree>
    <p:extLst>
      <p:ext uri="{BB962C8B-B14F-4D97-AF65-F5344CB8AC3E}">
        <p14:creationId xmlns:p14="http://schemas.microsoft.com/office/powerpoint/2010/main" val="4177570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990600" y="768350"/>
            <a:ext cx="5118100" cy="3838575"/>
          </a:xfrm>
          <a:ln/>
        </p:spPr>
      </p:sp>
      <p:sp>
        <p:nvSpPr>
          <p:cNvPr id="71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 typeface="Arial" panose="020B0604020202020204" pitchFamily="34" charset="0"/>
              <a:buNone/>
            </a:pPr>
            <a:r>
              <a:rPr lang="en-AU" altLang="en-US" dirty="0"/>
              <a:t>It may be the case that the</a:t>
            </a:r>
            <a:r>
              <a:rPr lang="en-AU" altLang="en-US" baseline="0" dirty="0"/>
              <a:t> direction of effect is reported along with the results from a statistical test. The results from the statistical test could be reported as an exact P value or as a statement about statistical significance.</a:t>
            </a:r>
          </a:p>
          <a:p>
            <a:pPr marL="0" indent="0">
              <a:buFont typeface="Arial" panose="020B0604020202020204" pitchFamily="34" charset="0"/>
              <a:buNone/>
            </a:pPr>
            <a:endParaRPr lang="en-AU" altLang="en-US" baseline="0" dirty="0"/>
          </a:p>
          <a:p>
            <a:pPr marL="0" indent="0">
              <a:buFont typeface="Arial" panose="020B0604020202020204" pitchFamily="34" charset="0"/>
              <a:buNone/>
            </a:pPr>
            <a:r>
              <a:rPr lang="en-AU" altLang="en-US" baseline="0" dirty="0"/>
              <a:t>In the example given, </a:t>
            </a:r>
            <a:r>
              <a:rPr lang="en-AU" altLang="en-US" dirty="0"/>
              <a:t>no information</a:t>
            </a:r>
            <a:r>
              <a:rPr lang="en-AU" altLang="en-US" baseline="0" dirty="0"/>
              <a:t> is reported about the size of the intervention effect; only the direction, and that the estimate of intervention effect was not statistically significant.</a:t>
            </a:r>
            <a:endParaRPr lang="en-AU" altLang="en-US" dirty="0"/>
          </a:p>
        </p:txBody>
      </p:sp>
    </p:spTree>
    <p:extLst>
      <p:ext uri="{BB962C8B-B14F-4D97-AF65-F5344CB8AC3E}">
        <p14:creationId xmlns:p14="http://schemas.microsoft.com/office/powerpoint/2010/main" val="3935890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7"/>
            <a:ext cx="4464000" cy="1080775"/>
          </a:xfrm>
        </p:spPr>
        <p:txBody>
          <a:bodyPr/>
          <a:lstStyle>
            <a:lvl1pPr algn="l">
              <a:lnSpc>
                <a:spcPts val="285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425"/>
              </a:lnSpc>
              <a:spcBef>
                <a:spcPts val="0"/>
              </a:spcBef>
              <a:buNone/>
              <a:defRPr sz="1350" b="1">
                <a:solidFill>
                  <a:schemeClr val="tx2"/>
                </a:solidFill>
                <a:latin typeface="+mj-lt"/>
              </a:defRPr>
            </a:lvl1pPr>
            <a:lvl2pPr marL="2381" indent="0" algn="l">
              <a:lnSpc>
                <a:spcPts val="1425"/>
              </a:lnSpc>
              <a:spcBef>
                <a:spcPts val="0"/>
              </a:spcBef>
              <a:buNone/>
              <a:defRPr sz="1350">
                <a:solidFill>
                  <a:schemeClr val="tx2"/>
                </a:solidFill>
                <a:latin typeface="+mj-lt"/>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3" y="435313"/>
            <a:ext cx="2767355" cy="572977"/>
          </a:xfrm>
          <a:prstGeom prst="rect">
            <a:avLst/>
          </a:prstGeom>
        </p:spPr>
      </p:pic>
      <p:sp>
        <p:nvSpPr>
          <p:cNvPr id="8" name="TextBox 7"/>
          <p:cNvSpPr txBox="1"/>
          <p:nvPr/>
        </p:nvSpPr>
        <p:spPr>
          <a:xfrm>
            <a:off x="439739" y="5695200"/>
            <a:ext cx="2147639" cy="923330"/>
          </a:xfrm>
          <a:prstGeom prst="rect">
            <a:avLst/>
          </a:prstGeom>
          <a:noFill/>
        </p:spPr>
        <p:txBody>
          <a:bodyPr wrap="none" lIns="0" tIns="0" rIns="0" bIns="0" rtlCol="0">
            <a:noAutofit/>
          </a:bodyPr>
          <a:lstStyle/>
          <a:p>
            <a:pPr>
              <a:lnSpc>
                <a:spcPts val="1500"/>
              </a:lnSpc>
            </a:pPr>
            <a:r>
              <a:rPr lang="en-GB" sz="1350" spc="-23" baseline="0" dirty="0">
                <a:solidFill>
                  <a:schemeClr val="tx2"/>
                </a:solidFill>
                <a:latin typeface="+mn-lt"/>
              </a:rPr>
              <a:t>Trusted evidence.</a:t>
            </a:r>
          </a:p>
          <a:p>
            <a:pPr>
              <a:lnSpc>
                <a:spcPts val="1500"/>
              </a:lnSpc>
            </a:pPr>
            <a:r>
              <a:rPr lang="en-GB" sz="1350" spc="-23" baseline="0" dirty="0">
                <a:solidFill>
                  <a:schemeClr val="tx2"/>
                </a:solidFill>
                <a:latin typeface="+mn-lt"/>
              </a:rPr>
              <a:t>Informed decisions.</a:t>
            </a:r>
          </a:p>
          <a:p>
            <a:pPr>
              <a:lnSpc>
                <a:spcPts val="1500"/>
              </a:lnSpc>
            </a:pPr>
            <a:r>
              <a:rPr lang="en-GB" sz="1350" spc="-23"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6" y="0"/>
            <a:ext cx="3824595" cy="6858000"/>
          </a:xfrm>
          <a:prstGeom prst="rect">
            <a:avLst/>
          </a:prstGeom>
        </p:spPr>
      </p:pic>
    </p:spTree>
    <p:extLst>
      <p:ext uri="{BB962C8B-B14F-4D97-AF65-F5344CB8AC3E}">
        <p14:creationId xmlns:p14="http://schemas.microsoft.com/office/powerpoint/2010/main" val="240072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9" y="6162675"/>
            <a:ext cx="6176962" cy="374650"/>
          </a:xfrm>
        </p:spPr>
        <p:txBody>
          <a:bodyPr/>
          <a:lstStyle>
            <a:lvl1pPr>
              <a:spcBef>
                <a:spcPts val="0"/>
              </a:spcBef>
              <a:defRPr sz="1050"/>
            </a:lvl1pPr>
          </a:lstStyle>
          <a:p>
            <a:pPr lvl="0"/>
            <a:r>
              <a:rPr lang="hr-HR"/>
              <a:t>Uredite stilove teksta matrice</a:t>
            </a:r>
          </a:p>
        </p:txBody>
      </p:sp>
      <p:pic>
        <p:nvPicPr>
          <p:cNvPr id="5" name="Picture 4">
            <a:extLst>
              <a:ext uri="{FF2B5EF4-FFF2-40B4-BE49-F238E27FC236}">
                <a16:creationId xmlns:a16="http://schemas.microsoft.com/office/drawing/2014/main" id="{F91B6818-00DD-4DCF-8B8B-6C47E92B52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2053287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1500"/>
            </a:lvl1pPr>
          </a:lstStyle>
          <a:p>
            <a:r>
              <a:rPr lang="hr-HR"/>
              <a:t>Uredite stil naslova matrice</a:t>
            </a: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sp>
        <p:nvSpPr>
          <p:cNvPr id="8" name="Text Placeholder 5"/>
          <p:cNvSpPr>
            <a:spLocks noGrp="1"/>
          </p:cNvSpPr>
          <p:nvPr>
            <p:ph type="body" sz="quarter" idx="11"/>
          </p:nvPr>
        </p:nvSpPr>
        <p:spPr>
          <a:xfrm>
            <a:off x="439739" y="6162675"/>
            <a:ext cx="6176962" cy="374650"/>
          </a:xfrm>
        </p:spPr>
        <p:txBody>
          <a:bodyPr/>
          <a:lstStyle>
            <a:lvl1pPr>
              <a:spcBef>
                <a:spcPts val="0"/>
              </a:spcBef>
              <a:defRPr sz="1050"/>
            </a:lvl1pPr>
          </a:lstStyle>
          <a:p>
            <a:pPr lvl="0"/>
            <a:r>
              <a:rPr lang="hr-HR"/>
              <a:t>Uredite stilove teksta matrice</a:t>
            </a:r>
          </a:p>
        </p:txBody>
      </p:sp>
    </p:spTree>
    <p:extLst>
      <p:ext uri="{BB962C8B-B14F-4D97-AF65-F5344CB8AC3E}">
        <p14:creationId xmlns:p14="http://schemas.microsoft.com/office/powerpoint/2010/main" val="114436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Tree>
    <p:extLst>
      <p:ext uri="{BB962C8B-B14F-4D97-AF65-F5344CB8AC3E}">
        <p14:creationId xmlns:p14="http://schemas.microsoft.com/office/powerpoint/2010/main" val="3458144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3538612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7"/>
            <a:ext cx="4464000" cy="562375"/>
          </a:xfrm>
        </p:spPr>
        <p:txBody>
          <a:bodyPr anchor="t" anchorCtr="0"/>
          <a:lstStyle>
            <a:lvl1pPr algn="l">
              <a:lnSpc>
                <a:spcPts val="2850"/>
              </a:lnSpc>
              <a:defRPr/>
            </a:lvl1pPr>
          </a:lstStyle>
          <a:p>
            <a:r>
              <a:rPr lang="hr-HR"/>
              <a:t>Uredite stil naslova matrice</a:t>
            </a:r>
            <a:endParaRPr lang="en-GB"/>
          </a:p>
        </p:txBody>
      </p:sp>
      <p:sp>
        <p:nvSpPr>
          <p:cNvPr id="3" name="Subtitle 2"/>
          <p:cNvSpPr>
            <a:spLocks noGrp="1"/>
          </p:cNvSpPr>
          <p:nvPr>
            <p:ph type="subTitle" idx="1"/>
          </p:nvPr>
        </p:nvSpPr>
        <p:spPr>
          <a:xfrm>
            <a:off x="439739" y="2849400"/>
            <a:ext cx="4192587" cy="2082600"/>
          </a:xfrm>
        </p:spPr>
        <p:txBody>
          <a:bodyPr/>
          <a:lstStyle>
            <a:lvl1pPr marL="0" indent="0" algn="l">
              <a:lnSpc>
                <a:spcPts val="1425"/>
              </a:lnSpc>
              <a:spcBef>
                <a:spcPts val="0"/>
              </a:spcBef>
              <a:buNone/>
              <a:defRPr sz="1350" b="0">
                <a:solidFill>
                  <a:schemeClr val="tx2"/>
                </a:solidFill>
                <a:latin typeface="+mn-lt"/>
              </a:defRPr>
            </a:lvl1pPr>
            <a:lvl2pPr marL="2381" indent="0" algn="l">
              <a:lnSpc>
                <a:spcPts val="1425"/>
              </a:lnSpc>
              <a:spcBef>
                <a:spcPts val="0"/>
              </a:spcBef>
              <a:buNone/>
              <a:defRPr sz="1350">
                <a:solidFill>
                  <a:schemeClr val="tx2"/>
                </a:solidFill>
                <a:latin typeface="+mj-lt"/>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6" y="0"/>
            <a:ext cx="3824595" cy="6858000"/>
          </a:xfrm>
          <a:prstGeom prst="rect">
            <a:avLst/>
          </a:prstGeom>
        </p:spPr>
      </p:pic>
    </p:spTree>
    <p:extLst>
      <p:ext uri="{BB962C8B-B14F-4D97-AF65-F5344CB8AC3E}">
        <p14:creationId xmlns:p14="http://schemas.microsoft.com/office/powerpoint/2010/main" val="3724646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7"/>
            <a:ext cx="4464000" cy="562375"/>
          </a:xfrm>
        </p:spPr>
        <p:txBody>
          <a:bodyPr anchor="t" anchorCtr="0"/>
          <a:lstStyle>
            <a:lvl1pPr algn="l">
              <a:lnSpc>
                <a:spcPts val="2850"/>
              </a:lnSpc>
              <a:defRPr/>
            </a:lvl1pPr>
          </a:lstStyle>
          <a:p>
            <a:r>
              <a:rPr lang="hr-HR"/>
              <a:t>Uredite stil naslova matrice</a:t>
            </a:r>
            <a:endParaRPr lang="en-GB"/>
          </a:p>
        </p:txBody>
      </p:sp>
      <p:sp>
        <p:nvSpPr>
          <p:cNvPr id="3" name="Subtitle 2"/>
          <p:cNvSpPr>
            <a:spLocks noGrp="1"/>
          </p:cNvSpPr>
          <p:nvPr>
            <p:ph type="subTitle" idx="1"/>
          </p:nvPr>
        </p:nvSpPr>
        <p:spPr>
          <a:xfrm>
            <a:off x="439739" y="2849400"/>
            <a:ext cx="4192587" cy="2197800"/>
          </a:xfrm>
        </p:spPr>
        <p:txBody>
          <a:bodyPr/>
          <a:lstStyle>
            <a:lvl1pPr marL="0" indent="0" algn="l">
              <a:lnSpc>
                <a:spcPts val="1425"/>
              </a:lnSpc>
              <a:spcBef>
                <a:spcPts val="0"/>
              </a:spcBef>
              <a:buNone/>
              <a:defRPr sz="1350" b="0">
                <a:solidFill>
                  <a:schemeClr val="tx2"/>
                </a:solidFill>
                <a:latin typeface="+mn-lt"/>
              </a:defRPr>
            </a:lvl1pPr>
            <a:lvl2pPr marL="2381" indent="0" algn="l">
              <a:lnSpc>
                <a:spcPts val="1425"/>
              </a:lnSpc>
              <a:spcBef>
                <a:spcPts val="0"/>
              </a:spcBef>
              <a:buNone/>
              <a:defRPr sz="1350">
                <a:solidFill>
                  <a:schemeClr val="tx2"/>
                </a:solidFill>
                <a:latin typeface="+mj-lt"/>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139" y="-388"/>
            <a:ext cx="3043925" cy="6858000"/>
          </a:xfrm>
          <a:prstGeom prst="rect">
            <a:avLst/>
          </a:prstGeom>
        </p:spPr>
      </p:pic>
      <p:pic>
        <p:nvPicPr>
          <p:cNvPr id="6" name="Picture 3">
            <a:extLst>
              <a:ext uri="{FF2B5EF4-FFF2-40B4-BE49-F238E27FC236}">
                <a16:creationId xmlns:a16="http://schemas.microsoft.com/office/drawing/2014/main" id="{A23B5B5F-0735-489E-90F2-78B2D22DC99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000" y="439202"/>
            <a:ext cx="1879200" cy="639233"/>
          </a:xfrm>
          <a:prstGeom prst="rect">
            <a:avLst/>
          </a:prstGeom>
        </p:spPr>
      </p:pic>
      <p:pic>
        <p:nvPicPr>
          <p:cNvPr id="8" name="Picture 6">
            <a:extLst>
              <a:ext uri="{FF2B5EF4-FFF2-40B4-BE49-F238E27FC236}">
                <a16:creationId xmlns:a16="http://schemas.microsoft.com/office/drawing/2014/main" id="{C7CA4A4D-35D9-49EB-8692-1C3D390E72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0139" y="-388"/>
            <a:ext cx="3043925" cy="6858000"/>
          </a:xfrm>
          <a:prstGeom prst="rect">
            <a:avLst/>
          </a:prstGeom>
        </p:spPr>
      </p:pic>
      <p:sp>
        <p:nvSpPr>
          <p:cNvPr id="10" name="Rectangle 7">
            <a:extLst>
              <a:ext uri="{FF2B5EF4-FFF2-40B4-BE49-F238E27FC236}">
                <a16:creationId xmlns:a16="http://schemas.microsoft.com/office/drawing/2014/main" id="{752971A8-C10D-477F-A2B2-285525B95AF4}"/>
              </a:ext>
            </a:extLst>
          </p:cNvPr>
          <p:cNvSpPr/>
          <p:nvPr userDrawn="1"/>
        </p:nvSpPr>
        <p:spPr>
          <a:xfrm rot="18932974">
            <a:off x="6433718"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15469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363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Large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460802"/>
            <a:ext cx="1879200" cy="639233"/>
          </a:xfrm>
          <a:prstGeom prst="rect">
            <a:avLst/>
          </a:prstGeom>
        </p:spPr>
      </p:pic>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7"/>
            <a:ext cx="4464000" cy="1080775"/>
          </a:xfrm>
        </p:spPr>
        <p:txBody>
          <a:bodyPr/>
          <a:lstStyle>
            <a:lvl1pPr algn="l">
              <a:lnSpc>
                <a:spcPts val="2850"/>
              </a:lnSpc>
              <a:defRPr/>
            </a:lvl1pPr>
          </a:lstStyle>
          <a:p>
            <a:r>
              <a:rPr lang="en-US"/>
              <a:t>Click to edit Master title style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425"/>
              </a:lnSpc>
              <a:spcBef>
                <a:spcPts val="0"/>
              </a:spcBef>
              <a:buNone/>
              <a:defRPr sz="1350" b="1">
                <a:solidFill>
                  <a:schemeClr val="tx2"/>
                </a:solidFill>
                <a:latin typeface="+mj-lt"/>
              </a:defRPr>
            </a:lvl1pPr>
            <a:lvl2pPr marL="2381" indent="0" algn="l">
              <a:lnSpc>
                <a:spcPts val="1425"/>
              </a:lnSpc>
              <a:spcBef>
                <a:spcPts val="0"/>
              </a:spcBef>
              <a:buNone/>
              <a:defRPr sz="1350">
                <a:solidFill>
                  <a:schemeClr val="tx2"/>
                </a:solidFill>
                <a:latin typeface="+mj-lt"/>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479891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249300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862444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7"/>
            <a:ext cx="4464000" cy="1080775"/>
          </a:xfrm>
        </p:spPr>
        <p:txBody>
          <a:bodyPr/>
          <a:lstStyle>
            <a:lvl1pPr algn="l">
              <a:lnSpc>
                <a:spcPts val="285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425"/>
              </a:lnSpc>
              <a:spcBef>
                <a:spcPts val="0"/>
              </a:spcBef>
              <a:buNone/>
              <a:defRPr sz="1350" b="1">
                <a:solidFill>
                  <a:schemeClr val="tx2"/>
                </a:solidFill>
                <a:latin typeface="+mj-lt"/>
              </a:defRPr>
            </a:lvl1pPr>
            <a:lvl2pPr marL="2381" indent="0" algn="l">
              <a:lnSpc>
                <a:spcPts val="1425"/>
              </a:lnSpc>
              <a:spcBef>
                <a:spcPts val="0"/>
              </a:spcBef>
              <a:buNone/>
              <a:defRPr sz="1350">
                <a:solidFill>
                  <a:schemeClr val="tx2"/>
                </a:solidFill>
                <a:latin typeface="+mj-lt"/>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r-HR"/>
              <a:t>Kliknite da biste uredili stil podnaslova matrice</a:t>
            </a:r>
            <a:endParaRPr lang="en-GB" dirty="0"/>
          </a:p>
        </p:txBody>
      </p:sp>
      <p:sp>
        <p:nvSpPr>
          <p:cNvPr id="8" name="TextBox 7"/>
          <p:cNvSpPr txBox="1"/>
          <p:nvPr/>
        </p:nvSpPr>
        <p:spPr>
          <a:xfrm>
            <a:off x="439739" y="5695200"/>
            <a:ext cx="2147639" cy="923330"/>
          </a:xfrm>
          <a:prstGeom prst="rect">
            <a:avLst/>
          </a:prstGeom>
          <a:noFill/>
        </p:spPr>
        <p:txBody>
          <a:bodyPr wrap="none" lIns="0" tIns="0" rIns="0" bIns="0" rtlCol="0">
            <a:noAutofit/>
          </a:bodyPr>
          <a:lstStyle/>
          <a:p>
            <a:pPr>
              <a:lnSpc>
                <a:spcPts val="1500"/>
              </a:lnSpc>
            </a:pPr>
            <a:r>
              <a:rPr lang="en-GB" sz="1350" spc="-23" baseline="0" dirty="0">
                <a:solidFill>
                  <a:schemeClr val="tx2"/>
                </a:solidFill>
                <a:latin typeface="+mn-lt"/>
              </a:rPr>
              <a:t>Trusted evidence.</a:t>
            </a:r>
          </a:p>
          <a:p>
            <a:pPr>
              <a:lnSpc>
                <a:spcPts val="1500"/>
              </a:lnSpc>
            </a:pPr>
            <a:r>
              <a:rPr lang="en-GB" sz="1350" spc="-23" baseline="0" dirty="0">
                <a:solidFill>
                  <a:schemeClr val="tx2"/>
                </a:solidFill>
                <a:latin typeface="+mn-lt"/>
              </a:rPr>
              <a:t>Informed decisions.</a:t>
            </a:r>
          </a:p>
          <a:p>
            <a:pPr>
              <a:lnSpc>
                <a:spcPts val="1500"/>
              </a:lnSpc>
            </a:pPr>
            <a:r>
              <a:rPr lang="en-GB" sz="1350" spc="-23" baseline="0" dirty="0">
                <a:solidFill>
                  <a:schemeClr val="bg2"/>
                </a:solidFill>
                <a:latin typeface="+mn-lt"/>
              </a:rPr>
              <a:t>Better health.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39" y="-388"/>
            <a:ext cx="3043925" cy="6858000"/>
          </a:xfrm>
          <a:prstGeom prst="rect">
            <a:avLst/>
          </a:prstGeom>
        </p:spPr>
      </p:pic>
      <p:pic>
        <p:nvPicPr>
          <p:cNvPr id="7" name="Picture 3">
            <a:extLst>
              <a:ext uri="{FF2B5EF4-FFF2-40B4-BE49-F238E27FC236}">
                <a16:creationId xmlns:a16="http://schemas.microsoft.com/office/drawing/2014/main" id="{E9A39F8B-20A3-4678-B7F7-EFAD3DAC5B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6748"/>
            <a:ext cx="1879200" cy="627341"/>
          </a:xfrm>
          <a:prstGeom prst="rect">
            <a:avLst/>
          </a:prstGeom>
        </p:spPr>
      </p:pic>
      <p:sp>
        <p:nvSpPr>
          <p:cNvPr id="9" name="TextBox 7">
            <a:extLst>
              <a:ext uri="{FF2B5EF4-FFF2-40B4-BE49-F238E27FC236}">
                <a16:creationId xmlns:a16="http://schemas.microsoft.com/office/drawing/2014/main" id="{896949F1-11CC-4389-98C8-0E30A349876B}"/>
              </a:ext>
            </a:extLst>
          </p:cNvPr>
          <p:cNvSpPr txBox="1"/>
          <p:nvPr userDrawn="1"/>
        </p:nvSpPr>
        <p:spPr>
          <a:xfrm>
            <a:off x="439739" y="5695200"/>
            <a:ext cx="2147639" cy="923330"/>
          </a:xfrm>
          <a:prstGeom prst="rect">
            <a:avLst/>
          </a:prstGeom>
          <a:noFill/>
        </p:spPr>
        <p:txBody>
          <a:bodyPr wrap="none" lIns="0" tIns="0" rIns="0" bIns="0" rtlCol="0">
            <a:noAutofit/>
          </a:bodyPr>
          <a:lstStyle/>
          <a:p>
            <a:pPr>
              <a:lnSpc>
                <a:spcPts val="1500"/>
              </a:lnSpc>
            </a:pPr>
            <a:r>
              <a:rPr lang="en-GB" sz="1350" spc="-23" baseline="0" dirty="0">
                <a:solidFill>
                  <a:schemeClr val="tx2"/>
                </a:solidFill>
                <a:latin typeface="+mn-lt"/>
              </a:rPr>
              <a:t>Trusted evidence.</a:t>
            </a:r>
          </a:p>
          <a:p>
            <a:pPr>
              <a:lnSpc>
                <a:spcPts val="1500"/>
              </a:lnSpc>
            </a:pPr>
            <a:r>
              <a:rPr lang="en-GB" sz="1350" spc="-23" baseline="0" dirty="0">
                <a:solidFill>
                  <a:schemeClr val="tx2"/>
                </a:solidFill>
                <a:latin typeface="+mn-lt"/>
              </a:rPr>
              <a:t>Informed decisions.</a:t>
            </a:r>
          </a:p>
          <a:p>
            <a:pPr>
              <a:lnSpc>
                <a:spcPts val="1500"/>
              </a:lnSpc>
            </a:pPr>
            <a:r>
              <a:rPr lang="en-GB" sz="1350" spc="-23" baseline="0" dirty="0">
                <a:solidFill>
                  <a:schemeClr val="bg2"/>
                </a:solidFill>
                <a:latin typeface="+mn-lt"/>
              </a:rPr>
              <a:t>Better health.</a:t>
            </a:r>
          </a:p>
        </p:txBody>
      </p:sp>
      <p:pic>
        <p:nvPicPr>
          <p:cNvPr id="10" name="Picture 5">
            <a:extLst>
              <a:ext uri="{FF2B5EF4-FFF2-40B4-BE49-F238E27FC236}">
                <a16:creationId xmlns:a16="http://schemas.microsoft.com/office/drawing/2014/main" id="{51FA8A74-3F66-4BD1-BF53-57AC806861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9" y="-388"/>
            <a:ext cx="3043925" cy="6858000"/>
          </a:xfrm>
          <a:prstGeom prst="rect">
            <a:avLst/>
          </a:prstGeom>
        </p:spPr>
      </p:pic>
      <p:sp>
        <p:nvSpPr>
          <p:cNvPr id="11" name="Rectangle 8">
            <a:extLst>
              <a:ext uri="{FF2B5EF4-FFF2-40B4-BE49-F238E27FC236}">
                <a16:creationId xmlns:a16="http://schemas.microsoft.com/office/drawing/2014/main" id="{03C53D55-05C2-4A40-BECD-EC575CC9CA82}"/>
              </a:ext>
            </a:extLst>
          </p:cNvPr>
          <p:cNvSpPr/>
          <p:nvPr userDrawn="1"/>
        </p:nvSpPr>
        <p:spPr>
          <a:xfrm rot="18932974">
            <a:off x="6433718"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25317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9" y="6162675"/>
            <a:ext cx="6176962" cy="374650"/>
          </a:xfrm>
        </p:spPr>
        <p:txBody>
          <a:bodyPr/>
          <a:lstStyle>
            <a:lvl1pPr>
              <a:spcBef>
                <a:spcPts val="0"/>
              </a:spcBef>
              <a:defRPr sz="1050"/>
            </a:lvl1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2291232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2091851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Large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460804"/>
            <a:ext cx="1879200" cy="639233"/>
          </a:xfrm>
          <a:prstGeom prst="rect">
            <a:avLst/>
          </a:prstGeom>
        </p:spPr>
      </p:pic>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7"/>
            <a:ext cx="4464000" cy="1080775"/>
          </a:xfrm>
        </p:spPr>
        <p:txBody>
          <a:bodyPr/>
          <a:lstStyle>
            <a:lvl1pPr algn="l">
              <a:lnSpc>
                <a:spcPts val="2850"/>
              </a:lnSpc>
              <a:defRPr/>
            </a:lvl1pPr>
          </a:lstStyle>
          <a:p>
            <a:r>
              <a:rPr lang="en-US"/>
              <a:t>Click to edit Master title style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425"/>
              </a:lnSpc>
              <a:spcBef>
                <a:spcPts val="0"/>
              </a:spcBef>
              <a:buNone/>
              <a:defRPr sz="1350" b="1">
                <a:solidFill>
                  <a:schemeClr val="tx2"/>
                </a:solidFill>
                <a:latin typeface="+mj-lt"/>
              </a:defRPr>
            </a:lvl1pPr>
            <a:lvl2pPr marL="2381" indent="0" algn="l">
              <a:lnSpc>
                <a:spcPts val="1425"/>
              </a:lnSpc>
              <a:spcBef>
                <a:spcPts val="0"/>
              </a:spcBef>
              <a:buNone/>
              <a:defRPr sz="1350">
                <a:solidFill>
                  <a:schemeClr val="tx2"/>
                </a:solidFill>
                <a:latin typeface="+mj-lt"/>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8304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121083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536197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9" y="6162675"/>
            <a:ext cx="6176962" cy="374650"/>
          </a:xfrm>
        </p:spPr>
        <p:txBody>
          <a:bodyPr/>
          <a:lstStyle>
            <a:lvl1pPr>
              <a:spcBef>
                <a:spcPts val="0"/>
              </a:spcBef>
              <a:defRPr sz="1050"/>
            </a:lvl1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005458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3" y="435313"/>
            <a:ext cx="2767355" cy="572977"/>
          </a:xfrm>
          <a:prstGeom prst="rect">
            <a:avLst/>
          </a:prstGeom>
        </p:spPr>
      </p:pic>
      <p:sp>
        <p:nvSpPr>
          <p:cNvPr id="8" name="TextBox 7"/>
          <p:cNvSpPr txBox="1"/>
          <p:nvPr/>
        </p:nvSpPr>
        <p:spPr>
          <a:xfrm>
            <a:off x="439739" y="5695200"/>
            <a:ext cx="2147639" cy="923330"/>
          </a:xfrm>
          <a:prstGeom prst="rect">
            <a:avLst/>
          </a:prstGeom>
          <a:noFill/>
        </p:spPr>
        <p:txBody>
          <a:bodyPr wrap="none" lIns="0" tIns="0" rIns="0" bIns="0" rtlCol="0">
            <a:noAutofit/>
          </a:bodyPr>
          <a:lstStyle/>
          <a:p>
            <a:pPr>
              <a:lnSpc>
                <a:spcPts val="1500"/>
              </a:lnSpc>
            </a:pPr>
            <a:r>
              <a:rPr lang="en-GB" sz="1350" spc="-23" baseline="0" dirty="0">
                <a:solidFill>
                  <a:schemeClr val="tx2"/>
                </a:solidFill>
                <a:latin typeface="+mn-lt"/>
              </a:rPr>
              <a:t>Trusted evidence.</a:t>
            </a:r>
          </a:p>
          <a:p>
            <a:pPr>
              <a:lnSpc>
                <a:spcPts val="1500"/>
              </a:lnSpc>
            </a:pPr>
            <a:r>
              <a:rPr lang="en-GB" sz="1350" spc="-23" baseline="0" dirty="0">
                <a:solidFill>
                  <a:schemeClr val="tx2"/>
                </a:solidFill>
                <a:latin typeface="+mn-lt"/>
              </a:rPr>
              <a:t>Informed decisions.</a:t>
            </a:r>
          </a:p>
          <a:p>
            <a:pPr>
              <a:lnSpc>
                <a:spcPts val="1500"/>
              </a:lnSpc>
            </a:pPr>
            <a:r>
              <a:rPr lang="en-GB" sz="1350" spc="-23" baseline="0" dirty="0">
                <a:solidFill>
                  <a:schemeClr val="bg2"/>
                </a:solidFill>
                <a:latin typeface="+mn-lt"/>
              </a:rPr>
              <a:t>Better health.</a:t>
            </a:r>
          </a:p>
        </p:txBody>
      </p:sp>
      <p:sp>
        <p:nvSpPr>
          <p:cNvPr id="6" name="Rectangle 5"/>
          <p:cNvSpPr/>
          <p:nvPr/>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ctrTitle"/>
          </p:nvPr>
        </p:nvSpPr>
        <p:spPr>
          <a:xfrm>
            <a:off x="4608000" y="1964827"/>
            <a:ext cx="4356000" cy="1080775"/>
          </a:xfrm>
        </p:spPr>
        <p:txBody>
          <a:bodyPr/>
          <a:lstStyle>
            <a:lvl1pPr algn="l">
              <a:lnSpc>
                <a:spcPts val="2850"/>
              </a:lnSpc>
              <a:defRPr/>
            </a:lvl1pPr>
          </a:lstStyle>
          <a:p>
            <a:r>
              <a:rPr lang="hr-HR"/>
              <a:t>Uredite stil naslova matrice</a:t>
            </a:r>
            <a:endParaRPr lang="en-GB"/>
          </a:p>
        </p:txBody>
      </p:sp>
      <p:sp>
        <p:nvSpPr>
          <p:cNvPr id="3" name="Subtitle 2"/>
          <p:cNvSpPr>
            <a:spLocks noGrp="1"/>
          </p:cNvSpPr>
          <p:nvPr>
            <p:ph type="subTitle" idx="1"/>
          </p:nvPr>
        </p:nvSpPr>
        <p:spPr>
          <a:xfrm>
            <a:off x="4608000" y="3835800"/>
            <a:ext cx="4046400" cy="822600"/>
          </a:xfrm>
        </p:spPr>
        <p:txBody>
          <a:bodyPr/>
          <a:lstStyle>
            <a:lvl1pPr marL="0" indent="0" algn="l">
              <a:lnSpc>
                <a:spcPts val="1425"/>
              </a:lnSpc>
              <a:spcBef>
                <a:spcPts val="0"/>
              </a:spcBef>
              <a:buNone/>
              <a:defRPr sz="1350" b="1">
                <a:solidFill>
                  <a:schemeClr val="bg1"/>
                </a:solidFill>
                <a:latin typeface="+mj-lt"/>
              </a:defRPr>
            </a:lvl1pPr>
            <a:lvl2pPr marL="2381" indent="0" algn="l">
              <a:lnSpc>
                <a:spcPts val="1425"/>
              </a:lnSpc>
              <a:spcBef>
                <a:spcPts val="0"/>
              </a:spcBef>
              <a:buNone/>
              <a:defRPr sz="1350">
                <a:solidFill>
                  <a:schemeClr val="bg1"/>
                </a:solidFill>
                <a:latin typeface="+mj-lt"/>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r-HR"/>
              <a:t>Kliknite da biste uredili stil podnaslova matrice</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808" b="16524"/>
          <a:stretch/>
        </p:blipFill>
        <p:spPr>
          <a:xfrm>
            <a:off x="2073687" y="0"/>
            <a:ext cx="2777113" cy="6858000"/>
          </a:xfrm>
          <a:prstGeom prst="rect">
            <a:avLst/>
          </a:prstGeom>
        </p:spPr>
      </p:pic>
    </p:spTree>
    <p:extLst>
      <p:ext uri="{BB962C8B-B14F-4D97-AF65-F5344CB8AC3E}">
        <p14:creationId xmlns:p14="http://schemas.microsoft.com/office/powerpoint/2010/main" val="2071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6"/>
            <a:ext cx="4464000" cy="1080775"/>
          </a:xfrm>
        </p:spPr>
        <p:txBody>
          <a:bodyPr/>
          <a:lstStyle>
            <a:lvl1pPr algn="l">
              <a:lnSpc>
                <a:spcPts val="2850"/>
              </a:lnSpc>
              <a:defRPr/>
            </a:lvl1pPr>
          </a:lstStyle>
          <a:p>
            <a:r>
              <a:rPr lang="hr-HR"/>
              <a:t>Uredite stil naslova matrice</a:t>
            </a:r>
            <a:endParaRPr lang="en-GB"/>
          </a:p>
        </p:txBody>
      </p:sp>
      <p:sp>
        <p:nvSpPr>
          <p:cNvPr id="3" name="Subtitle 2"/>
          <p:cNvSpPr>
            <a:spLocks noGrp="1"/>
          </p:cNvSpPr>
          <p:nvPr>
            <p:ph type="subTitle" idx="1"/>
          </p:nvPr>
        </p:nvSpPr>
        <p:spPr>
          <a:xfrm>
            <a:off x="439738" y="4728600"/>
            <a:ext cx="4464000" cy="822600"/>
          </a:xfrm>
        </p:spPr>
        <p:txBody>
          <a:bodyPr/>
          <a:lstStyle>
            <a:lvl1pPr marL="0" indent="0" algn="l">
              <a:lnSpc>
                <a:spcPts val="1425"/>
              </a:lnSpc>
              <a:spcBef>
                <a:spcPts val="0"/>
              </a:spcBef>
              <a:buNone/>
              <a:defRPr sz="1350" b="1">
                <a:solidFill>
                  <a:schemeClr val="tx2"/>
                </a:solidFill>
                <a:latin typeface="+mj-lt"/>
              </a:defRPr>
            </a:lvl1pPr>
            <a:lvl2pPr marL="2381" indent="0" algn="l">
              <a:lnSpc>
                <a:spcPts val="1425"/>
              </a:lnSpc>
              <a:spcBef>
                <a:spcPts val="0"/>
              </a:spcBef>
              <a:buNone/>
              <a:defRPr sz="1350">
                <a:solidFill>
                  <a:schemeClr val="tx2"/>
                </a:solidFill>
                <a:latin typeface="+mj-lt"/>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3" y="435313"/>
            <a:ext cx="2767355" cy="572977"/>
          </a:xfrm>
          <a:prstGeom prst="rect">
            <a:avLst/>
          </a:prstGeom>
        </p:spPr>
      </p:pic>
      <p:sp>
        <p:nvSpPr>
          <p:cNvPr id="8" name="TextBox 7"/>
          <p:cNvSpPr txBox="1"/>
          <p:nvPr/>
        </p:nvSpPr>
        <p:spPr>
          <a:xfrm>
            <a:off x="439739" y="5695200"/>
            <a:ext cx="2147639" cy="923330"/>
          </a:xfrm>
          <a:prstGeom prst="rect">
            <a:avLst/>
          </a:prstGeom>
          <a:noFill/>
        </p:spPr>
        <p:txBody>
          <a:bodyPr wrap="none" lIns="0" tIns="0" rIns="0" bIns="0" rtlCol="0">
            <a:noAutofit/>
          </a:bodyPr>
          <a:lstStyle/>
          <a:p>
            <a:pPr>
              <a:lnSpc>
                <a:spcPts val="1500"/>
              </a:lnSpc>
            </a:pPr>
            <a:r>
              <a:rPr lang="en-GB" sz="1350" spc="-23" baseline="0" dirty="0">
                <a:solidFill>
                  <a:schemeClr val="tx2"/>
                </a:solidFill>
                <a:latin typeface="+mn-lt"/>
              </a:rPr>
              <a:t>Trusted evidence.</a:t>
            </a:r>
          </a:p>
          <a:p>
            <a:pPr>
              <a:lnSpc>
                <a:spcPts val="1500"/>
              </a:lnSpc>
            </a:pPr>
            <a:r>
              <a:rPr lang="en-GB" sz="1350" spc="-23" baseline="0" dirty="0">
                <a:solidFill>
                  <a:schemeClr val="tx2"/>
                </a:solidFill>
                <a:latin typeface="+mn-lt"/>
              </a:rPr>
              <a:t>Informed decisions.</a:t>
            </a:r>
          </a:p>
          <a:p>
            <a:pPr>
              <a:lnSpc>
                <a:spcPts val="1500"/>
              </a:lnSpc>
            </a:pPr>
            <a:r>
              <a:rPr lang="en-GB" sz="1350" spc="-23"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Tree>
    <p:extLst>
      <p:ext uri="{BB962C8B-B14F-4D97-AF65-F5344CB8AC3E}">
        <p14:creationId xmlns:p14="http://schemas.microsoft.com/office/powerpoint/2010/main" val="178362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7"/>
            <a:ext cx="4464000" cy="1080775"/>
          </a:xfrm>
        </p:spPr>
        <p:txBody>
          <a:bodyPr/>
          <a:lstStyle>
            <a:lvl1pPr algn="l">
              <a:lnSpc>
                <a:spcPts val="2850"/>
              </a:lnSpc>
              <a:defRPr/>
            </a:lvl1pPr>
          </a:lstStyle>
          <a:p>
            <a:r>
              <a:rPr lang="hr-HR"/>
              <a:t>Uredite stil naslova matrice</a:t>
            </a:r>
            <a:endParaRPr lang="en-GB"/>
          </a:p>
        </p:txBody>
      </p:sp>
      <p:sp>
        <p:nvSpPr>
          <p:cNvPr id="3" name="Subtitle 2"/>
          <p:cNvSpPr>
            <a:spLocks noGrp="1"/>
          </p:cNvSpPr>
          <p:nvPr>
            <p:ph type="subTitle" idx="1"/>
          </p:nvPr>
        </p:nvSpPr>
        <p:spPr>
          <a:xfrm>
            <a:off x="5428800" y="1409400"/>
            <a:ext cx="3326400" cy="822600"/>
          </a:xfrm>
        </p:spPr>
        <p:txBody>
          <a:bodyPr/>
          <a:lstStyle>
            <a:lvl1pPr marL="0" indent="0" algn="l">
              <a:lnSpc>
                <a:spcPts val="1425"/>
              </a:lnSpc>
              <a:spcBef>
                <a:spcPts val="0"/>
              </a:spcBef>
              <a:buNone/>
              <a:defRPr sz="1350" b="1">
                <a:solidFill>
                  <a:schemeClr val="tx2"/>
                </a:solidFill>
                <a:latin typeface="+mj-lt"/>
              </a:defRPr>
            </a:lvl1pPr>
            <a:lvl2pPr marL="2381" indent="0" algn="l">
              <a:lnSpc>
                <a:spcPts val="1425"/>
              </a:lnSpc>
              <a:spcBef>
                <a:spcPts val="0"/>
              </a:spcBef>
              <a:buNone/>
              <a:defRPr sz="1350">
                <a:solidFill>
                  <a:schemeClr val="tx2"/>
                </a:solidFill>
                <a:latin typeface="+mj-lt"/>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3" y="435313"/>
            <a:ext cx="2767355" cy="572977"/>
          </a:xfrm>
          <a:prstGeom prst="rect">
            <a:avLst/>
          </a:prstGeom>
        </p:spPr>
      </p:pic>
      <p:pic>
        <p:nvPicPr>
          <p:cNvPr id="6" name="Picture 3">
            <a:extLst>
              <a:ext uri="{FF2B5EF4-FFF2-40B4-BE49-F238E27FC236}">
                <a16:creationId xmlns:a16="http://schemas.microsoft.com/office/drawing/2014/main" id="{74AB57BD-70CD-4F7B-A09E-D451DB2D08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0802"/>
            <a:ext cx="1879200" cy="639233"/>
          </a:xfrm>
          <a:prstGeom prst="rect">
            <a:avLst/>
          </a:prstGeom>
        </p:spPr>
      </p:pic>
    </p:spTree>
    <p:extLst>
      <p:ext uri="{BB962C8B-B14F-4D97-AF65-F5344CB8AC3E}">
        <p14:creationId xmlns:p14="http://schemas.microsoft.com/office/powerpoint/2010/main" val="159716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7"/>
            <a:ext cx="4117862" cy="1080775"/>
          </a:xfrm>
        </p:spPr>
        <p:txBody>
          <a:bodyPr/>
          <a:lstStyle>
            <a:lvl1pPr algn="l">
              <a:lnSpc>
                <a:spcPts val="2850"/>
              </a:lnSpc>
              <a:defRPr/>
            </a:lvl1pPr>
          </a:lstStyle>
          <a:p>
            <a:r>
              <a:rPr lang="hr-HR"/>
              <a:t>Uredite stil naslova matrice</a:t>
            </a:r>
            <a:endParaRPr lang="en-GB"/>
          </a:p>
        </p:txBody>
      </p:sp>
      <p:sp>
        <p:nvSpPr>
          <p:cNvPr id="3" name="Subtitle 2"/>
          <p:cNvSpPr>
            <a:spLocks noGrp="1"/>
          </p:cNvSpPr>
          <p:nvPr>
            <p:ph type="subTitle" idx="1"/>
          </p:nvPr>
        </p:nvSpPr>
        <p:spPr>
          <a:xfrm>
            <a:off x="439738" y="3958200"/>
            <a:ext cx="4117862" cy="822600"/>
          </a:xfrm>
        </p:spPr>
        <p:txBody>
          <a:bodyPr/>
          <a:lstStyle>
            <a:lvl1pPr marL="0" indent="0" algn="l">
              <a:lnSpc>
                <a:spcPts val="1425"/>
              </a:lnSpc>
              <a:spcBef>
                <a:spcPts val="0"/>
              </a:spcBef>
              <a:buNone/>
              <a:defRPr sz="1350" b="1">
                <a:solidFill>
                  <a:schemeClr val="tx2"/>
                </a:solidFill>
                <a:latin typeface="+mj-lt"/>
              </a:defRPr>
            </a:lvl1pPr>
            <a:lvl2pPr marL="2381" indent="0" algn="l">
              <a:lnSpc>
                <a:spcPts val="1425"/>
              </a:lnSpc>
              <a:spcBef>
                <a:spcPts val="0"/>
              </a:spcBef>
              <a:buNone/>
              <a:defRPr sz="1350">
                <a:solidFill>
                  <a:schemeClr val="tx2"/>
                </a:solidFill>
                <a:latin typeface="+mj-lt"/>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3" y="435313"/>
            <a:ext cx="2767355" cy="572977"/>
          </a:xfrm>
          <a:prstGeom prst="rect">
            <a:avLst/>
          </a:prstGeom>
        </p:spPr>
      </p:pic>
      <p:sp>
        <p:nvSpPr>
          <p:cNvPr id="8" name="TextBox 7"/>
          <p:cNvSpPr txBox="1"/>
          <p:nvPr/>
        </p:nvSpPr>
        <p:spPr>
          <a:xfrm>
            <a:off x="439739" y="5695200"/>
            <a:ext cx="2147639" cy="923330"/>
          </a:xfrm>
          <a:prstGeom prst="rect">
            <a:avLst/>
          </a:prstGeom>
          <a:noFill/>
        </p:spPr>
        <p:txBody>
          <a:bodyPr wrap="none" lIns="0" tIns="0" rIns="0" bIns="0" rtlCol="0">
            <a:noAutofit/>
          </a:bodyPr>
          <a:lstStyle/>
          <a:p>
            <a:pPr>
              <a:lnSpc>
                <a:spcPts val="1500"/>
              </a:lnSpc>
            </a:pPr>
            <a:r>
              <a:rPr lang="en-GB" sz="1350" spc="-23" baseline="0" dirty="0">
                <a:solidFill>
                  <a:schemeClr val="tx2"/>
                </a:solidFill>
                <a:latin typeface="+mn-lt"/>
              </a:rPr>
              <a:t>Trusted evidence.</a:t>
            </a:r>
          </a:p>
          <a:p>
            <a:pPr>
              <a:lnSpc>
                <a:spcPts val="1500"/>
              </a:lnSpc>
            </a:pPr>
            <a:r>
              <a:rPr lang="en-GB" sz="1350" spc="-23" baseline="0" dirty="0">
                <a:solidFill>
                  <a:schemeClr val="tx2"/>
                </a:solidFill>
                <a:latin typeface="+mn-lt"/>
              </a:rPr>
              <a:t>Informed decisions.</a:t>
            </a:r>
          </a:p>
          <a:p>
            <a:pPr>
              <a:lnSpc>
                <a:spcPts val="1500"/>
              </a:lnSpc>
            </a:pPr>
            <a:r>
              <a:rPr lang="en-GB" sz="1350" spc="-23" baseline="0" dirty="0">
                <a:solidFill>
                  <a:schemeClr val="bg2"/>
                </a:solidFill>
                <a:latin typeface="+mn-lt"/>
              </a:rPr>
              <a:t>Better health.</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7863"/>
          <a:stretch/>
        </p:blipFill>
        <p:spPr>
          <a:xfrm>
            <a:off x="5534026"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283015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3419226"/>
            <a:ext cx="4464000" cy="1080775"/>
          </a:xfrm>
        </p:spPr>
        <p:txBody>
          <a:bodyPr/>
          <a:lstStyle>
            <a:lvl1pPr algn="l">
              <a:lnSpc>
                <a:spcPts val="2850"/>
              </a:lnSpc>
              <a:defRPr/>
            </a:lvl1pPr>
          </a:lstStyle>
          <a:p>
            <a:r>
              <a:rPr lang="hr-HR"/>
              <a:t>Uredite stil naslova matrice</a:t>
            </a:r>
            <a:endParaRPr lang="en-GB"/>
          </a:p>
        </p:txBody>
      </p:sp>
      <p:sp>
        <p:nvSpPr>
          <p:cNvPr id="3" name="Subtitle 2"/>
          <p:cNvSpPr>
            <a:spLocks noGrp="1"/>
          </p:cNvSpPr>
          <p:nvPr>
            <p:ph type="subTitle" idx="1"/>
          </p:nvPr>
        </p:nvSpPr>
        <p:spPr>
          <a:xfrm>
            <a:off x="439738" y="4627800"/>
            <a:ext cx="3326400" cy="822600"/>
          </a:xfrm>
        </p:spPr>
        <p:txBody>
          <a:bodyPr/>
          <a:lstStyle>
            <a:lvl1pPr marL="0" indent="0" algn="l">
              <a:lnSpc>
                <a:spcPts val="1425"/>
              </a:lnSpc>
              <a:spcBef>
                <a:spcPts val="0"/>
              </a:spcBef>
              <a:buNone/>
              <a:defRPr sz="1350" b="1">
                <a:solidFill>
                  <a:schemeClr val="tx2"/>
                </a:solidFill>
                <a:latin typeface="+mj-lt"/>
              </a:defRPr>
            </a:lvl1pPr>
            <a:lvl2pPr marL="2381" indent="0" algn="l">
              <a:lnSpc>
                <a:spcPts val="1425"/>
              </a:lnSpc>
              <a:spcBef>
                <a:spcPts val="0"/>
              </a:spcBef>
              <a:buNone/>
              <a:defRPr sz="1350">
                <a:solidFill>
                  <a:schemeClr val="tx2"/>
                </a:solidFill>
                <a:latin typeface="+mj-lt"/>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3" y="435313"/>
            <a:ext cx="2767355" cy="572977"/>
          </a:xfrm>
          <a:prstGeom prst="rect">
            <a:avLst/>
          </a:prstGeom>
        </p:spPr>
      </p:pic>
    </p:spTree>
    <p:extLst>
      <p:ext uri="{BB962C8B-B14F-4D97-AF65-F5344CB8AC3E}">
        <p14:creationId xmlns:p14="http://schemas.microsoft.com/office/powerpoint/2010/main" val="407273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pic>
        <p:nvPicPr>
          <p:cNvPr id="3" name="Picture 2">
            <a:extLst>
              <a:ext uri="{FF2B5EF4-FFF2-40B4-BE49-F238E27FC236}">
                <a16:creationId xmlns:a16="http://schemas.microsoft.com/office/drawing/2014/main" id="{B15566B8-77D3-4530-87DC-DF168AB63A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3870570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spTree>
    <p:extLst>
      <p:ext uri="{BB962C8B-B14F-4D97-AF65-F5344CB8AC3E}">
        <p14:creationId xmlns:p14="http://schemas.microsoft.com/office/powerpoint/2010/main" val="63188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hr-HR"/>
              <a:t>Uredite stil naslova matrice</a:t>
            </a:r>
            <a:endParaRPr lang="en-GB"/>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pic>
        <p:nvPicPr>
          <p:cNvPr id="7" name="Picture 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6" name="Picture 3">
            <a:extLst>
              <a:ext uri="{FF2B5EF4-FFF2-40B4-BE49-F238E27FC236}">
                <a16:creationId xmlns:a16="http://schemas.microsoft.com/office/drawing/2014/main" id="{B323D2DB-AA79-45E5-BE7F-7F6353CFDDD2}"/>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32000" y="466748"/>
            <a:ext cx="1879200" cy="627341"/>
          </a:xfrm>
          <a:prstGeom prst="rect">
            <a:avLst/>
          </a:prstGeom>
        </p:spPr>
      </p:pic>
    </p:spTree>
    <p:extLst>
      <p:ext uri="{BB962C8B-B14F-4D97-AF65-F5344CB8AC3E}">
        <p14:creationId xmlns:p14="http://schemas.microsoft.com/office/powerpoint/2010/main" val="6222783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61" r:id="rId22"/>
    <p:sldLayoutId id="2147483650" r:id="rId23"/>
    <p:sldLayoutId id="2147483668" r:id="rId24"/>
    <p:sldLayoutId id="2147483664" r:id="rId25"/>
    <p:sldLayoutId id="2147483665" r:id="rId26"/>
  </p:sldLayoutIdLst>
  <p:hf sldNum="0" hdr="0" ftr="0" dt="0"/>
  <p:txStyles>
    <p:titleStyle>
      <a:lvl1pPr algn="l" defTabSz="685800" rtl="0" eaLnBrk="1" latinLnBrk="0" hangingPunct="1">
        <a:spcBef>
          <a:spcPct val="0"/>
        </a:spcBef>
        <a:buNone/>
        <a:defRPr sz="2700" b="1" kern="1200" spc="-30" baseline="0">
          <a:solidFill>
            <a:schemeClr val="bg2"/>
          </a:solidFill>
          <a:latin typeface="+mj-lt"/>
          <a:ea typeface="+mj-ea"/>
          <a:cs typeface="+mj-cs"/>
        </a:defRPr>
      </a:lvl1pPr>
    </p:titleStyle>
    <p:bodyStyle>
      <a:lvl1pPr marL="0" indent="0" algn="l" defTabSz="685800" rtl="0" eaLnBrk="1" latinLnBrk="0" hangingPunct="1">
        <a:spcBef>
          <a:spcPts val="851"/>
        </a:spcBef>
        <a:spcAft>
          <a:spcPts val="0"/>
        </a:spcAft>
        <a:buClr>
          <a:schemeClr val="bg2"/>
        </a:buClr>
        <a:buFont typeface="Arial" pitchFamily="34" charset="0"/>
        <a:buNone/>
        <a:defRPr sz="1500" kern="1200" spc="-15" baseline="0">
          <a:solidFill>
            <a:schemeClr val="tx2"/>
          </a:solidFill>
          <a:latin typeface="+mj-lt"/>
          <a:ea typeface="+mn-ea"/>
          <a:cs typeface="+mn-cs"/>
        </a:defRPr>
      </a:lvl1pPr>
      <a:lvl2pPr marL="134541" indent="-134541" algn="l" defTabSz="685800" rtl="0" eaLnBrk="1" latinLnBrk="0" hangingPunct="1">
        <a:spcBef>
          <a:spcPts val="851"/>
        </a:spcBef>
        <a:spcAft>
          <a:spcPts val="0"/>
        </a:spcAft>
        <a:buClr>
          <a:schemeClr val="bg2"/>
        </a:buClr>
        <a:buFont typeface="Arial" pitchFamily="34" charset="0"/>
        <a:buChar char="•"/>
        <a:defRPr sz="1500" kern="1200" spc="-15" baseline="0">
          <a:solidFill>
            <a:schemeClr val="tx2"/>
          </a:solidFill>
          <a:latin typeface="+mj-lt"/>
          <a:ea typeface="+mn-ea"/>
          <a:cs typeface="+mn-cs"/>
        </a:defRPr>
      </a:lvl2pPr>
      <a:lvl3pPr marL="291704" indent="-119063" algn="l" defTabSz="685800" rtl="0" eaLnBrk="1" latinLnBrk="0" hangingPunct="1">
        <a:spcBef>
          <a:spcPts val="425"/>
        </a:spcBef>
        <a:buClr>
          <a:schemeClr val="bg2"/>
        </a:buClr>
        <a:buFont typeface="Source Sans Pro" pitchFamily="34" charset="0"/>
        <a:buChar char="–"/>
        <a:defRPr sz="1350" kern="1200" spc="-15" baseline="0">
          <a:solidFill>
            <a:schemeClr val="tx2"/>
          </a:solidFill>
          <a:latin typeface="+mj-lt"/>
          <a:ea typeface="+mn-ea"/>
          <a:cs typeface="+mn-cs"/>
        </a:defRPr>
      </a:lvl3pPr>
      <a:lvl4pPr marL="459581" indent="-146447" algn="l" defTabSz="685800" rtl="0" eaLnBrk="1" latinLnBrk="0" hangingPunct="1">
        <a:spcBef>
          <a:spcPts val="425"/>
        </a:spcBef>
        <a:buClr>
          <a:schemeClr val="bg2"/>
        </a:buClr>
        <a:buFont typeface="Arial" pitchFamily="34" charset="0"/>
        <a:buChar char="•"/>
        <a:defRPr sz="1350" kern="1200" spc="-15" baseline="0">
          <a:solidFill>
            <a:schemeClr val="tx2"/>
          </a:solidFill>
          <a:latin typeface="+mj-lt"/>
          <a:ea typeface="+mn-ea"/>
          <a:cs typeface="+mn-cs"/>
        </a:defRPr>
      </a:lvl4pPr>
      <a:lvl5pPr marL="636985" indent="-140494" algn="l" defTabSz="685800" rtl="0" eaLnBrk="1" latinLnBrk="0" hangingPunct="1">
        <a:spcBef>
          <a:spcPts val="425"/>
        </a:spcBef>
        <a:buClr>
          <a:schemeClr val="bg2"/>
        </a:buClr>
        <a:buFont typeface="Source Sans Pro" pitchFamily="34" charset="0"/>
        <a:buChar char="–"/>
        <a:defRPr sz="1350" kern="1200" spc="-15" baseline="0">
          <a:solidFill>
            <a:schemeClr val="tx2"/>
          </a:solidFill>
          <a:latin typeface="+mj-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10.jpe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270.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3.xml"/><Relationship Id="rId1" Type="http://schemas.openxmlformats.org/officeDocument/2006/relationships/slideLayout" Target="../slideLayouts/slideLayout16.xml"/><Relationship Id="rId5" Type="http://schemas.openxmlformats.org/officeDocument/2006/relationships/image" Target="../media/image10.jpe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2.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348225"/>
            <a:ext cx="4665662" cy="1080775"/>
          </a:xfrm>
        </p:spPr>
        <p:txBody>
          <a:bodyPr/>
          <a:lstStyle/>
          <a:p>
            <a:pPr>
              <a:lnSpc>
                <a:spcPts val="3800"/>
              </a:lnSpc>
            </a:pPr>
            <a:r>
              <a:rPr lang="hr-HR" sz="3600" dirty="0">
                <a:solidFill>
                  <a:schemeClr val="accent2"/>
                </a:solidFill>
              </a:rPr>
              <a:t>Synthesising and presenting results using other methods</a:t>
            </a:r>
            <a:endParaRPr lang="en-GB" sz="3600" dirty="0">
              <a:solidFill>
                <a:schemeClr val="accent2"/>
              </a:solidFill>
            </a:endParaRPr>
          </a:p>
        </p:txBody>
      </p:sp>
    </p:spTree>
    <p:extLst>
      <p:ext uri="{BB962C8B-B14F-4D97-AF65-F5344CB8AC3E}">
        <p14:creationId xmlns:p14="http://schemas.microsoft.com/office/powerpoint/2010/main" val="360243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43013" name="Rectangle 4"/>
          <p:cNvSpPr>
            <a:spLocks noGrp="1" noChangeArrowheads="1"/>
          </p:cNvSpPr>
          <p:nvPr>
            <p:ph type="title"/>
          </p:nvPr>
        </p:nvSpPr>
        <p:spPr>
          <a:xfrm>
            <a:off x="425896" y="1222150"/>
            <a:ext cx="6120000" cy="474629"/>
          </a:xfrm>
        </p:spPr>
        <p:txBody>
          <a:bodyPr>
            <a:normAutofit/>
          </a:bodyPr>
          <a:lstStyle/>
          <a:p>
            <a:pPr>
              <a:spcBef>
                <a:spcPts val="900"/>
              </a:spcBef>
              <a:spcAft>
                <a:spcPts val="900"/>
              </a:spcAft>
            </a:pPr>
            <a:r>
              <a:rPr lang="en-AU" altLang="en-US" sz="2200" dirty="0">
                <a:solidFill>
                  <a:srgbClr val="962D91"/>
                </a:solidFill>
              </a:rPr>
              <a:t>Scenarios</a:t>
            </a:r>
            <a:r>
              <a:rPr lang="en-AU" altLang="en-US" dirty="0"/>
              <a:t> </a:t>
            </a:r>
            <a:r>
              <a:rPr lang="en-AU" altLang="en-US" sz="2200" dirty="0">
                <a:solidFill>
                  <a:srgbClr val="962D91"/>
                </a:solidFill>
              </a:rPr>
              <a:t>reviewers may encounter</a:t>
            </a:r>
          </a:p>
        </p:txBody>
      </p:sp>
      <p:graphicFrame>
        <p:nvGraphicFramePr>
          <p:cNvPr id="3" name="Table 2"/>
          <p:cNvGraphicFramePr>
            <a:graphicFrameLocks noGrp="1"/>
          </p:cNvGraphicFramePr>
          <p:nvPr>
            <p:extLst>
              <p:ext uri="{D42A27DB-BD31-4B8C-83A1-F6EECF244321}">
                <p14:modId xmlns:p14="http://schemas.microsoft.com/office/powerpoint/2010/main" val="30526319"/>
              </p:ext>
            </p:extLst>
          </p:nvPr>
        </p:nvGraphicFramePr>
        <p:xfrm>
          <a:off x="432423" y="2417098"/>
          <a:ext cx="8578226" cy="2861009"/>
        </p:xfrm>
        <a:graphic>
          <a:graphicData uri="http://schemas.openxmlformats.org/drawingml/2006/table">
            <a:tbl>
              <a:tblPr>
                <a:tableStyleId>{0E3FDE45-AF77-4B5C-9715-49D594BDF05E}</a:tableStyleId>
              </a:tblPr>
              <a:tblGrid>
                <a:gridCol w="1091577">
                  <a:extLst>
                    <a:ext uri="{9D8B030D-6E8A-4147-A177-3AD203B41FA5}">
                      <a16:colId xmlns:a16="http://schemas.microsoft.com/office/drawing/2014/main" val="20000"/>
                    </a:ext>
                  </a:extLst>
                </a:gridCol>
                <a:gridCol w="742857">
                  <a:extLst>
                    <a:ext uri="{9D8B030D-6E8A-4147-A177-3AD203B41FA5}">
                      <a16:colId xmlns:a16="http://schemas.microsoft.com/office/drawing/2014/main" val="20001"/>
                    </a:ext>
                  </a:extLst>
                </a:gridCol>
                <a:gridCol w="1200243">
                  <a:extLst>
                    <a:ext uri="{9D8B030D-6E8A-4147-A177-3AD203B41FA5}">
                      <a16:colId xmlns:a16="http://schemas.microsoft.com/office/drawing/2014/main" val="20002"/>
                    </a:ext>
                  </a:extLst>
                </a:gridCol>
                <a:gridCol w="1042941">
                  <a:extLst>
                    <a:ext uri="{9D8B030D-6E8A-4147-A177-3AD203B41FA5}">
                      <a16:colId xmlns:a16="http://schemas.microsoft.com/office/drawing/2014/main" val="20003"/>
                    </a:ext>
                  </a:extLst>
                </a:gridCol>
                <a:gridCol w="2814684">
                  <a:extLst>
                    <a:ext uri="{9D8B030D-6E8A-4147-A177-3AD203B41FA5}">
                      <a16:colId xmlns:a16="http://schemas.microsoft.com/office/drawing/2014/main" val="1947484841"/>
                    </a:ext>
                  </a:extLst>
                </a:gridCol>
                <a:gridCol w="1685924">
                  <a:extLst>
                    <a:ext uri="{9D8B030D-6E8A-4147-A177-3AD203B41FA5}">
                      <a16:colId xmlns:a16="http://schemas.microsoft.com/office/drawing/2014/main" val="1097796393"/>
                    </a:ext>
                  </a:extLst>
                </a:gridCol>
              </a:tblGrid>
              <a:tr h="585818">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tx2"/>
                          </a:solidFill>
                          <a:effectLst/>
                          <a:latin typeface="+mj-lt"/>
                        </a:rPr>
                        <a:t>Estimate of intervention effect</a:t>
                      </a:r>
                      <a:endParaRPr kumimoji="0" lang="en-AU" altLang="en-US" sz="12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tx2"/>
                          </a:solidFill>
                          <a:effectLst/>
                          <a:latin typeface="+mj-lt"/>
                        </a:rPr>
                        <a:t>Variance of the estimate</a:t>
                      </a:r>
                      <a:endParaRPr kumimoji="0" lang="en-AU" altLang="en-US" sz="12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tx2"/>
                          </a:solidFill>
                          <a:effectLst/>
                          <a:latin typeface="+mj-lt"/>
                        </a:rPr>
                        <a:t>Direction of effect (benefit or harm)</a:t>
                      </a:r>
                      <a:endParaRPr kumimoji="0" lang="en-AU" altLang="en-US" sz="12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tx2"/>
                          </a:solidFill>
                          <a:effectLst/>
                          <a:latin typeface="+mj-lt"/>
                        </a:rPr>
                        <a:t>Statistical significance or  P-value</a:t>
                      </a:r>
                      <a:endParaRPr kumimoji="0" lang="en-AU" altLang="en-US" sz="12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chemeClr val="tx2"/>
                          </a:solidFill>
                          <a:effectLst/>
                          <a:latin typeface="+mj-lt"/>
                          <a:cs typeface="Arial" charset="0"/>
                        </a:rPr>
                        <a:t>Example of reporting</a:t>
                      </a: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mj-lt"/>
                          <a:cs typeface="Arial" charset="0"/>
                        </a:rPr>
                        <a:t>Can be included in a meta-analysis of effect estimates?</a:t>
                      </a:r>
                    </a:p>
                  </a:txBody>
                  <a:tcPr marL="68580" marR="68580" marT="34290" marB="34290" horzOverflow="overflow">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453089">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rgbClr val="999999"/>
                          </a:solidFill>
                          <a:effectLst/>
                          <a:latin typeface="+mj-lt"/>
                          <a:sym typeface="Wingdings" pitchFamily="2" charset="2"/>
                        </a:rPr>
                        <a:t></a:t>
                      </a:r>
                      <a:endParaRPr kumimoji="0" lang="en-AU" altLang="en-US" sz="2400" b="0" i="0" u="none" strike="noStrike" cap="none" normalizeH="0" baseline="0" dirty="0">
                        <a:ln>
                          <a:noFill/>
                        </a:ln>
                        <a:solidFill>
                          <a:srgbClr val="999999"/>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rgbClr val="999999"/>
                          </a:solidFill>
                          <a:effectLst/>
                          <a:latin typeface="+mj-lt"/>
                          <a:sym typeface="Wingdings" pitchFamily="2" charset="2"/>
                        </a:rPr>
                        <a:t></a:t>
                      </a:r>
                      <a:endParaRPr kumimoji="0" lang="en-AU" altLang="en-US" sz="2400" b="0" i="0" u="none" strike="noStrike" cap="none" normalizeH="0" baseline="0" dirty="0">
                        <a:ln>
                          <a:noFill/>
                        </a:ln>
                        <a:solidFill>
                          <a:srgbClr val="999999"/>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rgbClr val="999999"/>
                          </a:solidFill>
                          <a:effectLst/>
                          <a:latin typeface="+mj-lt"/>
                        </a:rPr>
                        <a:t>(</a:t>
                      </a:r>
                      <a:r>
                        <a:rPr kumimoji="0" lang="en-AU" altLang="en-US" sz="2400" u="none" strike="noStrike" cap="none" normalizeH="0" baseline="0" dirty="0">
                          <a:ln>
                            <a:noFill/>
                          </a:ln>
                          <a:solidFill>
                            <a:srgbClr val="999999"/>
                          </a:solidFill>
                          <a:effectLst/>
                          <a:latin typeface="+mj-lt"/>
                          <a:sym typeface="Wingdings" pitchFamily="2" charset="2"/>
                        </a:rPr>
                        <a:t></a:t>
                      </a:r>
                      <a:r>
                        <a:rPr kumimoji="0" lang="en-AU" altLang="en-US" sz="2400" u="none" strike="noStrike" cap="none" normalizeH="0" baseline="0" dirty="0">
                          <a:ln>
                            <a:noFill/>
                          </a:ln>
                          <a:solidFill>
                            <a:srgbClr val="999999"/>
                          </a:solidFill>
                          <a:effectLst/>
                          <a:latin typeface="+mj-lt"/>
                        </a:rPr>
                        <a:t>)</a:t>
                      </a:r>
                      <a:endParaRPr kumimoji="0" lang="en-AU" altLang="en-US" sz="2400" b="0" i="0" u="none" strike="noStrike" cap="none" normalizeH="0" baseline="0" dirty="0">
                        <a:ln>
                          <a:noFill/>
                        </a:ln>
                        <a:solidFill>
                          <a:srgbClr val="999999"/>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rgbClr val="999999"/>
                          </a:solidFill>
                          <a:effectLst/>
                          <a:latin typeface="+mj-lt"/>
                        </a:rPr>
                        <a:t>(</a:t>
                      </a:r>
                      <a:r>
                        <a:rPr kumimoji="0" lang="en-AU" altLang="en-US" sz="2400" u="none" strike="noStrike" cap="none" normalizeH="0" baseline="0" dirty="0">
                          <a:ln>
                            <a:noFill/>
                          </a:ln>
                          <a:solidFill>
                            <a:srgbClr val="999999"/>
                          </a:solidFill>
                          <a:effectLst/>
                          <a:latin typeface="+mj-lt"/>
                          <a:sym typeface="Wingdings" pitchFamily="2" charset="2"/>
                        </a:rPr>
                        <a:t></a:t>
                      </a:r>
                      <a:r>
                        <a:rPr kumimoji="0" lang="en-AU" altLang="en-US" sz="2400" u="none" strike="noStrike" cap="none" normalizeH="0" baseline="0" dirty="0">
                          <a:ln>
                            <a:noFill/>
                          </a:ln>
                          <a:solidFill>
                            <a:srgbClr val="999999"/>
                          </a:solidFill>
                          <a:effectLst/>
                          <a:latin typeface="+mj-lt"/>
                        </a:rPr>
                        <a:t>)</a:t>
                      </a:r>
                      <a:endParaRPr kumimoji="0" lang="en-AU" altLang="en-US" sz="2400" b="0" i="0" u="none" strike="noStrike" cap="none" normalizeH="0" baseline="0" dirty="0">
                        <a:ln>
                          <a:noFill/>
                        </a:ln>
                        <a:solidFill>
                          <a:srgbClr val="999999"/>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999999"/>
                          </a:solidFill>
                          <a:effectLst/>
                          <a:latin typeface="+mj-lt"/>
                          <a:cs typeface="Arial" charset="0"/>
                        </a:rPr>
                        <a:t>“The intervention had a small effect on anxiety levels compared with the control (</a:t>
                      </a:r>
                      <a:r>
                        <a:rPr kumimoji="0" lang="en-US" altLang="en-US" sz="1100" b="1" i="0" u="none" strike="noStrike" cap="none" normalizeH="0" baseline="0" dirty="0">
                          <a:ln>
                            <a:noFill/>
                          </a:ln>
                          <a:solidFill>
                            <a:srgbClr val="999999"/>
                          </a:solidFill>
                          <a:effectLst/>
                          <a:latin typeface="+mj-lt"/>
                          <a:cs typeface="Arial" charset="0"/>
                        </a:rPr>
                        <a:t>−0.52 (95%CI −1.34 to 0.30</a:t>
                      </a:r>
                      <a:r>
                        <a:rPr kumimoji="0" lang="en-US" altLang="en-US" sz="1100" b="0" i="0" u="none" strike="noStrike" cap="none" normalizeH="0" baseline="0" dirty="0">
                          <a:ln>
                            <a:noFill/>
                          </a:ln>
                          <a:solidFill>
                            <a:srgbClr val="999999"/>
                          </a:solidFill>
                          <a:effectLst/>
                          <a:latin typeface="+mj-lt"/>
                          <a:cs typeface="Arial" charset="0"/>
                        </a:rPr>
                        <a:t>); scale 0-21, </a:t>
                      </a:r>
                      <a:r>
                        <a:rPr kumimoji="0" lang="en-US" altLang="en-US" sz="1100" b="1" i="0" u="none" strike="noStrike" cap="none" normalizeH="0" baseline="0" dirty="0">
                          <a:ln>
                            <a:noFill/>
                          </a:ln>
                          <a:solidFill>
                            <a:srgbClr val="999999"/>
                          </a:solidFill>
                          <a:effectLst/>
                          <a:latin typeface="+mj-lt"/>
                          <a:cs typeface="Arial" charset="0"/>
                        </a:rPr>
                        <a:t>higher scores indicate greater anxiety</a:t>
                      </a:r>
                      <a:r>
                        <a:rPr kumimoji="0" lang="en-US" altLang="en-US" sz="1100" b="0" i="0" u="none" strike="noStrike" cap="none" normalizeH="0" baseline="0" dirty="0">
                          <a:ln>
                            <a:noFill/>
                          </a:ln>
                          <a:solidFill>
                            <a:srgbClr val="999999"/>
                          </a:solidFill>
                          <a:effectLst/>
                          <a:latin typeface="+mj-lt"/>
                          <a:cs typeface="Arial" charset="0"/>
                        </a:rPr>
                        <a:t>).”</a:t>
                      </a: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999999"/>
                          </a:solidFill>
                          <a:effectLst/>
                          <a:latin typeface="+mj-lt"/>
                          <a:cs typeface="Arial" charset="0"/>
                        </a:rPr>
                        <a:t>Yes</a:t>
                      </a: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530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rgbClr val="999999"/>
                          </a:solidFill>
                          <a:effectLst/>
                          <a:latin typeface="+mj-lt"/>
                          <a:ea typeface="+mn-ea"/>
                          <a:cs typeface="Arial" charset="0"/>
                          <a:sym typeface="Wingdings" pitchFamily="2" charset="2"/>
                        </a:rPr>
                        <a:t></a:t>
                      </a:r>
                      <a:endParaRPr kumimoji="0" lang="en-US" altLang="en-US" sz="2400" u="none" strike="noStrike" kern="1200" cap="none" normalizeH="0" baseline="0" dirty="0">
                        <a:ln>
                          <a:noFill/>
                        </a:ln>
                        <a:solidFill>
                          <a:srgbClr val="999999"/>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u="none" strike="noStrike" kern="1200" cap="none" normalizeH="0" baseline="0" dirty="0">
                        <a:ln>
                          <a:noFill/>
                        </a:ln>
                        <a:solidFill>
                          <a:srgbClr val="999999"/>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rgbClr val="999999"/>
                          </a:solidFill>
                          <a:effectLst/>
                          <a:latin typeface="+mj-lt"/>
                          <a:ea typeface="+mn-ea"/>
                          <a:cs typeface="Arial" charset="0"/>
                        </a:rPr>
                        <a:t>(</a:t>
                      </a:r>
                      <a:r>
                        <a:rPr kumimoji="0" lang="en-AU" altLang="en-US" sz="2400" u="none" strike="noStrike" kern="1200" cap="none" normalizeH="0" baseline="0" dirty="0">
                          <a:ln>
                            <a:noFill/>
                          </a:ln>
                          <a:solidFill>
                            <a:srgbClr val="999999"/>
                          </a:solidFill>
                          <a:effectLst/>
                          <a:latin typeface="+mj-lt"/>
                          <a:ea typeface="+mn-ea"/>
                          <a:cs typeface="Arial" charset="0"/>
                          <a:sym typeface="Wingdings" pitchFamily="2" charset="2"/>
                        </a:rPr>
                        <a:t>)</a:t>
                      </a:r>
                      <a:endParaRPr kumimoji="0" lang="en-AU" altLang="en-US" sz="2400" u="none" strike="noStrike" kern="1200" cap="none" normalizeH="0" baseline="0" dirty="0">
                        <a:ln>
                          <a:noFill/>
                        </a:ln>
                        <a:solidFill>
                          <a:srgbClr val="999999"/>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u="none" strike="noStrike" kern="1200" cap="none" normalizeH="0" baseline="0" dirty="0">
                        <a:ln>
                          <a:noFill/>
                        </a:ln>
                        <a:solidFill>
                          <a:srgbClr val="999999"/>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altLang="en-US" sz="1100" b="0" i="0" u="none" strike="noStrike" kern="1200" cap="none" normalizeH="0" baseline="0" noProof="0" dirty="0">
                          <a:ln>
                            <a:noFill/>
                          </a:ln>
                          <a:solidFill>
                            <a:srgbClr val="999999"/>
                          </a:solidFill>
                          <a:effectLst/>
                          <a:latin typeface="+mj-lt"/>
                          <a:ea typeface="+mn-ea"/>
                          <a:cs typeface="Arial" charset="0"/>
                        </a:rPr>
                        <a:t>“</a:t>
                      </a:r>
                      <a:r>
                        <a:rPr kumimoji="0" lang="en-US" altLang="en-US" sz="1100" b="0" i="0" u="none" strike="noStrike" kern="1200" cap="none" normalizeH="0" baseline="0" noProof="0" dirty="0">
                          <a:ln>
                            <a:noFill/>
                          </a:ln>
                          <a:solidFill>
                            <a:srgbClr val="999999"/>
                          </a:solidFill>
                          <a:effectLst/>
                          <a:latin typeface="+mj-lt"/>
                          <a:ea typeface="+mn-ea"/>
                          <a:cs typeface="Arial" charset="0"/>
                        </a:rPr>
                        <a:t>The intervention </a:t>
                      </a:r>
                      <a:r>
                        <a:rPr kumimoji="0" lang="en-US" altLang="en-US" sz="1100" b="1" i="0" u="none" strike="noStrike" kern="1200" cap="none" normalizeH="0" baseline="0" noProof="0" dirty="0">
                          <a:ln>
                            <a:noFill/>
                          </a:ln>
                          <a:solidFill>
                            <a:srgbClr val="999999"/>
                          </a:solidFill>
                          <a:effectLst/>
                          <a:latin typeface="+mj-lt"/>
                          <a:ea typeface="+mn-ea"/>
                          <a:cs typeface="Arial" charset="0"/>
                        </a:rPr>
                        <a:t>reduced anxiety levels by </a:t>
                      </a:r>
                      <a:br>
                        <a:rPr kumimoji="0" lang="en-US" altLang="en-US" sz="1100" b="1" i="0" u="none" strike="noStrike" kern="1200" cap="none" normalizeH="0" baseline="0" noProof="0" dirty="0">
                          <a:ln>
                            <a:noFill/>
                          </a:ln>
                          <a:solidFill>
                            <a:srgbClr val="999999"/>
                          </a:solidFill>
                          <a:effectLst/>
                          <a:latin typeface="+mj-lt"/>
                          <a:ea typeface="+mn-ea"/>
                          <a:cs typeface="Arial" charset="0"/>
                        </a:rPr>
                      </a:br>
                      <a:r>
                        <a:rPr kumimoji="0" lang="en-US" altLang="en-US" sz="1100" b="1" i="0" u="none" strike="noStrike" kern="1200" cap="none" normalizeH="0" baseline="0" noProof="0" dirty="0">
                          <a:ln>
                            <a:noFill/>
                          </a:ln>
                          <a:solidFill>
                            <a:srgbClr val="999999"/>
                          </a:solidFill>
                          <a:effectLst/>
                          <a:latin typeface="+mj-lt"/>
                          <a:ea typeface="+mn-ea"/>
                          <a:cs typeface="Arial" charset="0"/>
                        </a:rPr>
                        <a:t>-0.52</a:t>
                      </a:r>
                      <a:r>
                        <a:rPr kumimoji="0" lang="en-US" altLang="en-US" sz="1100" b="0" i="0" u="none" strike="noStrike" kern="1200" cap="none" normalizeH="0" baseline="0" noProof="0" dirty="0">
                          <a:ln>
                            <a:noFill/>
                          </a:ln>
                          <a:solidFill>
                            <a:srgbClr val="999999"/>
                          </a:solidFill>
                          <a:effectLst/>
                          <a:latin typeface="+mj-lt"/>
                          <a:ea typeface="+mn-ea"/>
                          <a:cs typeface="Arial" charset="0"/>
                        </a:rPr>
                        <a:t> compared with the control (scale 0-21, </a:t>
                      </a:r>
                      <a:r>
                        <a:rPr kumimoji="0" lang="en-US" altLang="en-US" sz="1100" b="1" i="0" u="none" strike="noStrike" kern="1200" cap="none" normalizeH="0" baseline="0" noProof="0" dirty="0">
                          <a:ln>
                            <a:noFill/>
                          </a:ln>
                          <a:solidFill>
                            <a:srgbClr val="999999"/>
                          </a:solidFill>
                          <a:effectLst/>
                          <a:latin typeface="+mj-lt"/>
                          <a:ea typeface="+mn-ea"/>
                          <a:cs typeface="Arial" charset="0"/>
                        </a:rPr>
                        <a:t>higher scores indicate greater anxiety</a:t>
                      </a:r>
                      <a:r>
                        <a:rPr kumimoji="0" lang="en-US" altLang="en-US" sz="1100" b="0" i="0" u="none" strike="noStrike" kern="1200" cap="none" normalizeH="0" baseline="0" noProof="0" dirty="0">
                          <a:ln>
                            <a:noFill/>
                          </a:ln>
                          <a:solidFill>
                            <a:srgbClr val="999999"/>
                          </a:solidFill>
                          <a:effectLst/>
                          <a:latin typeface="+mj-lt"/>
                          <a:ea typeface="+mn-ea"/>
                          <a:cs typeface="Arial" charset="0"/>
                        </a:rPr>
                        <a:t>).”</a:t>
                      </a:r>
                      <a:endParaRPr kumimoji="0" lang="en-AU" sz="1100" b="0" i="0" u="none" strike="noStrike" kern="1200" cap="none" normalizeH="0" baseline="0" noProof="0" dirty="0">
                        <a:ln>
                          <a:noFill/>
                        </a:ln>
                        <a:solidFill>
                          <a:srgbClr val="999999"/>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kern="1200" cap="none" normalizeH="0" baseline="0" dirty="0">
                          <a:ln>
                            <a:noFill/>
                          </a:ln>
                          <a:solidFill>
                            <a:srgbClr val="999999"/>
                          </a:solidFill>
                          <a:effectLst/>
                          <a:latin typeface="+mj-lt"/>
                          <a:ea typeface="+mn-ea"/>
                          <a:cs typeface="Arial" charset="0"/>
                        </a:rPr>
                        <a:t>No</a:t>
                      </a: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53089">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kern="1200" cap="none" normalizeH="0" baseline="0" dirty="0">
                        <a:ln>
                          <a:noFill/>
                        </a:ln>
                        <a:solidFill>
                          <a:srgbClr val="999999"/>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kern="1200" cap="none" normalizeH="0" baseline="0" dirty="0">
                        <a:ln>
                          <a:noFill/>
                        </a:ln>
                        <a:solidFill>
                          <a:srgbClr val="999999"/>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rgbClr val="999999"/>
                          </a:solidFill>
                          <a:effectLst/>
                          <a:latin typeface="+mj-lt"/>
                          <a:ea typeface="+mn-ea"/>
                          <a:cs typeface="Arial" charset="0"/>
                          <a:sym typeface="Wingdings" pitchFamily="2" charset="2"/>
                        </a:rPr>
                        <a:t></a:t>
                      </a:r>
                      <a:endParaRPr kumimoji="0" lang="en-AU" altLang="en-US" sz="2400" u="none" strike="noStrike" kern="1200" cap="none" normalizeH="0" baseline="0" dirty="0">
                        <a:ln>
                          <a:noFill/>
                        </a:ln>
                        <a:solidFill>
                          <a:srgbClr val="999999"/>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rgbClr val="999999"/>
                          </a:solidFill>
                          <a:effectLst/>
                          <a:latin typeface="+mj-lt"/>
                          <a:ea typeface="+mn-ea"/>
                          <a:cs typeface="Arial" charset="0"/>
                          <a:sym typeface="Wingdings" pitchFamily="2" charset="2"/>
                        </a:rPr>
                        <a:t></a:t>
                      </a:r>
                      <a:endParaRPr kumimoji="0" lang="en-AU" altLang="en-US" sz="2400" u="none" strike="noStrike" kern="1200" cap="none" normalizeH="0" baseline="0" dirty="0">
                        <a:ln>
                          <a:noFill/>
                        </a:ln>
                        <a:solidFill>
                          <a:srgbClr val="999999"/>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altLang="en-US" sz="1100" b="0" i="0" u="none" strike="noStrike" kern="1200" cap="none" normalizeH="0" baseline="0" noProof="0" dirty="0">
                          <a:ln>
                            <a:noFill/>
                          </a:ln>
                          <a:solidFill>
                            <a:srgbClr val="999999"/>
                          </a:solidFill>
                          <a:effectLst/>
                          <a:latin typeface="+mj-lt"/>
                          <a:ea typeface="+mn-ea"/>
                          <a:cs typeface="Arial" charset="0"/>
                        </a:rPr>
                        <a:t>“</a:t>
                      </a:r>
                      <a:r>
                        <a:rPr kumimoji="0" lang="en-US" altLang="en-US" sz="1100" b="0" i="0" u="none" strike="noStrike" kern="1200" cap="none" normalizeH="0" baseline="0" noProof="0" dirty="0">
                          <a:ln>
                            <a:noFill/>
                          </a:ln>
                          <a:solidFill>
                            <a:srgbClr val="999999"/>
                          </a:solidFill>
                          <a:effectLst/>
                          <a:latin typeface="+mj-lt"/>
                          <a:ea typeface="+mn-ea"/>
                          <a:cs typeface="Arial" charset="0"/>
                        </a:rPr>
                        <a:t>The </a:t>
                      </a:r>
                      <a:r>
                        <a:rPr kumimoji="0" lang="en-US" altLang="en-US" sz="1100" b="1" i="0" u="none" strike="noStrike" kern="1200" cap="none" normalizeH="0" baseline="0" noProof="0" dirty="0">
                          <a:ln>
                            <a:noFill/>
                          </a:ln>
                          <a:solidFill>
                            <a:srgbClr val="999999"/>
                          </a:solidFill>
                          <a:effectLst/>
                          <a:latin typeface="+mj-lt"/>
                          <a:ea typeface="+mn-ea"/>
                          <a:cs typeface="Arial" charset="0"/>
                        </a:rPr>
                        <a:t>intervention reduced anxiety levels</a:t>
                      </a:r>
                      <a:r>
                        <a:rPr kumimoji="0" lang="en-US" altLang="en-US" sz="1100" b="0" i="0" u="none" strike="noStrike" kern="1200" cap="none" normalizeH="0" baseline="0" noProof="0" dirty="0">
                          <a:ln>
                            <a:noFill/>
                          </a:ln>
                          <a:solidFill>
                            <a:srgbClr val="999999"/>
                          </a:solidFill>
                          <a:effectLst/>
                          <a:latin typeface="+mj-lt"/>
                          <a:ea typeface="+mn-ea"/>
                          <a:cs typeface="Arial" charset="0"/>
                        </a:rPr>
                        <a:t>, but was </a:t>
                      </a:r>
                      <a:r>
                        <a:rPr kumimoji="0" lang="en-US" altLang="en-US" sz="1100" b="1" i="0" u="none" strike="noStrike" kern="1200" cap="none" normalizeH="0" baseline="0" noProof="0" dirty="0">
                          <a:ln>
                            <a:noFill/>
                          </a:ln>
                          <a:solidFill>
                            <a:srgbClr val="999999"/>
                          </a:solidFill>
                          <a:effectLst/>
                          <a:latin typeface="+mj-lt"/>
                          <a:ea typeface="+mn-ea"/>
                          <a:cs typeface="Arial" charset="0"/>
                        </a:rPr>
                        <a:t>not statistically significant</a:t>
                      </a:r>
                      <a:r>
                        <a:rPr kumimoji="0" lang="en-US" altLang="en-US" sz="1100" b="0" i="0" u="none" strike="noStrike" kern="1200" cap="none" normalizeH="0" baseline="0" noProof="0" dirty="0">
                          <a:ln>
                            <a:noFill/>
                          </a:ln>
                          <a:solidFill>
                            <a:srgbClr val="999999"/>
                          </a:solidFill>
                          <a:effectLst/>
                          <a:latin typeface="+mj-lt"/>
                          <a:ea typeface="+mn-ea"/>
                          <a:cs typeface="Arial" charset="0"/>
                        </a:rPr>
                        <a:t>.”</a:t>
                      </a:r>
                      <a:endParaRPr kumimoji="0" lang="en-AU" sz="1100" b="0" i="0" u="none" strike="noStrike" kern="1200" cap="none" normalizeH="0" baseline="0" noProof="0" dirty="0">
                        <a:ln>
                          <a:noFill/>
                        </a:ln>
                        <a:solidFill>
                          <a:srgbClr val="999999"/>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kern="1200" cap="none" normalizeH="0" baseline="0" dirty="0">
                          <a:ln>
                            <a:noFill/>
                          </a:ln>
                          <a:solidFill>
                            <a:srgbClr val="999999"/>
                          </a:solidFill>
                          <a:effectLst/>
                          <a:latin typeface="+mj-lt"/>
                          <a:ea typeface="+mn-ea"/>
                          <a:cs typeface="Arial" charset="0"/>
                        </a:rPr>
                        <a:t>No</a:t>
                      </a: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53089">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chemeClr val="tx2"/>
                          </a:solidFill>
                          <a:effectLst/>
                          <a:latin typeface="Arial" charset="0"/>
                          <a:ea typeface="+mn-ea"/>
                          <a:cs typeface="Arial" charset="0"/>
                          <a:sym typeface="Wingdings" pitchFamily="2" charset="2"/>
                        </a:rPr>
                        <a:t></a:t>
                      </a:r>
                      <a:endParaRPr kumimoji="0" lang="en-AU"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100" b="0" i="0" u="none" strike="noStrike" kern="1200" cap="none" normalizeH="0" baseline="0" dirty="0">
                          <a:ln>
                            <a:noFill/>
                          </a:ln>
                          <a:solidFill>
                            <a:schemeClr val="tx2"/>
                          </a:solidFill>
                          <a:effectLst/>
                          <a:latin typeface="+mj-lt"/>
                          <a:ea typeface="+mn-ea"/>
                          <a:cs typeface="Arial" charset="0"/>
                        </a:rPr>
                        <a:t>“</a:t>
                      </a:r>
                      <a:r>
                        <a:rPr kumimoji="0" lang="en-US" altLang="en-US" sz="1100" b="1" i="0" u="none" strike="noStrike" kern="1200" cap="none" normalizeH="0" baseline="0" dirty="0">
                          <a:ln>
                            <a:noFill/>
                          </a:ln>
                          <a:solidFill>
                            <a:srgbClr val="962D91"/>
                          </a:solidFill>
                          <a:effectLst/>
                          <a:latin typeface="+mj-lt"/>
                          <a:ea typeface="+mn-ea"/>
                          <a:cs typeface="Arial" charset="0"/>
                        </a:rPr>
                        <a:t>The intervention reduced anxiety levels</a:t>
                      </a:r>
                      <a:r>
                        <a:rPr kumimoji="0" lang="en-US" altLang="en-US" sz="1100" b="0" i="0" u="none" strike="noStrike" kern="1200" cap="none" normalizeH="0" baseline="0" dirty="0">
                          <a:ln>
                            <a:noFill/>
                          </a:ln>
                          <a:solidFill>
                            <a:schemeClr val="tx2"/>
                          </a:solidFill>
                          <a:effectLst/>
                          <a:latin typeface="+mj-lt"/>
                          <a:ea typeface="+mn-ea"/>
                          <a:cs typeface="Arial" charset="0"/>
                        </a:rPr>
                        <a:t>.”</a:t>
                      </a: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2"/>
                          </a:solidFill>
                          <a:effectLst/>
                          <a:latin typeface="+mj-lt"/>
                          <a:ea typeface="+mn-ea"/>
                          <a:cs typeface="Arial" charset="0"/>
                        </a:rPr>
                        <a:t>No</a:t>
                      </a: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Rectangle 4"/>
          <p:cNvSpPr txBox="1">
            <a:spLocks noChangeArrowheads="1"/>
          </p:cNvSpPr>
          <p:nvPr/>
        </p:nvSpPr>
        <p:spPr>
          <a:xfrm>
            <a:off x="432424" y="1962488"/>
            <a:ext cx="6156722" cy="271271"/>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pPr>
              <a:spcBef>
                <a:spcPts val="900"/>
              </a:spcBef>
              <a:spcAft>
                <a:spcPts val="900"/>
              </a:spcAft>
            </a:pPr>
            <a:r>
              <a:rPr lang="en-AU" altLang="en-US" sz="1800" dirty="0">
                <a:solidFill>
                  <a:schemeClr val="tx2"/>
                </a:solidFill>
              </a:rPr>
              <a:t>Consider a </a:t>
            </a:r>
            <a:r>
              <a:rPr lang="en-AU" altLang="en-US" sz="1800" dirty="0">
                <a:solidFill>
                  <a:srgbClr val="962D91"/>
                </a:solidFill>
              </a:rPr>
              <a:t>single study and outcome</a:t>
            </a:r>
            <a:endParaRPr lang="en-AU" altLang="en-US" sz="2700" dirty="0">
              <a:solidFill>
                <a:srgbClr val="962D91"/>
              </a:solidFill>
            </a:endParaRPr>
          </a:p>
        </p:txBody>
      </p:sp>
      <p:pic>
        <p:nvPicPr>
          <p:cNvPr id="5" name="Picture 4" descr="A picture containing text, clipart&#10;&#10;Description automatically generated">
            <a:extLst>
              <a:ext uri="{FF2B5EF4-FFF2-40B4-BE49-F238E27FC236}">
                <a16:creationId xmlns:a16="http://schemas.microsoft.com/office/drawing/2014/main" id="{3063B24B-6010-3F35-09F5-C84CB7C09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2490714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43013" name="Rectangle 4"/>
          <p:cNvSpPr>
            <a:spLocks noGrp="1" noChangeArrowheads="1"/>
          </p:cNvSpPr>
          <p:nvPr>
            <p:ph type="title"/>
          </p:nvPr>
        </p:nvSpPr>
        <p:spPr>
          <a:xfrm>
            <a:off x="425896" y="1222150"/>
            <a:ext cx="6120000" cy="474629"/>
          </a:xfrm>
        </p:spPr>
        <p:txBody>
          <a:bodyPr>
            <a:normAutofit/>
          </a:bodyPr>
          <a:lstStyle/>
          <a:p>
            <a:pPr>
              <a:spcBef>
                <a:spcPts val="900"/>
              </a:spcBef>
              <a:spcAft>
                <a:spcPts val="900"/>
              </a:spcAft>
            </a:pPr>
            <a:r>
              <a:rPr lang="en-AU" altLang="en-US" sz="2200" dirty="0">
                <a:solidFill>
                  <a:srgbClr val="962D91"/>
                </a:solidFill>
              </a:rPr>
              <a:t>Scenarios</a:t>
            </a:r>
            <a:r>
              <a:rPr lang="en-AU" altLang="en-US" dirty="0"/>
              <a:t> </a:t>
            </a:r>
            <a:r>
              <a:rPr lang="en-AU" altLang="en-US" sz="2200" dirty="0">
                <a:solidFill>
                  <a:srgbClr val="962D91"/>
                </a:solidFill>
              </a:rPr>
              <a:t>reviewers may encounter</a:t>
            </a:r>
          </a:p>
        </p:txBody>
      </p:sp>
      <p:graphicFrame>
        <p:nvGraphicFramePr>
          <p:cNvPr id="3" name="Table 2"/>
          <p:cNvGraphicFramePr>
            <a:graphicFrameLocks noGrp="1"/>
          </p:cNvGraphicFramePr>
          <p:nvPr>
            <p:extLst>
              <p:ext uri="{D42A27DB-BD31-4B8C-83A1-F6EECF244321}">
                <p14:modId xmlns:p14="http://schemas.microsoft.com/office/powerpoint/2010/main" val="1150561833"/>
              </p:ext>
            </p:extLst>
          </p:nvPr>
        </p:nvGraphicFramePr>
        <p:xfrm>
          <a:off x="432423" y="2417098"/>
          <a:ext cx="6549400" cy="3089698"/>
        </p:xfrm>
        <a:graphic>
          <a:graphicData uri="http://schemas.openxmlformats.org/drawingml/2006/table">
            <a:tbl>
              <a:tblPr>
                <a:tableStyleId>{0E3FDE45-AF77-4B5C-9715-49D594BDF05E}</a:tableStyleId>
              </a:tblPr>
              <a:tblGrid>
                <a:gridCol w="1383034">
                  <a:extLst>
                    <a:ext uri="{9D8B030D-6E8A-4147-A177-3AD203B41FA5}">
                      <a16:colId xmlns:a16="http://schemas.microsoft.com/office/drawing/2014/main" val="746296737"/>
                    </a:ext>
                  </a:extLst>
                </a:gridCol>
                <a:gridCol w="1383034">
                  <a:extLst>
                    <a:ext uri="{9D8B030D-6E8A-4147-A177-3AD203B41FA5}">
                      <a16:colId xmlns:a16="http://schemas.microsoft.com/office/drawing/2014/main" val="20000"/>
                    </a:ext>
                  </a:extLst>
                </a:gridCol>
                <a:gridCol w="941204">
                  <a:extLst>
                    <a:ext uri="{9D8B030D-6E8A-4147-A177-3AD203B41FA5}">
                      <a16:colId xmlns:a16="http://schemas.microsoft.com/office/drawing/2014/main" val="20001"/>
                    </a:ext>
                  </a:extLst>
                </a:gridCol>
                <a:gridCol w="1520715">
                  <a:extLst>
                    <a:ext uri="{9D8B030D-6E8A-4147-A177-3AD203B41FA5}">
                      <a16:colId xmlns:a16="http://schemas.microsoft.com/office/drawing/2014/main" val="20002"/>
                    </a:ext>
                  </a:extLst>
                </a:gridCol>
                <a:gridCol w="1321413">
                  <a:extLst>
                    <a:ext uri="{9D8B030D-6E8A-4147-A177-3AD203B41FA5}">
                      <a16:colId xmlns:a16="http://schemas.microsoft.com/office/drawing/2014/main" val="20003"/>
                    </a:ext>
                  </a:extLst>
                </a:gridCol>
              </a:tblGrid>
              <a:tr h="6309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400" u="none" strike="noStrike" kern="1200" cap="none" normalizeH="0" baseline="0" dirty="0">
                          <a:ln>
                            <a:noFill/>
                          </a:ln>
                          <a:solidFill>
                            <a:schemeClr val="tx2"/>
                          </a:solidFill>
                          <a:effectLst/>
                          <a:latin typeface="+mj-lt"/>
                          <a:ea typeface="+mn-ea"/>
                          <a:cs typeface="Arial" charset="0"/>
                        </a:rPr>
                        <a:t>Study</a:t>
                      </a: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400" u="none" strike="noStrike" cap="none" normalizeH="0" baseline="0" dirty="0">
                          <a:ln>
                            <a:noFill/>
                          </a:ln>
                          <a:solidFill>
                            <a:schemeClr val="tx2"/>
                          </a:solidFill>
                          <a:effectLst/>
                          <a:latin typeface="+mj-lt"/>
                        </a:rPr>
                        <a:t>Estimate of intervention effect</a:t>
                      </a:r>
                      <a:endParaRPr kumimoji="0" lang="en-AU" altLang="en-US" sz="14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400" u="none" strike="noStrike" cap="none" normalizeH="0" baseline="0" dirty="0">
                          <a:ln>
                            <a:noFill/>
                          </a:ln>
                          <a:solidFill>
                            <a:schemeClr val="tx2"/>
                          </a:solidFill>
                          <a:effectLst/>
                          <a:latin typeface="+mj-lt"/>
                        </a:rPr>
                        <a:t>Variance of the estimate</a:t>
                      </a:r>
                      <a:endParaRPr kumimoji="0" lang="en-AU" altLang="en-US" sz="14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400" u="none" strike="noStrike" cap="none" normalizeH="0" baseline="0" dirty="0">
                          <a:ln>
                            <a:noFill/>
                          </a:ln>
                          <a:solidFill>
                            <a:schemeClr val="tx2"/>
                          </a:solidFill>
                          <a:effectLst/>
                          <a:latin typeface="+mj-lt"/>
                        </a:rPr>
                        <a:t>Direction of effect (benefit or harm)</a:t>
                      </a:r>
                      <a:endParaRPr kumimoji="0" lang="en-AU" altLang="en-US" sz="14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400" u="none" strike="noStrike" cap="none" normalizeH="0" baseline="0" dirty="0">
                          <a:ln>
                            <a:noFill/>
                          </a:ln>
                          <a:solidFill>
                            <a:schemeClr val="tx2"/>
                          </a:solidFill>
                          <a:effectLst/>
                          <a:latin typeface="+mj-lt"/>
                        </a:rPr>
                        <a:t>Statistical significance or  P-value</a:t>
                      </a:r>
                      <a:endParaRPr kumimoji="0" lang="en-AU" altLang="en-US" sz="14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47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400" b="0" i="0" u="none" strike="noStrike" cap="none" normalizeH="0" baseline="0" dirty="0">
                          <a:ln>
                            <a:noFill/>
                          </a:ln>
                          <a:solidFill>
                            <a:schemeClr val="tx2"/>
                          </a:solidFill>
                          <a:effectLst/>
                          <a:latin typeface="+mj-lt"/>
                          <a:cs typeface="Arial" charset="0"/>
                        </a:rPr>
                        <a:t>Study 1</a:t>
                      </a: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chemeClr val="tx2"/>
                          </a:solidFill>
                          <a:effectLst/>
                          <a:latin typeface="Arial" charset="0"/>
                          <a:ea typeface="+mn-ea"/>
                          <a:cs typeface="Arial" charset="0"/>
                          <a:sym typeface="Wingdings" pitchFamily="2" charset="2"/>
                        </a:rPr>
                        <a:t></a:t>
                      </a:r>
                      <a:endParaRPr kumimoji="0" lang="en-AU"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787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u="none" strike="noStrike" kern="1200" cap="none" normalizeH="0" baseline="0" dirty="0">
                          <a:ln>
                            <a:noFill/>
                          </a:ln>
                          <a:solidFill>
                            <a:schemeClr val="tx2"/>
                          </a:solidFill>
                          <a:effectLst/>
                          <a:latin typeface="+mj-lt"/>
                          <a:ea typeface="+mn-ea"/>
                          <a:cs typeface="Arial" charset="0"/>
                        </a:rPr>
                        <a:t>Study 2 </a:t>
                      </a: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u="none" strike="noStrike" kern="1200" cap="none" normalizeH="0" baseline="0" dirty="0">
                        <a:ln>
                          <a:noFill/>
                        </a:ln>
                        <a:solidFill>
                          <a:schemeClr val="tx2"/>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u="none" strike="noStrike" kern="1200" cap="none" normalizeH="0" baseline="0" dirty="0">
                        <a:ln>
                          <a:noFill/>
                        </a:ln>
                        <a:solidFill>
                          <a:schemeClr val="tx2"/>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chemeClr val="tx2"/>
                          </a:solidFill>
                          <a:effectLst/>
                          <a:latin typeface="+mn-lt"/>
                          <a:ea typeface="+mn-ea"/>
                          <a:cs typeface="Arial" charset="0"/>
                          <a:sym typeface="Wingdings" pitchFamily="2" charset="2"/>
                        </a:rPr>
                        <a:t></a:t>
                      </a:r>
                      <a:endParaRPr kumimoji="0" lang="en-AU" altLang="en-US" sz="2400" u="none" strike="noStrike" kern="1200" cap="none" normalizeH="0" baseline="0" dirty="0">
                        <a:ln>
                          <a:noFill/>
                        </a:ln>
                        <a:solidFill>
                          <a:schemeClr val="tx2"/>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chemeClr val="tx2"/>
                          </a:solidFill>
                          <a:effectLst/>
                          <a:latin typeface="+mn-lt"/>
                          <a:ea typeface="+mn-ea"/>
                          <a:cs typeface="Arial" charset="0"/>
                          <a:sym typeface="Wingdings" pitchFamily="2" charset="2"/>
                        </a:rPr>
                        <a:t></a:t>
                      </a:r>
                      <a:endParaRPr kumimoji="0" lang="en-AU" altLang="en-US" sz="2400" u="none" strike="noStrike" kern="1200" cap="none" normalizeH="0" baseline="0" dirty="0">
                        <a:ln>
                          <a:noFill/>
                        </a:ln>
                        <a:solidFill>
                          <a:schemeClr val="tx2"/>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787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a:ln>
                            <a:noFill/>
                          </a:ln>
                          <a:solidFill>
                            <a:schemeClr val="tx2"/>
                          </a:solidFill>
                          <a:effectLst/>
                          <a:latin typeface="+mj-lt"/>
                          <a:ea typeface="+mn-ea"/>
                          <a:cs typeface="Arial" charset="0"/>
                        </a:rPr>
                        <a:t>Study 3</a:t>
                      </a: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chemeClr val="tx2"/>
                          </a:solidFill>
                          <a:effectLst/>
                          <a:latin typeface="Arial" charset="0"/>
                          <a:ea typeface="+mn-ea"/>
                          <a:cs typeface="Arial" charset="0"/>
                          <a:sym typeface="Wingdings" pitchFamily="2" charset="2"/>
                        </a:rPr>
                        <a:t></a:t>
                      </a:r>
                      <a:endParaRPr kumimoji="0" lang="en-US" altLang="en-US" sz="24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chemeClr val="tx2"/>
                          </a:solidFill>
                          <a:effectLst/>
                          <a:latin typeface="+mj-lt"/>
                          <a:ea typeface="+mn-ea"/>
                          <a:cs typeface="Arial" charset="0"/>
                        </a:rPr>
                        <a:t>(</a:t>
                      </a:r>
                      <a:r>
                        <a:rPr kumimoji="0" lang="en-AU" altLang="en-US" sz="2400" u="none" strike="noStrike" kern="1200" cap="none" normalizeH="0" baseline="0" dirty="0">
                          <a:ln>
                            <a:noFill/>
                          </a:ln>
                          <a:solidFill>
                            <a:schemeClr val="tx2"/>
                          </a:solidFill>
                          <a:effectLst/>
                          <a:latin typeface="Arial" charset="0"/>
                          <a:ea typeface="+mn-ea"/>
                          <a:cs typeface="Arial" charset="0"/>
                          <a:sym typeface="Wingdings" pitchFamily="2" charset="2"/>
                        </a:rPr>
                        <a:t>)</a:t>
                      </a:r>
                      <a:endParaRPr kumimoji="0" lang="en-AU" altLang="en-US" sz="2400" u="none" strike="noStrike" kern="1200" cap="none" normalizeH="0" baseline="0" dirty="0">
                        <a:ln>
                          <a:noFill/>
                        </a:ln>
                        <a:solidFill>
                          <a:schemeClr val="tx2"/>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u="none" strike="noStrike" kern="1200" cap="none" normalizeH="0" baseline="0" dirty="0">
                        <a:ln>
                          <a:noFill/>
                        </a:ln>
                        <a:solidFill>
                          <a:schemeClr val="tx2"/>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7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solidFill>
                          <a:effectLst/>
                          <a:latin typeface="+mj-lt"/>
                          <a:cs typeface="Arial" charset="0"/>
                        </a:rPr>
                        <a:t>Study 4</a:t>
                      </a: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chemeClr val="tx2"/>
                          </a:solidFill>
                          <a:effectLst/>
                          <a:latin typeface="Arial" charset="0"/>
                          <a:ea typeface="+mn-ea"/>
                          <a:cs typeface="Arial" charset="0"/>
                          <a:sym typeface="Wingdings" pitchFamily="2" charset="2"/>
                        </a:rPr>
                        <a:t></a:t>
                      </a: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chemeClr val="tx2"/>
                          </a:solidFill>
                          <a:effectLst/>
                          <a:latin typeface="Arial" charset="0"/>
                          <a:ea typeface="+mn-ea"/>
                          <a:cs typeface="Arial" charset="0"/>
                          <a:sym typeface="Wingdings" pitchFamily="2" charset="2"/>
                        </a:rPr>
                        <a:t></a:t>
                      </a: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b="0" i="0" u="none" strike="noStrike" cap="none" normalizeH="0" baseline="0" dirty="0">
                          <a:ln>
                            <a:noFill/>
                          </a:ln>
                          <a:solidFill>
                            <a:schemeClr val="tx2"/>
                          </a:solidFill>
                          <a:effectLst/>
                          <a:latin typeface="+mj-lt"/>
                          <a:cs typeface="Arial" charset="0"/>
                        </a:rPr>
                        <a:t>(</a:t>
                      </a:r>
                      <a:r>
                        <a:rPr kumimoji="0" lang="en-AU" altLang="en-US" sz="2400" u="none" strike="noStrike" kern="1200" cap="none" normalizeH="0" baseline="0" dirty="0">
                          <a:ln>
                            <a:noFill/>
                          </a:ln>
                          <a:solidFill>
                            <a:schemeClr val="tx2"/>
                          </a:solidFill>
                          <a:effectLst/>
                          <a:latin typeface="Arial" charset="0"/>
                          <a:ea typeface="+mn-ea"/>
                          <a:cs typeface="Arial" charset="0"/>
                          <a:sym typeface="Wingdings" pitchFamily="2" charset="2"/>
                        </a:rPr>
                        <a:t>)</a:t>
                      </a:r>
                      <a:endParaRPr kumimoji="0" lang="en-AU"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2"/>
                          </a:solidFill>
                          <a:effectLst/>
                          <a:latin typeface="+mj-lt"/>
                          <a:cs typeface="Arial" charset="0"/>
                        </a:rPr>
                        <a:t>(</a:t>
                      </a:r>
                      <a:r>
                        <a:rPr kumimoji="0" lang="en-AU" altLang="en-US" sz="2400" u="none" strike="noStrike" kern="1200" cap="none" normalizeH="0" baseline="0" dirty="0">
                          <a:ln>
                            <a:noFill/>
                          </a:ln>
                          <a:solidFill>
                            <a:schemeClr val="tx2"/>
                          </a:solidFill>
                          <a:effectLst/>
                          <a:latin typeface="Arial" charset="0"/>
                          <a:ea typeface="+mn-ea"/>
                          <a:cs typeface="Arial" charset="0"/>
                          <a:sym typeface="Wingdings" pitchFamily="2" charset="2"/>
                        </a:rPr>
                        <a:t>)</a:t>
                      </a: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7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solidFill>
                          <a:effectLst/>
                          <a:latin typeface="+mj-lt"/>
                          <a:cs typeface="Arial" charset="0"/>
                        </a:rPr>
                        <a:t>Study 5</a:t>
                      </a: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chemeClr val="tx2"/>
                          </a:solidFill>
                          <a:effectLst/>
                          <a:latin typeface="+mn-lt"/>
                          <a:ea typeface="+mn-ea"/>
                          <a:cs typeface="Arial" charset="0"/>
                          <a:sym typeface="Wingdings" pitchFamily="2" charset="2"/>
                        </a:rPr>
                        <a:t></a:t>
                      </a: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chemeClr val="tx2"/>
                          </a:solidFill>
                          <a:effectLst/>
                          <a:latin typeface="+mn-lt"/>
                          <a:ea typeface="+mn-ea"/>
                          <a:cs typeface="Arial" charset="0"/>
                          <a:sym typeface="Wingdings" pitchFamily="2" charset="2"/>
                        </a:rPr>
                        <a:t></a:t>
                      </a: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b="0" i="0" u="none" strike="noStrike" cap="none" normalizeH="0" baseline="0" dirty="0">
                          <a:ln>
                            <a:noFill/>
                          </a:ln>
                          <a:solidFill>
                            <a:schemeClr val="tx2"/>
                          </a:solidFill>
                          <a:effectLst/>
                          <a:latin typeface="+mj-lt"/>
                          <a:cs typeface="Arial" charset="0"/>
                        </a:rPr>
                        <a:t>(</a:t>
                      </a:r>
                      <a:r>
                        <a:rPr kumimoji="0" lang="en-AU" altLang="en-US" sz="2400" u="none" strike="noStrike" kern="1200" cap="none" normalizeH="0" baseline="0" dirty="0">
                          <a:ln>
                            <a:noFill/>
                          </a:ln>
                          <a:solidFill>
                            <a:schemeClr val="tx2"/>
                          </a:solidFill>
                          <a:effectLst/>
                          <a:latin typeface="+mn-lt"/>
                          <a:ea typeface="+mn-ea"/>
                          <a:cs typeface="Arial" charset="0"/>
                          <a:sym typeface="Wingdings" pitchFamily="2" charset="2"/>
                        </a:rPr>
                        <a:t>)</a:t>
                      </a:r>
                      <a:endParaRPr kumimoji="0" lang="en-AU"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2"/>
                          </a:solidFill>
                          <a:effectLst/>
                          <a:latin typeface="+mj-lt"/>
                          <a:cs typeface="Arial" charset="0"/>
                        </a:rPr>
                        <a:t>(</a:t>
                      </a:r>
                      <a:r>
                        <a:rPr kumimoji="0" lang="en-AU" altLang="en-US" sz="2400" u="none" strike="noStrike" kern="1200" cap="none" normalizeH="0" baseline="0" dirty="0">
                          <a:ln>
                            <a:noFill/>
                          </a:ln>
                          <a:solidFill>
                            <a:schemeClr val="tx2"/>
                          </a:solidFill>
                          <a:effectLst/>
                          <a:latin typeface="+mn-lt"/>
                          <a:ea typeface="+mn-ea"/>
                          <a:cs typeface="Arial" charset="0"/>
                          <a:sym typeface="Wingdings" pitchFamily="2" charset="2"/>
                        </a:rPr>
                        <a:t>)</a:t>
                      </a: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52389973"/>
                  </a:ext>
                </a:extLst>
              </a:tr>
            </a:tbl>
          </a:graphicData>
        </a:graphic>
      </p:graphicFrame>
      <p:sp>
        <p:nvSpPr>
          <p:cNvPr id="7" name="Rectangle 4"/>
          <p:cNvSpPr txBox="1">
            <a:spLocks noChangeArrowheads="1"/>
          </p:cNvSpPr>
          <p:nvPr/>
        </p:nvSpPr>
        <p:spPr>
          <a:xfrm>
            <a:off x="432424" y="1962488"/>
            <a:ext cx="6156722" cy="271271"/>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pPr>
              <a:spcBef>
                <a:spcPts val="900"/>
              </a:spcBef>
              <a:spcAft>
                <a:spcPts val="900"/>
              </a:spcAft>
            </a:pPr>
            <a:r>
              <a:rPr lang="en-AU" altLang="en-US" sz="1800" dirty="0">
                <a:solidFill>
                  <a:schemeClr val="tx2"/>
                </a:solidFill>
              </a:rPr>
              <a:t>Consider a </a:t>
            </a:r>
            <a:r>
              <a:rPr lang="en-AU" altLang="en-US" sz="1800" dirty="0">
                <a:solidFill>
                  <a:srgbClr val="962D91"/>
                </a:solidFill>
              </a:rPr>
              <a:t>multiple studies </a:t>
            </a:r>
            <a:r>
              <a:rPr lang="en-AU" altLang="en-US" sz="1800" dirty="0">
                <a:solidFill>
                  <a:srgbClr val="002D64"/>
                </a:solidFill>
              </a:rPr>
              <a:t>and</a:t>
            </a:r>
            <a:r>
              <a:rPr lang="en-AU" altLang="en-US" sz="1800" dirty="0">
                <a:solidFill>
                  <a:srgbClr val="962D91"/>
                </a:solidFill>
              </a:rPr>
              <a:t> </a:t>
            </a:r>
            <a:r>
              <a:rPr lang="en-AU" altLang="en-US" sz="1800" dirty="0">
                <a:solidFill>
                  <a:srgbClr val="002D64"/>
                </a:solidFill>
              </a:rPr>
              <a:t>a single outcome</a:t>
            </a:r>
            <a:endParaRPr lang="en-AU" altLang="en-US" sz="2700" dirty="0">
              <a:solidFill>
                <a:srgbClr val="002D64"/>
              </a:solidFill>
            </a:endParaRPr>
          </a:p>
        </p:txBody>
      </p:sp>
      <p:pic>
        <p:nvPicPr>
          <p:cNvPr id="5" name="Picture 4" descr="A picture containing text, clipart&#10;&#10;Description automatically generated">
            <a:extLst>
              <a:ext uri="{FF2B5EF4-FFF2-40B4-BE49-F238E27FC236}">
                <a16:creationId xmlns:a16="http://schemas.microsoft.com/office/drawing/2014/main" id="{3063B24B-6010-3F35-09F5-C84CB7C09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6" name="Rounded Rectangular Callout 8">
            <a:extLst>
              <a:ext uri="{FF2B5EF4-FFF2-40B4-BE49-F238E27FC236}">
                <a16:creationId xmlns:a16="http://schemas.microsoft.com/office/drawing/2014/main" id="{60AFEA09-D096-420F-85AA-D390F40EB5E2}"/>
              </a:ext>
            </a:extLst>
          </p:cNvPr>
          <p:cNvSpPr/>
          <p:nvPr/>
        </p:nvSpPr>
        <p:spPr>
          <a:xfrm>
            <a:off x="7139146" y="1064548"/>
            <a:ext cx="1919129" cy="2705099"/>
          </a:xfrm>
          <a:prstGeom prst="wedgeRoundRectCallout">
            <a:avLst>
              <a:gd name="adj1" fmla="val -57347"/>
              <a:gd name="adj2" fmla="val 27766"/>
              <a:gd name="adj3" fmla="val 16667"/>
            </a:avLst>
          </a:prstGeom>
          <a:solidFill>
            <a:schemeClr val="bg1">
              <a:lumMod val="95000"/>
            </a:schemeClr>
          </a:solidFill>
          <a:ln>
            <a:solidFill>
              <a:schemeClr val="bg1">
                <a:lumMod val="6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450"/>
              </a:spcBef>
              <a:spcAft>
                <a:spcPts val="450"/>
              </a:spcAft>
            </a:pPr>
            <a:r>
              <a:rPr lang="en-AU" sz="1400" dirty="0">
                <a:solidFill>
                  <a:schemeClr val="tx2"/>
                </a:solidFill>
              </a:rPr>
              <a:t>Across studies the:</a:t>
            </a:r>
          </a:p>
          <a:p>
            <a:pPr marL="180975" indent="-180975">
              <a:spcBef>
                <a:spcPts val="450"/>
              </a:spcBef>
              <a:spcAft>
                <a:spcPts val="450"/>
              </a:spcAft>
              <a:buFont typeface="Arial" panose="020B0604020202020204" pitchFamily="34" charset="0"/>
              <a:buChar char="•"/>
            </a:pPr>
            <a:r>
              <a:rPr lang="en-AU" sz="1400" dirty="0">
                <a:solidFill>
                  <a:schemeClr val="tx2"/>
                </a:solidFill>
              </a:rPr>
              <a:t>completeness of  the reported statistics may vary</a:t>
            </a:r>
          </a:p>
          <a:p>
            <a:pPr marL="180975" indent="-180975">
              <a:spcBef>
                <a:spcPts val="450"/>
              </a:spcBef>
              <a:spcAft>
                <a:spcPts val="450"/>
              </a:spcAft>
              <a:buFont typeface="Arial" panose="020B0604020202020204" pitchFamily="34" charset="0"/>
              <a:buChar char="•"/>
            </a:pPr>
            <a:r>
              <a:rPr lang="en-AU" sz="1400" dirty="0">
                <a:solidFill>
                  <a:schemeClr val="tx2"/>
                </a:solidFill>
              </a:rPr>
              <a:t>effect measures could vary (e.g. mix of SMDs, MDs)</a:t>
            </a:r>
          </a:p>
          <a:p>
            <a:pPr marL="285750" indent="-285750">
              <a:spcBef>
                <a:spcPts val="450"/>
              </a:spcBef>
              <a:spcAft>
                <a:spcPts val="450"/>
              </a:spcAft>
              <a:buFont typeface="Arial" panose="020B0604020202020204" pitchFamily="34" charset="0"/>
              <a:buChar char="•"/>
            </a:pPr>
            <a:endParaRPr lang="en-GB" sz="1500" dirty="0">
              <a:solidFill>
                <a:schemeClr val="tx2"/>
              </a:solidFill>
            </a:endParaRPr>
          </a:p>
        </p:txBody>
      </p:sp>
      <p:sp>
        <p:nvSpPr>
          <p:cNvPr id="8" name="Rounded Rectangular Callout 8">
            <a:extLst>
              <a:ext uri="{FF2B5EF4-FFF2-40B4-BE49-F238E27FC236}">
                <a16:creationId xmlns:a16="http://schemas.microsoft.com/office/drawing/2014/main" id="{C8E50168-0378-4597-BDD5-04D44F64BD53}"/>
              </a:ext>
            </a:extLst>
          </p:cNvPr>
          <p:cNvSpPr/>
          <p:nvPr/>
        </p:nvSpPr>
        <p:spPr>
          <a:xfrm>
            <a:off x="7139146" y="3961947"/>
            <a:ext cx="1919129" cy="2045378"/>
          </a:xfrm>
          <a:prstGeom prst="roundRect">
            <a:avLst/>
          </a:prstGeom>
          <a:solidFill>
            <a:schemeClr val="bg1">
              <a:lumMod val="95000"/>
            </a:schemeClr>
          </a:solidFill>
          <a:ln>
            <a:solidFill>
              <a:schemeClr val="bg1">
                <a:lumMod val="6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450"/>
              </a:spcBef>
              <a:spcAft>
                <a:spcPts val="450"/>
              </a:spcAft>
            </a:pPr>
            <a:r>
              <a:rPr lang="en-AU" sz="1400" dirty="0">
                <a:solidFill>
                  <a:schemeClr val="tx2"/>
                </a:solidFill>
              </a:rPr>
              <a:t>In these circumstances, consideration might be given to using other synthesis methods beyond meta-analysis</a:t>
            </a:r>
            <a:endParaRPr lang="en-GB" sz="1500" dirty="0">
              <a:solidFill>
                <a:schemeClr val="tx2"/>
              </a:solidFill>
            </a:endParaRPr>
          </a:p>
        </p:txBody>
      </p:sp>
    </p:spTree>
    <p:extLst>
      <p:ext uri="{BB962C8B-B14F-4D97-AF65-F5344CB8AC3E}">
        <p14:creationId xmlns:p14="http://schemas.microsoft.com/office/powerpoint/2010/main" val="52422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a:xfrm>
            <a:off x="439738" y="1354176"/>
            <a:ext cx="6120000" cy="632838"/>
          </a:xfrm>
        </p:spPr>
        <p:txBody>
          <a:bodyPr/>
          <a:lstStyle/>
          <a:p>
            <a:r>
              <a:rPr lang="en-US" altLang="en-US" dirty="0"/>
              <a:t>Session outline</a:t>
            </a:r>
            <a:endParaRPr lang="en-AU" altLang="en-US" dirty="0"/>
          </a:p>
        </p:txBody>
      </p:sp>
      <p:sp>
        <p:nvSpPr>
          <p:cNvPr id="4" name="Content Placeholder 9">
            <a:extLst>
              <a:ext uri="{FF2B5EF4-FFF2-40B4-BE49-F238E27FC236}">
                <a16:creationId xmlns:a16="http://schemas.microsoft.com/office/drawing/2014/main" id="{EC967698-4C96-9C85-840D-F8D2233FBC0C}"/>
              </a:ext>
            </a:extLst>
          </p:cNvPr>
          <p:cNvSpPr>
            <a:spLocks noGrp="1"/>
          </p:cNvSpPr>
          <p:nvPr>
            <p:ph idx="1"/>
          </p:nvPr>
        </p:nvSpPr>
        <p:spPr>
          <a:xfrm>
            <a:off x="439738" y="2275199"/>
            <a:ext cx="6668198" cy="4278001"/>
          </a:xfrm>
          <a:noFill/>
        </p:spPr>
        <p:txBody>
          <a:bodyPr/>
          <a:lstStyle/>
          <a:p>
            <a:pPr marL="342900" indent="-342900">
              <a:buFont typeface="Arial" panose="020B0604020202020204" pitchFamily="34" charset="0"/>
              <a:buChar char="•"/>
            </a:pPr>
            <a:r>
              <a:rPr lang="en-AU" altLang="en-US" sz="2400" dirty="0"/>
              <a:t>Introduction</a:t>
            </a:r>
          </a:p>
          <a:p>
            <a:pPr marL="342900" indent="-342900">
              <a:buFont typeface="Arial" panose="020B0604020202020204" pitchFamily="34" charset="0"/>
              <a:buChar char="•"/>
            </a:pPr>
            <a:r>
              <a:rPr lang="en-AU" altLang="en-US" sz="2400" dirty="0"/>
              <a:t>Reasons for not undertaking a meta-analysis of effect estimates</a:t>
            </a:r>
          </a:p>
          <a:p>
            <a:pPr marL="342900" indent="-342900">
              <a:buFont typeface="Arial" panose="020B0604020202020204" pitchFamily="34" charset="0"/>
              <a:buChar char="•"/>
            </a:pPr>
            <a:r>
              <a:rPr lang="en-AU" altLang="en-US" sz="2400" b="1" dirty="0"/>
              <a:t>Structured summaries</a:t>
            </a:r>
          </a:p>
          <a:p>
            <a:pPr marL="342900" indent="-342900">
              <a:buFont typeface="Arial" panose="020B0604020202020204" pitchFamily="34" charset="0"/>
              <a:buChar char="•"/>
            </a:pPr>
            <a:r>
              <a:rPr lang="en-AU" altLang="en-US" sz="2400" dirty="0"/>
              <a:t>Acceptable synthesis methods and accompanying  visual displays</a:t>
            </a:r>
          </a:p>
          <a:p>
            <a:pPr marL="342900" indent="-342900">
              <a:buFont typeface="Arial" panose="020B0604020202020204" pitchFamily="34" charset="0"/>
              <a:buChar char="•"/>
            </a:pPr>
            <a:r>
              <a:rPr lang="en-AU" altLang="en-US" sz="2400" dirty="0"/>
              <a:t>What to include in the protocol</a:t>
            </a:r>
          </a:p>
          <a:p>
            <a:pPr marL="342900" indent="-342900">
              <a:buFont typeface="Arial" panose="020B0604020202020204" pitchFamily="34" charset="0"/>
              <a:buChar char="•"/>
            </a:pPr>
            <a:r>
              <a:rPr lang="en-AU" altLang="en-US" sz="2400" dirty="0"/>
              <a:t>Take home messages</a:t>
            </a:r>
          </a:p>
          <a:p>
            <a:pPr marL="342900" indent="-342900">
              <a:buFont typeface="Arial" panose="020B0604020202020204" pitchFamily="34" charset="0"/>
              <a:buChar char="•"/>
            </a:pPr>
            <a:endParaRPr lang="en-AU" altLang="en-US" sz="2400" b="1" dirty="0"/>
          </a:p>
        </p:txBody>
      </p:sp>
    </p:spTree>
    <p:extLst>
      <p:ext uri="{BB962C8B-B14F-4D97-AF65-F5344CB8AC3E}">
        <p14:creationId xmlns:p14="http://schemas.microsoft.com/office/powerpoint/2010/main" val="30763142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1001629" y="6111658"/>
            <a:ext cx="7913653" cy="230832"/>
          </a:xfrm>
          <a:prstGeom prst="rect">
            <a:avLst/>
          </a:prstGeom>
          <a:noFill/>
        </p:spPr>
        <p:txBody>
          <a:bodyPr wrap="square" rtlCol="0">
            <a:spAutoFit/>
          </a:bodyPr>
          <a:lstStyle/>
          <a:p>
            <a:pPr algn="r" defTabSz="685800">
              <a:defRPr/>
            </a:pPr>
            <a:r>
              <a:rPr lang="en-AU" sz="900" dirty="0">
                <a:solidFill>
                  <a:srgbClr val="393938"/>
                </a:solidFill>
                <a:latin typeface="Arial"/>
                <a:cs typeface="Arial"/>
              </a:rPr>
              <a:t>* Table 9.5.a (modified) from Chapter 9</a:t>
            </a:r>
            <a:r>
              <a:rPr lang="en-GB" sz="900" dirty="0">
                <a:solidFill>
                  <a:srgbClr val="393938"/>
                </a:solidFill>
                <a:latin typeface="Arial"/>
                <a:cs typeface="Arial"/>
              </a:rPr>
              <a:t>, </a:t>
            </a:r>
            <a:r>
              <a:rPr lang="en-AU" sz="900" dirty="0">
                <a:solidFill>
                  <a:srgbClr val="393938"/>
                </a:solidFill>
                <a:latin typeface="Arial"/>
                <a:cs typeface="Arial"/>
              </a:rPr>
              <a:t>2019 Cochrane Handbook</a:t>
            </a:r>
            <a:endParaRPr lang="en-GB" sz="900" dirty="0">
              <a:solidFill>
                <a:srgbClr val="393938"/>
              </a:solidFill>
              <a:latin typeface="Arial"/>
              <a:cs typeface="Arial"/>
            </a:endParaRPr>
          </a:p>
        </p:txBody>
      </p:sp>
      <p:pic>
        <p:nvPicPr>
          <p:cNvPr id="3" name="Picture 2" descr="A picture containing text, clipart&#10;&#10;Description automatically generated">
            <a:extLst>
              <a:ext uri="{FF2B5EF4-FFF2-40B4-BE49-F238E27FC236}">
                <a16:creationId xmlns:a16="http://schemas.microsoft.com/office/drawing/2014/main" id="{F8675790-B87A-E38C-DC77-27F08C442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6" name="Rectangle 4">
            <a:extLst>
              <a:ext uri="{FF2B5EF4-FFF2-40B4-BE49-F238E27FC236}">
                <a16:creationId xmlns:a16="http://schemas.microsoft.com/office/drawing/2014/main" id="{32B75A82-D49D-CBA0-1624-16E0922983B0}"/>
              </a:ext>
            </a:extLst>
          </p:cNvPr>
          <p:cNvSpPr txBox="1">
            <a:spLocks noChangeArrowheads="1"/>
          </p:cNvSpPr>
          <p:nvPr/>
        </p:nvSpPr>
        <p:spPr>
          <a:xfrm>
            <a:off x="522513" y="888603"/>
            <a:ext cx="8356146" cy="728663"/>
          </a:xfrm>
          <a:prstGeom prst="rect">
            <a:avLst/>
          </a:prstGeom>
          <a:noFill/>
        </p:spPr>
        <p:txBody>
          <a:bodyPr vert="horz" lIns="0" tIns="0" rIns="0" bIns="0" rtlCol="0" anchor="b" anchorCtr="0">
            <a:noAutofit/>
          </a:bodyPr>
          <a:lstStyle>
            <a:lvl1pPr algn="l" defTabSz="685800" rtl="0" eaLnBrk="1" latinLnBrk="0" hangingPunct="1">
              <a:spcBef>
                <a:spcPct val="0"/>
              </a:spcBef>
              <a:buNone/>
              <a:defRPr sz="2700" b="1" kern="1200" spc="-30" baseline="0">
                <a:solidFill>
                  <a:schemeClr val="bg2"/>
                </a:solidFill>
                <a:latin typeface="+mj-lt"/>
                <a:ea typeface="+mj-ea"/>
                <a:cs typeface="+mj-cs"/>
              </a:defRPr>
            </a:lvl1pPr>
          </a:lstStyle>
          <a:p>
            <a:pPr>
              <a:spcAft>
                <a:spcPts val="900"/>
              </a:spcAft>
            </a:pPr>
            <a:r>
              <a:rPr lang="en-AU" altLang="en-US" sz="2200" dirty="0">
                <a:solidFill>
                  <a:srgbClr val="962D91"/>
                </a:solidFill>
              </a:rPr>
              <a:t>An overview of available methods for summary and synthesis*</a:t>
            </a:r>
          </a:p>
        </p:txBody>
      </p:sp>
      <p:pic>
        <p:nvPicPr>
          <p:cNvPr id="9" name="Picture 8">
            <a:extLst>
              <a:ext uri="{FF2B5EF4-FFF2-40B4-BE49-F238E27FC236}">
                <a16:creationId xmlns:a16="http://schemas.microsoft.com/office/drawing/2014/main" id="{BC9D3CF3-00C6-49F5-88A5-8D81109B62A3}"/>
              </a:ext>
            </a:extLst>
          </p:cNvPr>
          <p:cNvPicPr>
            <a:picLocks noChangeAspect="1"/>
          </p:cNvPicPr>
          <p:nvPr/>
        </p:nvPicPr>
        <p:blipFill>
          <a:blip r:embed="rId4"/>
          <a:stretch>
            <a:fillRect/>
          </a:stretch>
        </p:blipFill>
        <p:spPr>
          <a:xfrm>
            <a:off x="369091" y="1746987"/>
            <a:ext cx="8662990" cy="3979443"/>
          </a:xfrm>
          <a:prstGeom prst="rect">
            <a:avLst/>
          </a:prstGeom>
        </p:spPr>
      </p:pic>
      <p:sp>
        <p:nvSpPr>
          <p:cNvPr id="13" name="TextBox 12">
            <a:extLst>
              <a:ext uri="{FF2B5EF4-FFF2-40B4-BE49-F238E27FC236}">
                <a16:creationId xmlns:a16="http://schemas.microsoft.com/office/drawing/2014/main" id="{90F31404-2F9B-4B16-82E9-C9FF9032F10F}"/>
              </a:ext>
            </a:extLst>
          </p:cNvPr>
          <p:cNvSpPr txBox="1"/>
          <p:nvPr/>
        </p:nvSpPr>
        <p:spPr>
          <a:xfrm>
            <a:off x="1177569" y="3028890"/>
            <a:ext cx="1325601" cy="800219"/>
          </a:xfrm>
          <a:prstGeom prst="rect">
            <a:avLst/>
          </a:prstGeom>
          <a:solidFill>
            <a:schemeClr val="bg1"/>
          </a:solidFill>
        </p:spPr>
        <p:txBody>
          <a:bodyPr wrap="square" rtlCol="0">
            <a:spAutoFit/>
          </a:bodyPr>
          <a:lstStyle/>
          <a:p>
            <a:r>
              <a:rPr lang="en-AU" sz="1150" dirty="0">
                <a:solidFill>
                  <a:schemeClr val="tx1">
                    <a:lumMod val="85000"/>
                    <a:lumOff val="15000"/>
                  </a:schemeClr>
                </a:solidFill>
                <a:latin typeface="Arial Narrow" panose="020B0606020202030204" pitchFamily="34" charset="0"/>
                <a:cs typeface="Arial" panose="020B0604020202020204" pitchFamily="34" charset="0"/>
              </a:rPr>
              <a:t>Structured summary of evidence presented in either text of tabular form </a:t>
            </a:r>
          </a:p>
        </p:txBody>
      </p:sp>
      <p:sp>
        <p:nvSpPr>
          <p:cNvPr id="15" name="TextBox 14">
            <a:extLst>
              <a:ext uri="{FF2B5EF4-FFF2-40B4-BE49-F238E27FC236}">
                <a16:creationId xmlns:a16="http://schemas.microsoft.com/office/drawing/2014/main" id="{EB86BF6D-2817-46A2-9A8A-725E179A80F1}"/>
              </a:ext>
            </a:extLst>
          </p:cNvPr>
          <p:cNvSpPr txBox="1"/>
          <p:nvPr/>
        </p:nvSpPr>
        <p:spPr>
          <a:xfrm>
            <a:off x="2503170" y="2258171"/>
            <a:ext cx="3267307" cy="261610"/>
          </a:xfrm>
          <a:prstGeom prst="rect">
            <a:avLst/>
          </a:prstGeom>
          <a:solidFill>
            <a:schemeClr val="bg1"/>
          </a:solidFill>
        </p:spPr>
        <p:txBody>
          <a:bodyPr wrap="square" rtlCol="0">
            <a:spAutoFit/>
          </a:bodyPr>
          <a:lstStyle/>
          <a:p>
            <a:r>
              <a:rPr lang="en-AU" sz="1100" b="1" dirty="0">
                <a:latin typeface="Arial Narrow" panose="020B0606020202030204" pitchFamily="34" charset="0"/>
                <a:cs typeface="Arial" panose="020B0604020202020204" pitchFamily="34" charset="0"/>
              </a:rPr>
              <a:t>Acceptable statistical synthesis methods</a:t>
            </a:r>
          </a:p>
        </p:txBody>
      </p:sp>
      <p:sp>
        <p:nvSpPr>
          <p:cNvPr id="16" name="TextBox 15">
            <a:extLst>
              <a:ext uri="{FF2B5EF4-FFF2-40B4-BE49-F238E27FC236}">
                <a16:creationId xmlns:a16="http://schemas.microsoft.com/office/drawing/2014/main" id="{3FB23924-E957-44F2-A997-251673D45EDC}"/>
              </a:ext>
            </a:extLst>
          </p:cNvPr>
          <p:cNvSpPr txBox="1"/>
          <p:nvPr/>
        </p:nvSpPr>
        <p:spPr>
          <a:xfrm>
            <a:off x="5398411" y="2279173"/>
            <a:ext cx="3267307" cy="261610"/>
          </a:xfrm>
          <a:prstGeom prst="rect">
            <a:avLst/>
          </a:prstGeom>
          <a:solidFill>
            <a:schemeClr val="bg1"/>
          </a:solidFill>
        </p:spPr>
        <p:txBody>
          <a:bodyPr wrap="square" rtlCol="0">
            <a:spAutoFit/>
          </a:bodyPr>
          <a:lstStyle/>
          <a:p>
            <a:r>
              <a:rPr lang="en-AU" sz="1100" b="1" dirty="0">
                <a:latin typeface="Arial Narrow" panose="020B0606020202030204" pitchFamily="34" charset="0"/>
              </a:rPr>
              <a:t>Preferred statistical </a:t>
            </a:r>
            <a:r>
              <a:rPr lang="en-AU" sz="1100" b="1" dirty="0">
                <a:latin typeface="Arial Narrow" panose="020B0606020202030204" pitchFamily="34" charset="0"/>
                <a:cs typeface="Arial" panose="020B0604020202020204" pitchFamily="34" charset="0"/>
              </a:rPr>
              <a:t>synthesis</a:t>
            </a:r>
            <a:r>
              <a:rPr lang="en-AU" sz="1100" b="1" dirty="0">
                <a:latin typeface="Arial Narrow" panose="020B0606020202030204" pitchFamily="34" charset="0"/>
              </a:rPr>
              <a:t> methods</a:t>
            </a:r>
          </a:p>
        </p:txBody>
      </p:sp>
      <p:sp>
        <p:nvSpPr>
          <p:cNvPr id="18" name="Rectangle 17">
            <a:extLst>
              <a:ext uri="{FF2B5EF4-FFF2-40B4-BE49-F238E27FC236}">
                <a16:creationId xmlns:a16="http://schemas.microsoft.com/office/drawing/2014/main" id="{F4C2066A-1E56-4CB7-868E-90D9CB8D5376}"/>
              </a:ext>
            </a:extLst>
          </p:cNvPr>
          <p:cNvSpPr>
            <a:spLocks/>
          </p:cNvSpPr>
          <p:nvPr/>
        </p:nvSpPr>
        <p:spPr bwMode="auto">
          <a:xfrm>
            <a:off x="1177569" y="2194560"/>
            <a:ext cx="1219129" cy="3291839"/>
          </a:xfrm>
          <a:prstGeom prst="rect">
            <a:avLst/>
          </a:prstGeom>
          <a:noFill/>
          <a:ln w="38100" cap="flat" cmpd="sng" algn="ctr">
            <a:solidFill>
              <a:srgbClr val="002D64"/>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800" fontAlgn="base">
              <a:spcBef>
                <a:spcPct val="50000"/>
              </a:spcBef>
              <a:spcAft>
                <a:spcPct val="0"/>
              </a:spcAft>
              <a:defRPr/>
            </a:pPr>
            <a:endParaRPr lang="en-AU" sz="1050">
              <a:solidFill>
                <a:srgbClr val="393938"/>
              </a:solidFill>
              <a:latin typeface="Arial"/>
              <a:cs typeface="Arial"/>
            </a:endParaRPr>
          </a:p>
        </p:txBody>
      </p:sp>
    </p:spTree>
    <p:extLst>
      <p:ext uri="{BB962C8B-B14F-4D97-AF65-F5344CB8AC3E}">
        <p14:creationId xmlns:p14="http://schemas.microsoft.com/office/powerpoint/2010/main" val="55064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9738" y="1491892"/>
            <a:ext cx="6120000" cy="474629"/>
          </a:xfrm>
        </p:spPr>
        <p:txBody>
          <a:bodyPr/>
          <a:lstStyle/>
          <a:p>
            <a:r>
              <a:rPr lang="en-AU" sz="2200" dirty="0"/>
              <a:t>Structured summary of effects</a:t>
            </a:r>
            <a:endParaRPr lang="en-GB" sz="2200" dirty="0"/>
          </a:p>
        </p:txBody>
      </p:sp>
      <p:sp>
        <p:nvSpPr>
          <p:cNvPr id="4" name="Content Placeholder 3"/>
          <p:cNvSpPr>
            <a:spLocks noGrp="1"/>
          </p:cNvSpPr>
          <p:nvPr>
            <p:ph idx="1"/>
          </p:nvPr>
        </p:nvSpPr>
        <p:spPr>
          <a:xfrm>
            <a:off x="439738" y="2299189"/>
            <a:ext cx="7482131" cy="3720611"/>
          </a:xfrm>
        </p:spPr>
        <p:txBody>
          <a:bodyPr/>
          <a:lstStyle/>
          <a:p>
            <a:r>
              <a:rPr lang="en-GB" sz="2000" dirty="0">
                <a:cs typeface="Calibri" panose="020F0502020204030204" pitchFamily="34" charset="0"/>
              </a:rPr>
              <a:t>Consider ordering studies in text, tables and figures to increase the prominence of the </a:t>
            </a:r>
            <a:r>
              <a:rPr lang="en-GB" sz="2000" u="sng" dirty="0">
                <a:cs typeface="Calibri" panose="020F0502020204030204" pitchFamily="34" charset="0"/>
              </a:rPr>
              <a:t>most relevant </a:t>
            </a:r>
            <a:r>
              <a:rPr lang="en-GB" sz="2000" dirty="0">
                <a:cs typeface="Calibri" panose="020F0502020204030204" pitchFamily="34" charset="0"/>
              </a:rPr>
              <a:t>and </a:t>
            </a:r>
            <a:r>
              <a:rPr lang="en-GB" sz="2000" u="sng" dirty="0">
                <a:cs typeface="Calibri" panose="020F0502020204030204" pitchFamily="34" charset="0"/>
              </a:rPr>
              <a:t>trustworthy</a:t>
            </a:r>
            <a:r>
              <a:rPr lang="en-GB" sz="2000" dirty="0">
                <a:cs typeface="Calibri" panose="020F0502020204030204" pitchFamily="34" charset="0"/>
              </a:rPr>
              <a:t> evidence. </a:t>
            </a:r>
            <a:endParaRPr lang="hr-HR" sz="2000" dirty="0">
              <a:cs typeface="Calibri" panose="020F0502020204030204" pitchFamily="34" charset="0"/>
            </a:endParaRPr>
          </a:p>
          <a:p>
            <a:endParaRPr lang="en-GB" sz="1000" dirty="0">
              <a:cs typeface="Calibri" panose="020F0502020204030204" pitchFamily="34" charset="0"/>
            </a:endParaRPr>
          </a:p>
          <a:p>
            <a:r>
              <a:rPr lang="en-GB" sz="2000" dirty="0">
                <a:cs typeface="Calibri" panose="020F0502020204030204" pitchFamily="34" charset="0"/>
              </a:rPr>
              <a:t>Options include ordering by:</a:t>
            </a:r>
          </a:p>
          <a:p>
            <a:pPr marL="257175" indent="-257175">
              <a:buFont typeface="Arial" panose="020B0604020202020204" pitchFamily="34" charset="0"/>
              <a:buChar char="•"/>
            </a:pPr>
            <a:r>
              <a:rPr lang="en-GB" sz="2000" dirty="0">
                <a:cs typeface="Calibri" panose="020F0502020204030204" pitchFamily="34" charset="0"/>
              </a:rPr>
              <a:t>certainty of the evidence (individual studies if no synthesis)</a:t>
            </a:r>
          </a:p>
          <a:p>
            <a:pPr marL="257175" indent="-257175">
              <a:buFont typeface="Arial" panose="020B0604020202020204" pitchFamily="34" charset="0"/>
              <a:buChar char="•"/>
            </a:pPr>
            <a:r>
              <a:rPr lang="en-GB" sz="2000" dirty="0">
                <a:cs typeface="Calibri" panose="020F0502020204030204" pitchFamily="34" charset="0"/>
              </a:rPr>
              <a:t>risk of bias, study size or study design characteristics</a:t>
            </a:r>
          </a:p>
          <a:p>
            <a:pPr marL="257175" indent="-257175">
              <a:buFont typeface="Arial" panose="020B0604020202020204" pitchFamily="34" charset="0"/>
              <a:buChar char="•"/>
            </a:pPr>
            <a:r>
              <a:rPr lang="en-GB" sz="2000" dirty="0">
                <a:cs typeface="Calibri" panose="020F0502020204030204" pitchFamily="34" charset="0"/>
              </a:rPr>
              <a:t>characteristics that determine how directly a study addresses the review question </a:t>
            </a:r>
            <a:br>
              <a:rPr lang="en-GB" sz="2000" dirty="0">
                <a:cs typeface="Calibri" panose="020F0502020204030204" pitchFamily="34" charset="0"/>
              </a:rPr>
            </a:br>
            <a:r>
              <a:rPr lang="en-GB" sz="2000" dirty="0">
                <a:cs typeface="Calibri" panose="020F0502020204030204" pitchFamily="34" charset="0"/>
              </a:rPr>
              <a:t>(e.g. relevance and validity of the outcome measures</a:t>
            </a:r>
            <a:r>
              <a:rPr lang="hr-HR" sz="2000" dirty="0">
                <a:cs typeface="Calibri" panose="020F0502020204030204" pitchFamily="34" charset="0"/>
              </a:rPr>
              <a:t>, time of publication</a:t>
            </a:r>
            <a:r>
              <a:rPr lang="en-GB" sz="2000" dirty="0">
                <a:cs typeface="Calibri" panose="020F0502020204030204" pitchFamily="34" charset="0"/>
              </a:rPr>
              <a:t>)</a:t>
            </a:r>
          </a:p>
          <a:p>
            <a:endParaRPr lang="en-GB" dirty="0"/>
          </a:p>
        </p:txBody>
      </p:sp>
    </p:spTree>
    <p:extLst>
      <p:ext uri="{BB962C8B-B14F-4D97-AF65-F5344CB8AC3E}">
        <p14:creationId xmlns:p14="http://schemas.microsoft.com/office/powerpoint/2010/main" val="975963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95" y="1338518"/>
            <a:ext cx="5495192" cy="5143500"/>
          </a:xfrm>
          <a:prstGeom prst="rect">
            <a:avLst/>
          </a:prstGeom>
        </p:spPr>
      </p:pic>
      <p:sp>
        <p:nvSpPr>
          <p:cNvPr id="5" name="Rounded Rectangular Callout 4"/>
          <p:cNvSpPr/>
          <p:nvPr/>
        </p:nvSpPr>
        <p:spPr>
          <a:xfrm>
            <a:off x="6307852" y="1872840"/>
            <a:ext cx="2484455" cy="1136217"/>
          </a:xfrm>
          <a:prstGeom prst="wedgeRoundRectCallout">
            <a:avLst>
              <a:gd name="adj1" fmla="val -54433"/>
              <a:gd name="adj2" fmla="val 17455"/>
              <a:gd name="adj3" fmla="val 16667"/>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solidFill>
                  <a:schemeClr val="tx1"/>
                </a:solidFill>
              </a:rPr>
              <a:t>Results ordered by risk of bias to increase prominence of</a:t>
            </a:r>
            <a:r>
              <a:rPr lang="hr-HR" sz="1350" dirty="0">
                <a:solidFill>
                  <a:schemeClr val="tx1"/>
                </a:solidFill>
              </a:rPr>
              <a:t> the</a:t>
            </a:r>
            <a:r>
              <a:rPr lang="en-AU" sz="1350" dirty="0">
                <a:solidFill>
                  <a:schemeClr val="tx1"/>
                </a:solidFill>
              </a:rPr>
              <a:t> most ‘trustworthy’ evidence</a:t>
            </a:r>
            <a:endParaRPr lang="en-GB" sz="1350" dirty="0">
              <a:solidFill>
                <a:schemeClr val="tx1"/>
              </a:solidFill>
            </a:endParaRPr>
          </a:p>
        </p:txBody>
      </p:sp>
      <p:sp>
        <p:nvSpPr>
          <p:cNvPr id="6" name="Rounded Rectangular Callout 5"/>
          <p:cNvSpPr/>
          <p:nvPr/>
        </p:nvSpPr>
        <p:spPr>
          <a:xfrm>
            <a:off x="6356839" y="3910269"/>
            <a:ext cx="2435468" cy="1071562"/>
          </a:xfrm>
          <a:prstGeom prst="wedgeRoundRectCallout">
            <a:avLst>
              <a:gd name="adj1" fmla="val -54433"/>
              <a:gd name="adj2" fmla="val 17455"/>
              <a:gd name="adj3" fmla="val 16667"/>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solidFill>
                  <a:schemeClr val="tx1"/>
                </a:solidFill>
              </a:rPr>
              <a:t>Calculate a standardized effect metric (measure)</a:t>
            </a:r>
            <a:endParaRPr lang="en-GB" sz="1350" dirty="0">
              <a:solidFill>
                <a:schemeClr val="tx1"/>
              </a:solidFill>
            </a:endParaRPr>
          </a:p>
          <a:p>
            <a:pPr algn="ctr"/>
            <a:endParaRPr lang="en-AU" sz="1350" dirty="0">
              <a:solidFill>
                <a:schemeClr val="tx1"/>
              </a:solidFill>
            </a:endParaRPr>
          </a:p>
          <a:p>
            <a:pPr algn="ctr"/>
            <a:r>
              <a:rPr lang="en-AU" sz="1350" dirty="0">
                <a:solidFill>
                  <a:schemeClr val="tx1"/>
                </a:solidFill>
              </a:rPr>
              <a:t>Aids interpretation</a:t>
            </a:r>
            <a:endParaRPr lang="en-GB" sz="1350" dirty="0">
              <a:solidFill>
                <a:schemeClr val="tx1"/>
              </a:solidFill>
            </a:endParaRPr>
          </a:p>
        </p:txBody>
      </p:sp>
      <p:sp>
        <p:nvSpPr>
          <p:cNvPr id="7" name="Rounded Rectangle 6"/>
          <p:cNvSpPr/>
          <p:nvPr/>
        </p:nvSpPr>
        <p:spPr>
          <a:xfrm>
            <a:off x="4764505" y="1338518"/>
            <a:ext cx="1167063" cy="5143500"/>
          </a:xfrm>
          <a:prstGeom prst="roundRect">
            <a:avLst/>
          </a:prstGeom>
          <a:noFill/>
          <a:ln w="28575">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descr="A picture containing text, clipart&#10;&#10;Description automatically generated">
            <a:extLst>
              <a:ext uri="{FF2B5EF4-FFF2-40B4-BE49-F238E27FC236}">
                <a16:creationId xmlns:a16="http://schemas.microsoft.com/office/drawing/2014/main" id="{F72C9441-B7C6-95DB-F42E-F9C48F0312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191237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graph&#10;&#10;Description automatically generated">
            <a:extLst>
              <a:ext uri="{FF2B5EF4-FFF2-40B4-BE49-F238E27FC236}">
                <a16:creationId xmlns:a16="http://schemas.microsoft.com/office/drawing/2014/main" id="{1507BE9A-2F6B-86F9-B862-19D70CBD7EA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26139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5" y="1337894"/>
            <a:ext cx="6037311" cy="5101349"/>
          </a:xfrm>
          <a:prstGeom prst="rect">
            <a:avLst/>
          </a:prstGeom>
        </p:spPr>
      </p:pic>
      <p:sp>
        <p:nvSpPr>
          <p:cNvPr id="5" name="Rounded Rectangular Callout 4"/>
          <p:cNvSpPr/>
          <p:nvPr/>
        </p:nvSpPr>
        <p:spPr>
          <a:xfrm>
            <a:off x="6547756" y="4925154"/>
            <a:ext cx="2009672" cy="430063"/>
          </a:xfrm>
          <a:prstGeom prst="wedgeRoundRectCallout">
            <a:avLst>
              <a:gd name="adj1" fmla="val -54433"/>
              <a:gd name="adj2" fmla="val 17455"/>
              <a:gd name="adj3" fmla="val 16667"/>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solidFill>
                  <a:schemeClr val="tx1"/>
                </a:solidFill>
              </a:rPr>
              <a:t>No pooled estimate</a:t>
            </a:r>
            <a:endParaRPr lang="en-GB" sz="1350" dirty="0">
              <a:solidFill>
                <a:schemeClr val="tx1"/>
              </a:solidFill>
            </a:endParaRPr>
          </a:p>
        </p:txBody>
      </p:sp>
      <p:sp>
        <p:nvSpPr>
          <p:cNvPr id="7" name="Rounded Rectangular Callout 6"/>
          <p:cNvSpPr/>
          <p:nvPr/>
        </p:nvSpPr>
        <p:spPr>
          <a:xfrm>
            <a:off x="6031523" y="2262153"/>
            <a:ext cx="3042138" cy="1247441"/>
          </a:xfrm>
          <a:prstGeom prst="wedgeRoundRectCallout">
            <a:avLst>
              <a:gd name="adj1" fmla="val -54433"/>
              <a:gd name="adj2" fmla="val 17455"/>
              <a:gd name="adj3" fmla="val 16667"/>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solidFill>
                  <a:schemeClr val="tx1"/>
                </a:solidFill>
              </a:rPr>
              <a:t>Calculating a standardized metric allows results to be presented in a forest plot </a:t>
            </a:r>
          </a:p>
          <a:p>
            <a:pPr algn="ctr"/>
            <a:endParaRPr lang="en-AU" sz="1350" dirty="0">
              <a:solidFill>
                <a:schemeClr val="tx1"/>
              </a:solidFill>
            </a:endParaRPr>
          </a:p>
          <a:p>
            <a:pPr algn="ctr"/>
            <a:r>
              <a:rPr lang="en-AU" sz="1350" dirty="0">
                <a:solidFill>
                  <a:schemeClr val="tx1"/>
                </a:solidFill>
              </a:rPr>
              <a:t>(studies ordered by </a:t>
            </a:r>
            <a:r>
              <a:rPr lang="en-AU" sz="1350" dirty="0" err="1">
                <a:solidFill>
                  <a:schemeClr val="tx1"/>
                </a:solidFill>
              </a:rPr>
              <a:t>RoB</a:t>
            </a:r>
            <a:r>
              <a:rPr lang="en-AU" sz="1350" dirty="0">
                <a:solidFill>
                  <a:schemeClr val="tx1"/>
                </a:solidFill>
              </a:rPr>
              <a:t> as in table)</a:t>
            </a:r>
            <a:endParaRPr lang="en-GB" sz="1350" dirty="0">
              <a:solidFill>
                <a:schemeClr val="tx1"/>
              </a:solidFill>
            </a:endParaRPr>
          </a:p>
        </p:txBody>
      </p:sp>
      <p:pic>
        <p:nvPicPr>
          <p:cNvPr id="3" name="Picture 2" descr="A picture containing text, clipart&#10;&#10;Description automatically generated">
            <a:extLst>
              <a:ext uri="{FF2B5EF4-FFF2-40B4-BE49-F238E27FC236}">
                <a16:creationId xmlns:a16="http://schemas.microsoft.com/office/drawing/2014/main" id="{93A600AC-ACC9-DB94-2AC3-D8EC52BFE6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pic>
        <p:nvPicPr>
          <p:cNvPr id="2" name="Picture 1" descr="A screenshot of a computer screen&#10;&#10;Description automatically generated">
            <a:extLst>
              <a:ext uri="{FF2B5EF4-FFF2-40B4-BE49-F238E27FC236}">
                <a16:creationId xmlns:a16="http://schemas.microsoft.com/office/drawing/2014/main" id="{EC8E1477-606F-B98F-E380-CCED38C46CC7}"/>
              </a:ext>
            </a:extLst>
          </p:cNvPr>
          <p:cNvPicPr>
            <a:picLocks noChangeAspect="1"/>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209522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2535" y="1330822"/>
            <a:ext cx="8658892" cy="470207"/>
          </a:xfrm>
        </p:spPr>
        <p:txBody>
          <a:bodyPr>
            <a:normAutofit/>
          </a:bodyPr>
          <a:lstStyle/>
          <a:p>
            <a:r>
              <a:rPr lang="hr-HR" sz="2200" dirty="0">
                <a:solidFill>
                  <a:srgbClr val="962D91"/>
                </a:solidFill>
              </a:rPr>
              <a:t>Structured </a:t>
            </a:r>
            <a:r>
              <a:rPr lang="hr-HR" sz="2200" dirty="0" err="1">
                <a:solidFill>
                  <a:srgbClr val="962D91"/>
                </a:solidFill>
              </a:rPr>
              <a:t>summary</a:t>
            </a:r>
            <a:r>
              <a:rPr lang="hr-HR" sz="2200" dirty="0">
                <a:solidFill>
                  <a:srgbClr val="962D91"/>
                </a:solidFill>
              </a:rPr>
              <a:t>: how to </a:t>
            </a:r>
            <a:r>
              <a:rPr lang="hr-HR" sz="2200" dirty="0" err="1">
                <a:solidFill>
                  <a:srgbClr val="962D91"/>
                </a:solidFill>
              </a:rPr>
              <a:t>write</a:t>
            </a:r>
            <a:r>
              <a:rPr lang="hr-HR" sz="2200" dirty="0">
                <a:solidFill>
                  <a:srgbClr val="962D91"/>
                </a:solidFill>
              </a:rPr>
              <a:t> </a:t>
            </a:r>
            <a:r>
              <a:rPr lang="hr-HR" sz="2200" dirty="0" err="1">
                <a:solidFill>
                  <a:srgbClr val="962D91"/>
                </a:solidFill>
              </a:rPr>
              <a:t>it</a:t>
            </a:r>
            <a:r>
              <a:rPr lang="hr-HR" sz="2200" dirty="0">
                <a:solidFill>
                  <a:srgbClr val="962D91"/>
                </a:solidFill>
              </a:rPr>
              <a:t> </a:t>
            </a:r>
            <a:r>
              <a:rPr lang="hr-HR" sz="2200" dirty="0" err="1">
                <a:solidFill>
                  <a:srgbClr val="962D91"/>
                </a:solidFill>
              </a:rPr>
              <a:t>up</a:t>
            </a:r>
            <a:r>
              <a:rPr lang="hr-HR" sz="2200" dirty="0">
                <a:solidFill>
                  <a:srgbClr val="962D91"/>
                </a:solidFill>
              </a:rPr>
              <a:t>?</a:t>
            </a:r>
            <a:endParaRPr lang="en-GB" sz="2200" dirty="0">
              <a:solidFill>
                <a:srgbClr val="962D91"/>
              </a:solidFill>
            </a:endParaRPr>
          </a:p>
        </p:txBody>
      </p:sp>
      <p:grpSp>
        <p:nvGrpSpPr>
          <p:cNvPr id="14" name="Group 13"/>
          <p:cNvGrpSpPr/>
          <p:nvPr/>
        </p:nvGrpSpPr>
        <p:grpSpPr>
          <a:xfrm>
            <a:off x="957330" y="4875891"/>
            <a:ext cx="7229022" cy="1005629"/>
            <a:chOff x="938611" y="4498120"/>
            <a:chExt cx="7422573" cy="988280"/>
          </a:xfrm>
        </p:grpSpPr>
        <p:sp>
          <p:nvSpPr>
            <p:cNvPr id="15" name="Rectangle 14"/>
            <p:cNvSpPr/>
            <p:nvPr/>
          </p:nvSpPr>
          <p:spPr>
            <a:xfrm>
              <a:off x="6244046" y="4498120"/>
              <a:ext cx="2098764" cy="269965"/>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Rectangle 15"/>
            <p:cNvSpPr/>
            <p:nvPr/>
          </p:nvSpPr>
          <p:spPr>
            <a:xfrm>
              <a:off x="938612" y="4768085"/>
              <a:ext cx="7404198" cy="269965"/>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Rectangle 16"/>
            <p:cNvSpPr/>
            <p:nvPr/>
          </p:nvSpPr>
          <p:spPr>
            <a:xfrm>
              <a:off x="956986" y="5011924"/>
              <a:ext cx="7404198" cy="269965"/>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Rectangle 17"/>
            <p:cNvSpPr/>
            <p:nvPr/>
          </p:nvSpPr>
          <p:spPr>
            <a:xfrm>
              <a:off x="938611" y="5216435"/>
              <a:ext cx="3189251" cy="269965"/>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19" name="Picture 18" descr="A picture containing text, clipart&#10;&#10;Description automatically generated">
            <a:extLst>
              <a:ext uri="{FF2B5EF4-FFF2-40B4-BE49-F238E27FC236}">
                <a16:creationId xmlns:a16="http://schemas.microsoft.com/office/drawing/2014/main" id="{50C84BDB-9799-FF2B-AE7C-C06315BE4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pic>
        <p:nvPicPr>
          <p:cNvPr id="21" name="Picture 20">
            <a:extLst>
              <a:ext uri="{FF2B5EF4-FFF2-40B4-BE49-F238E27FC236}">
                <a16:creationId xmlns:a16="http://schemas.microsoft.com/office/drawing/2014/main" id="{2372B0A6-4A22-8E0C-FBBA-ECED0F87870B}"/>
              </a:ext>
            </a:extLst>
          </p:cNvPr>
          <p:cNvPicPr>
            <a:picLocks noChangeAspect="1"/>
          </p:cNvPicPr>
          <p:nvPr/>
        </p:nvPicPr>
        <p:blipFill>
          <a:blip r:embed="rId4"/>
          <a:stretch>
            <a:fillRect/>
          </a:stretch>
        </p:blipFill>
        <p:spPr>
          <a:xfrm>
            <a:off x="702535" y="2022940"/>
            <a:ext cx="4248150" cy="400050"/>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2D26A372-D8A1-C841-BEB5-C0C353F6F0B9}"/>
              </a:ext>
            </a:extLst>
          </p:cNvPr>
          <p:cNvPicPr>
            <a:picLocks noChangeAspect="1"/>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3229177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2535" y="1330822"/>
            <a:ext cx="8658892" cy="470207"/>
          </a:xfrm>
        </p:spPr>
        <p:txBody>
          <a:bodyPr>
            <a:normAutofit/>
          </a:bodyPr>
          <a:lstStyle/>
          <a:p>
            <a:r>
              <a:rPr lang="hr-HR" sz="2200" dirty="0">
                <a:solidFill>
                  <a:srgbClr val="962D91"/>
                </a:solidFill>
              </a:rPr>
              <a:t>Structured </a:t>
            </a:r>
            <a:r>
              <a:rPr lang="hr-HR" sz="2200" dirty="0" err="1">
                <a:solidFill>
                  <a:srgbClr val="962D91"/>
                </a:solidFill>
              </a:rPr>
              <a:t>summary</a:t>
            </a:r>
            <a:r>
              <a:rPr lang="hr-HR" sz="2200" dirty="0">
                <a:solidFill>
                  <a:srgbClr val="962D91"/>
                </a:solidFill>
              </a:rPr>
              <a:t>: how to </a:t>
            </a:r>
            <a:r>
              <a:rPr lang="hr-HR" sz="2200" dirty="0" err="1">
                <a:solidFill>
                  <a:srgbClr val="962D91"/>
                </a:solidFill>
              </a:rPr>
              <a:t>write</a:t>
            </a:r>
            <a:r>
              <a:rPr lang="hr-HR" sz="2200" dirty="0">
                <a:solidFill>
                  <a:srgbClr val="962D91"/>
                </a:solidFill>
              </a:rPr>
              <a:t> </a:t>
            </a:r>
            <a:r>
              <a:rPr lang="hr-HR" sz="2200" dirty="0" err="1">
                <a:solidFill>
                  <a:srgbClr val="962D91"/>
                </a:solidFill>
              </a:rPr>
              <a:t>it</a:t>
            </a:r>
            <a:r>
              <a:rPr lang="hr-HR" sz="2200" dirty="0">
                <a:solidFill>
                  <a:srgbClr val="962D91"/>
                </a:solidFill>
              </a:rPr>
              <a:t> </a:t>
            </a:r>
            <a:r>
              <a:rPr lang="hr-HR" sz="2200" dirty="0" err="1">
                <a:solidFill>
                  <a:srgbClr val="962D91"/>
                </a:solidFill>
              </a:rPr>
              <a:t>up</a:t>
            </a:r>
            <a:r>
              <a:rPr lang="hr-HR" sz="2200" dirty="0">
                <a:solidFill>
                  <a:srgbClr val="962D91"/>
                </a:solidFill>
              </a:rPr>
              <a:t>?</a:t>
            </a:r>
            <a:endParaRPr lang="en-GB" sz="2200" dirty="0">
              <a:solidFill>
                <a:srgbClr val="962D91"/>
              </a:solidFill>
            </a:endParaRPr>
          </a:p>
        </p:txBody>
      </p:sp>
      <p:grpSp>
        <p:nvGrpSpPr>
          <p:cNvPr id="14" name="Group 13"/>
          <p:cNvGrpSpPr/>
          <p:nvPr/>
        </p:nvGrpSpPr>
        <p:grpSpPr>
          <a:xfrm>
            <a:off x="957330" y="4875891"/>
            <a:ext cx="7229022" cy="1005629"/>
            <a:chOff x="938611" y="4498120"/>
            <a:chExt cx="7422573" cy="988280"/>
          </a:xfrm>
        </p:grpSpPr>
        <p:sp>
          <p:nvSpPr>
            <p:cNvPr id="15" name="Rectangle 14"/>
            <p:cNvSpPr/>
            <p:nvPr/>
          </p:nvSpPr>
          <p:spPr>
            <a:xfrm>
              <a:off x="6244046" y="4498120"/>
              <a:ext cx="2098764" cy="269965"/>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Rectangle 15"/>
            <p:cNvSpPr/>
            <p:nvPr/>
          </p:nvSpPr>
          <p:spPr>
            <a:xfrm>
              <a:off x="938612" y="4768085"/>
              <a:ext cx="7404198" cy="269965"/>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Rectangle 16"/>
            <p:cNvSpPr/>
            <p:nvPr/>
          </p:nvSpPr>
          <p:spPr>
            <a:xfrm>
              <a:off x="956986" y="5011924"/>
              <a:ext cx="7404198" cy="269965"/>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Rectangle 17"/>
            <p:cNvSpPr/>
            <p:nvPr/>
          </p:nvSpPr>
          <p:spPr>
            <a:xfrm>
              <a:off x="938611" y="5216435"/>
              <a:ext cx="3189251" cy="269965"/>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19" name="Picture 18" descr="A picture containing text, clipart&#10;&#10;Description automatically generated">
            <a:extLst>
              <a:ext uri="{FF2B5EF4-FFF2-40B4-BE49-F238E27FC236}">
                <a16:creationId xmlns:a16="http://schemas.microsoft.com/office/drawing/2014/main" id="{50C84BDB-9799-FF2B-AE7C-C06315BE4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pic>
        <p:nvPicPr>
          <p:cNvPr id="21" name="Picture 20">
            <a:extLst>
              <a:ext uri="{FF2B5EF4-FFF2-40B4-BE49-F238E27FC236}">
                <a16:creationId xmlns:a16="http://schemas.microsoft.com/office/drawing/2014/main" id="{2372B0A6-4A22-8E0C-FBBA-ECED0F87870B}"/>
              </a:ext>
            </a:extLst>
          </p:cNvPr>
          <p:cNvPicPr>
            <a:picLocks noChangeAspect="1"/>
          </p:cNvPicPr>
          <p:nvPr/>
        </p:nvPicPr>
        <p:blipFill>
          <a:blip r:embed="rId4"/>
          <a:stretch>
            <a:fillRect/>
          </a:stretch>
        </p:blipFill>
        <p:spPr>
          <a:xfrm>
            <a:off x="702535" y="2022940"/>
            <a:ext cx="4248150" cy="400050"/>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2D26A372-D8A1-C841-BEB5-C0C353F6F0B9}"/>
              </a:ext>
            </a:extLst>
          </p:cNvPr>
          <p:cNvPicPr>
            <a:picLocks noChangeAspect="1"/>
          </p:cNvPicPr>
          <p:nvPr/>
        </p:nvPicPr>
        <p:blipFill>
          <a:blip r:embed="rId5"/>
          <a:stretch>
            <a:fillRect/>
          </a:stretch>
        </p:blipFill>
        <p:spPr>
          <a:xfrm>
            <a:off x="0" y="0"/>
            <a:ext cx="9144000" cy="6858000"/>
          </a:xfrm>
          <a:prstGeom prst="rect">
            <a:avLst/>
          </a:prstGeom>
        </p:spPr>
      </p:pic>
      <p:pic>
        <p:nvPicPr>
          <p:cNvPr id="3" name="Picture 2" descr="A yellow and white text&#10;&#10;Description automatically generated">
            <a:extLst>
              <a:ext uri="{FF2B5EF4-FFF2-40B4-BE49-F238E27FC236}">
                <a16:creationId xmlns:a16="http://schemas.microsoft.com/office/drawing/2014/main" id="{3C8B4F2D-53E2-C874-0B3D-89D859A73B2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07612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2"/>
                </a:solidFill>
              </a:rPr>
              <a:t>Steps in a Cochrane Review</a:t>
            </a:r>
          </a:p>
        </p:txBody>
      </p:sp>
      <p:sp>
        <p:nvSpPr>
          <p:cNvPr id="3" name="Content Placeholder 2"/>
          <p:cNvSpPr>
            <a:spLocks noGrp="1"/>
          </p:cNvSpPr>
          <p:nvPr>
            <p:ph idx="1"/>
          </p:nvPr>
        </p:nvSpPr>
        <p:spPr>
          <a:xfrm>
            <a:off x="424989" y="2121198"/>
            <a:ext cx="6120000" cy="3352297"/>
          </a:xfrm>
        </p:spPr>
        <p:txBody>
          <a:bodyPr/>
          <a:lstStyle/>
          <a:p>
            <a:pPr marL="342900" indent="-342900">
              <a:buFont typeface="Calibri" panose="020F0502020204030204" pitchFamily="34" charset="0"/>
              <a:buAutoNum type="arabicPeriod"/>
            </a:pPr>
            <a:r>
              <a:rPr lang="en-US" altLang="en-US" dirty="0"/>
              <a:t>define the question</a:t>
            </a:r>
          </a:p>
          <a:p>
            <a:pPr marL="342900" indent="-342900">
              <a:buFont typeface="Calibri" panose="020F0502020204030204" pitchFamily="34" charset="0"/>
              <a:buAutoNum type="arabicPeriod"/>
            </a:pPr>
            <a:r>
              <a:rPr lang="en-AU" altLang="en-US" dirty="0"/>
              <a:t>plan eligibility criteria</a:t>
            </a:r>
          </a:p>
          <a:p>
            <a:pPr marL="342900" indent="-342900">
              <a:buFont typeface="Calibri" panose="020F0502020204030204" pitchFamily="34" charset="0"/>
              <a:buAutoNum type="arabicPeriod"/>
            </a:pPr>
            <a:r>
              <a:rPr lang="en-AU" altLang="en-US" dirty="0"/>
              <a:t>plan methods</a:t>
            </a:r>
          </a:p>
          <a:p>
            <a:pPr marL="342900" indent="-342900">
              <a:buFont typeface="Calibri" panose="020F0502020204030204" pitchFamily="34" charset="0"/>
              <a:buAutoNum type="arabicPeriod"/>
            </a:pPr>
            <a:r>
              <a:rPr lang="en-US" altLang="en-US" dirty="0"/>
              <a:t>search for studies</a:t>
            </a:r>
          </a:p>
          <a:p>
            <a:pPr marL="342900" indent="-342900">
              <a:buFont typeface="Calibri" panose="020F0502020204030204" pitchFamily="34" charset="0"/>
              <a:buAutoNum type="arabicPeriod"/>
            </a:pPr>
            <a:r>
              <a:rPr lang="en-US" altLang="en-US" dirty="0"/>
              <a:t>apply eligibility criteria</a:t>
            </a:r>
          </a:p>
          <a:p>
            <a:pPr marL="342900" indent="-342900">
              <a:buFont typeface="Calibri" panose="020F0502020204030204" pitchFamily="34" charset="0"/>
              <a:buAutoNum type="arabicPeriod"/>
            </a:pPr>
            <a:r>
              <a:rPr lang="en-US" altLang="en-US" dirty="0"/>
              <a:t>collect data</a:t>
            </a:r>
          </a:p>
          <a:p>
            <a:pPr marL="342900" indent="-342900">
              <a:buFont typeface="Calibri" panose="020F0502020204030204" pitchFamily="34" charset="0"/>
              <a:buAutoNum type="arabicPeriod"/>
            </a:pPr>
            <a:r>
              <a:rPr lang="en-US" altLang="en-US" dirty="0"/>
              <a:t>assess studies for risk of bias</a:t>
            </a:r>
          </a:p>
          <a:p>
            <a:pPr marL="342900" indent="-342900">
              <a:buFont typeface="Calibri" panose="020F0502020204030204" pitchFamily="34" charset="0"/>
              <a:buAutoNum type="arabicPeriod"/>
            </a:pPr>
            <a:r>
              <a:rPr lang="en-US" altLang="en-US" b="1" dirty="0" err="1"/>
              <a:t>analyse</a:t>
            </a:r>
            <a:r>
              <a:rPr lang="en-US" altLang="en-US" b="1" dirty="0"/>
              <a:t> and present results</a:t>
            </a:r>
          </a:p>
          <a:p>
            <a:pPr marL="342900" indent="-342900">
              <a:buFont typeface="Calibri" panose="020F0502020204030204" pitchFamily="34" charset="0"/>
              <a:buAutoNum type="arabicPeriod"/>
            </a:pPr>
            <a:r>
              <a:rPr lang="en-US" altLang="en-US" dirty="0"/>
              <a:t>interpret results and draw conclusions</a:t>
            </a:r>
          </a:p>
          <a:p>
            <a:pPr marL="342900" indent="-342900">
              <a:buFont typeface="Calibri" panose="020F0502020204030204" pitchFamily="34" charset="0"/>
              <a:buAutoNum type="arabicPeriod"/>
            </a:pPr>
            <a:r>
              <a:rPr lang="en-US" altLang="en-US" dirty="0"/>
              <a:t>improve and update review</a:t>
            </a:r>
            <a:endParaRPr lang="en-AU" altLang="en-US" dirty="0"/>
          </a:p>
          <a:p>
            <a:endParaRPr lang="en-AU" dirty="0"/>
          </a:p>
        </p:txBody>
      </p:sp>
    </p:spTree>
    <p:extLst>
      <p:ext uri="{BB962C8B-B14F-4D97-AF65-F5344CB8AC3E}">
        <p14:creationId xmlns:p14="http://schemas.microsoft.com/office/powerpoint/2010/main" val="1196198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2535" y="1330822"/>
            <a:ext cx="8658892" cy="470207"/>
          </a:xfrm>
        </p:spPr>
        <p:txBody>
          <a:bodyPr>
            <a:normAutofit/>
          </a:bodyPr>
          <a:lstStyle/>
          <a:p>
            <a:r>
              <a:rPr lang="hr-HR" sz="2200" dirty="0">
                <a:solidFill>
                  <a:srgbClr val="962D91"/>
                </a:solidFill>
              </a:rPr>
              <a:t>Structured </a:t>
            </a:r>
            <a:r>
              <a:rPr lang="hr-HR" sz="2200" dirty="0" err="1">
                <a:solidFill>
                  <a:srgbClr val="962D91"/>
                </a:solidFill>
              </a:rPr>
              <a:t>summary</a:t>
            </a:r>
            <a:r>
              <a:rPr lang="hr-HR" sz="2200" dirty="0">
                <a:solidFill>
                  <a:srgbClr val="962D91"/>
                </a:solidFill>
              </a:rPr>
              <a:t>: how to </a:t>
            </a:r>
            <a:r>
              <a:rPr lang="hr-HR" sz="2200" dirty="0" err="1">
                <a:solidFill>
                  <a:srgbClr val="962D91"/>
                </a:solidFill>
              </a:rPr>
              <a:t>write</a:t>
            </a:r>
            <a:r>
              <a:rPr lang="hr-HR" sz="2200" dirty="0">
                <a:solidFill>
                  <a:srgbClr val="962D91"/>
                </a:solidFill>
              </a:rPr>
              <a:t> </a:t>
            </a:r>
            <a:r>
              <a:rPr lang="hr-HR" sz="2200" dirty="0" err="1">
                <a:solidFill>
                  <a:srgbClr val="962D91"/>
                </a:solidFill>
              </a:rPr>
              <a:t>it</a:t>
            </a:r>
            <a:r>
              <a:rPr lang="hr-HR" sz="2200" dirty="0">
                <a:solidFill>
                  <a:srgbClr val="962D91"/>
                </a:solidFill>
              </a:rPr>
              <a:t> </a:t>
            </a:r>
            <a:r>
              <a:rPr lang="hr-HR" sz="2200" dirty="0" err="1">
                <a:solidFill>
                  <a:srgbClr val="962D91"/>
                </a:solidFill>
              </a:rPr>
              <a:t>up</a:t>
            </a:r>
            <a:r>
              <a:rPr lang="hr-HR" sz="2200" dirty="0">
                <a:solidFill>
                  <a:srgbClr val="962D91"/>
                </a:solidFill>
              </a:rPr>
              <a:t>?</a:t>
            </a:r>
            <a:endParaRPr lang="en-GB" sz="2200" dirty="0">
              <a:solidFill>
                <a:srgbClr val="962D91"/>
              </a:solidFill>
            </a:endParaRPr>
          </a:p>
        </p:txBody>
      </p:sp>
      <p:grpSp>
        <p:nvGrpSpPr>
          <p:cNvPr id="14" name="Group 13"/>
          <p:cNvGrpSpPr/>
          <p:nvPr/>
        </p:nvGrpSpPr>
        <p:grpSpPr>
          <a:xfrm>
            <a:off x="957330" y="4875891"/>
            <a:ext cx="7229022" cy="1005629"/>
            <a:chOff x="938611" y="4498120"/>
            <a:chExt cx="7422573" cy="988280"/>
          </a:xfrm>
        </p:grpSpPr>
        <p:sp>
          <p:nvSpPr>
            <p:cNvPr id="15" name="Rectangle 14"/>
            <p:cNvSpPr/>
            <p:nvPr/>
          </p:nvSpPr>
          <p:spPr>
            <a:xfrm>
              <a:off x="6244046" y="4498120"/>
              <a:ext cx="2098764" cy="269965"/>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Rectangle 15"/>
            <p:cNvSpPr/>
            <p:nvPr/>
          </p:nvSpPr>
          <p:spPr>
            <a:xfrm>
              <a:off x="938612" y="4768085"/>
              <a:ext cx="7404198" cy="269965"/>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Rectangle 16"/>
            <p:cNvSpPr/>
            <p:nvPr/>
          </p:nvSpPr>
          <p:spPr>
            <a:xfrm>
              <a:off x="956986" y="5011924"/>
              <a:ext cx="7404198" cy="269965"/>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Rectangle 17"/>
            <p:cNvSpPr/>
            <p:nvPr/>
          </p:nvSpPr>
          <p:spPr>
            <a:xfrm>
              <a:off x="938611" y="5216435"/>
              <a:ext cx="3189251" cy="269965"/>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19" name="Picture 18" descr="A picture containing text, clipart&#10;&#10;Description automatically generated">
            <a:extLst>
              <a:ext uri="{FF2B5EF4-FFF2-40B4-BE49-F238E27FC236}">
                <a16:creationId xmlns:a16="http://schemas.microsoft.com/office/drawing/2014/main" id="{50C84BDB-9799-FF2B-AE7C-C06315BE4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pic>
        <p:nvPicPr>
          <p:cNvPr id="21" name="Picture 20">
            <a:extLst>
              <a:ext uri="{FF2B5EF4-FFF2-40B4-BE49-F238E27FC236}">
                <a16:creationId xmlns:a16="http://schemas.microsoft.com/office/drawing/2014/main" id="{2372B0A6-4A22-8E0C-FBBA-ECED0F87870B}"/>
              </a:ext>
            </a:extLst>
          </p:cNvPr>
          <p:cNvPicPr>
            <a:picLocks noChangeAspect="1"/>
          </p:cNvPicPr>
          <p:nvPr/>
        </p:nvPicPr>
        <p:blipFill>
          <a:blip r:embed="rId4"/>
          <a:stretch>
            <a:fillRect/>
          </a:stretch>
        </p:blipFill>
        <p:spPr>
          <a:xfrm>
            <a:off x="702535" y="2022940"/>
            <a:ext cx="4248150" cy="400050"/>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2D26A372-D8A1-C841-BEB5-C0C353F6F0B9}"/>
              </a:ext>
            </a:extLst>
          </p:cNvPr>
          <p:cNvPicPr>
            <a:picLocks noChangeAspect="1"/>
          </p:cNvPicPr>
          <p:nvPr/>
        </p:nvPicPr>
        <p:blipFill>
          <a:blip r:embed="rId5"/>
          <a:stretch>
            <a:fillRect/>
          </a:stretch>
        </p:blipFill>
        <p:spPr>
          <a:xfrm>
            <a:off x="0" y="0"/>
            <a:ext cx="9144000" cy="6858000"/>
          </a:xfrm>
          <a:prstGeom prst="rect">
            <a:avLst/>
          </a:prstGeom>
        </p:spPr>
      </p:pic>
      <p:pic>
        <p:nvPicPr>
          <p:cNvPr id="3" name="Picture 2" descr="A yellow and white text&#10;&#10;Description automatically generated">
            <a:extLst>
              <a:ext uri="{FF2B5EF4-FFF2-40B4-BE49-F238E27FC236}">
                <a16:creationId xmlns:a16="http://schemas.microsoft.com/office/drawing/2014/main" id="{3C8B4F2D-53E2-C874-0B3D-89D859A73B2C}"/>
              </a:ext>
            </a:extLst>
          </p:cNvPr>
          <p:cNvPicPr>
            <a:picLocks noChangeAspect="1"/>
          </p:cNvPicPr>
          <p:nvPr/>
        </p:nvPicPr>
        <p:blipFill>
          <a:blip r:embed="rId6"/>
          <a:stretch>
            <a:fillRect/>
          </a:stretch>
        </p:blipFill>
        <p:spPr>
          <a:xfrm>
            <a:off x="0" y="0"/>
            <a:ext cx="9144000" cy="6858000"/>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777C86FC-F243-7A51-C05B-E0378808AC09}"/>
              </a:ext>
            </a:extLst>
          </p:cNvPr>
          <p:cNvPicPr>
            <a:picLocks noChangeAspect="1"/>
          </p:cNvPicPr>
          <p:nvPr/>
        </p:nvPicPr>
        <p:blipFill>
          <a:blip r:embed="rId7"/>
          <a:stretch>
            <a:fillRect/>
          </a:stretch>
        </p:blipFill>
        <p:spPr>
          <a:xfrm>
            <a:off x="0" y="0"/>
            <a:ext cx="9144000" cy="6858000"/>
          </a:xfrm>
          <a:prstGeom prst="rect">
            <a:avLst/>
          </a:prstGeom>
        </p:spPr>
      </p:pic>
    </p:spTree>
    <p:extLst>
      <p:ext uri="{BB962C8B-B14F-4D97-AF65-F5344CB8AC3E}">
        <p14:creationId xmlns:p14="http://schemas.microsoft.com/office/powerpoint/2010/main" val="3330296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337" y="1701222"/>
            <a:ext cx="6447884" cy="4331278"/>
          </a:xfrm>
        </p:spPr>
        <p:txBody>
          <a:bodyPr/>
          <a:lstStyle/>
          <a:p>
            <a:r>
              <a:rPr lang="en-AU" sz="2000" dirty="0">
                <a:cs typeface="Calibri" panose="020F0502020204030204" pitchFamily="34" charset="0"/>
              </a:rPr>
              <a:t>In any systematic review we are aiming to</a:t>
            </a:r>
            <a:r>
              <a:rPr lang="hr-HR" sz="2000" dirty="0">
                <a:cs typeface="Calibri" panose="020F0502020204030204" pitchFamily="34" charset="0"/>
              </a:rPr>
              <a:t>:</a:t>
            </a:r>
            <a:endParaRPr lang="en-US" sz="2000" dirty="0">
              <a:cs typeface="Calibri" panose="020F0502020204030204" pitchFamily="34" charset="0"/>
            </a:endParaRPr>
          </a:p>
          <a:p>
            <a:pPr marL="257175" indent="-257175">
              <a:buFont typeface="Arial" panose="020B0604020202020204" pitchFamily="34" charset="0"/>
              <a:buChar char="•"/>
            </a:pPr>
            <a:r>
              <a:rPr lang="en-US" sz="2000" dirty="0">
                <a:cs typeface="Calibri" panose="020F0502020204030204" pitchFamily="34" charset="0"/>
              </a:rPr>
              <a:t>make best use of available research</a:t>
            </a:r>
          </a:p>
          <a:p>
            <a:pPr marL="257175" indent="-257175">
              <a:buFont typeface="Arial" panose="020B0604020202020204" pitchFamily="34" charset="0"/>
              <a:buChar char="•"/>
            </a:pPr>
            <a:r>
              <a:rPr lang="en-US" sz="2000" dirty="0">
                <a:cs typeface="Calibri" panose="020F0502020204030204" pitchFamily="34" charset="0"/>
              </a:rPr>
              <a:t>fairly represent the results </a:t>
            </a:r>
          </a:p>
          <a:p>
            <a:pPr marL="257175" indent="-257175">
              <a:buFont typeface="Arial" panose="020B0604020202020204" pitchFamily="34" charset="0"/>
              <a:buChar char="•"/>
            </a:pPr>
            <a:r>
              <a:rPr lang="en-US" sz="2000" dirty="0">
                <a:cs typeface="Calibri" panose="020F0502020204030204" pitchFamily="34" charset="0"/>
              </a:rPr>
              <a:t>be transparent about the methods used, interpreting results appropriately and acknowledging any limitations of the methods.</a:t>
            </a:r>
          </a:p>
          <a:p>
            <a:endParaRPr lang="en-US" sz="2000" dirty="0">
              <a:cs typeface="Calibri" panose="020F0502020204030204" pitchFamily="34" charset="0"/>
            </a:endParaRPr>
          </a:p>
          <a:p>
            <a:r>
              <a:rPr lang="en-US" sz="2000" dirty="0">
                <a:cs typeface="Calibri" panose="020F0502020204030204" pitchFamily="34" charset="0"/>
              </a:rPr>
              <a:t>Structured summaries may help with this, but it is more challenging to achieve these aims without synthesis (especially without meta-analysis)</a:t>
            </a:r>
          </a:p>
        </p:txBody>
      </p:sp>
    </p:spTree>
    <p:extLst>
      <p:ext uri="{BB962C8B-B14F-4D97-AF65-F5344CB8AC3E}">
        <p14:creationId xmlns:p14="http://schemas.microsoft.com/office/powerpoint/2010/main" val="3775380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a:xfrm>
            <a:off x="439738" y="1354176"/>
            <a:ext cx="6120000" cy="632838"/>
          </a:xfrm>
        </p:spPr>
        <p:txBody>
          <a:bodyPr/>
          <a:lstStyle/>
          <a:p>
            <a:r>
              <a:rPr lang="en-US" altLang="en-US" dirty="0"/>
              <a:t>Session outline</a:t>
            </a:r>
            <a:endParaRPr lang="en-AU" altLang="en-US" dirty="0"/>
          </a:p>
        </p:txBody>
      </p:sp>
      <p:sp>
        <p:nvSpPr>
          <p:cNvPr id="4" name="Content Placeholder 9">
            <a:extLst>
              <a:ext uri="{FF2B5EF4-FFF2-40B4-BE49-F238E27FC236}">
                <a16:creationId xmlns:a16="http://schemas.microsoft.com/office/drawing/2014/main" id="{EC967698-4C96-9C85-840D-F8D2233FBC0C}"/>
              </a:ext>
            </a:extLst>
          </p:cNvPr>
          <p:cNvSpPr>
            <a:spLocks noGrp="1"/>
          </p:cNvSpPr>
          <p:nvPr>
            <p:ph idx="1"/>
          </p:nvPr>
        </p:nvSpPr>
        <p:spPr>
          <a:xfrm>
            <a:off x="439737" y="2275199"/>
            <a:ext cx="7151507" cy="4278001"/>
          </a:xfrm>
          <a:noFill/>
        </p:spPr>
        <p:txBody>
          <a:bodyPr/>
          <a:lstStyle/>
          <a:p>
            <a:pPr marL="342900" indent="-342900">
              <a:buFont typeface="Arial" panose="020B0604020202020204" pitchFamily="34" charset="0"/>
              <a:buChar char="•"/>
            </a:pPr>
            <a:r>
              <a:rPr lang="en-AU" altLang="en-US" sz="2400" dirty="0"/>
              <a:t>Introduction</a:t>
            </a:r>
          </a:p>
          <a:p>
            <a:pPr marL="342900" indent="-342900">
              <a:buFont typeface="Arial" panose="020B0604020202020204" pitchFamily="34" charset="0"/>
              <a:buChar char="•"/>
            </a:pPr>
            <a:r>
              <a:rPr lang="en-AU" altLang="en-US" sz="2400" dirty="0"/>
              <a:t>Reasons for not undertaking a meta-analysis of effect estimates</a:t>
            </a:r>
          </a:p>
          <a:p>
            <a:pPr marL="342900" indent="-342900">
              <a:buFont typeface="Arial" panose="020B0604020202020204" pitchFamily="34" charset="0"/>
              <a:buChar char="•"/>
            </a:pPr>
            <a:r>
              <a:rPr lang="en-AU" altLang="en-US" sz="2400" dirty="0"/>
              <a:t>Structured summaries</a:t>
            </a:r>
          </a:p>
          <a:p>
            <a:pPr marL="342900" indent="-342900">
              <a:buFont typeface="Arial" panose="020B0604020202020204" pitchFamily="34" charset="0"/>
              <a:buChar char="•"/>
            </a:pPr>
            <a:r>
              <a:rPr lang="en-AU" altLang="en-US" sz="2400" b="1" dirty="0"/>
              <a:t>Acceptable synthesis methods and accompanying  visual displays</a:t>
            </a:r>
          </a:p>
          <a:p>
            <a:pPr marL="342900" indent="-342900">
              <a:buFont typeface="Arial" panose="020B0604020202020204" pitchFamily="34" charset="0"/>
              <a:buChar char="•"/>
            </a:pPr>
            <a:r>
              <a:rPr lang="en-AU" altLang="en-US" sz="2400" dirty="0"/>
              <a:t>What to include in the protocol</a:t>
            </a:r>
          </a:p>
          <a:p>
            <a:pPr marL="342900" indent="-342900">
              <a:buFont typeface="Arial" panose="020B0604020202020204" pitchFamily="34" charset="0"/>
              <a:buChar char="•"/>
            </a:pPr>
            <a:r>
              <a:rPr lang="en-AU" altLang="en-US" sz="2400" dirty="0"/>
              <a:t>Take home messages</a:t>
            </a:r>
          </a:p>
          <a:p>
            <a:pPr marL="342900" indent="-342900">
              <a:buFont typeface="Arial" panose="020B0604020202020204" pitchFamily="34" charset="0"/>
              <a:buChar char="•"/>
            </a:pPr>
            <a:endParaRPr lang="en-AU" altLang="en-US" sz="2400" b="1" dirty="0"/>
          </a:p>
        </p:txBody>
      </p:sp>
    </p:spTree>
    <p:extLst>
      <p:ext uri="{BB962C8B-B14F-4D97-AF65-F5344CB8AC3E}">
        <p14:creationId xmlns:p14="http://schemas.microsoft.com/office/powerpoint/2010/main" val="187271295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1001629" y="6111658"/>
            <a:ext cx="7913653" cy="230832"/>
          </a:xfrm>
          <a:prstGeom prst="rect">
            <a:avLst/>
          </a:prstGeom>
          <a:noFill/>
        </p:spPr>
        <p:txBody>
          <a:bodyPr wrap="square" rtlCol="0">
            <a:spAutoFit/>
          </a:bodyPr>
          <a:lstStyle/>
          <a:p>
            <a:pPr algn="r" defTabSz="685800">
              <a:defRPr/>
            </a:pPr>
            <a:r>
              <a:rPr lang="en-AU" sz="900" dirty="0">
                <a:solidFill>
                  <a:srgbClr val="393938"/>
                </a:solidFill>
                <a:latin typeface="Arial"/>
                <a:cs typeface="Arial"/>
              </a:rPr>
              <a:t>* Table 9.5.a (modified) from Chapter 9</a:t>
            </a:r>
            <a:r>
              <a:rPr lang="en-GB" sz="900" dirty="0">
                <a:solidFill>
                  <a:srgbClr val="393938"/>
                </a:solidFill>
                <a:latin typeface="Arial"/>
                <a:cs typeface="Arial"/>
              </a:rPr>
              <a:t>, </a:t>
            </a:r>
            <a:r>
              <a:rPr lang="en-AU" sz="900" dirty="0">
                <a:solidFill>
                  <a:srgbClr val="393938"/>
                </a:solidFill>
                <a:latin typeface="Arial"/>
                <a:cs typeface="Arial"/>
              </a:rPr>
              <a:t>2019 Cochrane Handbook</a:t>
            </a:r>
            <a:endParaRPr lang="en-GB" sz="900" dirty="0">
              <a:solidFill>
                <a:srgbClr val="393938"/>
              </a:solidFill>
              <a:latin typeface="Arial"/>
              <a:cs typeface="Arial"/>
            </a:endParaRPr>
          </a:p>
        </p:txBody>
      </p:sp>
      <p:pic>
        <p:nvPicPr>
          <p:cNvPr id="3" name="Picture 2" descr="A picture containing text, clipart&#10;&#10;Description automatically generated">
            <a:extLst>
              <a:ext uri="{FF2B5EF4-FFF2-40B4-BE49-F238E27FC236}">
                <a16:creationId xmlns:a16="http://schemas.microsoft.com/office/drawing/2014/main" id="{F8675790-B87A-E38C-DC77-27F08C442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6" name="Rectangle 4">
            <a:extLst>
              <a:ext uri="{FF2B5EF4-FFF2-40B4-BE49-F238E27FC236}">
                <a16:creationId xmlns:a16="http://schemas.microsoft.com/office/drawing/2014/main" id="{32B75A82-D49D-CBA0-1624-16E0922983B0}"/>
              </a:ext>
            </a:extLst>
          </p:cNvPr>
          <p:cNvSpPr txBox="1">
            <a:spLocks noChangeArrowheads="1"/>
          </p:cNvSpPr>
          <p:nvPr/>
        </p:nvSpPr>
        <p:spPr>
          <a:xfrm>
            <a:off x="522513" y="888603"/>
            <a:ext cx="8356146" cy="728663"/>
          </a:xfrm>
          <a:prstGeom prst="rect">
            <a:avLst/>
          </a:prstGeom>
          <a:noFill/>
        </p:spPr>
        <p:txBody>
          <a:bodyPr vert="horz" lIns="0" tIns="0" rIns="0" bIns="0" rtlCol="0" anchor="b" anchorCtr="0">
            <a:noAutofit/>
          </a:bodyPr>
          <a:lstStyle>
            <a:lvl1pPr algn="l" defTabSz="685800" rtl="0" eaLnBrk="1" latinLnBrk="0" hangingPunct="1">
              <a:spcBef>
                <a:spcPct val="0"/>
              </a:spcBef>
              <a:buNone/>
              <a:defRPr sz="2700" b="1" kern="1200" spc="-30" baseline="0">
                <a:solidFill>
                  <a:schemeClr val="bg2"/>
                </a:solidFill>
                <a:latin typeface="+mj-lt"/>
                <a:ea typeface="+mj-ea"/>
                <a:cs typeface="+mj-cs"/>
              </a:defRPr>
            </a:lvl1pPr>
          </a:lstStyle>
          <a:p>
            <a:pPr>
              <a:spcAft>
                <a:spcPts val="900"/>
              </a:spcAft>
            </a:pPr>
            <a:r>
              <a:rPr lang="en-AU" altLang="en-US" sz="2200" dirty="0">
                <a:solidFill>
                  <a:srgbClr val="962D91"/>
                </a:solidFill>
              </a:rPr>
              <a:t>An overview of available methods for summary and synthesis*</a:t>
            </a:r>
          </a:p>
        </p:txBody>
      </p:sp>
      <p:pic>
        <p:nvPicPr>
          <p:cNvPr id="9" name="Picture 8">
            <a:extLst>
              <a:ext uri="{FF2B5EF4-FFF2-40B4-BE49-F238E27FC236}">
                <a16:creationId xmlns:a16="http://schemas.microsoft.com/office/drawing/2014/main" id="{BC9D3CF3-00C6-49F5-88A5-8D81109B62A3}"/>
              </a:ext>
            </a:extLst>
          </p:cNvPr>
          <p:cNvPicPr>
            <a:picLocks noChangeAspect="1"/>
          </p:cNvPicPr>
          <p:nvPr/>
        </p:nvPicPr>
        <p:blipFill>
          <a:blip r:embed="rId4"/>
          <a:stretch>
            <a:fillRect/>
          </a:stretch>
        </p:blipFill>
        <p:spPr>
          <a:xfrm>
            <a:off x="369091" y="1746987"/>
            <a:ext cx="8662990" cy="3979443"/>
          </a:xfrm>
          <a:prstGeom prst="rect">
            <a:avLst/>
          </a:prstGeom>
        </p:spPr>
      </p:pic>
      <p:sp>
        <p:nvSpPr>
          <p:cNvPr id="13" name="TextBox 12">
            <a:extLst>
              <a:ext uri="{FF2B5EF4-FFF2-40B4-BE49-F238E27FC236}">
                <a16:creationId xmlns:a16="http://schemas.microsoft.com/office/drawing/2014/main" id="{90F31404-2F9B-4B16-82E9-C9FF9032F10F}"/>
              </a:ext>
            </a:extLst>
          </p:cNvPr>
          <p:cNvSpPr txBox="1"/>
          <p:nvPr/>
        </p:nvSpPr>
        <p:spPr>
          <a:xfrm>
            <a:off x="1177569" y="3028890"/>
            <a:ext cx="1325601" cy="800219"/>
          </a:xfrm>
          <a:prstGeom prst="rect">
            <a:avLst/>
          </a:prstGeom>
          <a:solidFill>
            <a:schemeClr val="bg1"/>
          </a:solidFill>
        </p:spPr>
        <p:txBody>
          <a:bodyPr wrap="square" rtlCol="0">
            <a:spAutoFit/>
          </a:bodyPr>
          <a:lstStyle/>
          <a:p>
            <a:r>
              <a:rPr lang="en-AU" sz="1150" dirty="0">
                <a:solidFill>
                  <a:schemeClr val="tx1">
                    <a:lumMod val="85000"/>
                    <a:lumOff val="15000"/>
                  </a:schemeClr>
                </a:solidFill>
                <a:latin typeface="Arial Narrow" panose="020B0606020202030204" pitchFamily="34" charset="0"/>
                <a:cs typeface="Arial" panose="020B0604020202020204" pitchFamily="34" charset="0"/>
              </a:rPr>
              <a:t>Structured summary of evidence presented in either text of tabular form </a:t>
            </a:r>
          </a:p>
        </p:txBody>
      </p:sp>
      <p:sp>
        <p:nvSpPr>
          <p:cNvPr id="15" name="TextBox 14">
            <a:extLst>
              <a:ext uri="{FF2B5EF4-FFF2-40B4-BE49-F238E27FC236}">
                <a16:creationId xmlns:a16="http://schemas.microsoft.com/office/drawing/2014/main" id="{EB86BF6D-2817-46A2-9A8A-725E179A80F1}"/>
              </a:ext>
            </a:extLst>
          </p:cNvPr>
          <p:cNvSpPr txBox="1"/>
          <p:nvPr/>
        </p:nvSpPr>
        <p:spPr>
          <a:xfrm>
            <a:off x="2503170" y="2258171"/>
            <a:ext cx="3267307" cy="261610"/>
          </a:xfrm>
          <a:prstGeom prst="rect">
            <a:avLst/>
          </a:prstGeom>
          <a:solidFill>
            <a:schemeClr val="bg1"/>
          </a:solidFill>
        </p:spPr>
        <p:txBody>
          <a:bodyPr wrap="square" rtlCol="0">
            <a:spAutoFit/>
          </a:bodyPr>
          <a:lstStyle/>
          <a:p>
            <a:r>
              <a:rPr lang="en-AU" sz="1100" b="1" dirty="0">
                <a:latin typeface="Arial Narrow" panose="020B0606020202030204" pitchFamily="34" charset="0"/>
                <a:cs typeface="Arial" panose="020B0604020202020204" pitchFamily="34" charset="0"/>
              </a:rPr>
              <a:t>Acceptable statistical synthesis methods</a:t>
            </a:r>
          </a:p>
        </p:txBody>
      </p:sp>
      <p:sp>
        <p:nvSpPr>
          <p:cNvPr id="16" name="TextBox 15">
            <a:extLst>
              <a:ext uri="{FF2B5EF4-FFF2-40B4-BE49-F238E27FC236}">
                <a16:creationId xmlns:a16="http://schemas.microsoft.com/office/drawing/2014/main" id="{3FB23924-E957-44F2-A997-251673D45EDC}"/>
              </a:ext>
            </a:extLst>
          </p:cNvPr>
          <p:cNvSpPr txBox="1"/>
          <p:nvPr/>
        </p:nvSpPr>
        <p:spPr>
          <a:xfrm>
            <a:off x="5398411" y="2279173"/>
            <a:ext cx="3267307" cy="261610"/>
          </a:xfrm>
          <a:prstGeom prst="rect">
            <a:avLst/>
          </a:prstGeom>
          <a:solidFill>
            <a:schemeClr val="bg1"/>
          </a:solidFill>
        </p:spPr>
        <p:txBody>
          <a:bodyPr wrap="square" rtlCol="0">
            <a:spAutoFit/>
          </a:bodyPr>
          <a:lstStyle/>
          <a:p>
            <a:r>
              <a:rPr lang="en-AU" sz="1100" b="1" dirty="0">
                <a:latin typeface="Arial Narrow" panose="020B0606020202030204" pitchFamily="34" charset="0"/>
              </a:rPr>
              <a:t>Preferred statistical </a:t>
            </a:r>
            <a:r>
              <a:rPr lang="en-AU" sz="1100" b="1" dirty="0">
                <a:latin typeface="Arial Narrow" panose="020B0606020202030204" pitchFamily="34" charset="0"/>
                <a:cs typeface="Arial" panose="020B0604020202020204" pitchFamily="34" charset="0"/>
              </a:rPr>
              <a:t>synthesis</a:t>
            </a:r>
            <a:r>
              <a:rPr lang="en-AU" sz="1100" b="1" dirty="0">
                <a:latin typeface="Arial Narrow" panose="020B0606020202030204" pitchFamily="34" charset="0"/>
              </a:rPr>
              <a:t> methods</a:t>
            </a:r>
          </a:p>
        </p:txBody>
      </p:sp>
      <p:sp>
        <p:nvSpPr>
          <p:cNvPr id="14" name="Rectangle 13"/>
          <p:cNvSpPr>
            <a:spLocks/>
          </p:cNvSpPr>
          <p:nvPr/>
        </p:nvSpPr>
        <p:spPr bwMode="auto">
          <a:xfrm>
            <a:off x="5416821" y="2194560"/>
            <a:ext cx="3480249" cy="3291839"/>
          </a:xfrm>
          <a:prstGeom prst="rect">
            <a:avLst/>
          </a:prstGeom>
          <a:noFill/>
          <a:ln w="38100" cap="flat" cmpd="sng" algn="ctr">
            <a:solidFill>
              <a:srgbClr val="002D64"/>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800" fontAlgn="base">
              <a:spcBef>
                <a:spcPct val="50000"/>
              </a:spcBef>
              <a:spcAft>
                <a:spcPct val="0"/>
              </a:spcAft>
              <a:defRPr/>
            </a:pPr>
            <a:endParaRPr lang="en-AU" sz="1050">
              <a:solidFill>
                <a:srgbClr val="393938"/>
              </a:solidFill>
              <a:latin typeface="Arial"/>
              <a:cs typeface="Arial"/>
            </a:endParaRPr>
          </a:p>
        </p:txBody>
      </p:sp>
      <p:sp>
        <p:nvSpPr>
          <p:cNvPr id="17" name="Rectangle 16">
            <a:extLst>
              <a:ext uri="{FF2B5EF4-FFF2-40B4-BE49-F238E27FC236}">
                <a16:creationId xmlns:a16="http://schemas.microsoft.com/office/drawing/2014/main" id="{9361F051-4611-42D2-A0F6-7BA7234CE7A5}"/>
              </a:ext>
            </a:extLst>
          </p:cNvPr>
          <p:cNvSpPr>
            <a:spLocks/>
          </p:cNvSpPr>
          <p:nvPr/>
        </p:nvSpPr>
        <p:spPr bwMode="auto">
          <a:xfrm>
            <a:off x="2396698" y="2194561"/>
            <a:ext cx="3020123" cy="3291837"/>
          </a:xfrm>
          <a:prstGeom prst="rect">
            <a:avLst/>
          </a:prstGeom>
          <a:noFill/>
          <a:ln w="38100" cap="flat" cmpd="sng" algn="ctr">
            <a:solidFill>
              <a:srgbClr val="002D64"/>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800" fontAlgn="base">
              <a:spcBef>
                <a:spcPct val="50000"/>
              </a:spcBef>
              <a:spcAft>
                <a:spcPct val="0"/>
              </a:spcAft>
              <a:defRPr/>
            </a:pPr>
            <a:endParaRPr lang="en-AU" sz="1050">
              <a:solidFill>
                <a:srgbClr val="393938"/>
              </a:solidFill>
              <a:latin typeface="Arial"/>
              <a:cs typeface="Arial"/>
            </a:endParaRPr>
          </a:p>
        </p:txBody>
      </p:sp>
    </p:spTree>
    <p:extLst>
      <p:ext uri="{BB962C8B-B14F-4D97-AF65-F5344CB8AC3E}">
        <p14:creationId xmlns:p14="http://schemas.microsoft.com/office/powerpoint/2010/main" val="173921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4451-B355-4DB5-B0A9-8F72FF329778}"/>
              </a:ext>
            </a:extLst>
          </p:cNvPr>
          <p:cNvSpPr>
            <a:spLocks noGrp="1"/>
          </p:cNvSpPr>
          <p:nvPr>
            <p:ph type="title"/>
          </p:nvPr>
        </p:nvSpPr>
        <p:spPr/>
        <p:txBody>
          <a:bodyPr/>
          <a:lstStyle/>
          <a:p>
            <a:r>
              <a:rPr lang="en-AU" dirty="0"/>
              <a:t>Introduction to the acceptable synthesis methods</a:t>
            </a:r>
          </a:p>
        </p:txBody>
      </p:sp>
      <p:sp>
        <p:nvSpPr>
          <p:cNvPr id="3" name="Content Placeholder 2">
            <a:extLst>
              <a:ext uri="{FF2B5EF4-FFF2-40B4-BE49-F238E27FC236}">
                <a16:creationId xmlns:a16="http://schemas.microsoft.com/office/drawing/2014/main" id="{8FC81186-9849-4358-952A-E8C74075FB17}"/>
              </a:ext>
            </a:extLst>
          </p:cNvPr>
          <p:cNvSpPr>
            <a:spLocks noGrp="1"/>
          </p:cNvSpPr>
          <p:nvPr>
            <p:ph idx="1"/>
          </p:nvPr>
        </p:nvSpPr>
        <p:spPr/>
        <p:txBody>
          <a:bodyPr/>
          <a:lstStyle/>
          <a:p>
            <a:r>
              <a:rPr lang="en-US" sz="2000" i="1" dirty="0"/>
              <a:t>Similar to meta-analysis of effect estimates</a:t>
            </a:r>
            <a:r>
              <a:rPr lang="en-US" sz="2000" dirty="0"/>
              <a:t>, the acceptable synthesis methods involve two primary steps:</a:t>
            </a:r>
          </a:p>
          <a:p>
            <a:pPr marL="342900" indent="-342900">
              <a:buFont typeface="+mj-lt"/>
              <a:buAutoNum type="arabicPeriod"/>
            </a:pPr>
            <a:r>
              <a:rPr lang="en-US" sz="2000" dirty="0"/>
              <a:t>A </a:t>
            </a:r>
            <a:r>
              <a:rPr lang="en-US" sz="2000" dirty="0" err="1"/>
              <a:t>standardised</a:t>
            </a:r>
            <a:r>
              <a:rPr lang="en-US" sz="2000" dirty="0"/>
              <a:t> summary statistic is calculated for each study that quantifies the impact of the intervention</a:t>
            </a:r>
          </a:p>
          <a:p>
            <a:pPr marL="342900" indent="-342900">
              <a:buFont typeface="+mj-lt"/>
              <a:buAutoNum type="arabicPeriod"/>
            </a:pPr>
            <a:r>
              <a:rPr lang="en-US" sz="2000" dirty="0"/>
              <a:t>The summary statistics are combined across the studies using a mathematical formula</a:t>
            </a:r>
            <a:br>
              <a:rPr lang="en-US" sz="2000" dirty="0"/>
            </a:br>
            <a:endParaRPr lang="en-US" sz="2000" dirty="0"/>
          </a:p>
          <a:p>
            <a:r>
              <a:rPr lang="en-US" sz="2000" i="1" dirty="0"/>
              <a:t>Unlike meta-analysis of effect estimates</a:t>
            </a:r>
            <a:r>
              <a:rPr lang="en-US" sz="2000" dirty="0"/>
              <a:t>, the acceptable synthesis methods differ in the data they require, the questions they address and the conclusions and recommendations that can be drawn</a:t>
            </a:r>
          </a:p>
          <a:p>
            <a:endParaRPr lang="en-AU" dirty="0"/>
          </a:p>
        </p:txBody>
      </p:sp>
    </p:spTree>
    <p:extLst>
      <p:ext uri="{BB962C8B-B14F-4D97-AF65-F5344CB8AC3E}">
        <p14:creationId xmlns:p14="http://schemas.microsoft.com/office/powerpoint/2010/main" val="209968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3" name="Rectangle 4"/>
          <p:cNvSpPr>
            <a:spLocks noGrp="1" noChangeArrowheads="1"/>
          </p:cNvSpPr>
          <p:nvPr>
            <p:ph type="title"/>
          </p:nvPr>
        </p:nvSpPr>
        <p:spPr>
          <a:xfrm>
            <a:off x="731282" y="1262919"/>
            <a:ext cx="8218478" cy="438074"/>
          </a:xfrm>
        </p:spPr>
        <p:txBody>
          <a:bodyPr>
            <a:noAutofit/>
          </a:bodyPr>
          <a:lstStyle/>
          <a:p>
            <a:pPr>
              <a:spcBef>
                <a:spcPts val="900"/>
              </a:spcBef>
              <a:spcAft>
                <a:spcPts val="900"/>
              </a:spcAft>
            </a:pPr>
            <a:r>
              <a:rPr lang="en-AU" altLang="en-US" sz="2200" dirty="0">
                <a:solidFill>
                  <a:srgbClr val="962D91"/>
                </a:solidFill>
              </a:rPr>
              <a:t>Synthesis methods: Question addressed and minimum data</a:t>
            </a:r>
          </a:p>
        </p:txBody>
      </p:sp>
      <p:graphicFrame>
        <p:nvGraphicFramePr>
          <p:cNvPr id="8" name="Table 7"/>
          <p:cNvGraphicFramePr>
            <a:graphicFrameLocks noGrp="1"/>
          </p:cNvGraphicFramePr>
          <p:nvPr>
            <p:extLst>
              <p:ext uri="{D42A27DB-BD31-4B8C-83A1-F6EECF244321}">
                <p14:modId xmlns:p14="http://schemas.microsoft.com/office/powerpoint/2010/main" val="857719147"/>
              </p:ext>
            </p:extLst>
          </p:nvPr>
        </p:nvGraphicFramePr>
        <p:xfrm>
          <a:off x="796038" y="2051417"/>
          <a:ext cx="7531232" cy="3749880"/>
        </p:xfrm>
        <a:graphic>
          <a:graphicData uri="http://schemas.openxmlformats.org/drawingml/2006/table">
            <a:tbl>
              <a:tblPr>
                <a:tableStyleId>{0E3FDE45-AF77-4B5C-9715-49D594BDF05E}</a:tableStyleId>
              </a:tblPr>
              <a:tblGrid>
                <a:gridCol w="1674000">
                  <a:extLst>
                    <a:ext uri="{9D8B030D-6E8A-4147-A177-3AD203B41FA5}">
                      <a16:colId xmlns:a16="http://schemas.microsoft.com/office/drawing/2014/main" val="2240559566"/>
                    </a:ext>
                  </a:extLst>
                </a:gridCol>
                <a:gridCol w="2673000">
                  <a:extLst>
                    <a:ext uri="{9D8B030D-6E8A-4147-A177-3AD203B41FA5}">
                      <a16:colId xmlns:a16="http://schemas.microsoft.com/office/drawing/2014/main" val="1550274436"/>
                    </a:ext>
                  </a:extLst>
                </a:gridCol>
                <a:gridCol w="810532">
                  <a:extLst>
                    <a:ext uri="{9D8B030D-6E8A-4147-A177-3AD203B41FA5}">
                      <a16:colId xmlns:a16="http://schemas.microsoft.com/office/drawing/2014/main" val="20000"/>
                    </a:ext>
                  </a:extLst>
                </a:gridCol>
                <a:gridCol w="781584">
                  <a:extLst>
                    <a:ext uri="{9D8B030D-6E8A-4147-A177-3AD203B41FA5}">
                      <a16:colId xmlns:a16="http://schemas.microsoft.com/office/drawing/2014/main" val="20001"/>
                    </a:ext>
                  </a:extLst>
                </a:gridCol>
                <a:gridCol w="810532">
                  <a:extLst>
                    <a:ext uri="{9D8B030D-6E8A-4147-A177-3AD203B41FA5}">
                      <a16:colId xmlns:a16="http://schemas.microsoft.com/office/drawing/2014/main" val="20002"/>
                    </a:ext>
                  </a:extLst>
                </a:gridCol>
                <a:gridCol w="781584">
                  <a:extLst>
                    <a:ext uri="{9D8B030D-6E8A-4147-A177-3AD203B41FA5}">
                      <a16:colId xmlns:a16="http://schemas.microsoft.com/office/drawing/2014/main" val="20003"/>
                    </a:ext>
                  </a:extLst>
                </a:gridCol>
              </a:tblGrid>
              <a:tr h="5413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Method</a:t>
                      </a:r>
                      <a:endParaRPr kumimoji="0" lang="en-AU" altLang="en-US" sz="1200" b="1"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Question addressed</a:t>
                      </a:r>
                      <a:endParaRPr kumimoji="0" lang="en-AU" altLang="en-US" sz="1200" b="1"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Estimate of effect</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Variance</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Direction of effect</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Precise P value</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15718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Meta-analysis of effect estimates and extensions</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AU" altLang="en-US" sz="1200" u="none" strike="noStrike" cap="none" normalizeH="0" baseline="0" dirty="0">
                          <a:ln>
                            <a:noFill/>
                          </a:ln>
                          <a:solidFill>
                            <a:schemeClr val="accent1"/>
                          </a:solidFill>
                          <a:effectLst/>
                        </a:rPr>
                        <a:t>What is the common (or average) effect?</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AU" altLang="en-US" sz="1200" u="none" strike="noStrike" cap="none" normalizeH="0" baseline="0" dirty="0">
                          <a:ln>
                            <a:noFill/>
                          </a:ln>
                          <a:solidFill>
                            <a:schemeClr val="accent1"/>
                          </a:solidFill>
                          <a:effectLst/>
                        </a:rPr>
                        <a:t>What intervention is most effective?</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AU" altLang="en-US" sz="1200" u="none" strike="noStrike" cap="none" normalizeH="0" baseline="0" dirty="0">
                          <a:ln>
                            <a:noFill/>
                          </a:ln>
                          <a:solidFill>
                            <a:schemeClr val="accent1"/>
                          </a:solidFill>
                          <a:effectLst/>
                        </a:rPr>
                        <a:t>What factors modify the magnitude of intervention effects?</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chemeClr val="accent1"/>
                          </a:solidFill>
                          <a:effectLst/>
                          <a:sym typeface="Wingdings" pitchFamily="2" charset="2"/>
                        </a:rPr>
                        <a:t></a:t>
                      </a: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chemeClr val="accent1"/>
                          </a:solidFill>
                          <a:effectLst/>
                          <a:sym typeface="Wingdings" pitchFamily="2" charset="2"/>
                        </a:rPr>
                        <a:t></a:t>
                      </a: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86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accent1"/>
                          </a:solidFill>
                          <a:effectLst/>
                        </a:rPr>
                        <a:t>Summarizing effect estimates</a:t>
                      </a:r>
                      <a:endParaRPr kumimoji="0" lang="en-US"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accent1"/>
                          </a:solidFill>
                          <a:effectLst/>
                        </a:rPr>
                        <a:t>What is the range and distribution of observed effects?</a:t>
                      </a:r>
                      <a:endParaRPr kumimoji="0" lang="en-US"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chemeClr val="accent1"/>
                          </a:solidFill>
                          <a:effectLst/>
                          <a:sym typeface="Wingdings" pitchFamily="2" charset="2"/>
                        </a:rPr>
                        <a:t></a:t>
                      </a:r>
                      <a:endParaRPr kumimoji="0" lang="en-US"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86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kern="1200" cap="none" normalizeH="0" baseline="0" dirty="0">
                          <a:ln>
                            <a:noFill/>
                          </a:ln>
                          <a:solidFill>
                            <a:schemeClr val="accent1"/>
                          </a:solidFill>
                          <a:effectLst/>
                        </a:rPr>
                        <a:t>Combining P values</a:t>
                      </a:r>
                      <a:endParaRPr kumimoji="0" lang="en-US" altLang="en-US" sz="1200" b="0" i="0" u="none" strike="noStrike" kern="1200" cap="none" normalizeH="0" baseline="0" dirty="0">
                        <a:ln>
                          <a:noFill/>
                        </a:ln>
                        <a:solidFill>
                          <a:schemeClr val="accent1"/>
                        </a:solidFill>
                        <a:effectLst/>
                        <a:latin typeface="Arial" charset="0"/>
                        <a:ea typeface="+mn-ea"/>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kern="1200" cap="none" normalizeH="0" baseline="0" dirty="0">
                          <a:ln>
                            <a:noFill/>
                          </a:ln>
                          <a:solidFill>
                            <a:schemeClr val="accent1"/>
                          </a:solidFill>
                          <a:effectLst/>
                        </a:rPr>
                        <a:t>Is there evidence that there is an effect in at least one study?</a:t>
                      </a:r>
                      <a:endParaRPr kumimoji="0" lang="en-US" altLang="en-US" sz="1200" b="0" i="0" u="none" strike="noStrike" kern="1200" cap="none" normalizeH="0" baseline="0" dirty="0">
                        <a:ln>
                          <a:noFill/>
                        </a:ln>
                        <a:solidFill>
                          <a:schemeClr val="accent1"/>
                        </a:solidFill>
                        <a:effectLst/>
                        <a:latin typeface="Arial" charset="0"/>
                        <a:ea typeface="+mn-ea"/>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kern="1200" cap="none" normalizeH="0" baseline="0" dirty="0">
                        <a:ln>
                          <a:noFill/>
                        </a:ln>
                        <a:solidFill>
                          <a:schemeClr val="accent1"/>
                        </a:solidFill>
                        <a:effectLst/>
                        <a:latin typeface="Arial" charset="0"/>
                        <a:ea typeface="+mn-ea"/>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kern="1200" cap="none" normalizeH="0" baseline="0" dirty="0">
                        <a:ln>
                          <a:noFill/>
                        </a:ln>
                        <a:solidFill>
                          <a:schemeClr val="accent1"/>
                        </a:solidFill>
                        <a:effectLst/>
                        <a:latin typeface="Arial" charset="0"/>
                        <a:ea typeface="+mn-ea"/>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altLang="en-US" sz="2400" u="none" strike="noStrike" cap="none" normalizeH="0" baseline="0" dirty="0">
                          <a:ln>
                            <a:noFill/>
                          </a:ln>
                          <a:solidFill>
                            <a:schemeClr val="accent1"/>
                          </a:solidFill>
                          <a:effectLst/>
                          <a:sym typeface="Wingdings" pitchFamily="2" charset="2"/>
                        </a:rPr>
                        <a:t></a:t>
                      </a: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altLang="en-US" sz="2400" u="none" strike="noStrike" cap="none" normalizeH="0" baseline="0" dirty="0">
                          <a:ln>
                            <a:noFill/>
                          </a:ln>
                          <a:solidFill>
                            <a:schemeClr val="accent1"/>
                          </a:solidFill>
                          <a:effectLst/>
                          <a:sym typeface="Wingdings" pitchFamily="2" charset="2"/>
                        </a:rPr>
                        <a:t></a:t>
                      </a: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6631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accent1"/>
                          </a:solidFill>
                          <a:effectLst/>
                        </a:rPr>
                        <a:t>Vote counting based on direction of effect</a:t>
                      </a:r>
                      <a:endParaRPr kumimoji="0" lang="en-US"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accent1"/>
                          </a:solidFill>
                          <a:effectLst/>
                        </a:rPr>
                        <a:t>Is there any evidence of an effect?</a:t>
                      </a:r>
                      <a:endParaRPr kumimoji="0" lang="en-US"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altLang="en-US" sz="2400" u="none" strike="noStrike" cap="none" normalizeH="0" baseline="0" dirty="0">
                          <a:ln>
                            <a:noFill/>
                          </a:ln>
                          <a:solidFill>
                            <a:schemeClr val="accent1"/>
                          </a:solidFill>
                          <a:effectLst/>
                          <a:sym typeface="Wingdings" pitchFamily="2" charset="2"/>
                        </a:rPr>
                        <a:t></a:t>
                      </a: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4" name="Rectangle 3"/>
          <p:cNvSpPr>
            <a:spLocks/>
          </p:cNvSpPr>
          <p:nvPr/>
        </p:nvSpPr>
        <p:spPr bwMode="auto">
          <a:xfrm>
            <a:off x="731282" y="4133087"/>
            <a:ext cx="7681436" cy="524257"/>
          </a:xfrm>
          <a:prstGeom prst="rect">
            <a:avLst/>
          </a:prstGeom>
          <a:noFill/>
          <a:ln w="38100" cap="flat" cmpd="sng" algn="ctr">
            <a:solidFill>
              <a:srgbClr val="002D64"/>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800" fontAlgn="base">
              <a:spcBef>
                <a:spcPct val="50000"/>
              </a:spcBef>
              <a:spcAft>
                <a:spcPct val="0"/>
              </a:spcAft>
              <a:defRPr/>
            </a:pPr>
            <a:endParaRPr lang="en-AU" sz="1050">
              <a:solidFill>
                <a:schemeClr val="bg2"/>
              </a:solidFill>
              <a:latin typeface="Source Sans Pro Semibold"/>
            </a:endParaRPr>
          </a:p>
        </p:txBody>
      </p:sp>
      <p:pic>
        <p:nvPicPr>
          <p:cNvPr id="3" name="Picture 2" descr="A picture containing text, clipart&#10;&#10;Description automatically generated">
            <a:extLst>
              <a:ext uri="{FF2B5EF4-FFF2-40B4-BE49-F238E27FC236}">
                <a16:creationId xmlns:a16="http://schemas.microsoft.com/office/drawing/2014/main" id="{FA552DAE-22F3-F03E-B88B-9A15526DB4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6" name="Rectangle 5">
            <a:extLst>
              <a:ext uri="{FF2B5EF4-FFF2-40B4-BE49-F238E27FC236}">
                <a16:creationId xmlns:a16="http://schemas.microsoft.com/office/drawing/2014/main" id="{CD8AEDCF-B8E9-4968-8532-07D689890460}"/>
              </a:ext>
            </a:extLst>
          </p:cNvPr>
          <p:cNvSpPr>
            <a:spLocks/>
          </p:cNvSpPr>
          <p:nvPr/>
        </p:nvSpPr>
        <p:spPr bwMode="auto">
          <a:xfrm>
            <a:off x="5151766" y="2598057"/>
            <a:ext cx="3260952" cy="3203240"/>
          </a:xfrm>
          <a:prstGeom prst="rect">
            <a:avLst/>
          </a:prstGeom>
          <a:noFill/>
          <a:ln w="38100" cap="flat" cmpd="sng" algn="ctr">
            <a:solidFill>
              <a:srgbClr val="002D64"/>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800" fontAlgn="base">
              <a:spcBef>
                <a:spcPct val="50000"/>
              </a:spcBef>
              <a:spcAft>
                <a:spcPct val="0"/>
              </a:spcAft>
              <a:defRPr/>
            </a:pPr>
            <a:endParaRPr lang="en-AU" sz="1050">
              <a:solidFill>
                <a:schemeClr val="bg2"/>
              </a:solidFill>
              <a:latin typeface="Source Sans Pro Semibold"/>
            </a:endParaRPr>
          </a:p>
        </p:txBody>
      </p:sp>
    </p:spTree>
    <p:extLst>
      <p:ext uri="{BB962C8B-B14F-4D97-AF65-F5344CB8AC3E}">
        <p14:creationId xmlns:p14="http://schemas.microsoft.com/office/powerpoint/2010/main" val="335835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36997" y="1244902"/>
            <a:ext cx="6120000" cy="474629"/>
          </a:xfrm>
        </p:spPr>
        <p:txBody>
          <a:bodyPr/>
          <a:lstStyle/>
          <a:p>
            <a:r>
              <a:rPr lang="en-AU" sz="2100" dirty="0"/>
              <a:t>Summarising effect estimates</a:t>
            </a:r>
            <a:endParaRPr lang="en-GB" sz="2100" dirty="0"/>
          </a:p>
        </p:txBody>
      </p:sp>
      <p:sp>
        <p:nvSpPr>
          <p:cNvPr id="3" name="Content Placeholder 2"/>
          <p:cNvSpPr>
            <a:spLocks noGrp="1"/>
          </p:cNvSpPr>
          <p:nvPr>
            <p:ph idx="1"/>
          </p:nvPr>
        </p:nvSpPr>
        <p:spPr>
          <a:xfrm>
            <a:off x="804267" y="1930018"/>
            <a:ext cx="8299816" cy="2932200"/>
          </a:xfrm>
        </p:spPr>
        <p:txBody>
          <a:bodyPr>
            <a:normAutofit/>
          </a:bodyPr>
          <a:lstStyle/>
          <a:p>
            <a:r>
              <a:rPr lang="en-AU" b="1" dirty="0">
                <a:latin typeface="Source Sans Pro Semibold"/>
              </a:rPr>
              <a:t>Question addressed: </a:t>
            </a:r>
            <a:r>
              <a:rPr lang="en-AU" dirty="0">
                <a:latin typeface="Source Sans Pro Semibold"/>
              </a:rPr>
              <a:t>What is the range and distribution of observed effects?</a:t>
            </a:r>
            <a:endParaRPr lang="en-GB" dirty="0">
              <a:latin typeface="Source Sans Pro Semibold"/>
            </a:endParaRPr>
          </a:p>
        </p:txBody>
      </p:sp>
      <p:grpSp>
        <p:nvGrpSpPr>
          <p:cNvPr id="4" name="Group 3"/>
          <p:cNvGrpSpPr/>
          <p:nvPr/>
        </p:nvGrpSpPr>
        <p:grpSpPr>
          <a:xfrm>
            <a:off x="736997" y="2357173"/>
            <a:ext cx="3549253" cy="3456384"/>
            <a:chOff x="2135188" y="1937667"/>
            <a:chExt cx="3852862" cy="4608512"/>
          </a:xfrm>
        </p:grpSpPr>
        <p:sp>
          <p:nvSpPr>
            <p:cNvPr id="5" name="Text Box 8"/>
            <p:cNvSpPr txBox="1">
              <a:spLocks noChangeArrowheads="1"/>
            </p:cNvSpPr>
            <p:nvPr/>
          </p:nvSpPr>
          <p:spPr bwMode="auto">
            <a:xfrm>
              <a:off x="2135188" y="1937667"/>
              <a:ext cx="3852862" cy="4608512"/>
            </a:xfrm>
            <a:prstGeom prst="rect">
              <a:avLst/>
            </a:prstGeom>
            <a:noFill/>
            <a:ln w="25400" algn="ctr">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135000"/>
            <a:lstStyle>
              <a:lvl1pPr algn="l" eaLnBrk="0" hangingPunct="0">
                <a:spcBef>
                  <a:spcPct val="0"/>
                </a:spcBef>
                <a:spcAft>
                  <a:spcPts val="1200"/>
                </a:spcAft>
                <a:buFont typeface="Wingdings" pitchFamily="2" charset="2"/>
                <a:buChar char="§"/>
                <a:defRPr sz="2000">
                  <a:solidFill>
                    <a:schemeClr val="tx1"/>
                  </a:solidFill>
                  <a:latin typeface="Arial" charset="0"/>
                  <a:cs typeface="Arial" charset="0"/>
                </a:defRPr>
              </a:lvl1pPr>
              <a:lvl2pPr marL="742950" indent="-285750" algn="l" eaLnBrk="0" hangingPunct="0">
                <a:spcBef>
                  <a:spcPct val="0"/>
                </a:spcBef>
                <a:buChar char="–"/>
                <a:defRPr sz="2000">
                  <a:solidFill>
                    <a:schemeClr val="tx1"/>
                  </a:solidFill>
                  <a:latin typeface="Arial" charset="0"/>
                  <a:cs typeface="Arial" charset="0"/>
                </a:defRPr>
              </a:lvl2pPr>
              <a:lvl3pPr marL="1143000" indent="-228600" algn="l" eaLnBrk="0" hangingPunct="0">
                <a:spcBef>
                  <a:spcPct val="20000"/>
                </a:spcBef>
                <a:buChar char="•"/>
                <a:defRPr sz="20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Helvetica" charset="0"/>
                  <a:cs typeface="Arial" charset="0"/>
                </a:defRPr>
              </a:lvl5pPr>
              <a:lvl6pPr marL="2514600" indent="-228600" eaLnBrk="0" fontAlgn="base" hangingPunct="0">
                <a:spcBef>
                  <a:spcPct val="20000"/>
                </a:spcBef>
                <a:spcAft>
                  <a:spcPct val="0"/>
                </a:spcAft>
                <a:buChar char="»"/>
                <a:defRPr sz="2000">
                  <a:solidFill>
                    <a:schemeClr val="tx1"/>
                  </a:solidFill>
                  <a:latin typeface="Helvetica" charset="0"/>
                  <a:cs typeface="Arial" charset="0"/>
                </a:defRPr>
              </a:lvl6pPr>
              <a:lvl7pPr marL="2971800" indent="-228600" eaLnBrk="0" fontAlgn="base" hangingPunct="0">
                <a:spcBef>
                  <a:spcPct val="20000"/>
                </a:spcBef>
                <a:spcAft>
                  <a:spcPct val="0"/>
                </a:spcAft>
                <a:buChar char="»"/>
                <a:defRPr sz="2000">
                  <a:solidFill>
                    <a:schemeClr val="tx1"/>
                  </a:solidFill>
                  <a:latin typeface="Helvetica" charset="0"/>
                  <a:cs typeface="Arial" charset="0"/>
                </a:defRPr>
              </a:lvl7pPr>
              <a:lvl8pPr marL="3429000" indent="-228600" eaLnBrk="0" fontAlgn="base" hangingPunct="0">
                <a:spcBef>
                  <a:spcPct val="20000"/>
                </a:spcBef>
                <a:spcAft>
                  <a:spcPct val="0"/>
                </a:spcAft>
                <a:buChar char="»"/>
                <a:defRPr sz="2000">
                  <a:solidFill>
                    <a:schemeClr val="tx1"/>
                  </a:solidFill>
                  <a:latin typeface="Helvetica" charset="0"/>
                  <a:cs typeface="Arial" charset="0"/>
                </a:defRPr>
              </a:lvl8pPr>
              <a:lvl9pPr marL="3886200" indent="-228600" eaLnBrk="0" fontAlgn="base" hangingPunct="0">
                <a:spcBef>
                  <a:spcPct val="20000"/>
                </a:spcBef>
                <a:spcAft>
                  <a:spcPct val="0"/>
                </a:spcAft>
                <a:buChar char="»"/>
                <a:defRPr sz="2000">
                  <a:solidFill>
                    <a:schemeClr val="tx1"/>
                  </a:solidFill>
                  <a:latin typeface="Helvetica" charset="0"/>
                  <a:cs typeface="Arial" charset="0"/>
                </a:defRPr>
              </a:lvl9pPr>
            </a:lstStyle>
            <a:p>
              <a:pPr defTabSz="685800" eaLnBrk="1" hangingPunct="1">
                <a:spcBef>
                  <a:spcPct val="50000"/>
                </a:spcBef>
                <a:spcAft>
                  <a:spcPct val="50000"/>
                </a:spcAft>
                <a:buNone/>
                <a:defRPr/>
              </a:pPr>
              <a:r>
                <a:rPr lang="en-AU" altLang="zh-CN" sz="1500" b="1" dirty="0">
                  <a:solidFill>
                    <a:schemeClr val="tx2"/>
                  </a:solidFill>
                  <a:ea typeface="SimSun" pitchFamily="2" charset="-122"/>
                </a:rPr>
                <a:t>Purpose</a:t>
              </a:r>
            </a:p>
            <a:p>
              <a:pPr defTabSz="685800" eaLnBrk="1" hangingPunct="1">
                <a:spcBef>
                  <a:spcPct val="50000"/>
                </a:spcBef>
                <a:spcAft>
                  <a:spcPct val="50000"/>
                </a:spcAft>
                <a:buNone/>
                <a:defRPr/>
              </a:pPr>
              <a:r>
                <a:rPr lang="en-AU" altLang="zh-CN" sz="1350" dirty="0">
                  <a:solidFill>
                    <a:schemeClr val="tx2"/>
                  </a:solidFill>
                  <a:ea typeface="SimSun" pitchFamily="2" charset="-122"/>
                </a:rPr>
                <a:t>Can be used to synthesize when difficult to undertake a meta-analysis (e.g. missing variances of effects, unit of analysis errors)</a:t>
              </a:r>
            </a:p>
            <a:p>
              <a:pPr defTabSz="685800" eaLnBrk="1" hangingPunct="1">
                <a:spcBef>
                  <a:spcPct val="50000"/>
                </a:spcBef>
                <a:spcAft>
                  <a:spcPct val="50000"/>
                </a:spcAft>
                <a:buNone/>
                <a:defRPr/>
              </a:pPr>
              <a:r>
                <a:rPr lang="en-AU" altLang="zh-CN" sz="1350" dirty="0">
                  <a:solidFill>
                    <a:schemeClr val="tx2"/>
                  </a:solidFill>
                  <a:ea typeface="SimSun" pitchFamily="2" charset="-122"/>
                </a:rPr>
                <a:t>Provides information on the magnitude and range of observed effects</a:t>
              </a:r>
            </a:p>
            <a:p>
              <a:pPr defTabSz="685800" eaLnBrk="1" hangingPunct="1">
                <a:spcBef>
                  <a:spcPct val="50000"/>
                </a:spcBef>
                <a:spcAft>
                  <a:spcPct val="50000"/>
                </a:spcAft>
                <a:buNone/>
                <a:defRPr/>
              </a:pPr>
              <a:r>
                <a:rPr lang="en-AU" altLang="zh-CN" sz="1350" dirty="0">
                  <a:solidFill>
                    <a:schemeClr val="tx2"/>
                  </a:solidFill>
                  <a:ea typeface="SimSun" pitchFamily="2" charset="-122"/>
                </a:rPr>
                <a:t>Effects are summarised using descriptive statistics such as the median, interquartile range, and the range</a:t>
              </a:r>
            </a:p>
          </p:txBody>
        </p:sp>
        <p:sp>
          <p:nvSpPr>
            <p:cNvPr id="6" name="Line 11"/>
            <p:cNvSpPr>
              <a:spLocks noChangeShapeType="1"/>
            </p:cNvSpPr>
            <p:nvPr/>
          </p:nvSpPr>
          <p:spPr bwMode="auto">
            <a:xfrm>
              <a:off x="2208213" y="2513929"/>
              <a:ext cx="1981200" cy="0"/>
            </a:xfrm>
            <a:prstGeom prst="line">
              <a:avLst/>
            </a:prstGeom>
            <a:noFill/>
            <a:ln w="952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defTabSz="685800">
                <a:defRPr/>
              </a:pPr>
              <a:endParaRPr lang="en-AU" sz="1350">
                <a:solidFill>
                  <a:srgbClr val="000000"/>
                </a:solidFill>
                <a:latin typeface="Source Sans Pro Semibold"/>
              </a:endParaRPr>
            </a:p>
          </p:txBody>
        </p:sp>
      </p:grpSp>
      <p:pic>
        <p:nvPicPr>
          <p:cNvPr id="7" name="Picture 6" descr="A picture containing text, clipart&#10;&#10;Description automatically generated">
            <a:extLst>
              <a:ext uri="{FF2B5EF4-FFF2-40B4-BE49-F238E27FC236}">
                <a16:creationId xmlns:a16="http://schemas.microsoft.com/office/drawing/2014/main" id="{E9224890-C04A-72AA-8EC0-85C950DD5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322686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05590" y="1796444"/>
            <a:ext cx="2688886" cy="666750"/>
          </a:xfrm>
        </p:spPr>
        <p:txBody>
          <a:bodyPr>
            <a:normAutofit/>
          </a:bodyPr>
          <a:lstStyle/>
          <a:p>
            <a:pPr algn="ctr"/>
            <a:r>
              <a:rPr lang="en-US" b="1" dirty="0"/>
              <a:t>Required data:</a:t>
            </a:r>
            <a:r>
              <a:rPr lang="en-US" dirty="0"/>
              <a:t> effect estimates without measures of precision</a:t>
            </a:r>
            <a:endParaRPr lang="en-GB" dirty="0"/>
          </a:p>
        </p:txBody>
      </p:sp>
      <p:grpSp>
        <p:nvGrpSpPr>
          <p:cNvPr id="9" name="Group 8"/>
          <p:cNvGrpSpPr/>
          <p:nvPr/>
        </p:nvGrpSpPr>
        <p:grpSpPr>
          <a:xfrm>
            <a:off x="646868" y="2037807"/>
            <a:ext cx="5087061" cy="3777557"/>
            <a:chOff x="205265" y="1"/>
            <a:chExt cx="6782748" cy="5036742"/>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67075"/>
            <a:stretch/>
          </p:blipFill>
          <p:spPr>
            <a:xfrm>
              <a:off x="205266" y="1"/>
              <a:ext cx="6782747" cy="2220686"/>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59716" b="36669"/>
            <a:stretch/>
          </p:blipFill>
          <p:spPr>
            <a:xfrm>
              <a:off x="205265" y="2220687"/>
              <a:ext cx="6782747" cy="243839"/>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83831" b="9197"/>
            <a:stretch/>
          </p:blipFill>
          <p:spPr>
            <a:xfrm>
              <a:off x="205265" y="2419893"/>
              <a:ext cx="6782747" cy="470264"/>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b="32851"/>
            <a:stretch/>
          </p:blipFill>
          <p:spPr>
            <a:xfrm>
              <a:off x="243371" y="2881448"/>
              <a:ext cx="6744641" cy="1707969"/>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81200"/>
            <a:stretch/>
          </p:blipFill>
          <p:spPr>
            <a:xfrm>
              <a:off x="243371" y="4558548"/>
              <a:ext cx="6744641" cy="478195"/>
            </a:xfrm>
            <a:prstGeom prst="rect">
              <a:avLst/>
            </a:prstGeom>
          </p:spPr>
        </p:pic>
      </p:grpSp>
      <p:sp>
        <p:nvSpPr>
          <p:cNvPr id="15" name="Rounded Rectangle 14"/>
          <p:cNvSpPr/>
          <p:nvPr/>
        </p:nvSpPr>
        <p:spPr>
          <a:xfrm>
            <a:off x="3373279" y="2743754"/>
            <a:ext cx="1397726" cy="907314"/>
          </a:xfrm>
          <a:prstGeom prst="roundRect">
            <a:avLst/>
          </a:prstGeom>
          <a:noFill/>
          <a:ln w="38100">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
        <p:nvSpPr>
          <p:cNvPr id="16" name="Rounded Rectangle 15"/>
          <p:cNvSpPr/>
          <p:nvPr/>
        </p:nvSpPr>
        <p:spPr>
          <a:xfrm>
            <a:off x="3373279" y="3852727"/>
            <a:ext cx="1397726" cy="1901462"/>
          </a:xfrm>
          <a:prstGeom prst="roundRect">
            <a:avLst/>
          </a:prstGeom>
          <a:noFill/>
          <a:ln w="38100">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
        <p:nvSpPr>
          <p:cNvPr id="17" name="Rounded Rectangular Callout 16"/>
          <p:cNvSpPr/>
          <p:nvPr/>
        </p:nvSpPr>
        <p:spPr>
          <a:xfrm>
            <a:off x="6185385" y="2594829"/>
            <a:ext cx="2134978" cy="844154"/>
          </a:xfrm>
          <a:prstGeom prst="wedgeRoundRectCallout">
            <a:avLst>
              <a:gd name="adj1" fmla="val -54512"/>
              <a:gd name="adj2" fmla="val 23810"/>
              <a:gd name="adj3" fmla="val 16667"/>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AU" sz="1200" dirty="0">
                <a:solidFill>
                  <a:schemeClr val="tx2"/>
                </a:solidFill>
                <a:latin typeface="Source Sans Pro Semibold"/>
              </a:rPr>
              <a:t>A measure of variance was not reported and couldn’t be calculated for 10 of 15 studies</a:t>
            </a:r>
            <a:endParaRPr lang="en-GB" sz="1200" dirty="0">
              <a:solidFill>
                <a:schemeClr val="tx2"/>
              </a:solidFill>
              <a:latin typeface="Source Sans Pro Semibold"/>
            </a:endParaRPr>
          </a:p>
        </p:txBody>
      </p:sp>
      <p:sp>
        <p:nvSpPr>
          <p:cNvPr id="18" name="Down Arrow 17"/>
          <p:cNvSpPr/>
          <p:nvPr/>
        </p:nvSpPr>
        <p:spPr>
          <a:xfrm>
            <a:off x="7031230" y="3637191"/>
            <a:ext cx="437606" cy="391885"/>
          </a:xfrm>
          <a:prstGeom prst="downArrow">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
        <p:nvSpPr>
          <p:cNvPr id="19" name="Rounded Rectangle 18"/>
          <p:cNvSpPr/>
          <p:nvPr/>
        </p:nvSpPr>
        <p:spPr>
          <a:xfrm>
            <a:off x="6151771" y="4090750"/>
            <a:ext cx="2202206" cy="455709"/>
          </a:xfrm>
          <a:prstGeom prst="roundRect">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800">
              <a:defRPr/>
            </a:pPr>
            <a:r>
              <a:rPr lang="en-AU" sz="1200" dirty="0">
                <a:solidFill>
                  <a:schemeClr val="tx2"/>
                </a:solidFill>
                <a:latin typeface="Source Sans Pro Semibold"/>
              </a:rPr>
              <a:t>Standardised estimates (OR)</a:t>
            </a:r>
          </a:p>
        </p:txBody>
      </p:sp>
      <p:sp>
        <p:nvSpPr>
          <p:cNvPr id="20" name="Rounded Rectangle 19"/>
          <p:cNvSpPr/>
          <p:nvPr/>
        </p:nvSpPr>
        <p:spPr>
          <a:xfrm>
            <a:off x="4771004" y="2720528"/>
            <a:ext cx="962924" cy="3094837"/>
          </a:xfrm>
          <a:prstGeom prst="roundRect">
            <a:avLst/>
          </a:prstGeom>
          <a:noFill/>
          <a:ln w="38100">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
        <p:nvSpPr>
          <p:cNvPr id="21" name="Rounded Rectangle 20"/>
          <p:cNvSpPr/>
          <p:nvPr/>
        </p:nvSpPr>
        <p:spPr>
          <a:xfrm>
            <a:off x="6147860" y="5162759"/>
            <a:ext cx="2210025" cy="652605"/>
          </a:xfrm>
          <a:prstGeom prst="roundRect">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800">
              <a:defRPr/>
            </a:pPr>
            <a:r>
              <a:rPr lang="en-AU" sz="1200" dirty="0">
                <a:solidFill>
                  <a:schemeClr val="tx2"/>
                </a:solidFill>
                <a:latin typeface="Source Sans Pro Semibold"/>
              </a:rPr>
              <a:t>Summary estimate: median OR and interquartile range</a:t>
            </a:r>
            <a:endParaRPr lang="en-GB" sz="1200" dirty="0">
              <a:solidFill>
                <a:schemeClr val="tx2"/>
              </a:solidFill>
              <a:latin typeface="Source Sans Pro Semibold"/>
            </a:endParaRPr>
          </a:p>
        </p:txBody>
      </p:sp>
      <p:sp>
        <p:nvSpPr>
          <p:cNvPr id="22" name="Down Arrow 21"/>
          <p:cNvSpPr/>
          <p:nvPr/>
        </p:nvSpPr>
        <p:spPr>
          <a:xfrm>
            <a:off x="7034070" y="4711704"/>
            <a:ext cx="437606" cy="391885"/>
          </a:xfrm>
          <a:prstGeom prst="downArrow">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pic>
        <p:nvPicPr>
          <p:cNvPr id="5" name="Picture 4" descr="A picture containing text, clipart&#10;&#10;Description automatically generated">
            <a:extLst>
              <a:ext uri="{FF2B5EF4-FFF2-40B4-BE49-F238E27FC236}">
                <a16:creationId xmlns:a16="http://schemas.microsoft.com/office/drawing/2014/main" id="{FE8422A7-DF89-78E9-EAA9-20823DF765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6" name="Title 1">
            <a:extLst>
              <a:ext uri="{FF2B5EF4-FFF2-40B4-BE49-F238E27FC236}">
                <a16:creationId xmlns:a16="http://schemas.microsoft.com/office/drawing/2014/main" id="{E57F9718-D6B2-2BBA-8A33-0BDB144DB7CA}"/>
              </a:ext>
            </a:extLst>
          </p:cNvPr>
          <p:cNvSpPr txBox="1">
            <a:spLocks/>
          </p:cNvSpPr>
          <p:nvPr/>
        </p:nvSpPr>
        <p:spPr>
          <a:xfrm>
            <a:off x="736997" y="1244902"/>
            <a:ext cx="6120000" cy="474629"/>
          </a:xfrm>
          <a:prstGeom prst="rect">
            <a:avLst/>
          </a:prstGeom>
        </p:spPr>
        <p:txBody>
          <a:bodyPr/>
          <a:lstStyle>
            <a:lvl1pPr algn="l" defTabSz="685800" rtl="0" eaLnBrk="1" latinLnBrk="0" hangingPunct="1">
              <a:spcBef>
                <a:spcPct val="0"/>
              </a:spcBef>
              <a:buNone/>
              <a:defRPr sz="2700" b="1" kern="1200" spc="-30" baseline="0">
                <a:solidFill>
                  <a:schemeClr val="bg2"/>
                </a:solidFill>
                <a:latin typeface="+mj-lt"/>
                <a:ea typeface="+mj-ea"/>
                <a:cs typeface="+mj-cs"/>
              </a:defRPr>
            </a:lvl1pPr>
          </a:lstStyle>
          <a:p>
            <a:r>
              <a:rPr lang="en-AU" sz="2100" dirty="0"/>
              <a:t>Summarising effect estimates</a:t>
            </a:r>
            <a:endParaRPr lang="en-GB" sz="2100" dirty="0"/>
          </a:p>
        </p:txBody>
      </p:sp>
    </p:spTree>
    <p:extLst>
      <p:ext uri="{BB962C8B-B14F-4D97-AF65-F5344CB8AC3E}">
        <p14:creationId xmlns:p14="http://schemas.microsoft.com/office/powerpoint/2010/main" val="217791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29" y="2237761"/>
            <a:ext cx="8202695" cy="2019914"/>
          </a:xfrm>
          <a:prstGeom prst="rect">
            <a:avLst/>
          </a:prstGeom>
        </p:spPr>
      </p:pic>
      <p:sp>
        <p:nvSpPr>
          <p:cNvPr id="20" name="Rectangle 19"/>
          <p:cNvSpPr/>
          <p:nvPr/>
        </p:nvSpPr>
        <p:spPr>
          <a:xfrm>
            <a:off x="640685" y="3109935"/>
            <a:ext cx="5616039" cy="333524"/>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
        <p:nvSpPr>
          <p:cNvPr id="21" name="Rectangle 20"/>
          <p:cNvSpPr/>
          <p:nvPr/>
        </p:nvSpPr>
        <p:spPr>
          <a:xfrm>
            <a:off x="640686" y="2839139"/>
            <a:ext cx="7960389" cy="272258"/>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pic>
        <p:nvPicPr>
          <p:cNvPr id="5" name="Picture 4" descr="A picture containing text, clipart&#10;&#10;Description automatically generated">
            <a:extLst>
              <a:ext uri="{FF2B5EF4-FFF2-40B4-BE49-F238E27FC236}">
                <a16:creationId xmlns:a16="http://schemas.microsoft.com/office/drawing/2014/main" id="{12D99F0A-E219-B15B-0AE1-AE1A8FBC68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6" name="Title 1">
            <a:extLst>
              <a:ext uri="{FF2B5EF4-FFF2-40B4-BE49-F238E27FC236}">
                <a16:creationId xmlns:a16="http://schemas.microsoft.com/office/drawing/2014/main" id="{FF81B75A-FC72-EF19-A073-A700E9343BFC}"/>
              </a:ext>
            </a:extLst>
          </p:cNvPr>
          <p:cNvSpPr txBox="1">
            <a:spLocks/>
          </p:cNvSpPr>
          <p:nvPr/>
        </p:nvSpPr>
        <p:spPr>
          <a:xfrm>
            <a:off x="544229" y="1492920"/>
            <a:ext cx="6992731" cy="474629"/>
          </a:xfrm>
          <a:prstGeom prst="rect">
            <a:avLst/>
          </a:prstGeom>
        </p:spPr>
        <p:txBody>
          <a:bodyPr/>
          <a:lstStyle>
            <a:lvl1pPr algn="l" defTabSz="685800" rtl="0" eaLnBrk="1" latinLnBrk="0" hangingPunct="1">
              <a:spcBef>
                <a:spcPct val="0"/>
              </a:spcBef>
              <a:buNone/>
              <a:defRPr sz="2700" b="1" kern="1200" spc="-30" baseline="0">
                <a:solidFill>
                  <a:schemeClr val="bg2"/>
                </a:solidFill>
                <a:latin typeface="+mj-lt"/>
                <a:ea typeface="+mj-ea"/>
                <a:cs typeface="+mj-cs"/>
              </a:defRPr>
            </a:lvl1pPr>
          </a:lstStyle>
          <a:p>
            <a:r>
              <a:rPr lang="en-AU" sz="2100" dirty="0"/>
              <a:t>Summarising effect estimates</a:t>
            </a:r>
            <a:r>
              <a:rPr lang="hr-HR" sz="2100" dirty="0"/>
              <a:t>: </a:t>
            </a:r>
            <a:r>
              <a:rPr lang="hr-HR" sz="2000" dirty="0">
                <a:solidFill>
                  <a:srgbClr val="962D91"/>
                </a:solidFill>
              </a:rPr>
              <a:t>how to write it up?</a:t>
            </a:r>
            <a:endParaRPr lang="en-GB" sz="2100" dirty="0"/>
          </a:p>
        </p:txBody>
      </p:sp>
    </p:spTree>
    <p:extLst>
      <p:ext uri="{BB962C8B-B14F-4D97-AF65-F5344CB8AC3E}">
        <p14:creationId xmlns:p14="http://schemas.microsoft.com/office/powerpoint/2010/main" val="2866718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12D99F0A-E219-B15B-0AE1-AE1A8FBC6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6" name="Title 1">
            <a:extLst>
              <a:ext uri="{FF2B5EF4-FFF2-40B4-BE49-F238E27FC236}">
                <a16:creationId xmlns:a16="http://schemas.microsoft.com/office/drawing/2014/main" id="{FF81B75A-FC72-EF19-A073-A700E9343BFC}"/>
              </a:ext>
            </a:extLst>
          </p:cNvPr>
          <p:cNvSpPr txBox="1">
            <a:spLocks/>
          </p:cNvSpPr>
          <p:nvPr/>
        </p:nvSpPr>
        <p:spPr>
          <a:xfrm>
            <a:off x="502573" y="1443136"/>
            <a:ext cx="6992731" cy="474629"/>
          </a:xfrm>
          <a:prstGeom prst="rect">
            <a:avLst/>
          </a:prstGeom>
        </p:spPr>
        <p:txBody>
          <a:bodyPr/>
          <a:lstStyle>
            <a:lvl1pPr algn="l" defTabSz="685800" rtl="0" eaLnBrk="1" latinLnBrk="0" hangingPunct="1">
              <a:spcBef>
                <a:spcPct val="0"/>
              </a:spcBef>
              <a:buNone/>
              <a:defRPr sz="2700" b="1" kern="1200" spc="-30" baseline="0">
                <a:solidFill>
                  <a:schemeClr val="bg2"/>
                </a:solidFill>
                <a:latin typeface="+mj-lt"/>
                <a:ea typeface="+mj-ea"/>
                <a:cs typeface="+mj-cs"/>
              </a:defRPr>
            </a:lvl1pPr>
          </a:lstStyle>
          <a:p>
            <a:r>
              <a:rPr lang="en-AU" sz="2100" dirty="0"/>
              <a:t>Summarising effect estimates</a:t>
            </a:r>
            <a:r>
              <a:rPr lang="hr-HR" sz="2100" dirty="0"/>
              <a:t>: </a:t>
            </a:r>
            <a:r>
              <a:rPr lang="hr-HR" sz="2000" dirty="0">
                <a:solidFill>
                  <a:srgbClr val="962D91"/>
                </a:solidFill>
              </a:rPr>
              <a:t>visual display of results</a:t>
            </a:r>
            <a:endParaRPr lang="en-GB" sz="2100" dirty="0"/>
          </a:p>
        </p:txBody>
      </p:sp>
      <p:pic>
        <p:nvPicPr>
          <p:cNvPr id="2" name="Picture 1">
            <a:extLst>
              <a:ext uri="{FF2B5EF4-FFF2-40B4-BE49-F238E27FC236}">
                <a16:creationId xmlns:a16="http://schemas.microsoft.com/office/drawing/2014/main" id="{D9652696-7507-AD1B-9F89-5D145A48D5FA}"/>
              </a:ext>
            </a:extLst>
          </p:cNvPr>
          <p:cNvPicPr>
            <a:picLocks noChangeAspect="1"/>
          </p:cNvPicPr>
          <p:nvPr/>
        </p:nvPicPr>
        <p:blipFill rotWithShape="1">
          <a:blip r:embed="rId4">
            <a:extLst>
              <a:ext uri="{28A0092B-C50C-407E-A947-70E740481C1C}">
                <a14:useLocalDpi xmlns:a14="http://schemas.microsoft.com/office/drawing/2010/main" val="0"/>
              </a:ext>
            </a:extLst>
          </a:blip>
          <a:srcRect l="11308" t="4586" r="8438" b="4438"/>
          <a:stretch/>
        </p:blipFill>
        <p:spPr>
          <a:xfrm>
            <a:off x="138434" y="2740156"/>
            <a:ext cx="5685190" cy="3931686"/>
          </a:xfrm>
          <a:prstGeom prst="rect">
            <a:avLst/>
          </a:prstGeom>
        </p:spPr>
      </p:pic>
      <p:sp>
        <p:nvSpPr>
          <p:cNvPr id="7" name="TextBox 6">
            <a:extLst>
              <a:ext uri="{FF2B5EF4-FFF2-40B4-BE49-F238E27FC236}">
                <a16:creationId xmlns:a16="http://schemas.microsoft.com/office/drawing/2014/main" id="{814DDDB9-E940-7BEE-FE1E-EB4A05AA0166}"/>
              </a:ext>
            </a:extLst>
          </p:cNvPr>
          <p:cNvSpPr txBox="1"/>
          <p:nvPr/>
        </p:nvSpPr>
        <p:spPr>
          <a:xfrm>
            <a:off x="502573" y="1967549"/>
            <a:ext cx="47113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Source Sans Pro Semibold"/>
                <a:ea typeface="+mn-ea"/>
                <a:cs typeface="+mn-cs"/>
              </a:rPr>
              <a:t>Box-and-whisker plots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(odds ratios for all outcomes &amp; separately by overall </a:t>
            </a:r>
            <a:r>
              <a:rPr kumimoji="0" lang="en-GB" sz="1400" b="0" i="0" u="none" strike="noStrike" kern="1200" cap="none" spc="0" normalizeH="0" baseline="0" noProof="0" dirty="0" err="1">
                <a:ln>
                  <a:noFill/>
                </a:ln>
                <a:solidFill>
                  <a:srgbClr val="000000"/>
                </a:solidFill>
                <a:effectLst/>
                <a:uLnTx/>
                <a:uFillTx/>
                <a:latin typeface="Source Sans Pro Semibold"/>
                <a:ea typeface="+mn-ea"/>
                <a:cs typeface="+mn-cs"/>
              </a:rPr>
              <a:t>RoB</a:t>
            </a: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a:t>
            </a:r>
          </a:p>
        </p:txBody>
      </p:sp>
      <p:grpSp>
        <p:nvGrpSpPr>
          <p:cNvPr id="3" name="Group 2">
            <a:extLst>
              <a:ext uri="{FF2B5EF4-FFF2-40B4-BE49-F238E27FC236}">
                <a16:creationId xmlns:a16="http://schemas.microsoft.com/office/drawing/2014/main" id="{FC26C366-2421-44D5-96B8-E49A1F82744D}"/>
              </a:ext>
            </a:extLst>
          </p:cNvPr>
          <p:cNvGrpSpPr/>
          <p:nvPr/>
        </p:nvGrpSpPr>
        <p:grpSpPr>
          <a:xfrm>
            <a:off x="2297575" y="3061916"/>
            <a:ext cx="3051190" cy="2957884"/>
            <a:chOff x="2297575" y="3061916"/>
            <a:chExt cx="3051190" cy="2957884"/>
          </a:xfrm>
        </p:grpSpPr>
        <p:sp>
          <p:nvSpPr>
            <p:cNvPr id="8" name="Rectangle 7">
              <a:extLst>
                <a:ext uri="{FF2B5EF4-FFF2-40B4-BE49-F238E27FC236}">
                  <a16:creationId xmlns:a16="http://schemas.microsoft.com/office/drawing/2014/main" id="{0A0E8772-8C06-4375-A327-A678379B853B}"/>
                </a:ext>
              </a:extLst>
            </p:cNvPr>
            <p:cNvSpPr/>
            <p:nvPr/>
          </p:nvSpPr>
          <p:spPr>
            <a:xfrm>
              <a:off x="2416053" y="3061916"/>
              <a:ext cx="2932712" cy="2957884"/>
            </a:xfrm>
            <a:prstGeom prst="rect">
              <a:avLst/>
            </a:prstGeom>
            <a:solidFill>
              <a:srgbClr val="FFFFFF">
                <a:alpha val="85098"/>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DB93EA9E-45BE-4704-BBAF-B441A53008BC}"/>
                </a:ext>
              </a:extLst>
            </p:cNvPr>
            <p:cNvSpPr txBox="1"/>
            <p:nvPr/>
          </p:nvSpPr>
          <p:spPr>
            <a:xfrm>
              <a:off x="2297575" y="4109194"/>
              <a:ext cx="1701363" cy="400110"/>
            </a:xfrm>
            <a:prstGeom prst="rect">
              <a:avLst/>
            </a:prstGeom>
            <a:noFill/>
          </p:spPr>
          <p:txBody>
            <a:bodyPr wrap="none" rtlCol="0">
              <a:spAutoFit/>
            </a:bodyPr>
            <a:lstStyle/>
            <a:p>
              <a:r>
                <a:rPr lang="en-AU" sz="2000" dirty="0"/>
                <a:t>75</a:t>
              </a:r>
              <a:r>
                <a:rPr lang="en-AU" sz="2000" baseline="30000" dirty="0"/>
                <a:t>th</a:t>
              </a:r>
              <a:r>
                <a:rPr lang="en-AU" sz="2000" dirty="0"/>
                <a:t> percentile</a:t>
              </a:r>
            </a:p>
          </p:txBody>
        </p:sp>
        <p:sp>
          <p:nvSpPr>
            <p:cNvPr id="11" name="TextBox 10">
              <a:extLst>
                <a:ext uri="{FF2B5EF4-FFF2-40B4-BE49-F238E27FC236}">
                  <a16:creationId xmlns:a16="http://schemas.microsoft.com/office/drawing/2014/main" id="{5FD56FD6-DD85-4106-9379-40B71239D993}"/>
                </a:ext>
              </a:extLst>
            </p:cNvPr>
            <p:cNvSpPr txBox="1"/>
            <p:nvPr/>
          </p:nvSpPr>
          <p:spPr>
            <a:xfrm>
              <a:off x="2297575" y="4435215"/>
              <a:ext cx="2701637" cy="400110"/>
            </a:xfrm>
            <a:prstGeom prst="rect">
              <a:avLst/>
            </a:prstGeom>
            <a:noFill/>
          </p:spPr>
          <p:txBody>
            <a:bodyPr wrap="none" rtlCol="0">
              <a:spAutoFit/>
            </a:bodyPr>
            <a:lstStyle/>
            <a:p>
              <a:r>
                <a:rPr lang="en-AU" sz="2000" dirty="0"/>
                <a:t>50</a:t>
              </a:r>
              <a:r>
                <a:rPr lang="en-AU" sz="2000" baseline="30000" dirty="0"/>
                <a:t>th</a:t>
              </a:r>
              <a:r>
                <a:rPr lang="en-AU" sz="2000" dirty="0"/>
                <a:t> percentile (median)</a:t>
              </a:r>
            </a:p>
          </p:txBody>
        </p:sp>
        <p:sp>
          <p:nvSpPr>
            <p:cNvPr id="12" name="TextBox 11">
              <a:extLst>
                <a:ext uri="{FF2B5EF4-FFF2-40B4-BE49-F238E27FC236}">
                  <a16:creationId xmlns:a16="http://schemas.microsoft.com/office/drawing/2014/main" id="{54F61A5A-8FD3-4E2B-B620-95EA89A3F32F}"/>
                </a:ext>
              </a:extLst>
            </p:cNvPr>
            <p:cNvSpPr txBox="1"/>
            <p:nvPr/>
          </p:nvSpPr>
          <p:spPr>
            <a:xfrm>
              <a:off x="2309015" y="5048327"/>
              <a:ext cx="1759071" cy="400110"/>
            </a:xfrm>
            <a:prstGeom prst="rect">
              <a:avLst/>
            </a:prstGeom>
            <a:noFill/>
          </p:spPr>
          <p:txBody>
            <a:bodyPr wrap="none" rtlCol="0">
              <a:spAutoFit/>
            </a:bodyPr>
            <a:lstStyle/>
            <a:p>
              <a:r>
                <a:rPr lang="en-AU" sz="2000" dirty="0"/>
                <a:t>25</a:t>
              </a:r>
              <a:r>
                <a:rPr lang="en-AU" sz="2000" baseline="30000" dirty="0"/>
                <a:t>th</a:t>
              </a:r>
              <a:r>
                <a:rPr lang="en-AU" sz="2000" dirty="0"/>
                <a:t> percentile</a:t>
              </a:r>
            </a:p>
          </p:txBody>
        </p:sp>
      </p:grpSp>
    </p:spTree>
    <p:extLst>
      <p:ext uri="{BB962C8B-B14F-4D97-AF65-F5344CB8AC3E}">
        <p14:creationId xmlns:p14="http://schemas.microsoft.com/office/powerpoint/2010/main" val="177712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a:xfrm>
            <a:off x="439738" y="1354176"/>
            <a:ext cx="6120000" cy="632838"/>
          </a:xfrm>
        </p:spPr>
        <p:txBody>
          <a:bodyPr/>
          <a:lstStyle/>
          <a:p>
            <a:r>
              <a:rPr lang="en-US" altLang="en-US" dirty="0"/>
              <a:t>Session outline</a:t>
            </a:r>
            <a:endParaRPr lang="en-AU" altLang="en-US" dirty="0"/>
          </a:p>
        </p:txBody>
      </p:sp>
      <p:sp>
        <p:nvSpPr>
          <p:cNvPr id="4" name="Content Placeholder 9">
            <a:extLst>
              <a:ext uri="{FF2B5EF4-FFF2-40B4-BE49-F238E27FC236}">
                <a16:creationId xmlns:a16="http://schemas.microsoft.com/office/drawing/2014/main" id="{EC967698-4C96-9C85-840D-F8D2233FBC0C}"/>
              </a:ext>
            </a:extLst>
          </p:cNvPr>
          <p:cNvSpPr>
            <a:spLocks noGrp="1"/>
          </p:cNvSpPr>
          <p:nvPr>
            <p:ph idx="1"/>
          </p:nvPr>
        </p:nvSpPr>
        <p:spPr>
          <a:xfrm>
            <a:off x="439738" y="2275199"/>
            <a:ext cx="6668198" cy="4278001"/>
          </a:xfrm>
          <a:noFill/>
        </p:spPr>
        <p:txBody>
          <a:bodyPr/>
          <a:lstStyle/>
          <a:p>
            <a:pPr marL="342900" indent="-342900">
              <a:buFont typeface="Arial" panose="020B0604020202020204" pitchFamily="34" charset="0"/>
              <a:buChar char="•"/>
            </a:pPr>
            <a:r>
              <a:rPr lang="en-AU" altLang="en-US" sz="2400" b="1" dirty="0"/>
              <a:t>Introduction</a:t>
            </a:r>
          </a:p>
          <a:p>
            <a:pPr marL="342900" indent="-342900">
              <a:buFont typeface="Arial" panose="020B0604020202020204" pitchFamily="34" charset="0"/>
              <a:buChar char="•"/>
            </a:pPr>
            <a:r>
              <a:rPr lang="en-AU" altLang="en-US" sz="2400" dirty="0"/>
              <a:t>Reasons for not undertaking a meta-analysis of effect estimates</a:t>
            </a:r>
          </a:p>
          <a:p>
            <a:pPr marL="342900" indent="-342900">
              <a:buFont typeface="Arial" panose="020B0604020202020204" pitchFamily="34" charset="0"/>
              <a:buChar char="•"/>
            </a:pPr>
            <a:r>
              <a:rPr lang="en-AU" altLang="en-US" sz="2400" dirty="0"/>
              <a:t>Structured summaries</a:t>
            </a:r>
          </a:p>
          <a:p>
            <a:pPr marL="342900" indent="-342900">
              <a:buFont typeface="Arial" panose="020B0604020202020204" pitchFamily="34" charset="0"/>
              <a:buChar char="•"/>
            </a:pPr>
            <a:r>
              <a:rPr lang="en-AU" altLang="en-US" sz="2400" dirty="0"/>
              <a:t>Acceptable synthesis methods and accompanying  visual displays</a:t>
            </a:r>
          </a:p>
          <a:p>
            <a:pPr marL="342900" indent="-342900">
              <a:buFont typeface="Arial" panose="020B0604020202020204" pitchFamily="34" charset="0"/>
              <a:buChar char="•"/>
            </a:pPr>
            <a:r>
              <a:rPr lang="en-AU" altLang="en-US" sz="2400" dirty="0"/>
              <a:t>What to include in the protocol</a:t>
            </a:r>
          </a:p>
          <a:p>
            <a:pPr marL="342900" indent="-342900">
              <a:buFont typeface="Arial" panose="020B0604020202020204" pitchFamily="34" charset="0"/>
              <a:buChar char="•"/>
            </a:pPr>
            <a:r>
              <a:rPr lang="en-AU" altLang="en-US" sz="2400" dirty="0"/>
              <a:t>Take home messages</a:t>
            </a:r>
          </a:p>
          <a:p>
            <a:pPr marL="342900" indent="-342900">
              <a:buFont typeface="Arial" panose="020B0604020202020204" pitchFamily="34" charset="0"/>
              <a:buChar char="•"/>
            </a:pPr>
            <a:endParaRPr lang="en-AU" altLang="en-US" sz="2400" b="1" dirty="0"/>
          </a:p>
        </p:txBody>
      </p:sp>
    </p:spTree>
    <p:extLst>
      <p:ext uri="{BB962C8B-B14F-4D97-AF65-F5344CB8AC3E}">
        <p14:creationId xmlns:p14="http://schemas.microsoft.com/office/powerpoint/2010/main" val="390293807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12D99F0A-E219-B15B-0AE1-AE1A8FBC6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6" name="Title 1">
            <a:extLst>
              <a:ext uri="{FF2B5EF4-FFF2-40B4-BE49-F238E27FC236}">
                <a16:creationId xmlns:a16="http://schemas.microsoft.com/office/drawing/2014/main" id="{FF81B75A-FC72-EF19-A073-A700E9343BFC}"/>
              </a:ext>
            </a:extLst>
          </p:cNvPr>
          <p:cNvSpPr txBox="1">
            <a:spLocks/>
          </p:cNvSpPr>
          <p:nvPr/>
        </p:nvSpPr>
        <p:spPr>
          <a:xfrm>
            <a:off x="544229" y="1461390"/>
            <a:ext cx="6992731" cy="474629"/>
          </a:xfrm>
          <a:prstGeom prst="rect">
            <a:avLst/>
          </a:prstGeom>
        </p:spPr>
        <p:txBody>
          <a:bodyPr/>
          <a:lstStyle>
            <a:lvl1pPr algn="l" defTabSz="685800" rtl="0" eaLnBrk="1" latinLnBrk="0" hangingPunct="1">
              <a:spcBef>
                <a:spcPct val="0"/>
              </a:spcBef>
              <a:buNone/>
              <a:defRPr sz="2700" b="1" kern="1200" spc="-30" baseline="0">
                <a:solidFill>
                  <a:schemeClr val="bg2"/>
                </a:solidFill>
                <a:latin typeface="+mj-lt"/>
                <a:ea typeface="+mj-ea"/>
                <a:cs typeface="+mj-cs"/>
              </a:defRPr>
            </a:lvl1pPr>
          </a:lstStyle>
          <a:p>
            <a:r>
              <a:rPr lang="en-AU" sz="2100" dirty="0"/>
              <a:t>Summarising effect estimates</a:t>
            </a:r>
            <a:r>
              <a:rPr lang="hr-HR" sz="2100" dirty="0"/>
              <a:t>: </a:t>
            </a:r>
            <a:r>
              <a:rPr lang="hr-HR" sz="2000" dirty="0">
                <a:solidFill>
                  <a:srgbClr val="962D91"/>
                </a:solidFill>
              </a:rPr>
              <a:t>visual display of results</a:t>
            </a:r>
            <a:endParaRPr lang="en-GB" sz="2100" dirty="0"/>
          </a:p>
        </p:txBody>
      </p:sp>
      <p:pic>
        <p:nvPicPr>
          <p:cNvPr id="4" name="Picture 3">
            <a:extLst>
              <a:ext uri="{FF2B5EF4-FFF2-40B4-BE49-F238E27FC236}">
                <a16:creationId xmlns:a16="http://schemas.microsoft.com/office/drawing/2014/main" id="{649A84AB-A658-9DD9-1352-4C5C4644455C}"/>
              </a:ext>
            </a:extLst>
          </p:cNvPr>
          <p:cNvPicPr>
            <a:picLocks noChangeAspect="1"/>
          </p:cNvPicPr>
          <p:nvPr/>
        </p:nvPicPr>
        <p:blipFill rotWithShape="1">
          <a:blip r:embed="rId4">
            <a:extLst>
              <a:ext uri="{28A0092B-C50C-407E-A947-70E740481C1C}">
                <a14:useLocalDpi xmlns:a14="http://schemas.microsoft.com/office/drawing/2010/main" val="0"/>
              </a:ext>
            </a:extLst>
          </a:blip>
          <a:srcRect l="4210" t="3998" r="12416" b="9286"/>
          <a:stretch/>
        </p:blipFill>
        <p:spPr>
          <a:xfrm>
            <a:off x="425896" y="2798701"/>
            <a:ext cx="5160972" cy="3748817"/>
          </a:xfrm>
          <a:prstGeom prst="rect">
            <a:avLst/>
          </a:prstGeom>
        </p:spPr>
      </p:pic>
      <p:sp>
        <p:nvSpPr>
          <p:cNvPr id="8" name="TextBox 7">
            <a:extLst>
              <a:ext uri="{FF2B5EF4-FFF2-40B4-BE49-F238E27FC236}">
                <a16:creationId xmlns:a16="http://schemas.microsoft.com/office/drawing/2014/main" id="{CFC46221-58A6-C1F4-E3E7-286BA30EA77A}"/>
              </a:ext>
            </a:extLst>
          </p:cNvPr>
          <p:cNvSpPr txBox="1"/>
          <p:nvPr/>
        </p:nvSpPr>
        <p:spPr>
          <a:xfrm>
            <a:off x="544229" y="2074972"/>
            <a:ext cx="57088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Source Sans Pro Semibold"/>
                <a:ea typeface="+mn-ea"/>
                <a:cs typeface="+mn-cs"/>
              </a:rPr>
              <a:t>Bubble plot of odds ratios </a:t>
            </a:r>
            <a:br>
              <a:rPr kumimoji="0" lang="en-GB" sz="1800" b="0" i="0" u="none" strike="noStrike" kern="1200" cap="none" spc="0" normalizeH="0" baseline="0" noProof="0" dirty="0">
                <a:ln>
                  <a:noFill/>
                </a:ln>
                <a:solidFill>
                  <a:srgbClr val="000000"/>
                </a:solidFill>
                <a:effectLst/>
                <a:uLnTx/>
                <a:uFillTx/>
                <a:latin typeface="Source Sans Pro Semibold"/>
                <a:ea typeface="+mn-ea"/>
                <a:cs typeface="+mn-cs"/>
              </a:rPr>
            </a:b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(odds ratios for all outcomes and separately by the model of care) </a:t>
            </a:r>
          </a:p>
        </p:txBody>
      </p:sp>
      <p:grpSp>
        <p:nvGrpSpPr>
          <p:cNvPr id="9" name="Group 8">
            <a:extLst>
              <a:ext uri="{FF2B5EF4-FFF2-40B4-BE49-F238E27FC236}">
                <a16:creationId xmlns:a16="http://schemas.microsoft.com/office/drawing/2014/main" id="{8A442679-BDBD-5286-11AA-FA4F39F3839D}"/>
              </a:ext>
            </a:extLst>
          </p:cNvPr>
          <p:cNvGrpSpPr/>
          <p:nvPr/>
        </p:nvGrpSpPr>
        <p:grpSpPr>
          <a:xfrm>
            <a:off x="6706983" y="5568629"/>
            <a:ext cx="1900136" cy="596396"/>
            <a:chOff x="9049804" y="6354127"/>
            <a:chExt cx="1900136" cy="596396"/>
          </a:xfrm>
        </p:grpSpPr>
        <p:sp>
          <p:nvSpPr>
            <p:cNvPr id="10" name="TextBox 9">
              <a:extLst>
                <a:ext uri="{FF2B5EF4-FFF2-40B4-BE49-F238E27FC236}">
                  <a16:creationId xmlns:a16="http://schemas.microsoft.com/office/drawing/2014/main" id="{EF150136-72AB-2573-69E6-97BF7DA5CBFE}"/>
                </a:ext>
              </a:extLst>
            </p:cNvPr>
            <p:cNvSpPr txBox="1"/>
            <p:nvPr/>
          </p:nvSpPr>
          <p:spPr>
            <a:xfrm>
              <a:off x="9297489" y="6354127"/>
              <a:ext cx="1652451"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Source Sans Pro Semibold"/>
                  <a:ea typeface="+mn-ea"/>
                  <a:cs typeface="+mn-cs"/>
                </a:rPr>
                <a:t>low risk of bias overall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Source Sans Pro Semibold"/>
                  <a:ea typeface="+mn-ea"/>
                  <a:cs typeface="+mn-cs"/>
                </a:rPr>
                <a:t>some concerns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Source Sans Pro Semibold"/>
                  <a:ea typeface="+mn-ea"/>
                  <a:cs typeface="+mn-cs"/>
                </a:rPr>
                <a:t>high risk of bias overall</a:t>
              </a:r>
            </a:p>
          </p:txBody>
        </p:sp>
        <p:pic>
          <p:nvPicPr>
            <p:cNvPr id="11" name="Picture 10">
              <a:extLst>
                <a:ext uri="{FF2B5EF4-FFF2-40B4-BE49-F238E27FC236}">
                  <a16:creationId xmlns:a16="http://schemas.microsoft.com/office/drawing/2014/main" id="{8ECD6B6A-CCDB-6592-663D-7F485090D5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5929" y="6380254"/>
              <a:ext cx="209579" cy="171474"/>
            </a:xfrm>
            <a:prstGeom prst="rect">
              <a:avLst/>
            </a:prstGeom>
          </p:spPr>
        </p:pic>
        <p:pic>
          <p:nvPicPr>
            <p:cNvPr id="12" name="Picture 11">
              <a:extLst>
                <a:ext uri="{FF2B5EF4-FFF2-40B4-BE49-F238E27FC236}">
                  <a16:creationId xmlns:a16="http://schemas.microsoft.com/office/drawing/2014/main" id="{22BEB6AA-92E2-80CA-4C32-60C5D2464A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9804" y="6693312"/>
              <a:ext cx="247685" cy="257211"/>
            </a:xfrm>
            <a:prstGeom prst="rect">
              <a:avLst/>
            </a:prstGeom>
          </p:spPr>
        </p:pic>
        <p:pic>
          <p:nvPicPr>
            <p:cNvPr id="13" name="Picture 12">
              <a:extLst>
                <a:ext uri="{FF2B5EF4-FFF2-40B4-BE49-F238E27FC236}">
                  <a16:creationId xmlns:a16="http://schemas.microsoft.com/office/drawing/2014/main" id="{72A328D1-CEEA-569A-D235-E90B73E458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80838" y="6551728"/>
              <a:ext cx="228632" cy="181000"/>
            </a:xfrm>
            <a:prstGeom prst="rect">
              <a:avLst/>
            </a:prstGeom>
          </p:spPr>
        </p:pic>
      </p:grpSp>
    </p:spTree>
    <p:extLst>
      <p:ext uri="{BB962C8B-B14F-4D97-AF65-F5344CB8AC3E}">
        <p14:creationId xmlns:p14="http://schemas.microsoft.com/office/powerpoint/2010/main" val="2448284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80" y="2083663"/>
            <a:ext cx="4468388" cy="4058906"/>
          </a:xfrm>
          <a:prstGeom prst="rect">
            <a:avLst/>
          </a:prstGeom>
        </p:spPr>
      </p:pic>
      <p:sp>
        <p:nvSpPr>
          <p:cNvPr id="5" name="TextBox 4"/>
          <p:cNvSpPr txBox="1"/>
          <p:nvPr/>
        </p:nvSpPr>
        <p:spPr>
          <a:xfrm>
            <a:off x="5156955" y="2215513"/>
            <a:ext cx="3539466" cy="1800493"/>
          </a:xfrm>
          <a:prstGeom prst="rect">
            <a:avLst/>
          </a:prstGeom>
          <a:noFill/>
        </p:spPr>
        <p:txBody>
          <a:bodyPr wrap="square" rtlCol="0">
            <a:spAutoFit/>
          </a:bodyPr>
          <a:lstStyle/>
          <a:p>
            <a:pPr defTabSz="685800">
              <a:defRPr/>
            </a:pPr>
            <a:r>
              <a:rPr lang="en-US" sz="1500" dirty="0">
                <a:solidFill>
                  <a:prstClr val="black"/>
                </a:solidFill>
                <a:latin typeface="Calibri" panose="020F0502020204030204"/>
              </a:rPr>
              <a:t>Audit and feedback: effects on professional practice and healthcare outcomes </a:t>
            </a:r>
            <a:r>
              <a:rPr lang="en-US" sz="1350" dirty="0">
                <a:solidFill>
                  <a:prstClr val="black"/>
                </a:solidFill>
                <a:latin typeface="Calibri" panose="020F0502020204030204"/>
              </a:rPr>
              <a:t>[</a:t>
            </a:r>
            <a:r>
              <a:rPr lang="en-US" sz="1350" dirty="0" err="1">
                <a:solidFill>
                  <a:prstClr val="black"/>
                </a:solidFill>
                <a:latin typeface="Calibri" panose="020F0502020204030204"/>
              </a:rPr>
              <a:t>Ivers</a:t>
            </a:r>
            <a:r>
              <a:rPr lang="en-US" sz="1350" dirty="0">
                <a:solidFill>
                  <a:prstClr val="black"/>
                </a:solidFill>
                <a:latin typeface="Calibri" panose="020F0502020204030204"/>
              </a:rPr>
              <a:t> 2012]</a:t>
            </a:r>
          </a:p>
          <a:p>
            <a:pPr defTabSz="685800">
              <a:defRPr/>
            </a:pPr>
            <a:endParaRPr lang="en-US" sz="1350" dirty="0">
              <a:solidFill>
                <a:prstClr val="black"/>
              </a:solidFill>
              <a:latin typeface="Calibri" panose="020F0502020204030204"/>
            </a:endParaRPr>
          </a:p>
          <a:p>
            <a:pPr defTabSz="685800">
              <a:defRPr/>
            </a:pPr>
            <a:endParaRPr lang="en-US" sz="1350" dirty="0">
              <a:solidFill>
                <a:prstClr val="black"/>
              </a:solidFill>
              <a:latin typeface="Calibri" panose="020F0502020204030204"/>
            </a:endParaRPr>
          </a:p>
          <a:p>
            <a:pPr defTabSz="685800">
              <a:defRPr/>
            </a:pPr>
            <a:r>
              <a:rPr lang="en-US" sz="1350" dirty="0">
                <a:solidFill>
                  <a:prstClr val="black"/>
                </a:solidFill>
                <a:latin typeface="Calibri" panose="020F0502020204030204"/>
              </a:rPr>
              <a:t>Figure 7. risk difference in adherence to recommended practice by frequency of feedback</a:t>
            </a:r>
          </a:p>
        </p:txBody>
      </p:sp>
      <p:pic>
        <p:nvPicPr>
          <p:cNvPr id="3" name="Picture 2" descr="A picture containing text, clipart&#10;&#10;Description automatically generated">
            <a:extLst>
              <a:ext uri="{FF2B5EF4-FFF2-40B4-BE49-F238E27FC236}">
                <a16:creationId xmlns:a16="http://schemas.microsoft.com/office/drawing/2014/main" id="{D07626C1-AC65-9E47-CA3D-5A9F765B1A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6" name="Title 1">
            <a:extLst>
              <a:ext uri="{FF2B5EF4-FFF2-40B4-BE49-F238E27FC236}">
                <a16:creationId xmlns:a16="http://schemas.microsoft.com/office/drawing/2014/main" id="{F0710CE7-C103-9056-3B9E-5AF34F5D26A7}"/>
              </a:ext>
            </a:extLst>
          </p:cNvPr>
          <p:cNvSpPr txBox="1">
            <a:spLocks/>
          </p:cNvSpPr>
          <p:nvPr/>
        </p:nvSpPr>
        <p:spPr>
          <a:xfrm>
            <a:off x="544229" y="1461390"/>
            <a:ext cx="6992731" cy="474629"/>
          </a:xfrm>
          <a:prstGeom prst="rect">
            <a:avLst/>
          </a:prstGeom>
        </p:spPr>
        <p:txBody>
          <a:bodyPr/>
          <a:lstStyle>
            <a:lvl1pPr algn="l" defTabSz="685800" rtl="0" eaLnBrk="1" latinLnBrk="0" hangingPunct="1">
              <a:spcBef>
                <a:spcPct val="0"/>
              </a:spcBef>
              <a:buNone/>
              <a:defRPr sz="2700" b="1" kern="1200" spc="-30" baseline="0">
                <a:solidFill>
                  <a:schemeClr val="bg2"/>
                </a:solidFill>
                <a:latin typeface="+mj-lt"/>
                <a:ea typeface="+mj-ea"/>
                <a:cs typeface="+mj-cs"/>
              </a:defRPr>
            </a:lvl1pPr>
          </a:lstStyle>
          <a:p>
            <a:r>
              <a:rPr lang="en-AU" sz="2100" dirty="0"/>
              <a:t>Summarising effect estimates</a:t>
            </a:r>
            <a:r>
              <a:rPr lang="hr-HR" sz="2100" dirty="0"/>
              <a:t>: </a:t>
            </a:r>
            <a:r>
              <a:rPr lang="hr-HR" sz="2000" dirty="0">
                <a:solidFill>
                  <a:srgbClr val="962D91"/>
                </a:solidFill>
              </a:rPr>
              <a:t>visual display of results</a:t>
            </a:r>
            <a:endParaRPr lang="en-GB" sz="2100" dirty="0"/>
          </a:p>
        </p:txBody>
      </p:sp>
    </p:spTree>
    <p:extLst>
      <p:ext uri="{BB962C8B-B14F-4D97-AF65-F5344CB8AC3E}">
        <p14:creationId xmlns:p14="http://schemas.microsoft.com/office/powerpoint/2010/main" val="1227506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267" y="1869058"/>
            <a:ext cx="8299816" cy="2932200"/>
          </a:xfrm>
        </p:spPr>
        <p:txBody>
          <a:bodyPr>
            <a:normAutofit/>
          </a:bodyPr>
          <a:lstStyle/>
          <a:p>
            <a:r>
              <a:rPr lang="en-AU" b="1" dirty="0">
                <a:latin typeface="Source Sans Pro Semibold"/>
              </a:rPr>
              <a:t>Question addressed: </a:t>
            </a:r>
            <a:r>
              <a:rPr lang="en-AU" dirty="0">
                <a:latin typeface="Source Sans Pro Semibold"/>
              </a:rPr>
              <a:t>What is the range and distribution of observed effects?</a:t>
            </a:r>
            <a:endParaRPr lang="en-GB" dirty="0">
              <a:latin typeface="Source Sans Pro Semibold"/>
            </a:endParaRPr>
          </a:p>
        </p:txBody>
      </p:sp>
      <p:grpSp>
        <p:nvGrpSpPr>
          <p:cNvPr id="4" name="Group 3"/>
          <p:cNvGrpSpPr/>
          <p:nvPr/>
        </p:nvGrpSpPr>
        <p:grpSpPr>
          <a:xfrm>
            <a:off x="736997" y="2296213"/>
            <a:ext cx="3549253" cy="3456384"/>
            <a:chOff x="2135188" y="1937667"/>
            <a:chExt cx="3852862" cy="4608512"/>
          </a:xfrm>
        </p:grpSpPr>
        <p:sp>
          <p:nvSpPr>
            <p:cNvPr id="5" name="Text Box 8"/>
            <p:cNvSpPr txBox="1">
              <a:spLocks noChangeArrowheads="1"/>
            </p:cNvSpPr>
            <p:nvPr/>
          </p:nvSpPr>
          <p:spPr bwMode="auto">
            <a:xfrm>
              <a:off x="2135188" y="1937667"/>
              <a:ext cx="3852862" cy="4608512"/>
            </a:xfrm>
            <a:prstGeom prst="rect">
              <a:avLst/>
            </a:prstGeom>
            <a:noFill/>
            <a:ln w="25400" algn="ctr">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35000"/>
            <a:lstStyle>
              <a:lvl1pPr algn="l" eaLnBrk="0" hangingPunct="0">
                <a:spcBef>
                  <a:spcPct val="0"/>
                </a:spcBef>
                <a:spcAft>
                  <a:spcPts val="1200"/>
                </a:spcAft>
                <a:buFont typeface="Wingdings" pitchFamily="2" charset="2"/>
                <a:buChar char="§"/>
                <a:defRPr sz="2000">
                  <a:solidFill>
                    <a:schemeClr val="tx1"/>
                  </a:solidFill>
                  <a:latin typeface="Arial" charset="0"/>
                  <a:cs typeface="Arial" charset="0"/>
                </a:defRPr>
              </a:lvl1pPr>
              <a:lvl2pPr marL="742950" indent="-285750" algn="l" eaLnBrk="0" hangingPunct="0">
                <a:spcBef>
                  <a:spcPct val="0"/>
                </a:spcBef>
                <a:buChar char="–"/>
                <a:defRPr sz="2000">
                  <a:solidFill>
                    <a:schemeClr val="tx1"/>
                  </a:solidFill>
                  <a:latin typeface="Arial" charset="0"/>
                  <a:cs typeface="Arial" charset="0"/>
                </a:defRPr>
              </a:lvl2pPr>
              <a:lvl3pPr marL="1143000" indent="-228600" algn="l" eaLnBrk="0" hangingPunct="0">
                <a:spcBef>
                  <a:spcPct val="20000"/>
                </a:spcBef>
                <a:buChar char="•"/>
                <a:defRPr sz="20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Helvetica" charset="0"/>
                  <a:cs typeface="Arial" charset="0"/>
                </a:defRPr>
              </a:lvl5pPr>
              <a:lvl6pPr marL="2514600" indent="-228600" eaLnBrk="0" fontAlgn="base" hangingPunct="0">
                <a:spcBef>
                  <a:spcPct val="20000"/>
                </a:spcBef>
                <a:spcAft>
                  <a:spcPct val="0"/>
                </a:spcAft>
                <a:buChar char="»"/>
                <a:defRPr sz="2000">
                  <a:solidFill>
                    <a:schemeClr val="tx1"/>
                  </a:solidFill>
                  <a:latin typeface="Helvetica" charset="0"/>
                  <a:cs typeface="Arial" charset="0"/>
                </a:defRPr>
              </a:lvl6pPr>
              <a:lvl7pPr marL="2971800" indent="-228600" eaLnBrk="0" fontAlgn="base" hangingPunct="0">
                <a:spcBef>
                  <a:spcPct val="20000"/>
                </a:spcBef>
                <a:spcAft>
                  <a:spcPct val="0"/>
                </a:spcAft>
                <a:buChar char="»"/>
                <a:defRPr sz="2000">
                  <a:solidFill>
                    <a:schemeClr val="tx1"/>
                  </a:solidFill>
                  <a:latin typeface="Helvetica" charset="0"/>
                  <a:cs typeface="Arial" charset="0"/>
                </a:defRPr>
              </a:lvl7pPr>
              <a:lvl8pPr marL="3429000" indent="-228600" eaLnBrk="0" fontAlgn="base" hangingPunct="0">
                <a:spcBef>
                  <a:spcPct val="20000"/>
                </a:spcBef>
                <a:spcAft>
                  <a:spcPct val="0"/>
                </a:spcAft>
                <a:buChar char="»"/>
                <a:defRPr sz="2000">
                  <a:solidFill>
                    <a:schemeClr val="tx1"/>
                  </a:solidFill>
                  <a:latin typeface="Helvetica" charset="0"/>
                  <a:cs typeface="Arial" charset="0"/>
                </a:defRPr>
              </a:lvl8pPr>
              <a:lvl9pPr marL="3886200" indent="-228600" eaLnBrk="0" fontAlgn="base" hangingPunct="0">
                <a:spcBef>
                  <a:spcPct val="20000"/>
                </a:spcBef>
                <a:spcAft>
                  <a:spcPct val="0"/>
                </a:spcAft>
                <a:buChar char="»"/>
                <a:defRPr sz="2000">
                  <a:solidFill>
                    <a:schemeClr val="tx1"/>
                  </a:solidFill>
                  <a:latin typeface="Helvetica" charset="0"/>
                  <a:cs typeface="Arial" charset="0"/>
                </a:defRPr>
              </a:lvl9pPr>
            </a:lstStyle>
            <a:p>
              <a:pPr defTabSz="685800" eaLnBrk="1" hangingPunct="1">
                <a:spcBef>
                  <a:spcPct val="50000"/>
                </a:spcBef>
                <a:spcAft>
                  <a:spcPct val="50000"/>
                </a:spcAft>
                <a:buNone/>
                <a:defRPr/>
              </a:pPr>
              <a:r>
                <a:rPr lang="en-AU" altLang="zh-CN" sz="1500" b="1" dirty="0">
                  <a:solidFill>
                    <a:schemeClr val="tx2"/>
                  </a:solidFill>
                  <a:ea typeface="SimSun" pitchFamily="2" charset="-122"/>
                </a:rPr>
                <a:t>Purpose</a:t>
              </a:r>
            </a:p>
            <a:p>
              <a:pPr defTabSz="685800" eaLnBrk="1" hangingPunct="1">
                <a:spcBef>
                  <a:spcPct val="50000"/>
                </a:spcBef>
                <a:spcAft>
                  <a:spcPct val="50000"/>
                </a:spcAft>
                <a:buNone/>
                <a:defRPr/>
              </a:pPr>
              <a:r>
                <a:rPr lang="en-AU" altLang="zh-CN" sz="1350" dirty="0">
                  <a:solidFill>
                    <a:schemeClr val="tx2"/>
                  </a:solidFill>
                  <a:ea typeface="SimSun" pitchFamily="2" charset="-122"/>
                </a:rPr>
                <a:t>Can be used to synthesize when difficult to undertake a meta-analysis (e.g. missing variances of effects, unit of analysis errors)</a:t>
              </a:r>
            </a:p>
            <a:p>
              <a:pPr defTabSz="685800" eaLnBrk="1" hangingPunct="1">
                <a:spcBef>
                  <a:spcPct val="50000"/>
                </a:spcBef>
                <a:spcAft>
                  <a:spcPct val="50000"/>
                </a:spcAft>
                <a:buNone/>
                <a:defRPr/>
              </a:pPr>
              <a:r>
                <a:rPr lang="en-AU" altLang="zh-CN" sz="1350" dirty="0">
                  <a:solidFill>
                    <a:schemeClr val="tx2"/>
                  </a:solidFill>
                  <a:ea typeface="SimSun" pitchFamily="2" charset="-122"/>
                </a:rPr>
                <a:t>Provides information on the magnitude and range of effects</a:t>
              </a:r>
            </a:p>
            <a:p>
              <a:pPr defTabSz="685800" eaLnBrk="1" hangingPunct="1">
                <a:spcBef>
                  <a:spcPct val="50000"/>
                </a:spcBef>
                <a:spcAft>
                  <a:spcPct val="50000"/>
                </a:spcAft>
                <a:buNone/>
                <a:defRPr/>
              </a:pPr>
              <a:r>
                <a:rPr lang="en-AU" altLang="zh-CN" sz="1350" dirty="0">
                  <a:solidFill>
                    <a:schemeClr val="tx2"/>
                  </a:solidFill>
                  <a:ea typeface="SimSun" pitchFamily="2" charset="-122"/>
                </a:rPr>
                <a:t>Effects are summarised using descriptive statistics such as the median, interquartile range, and the range</a:t>
              </a:r>
            </a:p>
          </p:txBody>
        </p:sp>
        <p:sp>
          <p:nvSpPr>
            <p:cNvPr id="6" name="Line 11"/>
            <p:cNvSpPr>
              <a:spLocks noChangeShapeType="1"/>
            </p:cNvSpPr>
            <p:nvPr/>
          </p:nvSpPr>
          <p:spPr bwMode="auto">
            <a:xfrm>
              <a:off x="2208213" y="2513929"/>
              <a:ext cx="1981200" cy="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defTabSz="685800">
                <a:defRPr/>
              </a:pPr>
              <a:endParaRPr lang="en-AU" sz="1350">
                <a:solidFill>
                  <a:srgbClr val="000000"/>
                </a:solidFill>
                <a:latin typeface="Source Sans Pro Semibold"/>
              </a:endParaRPr>
            </a:p>
          </p:txBody>
        </p:sp>
      </p:grpSp>
      <p:grpSp>
        <p:nvGrpSpPr>
          <p:cNvPr id="9" name="Group 8"/>
          <p:cNvGrpSpPr/>
          <p:nvPr/>
        </p:nvGrpSpPr>
        <p:grpSpPr>
          <a:xfrm>
            <a:off x="4733926" y="2289523"/>
            <a:ext cx="3550500" cy="3456384"/>
            <a:chOff x="6311901" y="1909697"/>
            <a:chExt cx="4734000" cy="4608512"/>
          </a:xfrm>
        </p:grpSpPr>
        <p:sp>
          <p:nvSpPr>
            <p:cNvPr id="7" name="Text Box 9"/>
            <p:cNvSpPr txBox="1">
              <a:spLocks noChangeArrowheads="1"/>
            </p:cNvSpPr>
            <p:nvPr/>
          </p:nvSpPr>
          <p:spPr bwMode="auto">
            <a:xfrm>
              <a:off x="6311901" y="1909697"/>
              <a:ext cx="4734000" cy="4608512"/>
            </a:xfrm>
            <a:prstGeom prst="rect">
              <a:avLst/>
            </a:prstGeom>
            <a:noFill/>
            <a:ln w="25400" algn="ctr">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35000"/>
            <a:lstStyle>
              <a:lvl1pPr algn="l" eaLnBrk="0" hangingPunct="0">
                <a:spcBef>
                  <a:spcPct val="0"/>
                </a:spcBef>
                <a:spcAft>
                  <a:spcPts val="1200"/>
                </a:spcAft>
                <a:buFont typeface="Wingdings" pitchFamily="2" charset="2"/>
                <a:buChar char="§"/>
                <a:defRPr sz="2000">
                  <a:solidFill>
                    <a:schemeClr val="tx1"/>
                  </a:solidFill>
                  <a:latin typeface="Arial" charset="0"/>
                  <a:cs typeface="Arial" charset="0"/>
                </a:defRPr>
              </a:lvl1pPr>
              <a:lvl2pPr marL="742950" indent="-285750" algn="l" eaLnBrk="0" hangingPunct="0">
                <a:spcBef>
                  <a:spcPct val="0"/>
                </a:spcBef>
                <a:buChar char="–"/>
                <a:defRPr sz="2000">
                  <a:solidFill>
                    <a:schemeClr val="tx1"/>
                  </a:solidFill>
                  <a:latin typeface="Arial" charset="0"/>
                  <a:cs typeface="Arial" charset="0"/>
                </a:defRPr>
              </a:lvl2pPr>
              <a:lvl3pPr marL="1143000" indent="-228600" algn="l" eaLnBrk="0" hangingPunct="0">
                <a:spcBef>
                  <a:spcPct val="20000"/>
                </a:spcBef>
                <a:buChar char="•"/>
                <a:defRPr sz="20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Helvetica" charset="0"/>
                  <a:cs typeface="Arial" charset="0"/>
                </a:defRPr>
              </a:lvl5pPr>
              <a:lvl6pPr marL="2514600" indent="-228600" eaLnBrk="0" fontAlgn="base" hangingPunct="0">
                <a:spcBef>
                  <a:spcPct val="20000"/>
                </a:spcBef>
                <a:spcAft>
                  <a:spcPct val="0"/>
                </a:spcAft>
                <a:buChar char="»"/>
                <a:defRPr sz="2000">
                  <a:solidFill>
                    <a:schemeClr val="tx1"/>
                  </a:solidFill>
                  <a:latin typeface="Helvetica" charset="0"/>
                  <a:cs typeface="Arial" charset="0"/>
                </a:defRPr>
              </a:lvl6pPr>
              <a:lvl7pPr marL="2971800" indent="-228600" eaLnBrk="0" fontAlgn="base" hangingPunct="0">
                <a:spcBef>
                  <a:spcPct val="20000"/>
                </a:spcBef>
                <a:spcAft>
                  <a:spcPct val="0"/>
                </a:spcAft>
                <a:buChar char="»"/>
                <a:defRPr sz="2000">
                  <a:solidFill>
                    <a:schemeClr val="tx1"/>
                  </a:solidFill>
                  <a:latin typeface="Helvetica" charset="0"/>
                  <a:cs typeface="Arial" charset="0"/>
                </a:defRPr>
              </a:lvl7pPr>
              <a:lvl8pPr marL="3429000" indent="-228600" eaLnBrk="0" fontAlgn="base" hangingPunct="0">
                <a:spcBef>
                  <a:spcPct val="20000"/>
                </a:spcBef>
                <a:spcAft>
                  <a:spcPct val="0"/>
                </a:spcAft>
                <a:buChar char="»"/>
                <a:defRPr sz="2000">
                  <a:solidFill>
                    <a:schemeClr val="tx1"/>
                  </a:solidFill>
                  <a:latin typeface="Helvetica" charset="0"/>
                  <a:cs typeface="Arial" charset="0"/>
                </a:defRPr>
              </a:lvl8pPr>
              <a:lvl9pPr marL="3886200" indent="-228600" eaLnBrk="0" fontAlgn="base" hangingPunct="0">
                <a:spcBef>
                  <a:spcPct val="20000"/>
                </a:spcBef>
                <a:spcAft>
                  <a:spcPct val="0"/>
                </a:spcAft>
                <a:buChar char="»"/>
                <a:defRPr sz="2000">
                  <a:solidFill>
                    <a:schemeClr val="tx1"/>
                  </a:solidFill>
                  <a:latin typeface="Helvetica" charset="0"/>
                  <a:cs typeface="Arial" charset="0"/>
                </a:defRPr>
              </a:lvl9pPr>
            </a:lstStyle>
            <a:p>
              <a:pPr defTabSz="685800" eaLnBrk="1" hangingPunct="1">
                <a:spcBef>
                  <a:spcPct val="50000"/>
                </a:spcBef>
                <a:spcAft>
                  <a:spcPct val="50000"/>
                </a:spcAft>
                <a:buNone/>
                <a:defRPr/>
              </a:pPr>
              <a:r>
                <a:rPr lang="en-AU" altLang="zh-CN" sz="1350" b="1" dirty="0">
                  <a:solidFill>
                    <a:schemeClr val="tx2"/>
                  </a:solidFill>
                  <a:ea typeface="SimSun" pitchFamily="2" charset="-122"/>
                </a:rPr>
                <a:t>Limitations</a:t>
              </a:r>
            </a:p>
            <a:p>
              <a:pPr defTabSz="685800" eaLnBrk="1" hangingPunct="1">
                <a:spcBef>
                  <a:spcPct val="50000"/>
                </a:spcBef>
                <a:spcAft>
                  <a:spcPct val="50000"/>
                </a:spcAft>
                <a:buNone/>
                <a:defRPr/>
              </a:pPr>
              <a:r>
                <a:rPr lang="en-AU" altLang="zh-CN" sz="1350" dirty="0">
                  <a:solidFill>
                    <a:schemeClr val="tx2"/>
                  </a:solidFill>
                  <a:ea typeface="SimSun" pitchFamily="2" charset="-122"/>
                </a:rPr>
                <a:t>Does not account for differences in the relative size of studies</a:t>
              </a:r>
            </a:p>
          </p:txBody>
        </p:sp>
        <p:sp>
          <p:nvSpPr>
            <p:cNvPr id="8" name="Line 12"/>
            <p:cNvSpPr>
              <a:spLocks noChangeShapeType="1"/>
            </p:cNvSpPr>
            <p:nvPr/>
          </p:nvSpPr>
          <p:spPr bwMode="auto">
            <a:xfrm>
              <a:off x="6378575" y="2543109"/>
              <a:ext cx="1981200" cy="0"/>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defTabSz="685800">
                <a:defRPr/>
              </a:pPr>
              <a:endParaRPr lang="en-AU" sz="1350">
                <a:solidFill>
                  <a:srgbClr val="000000"/>
                </a:solidFill>
                <a:latin typeface="Source Sans Pro Semibold"/>
              </a:endParaRPr>
            </a:p>
          </p:txBody>
        </p:sp>
      </p:grpSp>
      <p:pic>
        <p:nvPicPr>
          <p:cNvPr id="11" name="Picture 10" descr="A picture containing text, clipart&#10;&#10;Description automatically generated">
            <a:extLst>
              <a:ext uri="{FF2B5EF4-FFF2-40B4-BE49-F238E27FC236}">
                <a16:creationId xmlns:a16="http://schemas.microsoft.com/office/drawing/2014/main" id="{BB32E025-87FB-BB6E-59A5-C854970AAF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12" name="Title 1">
            <a:extLst>
              <a:ext uri="{FF2B5EF4-FFF2-40B4-BE49-F238E27FC236}">
                <a16:creationId xmlns:a16="http://schemas.microsoft.com/office/drawing/2014/main" id="{FEB9F9E3-9E54-5EA5-F443-2F7BA5E3B6A3}"/>
              </a:ext>
            </a:extLst>
          </p:cNvPr>
          <p:cNvSpPr txBox="1">
            <a:spLocks/>
          </p:cNvSpPr>
          <p:nvPr/>
        </p:nvSpPr>
        <p:spPr>
          <a:xfrm>
            <a:off x="736997" y="1244902"/>
            <a:ext cx="6120000" cy="474629"/>
          </a:xfrm>
          <a:prstGeom prst="rect">
            <a:avLst/>
          </a:prstGeom>
        </p:spPr>
        <p:txBody>
          <a:bodyPr/>
          <a:lstStyle>
            <a:lvl1pPr algn="l" defTabSz="685800" rtl="0" eaLnBrk="1" latinLnBrk="0" hangingPunct="1">
              <a:spcBef>
                <a:spcPct val="0"/>
              </a:spcBef>
              <a:buNone/>
              <a:defRPr sz="2700" b="1" kern="1200" spc="-30" baseline="0">
                <a:solidFill>
                  <a:schemeClr val="bg2"/>
                </a:solidFill>
                <a:latin typeface="+mj-lt"/>
                <a:ea typeface="+mj-ea"/>
                <a:cs typeface="+mj-cs"/>
              </a:defRPr>
            </a:lvl1pPr>
          </a:lstStyle>
          <a:p>
            <a:r>
              <a:rPr lang="en-AU" sz="2100" dirty="0"/>
              <a:t>Summarising effect estimates</a:t>
            </a:r>
            <a:endParaRPr lang="en-GB" sz="2100" dirty="0"/>
          </a:p>
        </p:txBody>
      </p:sp>
    </p:spTree>
    <p:extLst>
      <p:ext uri="{BB962C8B-B14F-4D97-AF65-F5344CB8AC3E}">
        <p14:creationId xmlns:p14="http://schemas.microsoft.com/office/powerpoint/2010/main" val="1994570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3" name="Rectangle 4"/>
          <p:cNvSpPr>
            <a:spLocks noGrp="1" noChangeArrowheads="1"/>
          </p:cNvSpPr>
          <p:nvPr>
            <p:ph type="title"/>
          </p:nvPr>
        </p:nvSpPr>
        <p:spPr>
          <a:xfrm>
            <a:off x="731282" y="1262919"/>
            <a:ext cx="8218478" cy="438074"/>
          </a:xfrm>
        </p:spPr>
        <p:txBody>
          <a:bodyPr>
            <a:noAutofit/>
          </a:bodyPr>
          <a:lstStyle/>
          <a:p>
            <a:pPr>
              <a:spcBef>
                <a:spcPts val="900"/>
              </a:spcBef>
              <a:spcAft>
                <a:spcPts val="900"/>
              </a:spcAft>
            </a:pPr>
            <a:r>
              <a:rPr lang="en-AU" altLang="en-US" sz="2200" dirty="0">
                <a:solidFill>
                  <a:srgbClr val="962D91"/>
                </a:solidFill>
              </a:rPr>
              <a:t>Synthesis methods: Question addressed and minimum data</a:t>
            </a:r>
          </a:p>
        </p:txBody>
      </p:sp>
      <p:graphicFrame>
        <p:nvGraphicFramePr>
          <p:cNvPr id="8" name="Table 7"/>
          <p:cNvGraphicFramePr>
            <a:graphicFrameLocks noGrp="1"/>
          </p:cNvGraphicFramePr>
          <p:nvPr>
            <p:extLst>
              <p:ext uri="{D42A27DB-BD31-4B8C-83A1-F6EECF244321}">
                <p14:modId xmlns:p14="http://schemas.microsoft.com/office/powerpoint/2010/main" val="3166414260"/>
              </p:ext>
            </p:extLst>
          </p:nvPr>
        </p:nvGraphicFramePr>
        <p:xfrm>
          <a:off x="796038" y="2051417"/>
          <a:ext cx="7531232" cy="3749880"/>
        </p:xfrm>
        <a:graphic>
          <a:graphicData uri="http://schemas.openxmlformats.org/drawingml/2006/table">
            <a:tbl>
              <a:tblPr>
                <a:tableStyleId>{0E3FDE45-AF77-4B5C-9715-49D594BDF05E}</a:tableStyleId>
              </a:tblPr>
              <a:tblGrid>
                <a:gridCol w="1674000">
                  <a:extLst>
                    <a:ext uri="{9D8B030D-6E8A-4147-A177-3AD203B41FA5}">
                      <a16:colId xmlns:a16="http://schemas.microsoft.com/office/drawing/2014/main" val="2240559566"/>
                    </a:ext>
                  </a:extLst>
                </a:gridCol>
                <a:gridCol w="2673000">
                  <a:extLst>
                    <a:ext uri="{9D8B030D-6E8A-4147-A177-3AD203B41FA5}">
                      <a16:colId xmlns:a16="http://schemas.microsoft.com/office/drawing/2014/main" val="1550274436"/>
                    </a:ext>
                  </a:extLst>
                </a:gridCol>
                <a:gridCol w="810532">
                  <a:extLst>
                    <a:ext uri="{9D8B030D-6E8A-4147-A177-3AD203B41FA5}">
                      <a16:colId xmlns:a16="http://schemas.microsoft.com/office/drawing/2014/main" val="20000"/>
                    </a:ext>
                  </a:extLst>
                </a:gridCol>
                <a:gridCol w="781584">
                  <a:extLst>
                    <a:ext uri="{9D8B030D-6E8A-4147-A177-3AD203B41FA5}">
                      <a16:colId xmlns:a16="http://schemas.microsoft.com/office/drawing/2014/main" val="20001"/>
                    </a:ext>
                  </a:extLst>
                </a:gridCol>
                <a:gridCol w="810532">
                  <a:extLst>
                    <a:ext uri="{9D8B030D-6E8A-4147-A177-3AD203B41FA5}">
                      <a16:colId xmlns:a16="http://schemas.microsoft.com/office/drawing/2014/main" val="20002"/>
                    </a:ext>
                  </a:extLst>
                </a:gridCol>
                <a:gridCol w="781584">
                  <a:extLst>
                    <a:ext uri="{9D8B030D-6E8A-4147-A177-3AD203B41FA5}">
                      <a16:colId xmlns:a16="http://schemas.microsoft.com/office/drawing/2014/main" val="20003"/>
                    </a:ext>
                  </a:extLst>
                </a:gridCol>
              </a:tblGrid>
              <a:tr h="5413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Method</a:t>
                      </a:r>
                      <a:endParaRPr kumimoji="0" lang="en-AU" altLang="en-US" sz="1200" b="1"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Question addressed</a:t>
                      </a:r>
                      <a:endParaRPr kumimoji="0" lang="en-AU" altLang="en-US" sz="1200" b="1"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Estimate of effect</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Variance</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Direction of effect</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Precise P value</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15718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Meta-analysis of effect estimates and extension</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AU" altLang="en-US" sz="1200" u="none" strike="noStrike" cap="none" normalizeH="0" baseline="0" dirty="0">
                          <a:ln>
                            <a:noFill/>
                          </a:ln>
                          <a:solidFill>
                            <a:schemeClr val="accent1"/>
                          </a:solidFill>
                          <a:effectLst/>
                        </a:rPr>
                        <a:t>What is the common (or average) effect?</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AU" altLang="en-US" sz="1200" u="none" strike="noStrike" cap="none" normalizeH="0" baseline="0" dirty="0">
                          <a:ln>
                            <a:noFill/>
                          </a:ln>
                          <a:solidFill>
                            <a:schemeClr val="accent1"/>
                          </a:solidFill>
                          <a:effectLst/>
                        </a:rPr>
                        <a:t>What intervention is most effective?</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AU" altLang="en-US" sz="1200" u="none" strike="noStrike" cap="none" normalizeH="0" baseline="0" dirty="0">
                          <a:ln>
                            <a:noFill/>
                          </a:ln>
                          <a:solidFill>
                            <a:schemeClr val="accent1"/>
                          </a:solidFill>
                          <a:effectLst/>
                        </a:rPr>
                        <a:t>What factors modify the magnitude of intervention effects?</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chemeClr val="accent1"/>
                          </a:solidFill>
                          <a:effectLst/>
                          <a:sym typeface="Wingdings" pitchFamily="2" charset="2"/>
                        </a:rPr>
                        <a:t></a:t>
                      </a: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chemeClr val="accent1"/>
                          </a:solidFill>
                          <a:effectLst/>
                          <a:sym typeface="Wingdings" pitchFamily="2" charset="2"/>
                        </a:rPr>
                        <a:t></a:t>
                      </a: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86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accent1"/>
                          </a:solidFill>
                          <a:effectLst/>
                        </a:rPr>
                        <a:t>Summarizing effect estimates</a:t>
                      </a:r>
                      <a:endParaRPr kumimoji="0" lang="en-US"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accent1"/>
                          </a:solidFill>
                          <a:effectLst/>
                        </a:rPr>
                        <a:t>What is the range and distribution of observed effects?</a:t>
                      </a:r>
                      <a:endParaRPr kumimoji="0" lang="en-US"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chemeClr val="accent1"/>
                          </a:solidFill>
                          <a:effectLst/>
                          <a:sym typeface="Wingdings" pitchFamily="2" charset="2"/>
                        </a:rPr>
                        <a:t></a:t>
                      </a:r>
                      <a:endParaRPr kumimoji="0" lang="en-US"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86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kern="1200" cap="none" normalizeH="0" baseline="0" dirty="0">
                          <a:ln>
                            <a:noFill/>
                          </a:ln>
                          <a:solidFill>
                            <a:schemeClr val="accent1"/>
                          </a:solidFill>
                          <a:effectLst/>
                        </a:rPr>
                        <a:t>Combining </a:t>
                      </a:r>
                      <a:r>
                        <a:rPr kumimoji="0" lang="hr-HR" altLang="en-US" sz="1200" u="none" strike="noStrike" kern="1200" cap="none" normalizeH="0" baseline="0" dirty="0">
                          <a:ln>
                            <a:noFill/>
                          </a:ln>
                          <a:solidFill>
                            <a:schemeClr val="accent1"/>
                          </a:solidFill>
                          <a:effectLst/>
                        </a:rPr>
                        <a:t>P</a:t>
                      </a:r>
                      <a:r>
                        <a:rPr kumimoji="0" lang="en-US" altLang="en-US" sz="1200" u="none" strike="noStrike" kern="1200" cap="none" normalizeH="0" baseline="0" dirty="0">
                          <a:ln>
                            <a:noFill/>
                          </a:ln>
                          <a:solidFill>
                            <a:schemeClr val="accent1"/>
                          </a:solidFill>
                          <a:effectLst/>
                        </a:rPr>
                        <a:t> values</a:t>
                      </a:r>
                      <a:endParaRPr kumimoji="0" lang="en-US" altLang="en-US" sz="1200" b="0" i="0" u="none" strike="noStrike" kern="1200" cap="none" normalizeH="0" baseline="0" dirty="0">
                        <a:ln>
                          <a:noFill/>
                        </a:ln>
                        <a:solidFill>
                          <a:schemeClr val="accent1"/>
                        </a:solidFill>
                        <a:effectLst/>
                        <a:latin typeface="Arial" charset="0"/>
                        <a:ea typeface="+mn-ea"/>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kern="1200" cap="none" normalizeH="0" baseline="0" dirty="0">
                          <a:ln>
                            <a:noFill/>
                          </a:ln>
                          <a:solidFill>
                            <a:schemeClr val="accent1"/>
                          </a:solidFill>
                          <a:effectLst/>
                        </a:rPr>
                        <a:t>Is there evidence that there is an effect in at least one study?</a:t>
                      </a:r>
                      <a:endParaRPr kumimoji="0" lang="en-US" altLang="en-US" sz="1200" b="0" i="0" u="none" strike="noStrike" kern="1200" cap="none" normalizeH="0" baseline="0" dirty="0">
                        <a:ln>
                          <a:noFill/>
                        </a:ln>
                        <a:solidFill>
                          <a:schemeClr val="accent1"/>
                        </a:solidFill>
                        <a:effectLst/>
                        <a:latin typeface="Arial" charset="0"/>
                        <a:ea typeface="+mn-ea"/>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kern="1200" cap="none" normalizeH="0" baseline="0" dirty="0">
                        <a:ln>
                          <a:noFill/>
                        </a:ln>
                        <a:solidFill>
                          <a:schemeClr val="accent1"/>
                        </a:solidFill>
                        <a:effectLst/>
                        <a:latin typeface="Arial" charset="0"/>
                        <a:ea typeface="+mn-ea"/>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kern="1200" cap="none" normalizeH="0" baseline="0" dirty="0">
                        <a:ln>
                          <a:noFill/>
                        </a:ln>
                        <a:solidFill>
                          <a:schemeClr val="accent1"/>
                        </a:solidFill>
                        <a:effectLst/>
                        <a:latin typeface="Arial" charset="0"/>
                        <a:ea typeface="+mn-ea"/>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altLang="en-US" sz="2400" u="none" strike="noStrike" cap="none" normalizeH="0" baseline="0" dirty="0">
                          <a:ln>
                            <a:noFill/>
                          </a:ln>
                          <a:solidFill>
                            <a:schemeClr val="accent1"/>
                          </a:solidFill>
                          <a:effectLst/>
                          <a:sym typeface="Wingdings" pitchFamily="2" charset="2"/>
                        </a:rPr>
                        <a:t></a:t>
                      </a: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altLang="en-US" sz="2400" u="none" strike="noStrike" cap="none" normalizeH="0" baseline="0" dirty="0">
                          <a:ln>
                            <a:noFill/>
                          </a:ln>
                          <a:solidFill>
                            <a:schemeClr val="accent1"/>
                          </a:solidFill>
                          <a:effectLst/>
                          <a:sym typeface="Wingdings" pitchFamily="2" charset="2"/>
                        </a:rPr>
                        <a:t></a:t>
                      </a: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6631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accent1"/>
                          </a:solidFill>
                          <a:effectLst/>
                        </a:rPr>
                        <a:t>Vote counting based on direction of effect</a:t>
                      </a:r>
                      <a:endParaRPr kumimoji="0" lang="en-US"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accent1"/>
                          </a:solidFill>
                          <a:effectLst/>
                        </a:rPr>
                        <a:t>Is there any evidence of an effect?</a:t>
                      </a:r>
                      <a:endParaRPr kumimoji="0" lang="en-US"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altLang="en-US" sz="2400" u="none" strike="noStrike" cap="none" normalizeH="0" baseline="0" dirty="0">
                          <a:ln>
                            <a:noFill/>
                          </a:ln>
                          <a:solidFill>
                            <a:schemeClr val="accent1"/>
                          </a:solidFill>
                          <a:effectLst/>
                          <a:sym typeface="Wingdings" pitchFamily="2" charset="2"/>
                        </a:rPr>
                        <a:t></a:t>
                      </a: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4" name="Rectangle 3"/>
          <p:cNvSpPr>
            <a:spLocks/>
          </p:cNvSpPr>
          <p:nvPr/>
        </p:nvSpPr>
        <p:spPr bwMode="auto">
          <a:xfrm>
            <a:off x="796038" y="4620767"/>
            <a:ext cx="7595988" cy="524257"/>
          </a:xfrm>
          <a:prstGeom prst="rect">
            <a:avLst/>
          </a:prstGeom>
          <a:noFill/>
          <a:ln w="38100" cap="flat" cmpd="sng" algn="ctr">
            <a:solidFill>
              <a:srgbClr val="002D64"/>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800" fontAlgn="base">
              <a:spcBef>
                <a:spcPct val="50000"/>
              </a:spcBef>
              <a:spcAft>
                <a:spcPct val="0"/>
              </a:spcAft>
              <a:defRPr/>
            </a:pPr>
            <a:endParaRPr lang="en-AU" sz="1050">
              <a:solidFill>
                <a:schemeClr val="bg2"/>
              </a:solidFill>
              <a:latin typeface="Source Sans Pro Semibold"/>
            </a:endParaRPr>
          </a:p>
        </p:txBody>
      </p:sp>
      <p:pic>
        <p:nvPicPr>
          <p:cNvPr id="3" name="Picture 2" descr="A picture containing text, clipart&#10;&#10;Description automatically generated">
            <a:extLst>
              <a:ext uri="{FF2B5EF4-FFF2-40B4-BE49-F238E27FC236}">
                <a16:creationId xmlns:a16="http://schemas.microsoft.com/office/drawing/2014/main" id="{FA552DAE-22F3-F03E-B88B-9A15526DB4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3979497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36997" y="1244902"/>
            <a:ext cx="6120000" cy="474629"/>
          </a:xfrm>
        </p:spPr>
        <p:txBody>
          <a:bodyPr/>
          <a:lstStyle/>
          <a:p>
            <a:r>
              <a:rPr lang="hr-HR" sz="2100" dirty="0"/>
              <a:t>Combining P values</a:t>
            </a:r>
            <a:endParaRPr lang="en-GB" sz="2100" dirty="0"/>
          </a:p>
        </p:txBody>
      </p:sp>
      <p:sp>
        <p:nvSpPr>
          <p:cNvPr id="3" name="Content Placeholder 2"/>
          <p:cNvSpPr>
            <a:spLocks noGrp="1"/>
          </p:cNvSpPr>
          <p:nvPr>
            <p:ph idx="1"/>
          </p:nvPr>
        </p:nvSpPr>
        <p:spPr>
          <a:xfrm>
            <a:off x="804267" y="1930018"/>
            <a:ext cx="8299816" cy="2932200"/>
          </a:xfrm>
        </p:spPr>
        <p:txBody>
          <a:bodyPr>
            <a:normAutofit/>
          </a:bodyPr>
          <a:lstStyle/>
          <a:p>
            <a:r>
              <a:rPr lang="en-AU" b="1" dirty="0">
                <a:latin typeface="Source Sans Pro Semibold"/>
              </a:rPr>
              <a:t>Question addressed: </a:t>
            </a:r>
            <a:r>
              <a:rPr lang="en-US" dirty="0">
                <a:latin typeface="Source Sans Pro Semibold"/>
              </a:rPr>
              <a:t>Is there evidence that there is an effect in at least one study?</a:t>
            </a:r>
            <a:endParaRPr lang="en-GB" dirty="0">
              <a:latin typeface="Source Sans Pro Semibold"/>
            </a:endParaRPr>
          </a:p>
        </p:txBody>
      </p:sp>
      <p:grpSp>
        <p:nvGrpSpPr>
          <p:cNvPr id="4" name="Group 3"/>
          <p:cNvGrpSpPr/>
          <p:nvPr/>
        </p:nvGrpSpPr>
        <p:grpSpPr>
          <a:xfrm>
            <a:off x="736997" y="2357173"/>
            <a:ext cx="3549253" cy="3456384"/>
            <a:chOff x="2135188" y="1937667"/>
            <a:chExt cx="3852862" cy="4608512"/>
          </a:xfrm>
        </p:grpSpPr>
        <p:sp>
          <p:nvSpPr>
            <p:cNvPr id="5" name="Text Box 8"/>
            <p:cNvSpPr txBox="1">
              <a:spLocks noChangeArrowheads="1"/>
            </p:cNvSpPr>
            <p:nvPr/>
          </p:nvSpPr>
          <p:spPr bwMode="auto">
            <a:xfrm>
              <a:off x="2135188" y="1937667"/>
              <a:ext cx="3852862" cy="4608512"/>
            </a:xfrm>
            <a:prstGeom prst="rect">
              <a:avLst/>
            </a:prstGeom>
            <a:noFill/>
            <a:ln w="25400" algn="ctr">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135000"/>
            <a:lstStyle>
              <a:lvl1pPr algn="l" eaLnBrk="0" hangingPunct="0">
                <a:spcBef>
                  <a:spcPct val="0"/>
                </a:spcBef>
                <a:spcAft>
                  <a:spcPts val="1200"/>
                </a:spcAft>
                <a:buFont typeface="Wingdings" pitchFamily="2" charset="2"/>
                <a:buChar char="§"/>
                <a:defRPr sz="2000">
                  <a:solidFill>
                    <a:schemeClr val="tx1"/>
                  </a:solidFill>
                  <a:latin typeface="Arial" charset="0"/>
                  <a:cs typeface="Arial" charset="0"/>
                </a:defRPr>
              </a:lvl1pPr>
              <a:lvl2pPr marL="742950" indent="-285750" algn="l" eaLnBrk="0" hangingPunct="0">
                <a:spcBef>
                  <a:spcPct val="0"/>
                </a:spcBef>
                <a:buChar char="–"/>
                <a:defRPr sz="2000">
                  <a:solidFill>
                    <a:schemeClr val="tx1"/>
                  </a:solidFill>
                  <a:latin typeface="Arial" charset="0"/>
                  <a:cs typeface="Arial" charset="0"/>
                </a:defRPr>
              </a:lvl2pPr>
              <a:lvl3pPr marL="1143000" indent="-228600" algn="l" eaLnBrk="0" hangingPunct="0">
                <a:spcBef>
                  <a:spcPct val="20000"/>
                </a:spcBef>
                <a:buChar char="•"/>
                <a:defRPr sz="20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Helvetica" charset="0"/>
                  <a:cs typeface="Arial" charset="0"/>
                </a:defRPr>
              </a:lvl5pPr>
              <a:lvl6pPr marL="2514600" indent="-228600" eaLnBrk="0" fontAlgn="base" hangingPunct="0">
                <a:spcBef>
                  <a:spcPct val="20000"/>
                </a:spcBef>
                <a:spcAft>
                  <a:spcPct val="0"/>
                </a:spcAft>
                <a:buChar char="»"/>
                <a:defRPr sz="2000">
                  <a:solidFill>
                    <a:schemeClr val="tx1"/>
                  </a:solidFill>
                  <a:latin typeface="Helvetica" charset="0"/>
                  <a:cs typeface="Arial" charset="0"/>
                </a:defRPr>
              </a:lvl6pPr>
              <a:lvl7pPr marL="2971800" indent="-228600" eaLnBrk="0" fontAlgn="base" hangingPunct="0">
                <a:spcBef>
                  <a:spcPct val="20000"/>
                </a:spcBef>
                <a:spcAft>
                  <a:spcPct val="0"/>
                </a:spcAft>
                <a:buChar char="»"/>
                <a:defRPr sz="2000">
                  <a:solidFill>
                    <a:schemeClr val="tx1"/>
                  </a:solidFill>
                  <a:latin typeface="Helvetica" charset="0"/>
                  <a:cs typeface="Arial" charset="0"/>
                </a:defRPr>
              </a:lvl7pPr>
              <a:lvl8pPr marL="3429000" indent="-228600" eaLnBrk="0" fontAlgn="base" hangingPunct="0">
                <a:spcBef>
                  <a:spcPct val="20000"/>
                </a:spcBef>
                <a:spcAft>
                  <a:spcPct val="0"/>
                </a:spcAft>
                <a:buChar char="»"/>
                <a:defRPr sz="2000">
                  <a:solidFill>
                    <a:schemeClr val="tx1"/>
                  </a:solidFill>
                  <a:latin typeface="Helvetica" charset="0"/>
                  <a:cs typeface="Arial" charset="0"/>
                </a:defRPr>
              </a:lvl8pPr>
              <a:lvl9pPr marL="3886200" indent="-228600" eaLnBrk="0" fontAlgn="base" hangingPunct="0">
                <a:spcBef>
                  <a:spcPct val="20000"/>
                </a:spcBef>
                <a:spcAft>
                  <a:spcPct val="0"/>
                </a:spcAft>
                <a:buChar char="»"/>
                <a:defRPr sz="2000">
                  <a:solidFill>
                    <a:schemeClr val="tx1"/>
                  </a:solidFill>
                  <a:latin typeface="Helvetica" charset="0"/>
                  <a:cs typeface="Arial" charset="0"/>
                </a:defRPr>
              </a:lvl9pPr>
            </a:lstStyle>
            <a:p>
              <a:pPr defTabSz="685800" eaLnBrk="1" hangingPunct="1">
                <a:spcBef>
                  <a:spcPct val="50000"/>
                </a:spcBef>
                <a:spcAft>
                  <a:spcPct val="50000"/>
                </a:spcAft>
                <a:buNone/>
                <a:defRPr/>
              </a:pPr>
              <a:r>
                <a:rPr lang="en-AU" altLang="zh-CN" sz="1500" b="1" dirty="0">
                  <a:solidFill>
                    <a:schemeClr val="tx2"/>
                  </a:solidFill>
                  <a:ea typeface="SimSun" pitchFamily="2" charset="-122"/>
                </a:rPr>
                <a:t>Purpose</a:t>
              </a:r>
            </a:p>
            <a:p>
              <a:pPr lvl="0" eaLnBrk="1" hangingPunct="1">
                <a:spcBef>
                  <a:spcPct val="50000"/>
                </a:spcBef>
                <a:spcAft>
                  <a:spcPct val="50000"/>
                </a:spcAft>
                <a:buNone/>
              </a:pPr>
              <a:r>
                <a:rPr lang="en-US" altLang="zh-CN" sz="1400" dirty="0">
                  <a:solidFill>
                    <a:schemeClr val="tx2"/>
                  </a:solidFill>
                  <a:ea typeface="SimSun" pitchFamily="2" charset="-122"/>
                </a:rPr>
                <a:t>Can be used to synthesize results when studies report</a:t>
              </a:r>
              <a:r>
                <a:rPr lang="hr-HR" altLang="zh-CN" sz="1400" dirty="0">
                  <a:solidFill>
                    <a:schemeClr val="tx2"/>
                  </a:solidFill>
                  <a:ea typeface="SimSun" pitchFamily="2" charset="-122"/>
                </a:rPr>
                <a:t>:</a:t>
              </a:r>
              <a:endParaRPr lang="en-US" altLang="zh-CN" sz="1400" dirty="0">
                <a:solidFill>
                  <a:schemeClr val="tx2"/>
                </a:solidFill>
                <a:ea typeface="SimSun" pitchFamily="2" charset="-122"/>
              </a:endParaRPr>
            </a:p>
            <a:p>
              <a:pPr marL="285750" indent="-285750" eaLnBrk="1" hangingPunct="1">
                <a:spcBef>
                  <a:spcPct val="50000"/>
                </a:spcBef>
                <a:spcAft>
                  <a:spcPct val="50000"/>
                </a:spcAft>
              </a:pPr>
              <a:r>
                <a:rPr lang="en-US" altLang="zh-CN" sz="1400" dirty="0">
                  <a:solidFill>
                    <a:schemeClr val="tx2"/>
                  </a:solidFill>
                  <a:ea typeface="SimSun" pitchFamily="2" charset="-122"/>
                </a:rPr>
                <a:t>no or minimal information beyond P values and direction of effect</a:t>
              </a:r>
            </a:p>
            <a:p>
              <a:pPr marL="285750" indent="-285750" eaLnBrk="1" hangingPunct="1">
                <a:spcBef>
                  <a:spcPct val="50000"/>
                </a:spcBef>
                <a:spcAft>
                  <a:spcPct val="50000"/>
                </a:spcAft>
              </a:pPr>
              <a:r>
                <a:rPr lang="en-US" altLang="zh-CN" sz="1400" dirty="0">
                  <a:solidFill>
                    <a:schemeClr val="tx2"/>
                  </a:solidFill>
                  <a:ea typeface="SimSun" pitchFamily="2" charset="-122"/>
                </a:rPr>
                <a:t>results of non-parametric analyses</a:t>
              </a:r>
            </a:p>
            <a:p>
              <a:pPr marL="285750" indent="-285750" eaLnBrk="1" hangingPunct="1">
                <a:spcBef>
                  <a:spcPct val="50000"/>
                </a:spcBef>
                <a:spcAft>
                  <a:spcPct val="50000"/>
                </a:spcAft>
              </a:pPr>
              <a:r>
                <a:rPr lang="en-US" altLang="zh-CN" sz="1400" dirty="0">
                  <a:solidFill>
                    <a:schemeClr val="tx2"/>
                  </a:solidFill>
                  <a:ea typeface="SimSun" pitchFamily="2" charset="-122"/>
                </a:rPr>
                <a:t>results of different types of outcomes and statistical tests</a:t>
              </a:r>
            </a:p>
            <a:p>
              <a:pPr marL="285750" indent="-285750" eaLnBrk="1" hangingPunct="1">
                <a:spcBef>
                  <a:spcPct val="50000"/>
                </a:spcBef>
                <a:spcAft>
                  <a:spcPct val="50000"/>
                </a:spcAft>
              </a:pPr>
              <a:r>
                <a:rPr lang="en-US" altLang="zh-CN" sz="1400" dirty="0">
                  <a:solidFill>
                    <a:schemeClr val="tx2"/>
                  </a:solidFill>
                  <a:ea typeface="SimSun" pitchFamily="2" charset="-122"/>
                </a:rPr>
                <a:t>outcomes are different across studies (e.g. serious side effects)</a:t>
              </a:r>
            </a:p>
          </p:txBody>
        </p:sp>
        <p:sp>
          <p:nvSpPr>
            <p:cNvPr id="6" name="Line 11"/>
            <p:cNvSpPr>
              <a:spLocks noChangeShapeType="1"/>
            </p:cNvSpPr>
            <p:nvPr/>
          </p:nvSpPr>
          <p:spPr bwMode="auto">
            <a:xfrm>
              <a:off x="2208213" y="2513929"/>
              <a:ext cx="1981200" cy="0"/>
            </a:xfrm>
            <a:prstGeom prst="line">
              <a:avLst/>
            </a:prstGeom>
            <a:noFill/>
            <a:ln w="952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defTabSz="685800">
                <a:defRPr/>
              </a:pPr>
              <a:endParaRPr lang="en-AU" sz="1350">
                <a:solidFill>
                  <a:srgbClr val="000000"/>
                </a:solidFill>
                <a:latin typeface="Source Sans Pro Semibold"/>
              </a:endParaRPr>
            </a:p>
          </p:txBody>
        </p:sp>
      </p:grpSp>
      <p:pic>
        <p:nvPicPr>
          <p:cNvPr id="7" name="Picture 6" descr="A picture containing text, clipart&#10;&#10;Description automatically generated">
            <a:extLst>
              <a:ext uri="{FF2B5EF4-FFF2-40B4-BE49-F238E27FC236}">
                <a16:creationId xmlns:a16="http://schemas.microsoft.com/office/drawing/2014/main" id="{E9224890-C04A-72AA-8EC0-85C950DD5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2193020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 name="Group 22"/>
          <p:cNvGrpSpPr/>
          <p:nvPr/>
        </p:nvGrpSpPr>
        <p:grpSpPr>
          <a:xfrm>
            <a:off x="611859" y="2036455"/>
            <a:ext cx="5010512" cy="4309487"/>
            <a:chOff x="196770" y="1254034"/>
            <a:chExt cx="6680682" cy="5745983"/>
          </a:xfrm>
        </p:grpSpPr>
        <p:grpSp>
          <p:nvGrpSpPr>
            <p:cNvPr id="24" name="Group 23"/>
            <p:cNvGrpSpPr/>
            <p:nvPr/>
          </p:nvGrpSpPr>
          <p:grpSpPr>
            <a:xfrm>
              <a:off x="196771" y="1254034"/>
              <a:ext cx="6676869" cy="5094515"/>
              <a:chOff x="196771" y="1254034"/>
              <a:chExt cx="6676869" cy="5094515"/>
            </a:xfrm>
          </p:grpSpPr>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b="24573"/>
              <a:stretch/>
            </p:blipFill>
            <p:spPr>
              <a:xfrm>
                <a:off x="196771" y="1254034"/>
                <a:ext cx="3734321" cy="5094515"/>
              </a:xfrm>
              <a:prstGeom prst="rect">
                <a:avLst/>
              </a:prstGeom>
            </p:spPr>
          </p:pic>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b="24781"/>
              <a:stretch/>
            </p:blipFill>
            <p:spPr>
              <a:xfrm>
                <a:off x="3853794" y="1277850"/>
                <a:ext cx="3019846" cy="5044573"/>
              </a:xfrm>
              <a:prstGeom prst="rect">
                <a:avLst/>
              </a:prstGeom>
            </p:spPr>
          </p:pic>
        </p:grp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t="89873"/>
            <a:stretch/>
          </p:blipFill>
          <p:spPr>
            <a:xfrm>
              <a:off x="196770" y="6316059"/>
              <a:ext cx="3734321" cy="683958"/>
            </a:xfrm>
            <a:prstGeom prst="rect">
              <a:avLst/>
            </a:prstGeom>
          </p:spPr>
        </p:pic>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t="90027"/>
            <a:stretch/>
          </p:blipFill>
          <p:spPr>
            <a:xfrm>
              <a:off x="3857606" y="6313748"/>
              <a:ext cx="3019846" cy="668851"/>
            </a:xfrm>
            <a:prstGeom prst="rect">
              <a:avLst/>
            </a:prstGeom>
          </p:spPr>
        </p:pic>
      </p:grpSp>
      <p:sp>
        <p:nvSpPr>
          <p:cNvPr id="2" name="Title 1"/>
          <p:cNvSpPr>
            <a:spLocks noGrp="1"/>
          </p:cNvSpPr>
          <p:nvPr>
            <p:ph type="title"/>
          </p:nvPr>
        </p:nvSpPr>
        <p:spPr>
          <a:xfrm>
            <a:off x="611859" y="1200954"/>
            <a:ext cx="6120000" cy="474629"/>
          </a:xfrm>
        </p:spPr>
        <p:txBody>
          <a:bodyPr>
            <a:normAutofit/>
          </a:bodyPr>
          <a:lstStyle/>
          <a:p>
            <a:r>
              <a:rPr lang="en-AU" sz="2100" dirty="0"/>
              <a:t>Combining P values</a:t>
            </a:r>
            <a:endParaRPr lang="en-GB" sz="2100" dirty="0"/>
          </a:p>
        </p:txBody>
      </p:sp>
      <p:sp>
        <p:nvSpPr>
          <p:cNvPr id="3" name="Content Placeholder 2"/>
          <p:cNvSpPr>
            <a:spLocks noGrp="1"/>
          </p:cNvSpPr>
          <p:nvPr>
            <p:ph idx="1"/>
          </p:nvPr>
        </p:nvSpPr>
        <p:spPr>
          <a:xfrm>
            <a:off x="5725015" y="2064249"/>
            <a:ext cx="3270739" cy="2932200"/>
          </a:xfrm>
        </p:spPr>
        <p:txBody>
          <a:bodyPr>
            <a:normAutofit/>
          </a:bodyPr>
          <a:lstStyle/>
          <a:p>
            <a:pPr algn="ctr"/>
            <a:r>
              <a:rPr lang="en-US" b="1" u="sng" dirty="0"/>
              <a:t>Required data</a:t>
            </a:r>
            <a:r>
              <a:rPr lang="en-US" b="1" dirty="0"/>
              <a:t>:</a:t>
            </a:r>
            <a:r>
              <a:rPr lang="en-US" dirty="0"/>
              <a:t> </a:t>
            </a:r>
            <a:br>
              <a:rPr lang="en-US" dirty="0"/>
            </a:br>
            <a:r>
              <a:rPr lang="en-AU" dirty="0"/>
              <a:t>P value and direction of effect</a:t>
            </a:r>
            <a:endParaRPr lang="en-GB" dirty="0"/>
          </a:p>
        </p:txBody>
      </p:sp>
      <p:sp>
        <p:nvSpPr>
          <p:cNvPr id="15" name="Rounded Rectangle 14"/>
          <p:cNvSpPr/>
          <p:nvPr/>
        </p:nvSpPr>
        <p:spPr>
          <a:xfrm>
            <a:off x="3351768" y="2704197"/>
            <a:ext cx="1156568" cy="2401604"/>
          </a:xfrm>
          <a:prstGeom prst="roundRect">
            <a:avLst/>
          </a:prstGeom>
          <a:noFill/>
          <a:ln w="28575">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
        <p:nvSpPr>
          <p:cNvPr id="16" name="Rounded Rectangle 15"/>
          <p:cNvSpPr/>
          <p:nvPr/>
        </p:nvSpPr>
        <p:spPr>
          <a:xfrm>
            <a:off x="3373279" y="5170086"/>
            <a:ext cx="1135057" cy="1112795"/>
          </a:xfrm>
          <a:prstGeom prst="roundRect">
            <a:avLst/>
          </a:prstGeom>
          <a:noFill/>
          <a:ln w="28575">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
        <p:nvSpPr>
          <p:cNvPr id="20" name="Rounded Rectangle 19"/>
          <p:cNvSpPr/>
          <p:nvPr/>
        </p:nvSpPr>
        <p:spPr>
          <a:xfrm>
            <a:off x="4483937" y="2701732"/>
            <a:ext cx="1108317" cy="3571540"/>
          </a:xfrm>
          <a:prstGeom prst="roundRect">
            <a:avLst/>
          </a:prstGeom>
          <a:noFill/>
          <a:ln w="28575">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Source Sans Pro Semibold"/>
            </a:endParaRPr>
          </a:p>
        </p:txBody>
      </p:sp>
      <p:sp>
        <p:nvSpPr>
          <p:cNvPr id="29" name="Rounded Rectangular Callout 28"/>
          <p:cNvSpPr/>
          <p:nvPr/>
        </p:nvSpPr>
        <p:spPr>
          <a:xfrm>
            <a:off x="5797550" y="2767055"/>
            <a:ext cx="3125669" cy="378068"/>
          </a:xfrm>
          <a:prstGeom prst="wedgeRoundRectCallout">
            <a:avLst>
              <a:gd name="adj1" fmla="val -51293"/>
              <a:gd name="adj2" fmla="val 25776"/>
              <a:gd name="adj3" fmla="val 16667"/>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AU" sz="1200" dirty="0">
                <a:solidFill>
                  <a:schemeClr val="tx2"/>
                </a:solidFill>
                <a:latin typeface="Source Sans Pro Semibold"/>
              </a:rPr>
              <a:t>Minimal reporting of data and statistical tests vary</a:t>
            </a:r>
          </a:p>
        </p:txBody>
      </p:sp>
      <p:sp>
        <p:nvSpPr>
          <p:cNvPr id="30" name="Down Arrow 29"/>
          <p:cNvSpPr/>
          <p:nvPr/>
        </p:nvSpPr>
        <p:spPr>
          <a:xfrm>
            <a:off x="7176096" y="4302559"/>
            <a:ext cx="333394" cy="391885"/>
          </a:xfrm>
          <a:prstGeom prst="downArrow">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
        <p:nvSpPr>
          <p:cNvPr id="31" name="Rounded Rectangle 30"/>
          <p:cNvSpPr/>
          <p:nvPr/>
        </p:nvSpPr>
        <p:spPr>
          <a:xfrm>
            <a:off x="5979276" y="4759671"/>
            <a:ext cx="2762218" cy="531918"/>
          </a:xfrm>
          <a:prstGeom prst="round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800">
              <a:defRPr/>
            </a:pPr>
            <a:r>
              <a:rPr lang="en-AU" sz="1200" dirty="0">
                <a:solidFill>
                  <a:schemeClr val="tx2"/>
                </a:solidFill>
                <a:latin typeface="Source Sans Pro Semibold"/>
              </a:rPr>
              <a:t>Convert to one-sided P values which incorporate direction of effect</a:t>
            </a:r>
          </a:p>
        </p:txBody>
      </p:sp>
      <p:sp>
        <p:nvSpPr>
          <p:cNvPr id="32" name="Rounded Rectangular Callout 31"/>
          <p:cNvSpPr/>
          <p:nvPr/>
        </p:nvSpPr>
        <p:spPr>
          <a:xfrm>
            <a:off x="5797551" y="3337774"/>
            <a:ext cx="2757090" cy="899559"/>
          </a:xfrm>
          <a:prstGeom prst="wedgeRoundRectCallout">
            <a:avLst>
              <a:gd name="adj1" fmla="val -52543"/>
              <a:gd name="adj2" fmla="val 22616"/>
              <a:gd name="adj3" fmla="val 16667"/>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AU" sz="1200" dirty="0">
                <a:solidFill>
                  <a:schemeClr val="tx2"/>
                </a:solidFill>
                <a:latin typeface="Source Sans Pro Semibold"/>
              </a:rPr>
              <a:t>11 of 15 studies provide a precise P value and direction of effect.</a:t>
            </a:r>
          </a:p>
          <a:p>
            <a:pPr algn="ctr" defTabSz="685800">
              <a:defRPr/>
            </a:pPr>
            <a:r>
              <a:rPr lang="en-AU" sz="1200" dirty="0">
                <a:solidFill>
                  <a:schemeClr val="tx2"/>
                </a:solidFill>
                <a:latin typeface="Source Sans Pro Semibold"/>
              </a:rPr>
              <a:t>2 report a P value less than a threshold (&lt; 0.001) </a:t>
            </a:r>
            <a:endParaRPr lang="en-GB" sz="1200" dirty="0">
              <a:solidFill>
                <a:schemeClr val="tx2"/>
              </a:solidFill>
              <a:latin typeface="Source Sans Pro Semibold"/>
            </a:endParaRPr>
          </a:p>
        </p:txBody>
      </p:sp>
      <p:sp>
        <p:nvSpPr>
          <p:cNvPr id="33" name="Rounded Rectangle 32"/>
          <p:cNvSpPr/>
          <p:nvPr/>
        </p:nvSpPr>
        <p:spPr>
          <a:xfrm>
            <a:off x="6166128" y="5963090"/>
            <a:ext cx="2388512" cy="192944"/>
          </a:xfrm>
          <a:prstGeom prst="round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800">
              <a:defRPr/>
            </a:pPr>
            <a:r>
              <a:rPr lang="en-AU" sz="1200" dirty="0">
                <a:solidFill>
                  <a:schemeClr val="tx2"/>
                </a:solidFill>
                <a:latin typeface="Source Sans Pro Semibold"/>
              </a:rPr>
              <a:t>Combine P values</a:t>
            </a:r>
            <a:endParaRPr lang="en-GB" sz="1200" dirty="0">
              <a:solidFill>
                <a:schemeClr val="tx2"/>
              </a:solidFill>
              <a:latin typeface="Source Sans Pro Semibold"/>
            </a:endParaRPr>
          </a:p>
        </p:txBody>
      </p:sp>
      <p:sp>
        <p:nvSpPr>
          <p:cNvPr id="34" name="Down Arrow 33"/>
          <p:cNvSpPr/>
          <p:nvPr/>
        </p:nvSpPr>
        <p:spPr>
          <a:xfrm>
            <a:off x="7193688" y="5465580"/>
            <a:ext cx="333394" cy="391885"/>
          </a:xfrm>
          <a:prstGeom prst="downArrow">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pic>
        <p:nvPicPr>
          <p:cNvPr id="5" name="Picture 4" descr="A picture containing text, clipart&#10;&#10;Description automatically generated">
            <a:extLst>
              <a:ext uri="{FF2B5EF4-FFF2-40B4-BE49-F238E27FC236}">
                <a16:creationId xmlns:a16="http://schemas.microsoft.com/office/drawing/2014/main" id="{20F7FB90-8B92-446E-9221-37141A30DE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21" name="Rounded Rectangle 19">
            <a:extLst>
              <a:ext uri="{FF2B5EF4-FFF2-40B4-BE49-F238E27FC236}">
                <a16:creationId xmlns:a16="http://schemas.microsoft.com/office/drawing/2014/main" id="{71ECD420-D99C-4968-AB8C-98A4A0C1188A}"/>
              </a:ext>
            </a:extLst>
          </p:cNvPr>
          <p:cNvSpPr/>
          <p:nvPr/>
        </p:nvSpPr>
        <p:spPr>
          <a:xfrm>
            <a:off x="3366610" y="2664535"/>
            <a:ext cx="2252902" cy="673239"/>
          </a:xfrm>
          <a:prstGeom prst="roundRect">
            <a:avLst/>
          </a:prstGeom>
          <a:noFill/>
          <a:ln w="28575">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Source Sans Pro Semibold"/>
            </a:endParaRPr>
          </a:p>
        </p:txBody>
      </p:sp>
      <p:sp>
        <p:nvSpPr>
          <p:cNvPr id="22" name="Rounded Rectangle 19">
            <a:extLst>
              <a:ext uri="{FF2B5EF4-FFF2-40B4-BE49-F238E27FC236}">
                <a16:creationId xmlns:a16="http://schemas.microsoft.com/office/drawing/2014/main" id="{2CF59711-B527-4C2F-9B3D-5087E0AD3F2F}"/>
              </a:ext>
            </a:extLst>
          </p:cNvPr>
          <p:cNvSpPr/>
          <p:nvPr/>
        </p:nvSpPr>
        <p:spPr>
          <a:xfrm>
            <a:off x="3357486" y="3596361"/>
            <a:ext cx="2252902" cy="673239"/>
          </a:xfrm>
          <a:prstGeom prst="roundRect">
            <a:avLst/>
          </a:prstGeom>
          <a:noFill/>
          <a:ln w="28575">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Source Sans Pro Semibold"/>
            </a:endParaRPr>
          </a:p>
        </p:txBody>
      </p:sp>
    </p:spTree>
    <p:extLst>
      <p:ext uri="{BB962C8B-B14F-4D97-AF65-F5344CB8AC3E}">
        <p14:creationId xmlns:p14="http://schemas.microsoft.com/office/powerpoint/2010/main" val="264786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29" grpId="0" animBg="1"/>
      <p:bldP spid="30" grpId="0" animBg="1"/>
      <p:bldP spid="31" grpId="0" animBg="1"/>
      <p:bldP spid="32" grpId="0" animBg="1"/>
      <p:bldP spid="33" grpId="0" animBg="1"/>
      <p:bldP spid="34" grpId="0" animBg="1"/>
      <p:bldP spid="21"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 name="Group 22"/>
          <p:cNvGrpSpPr/>
          <p:nvPr/>
        </p:nvGrpSpPr>
        <p:grpSpPr>
          <a:xfrm>
            <a:off x="611859" y="2036455"/>
            <a:ext cx="5010512" cy="4309487"/>
            <a:chOff x="196770" y="1254034"/>
            <a:chExt cx="6680682" cy="5745983"/>
          </a:xfrm>
        </p:grpSpPr>
        <p:grpSp>
          <p:nvGrpSpPr>
            <p:cNvPr id="24" name="Group 23"/>
            <p:cNvGrpSpPr/>
            <p:nvPr/>
          </p:nvGrpSpPr>
          <p:grpSpPr>
            <a:xfrm>
              <a:off x="196771" y="1254034"/>
              <a:ext cx="6676869" cy="5094515"/>
              <a:chOff x="196771" y="1254034"/>
              <a:chExt cx="6676869" cy="5094515"/>
            </a:xfrm>
          </p:grpSpPr>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b="24573"/>
              <a:stretch/>
            </p:blipFill>
            <p:spPr>
              <a:xfrm>
                <a:off x="196771" y="1254034"/>
                <a:ext cx="3734321" cy="5094515"/>
              </a:xfrm>
              <a:prstGeom prst="rect">
                <a:avLst/>
              </a:prstGeom>
            </p:spPr>
          </p:pic>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b="24781"/>
              <a:stretch/>
            </p:blipFill>
            <p:spPr>
              <a:xfrm>
                <a:off x="3853794" y="1277850"/>
                <a:ext cx="3019846" cy="5044573"/>
              </a:xfrm>
              <a:prstGeom prst="rect">
                <a:avLst/>
              </a:prstGeom>
            </p:spPr>
          </p:pic>
        </p:grp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t="89873"/>
            <a:stretch/>
          </p:blipFill>
          <p:spPr>
            <a:xfrm>
              <a:off x="196770" y="6316059"/>
              <a:ext cx="3734321" cy="683958"/>
            </a:xfrm>
            <a:prstGeom prst="rect">
              <a:avLst/>
            </a:prstGeom>
          </p:spPr>
        </p:pic>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t="90027"/>
            <a:stretch/>
          </p:blipFill>
          <p:spPr>
            <a:xfrm>
              <a:off x="3857606" y="6313748"/>
              <a:ext cx="3019846" cy="668851"/>
            </a:xfrm>
            <a:prstGeom prst="rect">
              <a:avLst/>
            </a:prstGeom>
          </p:spPr>
        </p:pic>
      </p:grpSp>
      <p:sp>
        <p:nvSpPr>
          <p:cNvPr id="2" name="Title 1"/>
          <p:cNvSpPr>
            <a:spLocks noGrp="1"/>
          </p:cNvSpPr>
          <p:nvPr>
            <p:ph type="title"/>
          </p:nvPr>
        </p:nvSpPr>
        <p:spPr>
          <a:xfrm>
            <a:off x="611859" y="1200954"/>
            <a:ext cx="6120000" cy="474629"/>
          </a:xfrm>
        </p:spPr>
        <p:txBody>
          <a:bodyPr>
            <a:normAutofit/>
          </a:bodyPr>
          <a:lstStyle/>
          <a:p>
            <a:r>
              <a:rPr lang="en-AU" sz="2100" dirty="0"/>
              <a:t>Combining P values</a:t>
            </a:r>
            <a:endParaRPr lang="en-GB" sz="21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25015" y="2064248"/>
                <a:ext cx="3270739" cy="4374652"/>
              </a:xfrm>
            </p:spPr>
            <p:txBody>
              <a:bodyPr>
                <a:normAutofit fontScale="92500"/>
              </a:bodyPr>
              <a:lstStyle/>
              <a:p>
                <a:pPr marL="285750" indent="-285750">
                  <a:buFont typeface="Arial" panose="020B0604020202020204" pitchFamily="34" charset="0"/>
                  <a:buChar char="•"/>
                </a:pPr>
                <a:r>
                  <a:rPr lang="en-US" sz="1600" dirty="0"/>
                  <a:t>Fisher’s method for meta-analyzing P values from statistical tests for </a:t>
                </a:r>
                <a:r>
                  <a:rPr lang="en-US" sz="1600" i="1" dirty="0"/>
                  <a:t>k</a:t>
                </a:r>
                <a:r>
                  <a:rPr lang="en-US" sz="1600" dirty="0"/>
                  <a:t> studies:</a:t>
                </a:r>
              </a:p>
              <a:p>
                <a:pPr marL="285750" indent="-285750">
                  <a:buFont typeface="Arial" panose="020B0604020202020204" pitchFamily="34" charset="0"/>
                  <a:buChar char="•"/>
                </a:pPr>
                <a:endParaRPr lang="en-US" sz="1400" dirty="0"/>
              </a:p>
              <a:p>
                <a:pPr/>
                <a14:m>
                  <m:oMathPara xmlns:m="http://schemas.openxmlformats.org/officeDocument/2006/math">
                    <m:oMathParaPr>
                      <m:jc m:val="centerGroup"/>
                    </m:oMathParaPr>
                    <m:oMath xmlns:m="http://schemas.openxmlformats.org/officeDocument/2006/math">
                      <m:r>
                        <a:rPr lang="en-AU" sz="1600" i="1">
                          <a:latin typeface="Cambria Math" panose="02040503050406030204" pitchFamily="18" charset="0"/>
                        </a:rPr>
                        <m:t>𝑜𝑏𝑠𝑒𝑟𝑣𝑒𝑑</m:t>
                      </m:r>
                      <m:r>
                        <a:rPr lang="en-AU" sz="1600" i="1">
                          <a:latin typeface="Cambria Math" panose="02040503050406030204" pitchFamily="18" charset="0"/>
                        </a:rPr>
                        <m:t> </m:t>
                      </m:r>
                      <m:r>
                        <a:rPr lang="en-AU" sz="1600" i="1">
                          <a:latin typeface="Cambria Math" panose="02040503050406030204" pitchFamily="18" charset="0"/>
                        </a:rPr>
                        <m:t>𝑡𝑒𝑠𝑡</m:t>
                      </m:r>
                      <m:r>
                        <a:rPr lang="en-AU" sz="1600" i="1">
                          <a:latin typeface="Cambria Math" panose="02040503050406030204" pitchFamily="18" charset="0"/>
                        </a:rPr>
                        <m:t> </m:t>
                      </m:r>
                      <m:r>
                        <a:rPr lang="en-AU" sz="1600" i="1">
                          <a:latin typeface="Cambria Math" panose="02040503050406030204" pitchFamily="18" charset="0"/>
                        </a:rPr>
                        <m:t>𝑠𝑡𝑎𝑡𝑖𝑠𝑡𝑖𝑐</m:t>
                      </m:r>
                      <m:r>
                        <a:rPr lang="en-AU" sz="1600" i="1">
                          <a:latin typeface="Cambria Math" panose="02040503050406030204" pitchFamily="18" charset="0"/>
                        </a:rPr>
                        <m:t>=−2</m:t>
                      </m:r>
                      <m:nary>
                        <m:naryPr>
                          <m:chr m:val="∑"/>
                          <m:ctrlPr>
                            <a:rPr lang="en-AU" sz="1600" i="1">
                              <a:latin typeface="Cambria Math" panose="02040503050406030204" pitchFamily="18" charset="0"/>
                            </a:rPr>
                          </m:ctrlPr>
                        </m:naryPr>
                        <m:sub>
                          <m:r>
                            <m:rPr>
                              <m:brk m:alnAt="23"/>
                            </m:rPr>
                            <a:rPr lang="en-AU" sz="1600" i="1">
                              <a:latin typeface="Cambria Math" panose="02040503050406030204" pitchFamily="18" charset="0"/>
                            </a:rPr>
                            <m:t>𝑖</m:t>
                          </m:r>
                          <m:r>
                            <a:rPr lang="en-AU" sz="1600" i="1">
                              <a:latin typeface="Cambria Math" panose="02040503050406030204" pitchFamily="18" charset="0"/>
                            </a:rPr>
                            <m:t>=1</m:t>
                          </m:r>
                        </m:sub>
                        <m:sup>
                          <m:r>
                            <a:rPr lang="en-AU" sz="1600" i="1">
                              <a:latin typeface="Cambria Math" panose="02040503050406030204" pitchFamily="18" charset="0"/>
                            </a:rPr>
                            <m:t>𝑘</m:t>
                          </m:r>
                        </m:sup>
                        <m:e>
                          <m:r>
                            <m:rPr>
                              <m:sty m:val="p"/>
                            </m:rPr>
                            <a:rPr lang="en-AU" sz="1600">
                              <a:latin typeface="Cambria Math" panose="02040503050406030204" pitchFamily="18" charset="0"/>
                            </a:rPr>
                            <m:t>ln</m:t>
                          </m:r>
                          <m:r>
                            <a:rPr lang="en-AU" sz="1600" i="1">
                              <a:latin typeface="Cambria Math" panose="02040503050406030204" pitchFamily="18" charset="0"/>
                            </a:rPr>
                            <m:t>⁡(</m:t>
                          </m:r>
                          <m:sSub>
                            <m:sSubPr>
                              <m:ctrlPr>
                                <a:rPr lang="en-AU" sz="1600" i="1">
                                  <a:latin typeface="Cambria Math" panose="02040503050406030204" pitchFamily="18" charset="0"/>
                                </a:rPr>
                              </m:ctrlPr>
                            </m:sSubPr>
                            <m:e>
                              <m:r>
                                <a:rPr lang="en-AU" sz="1600" i="1">
                                  <a:latin typeface="Cambria Math" panose="02040503050406030204" pitchFamily="18" charset="0"/>
                                </a:rPr>
                                <m:t>𝑃</m:t>
                              </m:r>
                            </m:e>
                            <m:sub>
                              <m:r>
                                <a:rPr lang="en-AU" sz="1600" i="1">
                                  <a:latin typeface="Cambria Math" panose="02040503050406030204" pitchFamily="18" charset="0"/>
                                </a:rPr>
                                <m:t>𝑖</m:t>
                              </m:r>
                            </m:sub>
                          </m:sSub>
                          <m:r>
                            <a:rPr lang="en-AU" sz="1600" i="1">
                              <a:latin typeface="Cambria Math" panose="02040503050406030204" pitchFamily="18" charset="0"/>
                            </a:rPr>
                            <m:t>)</m:t>
                          </m:r>
                        </m:e>
                      </m:nary>
                    </m:oMath>
                  </m:oMathPara>
                </a14:m>
                <a:endParaRPr lang="en-US" sz="1400" dirty="0"/>
              </a:p>
              <a:p>
                <a:endParaRPr lang="en-US" sz="1400" dirty="0"/>
              </a:p>
              <a:p>
                <a:pPr marL="285750" indent="-285750">
                  <a:buFont typeface="Arial" panose="020B0604020202020204" pitchFamily="34" charset="0"/>
                  <a:buChar char="•"/>
                </a:pPr>
                <a:r>
                  <a:rPr lang="en-US" sz="1600" dirty="0"/>
                  <a:t>The </a:t>
                </a:r>
                <a:r>
                  <a:rPr lang="en-US" sz="1600" i="1" dirty="0"/>
                  <a:t>observed test statistic</a:t>
                </a:r>
                <a:r>
                  <a:rPr lang="en-US" sz="1600" dirty="0"/>
                  <a:t> (above) is compared with the chi-squared distribution with </a:t>
                </a:r>
                <a:r>
                  <a:rPr lang="en-US" sz="1600" i="1" dirty="0"/>
                  <a:t>2k</a:t>
                </a:r>
                <a:r>
                  <a:rPr lang="en-US" sz="1600" dirty="0"/>
                  <a:t> degrees of freedom</a:t>
                </a:r>
              </a:p>
              <a:p>
                <a:pPr marL="285750" indent="-285750">
                  <a:buFont typeface="Arial" panose="020B0604020202020204" pitchFamily="34" charset="0"/>
                  <a:buChar char="•"/>
                </a:pPr>
                <a:r>
                  <a:rPr lang="en-US" sz="1600" dirty="0"/>
                  <a:t>From this comparison, a P value is obtained</a:t>
                </a:r>
              </a:p>
              <a:p>
                <a:pPr marL="285750" indent="-285750">
                  <a:buFont typeface="Arial" panose="020B0604020202020204" pitchFamily="34" charset="0"/>
                  <a:buChar char="•"/>
                </a:pPr>
                <a:r>
                  <a:rPr lang="en-US" sz="1600" dirty="0"/>
                  <a:t>When this P value is small, it provides evidence that there is an effect in at least one study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25015" y="2064248"/>
                <a:ext cx="3270739" cy="4374652"/>
              </a:xfrm>
              <a:blipFill>
                <a:blip r:embed="rId5"/>
                <a:stretch>
                  <a:fillRect l="-3352" t="-1395" r="-1862" b="-2371"/>
                </a:stretch>
              </a:blipFill>
            </p:spPr>
            <p:txBody>
              <a:bodyPr/>
              <a:lstStyle/>
              <a:p>
                <a:r>
                  <a:rPr lang="en-AU">
                    <a:noFill/>
                  </a:rPr>
                  <a:t> </a:t>
                </a:r>
              </a:p>
            </p:txBody>
          </p:sp>
        </mc:Fallback>
      </mc:AlternateContent>
      <p:sp>
        <p:nvSpPr>
          <p:cNvPr id="20" name="Rounded Rectangle 19"/>
          <p:cNvSpPr/>
          <p:nvPr/>
        </p:nvSpPr>
        <p:spPr>
          <a:xfrm>
            <a:off x="4483937" y="2701732"/>
            <a:ext cx="1108317" cy="3571540"/>
          </a:xfrm>
          <a:prstGeom prst="roundRect">
            <a:avLst/>
          </a:prstGeom>
          <a:noFill/>
          <a:ln w="28575">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Source Sans Pro Semibold"/>
            </a:endParaRPr>
          </a:p>
        </p:txBody>
      </p:sp>
      <p:pic>
        <p:nvPicPr>
          <p:cNvPr id="5" name="Picture 4" descr="A picture containing text, clipart&#10;&#10;Description automatically generated">
            <a:extLst>
              <a:ext uri="{FF2B5EF4-FFF2-40B4-BE49-F238E27FC236}">
                <a16:creationId xmlns:a16="http://schemas.microsoft.com/office/drawing/2014/main" id="{20F7FB90-8B92-446E-9221-37141A30DE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3402774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9662" y="1280865"/>
            <a:ext cx="7911782" cy="632838"/>
          </a:xfrm>
        </p:spPr>
        <p:txBody>
          <a:bodyPr>
            <a:normAutofit/>
          </a:bodyPr>
          <a:lstStyle/>
          <a:p>
            <a:r>
              <a:rPr lang="en-AU" sz="2400" dirty="0"/>
              <a:t>Combining P values: </a:t>
            </a:r>
            <a:r>
              <a:rPr lang="hr-HR" sz="2400" dirty="0"/>
              <a:t>how to write it up?</a:t>
            </a:r>
            <a:endParaRPr lang="en-GB"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96" y="2099193"/>
            <a:ext cx="8290168" cy="2202401"/>
          </a:xfrm>
          <a:prstGeom prst="rect">
            <a:avLst/>
          </a:prstGeom>
        </p:spPr>
      </p:pic>
      <p:grpSp>
        <p:nvGrpSpPr>
          <p:cNvPr id="7" name="Group 6"/>
          <p:cNvGrpSpPr/>
          <p:nvPr/>
        </p:nvGrpSpPr>
        <p:grpSpPr>
          <a:xfrm>
            <a:off x="569249" y="2678479"/>
            <a:ext cx="8103264" cy="619365"/>
            <a:chOff x="720897" y="2575842"/>
            <a:chExt cx="7343241" cy="567952"/>
          </a:xfrm>
        </p:grpSpPr>
        <p:sp>
          <p:nvSpPr>
            <p:cNvPr id="8" name="Rectangle 7"/>
            <p:cNvSpPr/>
            <p:nvPr/>
          </p:nvSpPr>
          <p:spPr>
            <a:xfrm>
              <a:off x="720897" y="2813080"/>
              <a:ext cx="1935217" cy="330714"/>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
          <p:nvSpPr>
            <p:cNvPr id="9" name="Rectangle 8"/>
            <p:cNvSpPr/>
            <p:nvPr/>
          </p:nvSpPr>
          <p:spPr>
            <a:xfrm>
              <a:off x="720898" y="2575842"/>
              <a:ext cx="7343240" cy="269965"/>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grpSp>
      <p:pic>
        <p:nvPicPr>
          <p:cNvPr id="5" name="Picture 4" descr="A picture containing text, clipart&#10;&#10;Description automatically generated">
            <a:extLst>
              <a:ext uri="{FF2B5EF4-FFF2-40B4-BE49-F238E27FC236}">
                <a16:creationId xmlns:a16="http://schemas.microsoft.com/office/drawing/2014/main" id="{EA8BAFFB-59E7-5986-C1BA-6D9B27BFB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1607638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77" y="2527969"/>
            <a:ext cx="5736884" cy="4116937"/>
          </a:xfrm>
          <a:prstGeom prst="rect">
            <a:avLst/>
          </a:prstGeom>
        </p:spPr>
      </p:pic>
      <p:sp>
        <p:nvSpPr>
          <p:cNvPr id="2" name="Title 1"/>
          <p:cNvSpPr>
            <a:spLocks noGrp="1"/>
          </p:cNvSpPr>
          <p:nvPr>
            <p:ph type="title"/>
          </p:nvPr>
        </p:nvSpPr>
        <p:spPr>
          <a:xfrm>
            <a:off x="439738" y="1044432"/>
            <a:ext cx="6120000" cy="632838"/>
          </a:xfrm>
        </p:spPr>
        <p:txBody>
          <a:bodyPr>
            <a:normAutofit/>
          </a:bodyPr>
          <a:lstStyle/>
          <a:p>
            <a:r>
              <a:rPr lang="en-AU" sz="2400" dirty="0"/>
              <a:t>Combining P values: </a:t>
            </a:r>
            <a:r>
              <a:rPr lang="hr-HR" sz="2400" dirty="0"/>
              <a:t>visual display of results</a:t>
            </a:r>
            <a:endParaRPr lang="en-GB" sz="2400" dirty="0"/>
          </a:p>
        </p:txBody>
      </p:sp>
      <p:sp>
        <p:nvSpPr>
          <p:cNvPr id="13" name="TextBox 12"/>
          <p:cNvSpPr txBox="1"/>
          <p:nvPr/>
        </p:nvSpPr>
        <p:spPr>
          <a:xfrm>
            <a:off x="418170" y="1810232"/>
            <a:ext cx="5848519" cy="584775"/>
          </a:xfrm>
          <a:prstGeom prst="rect">
            <a:avLst/>
          </a:prstGeom>
          <a:noFill/>
        </p:spPr>
        <p:txBody>
          <a:bodyPr wrap="square" rtlCol="0">
            <a:spAutoFit/>
          </a:bodyPr>
          <a:lstStyle/>
          <a:p>
            <a:pPr defTabSz="685800">
              <a:defRPr/>
            </a:pPr>
            <a:r>
              <a:rPr lang="en-GB" dirty="0">
                <a:solidFill>
                  <a:srgbClr val="000000"/>
                </a:solidFill>
                <a:latin typeface="Source Sans Pro Semibold"/>
              </a:rPr>
              <a:t>Albatross plot of the study sample size against P values </a:t>
            </a:r>
            <a:br>
              <a:rPr lang="en-GB" sz="1350" dirty="0">
                <a:solidFill>
                  <a:srgbClr val="000000"/>
                </a:solidFill>
                <a:latin typeface="Source Sans Pro Semibold"/>
              </a:rPr>
            </a:br>
            <a:r>
              <a:rPr lang="en-GB" sz="1400" dirty="0">
                <a:solidFill>
                  <a:srgbClr val="000000"/>
                </a:solidFill>
                <a:latin typeface="Source Sans Pro Semibold"/>
              </a:rPr>
              <a:t>(for the five continuous outcomes)</a:t>
            </a:r>
          </a:p>
        </p:txBody>
      </p:sp>
      <p:pic>
        <p:nvPicPr>
          <p:cNvPr id="5" name="Picture 4" descr="A picture containing text, clipart&#10;&#10;Description automatically generated">
            <a:extLst>
              <a:ext uri="{FF2B5EF4-FFF2-40B4-BE49-F238E27FC236}">
                <a16:creationId xmlns:a16="http://schemas.microsoft.com/office/drawing/2014/main" id="{CC77BBDD-CBBC-57C5-04E1-EEF28BF745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7" name="Rounded Rectangle 15">
            <a:extLst>
              <a:ext uri="{FF2B5EF4-FFF2-40B4-BE49-F238E27FC236}">
                <a16:creationId xmlns:a16="http://schemas.microsoft.com/office/drawing/2014/main" id="{172D6647-57DF-0738-2766-777992901F85}"/>
              </a:ext>
            </a:extLst>
          </p:cNvPr>
          <p:cNvSpPr/>
          <p:nvPr/>
        </p:nvSpPr>
        <p:spPr>
          <a:xfrm>
            <a:off x="4061544" y="2906330"/>
            <a:ext cx="1020911" cy="377952"/>
          </a:xfrm>
          <a:prstGeom prst="roundRect">
            <a:avLst/>
          </a:prstGeom>
          <a:noFill/>
          <a:ln w="28575">
            <a:solidFill>
              <a:srgbClr val="9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
        <p:nvSpPr>
          <p:cNvPr id="10" name="Rounded Rectangular Callout 16">
            <a:extLst>
              <a:ext uri="{FF2B5EF4-FFF2-40B4-BE49-F238E27FC236}">
                <a16:creationId xmlns:a16="http://schemas.microsoft.com/office/drawing/2014/main" id="{E6F48306-94AA-43F8-89C5-18B36A9543F2}"/>
              </a:ext>
            </a:extLst>
          </p:cNvPr>
          <p:cNvSpPr/>
          <p:nvPr/>
        </p:nvSpPr>
        <p:spPr>
          <a:xfrm>
            <a:off x="5994685" y="1903033"/>
            <a:ext cx="2506029" cy="975243"/>
          </a:xfrm>
          <a:prstGeom prst="wedgeRoundRectCallout">
            <a:avLst>
              <a:gd name="adj1" fmla="val -54512"/>
              <a:gd name="adj2" fmla="val 23810"/>
              <a:gd name="adj3" fmla="val 16667"/>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AU" sz="1200" dirty="0">
                <a:solidFill>
                  <a:schemeClr val="tx2"/>
                </a:solidFill>
                <a:latin typeface="Source Sans Pro Semibold"/>
              </a:rPr>
              <a:t>Allows approximate examination of the underlying intervention effects</a:t>
            </a:r>
            <a:endParaRPr lang="en-GB" sz="1200" dirty="0">
              <a:solidFill>
                <a:schemeClr val="tx2"/>
              </a:solidFill>
              <a:latin typeface="Source Sans Pro Semibold"/>
            </a:endParaRPr>
          </a:p>
        </p:txBody>
      </p:sp>
      <p:sp>
        <p:nvSpPr>
          <p:cNvPr id="11" name="Rounded Rectangle 15">
            <a:extLst>
              <a:ext uri="{FF2B5EF4-FFF2-40B4-BE49-F238E27FC236}">
                <a16:creationId xmlns:a16="http://schemas.microsoft.com/office/drawing/2014/main" id="{CBC0B784-4010-420B-83F9-2D053A9A0224}"/>
              </a:ext>
            </a:extLst>
          </p:cNvPr>
          <p:cNvSpPr/>
          <p:nvPr/>
        </p:nvSpPr>
        <p:spPr>
          <a:xfrm rot="19171889">
            <a:off x="2968676" y="4464325"/>
            <a:ext cx="2741145" cy="522160"/>
          </a:xfrm>
          <a:prstGeom prst="roundRect">
            <a:avLst/>
          </a:prstGeom>
          <a:noFill/>
          <a:ln w="28575">
            <a:solidFill>
              <a:srgbClr val="9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
        <p:nvSpPr>
          <p:cNvPr id="12" name="Rounded Rectangular Callout 16">
            <a:extLst>
              <a:ext uri="{FF2B5EF4-FFF2-40B4-BE49-F238E27FC236}">
                <a16:creationId xmlns:a16="http://schemas.microsoft.com/office/drawing/2014/main" id="{22F4498A-441E-4F20-AF1D-1EAA8DFBFDB1}"/>
              </a:ext>
            </a:extLst>
          </p:cNvPr>
          <p:cNvSpPr/>
          <p:nvPr/>
        </p:nvSpPr>
        <p:spPr>
          <a:xfrm>
            <a:off x="5994685" y="3104039"/>
            <a:ext cx="2506029" cy="975243"/>
          </a:xfrm>
          <a:prstGeom prst="wedgeRoundRectCallout">
            <a:avLst>
              <a:gd name="adj1" fmla="val -65154"/>
              <a:gd name="adj2" fmla="val 34228"/>
              <a:gd name="adj3" fmla="val 16667"/>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AU" sz="1200" dirty="0">
                <a:solidFill>
                  <a:schemeClr val="tx2"/>
                </a:solidFill>
                <a:latin typeface="Source Sans Pro Semibold"/>
              </a:rPr>
              <a:t>The contours on the plot reflect standardized mean differences (SMD)</a:t>
            </a:r>
            <a:endParaRPr lang="en-GB" sz="1200" dirty="0">
              <a:solidFill>
                <a:schemeClr val="tx2"/>
              </a:solidFill>
              <a:latin typeface="Source Sans Pro Semibold"/>
            </a:endParaRPr>
          </a:p>
        </p:txBody>
      </p:sp>
      <p:sp>
        <p:nvSpPr>
          <p:cNvPr id="16" name="Rounded Rectangular Callout 16">
            <a:extLst>
              <a:ext uri="{FF2B5EF4-FFF2-40B4-BE49-F238E27FC236}">
                <a16:creationId xmlns:a16="http://schemas.microsoft.com/office/drawing/2014/main" id="{FB17EBC6-5FB3-4E1C-8D3B-75C8B784AA0C}"/>
              </a:ext>
            </a:extLst>
          </p:cNvPr>
          <p:cNvSpPr/>
          <p:nvPr/>
        </p:nvSpPr>
        <p:spPr>
          <a:xfrm>
            <a:off x="5994685" y="5348495"/>
            <a:ext cx="2506029" cy="975243"/>
          </a:xfrm>
          <a:prstGeom prst="wedgeRoundRectCallout">
            <a:avLst>
              <a:gd name="adj1" fmla="val -49951"/>
              <a:gd name="adj2" fmla="val 21206"/>
              <a:gd name="adj3" fmla="val 16667"/>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dirty="0">
                <a:solidFill>
                  <a:schemeClr val="tx2"/>
                </a:solidFill>
              </a:rPr>
              <a:t>The location of the points relative to the SMD contours indicates their likely size</a:t>
            </a:r>
          </a:p>
        </p:txBody>
      </p:sp>
      <p:sp>
        <p:nvSpPr>
          <p:cNvPr id="17" name="Rounded Rectangular Callout 16">
            <a:extLst>
              <a:ext uri="{FF2B5EF4-FFF2-40B4-BE49-F238E27FC236}">
                <a16:creationId xmlns:a16="http://schemas.microsoft.com/office/drawing/2014/main" id="{78630053-F1B5-40DB-AA4B-87EAB63BACCF}"/>
              </a:ext>
            </a:extLst>
          </p:cNvPr>
          <p:cNvSpPr/>
          <p:nvPr/>
        </p:nvSpPr>
        <p:spPr>
          <a:xfrm>
            <a:off x="5994685" y="4305046"/>
            <a:ext cx="2506029" cy="701736"/>
          </a:xfrm>
          <a:prstGeom prst="wedgeRoundRectCallout">
            <a:avLst>
              <a:gd name="adj1" fmla="val -104176"/>
              <a:gd name="adj2" fmla="val -51186"/>
              <a:gd name="adj3" fmla="val 16667"/>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dirty="0">
                <a:solidFill>
                  <a:schemeClr val="tx2"/>
                </a:solidFill>
              </a:rPr>
              <a:t>Each point reflects a study’s result</a:t>
            </a:r>
          </a:p>
        </p:txBody>
      </p:sp>
      <p:sp>
        <p:nvSpPr>
          <p:cNvPr id="18" name="Rounded Rectangle 15">
            <a:extLst>
              <a:ext uri="{FF2B5EF4-FFF2-40B4-BE49-F238E27FC236}">
                <a16:creationId xmlns:a16="http://schemas.microsoft.com/office/drawing/2014/main" id="{D0E3526F-A247-4D98-8DCF-A7164A8E54FB}"/>
              </a:ext>
            </a:extLst>
          </p:cNvPr>
          <p:cNvSpPr/>
          <p:nvPr/>
        </p:nvSpPr>
        <p:spPr>
          <a:xfrm>
            <a:off x="4280148" y="4158690"/>
            <a:ext cx="430625" cy="377952"/>
          </a:xfrm>
          <a:prstGeom prst="roundRect">
            <a:avLst/>
          </a:prstGeom>
          <a:noFill/>
          <a:ln w="28575">
            <a:solidFill>
              <a:srgbClr val="9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Tree>
    <p:extLst>
      <p:ext uri="{BB962C8B-B14F-4D97-AF65-F5344CB8AC3E}">
        <p14:creationId xmlns:p14="http://schemas.microsoft.com/office/powerpoint/2010/main" val="202501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6"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9662" y="1280865"/>
            <a:ext cx="7911782" cy="632838"/>
          </a:xfrm>
        </p:spPr>
        <p:txBody>
          <a:bodyPr>
            <a:normAutofit/>
          </a:bodyPr>
          <a:lstStyle/>
          <a:p>
            <a:r>
              <a:rPr lang="en-AU" sz="2400" dirty="0"/>
              <a:t>Combining P values: </a:t>
            </a:r>
            <a:r>
              <a:rPr lang="hr-HR" sz="2400" dirty="0"/>
              <a:t>how to write it up?</a:t>
            </a:r>
            <a:endParaRPr lang="en-GB"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96" y="2099193"/>
            <a:ext cx="8290168" cy="2202401"/>
          </a:xfrm>
          <a:prstGeom prst="rect">
            <a:avLst/>
          </a:prstGeom>
        </p:spPr>
      </p:pic>
      <p:grpSp>
        <p:nvGrpSpPr>
          <p:cNvPr id="10" name="Group 9"/>
          <p:cNvGrpSpPr/>
          <p:nvPr/>
        </p:nvGrpSpPr>
        <p:grpSpPr>
          <a:xfrm>
            <a:off x="569249" y="3475110"/>
            <a:ext cx="8167557" cy="633722"/>
            <a:chOff x="808820" y="3298416"/>
            <a:chExt cx="7255318" cy="581115"/>
          </a:xfrm>
        </p:grpSpPr>
        <p:sp>
          <p:nvSpPr>
            <p:cNvPr id="11" name="Rectangle 10"/>
            <p:cNvSpPr/>
            <p:nvPr/>
          </p:nvSpPr>
          <p:spPr>
            <a:xfrm>
              <a:off x="3181068" y="3298416"/>
              <a:ext cx="4883070" cy="250401"/>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
          <p:nvSpPr>
            <p:cNvPr id="12" name="Rectangle 11"/>
            <p:cNvSpPr/>
            <p:nvPr/>
          </p:nvSpPr>
          <p:spPr>
            <a:xfrm>
              <a:off x="808820" y="3548817"/>
              <a:ext cx="4015730" cy="330714"/>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grpSp>
      <p:pic>
        <p:nvPicPr>
          <p:cNvPr id="5" name="Picture 4" descr="A picture containing text, clipart&#10;&#10;Description automatically generated">
            <a:extLst>
              <a:ext uri="{FF2B5EF4-FFF2-40B4-BE49-F238E27FC236}">
                <a16:creationId xmlns:a16="http://schemas.microsoft.com/office/drawing/2014/main" id="{EA8BAFFB-59E7-5986-C1BA-6D9B27BFB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928682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1001629" y="6111658"/>
            <a:ext cx="7913653" cy="230832"/>
          </a:xfrm>
          <a:prstGeom prst="rect">
            <a:avLst/>
          </a:prstGeom>
          <a:noFill/>
        </p:spPr>
        <p:txBody>
          <a:bodyPr wrap="square" rtlCol="0">
            <a:spAutoFit/>
          </a:bodyPr>
          <a:lstStyle/>
          <a:p>
            <a:pPr algn="r" defTabSz="685800">
              <a:defRPr/>
            </a:pPr>
            <a:r>
              <a:rPr lang="en-AU" sz="900" dirty="0">
                <a:solidFill>
                  <a:srgbClr val="393938"/>
                </a:solidFill>
                <a:latin typeface="Arial"/>
                <a:cs typeface="Arial"/>
              </a:rPr>
              <a:t>* Table 9.5.a (modified) from Chapter 9</a:t>
            </a:r>
            <a:r>
              <a:rPr lang="en-GB" sz="900" dirty="0">
                <a:solidFill>
                  <a:srgbClr val="393938"/>
                </a:solidFill>
                <a:latin typeface="Arial"/>
                <a:cs typeface="Arial"/>
              </a:rPr>
              <a:t>, </a:t>
            </a:r>
            <a:r>
              <a:rPr lang="en-AU" sz="900" dirty="0">
                <a:solidFill>
                  <a:srgbClr val="393938"/>
                </a:solidFill>
                <a:latin typeface="Arial"/>
                <a:cs typeface="Arial"/>
              </a:rPr>
              <a:t>2019 Cochrane Handbook</a:t>
            </a:r>
            <a:endParaRPr lang="en-GB" sz="900" dirty="0">
              <a:solidFill>
                <a:srgbClr val="393938"/>
              </a:solidFill>
              <a:latin typeface="Arial"/>
              <a:cs typeface="Arial"/>
            </a:endParaRPr>
          </a:p>
        </p:txBody>
      </p:sp>
      <p:pic>
        <p:nvPicPr>
          <p:cNvPr id="3" name="Picture 2" descr="A picture containing text, clipart&#10;&#10;Description automatically generated">
            <a:extLst>
              <a:ext uri="{FF2B5EF4-FFF2-40B4-BE49-F238E27FC236}">
                <a16:creationId xmlns:a16="http://schemas.microsoft.com/office/drawing/2014/main" id="{F8675790-B87A-E38C-DC77-27F08C442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6" name="Rectangle 4">
            <a:extLst>
              <a:ext uri="{FF2B5EF4-FFF2-40B4-BE49-F238E27FC236}">
                <a16:creationId xmlns:a16="http://schemas.microsoft.com/office/drawing/2014/main" id="{32B75A82-D49D-CBA0-1624-16E0922983B0}"/>
              </a:ext>
            </a:extLst>
          </p:cNvPr>
          <p:cNvSpPr txBox="1">
            <a:spLocks noChangeArrowheads="1"/>
          </p:cNvSpPr>
          <p:nvPr/>
        </p:nvSpPr>
        <p:spPr>
          <a:xfrm>
            <a:off x="522513" y="888603"/>
            <a:ext cx="8356146" cy="728663"/>
          </a:xfrm>
          <a:prstGeom prst="rect">
            <a:avLst/>
          </a:prstGeom>
          <a:noFill/>
        </p:spPr>
        <p:txBody>
          <a:bodyPr vert="horz" lIns="0" tIns="0" rIns="0" bIns="0" rtlCol="0" anchor="b" anchorCtr="0">
            <a:noAutofit/>
          </a:bodyPr>
          <a:lstStyle>
            <a:lvl1pPr algn="l" defTabSz="685800" rtl="0" eaLnBrk="1" latinLnBrk="0" hangingPunct="1">
              <a:spcBef>
                <a:spcPct val="0"/>
              </a:spcBef>
              <a:buNone/>
              <a:defRPr sz="2700" b="1" kern="1200" spc="-30" baseline="0">
                <a:solidFill>
                  <a:schemeClr val="bg2"/>
                </a:solidFill>
                <a:latin typeface="+mj-lt"/>
                <a:ea typeface="+mj-ea"/>
                <a:cs typeface="+mj-cs"/>
              </a:defRPr>
            </a:lvl1pPr>
          </a:lstStyle>
          <a:p>
            <a:pPr>
              <a:spcAft>
                <a:spcPts val="900"/>
              </a:spcAft>
            </a:pPr>
            <a:r>
              <a:rPr lang="en-AU" altLang="en-US" sz="2200" dirty="0">
                <a:solidFill>
                  <a:srgbClr val="962D91"/>
                </a:solidFill>
              </a:rPr>
              <a:t>An overview of available methods for summary and synthesis*</a:t>
            </a:r>
          </a:p>
        </p:txBody>
      </p:sp>
      <p:pic>
        <p:nvPicPr>
          <p:cNvPr id="9" name="Picture 8">
            <a:extLst>
              <a:ext uri="{FF2B5EF4-FFF2-40B4-BE49-F238E27FC236}">
                <a16:creationId xmlns:a16="http://schemas.microsoft.com/office/drawing/2014/main" id="{BC9D3CF3-00C6-49F5-88A5-8D81109B62A3}"/>
              </a:ext>
            </a:extLst>
          </p:cNvPr>
          <p:cNvPicPr>
            <a:picLocks noChangeAspect="1"/>
          </p:cNvPicPr>
          <p:nvPr/>
        </p:nvPicPr>
        <p:blipFill>
          <a:blip r:embed="rId4"/>
          <a:stretch>
            <a:fillRect/>
          </a:stretch>
        </p:blipFill>
        <p:spPr>
          <a:xfrm>
            <a:off x="369091" y="1746987"/>
            <a:ext cx="8662990" cy="3979443"/>
          </a:xfrm>
          <a:prstGeom prst="rect">
            <a:avLst/>
          </a:prstGeom>
        </p:spPr>
      </p:pic>
      <p:sp>
        <p:nvSpPr>
          <p:cNvPr id="13" name="TextBox 12">
            <a:extLst>
              <a:ext uri="{FF2B5EF4-FFF2-40B4-BE49-F238E27FC236}">
                <a16:creationId xmlns:a16="http://schemas.microsoft.com/office/drawing/2014/main" id="{90F31404-2F9B-4B16-82E9-C9FF9032F10F}"/>
              </a:ext>
            </a:extLst>
          </p:cNvPr>
          <p:cNvSpPr txBox="1"/>
          <p:nvPr/>
        </p:nvSpPr>
        <p:spPr>
          <a:xfrm>
            <a:off x="1177569" y="3028890"/>
            <a:ext cx="1325601" cy="800219"/>
          </a:xfrm>
          <a:prstGeom prst="rect">
            <a:avLst/>
          </a:prstGeom>
          <a:solidFill>
            <a:schemeClr val="bg1"/>
          </a:solidFill>
        </p:spPr>
        <p:txBody>
          <a:bodyPr wrap="square" rtlCol="0">
            <a:spAutoFit/>
          </a:bodyPr>
          <a:lstStyle/>
          <a:p>
            <a:r>
              <a:rPr lang="en-AU" sz="1150" dirty="0">
                <a:solidFill>
                  <a:schemeClr val="tx1">
                    <a:lumMod val="85000"/>
                    <a:lumOff val="15000"/>
                  </a:schemeClr>
                </a:solidFill>
                <a:latin typeface="Arial Narrow" panose="020B0606020202030204" pitchFamily="34" charset="0"/>
                <a:cs typeface="Arial" panose="020B0604020202020204" pitchFamily="34" charset="0"/>
              </a:rPr>
              <a:t>Structured summary of evidence presented in either text of tabular form </a:t>
            </a:r>
          </a:p>
        </p:txBody>
      </p:sp>
      <p:sp>
        <p:nvSpPr>
          <p:cNvPr id="15" name="TextBox 14">
            <a:extLst>
              <a:ext uri="{FF2B5EF4-FFF2-40B4-BE49-F238E27FC236}">
                <a16:creationId xmlns:a16="http://schemas.microsoft.com/office/drawing/2014/main" id="{EB86BF6D-2817-46A2-9A8A-725E179A80F1}"/>
              </a:ext>
            </a:extLst>
          </p:cNvPr>
          <p:cNvSpPr txBox="1"/>
          <p:nvPr/>
        </p:nvSpPr>
        <p:spPr>
          <a:xfrm>
            <a:off x="2503170" y="2258171"/>
            <a:ext cx="3267307" cy="261610"/>
          </a:xfrm>
          <a:prstGeom prst="rect">
            <a:avLst/>
          </a:prstGeom>
          <a:solidFill>
            <a:schemeClr val="bg1"/>
          </a:solidFill>
        </p:spPr>
        <p:txBody>
          <a:bodyPr wrap="square" rtlCol="0">
            <a:spAutoFit/>
          </a:bodyPr>
          <a:lstStyle/>
          <a:p>
            <a:r>
              <a:rPr lang="en-AU" sz="1100" b="1" dirty="0">
                <a:latin typeface="Arial Narrow" panose="020B0606020202030204" pitchFamily="34" charset="0"/>
                <a:cs typeface="Arial" panose="020B0604020202020204" pitchFamily="34" charset="0"/>
              </a:rPr>
              <a:t>Acceptable statistical synthesis methods</a:t>
            </a:r>
          </a:p>
        </p:txBody>
      </p:sp>
      <p:sp>
        <p:nvSpPr>
          <p:cNvPr id="16" name="TextBox 15">
            <a:extLst>
              <a:ext uri="{FF2B5EF4-FFF2-40B4-BE49-F238E27FC236}">
                <a16:creationId xmlns:a16="http://schemas.microsoft.com/office/drawing/2014/main" id="{3FB23924-E957-44F2-A997-251673D45EDC}"/>
              </a:ext>
            </a:extLst>
          </p:cNvPr>
          <p:cNvSpPr txBox="1"/>
          <p:nvPr/>
        </p:nvSpPr>
        <p:spPr>
          <a:xfrm>
            <a:off x="5398411" y="2279173"/>
            <a:ext cx="3267307" cy="261610"/>
          </a:xfrm>
          <a:prstGeom prst="rect">
            <a:avLst/>
          </a:prstGeom>
          <a:solidFill>
            <a:schemeClr val="bg1"/>
          </a:solidFill>
        </p:spPr>
        <p:txBody>
          <a:bodyPr wrap="square" rtlCol="0">
            <a:spAutoFit/>
          </a:bodyPr>
          <a:lstStyle/>
          <a:p>
            <a:r>
              <a:rPr lang="en-AU" sz="1100" b="1" dirty="0">
                <a:latin typeface="Arial Narrow" panose="020B0606020202030204" pitchFamily="34" charset="0"/>
              </a:rPr>
              <a:t>Preferred statistical </a:t>
            </a:r>
            <a:r>
              <a:rPr lang="en-AU" sz="1100" b="1" dirty="0">
                <a:latin typeface="Arial Narrow" panose="020B0606020202030204" pitchFamily="34" charset="0"/>
                <a:cs typeface="Arial" panose="020B0604020202020204" pitchFamily="34" charset="0"/>
              </a:rPr>
              <a:t>synthesis</a:t>
            </a:r>
            <a:r>
              <a:rPr lang="en-AU" sz="1100" b="1" dirty="0">
                <a:latin typeface="Arial Narrow" panose="020B0606020202030204" pitchFamily="34" charset="0"/>
              </a:rPr>
              <a:t> methods</a:t>
            </a:r>
          </a:p>
        </p:txBody>
      </p:sp>
      <p:sp>
        <p:nvSpPr>
          <p:cNvPr id="14" name="Rectangle 13"/>
          <p:cNvSpPr>
            <a:spLocks/>
          </p:cNvSpPr>
          <p:nvPr/>
        </p:nvSpPr>
        <p:spPr bwMode="auto">
          <a:xfrm>
            <a:off x="5416821" y="2194561"/>
            <a:ext cx="3480249" cy="2202180"/>
          </a:xfrm>
          <a:prstGeom prst="rect">
            <a:avLst/>
          </a:prstGeom>
          <a:noFill/>
          <a:ln w="38100" cap="flat" cmpd="sng" algn="ctr">
            <a:solidFill>
              <a:srgbClr val="002D64"/>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800" fontAlgn="base">
              <a:spcBef>
                <a:spcPct val="50000"/>
              </a:spcBef>
              <a:spcAft>
                <a:spcPct val="0"/>
              </a:spcAft>
              <a:defRPr/>
            </a:pPr>
            <a:endParaRPr lang="en-AU" sz="1050">
              <a:solidFill>
                <a:srgbClr val="393938"/>
              </a:solidFill>
              <a:latin typeface="Arial"/>
              <a:cs typeface="Arial"/>
            </a:endParaRPr>
          </a:p>
        </p:txBody>
      </p:sp>
      <p:sp>
        <p:nvSpPr>
          <p:cNvPr id="17" name="Rectangle 16">
            <a:extLst>
              <a:ext uri="{FF2B5EF4-FFF2-40B4-BE49-F238E27FC236}">
                <a16:creationId xmlns:a16="http://schemas.microsoft.com/office/drawing/2014/main" id="{9361F051-4611-42D2-A0F6-7BA7234CE7A5}"/>
              </a:ext>
            </a:extLst>
          </p:cNvPr>
          <p:cNvSpPr>
            <a:spLocks/>
          </p:cNvSpPr>
          <p:nvPr/>
        </p:nvSpPr>
        <p:spPr bwMode="auto">
          <a:xfrm>
            <a:off x="2396698" y="2194562"/>
            <a:ext cx="3020123" cy="2202180"/>
          </a:xfrm>
          <a:prstGeom prst="rect">
            <a:avLst/>
          </a:prstGeom>
          <a:noFill/>
          <a:ln w="38100" cap="flat" cmpd="sng" algn="ctr">
            <a:solidFill>
              <a:srgbClr val="002D64"/>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800" fontAlgn="base">
              <a:spcBef>
                <a:spcPct val="50000"/>
              </a:spcBef>
              <a:spcAft>
                <a:spcPct val="0"/>
              </a:spcAft>
              <a:defRPr/>
            </a:pPr>
            <a:endParaRPr lang="en-AU" sz="1050">
              <a:solidFill>
                <a:srgbClr val="393938"/>
              </a:solidFill>
              <a:latin typeface="Arial"/>
              <a:cs typeface="Arial"/>
            </a:endParaRPr>
          </a:p>
        </p:txBody>
      </p:sp>
      <p:sp>
        <p:nvSpPr>
          <p:cNvPr id="18" name="Rectangle 17">
            <a:extLst>
              <a:ext uri="{FF2B5EF4-FFF2-40B4-BE49-F238E27FC236}">
                <a16:creationId xmlns:a16="http://schemas.microsoft.com/office/drawing/2014/main" id="{F4C2066A-1E56-4CB7-868E-90D9CB8D5376}"/>
              </a:ext>
            </a:extLst>
          </p:cNvPr>
          <p:cNvSpPr>
            <a:spLocks/>
          </p:cNvSpPr>
          <p:nvPr/>
        </p:nvSpPr>
        <p:spPr bwMode="auto">
          <a:xfrm>
            <a:off x="1177569" y="2194561"/>
            <a:ext cx="1219129" cy="2202180"/>
          </a:xfrm>
          <a:prstGeom prst="rect">
            <a:avLst/>
          </a:prstGeom>
          <a:noFill/>
          <a:ln w="38100" cap="flat" cmpd="sng" algn="ctr">
            <a:solidFill>
              <a:srgbClr val="002D64"/>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800" fontAlgn="base">
              <a:spcBef>
                <a:spcPct val="50000"/>
              </a:spcBef>
              <a:spcAft>
                <a:spcPct val="0"/>
              </a:spcAft>
              <a:defRPr/>
            </a:pPr>
            <a:endParaRPr lang="en-AU" sz="1050">
              <a:solidFill>
                <a:srgbClr val="393938"/>
              </a:solidFill>
              <a:latin typeface="Arial"/>
              <a:cs typeface="Arial"/>
            </a:endParaRPr>
          </a:p>
        </p:txBody>
      </p:sp>
      <p:sp>
        <p:nvSpPr>
          <p:cNvPr id="19" name="Rectangle 18">
            <a:extLst>
              <a:ext uri="{FF2B5EF4-FFF2-40B4-BE49-F238E27FC236}">
                <a16:creationId xmlns:a16="http://schemas.microsoft.com/office/drawing/2014/main" id="{B67D6D2C-474F-4E16-9701-F0486E87D240}"/>
              </a:ext>
            </a:extLst>
          </p:cNvPr>
          <p:cNvSpPr>
            <a:spLocks/>
          </p:cNvSpPr>
          <p:nvPr/>
        </p:nvSpPr>
        <p:spPr bwMode="auto">
          <a:xfrm>
            <a:off x="1177568" y="4396741"/>
            <a:ext cx="7719501" cy="1089659"/>
          </a:xfrm>
          <a:prstGeom prst="rect">
            <a:avLst/>
          </a:prstGeom>
          <a:noFill/>
          <a:ln w="38100" cap="flat" cmpd="sng" algn="ctr">
            <a:solidFill>
              <a:srgbClr val="002D64"/>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800" fontAlgn="base">
              <a:spcBef>
                <a:spcPct val="50000"/>
              </a:spcBef>
              <a:spcAft>
                <a:spcPct val="0"/>
              </a:spcAft>
              <a:defRPr/>
            </a:pPr>
            <a:endParaRPr lang="en-AU" sz="1050">
              <a:solidFill>
                <a:srgbClr val="393938"/>
              </a:solidFill>
              <a:latin typeface="Arial"/>
              <a:cs typeface="Arial"/>
            </a:endParaRPr>
          </a:p>
        </p:txBody>
      </p:sp>
    </p:spTree>
    <p:extLst>
      <p:ext uri="{BB962C8B-B14F-4D97-AF65-F5344CB8AC3E}">
        <p14:creationId xmlns:p14="http://schemas.microsoft.com/office/powerpoint/2010/main" val="135511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432" y="1877458"/>
            <a:ext cx="5446899" cy="2915560"/>
          </a:xfrm>
          <a:prstGeom prst="rect">
            <a:avLst/>
          </a:prstGeom>
        </p:spPr>
      </p:pic>
    </p:spTree>
    <p:extLst>
      <p:ext uri="{BB962C8B-B14F-4D97-AF65-F5344CB8AC3E}">
        <p14:creationId xmlns:p14="http://schemas.microsoft.com/office/powerpoint/2010/main" val="1124055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08225" y="42124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fontAlgn="base">
              <a:spcAft>
                <a:spcPct val="0"/>
              </a:spcAft>
              <a:defRPr/>
            </a:pPr>
            <a:fld id="{CAD2474C-FF6E-477A-9007-6D79CED9B172}" type="slidenum">
              <a:rPr lang="en-AU" sz="1200" smtClean="0">
                <a:solidFill>
                  <a:prstClr val="black">
                    <a:tint val="75000"/>
                  </a:prstClr>
                </a:solidFill>
                <a:latin typeface="Calibri" panose="020F0502020204030204"/>
              </a:rPr>
              <a:pPr algn="r" defTabSz="685800" fontAlgn="base">
                <a:spcAft>
                  <a:spcPct val="0"/>
                </a:spcAft>
                <a:defRPr/>
              </a:pPr>
              <a:t>41</a:t>
            </a:fld>
            <a:endParaRPr lang="en-AU" altLang="en-US" sz="900">
              <a:solidFill>
                <a:srgbClr val="393938"/>
              </a:solidFill>
              <a:latin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75" y="1512286"/>
            <a:ext cx="6858000" cy="4675909"/>
          </a:xfrm>
          <a:prstGeom prst="rect">
            <a:avLst/>
          </a:prstGeom>
        </p:spPr>
      </p:pic>
      <p:sp>
        <p:nvSpPr>
          <p:cNvPr id="2" name="Rounded Rectangle 19">
            <a:extLst>
              <a:ext uri="{FF2B5EF4-FFF2-40B4-BE49-F238E27FC236}">
                <a16:creationId xmlns:a16="http://schemas.microsoft.com/office/drawing/2014/main" id="{EE202510-37A7-86ED-1E8F-275B4943C6F3}"/>
              </a:ext>
            </a:extLst>
          </p:cNvPr>
          <p:cNvSpPr/>
          <p:nvPr/>
        </p:nvSpPr>
        <p:spPr>
          <a:xfrm>
            <a:off x="1771056" y="1763565"/>
            <a:ext cx="780652" cy="3988432"/>
          </a:xfrm>
          <a:prstGeom prst="roundRect">
            <a:avLst/>
          </a:prstGeom>
          <a:noFill/>
          <a:ln w="28575">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Source Sans Pro Semibold"/>
            </a:endParaRPr>
          </a:p>
        </p:txBody>
      </p:sp>
      <p:sp>
        <p:nvSpPr>
          <p:cNvPr id="3" name="Rounded Rectangle 19">
            <a:extLst>
              <a:ext uri="{FF2B5EF4-FFF2-40B4-BE49-F238E27FC236}">
                <a16:creationId xmlns:a16="http://schemas.microsoft.com/office/drawing/2014/main" id="{97726889-351A-58BC-9ACC-863AE4223E20}"/>
              </a:ext>
            </a:extLst>
          </p:cNvPr>
          <p:cNvSpPr/>
          <p:nvPr/>
        </p:nvSpPr>
        <p:spPr>
          <a:xfrm>
            <a:off x="3483122" y="1763565"/>
            <a:ext cx="1198941" cy="3988432"/>
          </a:xfrm>
          <a:prstGeom prst="roundRect">
            <a:avLst/>
          </a:prstGeom>
          <a:noFill/>
          <a:ln w="28575">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Source Sans Pro Semibold"/>
            </a:endParaRPr>
          </a:p>
        </p:txBody>
      </p:sp>
      <p:pic>
        <p:nvPicPr>
          <p:cNvPr id="10" name="Picture 9" descr="A picture containing text, clipart&#10;&#10;Description automatically generated">
            <a:extLst>
              <a:ext uri="{FF2B5EF4-FFF2-40B4-BE49-F238E27FC236}">
                <a16:creationId xmlns:a16="http://schemas.microsoft.com/office/drawing/2014/main" id="{28B5F4A3-36FB-4E3D-4E86-2BE7C78002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8" name="Rounded Rectangle 19">
            <a:extLst>
              <a:ext uri="{FF2B5EF4-FFF2-40B4-BE49-F238E27FC236}">
                <a16:creationId xmlns:a16="http://schemas.microsoft.com/office/drawing/2014/main" id="{B04E43DB-1F01-48A9-8980-87782719720C}"/>
              </a:ext>
            </a:extLst>
          </p:cNvPr>
          <p:cNvSpPr/>
          <p:nvPr/>
        </p:nvSpPr>
        <p:spPr>
          <a:xfrm>
            <a:off x="834775" y="3423146"/>
            <a:ext cx="3847288" cy="242074"/>
          </a:xfrm>
          <a:prstGeom prst="roundRect">
            <a:avLst/>
          </a:prstGeom>
          <a:noFill/>
          <a:ln w="28575">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Source Sans Pro Semibold"/>
            </a:endParaRPr>
          </a:p>
        </p:txBody>
      </p:sp>
      <p:sp>
        <p:nvSpPr>
          <p:cNvPr id="11" name="Rounded Rectangle 19">
            <a:extLst>
              <a:ext uri="{FF2B5EF4-FFF2-40B4-BE49-F238E27FC236}">
                <a16:creationId xmlns:a16="http://schemas.microsoft.com/office/drawing/2014/main" id="{6300309B-9AD2-4DEA-812D-6390002DB223}"/>
              </a:ext>
            </a:extLst>
          </p:cNvPr>
          <p:cNvSpPr/>
          <p:nvPr/>
        </p:nvSpPr>
        <p:spPr>
          <a:xfrm>
            <a:off x="834775" y="4805670"/>
            <a:ext cx="3847288" cy="242074"/>
          </a:xfrm>
          <a:prstGeom prst="roundRect">
            <a:avLst/>
          </a:prstGeom>
          <a:noFill/>
          <a:ln w="28575">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Source Sans Pro Semibold"/>
            </a:endParaRPr>
          </a:p>
        </p:txBody>
      </p:sp>
    </p:spTree>
    <p:extLst>
      <p:ext uri="{BB962C8B-B14F-4D97-AF65-F5344CB8AC3E}">
        <p14:creationId xmlns:p14="http://schemas.microsoft.com/office/powerpoint/2010/main" val="114136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5" name="Rectangle 4"/>
          <p:cNvSpPr>
            <a:spLocks noGrp="1" noChangeArrowheads="1"/>
          </p:cNvSpPr>
          <p:nvPr>
            <p:ph type="title"/>
          </p:nvPr>
        </p:nvSpPr>
        <p:spPr/>
        <p:txBody>
          <a:bodyPr/>
          <a:lstStyle/>
          <a:p>
            <a:pPr eaLnBrk="1" hangingPunct="1"/>
            <a:r>
              <a:rPr lang="en-AU" altLang="en-US" dirty="0"/>
              <a:t>Statistical analysis</a:t>
            </a:r>
          </a:p>
        </p:txBody>
      </p:sp>
      <p:sp>
        <p:nvSpPr>
          <p:cNvPr id="30726" name="Rectangle 5"/>
          <p:cNvSpPr>
            <a:spLocks noGrp="1" noChangeArrowheads="1"/>
          </p:cNvSpPr>
          <p:nvPr>
            <p:ph idx="1"/>
          </p:nvPr>
        </p:nvSpPr>
        <p:spPr>
          <a:xfrm>
            <a:off x="395776" y="2088865"/>
            <a:ext cx="8009672" cy="2932200"/>
          </a:xfrm>
        </p:spPr>
        <p:txBody>
          <a:bodyPr>
            <a:normAutofit/>
          </a:bodyPr>
          <a:lstStyle/>
          <a:p>
            <a:pPr>
              <a:spcBef>
                <a:spcPts val="450"/>
              </a:spcBef>
            </a:pPr>
            <a:r>
              <a:rPr lang="en-AU" altLang="en-US" dirty="0"/>
              <a:t>“</a:t>
            </a:r>
            <a:r>
              <a:rPr lang="en-US" altLang="en-US" dirty="0"/>
              <a:t>The statistical approach used, therefore, was the combination of the significance levels (P values) [6-8]. The rationale for this choice is that all the trials explored the same broad question, i.e. ``is homeopathic treatment efficacious?”, even if, for individual trials, the question asked expressed more specific terms and focused on a given treatment of a particular disease. Thus, unlike in the conventional meta-analytical methods, the method used does not involve pooling the numerical estimates of treatment effect sizes obtained, in our case, in very different situations. Using this approach, the null hypothesis tested is that the effect of interest (in this case, the efficacy of homeopathic treatment) is not present in any of the trials considered. If the null hypothesis is rejected, we can conclude that in at least one trial there is a non-null effect.”</a:t>
            </a:r>
            <a:endParaRPr lang="en-AU" altLang="en-US" sz="2100" dirty="0"/>
          </a:p>
        </p:txBody>
      </p:sp>
      <p:sp>
        <p:nvSpPr>
          <p:cNvPr id="8" name="TextBox 7"/>
          <p:cNvSpPr txBox="1"/>
          <p:nvPr/>
        </p:nvSpPr>
        <p:spPr>
          <a:xfrm>
            <a:off x="281352" y="3424595"/>
            <a:ext cx="8124095" cy="888032"/>
          </a:xfrm>
          <a:prstGeom prst="rect">
            <a:avLst/>
          </a:prstGeom>
          <a:solidFill>
            <a:srgbClr val="FFFF00">
              <a:alpha val="24000"/>
            </a:srgbClr>
          </a:solidFill>
          <a:ln>
            <a:noFill/>
          </a:ln>
        </p:spPr>
        <p:txBody>
          <a:bodyPr wrap="square" rtlCol="0">
            <a:noAutofit/>
          </a:bodyPr>
          <a:lstStyle/>
          <a:p>
            <a:endParaRPr lang="en-GB" sz="1350" dirty="0"/>
          </a:p>
        </p:txBody>
      </p:sp>
      <p:pic>
        <p:nvPicPr>
          <p:cNvPr id="4" name="Picture 3" descr="A picture containing text, clipart&#10;&#10;Description automatically generated">
            <a:extLst>
              <a:ext uri="{FF2B5EF4-FFF2-40B4-BE49-F238E27FC236}">
                <a16:creationId xmlns:a16="http://schemas.microsoft.com/office/drawing/2014/main" id="{1457E98F-892C-F243-047D-55A6F86122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10" name="TextBox 9">
            <a:extLst>
              <a:ext uri="{FF2B5EF4-FFF2-40B4-BE49-F238E27FC236}">
                <a16:creationId xmlns:a16="http://schemas.microsoft.com/office/drawing/2014/main" id="{5DFE47EB-28A6-4A02-A851-35FABC4FECA2}"/>
              </a:ext>
            </a:extLst>
          </p:cNvPr>
          <p:cNvSpPr txBox="1"/>
          <p:nvPr/>
        </p:nvSpPr>
        <p:spPr>
          <a:xfrm>
            <a:off x="281352" y="2110091"/>
            <a:ext cx="8124095" cy="888032"/>
          </a:xfrm>
          <a:prstGeom prst="rect">
            <a:avLst/>
          </a:prstGeom>
          <a:solidFill>
            <a:srgbClr val="FFFF00">
              <a:alpha val="24000"/>
            </a:srgbClr>
          </a:solidFill>
          <a:ln>
            <a:noFill/>
          </a:ln>
        </p:spPr>
        <p:txBody>
          <a:bodyPr wrap="square" rtlCol="0">
            <a:noAutofit/>
          </a:bodyPr>
          <a:lstStyle/>
          <a:p>
            <a:endParaRPr lang="en-GB" sz="1350" dirty="0"/>
          </a:p>
        </p:txBody>
      </p:sp>
    </p:spTree>
    <p:extLst>
      <p:ext uri="{BB962C8B-B14F-4D97-AF65-F5344CB8AC3E}">
        <p14:creationId xmlns:p14="http://schemas.microsoft.com/office/powerpoint/2010/main" val="305093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318497"/>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fontAlgn="base">
              <a:spcAft>
                <a:spcPct val="0"/>
              </a:spcAft>
              <a:defRPr/>
            </a:pPr>
            <a:endParaRPr lang="en-AU" altLang="en-US" sz="900" dirty="0">
              <a:solidFill>
                <a:srgbClr val="393938"/>
              </a:solidFill>
              <a:latin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16" y="4137075"/>
            <a:ext cx="6858000" cy="2010104"/>
          </a:xfrm>
          <a:prstGeom prst="rect">
            <a:avLst/>
          </a:prstGeom>
        </p:spPr>
      </p:pic>
      <p:pic>
        <p:nvPicPr>
          <p:cNvPr id="2" name="Picture 1"/>
          <p:cNvPicPr>
            <a:picLocks noChangeAspect="1"/>
          </p:cNvPicPr>
          <p:nvPr/>
        </p:nvPicPr>
        <p:blipFill>
          <a:blip r:embed="rId4"/>
          <a:stretch>
            <a:fillRect/>
          </a:stretch>
        </p:blipFill>
        <p:spPr>
          <a:xfrm>
            <a:off x="370916" y="1481609"/>
            <a:ext cx="4768863" cy="2478632"/>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E67C0995-D8B0-AE7D-0495-8190157DBF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6" name="Rounded Rectangular Callout 16">
            <a:extLst>
              <a:ext uri="{FF2B5EF4-FFF2-40B4-BE49-F238E27FC236}">
                <a16:creationId xmlns:a16="http://schemas.microsoft.com/office/drawing/2014/main" id="{FC1F4323-3CAD-4117-B198-E0D4CCCDDC5B}"/>
              </a:ext>
            </a:extLst>
          </p:cNvPr>
          <p:cNvSpPr/>
          <p:nvPr/>
        </p:nvSpPr>
        <p:spPr>
          <a:xfrm>
            <a:off x="5139779" y="2453757"/>
            <a:ext cx="2506029" cy="975243"/>
          </a:xfrm>
          <a:prstGeom prst="wedgeRoundRectCallout">
            <a:avLst>
              <a:gd name="adj1" fmla="val -60493"/>
              <a:gd name="adj2" fmla="val 23810"/>
              <a:gd name="adj3" fmla="val 16667"/>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AU" sz="1200" dirty="0">
                <a:solidFill>
                  <a:schemeClr val="tx2"/>
                </a:solidFill>
                <a:latin typeface="Source Sans Pro Semibold"/>
              </a:rPr>
              <a:t>All results suggested that there was strong evidence that homeopathy was effective in at least one study</a:t>
            </a:r>
            <a:endParaRPr lang="en-GB" sz="1200" dirty="0">
              <a:solidFill>
                <a:schemeClr val="tx2"/>
              </a:solidFill>
              <a:latin typeface="Source Sans Pro Semibold"/>
            </a:endParaRPr>
          </a:p>
        </p:txBody>
      </p:sp>
      <p:sp>
        <p:nvSpPr>
          <p:cNvPr id="7" name="Rounded Rectangular Callout 16">
            <a:extLst>
              <a:ext uri="{FF2B5EF4-FFF2-40B4-BE49-F238E27FC236}">
                <a16:creationId xmlns:a16="http://schemas.microsoft.com/office/drawing/2014/main" id="{C414F5CF-8C74-4385-9E87-80E7502B3F5D}"/>
              </a:ext>
            </a:extLst>
          </p:cNvPr>
          <p:cNvSpPr/>
          <p:nvPr/>
        </p:nvSpPr>
        <p:spPr>
          <a:xfrm>
            <a:off x="7322650" y="3902811"/>
            <a:ext cx="1693285" cy="2478632"/>
          </a:xfrm>
          <a:prstGeom prst="wedgeRoundRectCallout">
            <a:avLst>
              <a:gd name="adj1" fmla="val -73700"/>
              <a:gd name="adj2" fmla="val 16066"/>
              <a:gd name="adj3" fmla="val 16667"/>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AU" sz="1200" dirty="0">
                <a:solidFill>
                  <a:schemeClr val="tx2"/>
                </a:solidFill>
                <a:latin typeface="Source Sans Pro Semibold"/>
              </a:rPr>
              <a:t>When the analysis was restricted to studies with fewer methodological limitations, there was no evidence to suggest in that homeopathy was effective in any trial</a:t>
            </a:r>
            <a:endParaRPr lang="en-GB" sz="1200" dirty="0">
              <a:solidFill>
                <a:schemeClr val="tx2"/>
              </a:solidFill>
              <a:latin typeface="Source Sans Pro Semibold"/>
            </a:endParaRPr>
          </a:p>
        </p:txBody>
      </p:sp>
    </p:spTree>
    <p:extLst>
      <p:ext uri="{BB962C8B-B14F-4D97-AF65-F5344CB8AC3E}">
        <p14:creationId xmlns:p14="http://schemas.microsoft.com/office/powerpoint/2010/main" val="387535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4267" y="1285215"/>
            <a:ext cx="6120000" cy="474629"/>
          </a:xfrm>
        </p:spPr>
        <p:txBody>
          <a:bodyPr/>
          <a:lstStyle/>
          <a:p>
            <a:r>
              <a:rPr lang="en-AU" sz="2100" dirty="0"/>
              <a:t>Combining P values</a:t>
            </a:r>
            <a:endParaRPr lang="en-GB" sz="2100" dirty="0"/>
          </a:p>
        </p:txBody>
      </p:sp>
      <p:sp>
        <p:nvSpPr>
          <p:cNvPr id="3" name="Content Placeholder 2"/>
          <p:cNvSpPr>
            <a:spLocks noGrp="1"/>
          </p:cNvSpPr>
          <p:nvPr>
            <p:ph idx="1"/>
          </p:nvPr>
        </p:nvSpPr>
        <p:spPr>
          <a:xfrm>
            <a:off x="804267" y="1869058"/>
            <a:ext cx="8299816" cy="2932200"/>
          </a:xfrm>
        </p:spPr>
        <p:txBody>
          <a:bodyPr>
            <a:normAutofit/>
          </a:bodyPr>
          <a:lstStyle/>
          <a:p>
            <a:r>
              <a:rPr lang="en-AU" b="1" dirty="0">
                <a:latin typeface="Source Sans Pro Semibold"/>
              </a:rPr>
              <a:t>Question addressed: </a:t>
            </a:r>
            <a:r>
              <a:rPr lang="en-US" dirty="0">
                <a:latin typeface="Source Sans Pro Semibold"/>
              </a:rPr>
              <a:t>Is there evidence that there is an effect in at least one study?</a:t>
            </a:r>
          </a:p>
        </p:txBody>
      </p:sp>
      <p:grpSp>
        <p:nvGrpSpPr>
          <p:cNvPr id="4" name="Group 3"/>
          <p:cNvGrpSpPr/>
          <p:nvPr/>
        </p:nvGrpSpPr>
        <p:grpSpPr>
          <a:xfrm>
            <a:off x="736997" y="2296213"/>
            <a:ext cx="3549253" cy="3456384"/>
            <a:chOff x="2135188" y="1937667"/>
            <a:chExt cx="3852862" cy="4608512"/>
          </a:xfrm>
        </p:grpSpPr>
        <p:sp>
          <p:nvSpPr>
            <p:cNvPr id="5" name="Text Box 8"/>
            <p:cNvSpPr txBox="1">
              <a:spLocks noChangeArrowheads="1"/>
            </p:cNvSpPr>
            <p:nvPr/>
          </p:nvSpPr>
          <p:spPr bwMode="auto">
            <a:xfrm>
              <a:off x="2135188" y="1937667"/>
              <a:ext cx="3852862" cy="4608512"/>
            </a:xfrm>
            <a:prstGeom prst="rect">
              <a:avLst/>
            </a:prstGeom>
            <a:noFill/>
            <a:ln w="25400" algn="ctr">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135000"/>
            <a:lstStyle>
              <a:lvl1pPr algn="l" eaLnBrk="0" hangingPunct="0">
                <a:spcBef>
                  <a:spcPct val="0"/>
                </a:spcBef>
                <a:spcAft>
                  <a:spcPts val="1200"/>
                </a:spcAft>
                <a:buFont typeface="Wingdings" pitchFamily="2" charset="2"/>
                <a:buChar char="§"/>
                <a:defRPr sz="2000">
                  <a:solidFill>
                    <a:schemeClr val="tx1"/>
                  </a:solidFill>
                  <a:latin typeface="Arial" charset="0"/>
                  <a:cs typeface="Arial" charset="0"/>
                </a:defRPr>
              </a:lvl1pPr>
              <a:lvl2pPr marL="742950" indent="-285750" algn="l" eaLnBrk="0" hangingPunct="0">
                <a:spcBef>
                  <a:spcPct val="0"/>
                </a:spcBef>
                <a:buChar char="–"/>
                <a:defRPr sz="2000">
                  <a:solidFill>
                    <a:schemeClr val="tx1"/>
                  </a:solidFill>
                  <a:latin typeface="Arial" charset="0"/>
                  <a:cs typeface="Arial" charset="0"/>
                </a:defRPr>
              </a:lvl2pPr>
              <a:lvl3pPr marL="1143000" indent="-228600" algn="l" eaLnBrk="0" hangingPunct="0">
                <a:spcBef>
                  <a:spcPct val="20000"/>
                </a:spcBef>
                <a:buChar char="•"/>
                <a:defRPr sz="20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Helvetica" charset="0"/>
                  <a:cs typeface="Arial" charset="0"/>
                </a:defRPr>
              </a:lvl5pPr>
              <a:lvl6pPr marL="2514600" indent="-228600" eaLnBrk="0" fontAlgn="base" hangingPunct="0">
                <a:spcBef>
                  <a:spcPct val="20000"/>
                </a:spcBef>
                <a:spcAft>
                  <a:spcPct val="0"/>
                </a:spcAft>
                <a:buChar char="»"/>
                <a:defRPr sz="2000">
                  <a:solidFill>
                    <a:schemeClr val="tx1"/>
                  </a:solidFill>
                  <a:latin typeface="Helvetica" charset="0"/>
                  <a:cs typeface="Arial" charset="0"/>
                </a:defRPr>
              </a:lvl6pPr>
              <a:lvl7pPr marL="2971800" indent="-228600" eaLnBrk="0" fontAlgn="base" hangingPunct="0">
                <a:spcBef>
                  <a:spcPct val="20000"/>
                </a:spcBef>
                <a:spcAft>
                  <a:spcPct val="0"/>
                </a:spcAft>
                <a:buChar char="»"/>
                <a:defRPr sz="2000">
                  <a:solidFill>
                    <a:schemeClr val="tx1"/>
                  </a:solidFill>
                  <a:latin typeface="Helvetica" charset="0"/>
                  <a:cs typeface="Arial" charset="0"/>
                </a:defRPr>
              </a:lvl7pPr>
              <a:lvl8pPr marL="3429000" indent="-228600" eaLnBrk="0" fontAlgn="base" hangingPunct="0">
                <a:spcBef>
                  <a:spcPct val="20000"/>
                </a:spcBef>
                <a:spcAft>
                  <a:spcPct val="0"/>
                </a:spcAft>
                <a:buChar char="»"/>
                <a:defRPr sz="2000">
                  <a:solidFill>
                    <a:schemeClr val="tx1"/>
                  </a:solidFill>
                  <a:latin typeface="Helvetica" charset="0"/>
                  <a:cs typeface="Arial" charset="0"/>
                </a:defRPr>
              </a:lvl8pPr>
              <a:lvl9pPr marL="3886200" indent="-228600" eaLnBrk="0" fontAlgn="base" hangingPunct="0">
                <a:spcBef>
                  <a:spcPct val="20000"/>
                </a:spcBef>
                <a:spcAft>
                  <a:spcPct val="0"/>
                </a:spcAft>
                <a:buChar char="»"/>
                <a:defRPr sz="2000">
                  <a:solidFill>
                    <a:schemeClr val="tx1"/>
                  </a:solidFill>
                  <a:latin typeface="Helvetica" charset="0"/>
                  <a:cs typeface="Arial" charset="0"/>
                </a:defRPr>
              </a:lvl9pPr>
            </a:lstStyle>
            <a:p>
              <a:pPr defTabSz="685800" eaLnBrk="1" hangingPunct="1">
                <a:spcBef>
                  <a:spcPct val="50000"/>
                </a:spcBef>
                <a:spcAft>
                  <a:spcPct val="50000"/>
                </a:spcAft>
                <a:buNone/>
                <a:defRPr/>
              </a:pPr>
              <a:r>
                <a:rPr lang="en-AU" altLang="zh-CN" sz="1500" b="1" dirty="0">
                  <a:solidFill>
                    <a:schemeClr val="tx2"/>
                  </a:solidFill>
                  <a:ea typeface="SimSun" pitchFamily="2" charset="-122"/>
                </a:rPr>
                <a:t>Purpose</a:t>
              </a:r>
            </a:p>
            <a:p>
              <a:pPr lvl="0" eaLnBrk="1" hangingPunct="1">
                <a:spcBef>
                  <a:spcPct val="50000"/>
                </a:spcBef>
                <a:spcAft>
                  <a:spcPct val="50000"/>
                </a:spcAft>
                <a:buNone/>
              </a:pPr>
              <a:r>
                <a:rPr lang="en-US" altLang="zh-CN" sz="1350" dirty="0">
                  <a:solidFill>
                    <a:schemeClr val="tx2"/>
                  </a:solidFill>
                  <a:ea typeface="SimSun" pitchFamily="2" charset="-122"/>
                </a:rPr>
                <a:t>Can be used to synthesize results when studies report</a:t>
              </a:r>
            </a:p>
            <a:p>
              <a:pPr marL="214313" indent="-214313" eaLnBrk="1" hangingPunct="1">
                <a:spcBef>
                  <a:spcPct val="50000"/>
                </a:spcBef>
                <a:spcAft>
                  <a:spcPct val="50000"/>
                </a:spcAft>
              </a:pPr>
              <a:r>
                <a:rPr lang="en-US" altLang="zh-CN" sz="1350" dirty="0">
                  <a:solidFill>
                    <a:schemeClr val="tx2"/>
                  </a:solidFill>
                  <a:ea typeface="SimSun" pitchFamily="2" charset="-122"/>
                </a:rPr>
                <a:t>no or minimal information beyond P values and direction of effect</a:t>
              </a:r>
            </a:p>
            <a:p>
              <a:pPr marL="214313" indent="-214313" eaLnBrk="1" hangingPunct="1">
                <a:spcBef>
                  <a:spcPct val="50000"/>
                </a:spcBef>
                <a:spcAft>
                  <a:spcPct val="50000"/>
                </a:spcAft>
              </a:pPr>
              <a:r>
                <a:rPr lang="en-US" altLang="zh-CN" sz="1350" dirty="0">
                  <a:solidFill>
                    <a:schemeClr val="tx2"/>
                  </a:solidFill>
                  <a:ea typeface="SimSun" pitchFamily="2" charset="-122"/>
                </a:rPr>
                <a:t>results of non-parametric analyses</a:t>
              </a:r>
            </a:p>
            <a:p>
              <a:pPr marL="214313" indent="-214313" eaLnBrk="1" hangingPunct="1">
                <a:spcBef>
                  <a:spcPct val="50000"/>
                </a:spcBef>
                <a:spcAft>
                  <a:spcPct val="50000"/>
                </a:spcAft>
              </a:pPr>
              <a:r>
                <a:rPr lang="en-US" altLang="zh-CN" sz="1350" dirty="0">
                  <a:solidFill>
                    <a:schemeClr val="tx2"/>
                  </a:solidFill>
                  <a:ea typeface="SimSun" pitchFamily="2" charset="-122"/>
                </a:rPr>
                <a:t>results of different types of outcomes and statistical tests</a:t>
              </a:r>
            </a:p>
            <a:p>
              <a:pPr marL="214313" indent="-214313" eaLnBrk="1" hangingPunct="1">
                <a:spcBef>
                  <a:spcPct val="50000"/>
                </a:spcBef>
                <a:spcAft>
                  <a:spcPct val="50000"/>
                </a:spcAft>
              </a:pPr>
              <a:r>
                <a:rPr lang="en-US" altLang="zh-CN" sz="1350" dirty="0">
                  <a:solidFill>
                    <a:schemeClr val="tx2"/>
                  </a:solidFill>
                  <a:ea typeface="SimSun" pitchFamily="2" charset="-122"/>
                </a:rPr>
                <a:t>outcomes are different across studies (e.g. serious side effects)</a:t>
              </a:r>
            </a:p>
          </p:txBody>
        </p:sp>
        <p:sp>
          <p:nvSpPr>
            <p:cNvPr id="6" name="Line 11"/>
            <p:cNvSpPr>
              <a:spLocks noChangeShapeType="1"/>
            </p:cNvSpPr>
            <p:nvPr/>
          </p:nvSpPr>
          <p:spPr bwMode="auto">
            <a:xfrm>
              <a:off x="2208213" y="2513929"/>
              <a:ext cx="1981200" cy="0"/>
            </a:xfrm>
            <a:prstGeom prst="line">
              <a:avLst/>
            </a:prstGeom>
            <a:noFill/>
            <a:ln w="952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defTabSz="685800">
                <a:defRPr/>
              </a:pPr>
              <a:endParaRPr lang="en-AU" sz="1350">
                <a:solidFill>
                  <a:srgbClr val="000000"/>
                </a:solidFill>
                <a:latin typeface="Source Sans Pro Semibold"/>
              </a:endParaRPr>
            </a:p>
          </p:txBody>
        </p:sp>
      </p:grpSp>
      <p:grpSp>
        <p:nvGrpSpPr>
          <p:cNvPr id="9" name="Group 8"/>
          <p:cNvGrpSpPr/>
          <p:nvPr/>
        </p:nvGrpSpPr>
        <p:grpSpPr>
          <a:xfrm>
            <a:off x="4733926" y="2289523"/>
            <a:ext cx="3550500" cy="3456384"/>
            <a:chOff x="6311901" y="1909697"/>
            <a:chExt cx="4734000" cy="4608512"/>
          </a:xfrm>
        </p:grpSpPr>
        <p:sp>
          <p:nvSpPr>
            <p:cNvPr id="7" name="Text Box 9"/>
            <p:cNvSpPr txBox="1">
              <a:spLocks noChangeArrowheads="1"/>
            </p:cNvSpPr>
            <p:nvPr/>
          </p:nvSpPr>
          <p:spPr bwMode="auto">
            <a:xfrm>
              <a:off x="6311901" y="1909697"/>
              <a:ext cx="4734000" cy="4608512"/>
            </a:xfrm>
            <a:prstGeom prst="rect">
              <a:avLst/>
            </a:prstGeom>
            <a:noFill/>
            <a:ln w="25400" algn="ctr">
              <a:solidFill>
                <a:schemeClr val="tx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135000"/>
            <a:lstStyle>
              <a:lvl1pPr algn="l" eaLnBrk="0" hangingPunct="0">
                <a:spcBef>
                  <a:spcPct val="0"/>
                </a:spcBef>
                <a:spcAft>
                  <a:spcPts val="1200"/>
                </a:spcAft>
                <a:buFont typeface="Wingdings" pitchFamily="2" charset="2"/>
                <a:buChar char="§"/>
                <a:defRPr sz="2000">
                  <a:solidFill>
                    <a:schemeClr val="tx1"/>
                  </a:solidFill>
                  <a:latin typeface="Arial" charset="0"/>
                  <a:cs typeface="Arial" charset="0"/>
                </a:defRPr>
              </a:lvl1pPr>
              <a:lvl2pPr marL="742950" indent="-285750" algn="l" eaLnBrk="0" hangingPunct="0">
                <a:spcBef>
                  <a:spcPct val="0"/>
                </a:spcBef>
                <a:buChar char="–"/>
                <a:defRPr sz="2000">
                  <a:solidFill>
                    <a:schemeClr val="tx1"/>
                  </a:solidFill>
                  <a:latin typeface="Arial" charset="0"/>
                  <a:cs typeface="Arial" charset="0"/>
                </a:defRPr>
              </a:lvl2pPr>
              <a:lvl3pPr marL="1143000" indent="-228600" algn="l" eaLnBrk="0" hangingPunct="0">
                <a:spcBef>
                  <a:spcPct val="20000"/>
                </a:spcBef>
                <a:buChar char="•"/>
                <a:defRPr sz="20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Helvetica" charset="0"/>
                  <a:cs typeface="Arial" charset="0"/>
                </a:defRPr>
              </a:lvl5pPr>
              <a:lvl6pPr marL="2514600" indent="-228600" eaLnBrk="0" fontAlgn="base" hangingPunct="0">
                <a:spcBef>
                  <a:spcPct val="20000"/>
                </a:spcBef>
                <a:spcAft>
                  <a:spcPct val="0"/>
                </a:spcAft>
                <a:buChar char="»"/>
                <a:defRPr sz="2000">
                  <a:solidFill>
                    <a:schemeClr val="tx1"/>
                  </a:solidFill>
                  <a:latin typeface="Helvetica" charset="0"/>
                  <a:cs typeface="Arial" charset="0"/>
                </a:defRPr>
              </a:lvl6pPr>
              <a:lvl7pPr marL="2971800" indent="-228600" eaLnBrk="0" fontAlgn="base" hangingPunct="0">
                <a:spcBef>
                  <a:spcPct val="20000"/>
                </a:spcBef>
                <a:spcAft>
                  <a:spcPct val="0"/>
                </a:spcAft>
                <a:buChar char="»"/>
                <a:defRPr sz="2000">
                  <a:solidFill>
                    <a:schemeClr val="tx1"/>
                  </a:solidFill>
                  <a:latin typeface="Helvetica" charset="0"/>
                  <a:cs typeface="Arial" charset="0"/>
                </a:defRPr>
              </a:lvl7pPr>
              <a:lvl8pPr marL="3429000" indent="-228600" eaLnBrk="0" fontAlgn="base" hangingPunct="0">
                <a:spcBef>
                  <a:spcPct val="20000"/>
                </a:spcBef>
                <a:spcAft>
                  <a:spcPct val="0"/>
                </a:spcAft>
                <a:buChar char="»"/>
                <a:defRPr sz="2000">
                  <a:solidFill>
                    <a:schemeClr val="tx1"/>
                  </a:solidFill>
                  <a:latin typeface="Helvetica" charset="0"/>
                  <a:cs typeface="Arial" charset="0"/>
                </a:defRPr>
              </a:lvl8pPr>
              <a:lvl9pPr marL="3886200" indent="-228600" eaLnBrk="0" fontAlgn="base" hangingPunct="0">
                <a:spcBef>
                  <a:spcPct val="20000"/>
                </a:spcBef>
                <a:spcAft>
                  <a:spcPct val="0"/>
                </a:spcAft>
                <a:buChar char="»"/>
                <a:defRPr sz="2000">
                  <a:solidFill>
                    <a:schemeClr val="tx1"/>
                  </a:solidFill>
                  <a:latin typeface="Helvetica" charset="0"/>
                  <a:cs typeface="Arial" charset="0"/>
                </a:defRPr>
              </a:lvl9pPr>
            </a:lstStyle>
            <a:p>
              <a:pPr defTabSz="685800" eaLnBrk="1" hangingPunct="1">
                <a:spcBef>
                  <a:spcPct val="50000"/>
                </a:spcBef>
                <a:spcAft>
                  <a:spcPct val="50000"/>
                </a:spcAft>
                <a:buNone/>
                <a:defRPr/>
              </a:pPr>
              <a:r>
                <a:rPr lang="en-AU" altLang="zh-CN" sz="1350" b="1" dirty="0">
                  <a:solidFill>
                    <a:schemeClr val="tx2"/>
                  </a:solidFill>
                  <a:ea typeface="SimSun" pitchFamily="2" charset="-122"/>
                </a:rPr>
                <a:t>Limitations</a:t>
              </a:r>
            </a:p>
            <a:p>
              <a:pPr eaLnBrk="1" hangingPunct="1">
                <a:spcBef>
                  <a:spcPts val="450"/>
                </a:spcBef>
                <a:spcAft>
                  <a:spcPts val="450"/>
                </a:spcAft>
                <a:buNone/>
              </a:pPr>
              <a:r>
                <a:rPr lang="en-US" altLang="zh-CN" sz="1350" dirty="0">
                  <a:solidFill>
                    <a:schemeClr val="tx2"/>
                  </a:solidFill>
                  <a:ea typeface="SimSun" pitchFamily="2" charset="-122"/>
                </a:rPr>
                <a:t>Provides no information on magnitude of effects</a:t>
              </a:r>
            </a:p>
            <a:p>
              <a:pPr eaLnBrk="1" hangingPunct="1">
                <a:spcBef>
                  <a:spcPts val="450"/>
                </a:spcBef>
                <a:spcAft>
                  <a:spcPts val="450"/>
                </a:spcAft>
                <a:buNone/>
              </a:pPr>
              <a:r>
                <a:rPr lang="en-US" altLang="zh-CN" sz="1350" dirty="0">
                  <a:solidFill>
                    <a:schemeClr val="tx2"/>
                  </a:solidFill>
                  <a:ea typeface="SimSun" pitchFamily="2" charset="-122"/>
                </a:rPr>
                <a:t>Does not distinguish between evidence from large studies with small effects and small studies with large effects</a:t>
              </a:r>
            </a:p>
            <a:p>
              <a:pPr eaLnBrk="1" hangingPunct="1">
                <a:spcBef>
                  <a:spcPts val="450"/>
                </a:spcBef>
                <a:spcAft>
                  <a:spcPts val="450"/>
                </a:spcAft>
                <a:buNone/>
              </a:pPr>
              <a:r>
                <a:rPr lang="en-US" altLang="zh-CN" sz="1350" dirty="0">
                  <a:solidFill>
                    <a:schemeClr val="tx2"/>
                  </a:solidFill>
                  <a:ea typeface="SimSun" pitchFamily="2" charset="-122"/>
                </a:rPr>
                <a:t>Difficult to interpret when statistically significant (null hypothesis can be rejected on the basis of an effect in only one study)</a:t>
              </a:r>
            </a:p>
            <a:p>
              <a:pPr eaLnBrk="1" hangingPunct="1">
                <a:spcBef>
                  <a:spcPts val="450"/>
                </a:spcBef>
                <a:spcAft>
                  <a:spcPts val="450"/>
                </a:spcAft>
                <a:buNone/>
              </a:pPr>
              <a:r>
                <a:rPr lang="en-US" altLang="zh-CN" sz="1350" dirty="0">
                  <a:solidFill>
                    <a:schemeClr val="tx2"/>
                  </a:solidFill>
                  <a:ea typeface="SimSun" pitchFamily="2" charset="-122"/>
                </a:rPr>
                <a:t>When combining few, small studies a non statistically significant test should not be interpreted as evidence of no effect in all studies</a:t>
              </a:r>
            </a:p>
            <a:p>
              <a:pPr defTabSz="685800" eaLnBrk="1" hangingPunct="1">
                <a:spcBef>
                  <a:spcPct val="50000"/>
                </a:spcBef>
                <a:spcAft>
                  <a:spcPct val="50000"/>
                </a:spcAft>
                <a:buNone/>
                <a:defRPr/>
              </a:pPr>
              <a:endParaRPr lang="en-AU" altLang="zh-CN" sz="1350" b="1" dirty="0">
                <a:solidFill>
                  <a:schemeClr val="tx2"/>
                </a:solidFill>
                <a:ea typeface="SimSun" pitchFamily="2" charset="-122"/>
              </a:endParaRPr>
            </a:p>
            <a:p>
              <a:pPr defTabSz="685800" eaLnBrk="1" hangingPunct="1">
                <a:spcBef>
                  <a:spcPct val="50000"/>
                </a:spcBef>
                <a:spcAft>
                  <a:spcPct val="50000"/>
                </a:spcAft>
                <a:buNone/>
                <a:defRPr/>
              </a:pPr>
              <a:endParaRPr lang="en-AU" altLang="zh-CN" sz="1350" b="1" dirty="0">
                <a:solidFill>
                  <a:schemeClr val="tx2"/>
                </a:solidFill>
                <a:ea typeface="SimSun" pitchFamily="2" charset="-122"/>
              </a:endParaRPr>
            </a:p>
          </p:txBody>
        </p:sp>
        <p:sp>
          <p:nvSpPr>
            <p:cNvPr id="8" name="Line 12"/>
            <p:cNvSpPr>
              <a:spLocks noChangeShapeType="1"/>
            </p:cNvSpPr>
            <p:nvPr/>
          </p:nvSpPr>
          <p:spPr bwMode="auto">
            <a:xfrm>
              <a:off x="6378575" y="2543109"/>
              <a:ext cx="1981200" cy="0"/>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defTabSz="685800">
                <a:defRPr/>
              </a:pPr>
              <a:endParaRPr lang="en-AU" sz="1350">
                <a:solidFill>
                  <a:srgbClr val="000000"/>
                </a:solidFill>
                <a:latin typeface="Source Sans Pro Semibold"/>
              </a:endParaRPr>
            </a:p>
          </p:txBody>
        </p:sp>
      </p:grpSp>
      <p:pic>
        <p:nvPicPr>
          <p:cNvPr id="11" name="Picture 10" descr="A picture containing text, clipart&#10;&#10;Description automatically generated">
            <a:extLst>
              <a:ext uri="{FF2B5EF4-FFF2-40B4-BE49-F238E27FC236}">
                <a16:creationId xmlns:a16="http://schemas.microsoft.com/office/drawing/2014/main" id="{0B3BA7C3-4171-0EBF-155E-750B82B3CC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1838359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3" name="Rectangle 4"/>
          <p:cNvSpPr>
            <a:spLocks noGrp="1" noChangeArrowheads="1"/>
          </p:cNvSpPr>
          <p:nvPr>
            <p:ph type="title"/>
          </p:nvPr>
        </p:nvSpPr>
        <p:spPr>
          <a:xfrm>
            <a:off x="731282" y="1262919"/>
            <a:ext cx="8218478" cy="438074"/>
          </a:xfrm>
        </p:spPr>
        <p:txBody>
          <a:bodyPr>
            <a:noAutofit/>
          </a:bodyPr>
          <a:lstStyle/>
          <a:p>
            <a:pPr>
              <a:spcBef>
                <a:spcPts val="900"/>
              </a:spcBef>
              <a:spcAft>
                <a:spcPts val="900"/>
              </a:spcAft>
            </a:pPr>
            <a:r>
              <a:rPr lang="en-AU" altLang="en-US" sz="2200" dirty="0">
                <a:solidFill>
                  <a:srgbClr val="962D91"/>
                </a:solidFill>
              </a:rPr>
              <a:t>Synthesis methods: Question addressed and minimum data</a:t>
            </a:r>
          </a:p>
        </p:txBody>
      </p:sp>
      <p:graphicFrame>
        <p:nvGraphicFramePr>
          <p:cNvPr id="8" name="Table 7"/>
          <p:cNvGraphicFramePr>
            <a:graphicFrameLocks noGrp="1"/>
          </p:cNvGraphicFramePr>
          <p:nvPr/>
        </p:nvGraphicFramePr>
        <p:xfrm>
          <a:off x="796038" y="2051417"/>
          <a:ext cx="7531232" cy="3749880"/>
        </p:xfrm>
        <a:graphic>
          <a:graphicData uri="http://schemas.openxmlformats.org/drawingml/2006/table">
            <a:tbl>
              <a:tblPr>
                <a:tableStyleId>{0E3FDE45-AF77-4B5C-9715-49D594BDF05E}</a:tableStyleId>
              </a:tblPr>
              <a:tblGrid>
                <a:gridCol w="1674000">
                  <a:extLst>
                    <a:ext uri="{9D8B030D-6E8A-4147-A177-3AD203B41FA5}">
                      <a16:colId xmlns:a16="http://schemas.microsoft.com/office/drawing/2014/main" val="2240559566"/>
                    </a:ext>
                  </a:extLst>
                </a:gridCol>
                <a:gridCol w="2673000">
                  <a:extLst>
                    <a:ext uri="{9D8B030D-6E8A-4147-A177-3AD203B41FA5}">
                      <a16:colId xmlns:a16="http://schemas.microsoft.com/office/drawing/2014/main" val="1550274436"/>
                    </a:ext>
                  </a:extLst>
                </a:gridCol>
                <a:gridCol w="810532">
                  <a:extLst>
                    <a:ext uri="{9D8B030D-6E8A-4147-A177-3AD203B41FA5}">
                      <a16:colId xmlns:a16="http://schemas.microsoft.com/office/drawing/2014/main" val="20000"/>
                    </a:ext>
                  </a:extLst>
                </a:gridCol>
                <a:gridCol w="781584">
                  <a:extLst>
                    <a:ext uri="{9D8B030D-6E8A-4147-A177-3AD203B41FA5}">
                      <a16:colId xmlns:a16="http://schemas.microsoft.com/office/drawing/2014/main" val="20001"/>
                    </a:ext>
                  </a:extLst>
                </a:gridCol>
                <a:gridCol w="810532">
                  <a:extLst>
                    <a:ext uri="{9D8B030D-6E8A-4147-A177-3AD203B41FA5}">
                      <a16:colId xmlns:a16="http://schemas.microsoft.com/office/drawing/2014/main" val="20002"/>
                    </a:ext>
                  </a:extLst>
                </a:gridCol>
                <a:gridCol w="781584">
                  <a:extLst>
                    <a:ext uri="{9D8B030D-6E8A-4147-A177-3AD203B41FA5}">
                      <a16:colId xmlns:a16="http://schemas.microsoft.com/office/drawing/2014/main" val="20003"/>
                    </a:ext>
                  </a:extLst>
                </a:gridCol>
              </a:tblGrid>
              <a:tr h="5413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Method</a:t>
                      </a:r>
                      <a:endParaRPr kumimoji="0" lang="en-AU" altLang="en-US" sz="1200" b="1"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Question addressed</a:t>
                      </a:r>
                      <a:endParaRPr kumimoji="0" lang="en-AU" altLang="en-US" sz="1200" b="1"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Estimate of effect</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Variance</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Direction of effect</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Precise P value</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15718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accent1"/>
                          </a:solidFill>
                          <a:effectLst/>
                        </a:rPr>
                        <a:t>Meta-analysis of effect estimates and extension</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AU" altLang="en-US" sz="1200" u="none" strike="noStrike" cap="none" normalizeH="0" baseline="0" dirty="0">
                          <a:ln>
                            <a:noFill/>
                          </a:ln>
                          <a:solidFill>
                            <a:schemeClr val="accent1"/>
                          </a:solidFill>
                          <a:effectLst/>
                        </a:rPr>
                        <a:t>What is the common (or average) effect?</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AU" altLang="en-US" sz="1200" u="none" strike="noStrike" cap="none" normalizeH="0" baseline="0" dirty="0">
                          <a:ln>
                            <a:noFill/>
                          </a:ln>
                          <a:solidFill>
                            <a:schemeClr val="accent1"/>
                          </a:solidFill>
                          <a:effectLst/>
                        </a:rPr>
                        <a:t>What intervention is most effective?</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AU" altLang="en-US" sz="1200" u="none" strike="noStrike" cap="none" normalizeH="0" baseline="0" dirty="0">
                          <a:ln>
                            <a:noFill/>
                          </a:ln>
                          <a:solidFill>
                            <a:schemeClr val="accent1"/>
                          </a:solidFill>
                          <a:effectLst/>
                        </a:rPr>
                        <a:t>What factors modify the magnitude of intervention effects?</a:t>
                      </a:r>
                      <a:endParaRPr kumimoji="0" lang="en-AU"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chemeClr val="accent1"/>
                          </a:solidFill>
                          <a:effectLst/>
                          <a:sym typeface="Wingdings" pitchFamily="2" charset="2"/>
                        </a:rPr>
                        <a:t></a:t>
                      </a: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chemeClr val="accent1"/>
                          </a:solidFill>
                          <a:effectLst/>
                          <a:sym typeface="Wingdings" pitchFamily="2" charset="2"/>
                        </a:rPr>
                        <a:t></a:t>
                      </a: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12700"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86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accent1"/>
                          </a:solidFill>
                          <a:effectLst/>
                        </a:rPr>
                        <a:t>Summarizing effect estimates</a:t>
                      </a:r>
                      <a:endParaRPr kumimoji="0" lang="en-US"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accent1"/>
                          </a:solidFill>
                          <a:effectLst/>
                        </a:rPr>
                        <a:t>What is the range and distribution of observed effects?</a:t>
                      </a:r>
                      <a:endParaRPr kumimoji="0" lang="en-US"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chemeClr val="accent1"/>
                          </a:solidFill>
                          <a:effectLst/>
                          <a:sym typeface="Wingdings" pitchFamily="2" charset="2"/>
                        </a:rPr>
                        <a:t></a:t>
                      </a:r>
                      <a:endParaRPr kumimoji="0" lang="en-US"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86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kern="1200" cap="none" normalizeH="0" baseline="0" dirty="0">
                          <a:ln>
                            <a:noFill/>
                          </a:ln>
                          <a:solidFill>
                            <a:schemeClr val="accent1"/>
                          </a:solidFill>
                          <a:effectLst/>
                        </a:rPr>
                        <a:t>Combining </a:t>
                      </a:r>
                      <a:r>
                        <a:rPr kumimoji="0" lang="hr-HR" altLang="en-US" sz="1200" u="none" strike="noStrike" kern="1200" cap="none" normalizeH="0" baseline="0" dirty="0">
                          <a:ln>
                            <a:noFill/>
                          </a:ln>
                          <a:solidFill>
                            <a:schemeClr val="accent1"/>
                          </a:solidFill>
                          <a:effectLst/>
                        </a:rPr>
                        <a:t>P</a:t>
                      </a:r>
                      <a:r>
                        <a:rPr kumimoji="0" lang="en-US" altLang="en-US" sz="1200" u="none" strike="noStrike" kern="1200" cap="none" normalizeH="0" baseline="0" dirty="0">
                          <a:ln>
                            <a:noFill/>
                          </a:ln>
                          <a:solidFill>
                            <a:schemeClr val="accent1"/>
                          </a:solidFill>
                          <a:effectLst/>
                        </a:rPr>
                        <a:t> values</a:t>
                      </a:r>
                      <a:endParaRPr kumimoji="0" lang="en-US" altLang="en-US" sz="1200" b="0" i="0" u="none" strike="noStrike" kern="1200" cap="none" normalizeH="0" baseline="0" dirty="0">
                        <a:ln>
                          <a:noFill/>
                        </a:ln>
                        <a:solidFill>
                          <a:schemeClr val="accent1"/>
                        </a:solidFill>
                        <a:effectLst/>
                        <a:latin typeface="Arial" charset="0"/>
                        <a:ea typeface="+mn-ea"/>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kern="1200" cap="none" normalizeH="0" baseline="0" dirty="0">
                          <a:ln>
                            <a:noFill/>
                          </a:ln>
                          <a:solidFill>
                            <a:schemeClr val="accent1"/>
                          </a:solidFill>
                          <a:effectLst/>
                        </a:rPr>
                        <a:t>Is there evidence that there is an effect in at least one study?</a:t>
                      </a:r>
                      <a:endParaRPr kumimoji="0" lang="en-US" altLang="en-US" sz="1200" b="0" i="0" u="none" strike="noStrike" kern="1200" cap="none" normalizeH="0" baseline="0" dirty="0">
                        <a:ln>
                          <a:noFill/>
                        </a:ln>
                        <a:solidFill>
                          <a:schemeClr val="accent1"/>
                        </a:solidFill>
                        <a:effectLst/>
                        <a:latin typeface="Arial" charset="0"/>
                        <a:ea typeface="+mn-ea"/>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kern="1200" cap="none" normalizeH="0" baseline="0" dirty="0">
                        <a:ln>
                          <a:noFill/>
                        </a:ln>
                        <a:solidFill>
                          <a:schemeClr val="accent1"/>
                        </a:solidFill>
                        <a:effectLst/>
                        <a:latin typeface="Arial" charset="0"/>
                        <a:ea typeface="+mn-ea"/>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kern="1200" cap="none" normalizeH="0" baseline="0" dirty="0">
                        <a:ln>
                          <a:noFill/>
                        </a:ln>
                        <a:solidFill>
                          <a:schemeClr val="accent1"/>
                        </a:solidFill>
                        <a:effectLst/>
                        <a:latin typeface="Arial" charset="0"/>
                        <a:ea typeface="+mn-ea"/>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altLang="en-US" sz="2400" u="none" strike="noStrike" cap="none" normalizeH="0" baseline="0" dirty="0">
                          <a:ln>
                            <a:noFill/>
                          </a:ln>
                          <a:solidFill>
                            <a:schemeClr val="accent1"/>
                          </a:solidFill>
                          <a:effectLst/>
                          <a:sym typeface="Wingdings" pitchFamily="2" charset="2"/>
                        </a:rPr>
                        <a:t></a:t>
                      </a: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altLang="en-US" sz="2400" u="none" strike="noStrike" cap="none" normalizeH="0" baseline="0" dirty="0">
                          <a:ln>
                            <a:noFill/>
                          </a:ln>
                          <a:solidFill>
                            <a:schemeClr val="accent1"/>
                          </a:solidFill>
                          <a:effectLst/>
                          <a:sym typeface="Wingdings" pitchFamily="2" charset="2"/>
                        </a:rPr>
                        <a:t></a:t>
                      </a: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6631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accent1"/>
                          </a:solidFill>
                          <a:effectLst/>
                        </a:rPr>
                        <a:t>Vote counting based on direction of effect</a:t>
                      </a:r>
                      <a:endParaRPr kumimoji="0" lang="en-US"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accent1"/>
                          </a:solidFill>
                          <a:effectLst/>
                        </a:rPr>
                        <a:t>Is there any evidence of an effect?</a:t>
                      </a:r>
                      <a:endParaRPr kumimoji="0" lang="en-US" altLang="en-US" sz="12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altLang="en-US" sz="2400" u="none" strike="noStrike" cap="none" normalizeH="0" baseline="0" dirty="0">
                          <a:ln>
                            <a:noFill/>
                          </a:ln>
                          <a:solidFill>
                            <a:schemeClr val="accent1"/>
                          </a:solidFill>
                          <a:effectLst/>
                          <a:sym typeface="Wingdings" pitchFamily="2" charset="2"/>
                        </a:rPr>
                        <a:t></a:t>
                      </a:r>
                      <a:endParaRPr kumimoji="0" lang="en-AU"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accent1"/>
                        </a:solidFill>
                        <a:effectLst/>
                        <a:latin typeface="Arial" charset="0"/>
                        <a:cs typeface="Arial" charset="0"/>
                      </a:endParaRPr>
                    </a:p>
                  </a:txBody>
                  <a:tcPr marL="68580" marR="68580" marT="34290" marB="34290" horzOverflow="overflow">
                    <a:lnT w="9525"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4" name="Rectangle 3"/>
          <p:cNvSpPr>
            <a:spLocks/>
          </p:cNvSpPr>
          <p:nvPr/>
        </p:nvSpPr>
        <p:spPr bwMode="auto">
          <a:xfrm>
            <a:off x="796038" y="5139759"/>
            <a:ext cx="7595988" cy="524257"/>
          </a:xfrm>
          <a:prstGeom prst="rect">
            <a:avLst/>
          </a:prstGeom>
          <a:noFill/>
          <a:ln w="38100" cap="flat" cmpd="sng" algn="ctr">
            <a:solidFill>
              <a:srgbClr val="002D64"/>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800" fontAlgn="base">
              <a:spcBef>
                <a:spcPct val="50000"/>
              </a:spcBef>
              <a:spcAft>
                <a:spcPct val="0"/>
              </a:spcAft>
              <a:defRPr/>
            </a:pPr>
            <a:endParaRPr lang="en-AU" sz="1050">
              <a:solidFill>
                <a:schemeClr val="bg2"/>
              </a:solidFill>
              <a:latin typeface="Source Sans Pro Semibold"/>
            </a:endParaRPr>
          </a:p>
        </p:txBody>
      </p:sp>
      <p:pic>
        <p:nvPicPr>
          <p:cNvPr id="3" name="Picture 2" descr="A picture containing text, clipart&#10;&#10;Description automatically generated">
            <a:extLst>
              <a:ext uri="{FF2B5EF4-FFF2-40B4-BE49-F238E27FC236}">
                <a16:creationId xmlns:a16="http://schemas.microsoft.com/office/drawing/2014/main" id="{FA552DAE-22F3-F03E-B88B-9A15526DB4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1824089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36997" y="1285215"/>
            <a:ext cx="6120000" cy="474629"/>
          </a:xfrm>
        </p:spPr>
        <p:txBody>
          <a:bodyPr/>
          <a:lstStyle/>
          <a:p>
            <a:r>
              <a:rPr lang="en-US" sz="2100" dirty="0"/>
              <a:t>Vote counting based on direction of effect</a:t>
            </a:r>
            <a:endParaRPr lang="en-GB" sz="2100" dirty="0"/>
          </a:p>
        </p:txBody>
      </p:sp>
      <p:sp>
        <p:nvSpPr>
          <p:cNvPr id="3" name="Content Placeholder 2"/>
          <p:cNvSpPr>
            <a:spLocks noGrp="1"/>
          </p:cNvSpPr>
          <p:nvPr>
            <p:ph idx="1"/>
          </p:nvPr>
        </p:nvSpPr>
        <p:spPr>
          <a:xfrm>
            <a:off x="804267" y="1869058"/>
            <a:ext cx="8299816" cy="2932200"/>
          </a:xfrm>
        </p:spPr>
        <p:txBody>
          <a:bodyPr>
            <a:normAutofit/>
          </a:bodyPr>
          <a:lstStyle/>
          <a:p>
            <a:r>
              <a:rPr lang="en-AU" b="1" dirty="0">
                <a:latin typeface="Source Sans Pro Semibold"/>
              </a:rPr>
              <a:t>Question addressed: </a:t>
            </a:r>
            <a:r>
              <a:rPr lang="en-US" dirty="0">
                <a:latin typeface="Source Sans Pro Semibold"/>
              </a:rPr>
              <a:t>Is there any evidence of an effect?</a:t>
            </a:r>
          </a:p>
          <a:p>
            <a:endParaRPr lang="en-US" dirty="0">
              <a:latin typeface="Source Sans Pro Semibold"/>
            </a:endParaRPr>
          </a:p>
        </p:txBody>
      </p:sp>
      <p:grpSp>
        <p:nvGrpSpPr>
          <p:cNvPr id="4" name="Group 3"/>
          <p:cNvGrpSpPr/>
          <p:nvPr/>
        </p:nvGrpSpPr>
        <p:grpSpPr>
          <a:xfrm>
            <a:off x="736997" y="2296213"/>
            <a:ext cx="3549253" cy="4030446"/>
            <a:chOff x="2135188" y="1937667"/>
            <a:chExt cx="3852862" cy="4608512"/>
          </a:xfrm>
        </p:grpSpPr>
        <p:sp>
          <p:nvSpPr>
            <p:cNvPr id="5" name="Text Box 8"/>
            <p:cNvSpPr txBox="1">
              <a:spLocks noChangeArrowheads="1"/>
            </p:cNvSpPr>
            <p:nvPr/>
          </p:nvSpPr>
          <p:spPr bwMode="auto">
            <a:xfrm>
              <a:off x="2135188" y="1937667"/>
              <a:ext cx="3852862" cy="4608512"/>
            </a:xfrm>
            <a:prstGeom prst="rect">
              <a:avLst/>
            </a:prstGeom>
            <a:noFill/>
            <a:ln w="25400" algn="ctr">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135000"/>
            <a:lstStyle>
              <a:lvl1pPr algn="l" eaLnBrk="0" hangingPunct="0">
                <a:spcBef>
                  <a:spcPct val="0"/>
                </a:spcBef>
                <a:spcAft>
                  <a:spcPts val="1200"/>
                </a:spcAft>
                <a:buFont typeface="Wingdings" pitchFamily="2" charset="2"/>
                <a:buChar char="§"/>
                <a:defRPr sz="2000">
                  <a:solidFill>
                    <a:schemeClr val="tx1"/>
                  </a:solidFill>
                  <a:latin typeface="Arial" charset="0"/>
                  <a:cs typeface="Arial" charset="0"/>
                </a:defRPr>
              </a:lvl1pPr>
              <a:lvl2pPr marL="742950" indent="-285750" algn="l" eaLnBrk="0" hangingPunct="0">
                <a:spcBef>
                  <a:spcPct val="0"/>
                </a:spcBef>
                <a:buChar char="–"/>
                <a:defRPr sz="2000">
                  <a:solidFill>
                    <a:schemeClr val="tx1"/>
                  </a:solidFill>
                  <a:latin typeface="Arial" charset="0"/>
                  <a:cs typeface="Arial" charset="0"/>
                </a:defRPr>
              </a:lvl2pPr>
              <a:lvl3pPr marL="1143000" indent="-228600" algn="l" eaLnBrk="0" hangingPunct="0">
                <a:spcBef>
                  <a:spcPct val="20000"/>
                </a:spcBef>
                <a:buChar char="•"/>
                <a:defRPr sz="20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Helvetica" charset="0"/>
                  <a:cs typeface="Arial" charset="0"/>
                </a:defRPr>
              </a:lvl5pPr>
              <a:lvl6pPr marL="2514600" indent="-228600" eaLnBrk="0" fontAlgn="base" hangingPunct="0">
                <a:spcBef>
                  <a:spcPct val="20000"/>
                </a:spcBef>
                <a:spcAft>
                  <a:spcPct val="0"/>
                </a:spcAft>
                <a:buChar char="»"/>
                <a:defRPr sz="2000">
                  <a:solidFill>
                    <a:schemeClr val="tx1"/>
                  </a:solidFill>
                  <a:latin typeface="Helvetica" charset="0"/>
                  <a:cs typeface="Arial" charset="0"/>
                </a:defRPr>
              </a:lvl6pPr>
              <a:lvl7pPr marL="2971800" indent="-228600" eaLnBrk="0" fontAlgn="base" hangingPunct="0">
                <a:spcBef>
                  <a:spcPct val="20000"/>
                </a:spcBef>
                <a:spcAft>
                  <a:spcPct val="0"/>
                </a:spcAft>
                <a:buChar char="»"/>
                <a:defRPr sz="2000">
                  <a:solidFill>
                    <a:schemeClr val="tx1"/>
                  </a:solidFill>
                  <a:latin typeface="Helvetica" charset="0"/>
                  <a:cs typeface="Arial" charset="0"/>
                </a:defRPr>
              </a:lvl7pPr>
              <a:lvl8pPr marL="3429000" indent="-228600" eaLnBrk="0" fontAlgn="base" hangingPunct="0">
                <a:spcBef>
                  <a:spcPct val="20000"/>
                </a:spcBef>
                <a:spcAft>
                  <a:spcPct val="0"/>
                </a:spcAft>
                <a:buChar char="»"/>
                <a:defRPr sz="2000">
                  <a:solidFill>
                    <a:schemeClr val="tx1"/>
                  </a:solidFill>
                  <a:latin typeface="Helvetica" charset="0"/>
                  <a:cs typeface="Arial" charset="0"/>
                </a:defRPr>
              </a:lvl8pPr>
              <a:lvl9pPr marL="3886200" indent="-228600" eaLnBrk="0" fontAlgn="base" hangingPunct="0">
                <a:spcBef>
                  <a:spcPct val="20000"/>
                </a:spcBef>
                <a:spcAft>
                  <a:spcPct val="0"/>
                </a:spcAft>
                <a:buChar char="»"/>
                <a:defRPr sz="2000">
                  <a:solidFill>
                    <a:schemeClr val="tx1"/>
                  </a:solidFill>
                  <a:latin typeface="Helvetica" charset="0"/>
                  <a:cs typeface="Arial" charset="0"/>
                </a:defRPr>
              </a:lvl9pPr>
            </a:lstStyle>
            <a:p>
              <a:pPr defTabSz="685800" eaLnBrk="1" hangingPunct="1">
                <a:spcBef>
                  <a:spcPct val="50000"/>
                </a:spcBef>
                <a:spcAft>
                  <a:spcPct val="50000"/>
                </a:spcAft>
                <a:buNone/>
                <a:defRPr/>
              </a:pPr>
              <a:r>
                <a:rPr lang="en-AU" altLang="zh-CN" sz="1500" b="1" dirty="0">
                  <a:solidFill>
                    <a:schemeClr val="tx2"/>
                  </a:solidFill>
                  <a:ea typeface="SimSun" pitchFamily="2" charset="-122"/>
                </a:rPr>
                <a:t>Purpose</a:t>
              </a:r>
            </a:p>
            <a:p>
              <a:pPr eaLnBrk="1" hangingPunct="1">
                <a:spcBef>
                  <a:spcPts val="450"/>
                </a:spcBef>
                <a:spcAft>
                  <a:spcPts val="450"/>
                </a:spcAft>
                <a:buNone/>
              </a:pPr>
              <a:r>
                <a:rPr lang="en-US" altLang="zh-CN" sz="1350" dirty="0">
                  <a:solidFill>
                    <a:schemeClr val="tx2"/>
                  </a:solidFill>
                  <a:ea typeface="SimSun" pitchFamily="2" charset="-122"/>
                </a:rPr>
                <a:t>Can be used to synthesize results when only direction of effect is reported, or there is inconsistency in the effect measures or data reported across studies</a:t>
              </a:r>
            </a:p>
            <a:p>
              <a:pPr eaLnBrk="1" hangingPunct="1">
                <a:spcBef>
                  <a:spcPts val="450"/>
                </a:spcBef>
                <a:spcAft>
                  <a:spcPts val="450"/>
                </a:spcAft>
                <a:buNone/>
              </a:pPr>
              <a:r>
                <a:rPr lang="en-US" altLang="zh-CN" sz="1350" dirty="0">
                  <a:solidFill>
                    <a:schemeClr val="tx2"/>
                  </a:solidFill>
                  <a:ea typeface="SimSun" pitchFamily="2" charset="-122"/>
                </a:rPr>
                <a:t>For each study, the effect is </a:t>
              </a:r>
              <a:r>
                <a:rPr lang="en-US" altLang="zh-CN" sz="1350" dirty="0" err="1">
                  <a:solidFill>
                    <a:schemeClr val="tx2"/>
                  </a:solidFill>
                  <a:ea typeface="SimSun" pitchFamily="2" charset="-122"/>
                </a:rPr>
                <a:t>categorised</a:t>
              </a:r>
              <a:r>
                <a:rPr lang="en-US" altLang="zh-CN" sz="1350" dirty="0">
                  <a:solidFill>
                    <a:schemeClr val="tx2"/>
                  </a:solidFill>
                  <a:ea typeface="SimSun" pitchFamily="2" charset="-122"/>
                </a:rPr>
                <a:t> as beneficial or harmful based on the direction of effect.</a:t>
              </a:r>
            </a:p>
            <a:p>
              <a:pPr eaLnBrk="1" hangingPunct="1">
                <a:spcBef>
                  <a:spcPts val="450"/>
                </a:spcBef>
                <a:spcAft>
                  <a:spcPts val="450"/>
                </a:spcAft>
                <a:buNone/>
              </a:pPr>
              <a:r>
                <a:rPr lang="en-US" altLang="zh-CN" sz="1350" b="1" dirty="0">
                  <a:solidFill>
                    <a:schemeClr val="tx2"/>
                  </a:solidFill>
                  <a:ea typeface="SimSun" pitchFamily="2" charset="-122"/>
                </a:rPr>
                <a:t>Statistical significance is NOT considered</a:t>
              </a:r>
              <a:r>
                <a:rPr lang="en-US" altLang="zh-CN" sz="1350" dirty="0">
                  <a:solidFill>
                    <a:schemeClr val="tx2"/>
                  </a:solidFill>
                  <a:ea typeface="SimSun" pitchFamily="2" charset="-122"/>
                </a:rPr>
                <a:t>.</a:t>
              </a:r>
            </a:p>
            <a:p>
              <a:pPr eaLnBrk="1" hangingPunct="1">
                <a:spcBef>
                  <a:spcPts val="450"/>
                </a:spcBef>
                <a:spcAft>
                  <a:spcPts val="450"/>
                </a:spcAft>
                <a:buNone/>
              </a:pPr>
              <a:r>
                <a:rPr lang="en-US" altLang="zh-CN" sz="1350" dirty="0">
                  <a:solidFill>
                    <a:schemeClr val="tx2"/>
                  </a:solidFill>
                  <a:ea typeface="SimSun" pitchFamily="2" charset="-122"/>
                </a:rPr>
                <a:t>Can apply a sign test to test if there is any evidence of an effect (equivalent to testing if the true proportion of effects </a:t>
              </a:r>
              <a:r>
                <a:rPr lang="en-US" altLang="zh-CN" sz="1350" dirty="0" err="1">
                  <a:solidFill>
                    <a:schemeClr val="tx2"/>
                  </a:solidFill>
                  <a:ea typeface="SimSun" pitchFamily="2" charset="-122"/>
                </a:rPr>
                <a:t>favouring</a:t>
              </a:r>
              <a:r>
                <a:rPr lang="en-US" altLang="zh-CN" sz="1350" dirty="0">
                  <a:solidFill>
                    <a:schemeClr val="tx2"/>
                  </a:solidFill>
                  <a:ea typeface="SimSun" pitchFamily="2" charset="-122"/>
                </a:rPr>
                <a:t> the intervention (or comparator) is equal to 0.5).</a:t>
              </a:r>
            </a:p>
          </p:txBody>
        </p:sp>
        <p:sp>
          <p:nvSpPr>
            <p:cNvPr id="6" name="Line 11"/>
            <p:cNvSpPr>
              <a:spLocks noChangeShapeType="1"/>
            </p:cNvSpPr>
            <p:nvPr/>
          </p:nvSpPr>
          <p:spPr bwMode="auto">
            <a:xfrm>
              <a:off x="2208213" y="2513929"/>
              <a:ext cx="1981200" cy="0"/>
            </a:xfrm>
            <a:prstGeom prst="line">
              <a:avLst/>
            </a:prstGeom>
            <a:noFill/>
            <a:ln w="952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defTabSz="685800">
                <a:defRPr/>
              </a:pPr>
              <a:endParaRPr lang="en-AU" sz="1350">
                <a:solidFill>
                  <a:srgbClr val="000000"/>
                </a:solidFill>
                <a:latin typeface="Source Sans Pro Semibold"/>
              </a:endParaRPr>
            </a:p>
          </p:txBody>
        </p:sp>
      </p:grpSp>
      <p:pic>
        <p:nvPicPr>
          <p:cNvPr id="7" name="Picture 6" descr="A picture containing text, clipart&#10;&#10;Description automatically generated">
            <a:extLst>
              <a:ext uri="{FF2B5EF4-FFF2-40B4-BE49-F238E27FC236}">
                <a16:creationId xmlns:a16="http://schemas.microsoft.com/office/drawing/2014/main" id="{CAF62AAA-B094-3918-3631-A0B22ACCB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3308131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p:nvPr/>
        </p:nvGrpSpPr>
        <p:grpSpPr>
          <a:xfrm>
            <a:off x="546765" y="1844982"/>
            <a:ext cx="4837217" cy="4232615"/>
            <a:chOff x="275148" y="1393036"/>
            <a:chExt cx="6449622" cy="5643486"/>
          </a:xfrm>
        </p:grpSpPr>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b="16254"/>
            <a:stretch/>
          </p:blipFill>
          <p:spPr>
            <a:xfrm>
              <a:off x="3952608" y="1412089"/>
              <a:ext cx="2772162" cy="5624433"/>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b="16960"/>
            <a:stretch/>
          </p:blipFill>
          <p:spPr>
            <a:xfrm>
              <a:off x="275148" y="1393036"/>
              <a:ext cx="3734321" cy="5608652"/>
            </a:xfrm>
            <a:prstGeom prst="rect">
              <a:avLst/>
            </a:prstGeom>
          </p:spPr>
        </p:pic>
      </p:grpSp>
      <p:sp>
        <p:nvSpPr>
          <p:cNvPr id="2" name="Title 1"/>
          <p:cNvSpPr>
            <a:spLocks noGrp="1"/>
          </p:cNvSpPr>
          <p:nvPr>
            <p:ph type="title"/>
          </p:nvPr>
        </p:nvSpPr>
        <p:spPr>
          <a:xfrm>
            <a:off x="546765" y="1186988"/>
            <a:ext cx="6120000" cy="474629"/>
          </a:xfrm>
        </p:spPr>
        <p:txBody>
          <a:bodyPr>
            <a:normAutofit/>
          </a:bodyPr>
          <a:lstStyle/>
          <a:p>
            <a:r>
              <a:rPr lang="en-US" sz="2100" dirty="0"/>
              <a:t>Vote counting based on direction of effect</a:t>
            </a:r>
            <a:endParaRPr lang="en-GB" sz="2100" dirty="0"/>
          </a:p>
        </p:txBody>
      </p:sp>
      <p:sp>
        <p:nvSpPr>
          <p:cNvPr id="3" name="Content Placeholder 2"/>
          <p:cNvSpPr>
            <a:spLocks noGrp="1"/>
          </p:cNvSpPr>
          <p:nvPr>
            <p:ph idx="1"/>
          </p:nvPr>
        </p:nvSpPr>
        <p:spPr>
          <a:xfrm>
            <a:off x="5768234" y="2032602"/>
            <a:ext cx="3070034" cy="2932200"/>
          </a:xfrm>
        </p:spPr>
        <p:txBody>
          <a:bodyPr>
            <a:normAutofit/>
          </a:bodyPr>
          <a:lstStyle/>
          <a:p>
            <a:r>
              <a:rPr lang="en-US" b="1" u="sng" dirty="0"/>
              <a:t>Required data</a:t>
            </a:r>
            <a:r>
              <a:rPr lang="en-US" b="1" dirty="0"/>
              <a:t>:</a:t>
            </a:r>
            <a:r>
              <a:rPr lang="en-US" dirty="0"/>
              <a:t> </a:t>
            </a:r>
            <a:r>
              <a:rPr lang="en-AU" dirty="0"/>
              <a:t>direction of effect</a:t>
            </a:r>
            <a:endParaRPr lang="en-GB" dirty="0"/>
          </a:p>
        </p:txBody>
      </p:sp>
      <p:sp>
        <p:nvSpPr>
          <p:cNvPr id="15" name="Rounded Rectangle 14"/>
          <p:cNvSpPr/>
          <p:nvPr/>
        </p:nvSpPr>
        <p:spPr>
          <a:xfrm>
            <a:off x="3326367" y="2550508"/>
            <a:ext cx="1163395" cy="2298364"/>
          </a:xfrm>
          <a:prstGeom prst="roundRect">
            <a:avLst/>
          </a:prstGeom>
          <a:noFill/>
          <a:ln w="28575">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
        <p:nvSpPr>
          <p:cNvPr id="16" name="Rounded Rectangle 15"/>
          <p:cNvSpPr/>
          <p:nvPr/>
        </p:nvSpPr>
        <p:spPr>
          <a:xfrm>
            <a:off x="3312160" y="4964802"/>
            <a:ext cx="1177601" cy="1112795"/>
          </a:xfrm>
          <a:prstGeom prst="roundRect">
            <a:avLst/>
          </a:prstGeom>
          <a:noFill/>
          <a:ln w="28575">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
        <p:nvSpPr>
          <p:cNvPr id="20" name="Rounded Rectangle 19"/>
          <p:cNvSpPr/>
          <p:nvPr/>
        </p:nvSpPr>
        <p:spPr>
          <a:xfrm>
            <a:off x="4489763" y="2098527"/>
            <a:ext cx="832331" cy="3971926"/>
          </a:xfrm>
          <a:prstGeom prst="roundRect">
            <a:avLst/>
          </a:prstGeom>
          <a:noFill/>
          <a:ln w="28575">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
        <p:nvSpPr>
          <p:cNvPr id="35" name="Rounded Rectangular Callout 34"/>
          <p:cNvSpPr/>
          <p:nvPr/>
        </p:nvSpPr>
        <p:spPr>
          <a:xfrm>
            <a:off x="5686370" y="2550508"/>
            <a:ext cx="3233763" cy="960264"/>
          </a:xfrm>
          <a:prstGeom prst="wedgeRoundRectCallout">
            <a:avLst>
              <a:gd name="adj1" fmla="val -54512"/>
              <a:gd name="adj2" fmla="val 23810"/>
              <a:gd name="adj3" fmla="val 16667"/>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AU" sz="1200" dirty="0">
                <a:solidFill>
                  <a:prstClr val="black"/>
                </a:solidFill>
                <a:latin typeface="Calibri" panose="020F0502020204030204"/>
              </a:rPr>
              <a:t>Minimal reporting of data and type of effect measure varies across studies. </a:t>
            </a:r>
          </a:p>
          <a:p>
            <a:pPr algn="ctr" defTabSz="685800">
              <a:defRPr/>
            </a:pPr>
            <a:endParaRPr lang="en-AU" sz="1200" dirty="0">
              <a:solidFill>
                <a:prstClr val="black"/>
              </a:solidFill>
              <a:latin typeface="Calibri" panose="020F0502020204030204"/>
            </a:endParaRPr>
          </a:p>
          <a:p>
            <a:pPr algn="ctr" defTabSz="685800">
              <a:defRPr/>
            </a:pPr>
            <a:r>
              <a:rPr lang="en-AU" sz="1200" dirty="0">
                <a:solidFill>
                  <a:prstClr val="black"/>
                </a:solidFill>
                <a:latin typeface="Calibri" panose="020F0502020204030204"/>
              </a:rPr>
              <a:t>12 of 15 reported direction of effect (3 did not).</a:t>
            </a:r>
            <a:endParaRPr lang="en-GB" sz="1200" dirty="0">
              <a:solidFill>
                <a:prstClr val="black"/>
              </a:solidFill>
              <a:latin typeface="Calibri" panose="020F0502020204030204"/>
            </a:endParaRPr>
          </a:p>
        </p:txBody>
      </p:sp>
      <p:sp>
        <p:nvSpPr>
          <p:cNvPr id="37" name="Down Arrow 36"/>
          <p:cNvSpPr/>
          <p:nvPr/>
        </p:nvSpPr>
        <p:spPr>
          <a:xfrm>
            <a:off x="7061104" y="3743244"/>
            <a:ext cx="484295" cy="391885"/>
          </a:xfrm>
          <a:prstGeom prst="downArrow">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38" name="Rounded Rectangle 37"/>
          <p:cNvSpPr/>
          <p:nvPr/>
        </p:nvSpPr>
        <p:spPr>
          <a:xfrm>
            <a:off x="5686370" y="4278288"/>
            <a:ext cx="3247292" cy="1155409"/>
          </a:xfrm>
          <a:prstGeom prst="round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800">
              <a:defRPr/>
            </a:pPr>
            <a:r>
              <a:rPr lang="en-AU" sz="1200" dirty="0">
                <a:solidFill>
                  <a:prstClr val="black"/>
                </a:solidFill>
                <a:latin typeface="Calibri" panose="020F0502020204030204"/>
              </a:rPr>
              <a:t>For each study, the effect is categorised as beneficial or harmful based on </a:t>
            </a:r>
            <a:r>
              <a:rPr lang="en-AU" sz="1200" u="sng" dirty="0">
                <a:solidFill>
                  <a:prstClr val="black"/>
                </a:solidFill>
                <a:latin typeface="Calibri" panose="020F0502020204030204"/>
              </a:rPr>
              <a:t>direction of effect</a:t>
            </a:r>
          </a:p>
          <a:p>
            <a:pPr algn="ctr" defTabSz="685800">
              <a:defRPr/>
            </a:pPr>
            <a:endParaRPr lang="en-AU" sz="1200" u="sng" dirty="0">
              <a:solidFill>
                <a:prstClr val="black"/>
              </a:solidFill>
              <a:latin typeface="Calibri" panose="020F0502020204030204"/>
            </a:endParaRPr>
          </a:p>
          <a:p>
            <a:pPr algn="ctr" defTabSz="685800">
              <a:defRPr/>
            </a:pPr>
            <a:r>
              <a:rPr lang="en-AU" sz="1200" u="sng" dirty="0">
                <a:solidFill>
                  <a:prstClr val="black"/>
                </a:solidFill>
                <a:latin typeface="Calibri" panose="020F0502020204030204"/>
              </a:rPr>
              <a:t>Statistical significance is NOT considered</a:t>
            </a:r>
            <a:endParaRPr lang="en-GB" sz="1200" u="sng" dirty="0">
              <a:solidFill>
                <a:prstClr val="black"/>
              </a:solidFill>
              <a:latin typeface="Calibri" panose="020F0502020204030204"/>
            </a:endParaRPr>
          </a:p>
        </p:txBody>
      </p:sp>
      <p:pic>
        <p:nvPicPr>
          <p:cNvPr id="6" name="Picture 5" descr="A picture containing text, clipart&#10;&#10;Description automatically generated">
            <a:extLst>
              <a:ext uri="{FF2B5EF4-FFF2-40B4-BE49-F238E27FC236}">
                <a16:creationId xmlns:a16="http://schemas.microsoft.com/office/drawing/2014/main" id="{498D666A-EF66-F30C-FA90-7BE9D6562E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
        <p:nvSpPr>
          <p:cNvPr id="14" name="Rounded Rectangle 14">
            <a:extLst>
              <a:ext uri="{FF2B5EF4-FFF2-40B4-BE49-F238E27FC236}">
                <a16:creationId xmlns:a16="http://schemas.microsoft.com/office/drawing/2014/main" id="{222B35C5-6253-43BC-BD1F-45D3F9BAA2AA}"/>
              </a:ext>
            </a:extLst>
          </p:cNvPr>
          <p:cNvSpPr/>
          <p:nvPr/>
        </p:nvSpPr>
        <p:spPr>
          <a:xfrm>
            <a:off x="3331790" y="3454400"/>
            <a:ext cx="1990304" cy="533400"/>
          </a:xfrm>
          <a:prstGeom prst="roundRect">
            <a:avLst/>
          </a:prstGeom>
          <a:noFill/>
          <a:ln w="28575">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
        <p:nvSpPr>
          <p:cNvPr id="17" name="Rounded Rectangle 14">
            <a:extLst>
              <a:ext uri="{FF2B5EF4-FFF2-40B4-BE49-F238E27FC236}">
                <a16:creationId xmlns:a16="http://schemas.microsoft.com/office/drawing/2014/main" id="{354A971F-E6A9-4304-9AF8-5707557213F0}"/>
              </a:ext>
            </a:extLst>
          </p:cNvPr>
          <p:cNvSpPr/>
          <p:nvPr/>
        </p:nvSpPr>
        <p:spPr>
          <a:xfrm>
            <a:off x="3318325" y="5307161"/>
            <a:ext cx="2003769" cy="363851"/>
          </a:xfrm>
          <a:prstGeom prst="roundRect">
            <a:avLst/>
          </a:prstGeom>
          <a:noFill/>
          <a:ln w="28575">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Source Sans Pro Semibold"/>
            </a:endParaRPr>
          </a:p>
        </p:txBody>
      </p:sp>
    </p:spTree>
    <p:extLst>
      <p:ext uri="{BB962C8B-B14F-4D97-AF65-F5344CB8AC3E}">
        <p14:creationId xmlns:p14="http://schemas.microsoft.com/office/powerpoint/2010/main" val="148504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35" grpId="0" animBg="1"/>
      <p:bldP spid="37" grpId="0" animBg="1"/>
      <p:bldP spid="38" grpId="0" animBg="1"/>
      <p:bldP spid="14"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4544" y="1356042"/>
            <a:ext cx="8178402" cy="474629"/>
          </a:xfrm>
        </p:spPr>
        <p:txBody>
          <a:bodyPr>
            <a:noAutofit/>
          </a:bodyPr>
          <a:lstStyle/>
          <a:p>
            <a:r>
              <a:rPr lang="en-AU" sz="2100" dirty="0"/>
              <a:t>Vote counting based on direction of effect: </a:t>
            </a:r>
            <a:r>
              <a:rPr lang="hr-HR" sz="2100" dirty="0"/>
              <a:t> how to write it up?</a:t>
            </a:r>
            <a:endParaRPr lang="en-GB" sz="21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77" y="2039835"/>
            <a:ext cx="8326969" cy="2324996"/>
          </a:xfrm>
          <a:prstGeom prst="rect">
            <a:avLst/>
          </a:prstGeom>
        </p:spPr>
      </p:pic>
      <p:sp>
        <p:nvSpPr>
          <p:cNvPr id="14" name="Rectangle 13"/>
          <p:cNvSpPr/>
          <p:nvPr/>
        </p:nvSpPr>
        <p:spPr>
          <a:xfrm>
            <a:off x="570067" y="2892089"/>
            <a:ext cx="7259483" cy="323232"/>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15" name="Rectangle 14"/>
          <p:cNvSpPr/>
          <p:nvPr/>
        </p:nvSpPr>
        <p:spPr>
          <a:xfrm>
            <a:off x="570066" y="2628231"/>
            <a:ext cx="7995290" cy="263858"/>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16" name="Rectangle 15"/>
          <p:cNvSpPr/>
          <p:nvPr/>
        </p:nvSpPr>
        <p:spPr>
          <a:xfrm>
            <a:off x="3454510" y="3475988"/>
            <a:ext cx="5060840" cy="323232"/>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17" name="Rectangle 16"/>
          <p:cNvSpPr/>
          <p:nvPr/>
        </p:nvSpPr>
        <p:spPr>
          <a:xfrm>
            <a:off x="570066" y="3680467"/>
            <a:ext cx="930121" cy="323232"/>
          </a:xfrm>
          <a:prstGeom prst="rect">
            <a:avLst/>
          </a:prstGeom>
          <a:solidFill>
            <a:srgbClr val="FFFF00">
              <a:alpha val="1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pic>
        <p:nvPicPr>
          <p:cNvPr id="3" name="Picture 2" descr="A picture containing text, clipart&#10;&#10;Description automatically generated">
            <a:extLst>
              <a:ext uri="{FF2B5EF4-FFF2-40B4-BE49-F238E27FC236}">
                <a16:creationId xmlns:a16="http://schemas.microsoft.com/office/drawing/2014/main" id="{EEBAD5FE-759A-649F-6130-BFA5FF5D7A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17056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0306" y="1266777"/>
            <a:ext cx="8350602" cy="474629"/>
          </a:xfrm>
        </p:spPr>
        <p:txBody>
          <a:bodyPr>
            <a:normAutofit/>
          </a:bodyPr>
          <a:lstStyle/>
          <a:p>
            <a:r>
              <a:rPr lang="en-AU" sz="2400" dirty="0"/>
              <a:t>Vote counting based on direction of effect: Visual display</a:t>
            </a:r>
            <a:endParaRPr lang="en-GB" sz="2400" dirty="0"/>
          </a:p>
        </p:txBody>
      </p:sp>
      <p:sp>
        <p:nvSpPr>
          <p:cNvPr id="6" name="TextBox 5"/>
          <p:cNvSpPr txBox="1"/>
          <p:nvPr/>
        </p:nvSpPr>
        <p:spPr>
          <a:xfrm>
            <a:off x="530306" y="1847203"/>
            <a:ext cx="6876862" cy="369332"/>
          </a:xfrm>
          <a:prstGeom prst="rect">
            <a:avLst/>
          </a:prstGeom>
          <a:noFill/>
        </p:spPr>
        <p:txBody>
          <a:bodyPr wrap="square" rtlCol="0">
            <a:spAutoFit/>
          </a:bodyPr>
          <a:lstStyle/>
          <a:p>
            <a:pPr defTabSz="685800">
              <a:defRPr/>
            </a:pPr>
            <a:r>
              <a:rPr lang="en-GB" b="1" dirty="0">
                <a:solidFill>
                  <a:schemeClr val="tx2"/>
                </a:solidFill>
                <a:latin typeface="Calibri" panose="020F0502020204030204"/>
              </a:rPr>
              <a:t>Harvest plot</a:t>
            </a:r>
            <a:endParaRPr lang="en-GB" sz="1350" b="1" dirty="0">
              <a:solidFill>
                <a:schemeClr val="tx2"/>
              </a:solidFill>
              <a:latin typeface="Calibri" panose="020F0502020204030204"/>
            </a:endParaRPr>
          </a:p>
        </p:txBody>
      </p:sp>
      <p:grpSp>
        <p:nvGrpSpPr>
          <p:cNvPr id="7" name="Group 6"/>
          <p:cNvGrpSpPr/>
          <p:nvPr/>
        </p:nvGrpSpPr>
        <p:grpSpPr>
          <a:xfrm>
            <a:off x="231900" y="2124203"/>
            <a:ext cx="4382963" cy="3412203"/>
            <a:chOff x="338864" y="2705932"/>
            <a:chExt cx="5191850" cy="3658111"/>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64" y="2705932"/>
              <a:ext cx="5191850" cy="3658111"/>
            </a:xfrm>
            <a:prstGeom prst="rect">
              <a:avLst/>
            </a:prstGeom>
          </p:spPr>
        </p:pic>
        <p:sp>
          <p:nvSpPr>
            <p:cNvPr id="9" name="TextBox 8"/>
            <p:cNvSpPr txBox="1"/>
            <p:nvPr/>
          </p:nvSpPr>
          <p:spPr>
            <a:xfrm>
              <a:off x="4873310" y="2873830"/>
              <a:ext cx="595674" cy="321708"/>
            </a:xfrm>
            <a:prstGeom prst="rect">
              <a:avLst/>
            </a:prstGeom>
            <a:solidFill>
              <a:schemeClr val="bg1"/>
            </a:solidFill>
            <a:ln>
              <a:noFill/>
            </a:ln>
          </p:spPr>
          <p:txBody>
            <a:bodyPr wrap="square" rtlCol="0">
              <a:spAutoFit/>
            </a:bodyPr>
            <a:lstStyle/>
            <a:p>
              <a:pPr defTabSz="685800">
                <a:defRPr/>
              </a:pPr>
              <a:endParaRPr lang="en-GB" sz="1350" dirty="0">
                <a:solidFill>
                  <a:prstClr val="black"/>
                </a:solidFill>
                <a:latin typeface="Calibri" panose="020F0502020204030204"/>
              </a:endParaRPr>
            </a:p>
          </p:txBody>
        </p:sp>
      </p:grpSp>
      <p:sp>
        <p:nvSpPr>
          <p:cNvPr id="10" name="TextBox 9"/>
          <p:cNvSpPr txBox="1"/>
          <p:nvPr/>
        </p:nvSpPr>
        <p:spPr>
          <a:xfrm>
            <a:off x="4426857" y="1800873"/>
            <a:ext cx="4717143" cy="4924425"/>
          </a:xfrm>
          <a:prstGeom prst="rect">
            <a:avLst/>
          </a:prstGeom>
          <a:noFill/>
        </p:spPr>
        <p:txBody>
          <a:bodyPr wrap="square" rtlCol="0">
            <a:spAutoFit/>
          </a:bodyPr>
          <a:lstStyle/>
          <a:p>
            <a:pPr marL="214313" indent="-214313" defTabSz="685800">
              <a:spcAft>
                <a:spcPts val="900"/>
              </a:spcAft>
              <a:buFont typeface="Arial" panose="020B0604020202020204" pitchFamily="34" charset="0"/>
              <a:buChar char="•"/>
              <a:defRPr/>
            </a:pPr>
            <a:r>
              <a:rPr lang="en-GB" sz="2000" dirty="0">
                <a:solidFill>
                  <a:schemeClr val="tx2"/>
                </a:solidFill>
                <a:latin typeface="+mj-lt"/>
              </a:rPr>
              <a:t>Each bar represents a result from one study, denoted by alphabet characters</a:t>
            </a:r>
          </a:p>
          <a:p>
            <a:pPr marL="214313" indent="-214313" defTabSz="685800">
              <a:spcAft>
                <a:spcPts val="900"/>
              </a:spcAft>
              <a:buFont typeface="Arial" panose="020B0604020202020204" pitchFamily="34" charset="0"/>
              <a:buChar char="•"/>
              <a:defRPr/>
            </a:pPr>
            <a:r>
              <a:rPr lang="en-GB" sz="2000" dirty="0">
                <a:solidFill>
                  <a:schemeClr val="tx2"/>
                </a:solidFill>
                <a:latin typeface="+mj-lt"/>
              </a:rPr>
              <a:t>The bars are categorized based on their effects, i.e. those where the intervention is favourable, and those where the alternative intervention is favourable</a:t>
            </a:r>
          </a:p>
          <a:p>
            <a:pPr marL="214313" indent="-214313" defTabSz="685800">
              <a:spcAft>
                <a:spcPts val="900"/>
              </a:spcAft>
              <a:buFont typeface="Arial" panose="020B0604020202020204" pitchFamily="34" charset="0"/>
              <a:buChar char="•"/>
              <a:defRPr/>
            </a:pPr>
            <a:r>
              <a:rPr lang="en-GB" sz="2000" dirty="0">
                <a:solidFill>
                  <a:schemeClr val="tx2"/>
                </a:solidFill>
                <a:latin typeface="+mj-lt"/>
              </a:rPr>
              <a:t>Height and shading can be used to depict characteristics of the studies. In this example:</a:t>
            </a:r>
          </a:p>
          <a:p>
            <a:pPr marL="536575" lvl="1" indent="-173038" defTabSz="685800">
              <a:spcAft>
                <a:spcPts val="900"/>
              </a:spcAft>
              <a:buFont typeface="Arial" panose="020B0604020202020204" pitchFamily="34" charset="0"/>
              <a:buChar char="•"/>
              <a:defRPr/>
            </a:pPr>
            <a:r>
              <a:rPr lang="en-GB" sz="2000" dirty="0">
                <a:solidFill>
                  <a:schemeClr val="tx2"/>
                </a:solidFill>
                <a:latin typeface="+mj-lt"/>
              </a:rPr>
              <a:t>height depicts overall risk of bias judgement </a:t>
            </a:r>
            <a:br>
              <a:rPr lang="en-GB" dirty="0">
                <a:solidFill>
                  <a:schemeClr val="tx2"/>
                </a:solidFill>
                <a:latin typeface="+mj-lt"/>
              </a:rPr>
            </a:br>
            <a:r>
              <a:rPr lang="en-GB" sz="1500" dirty="0">
                <a:solidFill>
                  <a:schemeClr val="tx2"/>
                </a:solidFill>
                <a:latin typeface="+mj-lt"/>
              </a:rPr>
              <a:t>(tall = low risk of bias, medium = some concerns, short = high risk of bias) </a:t>
            </a:r>
          </a:p>
          <a:p>
            <a:pPr marL="536575" lvl="1" indent="-173038" defTabSz="685800">
              <a:spcAft>
                <a:spcPts val="900"/>
              </a:spcAft>
              <a:buFont typeface="Arial" panose="020B0604020202020204" pitchFamily="34" charset="0"/>
              <a:buChar char="•"/>
              <a:defRPr/>
            </a:pPr>
            <a:r>
              <a:rPr lang="en-GB" sz="2000" dirty="0">
                <a:solidFill>
                  <a:schemeClr val="tx2"/>
                </a:solidFill>
                <a:latin typeface="+mj-lt"/>
              </a:rPr>
              <a:t>shading depicts model of care </a:t>
            </a:r>
            <a:br>
              <a:rPr lang="en-GB" sz="2000" dirty="0">
                <a:solidFill>
                  <a:schemeClr val="tx2"/>
                </a:solidFill>
                <a:latin typeface="+mj-lt"/>
              </a:rPr>
            </a:br>
            <a:r>
              <a:rPr lang="en-GB" sz="1400" dirty="0">
                <a:solidFill>
                  <a:schemeClr val="tx2"/>
                </a:solidFill>
                <a:latin typeface="+mj-lt"/>
              </a:rPr>
              <a:t>(light grey = caseload, dark grey = team) </a:t>
            </a:r>
            <a:endParaRPr lang="en-GB" sz="2000" dirty="0">
              <a:solidFill>
                <a:schemeClr val="tx2"/>
              </a:solidFill>
              <a:latin typeface="+mj-lt"/>
            </a:endParaRPr>
          </a:p>
        </p:txBody>
      </p:sp>
      <p:pic>
        <p:nvPicPr>
          <p:cNvPr id="4" name="Picture 3" descr="A picture containing text, clipart&#10;&#10;Description automatically generated">
            <a:extLst>
              <a:ext uri="{FF2B5EF4-FFF2-40B4-BE49-F238E27FC236}">
                <a16:creationId xmlns:a16="http://schemas.microsoft.com/office/drawing/2014/main" id="{E0298D06-EBC1-1082-BC23-8A20A65A56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126326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a:xfrm>
            <a:off x="439738" y="1354176"/>
            <a:ext cx="6120000" cy="632838"/>
          </a:xfrm>
        </p:spPr>
        <p:txBody>
          <a:bodyPr/>
          <a:lstStyle/>
          <a:p>
            <a:r>
              <a:rPr lang="en-US" altLang="en-US" dirty="0"/>
              <a:t>Session outline</a:t>
            </a:r>
            <a:endParaRPr lang="en-AU" altLang="en-US" dirty="0"/>
          </a:p>
        </p:txBody>
      </p:sp>
      <p:sp>
        <p:nvSpPr>
          <p:cNvPr id="4" name="Content Placeholder 9">
            <a:extLst>
              <a:ext uri="{FF2B5EF4-FFF2-40B4-BE49-F238E27FC236}">
                <a16:creationId xmlns:a16="http://schemas.microsoft.com/office/drawing/2014/main" id="{EC967698-4C96-9C85-840D-F8D2233FBC0C}"/>
              </a:ext>
            </a:extLst>
          </p:cNvPr>
          <p:cNvSpPr>
            <a:spLocks noGrp="1"/>
          </p:cNvSpPr>
          <p:nvPr>
            <p:ph idx="1"/>
          </p:nvPr>
        </p:nvSpPr>
        <p:spPr>
          <a:xfrm>
            <a:off x="439738" y="2275199"/>
            <a:ext cx="6668198" cy="4278001"/>
          </a:xfrm>
          <a:noFill/>
        </p:spPr>
        <p:txBody>
          <a:bodyPr/>
          <a:lstStyle/>
          <a:p>
            <a:pPr marL="342900" indent="-342900">
              <a:buFont typeface="Arial" panose="020B0604020202020204" pitchFamily="34" charset="0"/>
              <a:buChar char="•"/>
            </a:pPr>
            <a:r>
              <a:rPr lang="en-AU" altLang="en-US" sz="2400" dirty="0"/>
              <a:t>Introduction</a:t>
            </a:r>
          </a:p>
          <a:p>
            <a:pPr marL="342900" indent="-342900">
              <a:buFont typeface="Arial" panose="020B0604020202020204" pitchFamily="34" charset="0"/>
              <a:buChar char="•"/>
            </a:pPr>
            <a:r>
              <a:rPr lang="en-AU" altLang="en-US" sz="2400" b="1" dirty="0"/>
              <a:t>Reasons for not undertaking a meta-analysis of effect estimates</a:t>
            </a:r>
          </a:p>
          <a:p>
            <a:pPr marL="342900" indent="-342900">
              <a:buFont typeface="Arial" panose="020B0604020202020204" pitchFamily="34" charset="0"/>
              <a:buChar char="•"/>
            </a:pPr>
            <a:r>
              <a:rPr lang="en-AU" altLang="en-US" sz="2400" dirty="0"/>
              <a:t>Structured summaries</a:t>
            </a:r>
          </a:p>
          <a:p>
            <a:pPr marL="342900" indent="-342900">
              <a:buFont typeface="Arial" panose="020B0604020202020204" pitchFamily="34" charset="0"/>
              <a:buChar char="•"/>
            </a:pPr>
            <a:r>
              <a:rPr lang="en-AU" altLang="en-US" sz="2400" dirty="0"/>
              <a:t>Acceptable synthesis methods and accompanying  visual displays</a:t>
            </a:r>
          </a:p>
          <a:p>
            <a:pPr marL="342900" indent="-342900">
              <a:buFont typeface="Arial" panose="020B0604020202020204" pitchFamily="34" charset="0"/>
              <a:buChar char="•"/>
            </a:pPr>
            <a:r>
              <a:rPr lang="en-AU" altLang="en-US" sz="2400" dirty="0"/>
              <a:t>What to include in the protocol</a:t>
            </a:r>
          </a:p>
          <a:p>
            <a:pPr marL="342900" indent="-342900">
              <a:buFont typeface="Arial" panose="020B0604020202020204" pitchFamily="34" charset="0"/>
              <a:buChar char="•"/>
            </a:pPr>
            <a:r>
              <a:rPr lang="en-AU" altLang="en-US" sz="2400" dirty="0"/>
              <a:t>Take home message</a:t>
            </a:r>
          </a:p>
          <a:p>
            <a:pPr marL="342900" indent="-342900">
              <a:buFont typeface="Arial" panose="020B0604020202020204" pitchFamily="34" charset="0"/>
              <a:buChar char="•"/>
            </a:pPr>
            <a:endParaRPr lang="en-AU" altLang="en-US" sz="2400" b="1" dirty="0"/>
          </a:p>
        </p:txBody>
      </p:sp>
    </p:spTree>
    <p:extLst>
      <p:ext uri="{BB962C8B-B14F-4D97-AF65-F5344CB8AC3E}">
        <p14:creationId xmlns:p14="http://schemas.microsoft.com/office/powerpoint/2010/main" val="228737347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0306" y="1266777"/>
            <a:ext cx="8350602" cy="474629"/>
          </a:xfrm>
        </p:spPr>
        <p:txBody>
          <a:bodyPr>
            <a:normAutofit/>
          </a:bodyPr>
          <a:lstStyle/>
          <a:p>
            <a:r>
              <a:rPr lang="en-AU" sz="2400" dirty="0"/>
              <a:t>Vote counting based on direction of effect: Visual display</a:t>
            </a:r>
            <a:endParaRPr lang="en-GB" sz="2400" dirty="0"/>
          </a:p>
        </p:txBody>
      </p:sp>
      <p:sp>
        <p:nvSpPr>
          <p:cNvPr id="6" name="TextBox 5"/>
          <p:cNvSpPr txBox="1"/>
          <p:nvPr/>
        </p:nvSpPr>
        <p:spPr>
          <a:xfrm>
            <a:off x="530306" y="1847203"/>
            <a:ext cx="6876862" cy="369332"/>
          </a:xfrm>
          <a:prstGeom prst="rect">
            <a:avLst/>
          </a:prstGeom>
          <a:noFill/>
        </p:spPr>
        <p:txBody>
          <a:bodyPr wrap="square" rtlCol="0">
            <a:spAutoFit/>
          </a:bodyPr>
          <a:lstStyle/>
          <a:p>
            <a:pPr defTabSz="685800">
              <a:defRPr/>
            </a:pPr>
            <a:r>
              <a:rPr lang="en-GB" b="1" dirty="0">
                <a:solidFill>
                  <a:schemeClr val="tx2"/>
                </a:solidFill>
                <a:latin typeface="Calibri" panose="020F0502020204030204"/>
              </a:rPr>
              <a:t>Harvest plot</a:t>
            </a:r>
            <a:endParaRPr lang="en-GB" sz="1350" b="1" dirty="0">
              <a:solidFill>
                <a:schemeClr val="tx2"/>
              </a:solidFill>
              <a:latin typeface="Calibri" panose="020F0502020204030204"/>
            </a:endParaRPr>
          </a:p>
        </p:txBody>
      </p:sp>
      <p:sp>
        <p:nvSpPr>
          <p:cNvPr id="10" name="TextBox 9"/>
          <p:cNvSpPr txBox="1"/>
          <p:nvPr/>
        </p:nvSpPr>
        <p:spPr>
          <a:xfrm>
            <a:off x="5341257" y="1800874"/>
            <a:ext cx="3802743" cy="2977738"/>
          </a:xfrm>
          <a:prstGeom prst="rect">
            <a:avLst/>
          </a:prstGeom>
          <a:noFill/>
        </p:spPr>
        <p:txBody>
          <a:bodyPr wrap="square" rtlCol="0">
            <a:spAutoFit/>
          </a:bodyPr>
          <a:lstStyle/>
          <a:p>
            <a:pPr marL="214313" indent="-214313" defTabSz="685800">
              <a:spcAft>
                <a:spcPts val="900"/>
              </a:spcAft>
              <a:buFont typeface="Arial" panose="020B0604020202020204" pitchFamily="34" charset="0"/>
              <a:buChar char="•"/>
              <a:defRPr/>
            </a:pPr>
            <a:r>
              <a:rPr lang="en-GB" sz="2000" dirty="0">
                <a:solidFill>
                  <a:schemeClr val="tx2"/>
                </a:solidFill>
                <a:latin typeface="+mj-lt"/>
              </a:rPr>
              <a:t>A series of harvest plots may be combined in a matrix that displays vote counting results from, for example, different comparisons or outcomes</a:t>
            </a:r>
          </a:p>
          <a:p>
            <a:pPr marL="214313" indent="-214313" defTabSz="685800">
              <a:spcAft>
                <a:spcPts val="900"/>
              </a:spcAft>
              <a:buFont typeface="Arial" panose="020B0604020202020204" pitchFamily="34" charset="0"/>
              <a:buChar char="•"/>
              <a:defRPr/>
            </a:pPr>
            <a:r>
              <a:rPr lang="en-GB" sz="2000" dirty="0">
                <a:solidFill>
                  <a:schemeClr val="tx2"/>
                </a:solidFill>
                <a:latin typeface="+mj-lt"/>
              </a:rPr>
              <a:t>In this example, each harvest plot depicts the vote count for one comparison, but different air pollution outcomes</a:t>
            </a:r>
          </a:p>
        </p:txBody>
      </p:sp>
      <p:pic>
        <p:nvPicPr>
          <p:cNvPr id="4" name="Picture 3" descr="A picture containing text, clipart&#10;&#10;Description automatically generated">
            <a:extLst>
              <a:ext uri="{FF2B5EF4-FFF2-40B4-BE49-F238E27FC236}">
                <a16:creationId xmlns:a16="http://schemas.microsoft.com/office/drawing/2014/main" id="{E0298D06-EBC1-1082-BC23-8A20A65A5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pic>
        <p:nvPicPr>
          <p:cNvPr id="11" name="!!old_harvest_plot">
            <a:extLst>
              <a:ext uri="{FF2B5EF4-FFF2-40B4-BE49-F238E27FC236}">
                <a16:creationId xmlns:a16="http://schemas.microsoft.com/office/drawing/2014/main" id="{7BF7E883-FB63-47CB-B14F-62C245F951F6}"/>
              </a:ext>
            </a:extLst>
          </p:cNvPr>
          <p:cNvPicPr preferRelativeResize="0"/>
          <p:nvPr/>
        </p:nvPicPr>
        <p:blipFill rotWithShape="1">
          <a:blip r:embed="rId4">
            <a:alphaModFix/>
          </a:blip>
          <a:srcRect/>
          <a:stretch/>
        </p:blipFill>
        <p:spPr>
          <a:xfrm>
            <a:off x="530305" y="2325344"/>
            <a:ext cx="4810951" cy="4065931"/>
          </a:xfrm>
          <a:prstGeom prst="rect">
            <a:avLst/>
          </a:prstGeom>
          <a:noFill/>
          <a:ln>
            <a:noFill/>
          </a:ln>
        </p:spPr>
      </p:pic>
    </p:spTree>
    <p:extLst>
      <p:ext uri="{BB962C8B-B14F-4D97-AF65-F5344CB8AC3E}">
        <p14:creationId xmlns:p14="http://schemas.microsoft.com/office/powerpoint/2010/main" val="969515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4267" y="1278524"/>
            <a:ext cx="6120000" cy="474629"/>
          </a:xfrm>
        </p:spPr>
        <p:txBody>
          <a:bodyPr/>
          <a:lstStyle/>
          <a:p>
            <a:r>
              <a:rPr lang="en-US" sz="2400" dirty="0"/>
              <a:t>Vote counting based on direction of effect</a:t>
            </a:r>
            <a:endParaRPr lang="en-GB" sz="2400" dirty="0"/>
          </a:p>
        </p:txBody>
      </p:sp>
      <p:sp>
        <p:nvSpPr>
          <p:cNvPr id="3" name="Content Placeholder 2"/>
          <p:cNvSpPr>
            <a:spLocks noGrp="1"/>
          </p:cNvSpPr>
          <p:nvPr>
            <p:ph idx="1"/>
          </p:nvPr>
        </p:nvSpPr>
        <p:spPr>
          <a:xfrm>
            <a:off x="758547" y="1903348"/>
            <a:ext cx="8299816" cy="2932200"/>
          </a:xfrm>
        </p:spPr>
        <p:txBody>
          <a:bodyPr>
            <a:normAutofit/>
          </a:bodyPr>
          <a:lstStyle/>
          <a:p>
            <a:r>
              <a:rPr lang="en-AU" b="1" dirty="0">
                <a:latin typeface="Source Sans Pro Semibold"/>
              </a:rPr>
              <a:t>Question addressed: </a:t>
            </a:r>
            <a:r>
              <a:rPr lang="en-US" dirty="0">
                <a:latin typeface="Source Sans Pro Semibold"/>
              </a:rPr>
              <a:t>Is there any evidence of an effect?</a:t>
            </a:r>
          </a:p>
          <a:p>
            <a:endParaRPr lang="en-US" dirty="0">
              <a:latin typeface="Source Sans Pro Semibold"/>
            </a:endParaRPr>
          </a:p>
        </p:txBody>
      </p:sp>
      <p:grpSp>
        <p:nvGrpSpPr>
          <p:cNvPr id="4" name="Group 3"/>
          <p:cNvGrpSpPr/>
          <p:nvPr/>
        </p:nvGrpSpPr>
        <p:grpSpPr>
          <a:xfrm>
            <a:off x="691277" y="2330502"/>
            <a:ext cx="3549253" cy="3864557"/>
            <a:chOff x="2135188" y="1937667"/>
            <a:chExt cx="3852862" cy="4608512"/>
          </a:xfrm>
        </p:grpSpPr>
        <p:sp>
          <p:nvSpPr>
            <p:cNvPr id="5" name="Text Box 8"/>
            <p:cNvSpPr txBox="1">
              <a:spLocks noChangeArrowheads="1"/>
            </p:cNvSpPr>
            <p:nvPr/>
          </p:nvSpPr>
          <p:spPr bwMode="auto">
            <a:xfrm>
              <a:off x="2135188" y="1937667"/>
              <a:ext cx="3852862" cy="4608512"/>
            </a:xfrm>
            <a:prstGeom prst="rect">
              <a:avLst/>
            </a:prstGeom>
            <a:noFill/>
            <a:ln w="25400" algn="ctr">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35000"/>
            <a:lstStyle>
              <a:lvl1pPr algn="l" eaLnBrk="0" hangingPunct="0">
                <a:spcBef>
                  <a:spcPct val="0"/>
                </a:spcBef>
                <a:spcAft>
                  <a:spcPts val="1200"/>
                </a:spcAft>
                <a:buFont typeface="Wingdings" pitchFamily="2" charset="2"/>
                <a:buChar char="§"/>
                <a:defRPr sz="2000">
                  <a:solidFill>
                    <a:schemeClr val="tx1"/>
                  </a:solidFill>
                  <a:latin typeface="Arial" charset="0"/>
                  <a:cs typeface="Arial" charset="0"/>
                </a:defRPr>
              </a:lvl1pPr>
              <a:lvl2pPr marL="742950" indent="-285750" algn="l" eaLnBrk="0" hangingPunct="0">
                <a:spcBef>
                  <a:spcPct val="0"/>
                </a:spcBef>
                <a:buChar char="–"/>
                <a:defRPr sz="2000">
                  <a:solidFill>
                    <a:schemeClr val="tx1"/>
                  </a:solidFill>
                  <a:latin typeface="Arial" charset="0"/>
                  <a:cs typeface="Arial" charset="0"/>
                </a:defRPr>
              </a:lvl2pPr>
              <a:lvl3pPr marL="1143000" indent="-228600" algn="l" eaLnBrk="0" hangingPunct="0">
                <a:spcBef>
                  <a:spcPct val="20000"/>
                </a:spcBef>
                <a:buChar char="•"/>
                <a:defRPr sz="20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Helvetica" charset="0"/>
                  <a:cs typeface="Arial" charset="0"/>
                </a:defRPr>
              </a:lvl5pPr>
              <a:lvl6pPr marL="2514600" indent="-228600" eaLnBrk="0" fontAlgn="base" hangingPunct="0">
                <a:spcBef>
                  <a:spcPct val="20000"/>
                </a:spcBef>
                <a:spcAft>
                  <a:spcPct val="0"/>
                </a:spcAft>
                <a:buChar char="»"/>
                <a:defRPr sz="2000">
                  <a:solidFill>
                    <a:schemeClr val="tx1"/>
                  </a:solidFill>
                  <a:latin typeface="Helvetica" charset="0"/>
                  <a:cs typeface="Arial" charset="0"/>
                </a:defRPr>
              </a:lvl6pPr>
              <a:lvl7pPr marL="2971800" indent="-228600" eaLnBrk="0" fontAlgn="base" hangingPunct="0">
                <a:spcBef>
                  <a:spcPct val="20000"/>
                </a:spcBef>
                <a:spcAft>
                  <a:spcPct val="0"/>
                </a:spcAft>
                <a:buChar char="»"/>
                <a:defRPr sz="2000">
                  <a:solidFill>
                    <a:schemeClr val="tx1"/>
                  </a:solidFill>
                  <a:latin typeface="Helvetica" charset="0"/>
                  <a:cs typeface="Arial" charset="0"/>
                </a:defRPr>
              </a:lvl7pPr>
              <a:lvl8pPr marL="3429000" indent="-228600" eaLnBrk="0" fontAlgn="base" hangingPunct="0">
                <a:spcBef>
                  <a:spcPct val="20000"/>
                </a:spcBef>
                <a:spcAft>
                  <a:spcPct val="0"/>
                </a:spcAft>
                <a:buChar char="»"/>
                <a:defRPr sz="2000">
                  <a:solidFill>
                    <a:schemeClr val="tx1"/>
                  </a:solidFill>
                  <a:latin typeface="Helvetica" charset="0"/>
                  <a:cs typeface="Arial" charset="0"/>
                </a:defRPr>
              </a:lvl8pPr>
              <a:lvl9pPr marL="3886200" indent="-228600" eaLnBrk="0" fontAlgn="base" hangingPunct="0">
                <a:spcBef>
                  <a:spcPct val="20000"/>
                </a:spcBef>
                <a:spcAft>
                  <a:spcPct val="0"/>
                </a:spcAft>
                <a:buChar char="»"/>
                <a:defRPr sz="2000">
                  <a:solidFill>
                    <a:schemeClr val="tx1"/>
                  </a:solidFill>
                  <a:latin typeface="Helvetica" charset="0"/>
                  <a:cs typeface="Arial" charset="0"/>
                </a:defRPr>
              </a:lvl9pPr>
            </a:lstStyle>
            <a:p>
              <a:pPr defTabSz="685800" eaLnBrk="1" hangingPunct="1">
                <a:spcBef>
                  <a:spcPct val="50000"/>
                </a:spcBef>
                <a:spcAft>
                  <a:spcPct val="50000"/>
                </a:spcAft>
                <a:buNone/>
                <a:defRPr/>
              </a:pPr>
              <a:r>
                <a:rPr lang="en-AU" altLang="zh-CN" sz="1500" b="1" dirty="0">
                  <a:solidFill>
                    <a:schemeClr val="tx2"/>
                  </a:solidFill>
                  <a:ea typeface="SimSun" pitchFamily="2" charset="-122"/>
                </a:rPr>
                <a:t>Purpose</a:t>
              </a:r>
            </a:p>
            <a:p>
              <a:pPr eaLnBrk="1" hangingPunct="1">
                <a:spcBef>
                  <a:spcPts val="450"/>
                </a:spcBef>
                <a:spcAft>
                  <a:spcPts val="450"/>
                </a:spcAft>
                <a:buNone/>
              </a:pPr>
              <a:r>
                <a:rPr lang="en-US" altLang="zh-CN" sz="1350" dirty="0">
                  <a:solidFill>
                    <a:schemeClr val="tx2"/>
                  </a:solidFill>
                  <a:ea typeface="SimSun" pitchFamily="2" charset="-122"/>
                </a:rPr>
                <a:t>Can be used to synthesize results when only direction of effect is reported, or there is inconsistency in the effect measures or data reported across studies</a:t>
              </a:r>
            </a:p>
            <a:p>
              <a:pPr eaLnBrk="1" hangingPunct="1">
                <a:spcBef>
                  <a:spcPts val="450"/>
                </a:spcBef>
                <a:spcAft>
                  <a:spcPts val="450"/>
                </a:spcAft>
                <a:buNone/>
              </a:pPr>
              <a:r>
                <a:rPr lang="en-US" altLang="zh-CN" sz="1350" dirty="0">
                  <a:solidFill>
                    <a:schemeClr val="tx2"/>
                  </a:solidFill>
                  <a:ea typeface="SimSun" pitchFamily="2" charset="-122"/>
                </a:rPr>
                <a:t>For each study, the effect is </a:t>
              </a:r>
              <a:r>
                <a:rPr lang="en-US" altLang="zh-CN" sz="1350" dirty="0" err="1">
                  <a:solidFill>
                    <a:schemeClr val="tx2"/>
                  </a:solidFill>
                  <a:ea typeface="SimSun" pitchFamily="2" charset="-122"/>
                </a:rPr>
                <a:t>categorised</a:t>
              </a:r>
              <a:r>
                <a:rPr lang="en-US" altLang="zh-CN" sz="1350" dirty="0">
                  <a:solidFill>
                    <a:schemeClr val="tx2"/>
                  </a:solidFill>
                  <a:ea typeface="SimSun" pitchFamily="2" charset="-122"/>
                </a:rPr>
                <a:t> as beneficial or harmful based on the direction of effect.</a:t>
              </a:r>
            </a:p>
            <a:p>
              <a:pPr eaLnBrk="1" hangingPunct="1">
                <a:spcBef>
                  <a:spcPts val="450"/>
                </a:spcBef>
                <a:spcAft>
                  <a:spcPts val="450"/>
                </a:spcAft>
                <a:buNone/>
              </a:pPr>
              <a:r>
                <a:rPr lang="en-US" altLang="zh-CN" sz="1350" b="1" dirty="0">
                  <a:solidFill>
                    <a:schemeClr val="tx2"/>
                  </a:solidFill>
                  <a:ea typeface="SimSun" pitchFamily="2" charset="-122"/>
                </a:rPr>
                <a:t>Statistical significance is NOT considered</a:t>
              </a:r>
              <a:r>
                <a:rPr lang="en-US" altLang="zh-CN" sz="1350" dirty="0">
                  <a:solidFill>
                    <a:schemeClr val="tx2"/>
                  </a:solidFill>
                  <a:ea typeface="SimSun" pitchFamily="2" charset="-122"/>
                </a:rPr>
                <a:t>.</a:t>
              </a:r>
            </a:p>
            <a:p>
              <a:pPr eaLnBrk="1" hangingPunct="1">
                <a:spcBef>
                  <a:spcPts val="450"/>
                </a:spcBef>
                <a:spcAft>
                  <a:spcPts val="450"/>
                </a:spcAft>
                <a:buNone/>
              </a:pPr>
              <a:r>
                <a:rPr lang="en-US" altLang="zh-CN" sz="1350" dirty="0">
                  <a:solidFill>
                    <a:schemeClr val="tx2"/>
                  </a:solidFill>
                  <a:ea typeface="SimSun" pitchFamily="2" charset="-122"/>
                </a:rPr>
                <a:t>Can apply a sign test to test if there is any evidence of an effect (equivalent to testing if the true proportion of effects </a:t>
              </a:r>
              <a:r>
                <a:rPr lang="en-US" altLang="zh-CN" sz="1350" dirty="0" err="1">
                  <a:solidFill>
                    <a:schemeClr val="tx2"/>
                  </a:solidFill>
                  <a:ea typeface="SimSun" pitchFamily="2" charset="-122"/>
                </a:rPr>
                <a:t>favouring</a:t>
              </a:r>
              <a:r>
                <a:rPr lang="en-US" altLang="zh-CN" sz="1350" dirty="0">
                  <a:solidFill>
                    <a:schemeClr val="tx2"/>
                  </a:solidFill>
                  <a:ea typeface="SimSun" pitchFamily="2" charset="-122"/>
                </a:rPr>
                <a:t> the intervention (or comparator) is equal to 0.5).</a:t>
              </a:r>
            </a:p>
          </p:txBody>
        </p:sp>
        <p:sp>
          <p:nvSpPr>
            <p:cNvPr id="6" name="Line 11"/>
            <p:cNvSpPr>
              <a:spLocks noChangeShapeType="1"/>
            </p:cNvSpPr>
            <p:nvPr/>
          </p:nvSpPr>
          <p:spPr bwMode="auto">
            <a:xfrm>
              <a:off x="2208213" y="2513929"/>
              <a:ext cx="1981200" cy="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defTabSz="685800">
                <a:defRPr/>
              </a:pPr>
              <a:endParaRPr lang="en-AU" sz="1350">
                <a:solidFill>
                  <a:srgbClr val="000000"/>
                </a:solidFill>
                <a:latin typeface="Source Sans Pro Semibold"/>
              </a:endParaRPr>
            </a:p>
          </p:txBody>
        </p:sp>
      </p:grpSp>
      <p:grpSp>
        <p:nvGrpSpPr>
          <p:cNvPr id="9" name="Group 8"/>
          <p:cNvGrpSpPr/>
          <p:nvPr/>
        </p:nvGrpSpPr>
        <p:grpSpPr>
          <a:xfrm>
            <a:off x="4688205" y="2323812"/>
            <a:ext cx="4084759" cy="3864557"/>
            <a:chOff x="6311901" y="1909696"/>
            <a:chExt cx="4734000" cy="5152743"/>
          </a:xfrm>
        </p:grpSpPr>
        <p:sp>
          <p:nvSpPr>
            <p:cNvPr id="7" name="Text Box 9"/>
            <p:cNvSpPr txBox="1">
              <a:spLocks noChangeArrowheads="1"/>
            </p:cNvSpPr>
            <p:nvPr/>
          </p:nvSpPr>
          <p:spPr bwMode="auto">
            <a:xfrm>
              <a:off x="6311901" y="1909696"/>
              <a:ext cx="4734000" cy="5152743"/>
            </a:xfrm>
            <a:prstGeom prst="rect">
              <a:avLst/>
            </a:prstGeom>
            <a:noFill/>
            <a:ln w="25400" algn="ctr">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35000"/>
            <a:lstStyle>
              <a:lvl1pPr algn="l" eaLnBrk="0" hangingPunct="0">
                <a:spcBef>
                  <a:spcPct val="0"/>
                </a:spcBef>
                <a:spcAft>
                  <a:spcPts val="1200"/>
                </a:spcAft>
                <a:buFont typeface="Wingdings" pitchFamily="2" charset="2"/>
                <a:buChar char="§"/>
                <a:defRPr sz="2000">
                  <a:solidFill>
                    <a:schemeClr val="tx1"/>
                  </a:solidFill>
                  <a:latin typeface="Arial" charset="0"/>
                  <a:cs typeface="Arial" charset="0"/>
                </a:defRPr>
              </a:lvl1pPr>
              <a:lvl2pPr marL="742950" indent="-285750" algn="l" eaLnBrk="0" hangingPunct="0">
                <a:spcBef>
                  <a:spcPct val="0"/>
                </a:spcBef>
                <a:buChar char="–"/>
                <a:defRPr sz="2000">
                  <a:solidFill>
                    <a:schemeClr val="tx1"/>
                  </a:solidFill>
                  <a:latin typeface="Arial" charset="0"/>
                  <a:cs typeface="Arial" charset="0"/>
                </a:defRPr>
              </a:lvl2pPr>
              <a:lvl3pPr marL="1143000" indent="-228600" algn="l" eaLnBrk="0" hangingPunct="0">
                <a:spcBef>
                  <a:spcPct val="20000"/>
                </a:spcBef>
                <a:buChar char="•"/>
                <a:defRPr sz="20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Helvetica" charset="0"/>
                  <a:cs typeface="Arial" charset="0"/>
                </a:defRPr>
              </a:lvl5pPr>
              <a:lvl6pPr marL="2514600" indent="-228600" eaLnBrk="0" fontAlgn="base" hangingPunct="0">
                <a:spcBef>
                  <a:spcPct val="20000"/>
                </a:spcBef>
                <a:spcAft>
                  <a:spcPct val="0"/>
                </a:spcAft>
                <a:buChar char="»"/>
                <a:defRPr sz="2000">
                  <a:solidFill>
                    <a:schemeClr val="tx1"/>
                  </a:solidFill>
                  <a:latin typeface="Helvetica" charset="0"/>
                  <a:cs typeface="Arial" charset="0"/>
                </a:defRPr>
              </a:lvl6pPr>
              <a:lvl7pPr marL="2971800" indent="-228600" eaLnBrk="0" fontAlgn="base" hangingPunct="0">
                <a:spcBef>
                  <a:spcPct val="20000"/>
                </a:spcBef>
                <a:spcAft>
                  <a:spcPct val="0"/>
                </a:spcAft>
                <a:buChar char="»"/>
                <a:defRPr sz="2000">
                  <a:solidFill>
                    <a:schemeClr val="tx1"/>
                  </a:solidFill>
                  <a:latin typeface="Helvetica" charset="0"/>
                  <a:cs typeface="Arial" charset="0"/>
                </a:defRPr>
              </a:lvl7pPr>
              <a:lvl8pPr marL="3429000" indent="-228600" eaLnBrk="0" fontAlgn="base" hangingPunct="0">
                <a:spcBef>
                  <a:spcPct val="20000"/>
                </a:spcBef>
                <a:spcAft>
                  <a:spcPct val="0"/>
                </a:spcAft>
                <a:buChar char="»"/>
                <a:defRPr sz="2000">
                  <a:solidFill>
                    <a:schemeClr val="tx1"/>
                  </a:solidFill>
                  <a:latin typeface="Helvetica" charset="0"/>
                  <a:cs typeface="Arial" charset="0"/>
                </a:defRPr>
              </a:lvl8pPr>
              <a:lvl9pPr marL="3886200" indent="-228600" eaLnBrk="0" fontAlgn="base" hangingPunct="0">
                <a:spcBef>
                  <a:spcPct val="20000"/>
                </a:spcBef>
                <a:spcAft>
                  <a:spcPct val="0"/>
                </a:spcAft>
                <a:buChar char="»"/>
                <a:defRPr sz="2000">
                  <a:solidFill>
                    <a:schemeClr val="tx1"/>
                  </a:solidFill>
                  <a:latin typeface="Helvetica" charset="0"/>
                  <a:cs typeface="Arial" charset="0"/>
                </a:defRPr>
              </a:lvl9pPr>
            </a:lstStyle>
            <a:p>
              <a:pPr defTabSz="685800" eaLnBrk="1" hangingPunct="1">
                <a:spcBef>
                  <a:spcPct val="50000"/>
                </a:spcBef>
                <a:spcAft>
                  <a:spcPct val="50000"/>
                </a:spcAft>
                <a:buNone/>
                <a:defRPr/>
              </a:pPr>
              <a:r>
                <a:rPr lang="en-AU" altLang="zh-CN" sz="1350" b="1" dirty="0">
                  <a:solidFill>
                    <a:schemeClr val="tx2"/>
                  </a:solidFill>
                  <a:ea typeface="SimSun" pitchFamily="2" charset="-122"/>
                </a:rPr>
                <a:t>Limitations</a:t>
              </a:r>
            </a:p>
            <a:p>
              <a:pPr eaLnBrk="1" hangingPunct="1">
                <a:spcBef>
                  <a:spcPts val="450"/>
                </a:spcBef>
                <a:spcAft>
                  <a:spcPts val="0"/>
                </a:spcAft>
                <a:buNone/>
              </a:pPr>
              <a:r>
                <a:rPr lang="en-US" altLang="zh-CN" sz="1350" dirty="0">
                  <a:solidFill>
                    <a:schemeClr val="tx2"/>
                  </a:solidFill>
                  <a:ea typeface="SimSun" pitchFamily="2" charset="-122"/>
                </a:rPr>
                <a:t>Provides no information on the magnitude of effects (e.g. equal importance given to risk difference of 5% and 50%).</a:t>
              </a:r>
            </a:p>
            <a:p>
              <a:pPr eaLnBrk="1" hangingPunct="1">
                <a:spcBef>
                  <a:spcPts val="450"/>
                </a:spcBef>
                <a:spcAft>
                  <a:spcPts val="0"/>
                </a:spcAft>
                <a:buNone/>
              </a:pPr>
              <a:r>
                <a:rPr lang="en-US" altLang="zh-CN" sz="1350" dirty="0">
                  <a:solidFill>
                    <a:schemeClr val="tx2"/>
                  </a:solidFill>
                  <a:ea typeface="SimSun" pitchFamily="2" charset="-122"/>
                </a:rPr>
                <a:t>Does not account for differences in the relative sizes of the studies.</a:t>
              </a:r>
            </a:p>
            <a:p>
              <a:pPr eaLnBrk="1" hangingPunct="1">
                <a:spcBef>
                  <a:spcPts val="450"/>
                </a:spcBef>
                <a:spcAft>
                  <a:spcPts val="0"/>
                </a:spcAft>
                <a:buNone/>
              </a:pPr>
              <a:r>
                <a:rPr lang="en-US" altLang="zh-CN" sz="1350" dirty="0">
                  <a:solidFill>
                    <a:schemeClr val="tx2"/>
                  </a:solidFill>
                  <a:ea typeface="SimSun" pitchFamily="2" charset="-122"/>
                </a:rPr>
                <a:t>Less powerful than methods used to combine P values.</a:t>
              </a:r>
            </a:p>
            <a:p>
              <a:pPr eaLnBrk="1" hangingPunct="1">
                <a:spcBef>
                  <a:spcPts val="450"/>
                </a:spcBef>
                <a:spcAft>
                  <a:spcPts val="0"/>
                </a:spcAft>
                <a:buNone/>
              </a:pPr>
              <a:r>
                <a:rPr lang="en-US" altLang="zh-CN" sz="1350" dirty="0">
                  <a:solidFill>
                    <a:schemeClr val="tx2"/>
                  </a:solidFill>
                  <a:ea typeface="SimSun" pitchFamily="2" charset="-122"/>
                </a:rPr>
                <a:t>May be confused with </a:t>
              </a:r>
              <a:r>
                <a:rPr lang="en-US" altLang="zh-CN" sz="1350" b="1" dirty="0">
                  <a:solidFill>
                    <a:schemeClr val="tx2"/>
                  </a:solidFill>
                  <a:ea typeface="SimSun" pitchFamily="2" charset="-122"/>
                </a:rPr>
                <a:t>UNACCEPTABLE forms of vote counting</a:t>
              </a:r>
              <a:r>
                <a:rPr lang="en-US" altLang="zh-CN" sz="1350" dirty="0">
                  <a:solidFill>
                    <a:schemeClr val="tx2"/>
                  </a:solidFill>
                  <a:ea typeface="SimSun" pitchFamily="2" charset="-122"/>
                </a:rPr>
                <a:t>:</a:t>
              </a:r>
            </a:p>
            <a:p>
              <a:pPr marL="214313" indent="-214313" eaLnBrk="1" hangingPunct="1">
                <a:spcBef>
                  <a:spcPts val="450"/>
                </a:spcBef>
                <a:spcAft>
                  <a:spcPts val="0"/>
                </a:spcAft>
              </a:pPr>
              <a:r>
                <a:rPr lang="en-US" altLang="zh-CN" sz="1350" dirty="0">
                  <a:solidFill>
                    <a:schemeClr val="tx2"/>
                  </a:solidFill>
                  <a:ea typeface="SimSun" pitchFamily="2" charset="-122"/>
                </a:rPr>
                <a:t>when statistical significance used to define # positive and # negative studies </a:t>
              </a:r>
            </a:p>
            <a:p>
              <a:pPr marL="214313" indent="-214313" eaLnBrk="1" hangingPunct="1">
                <a:spcBef>
                  <a:spcPts val="450"/>
                </a:spcBef>
                <a:spcAft>
                  <a:spcPts val="0"/>
                </a:spcAft>
              </a:pPr>
              <a:r>
                <a:rPr lang="en-US" altLang="zh-CN" sz="1350" dirty="0">
                  <a:solidFill>
                    <a:schemeClr val="tx2"/>
                  </a:solidFill>
                  <a:ea typeface="SimSun" pitchFamily="2" charset="-122"/>
                </a:rPr>
                <a:t>when subjective decisions are used to define ‘positive’ and ‘negative’ studies. </a:t>
              </a:r>
            </a:p>
            <a:p>
              <a:pPr defTabSz="685800" eaLnBrk="1" hangingPunct="1">
                <a:spcBef>
                  <a:spcPct val="50000"/>
                </a:spcBef>
                <a:spcAft>
                  <a:spcPct val="50000"/>
                </a:spcAft>
                <a:buNone/>
                <a:defRPr/>
              </a:pPr>
              <a:endParaRPr lang="en-AU" altLang="zh-CN" sz="1350" b="1" dirty="0">
                <a:solidFill>
                  <a:schemeClr val="tx2"/>
                </a:solidFill>
                <a:ea typeface="SimSun" pitchFamily="2" charset="-122"/>
              </a:endParaRPr>
            </a:p>
          </p:txBody>
        </p:sp>
        <p:sp>
          <p:nvSpPr>
            <p:cNvPr id="8" name="Line 12"/>
            <p:cNvSpPr>
              <a:spLocks noChangeShapeType="1"/>
            </p:cNvSpPr>
            <p:nvPr/>
          </p:nvSpPr>
          <p:spPr bwMode="auto">
            <a:xfrm>
              <a:off x="6378575" y="2543109"/>
              <a:ext cx="1981200" cy="0"/>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defTabSz="685800">
                <a:defRPr/>
              </a:pPr>
              <a:endParaRPr lang="en-AU" sz="1350">
                <a:solidFill>
                  <a:srgbClr val="000000"/>
                </a:solidFill>
                <a:latin typeface="Source Sans Pro Semibold"/>
              </a:endParaRPr>
            </a:p>
          </p:txBody>
        </p:sp>
      </p:grpSp>
      <p:pic>
        <p:nvPicPr>
          <p:cNvPr id="11" name="Picture 10" descr="A picture containing text, clipart&#10;&#10;Description automatically generated">
            <a:extLst>
              <a:ext uri="{FF2B5EF4-FFF2-40B4-BE49-F238E27FC236}">
                <a16:creationId xmlns:a16="http://schemas.microsoft.com/office/drawing/2014/main" id="{91F04C28-7A8A-2849-4E46-266298803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1149756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1603350"/>
            <a:ext cx="6120000" cy="632838"/>
          </a:xfrm>
        </p:spPr>
        <p:txBody>
          <a:bodyPr>
            <a:noAutofit/>
          </a:bodyPr>
          <a:lstStyle/>
          <a:p>
            <a:r>
              <a:rPr lang="en-US" sz="2400" dirty="0"/>
              <a:t>Unacceptable methods: </a:t>
            </a:r>
            <a:br>
              <a:rPr lang="en-US" sz="2400" dirty="0"/>
            </a:br>
            <a:r>
              <a:rPr lang="en-US" sz="2400" dirty="0"/>
              <a:t>Vote counting based on statistical significance</a:t>
            </a:r>
            <a:endParaRPr lang="en-GB" sz="2400" dirty="0"/>
          </a:p>
        </p:txBody>
      </p:sp>
      <p:sp>
        <p:nvSpPr>
          <p:cNvPr id="10" name="TextBox 9"/>
          <p:cNvSpPr txBox="1"/>
          <p:nvPr/>
        </p:nvSpPr>
        <p:spPr>
          <a:xfrm>
            <a:off x="302725" y="2730778"/>
            <a:ext cx="4529717" cy="3798476"/>
          </a:xfrm>
          <a:prstGeom prst="rect">
            <a:avLst/>
          </a:prstGeom>
          <a:noFill/>
        </p:spPr>
        <p:txBody>
          <a:bodyPr wrap="square" rtlCol="0">
            <a:spAutoFit/>
          </a:bodyPr>
          <a:lstStyle/>
          <a:p>
            <a:pPr defTabSz="685800">
              <a:spcAft>
                <a:spcPts val="450"/>
              </a:spcAft>
              <a:defRPr/>
            </a:pPr>
            <a:r>
              <a:rPr lang="en-AU" altLang="en-US" sz="2000" dirty="0">
                <a:solidFill>
                  <a:schemeClr val="tx2"/>
                </a:solidFill>
                <a:latin typeface="+mj-lt"/>
              </a:rPr>
              <a:t>Create two stacks of papers </a:t>
            </a:r>
          </a:p>
          <a:p>
            <a:pPr defTabSz="685800">
              <a:spcAft>
                <a:spcPts val="450"/>
              </a:spcAft>
              <a:defRPr/>
            </a:pPr>
            <a:r>
              <a:rPr lang="en-AU" altLang="en-US" sz="2000" b="1" dirty="0">
                <a:solidFill>
                  <a:schemeClr val="tx2"/>
                </a:solidFill>
                <a:latin typeface="+mj-lt"/>
              </a:rPr>
              <a:t>Stack 1</a:t>
            </a:r>
            <a:r>
              <a:rPr lang="en-AU" altLang="en-US" sz="2000" dirty="0">
                <a:solidFill>
                  <a:schemeClr val="tx2"/>
                </a:solidFill>
                <a:latin typeface="+mj-lt"/>
              </a:rPr>
              <a:t>: studies that show </a:t>
            </a:r>
            <a:r>
              <a:rPr lang="en-AU" altLang="en-US" sz="2000" b="1" dirty="0">
                <a:solidFill>
                  <a:schemeClr val="tx2"/>
                </a:solidFill>
                <a:latin typeface="+mj-lt"/>
              </a:rPr>
              <a:t>statistically significant</a:t>
            </a:r>
            <a:r>
              <a:rPr lang="en-AU" altLang="en-US" sz="2000" dirty="0">
                <a:solidFill>
                  <a:schemeClr val="tx2"/>
                </a:solidFill>
                <a:latin typeface="+mj-lt"/>
              </a:rPr>
              <a:t> </a:t>
            </a:r>
            <a:r>
              <a:rPr lang="en-AU" altLang="en-US" sz="2000" b="1" dirty="0">
                <a:solidFill>
                  <a:schemeClr val="tx2"/>
                </a:solidFill>
                <a:latin typeface="+mj-lt"/>
              </a:rPr>
              <a:t>benefit</a:t>
            </a:r>
            <a:r>
              <a:rPr lang="en-AU" altLang="en-US" sz="2000" dirty="0">
                <a:solidFill>
                  <a:schemeClr val="tx2"/>
                </a:solidFill>
                <a:latin typeface="+mj-lt"/>
              </a:rPr>
              <a:t> from the intervention</a:t>
            </a:r>
          </a:p>
          <a:p>
            <a:pPr defTabSz="685800">
              <a:spcAft>
                <a:spcPts val="450"/>
              </a:spcAft>
              <a:defRPr/>
            </a:pPr>
            <a:r>
              <a:rPr lang="en-AU" altLang="en-US" sz="2000" b="1" dirty="0">
                <a:solidFill>
                  <a:schemeClr val="tx2"/>
                </a:solidFill>
                <a:latin typeface="+mj-lt"/>
              </a:rPr>
              <a:t>Stack 2: </a:t>
            </a:r>
            <a:r>
              <a:rPr lang="en-AU" altLang="en-US" sz="2000" dirty="0">
                <a:solidFill>
                  <a:schemeClr val="tx2"/>
                </a:solidFill>
                <a:latin typeface="+mj-lt"/>
              </a:rPr>
              <a:t>all other studies</a:t>
            </a:r>
          </a:p>
          <a:p>
            <a:pPr defTabSz="685800">
              <a:spcAft>
                <a:spcPts val="450"/>
              </a:spcAft>
              <a:defRPr/>
            </a:pPr>
            <a:endParaRPr lang="en-AU" altLang="en-US" sz="2000" dirty="0">
              <a:solidFill>
                <a:schemeClr val="tx2"/>
              </a:solidFill>
              <a:latin typeface="+mj-lt"/>
            </a:endParaRPr>
          </a:p>
          <a:p>
            <a:pPr defTabSz="685800">
              <a:spcAft>
                <a:spcPts val="450"/>
              </a:spcAft>
              <a:defRPr/>
            </a:pPr>
            <a:r>
              <a:rPr lang="en-AU" altLang="en-US" sz="2000" dirty="0">
                <a:solidFill>
                  <a:schemeClr val="tx2"/>
                </a:solidFill>
                <a:latin typeface="+mj-lt"/>
              </a:rPr>
              <a:t>If </a:t>
            </a:r>
            <a:r>
              <a:rPr lang="en-AU" altLang="en-US" sz="2000" b="1" dirty="0">
                <a:solidFill>
                  <a:schemeClr val="tx2"/>
                </a:solidFill>
                <a:latin typeface="+mj-lt"/>
              </a:rPr>
              <a:t>Stack 1</a:t>
            </a:r>
            <a:r>
              <a:rPr lang="en-AU" altLang="en-US" sz="2000" dirty="0">
                <a:solidFill>
                  <a:schemeClr val="tx2"/>
                </a:solidFill>
                <a:latin typeface="+mj-lt"/>
              </a:rPr>
              <a:t> is highest, conclude the intervention is beneficial. Otherwise conclude that there is no effect. </a:t>
            </a:r>
          </a:p>
          <a:p>
            <a:pPr defTabSz="685800">
              <a:defRPr/>
            </a:pPr>
            <a:endParaRPr lang="en-AU" altLang="en-US" sz="2000" dirty="0">
              <a:solidFill>
                <a:schemeClr val="tx2"/>
              </a:solidFill>
              <a:latin typeface="+mj-lt"/>
            </a:endParaRPr>
          </a:p>
          <a:p>
            <a:pPr defTabSz="685800">
              <a:defRPr/>
            </a:pPr>
            <a:r>
              <a:rPr lang="en-AU" altLang="en-US" sz="2000" i="1" dirty="0">
                <a:solidFill>
                  <a:schemeClr val="tx2"/>
                </a:solidFill>
                <a:latin typeface="+mj-lt"/>
              </a:rPr>
              <a:t>Friedman 2001</a:t>
            </a:r>
          </a:p>
        </p:txBody>
      </p:sp>
      <p:sp>
        <p:nvSpPr>
          <p:cNvPr id="12" name="TextBox 11"/>
          <p:cNvSpPr txBox="1"/>
          <p:nvPr/>
        </p:nvSpPr>
        <p:spPr>
          <a:xfrm>
            <a:off x="5404802" y="3411733"/>
            <a:ext cx="1138428" cy="415498"/>
          </a:xfrm>
          <a:prstGeom prst="rect">
            <a:avLst/>
          </a:prstGeom>
          <a:noFill/>
          <a:ln w="38100">
            <a:noFill/>
          </a:ln>
        </p:spPr>
        <p:txBody>
          <a:bodyPr wrap="square" rtlCol="0">
            <a:spAutoFit/>
          </a:bodyPr>
          <a:lstStyle/>
          <a:p>
            <a:pPr algn="ctr" defTabSz="685800">
              <a:defRPr/>
            </a:pPr>
            <a:r>
              <a:rPr lang="en-AU" sz="2100" b="1" dirty="0">
                <a:solidFill>
                  <a:prstClr val="white"/>
                </a:solidFill>
                <a:latin typeface="Calibri" panose="020F0502020204030204"/>
              </a:rPr>
              <a:t>Stack1</a:t>
            </a:r>
            <a:endParaRPr lang="en-GB" sz="1350" b="1" dirty="0">
              <a:solidFill>
                <a:prstClr val="white"/>
              </a:solidFill>
              <a:latin typeface="Calibri" panose="020F0502020204030204"/>
            </a:endParaRPr>
          </a:p>
        </p:txBody>
      </p:sp>
      <p:sp>
        <p:nvSpPr>
          <p:cNvPr id="13" name="TextBox 12"/>
          <p:cNvSpPr txBox="1"/>
          <p:nvPr/>
        </p:nvSpPr>
        <p:spPr>
          <a:xfrm>
            <a:off x="6907787" y="3411733"/>
            <a:ext cx="1138428" cy="415498"/>
          </a:xfrm>
          <a:prstGeom prst="rect">
            <a:avLst/>
          </a:prstGeom>
          <a:noFill/>
          <a:ln w="38100">
            <a:noFill/>
          </a:ln>
        </p:spPr>
        <p:txBody>
          <a:bodyPr wrap="square" rtlCol="0">
            <a:spAutoFit/>
          </a:bodyPr>
          <a:lstStyle/>
          <a:p>
            <a:pPr algn="ctr" defTabSz="685800">
              <a:defRPr/>
            </a:pPr>
            <a:r>
              <a:rPr lang="en-AU" sz="2100" b="1" dirty="0">
                <a:solidFill>
                  <a:prstClr val="white"/>
                </a:solidFill>
                <a:latin typeface="Calibri" panose="020F0502020204030204"/>
              </a:rPr>
              <a:t>Stack2</a:t>
            </a:r>
            <a:endParaRPr lang="en-GB" sz="1350" b="1" dirty="0">
              <a:solidFill>
                <a:prstClr val="white"/>
              </a:solidFill>
              <a:latin typeface="Calibri" panose="020F0502020204030204"/>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16813"/>
          <a:stretch/>
        </p:blipFill>
        <p:spPr>
          <a:xfrm>
            <a:off x="5335528" y="3699737"/>
            <a:ext cx="3144517" cy="1742841"/>
          </a:xfrm>
          <a:prstGeom prst="rect">
            <a:avLst/>
          </a:prstGeom>
        </p:spPr>
      </p:pic>
      <p:sp>
        <p:nvSpPr>
          <p:cNvPr id="15" name="TextBox 14"/>
          <p:cNvSpPr txBox="1"/>
          <p:nvPr/>
        </p:nvSpPr>
        <p:spPr>
          <a:xfrm>
            <a:off x="5236655" y="2809583"/>
            <a:ext cx="1605959" cy="2632996"/>
          </a:xfrm>
          <a:prstGeom prst="rect">
            <a:avLst/>
          </a:prstGeom>
          <a:noFill/>
          <a:ln w="9525">
            <a:solidFill>
              <a:schemeClr val="bg1">
                <a:lumMod val="85000"/>
              </a:schemeClr>
            </a:solidFill>
          </a:ln>
        </p:spPr>
        <p:txBody>
          <a:bodyPr wrap="square" rtlCol="0">
            <a:noAutofit/>
          </a:bodyPr>
          <a:lstStyle/>
          <a:p>
            <a:pPr algn="ctr" defTabSz="685800">
              <a:defRPr/>
            </a:pPr>
            <a:r>
              <a:rPr lang="en-AU" sz="1350" b="1" dirty="0">
                <a:solidFill>
                  <a:schemeClr val="tx2"/>
                </a:solidFill>
                <a:latin typeface="Source Sans Pro Semibold"/>
              </a:rPr>
              <a:t>Stack 1. </a:t>
            </a:r>
          </a:p>
          <a:p>
            <a:pPr algn="ctr" defTabSz="685800">
              <a:defRPr/>
            </a:pPr>
            <a:r>
              <a:rPr lang="en-AU" sz="1350" dirty="0">
                <a:solidFill>
                  <a:schemeClr val="tx2"/>
                </a:solidFill>
                <a:latin typeface="Source Sans Pro Semibold"/>
              </a:rPr>
              <a:t>Statistically significant</a:t>
            </a:r>
            <a:endParaRPr lang="en-GB" sz="900" dirty="0">
              <a:solidFill>
                <a:schemeClr val="tx2"/>
              </a:solidFill>
              <a:latin typeface="Source Sans Pro Semibold"/>
            </a:endParaRPr>
          </a:p>
        </p:txBody>
      </p:sp>
      <p:sp>
        <p:nvSpPr>
          <p:cNvPr id="16" name="TextBox 15"/>
          <p:cNvSpPr txBox="1"/>
          <p:nvPr/>
        </p:nvSpPr>
        <p:spPr>
          <a:xfrm>
            <a:off x="6876411" y="2814418"/>
            <a:ext cx="1717079" cy="2632996"/>
          </a:xfrm>
          <a:prstGeom prst="rect">
            <a:avLst/>
          </a:prstGeom>
          <a:noFill/>
          <a:ln w="9525">
            <a:solidFill>
              <a:schemeClr val="bg1">
                <a:lumMod val="85000"/>
              </a:schemeClr>
            </a:solidFill>
          </a:ln>
        </p:spPr>
        <p:txBody>
          <a:bodyPr wrap="square" rtlCol="0">
            <a:noAutofit/>
          </a:bodyPr>
          <a:lstStyle/>
          <a:p>
            <a:pPr algn="ctr" defTabSz="685800">
              <a:defRPr/>
            </a:pPr>
            <a:r>
              <a:rPr lang="en-AU" sz="1350" b="1" dirty="0">
                <a:solidFill>
                  <a:schemeClr val="tx2"/>
                </a:solidFill>
                <a:latin typeface="Source Sans Pro Semibold"/>
              </a:rPr>
              <a:t>Stack 2. </a:t>
            </a:r>
          </a:p>
          <a:p>
            <a:pPr algn="ctr" defTabSz="685800">
              <a:defRPr/>
            </a:pPr>
            <a:r>
              <a:rPr lang="en-AU" sz="1350" dirty="0">
                <a:solidFill>
                  <a:schemeClr val="tx2"/>
                </a:solidFill>
                <a:latin typeface="Source Sans Pro Semibold"/>
              </a:rPr>
              <a:t>NOT statistically significant</a:t>
            </a:r>
            <a:endParaRPr lang="en-GB" sz="900" dirty="0">
              <a:solidFill>
                <a:schemeClr val="tx2"/>
              </a:solidFill>
              <a:latin typeface="Source Sans Pro Semibold"/>
            </a:endParaRPr>
          </a:p>
        </p:txBody>
      </p:sp>
      <p:sp>
        <p:nvSpPr>
          <p:cNvPr id="17" name="&quot;No&quot; Symbol 16"/>
          <p:cNvSpPr/>
          <p:nvPr/>
        </p:nvSpPr>
        <p:spPr>
          <a:xfrm>
            <a:off x="5377893" y="2891883"/>
            <a:ext cx="2986999" cy="2680615"/>
          </a:xfrm>
          <a:prstGeom prst="noSmoking">
            <a:avLst>
              <a:gd name="adj" fmla="val 10976"/>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000000"/>
              </a:solidFill>
              <a:latin typeface="Source Sans Pro Semibold"/>
            </a:endParaRPr>
          </a:p>
        </p:txBody>
      </p:sp>
      <p:pic>
        <p:nvPicPr>
          <p:cNvPr id="4" name="Picture 3" descr="A picture containing text, clipart&#10;&#10;Description automatically generated">
            <a:extLst>
              <a:ext uri="{FF2B5EF4-FFF2-40B4-BE49-F238E27FC236}">
                <a16:creationId xmlns:a16="http://schemas.microsoft.com/office/drawing/2014/main" id="{24B24181-9102-92FB-07BF-F28AD86001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41372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308" y="1580490"/>
            <a:ext cx="6120000" cy="632838"/>
          </a:xfrm>
        </p:spPr>
        <p:txBody>
          <a:bodyPr/>
          <a:lstStyle/>
          <a:p>
            <a:r>
              <a:rPr lang="en-US" altLang="en-US" sz="2400" dirty="0"/>
              <a:t>What are the problems with vote counting </a:t>
            </a:r>
            <a:br>
              <a:rPr lang="en-US" altLang="en-US" sz="2400" dirty="0"/>
            </a:br>
            <a:r>
              <a:rPr lang="en-US" altLang="en-US" sz="2400" dirty="0"/>
              <a:t>based on statistical significance?</a:t>
            </a:r>
            <a:endParaRPr lang="en-GB" sz="2400" dirty="0"/>
          </a:p>
        </p:txBody>
      </p:sp>
      <p:sp>
        <p:nvSpPr>
          <p:cNvPr id="3" name="Content Placeholder 2"/>
          <p:cNvSpPr>
            <a:spLocks noGrp="1"/>
          </p:cNvSpPr>
          <p:nvPr>
            <p:ph idx="1"/>
          </p:nvPr>
        </p:nvSpPr>
        <p:spPr>
          <a:xfrm>
            <a:off x="428308" y="2550064"/>
            <a:ext cx="7252652" cy="3337339"/>
          </a:xfrm>
        </p:spPr>
        <p:txBody>
          <a:bodyPr/>
          <a:lstStyle/>
          <a:p>
            <a:pPr marL="257175" indent="-257175">
              <a:buFont typeface="Arial" panose="020B0604020202020204" pitchFamily="34" charset="0"/>
              <a:buChar char="•"/>
            </a:pPr>
            <a:r>
              <a:rPr lang="en-AU" altLang="en-US" sz="2000" dirty="0">
                <a:cs typeface="Calibri" panose="020F0502020204030204" pitchFamily="34" charset="0"/>
              </a:rPr>
              <a:t>Small studies with insufficient power to detect an underlying intervention effect are counted as not showing benefit.</a:t>
            </a:r>
          </a:p>
          <a:p>
            <a:pPr marL="257175" indent="-257175">
              <a:buFont typeface="Arial" panose="020B0604020202020204" pitchFamily="34" charset="0"/>
              <a:buChar char="•"/>
            </a:pPr>
            <a:r>
              <a:rPr lang="en-AU" altLang="en-US" sz="2000" dirty="0">
                <a:cs typeface="Calibri" panose="020F0502020204030204" pitchFamily="34" charset="0"/>
              </a:rPr>
              <a:t>As the number of studies (and participants) increases, the power of conventional vote counting tends to zero except with large studies and at least moderate intervention effects</a:t>
            </a:r>
          </a:p>
          <a:p>
            <a:pPr marL="257175" indent="-257175">
              <a:buFont typeface="Arial" panose="020B0604020202020204" pitchFamily="34" charset="0"/>
              <a:buChar char="•"/>
            </a:pPr>
            <a:r>
              <a:rPr lang="en-AU" altLang="en-US" sz="2000" dirty="0">
                <a:cs typeface="Calibri" panose="020F0502020204030204" pitchFamily="34" charset="0"/>
              </a:rPr>
              <a:t>Regardless of the specific formulation, when based on statistical significance, all vote counting methods have </a:t>
            </a:r>
            <a:r>
              <a:rPr lang="en-AU" altLang="en-US" sz="2000" u="sng" dirty="0">
                <a:cs typeface="Calibri" panose="020F0502020204030204" pitchFamily="34" charset="0"/>
              </a:rPr>
              <a:t>serious limitations </a:t>
            </a:r>
            <a:r>
              <a:rPr lang="en-AU" altLang="en-US" sz="2000" dirty="0">
                <a:cs typeface="Calibri" panose="020F0502020204030204" pitchFamily="34" charset="0"/>
              </a:rPr>
              <a:t>and can lead to the wrong conclusion.</a:t>
            </a:r>
          </a:p>
          <a:p>
            <a:endParaRPr lang="en-GB" sz="1800" dirty="0"/>
          </a:p>
        </p:txBody>
      </p:sp>
      <p:pic>
        <p:nvPicPr>
          <p:cNvPr id="5" name="Picture 4" descr="A picture containing text, clipart&#10;&#10;Description automatically generated">
            <a:extLst>
              <a:ext uri="{FF2B5EF4-FFF2-40B4-BE49-F238E27FC236}">
                <a16:creationId xmlns:a16="http://schemas.microsoft.com/office/drawing/2014/main" id="{1DD0D4DD-6952-5EBC-1C0B-D957A5DC8B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4272234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a:xfrm>
            <a:off x="439738" y="1354176"/>
            <a:ext cx="6120000" cy="632838"/>
          </a:xfrm>
        </p:spPr>
        <p:txBody>
          <a:bodyPr/>
          <a:lstStyle/>
          <a:p>
            <a:r>
              <a:rPr lang="en-US" altLang="en-US" dirty="0"/>
              <a:t>Session outline</a:t>
            </a:r>
            <a:endParaRPr lang="en-AU" altLang="en-US" dirty="0"/>
          </a:p>
        </p:txBody>
      </p:sp>
      <p:sp>
        <p:nvSpPr>
          <p:cNvPr id="4" name="Content Placeholder 9">
            <a:extLst>
              <a:ext uri="{FF2B5EF4-FFF2-40B4-BE49-F238E27FC236}">
                <a16:creationId xmlns:a16="http://schemas.microsoft.com/office/drawing/2014/main" id="{EC967698-4C96-9C85-840D-F8D2233FBC0C}"/>
              </a:ext>
            </a:extLst>
          </p:cNvPr>
          <p:cNvSpPr>
            <a:spLocks noGrp="1"/>
          </p:cNvSpPr>
          <p:nvPr>
            <p:ph idx="1"/>
          </p:nvPr>
        </p:nvSpPr>
        <p:spPr>
          <a:xfrm>
            <a:off x="439738" y="2275199"/>
            <a:ext cx="6668198" cy="4278001"/>
          </a:xfrm>
          <a:noFill/>
        </p:spPr>
        <p:txBody>
          <a:bodyPr/>
          <a:lstStyle/>
          <a:p>
            <a:pPr marL="342900" indent="-342900">
              <a:buFont typeface="Arial" panose="020B0604020202020204" pitchFamily="34" charset="0"/>
              <a:buChar char="•"/>
            </a:pPr>
            <a:r>
              <a:rPr lang="en-AU" altLang="en-US" sz="2400" dirty="0"/>
              <a:t>Introduction</a:t>
            </a:r>
          </a:p>
          <a:p>
            <a:pPr marL="342900" indent="-342900">
              <a:buFont typeface="Arial" panose="020B0604020202020204" pitchFamily="34" charset="0"/>
              <a:buChar char="•"/>
            </a:pPr>
            <a:r>
              <a:rPr lang="en-AU" altLang="en-US" sz="2400" dirty="0"/>
              <a:t>Reasons for not undertaking a meta-analysis of effect estimates</a:t>
            </a:r>
          </a:p>
          <a:p>
            <a:pPr marL="342900" indent="-342900">
              <a:buFont typeface="Arial" panose="020B0604020202020204" pitchFamily="34" charset="0"/>
              <a:buChar char="•"/>
            </a:pPr>
            <a:r>
              <a:rPr lang="en-AU" altLang="en-US" sz="2400" dirty="0"/>
              <a:t>Structured summaries</a:t>
            </a:r>
          </a:p>
          <a:p>
            <a:pPr marL="342900" indent="-342900">
              <a:buFont typeface="Arial" panose="020B0604020202020204" pitchFamily="34" charset="0"/>
              <a:buChar char="•"/>
            </a:pPr>
            <a:r>
              <a:rPr lang="en-AU" altLang="en-US" sz="2400" dirty="0"/>
              <a:t>Acceptable synthesis methods and accompanying  visual displays</a:t>
            </a:r>
          </a:p>
          <a:p>
            <a:pPr marL="342900" indent="-342900">
              <a:buFont typeface="Arial" panose="020B0604020202020204" pitchFamily="34" charset="0"/>
              <a:buChar char="•"/>
            </a:pPr>
            <a:r>
              <a:rPr lang="en-AU" altLang="en-US" sz="2400" b="1" dirty="0"/>
              <a:t>What to include in the protocol</a:t>
            </a:r>
          </a:p>
          <a:p>
            <a:pPr marL="342900" indent="-342900">
              <a:buFont typeface="Arial" panose="020B0604020202020204" pitchFamily="34" charset="0"/>
              <a:buChar char="•"/>
            </a:pPr>
            <a:r>
              <a:rPr lang="en-AU" altLang="en-US" sz="2400" dirty="0"/>
              <a:t>Take home messages</a:t>
            </a:r>
          </a:p>
          <a:p>
            <a:pPr marL="342900" indent="-342900">
              <a:buFont typeface="Arial" panose="020B0604020202020204" pitchFamily="34" charset="0"/>
              <a:buChar char="•"/>
            </a:pPr>
            <a:endParaRPr lang="en-AU" altLang="en-US" sz="2400" b="1" dirty="0"/>
          </a:p>
        </p:txBody>
      </p:sp>
    </p:spTree>
    <p:extLst>
      <p:ext uri="{BB962C8B-B14F-4D97-AF65-F5344CB8AC3E}">
        <p14:creationId xmlns:p14="http://schemas.microsoft.com/office/powerpoint/2010/main" val="276244082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67034-7931-4438-9AF0-49BCD23DB7E1}"/>
              </a:ext>
            </a:extLst>
          </p:cNvPr>
          <p:cNvSpPr>
            <a:spLocks noGrp="1"/>
          </p:cNvSpPr>
          <p:nvPr>
            <p:ph type="title"/>
          </p:nvPr>
        </p:nvSpPr>
        <p:spPr/>
        <p:txBody>
          <a:bodyPr/>
          <a:lstStyle/>
          <a:p>
            <a:r>
              <a:rPr lang="en-AU" dirty="0"/>
              <a:t>What to include in the protocol</a:t>
            </a:r>
          </a:p>
        </p:txBody>
      </p:sp>
      <p:sp>
        <p:nvSpPr>
          <p:cNvPr id="3" name="Content Placeholder 2">
            <a:extLst>
              <a:ext uri="{FF2B5EF4-FFF2-40B4-BE49-F238E27FC236}">
                <a16:creationId xmlns:a16="http://schemas.microsoft.com/office/drawing/2014/main" id="{DA599B01-6222-4F67-9B93-7F796BC73CD2}"/>
              </a:ext>
            </a:extLst>
          </p:cNvPr>
          <p:cNvSpPr>
            <a:spLocks noGrp="1"/>
          </p:cNvSpPr>
          <p:nvPr>
            <p:ph idx="1"/>
          </p:nvPr>
        </p:nvSpPr>
        <p:spPr/>
        <p:txBody>
          <a:bodyPr/>
          <a:lstStyle/>
          <a:p>
            <a:pPr marL="285750" indent="-285750">
              <a:buFont typeface="Arial" panose="020B0604020202020204" pitchFamily="34" charset="0"/>
              <a:buChar char="•"/>
            </a:pPr>
            <a:r>
              <a:rPr lang="en-AU" sz="2000" dirty="0"/>
              <a:t>Provide details of the planned tabular structure to display results of individual studies</a:t>
            </a:r>
          </a:p>
          <a:p>
            <a:pPr marL="285750" indent="-285750">
              <a:buFont typeface="Arial" panose="020B0604020202020204" pitchFamily="34" charset="0"/>
              <a:buChar char="•"/>
            </a:pPr>
            <a:r>
              <a:rPr lang="en-AU" sz="2000" dirty="0"/>
              <a:t>Provide details of other synthesis and visual display methods that may be used</a:t>
            </a:r>
          </a:p>
        </p:txBody>
      </p:sp>
    </p:spTree>
    <p:extLst>
      <p:ext uri="{BB962C8B-B14F-4D97-AF65-F5344CB8AC3E}">
        <p14:creationId xmlns:p14="http://schemas.microsoft.com/office/powerpoint/2010/main" val="3493623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a:xfrm>
            <a:off x="439738" y="1354176"/>
            <a:ext cx="6120000" cy="632838"/>
          </a:xfrm>
        </p:spPr>
        <p:txBody>
          <a:bodyPr/>
          <a:lstStyle/>
          <a:p>
            <a:r>
              <a:rPr lang="en-US" altLang="en-US" dirty="0"/>
              <a:t>Session outline</a:t>
            </a:r>
            <a:endParaRPr lang="en-AU" altLang="en-US" dirty="0"/>
          </a:p>
        </p:txBody>
      </p:sp>
      <p:sp>
        <p:nvSpPr>
          <p:cNvPr id="4" name="Content Placeholder 9">
            <a:extLst>
              <a:ext uri="{FF2B5EF4-FFF2-40B4-BE49-F238E27FC236}">
                <a16:creationId xmlns:a16="http://schemas.microsoft.com/office/drawing/2014/main" id="{EC967698-4C96-9C85-840D-F8D2233FBC0C}"/>
              </a:ext>
            </a:extLst>
          </p:cNvPr>
          <p:cNvSpPr>
            <a:spLocks noGrp="1"/>
          </p:cNvSpPr>
          <p:nvPr>
            <p:ph idx="1"/>
          </p:nvPr>
        </p:nvSpPr>
        <p:spPr>
          <a:xfrm>
            <a:off x="439738" y="2275199"/>
            <a:ext cx="6668198" cy="4278001"/>
          </a:xfrm>
          <a:noFill/>
        </p:spPr>
        <p:txBody>
          <a:bodyPr/>
          <a:lstStyle/>
          <a:p>
            <a:pPr marL="342900" indent="-342900">
              <a:buFont typeface="Arial" panose="020B0604020202020204" pitchFamily="34" charset="0"/>
              <a:buChar char="•"/>
            </a:pPr>
            <a:r>
              <a:rPr lang="en-AU" altLang="en-US" sz="2400" dirty="0"/>
              <a:t>Introduction</a:t>
            </a:r>
          </a:p>
          <a:p>
            <a:pPr marL="342900" indent="-342900">
              <a:buFont typeface="Arial" panose="020B0604020202020204" pitchFamily="34" charset="0"/>
              <a:buChar char="•"/>
            </a:pPr>
            <a:r>
              <a:rPr lang="en-AU" altLang="en-US" sz="2400" dirty="0"/>
              <a:t>Reasons for not undertaking a meta-analysis of effect estimates</a:t>
            </a:r>
          </a:p>
          <a:p>
            <a:pPr marL="342900" indent="-342900">
              <a:buFont typeface="Arial" panose="020B0604020202020204" pitchFamily="34" charset="0"/>
              <a:buChar char="•"/>
            </a:pPr>
            <a:r>
              <a:rPr lang="en-AU" altLang="en-US" sz="2400" dirty="0"/>
              <a:t>Structured summaries</a:t>
            </a:r>
          </a:p>
          <a:p>
            <a:pPr marL="342900" indent="-342900">
              <a:buFont typeface="Arial" panose="020B0604020202020204" pitchFamily="34" charset="0"/>
              <a:buChar char="•"/>
            </a:pPr>
            <a:r>
              <a:rPr lang="en-AU" altLang="en-US" sz="2400" dirty="0"/>
              <a:t>Acceptable synthesis methods and accompanying  visual displays</a:t>
            </a:r>
          </a:p>
          <a:p>
            <a:pPr marL="342900" indent="-342900">
              <a:buFont typeface="Arial" panose="020B0604020202020204" pitchFamily="34" charset="0"/>
              <a:buChar char="•"/>
            </a:pPr>
            <a:r>
              <a:rPr lang="en-AU" altLang="en-US" sz="2400" dirty="0"/>
              <a:t>What to include in the protocol</a:t>
            </a:r>
          </a:p>
          <a:p>
            <a:pPr marL="342900" indent="-342900">
              <a:buFont typeface="Arial" panose="020B0604020202020204" pitchFamily="34" charset="0"/>
              <a:buChar char="•"/>
            </a:pPr>
            <a:r>
              <a:rPr lang="en-AU" altLang="en-US" sz="2400" b="1" dirty="0"/>
              <a:t>Take home messages</a:t>
            </a:r>
          </a:p>
          <a:p>
            <a:pPr marL="342900" indent="-342900">
              <a:buFont typeface="Arial" panose="020B0604020202020204" pitchFamily="34" charset="0"/>
              <a:buChar char="•"/>
            </a:pPr>
            <a:endParaRPr lang="en-AU" altLang="en-US" sz="2400" b="1" dirty="0"/>
          </a:p>
        </p:txBody>
      </p:sp>
    </p:spTree>
    <p:extLst>
      <p:ext uri="{BB962C8B-B14F-4D97-AF65-F5344CB8AC3E}">
        <p14:creationId xmlns:p14="http://schemas.microsoft.com/office/powerpoint/2010/main" val="111373790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Take home messages</a:t>
            </a:r>
            <a:endParaRPr lang="en-GB" dirty="0"/>
          </a:p>
        </p:txBody>
      </p:sp>
      <p:sp>
        <p:nvSpPr>
          <p:cNvPr id="3" name="Content Placeholder 2"/>
          <p:cNvSpPr>
            <a:spLocks noGrp="1"/>
          </p:cNvSpPr>
          <p:nvPr>
            <p:ph idx="1"/>
          </p:nvPr>
        </p:nvSpPr>
        <p:spPr>
          <a:xfrm>
            <a:off x="474907" y="2325573"/>
            <a:ext cx="7262324" cy="2932200"/>
          </a:xfrm>
        </p:spPr>
        <p:txBody>
          <a:bodyPr>
            <a:noAutofit/>
          </a:bodyPr>
          <a:lstStyle/>
          <a:p>
            <a:pPr marL="257175" indent="-257175">
              <a:buFont typeface="Arial" panose="020B0604020202020204" pitchFamily="34" charset="0"/>
              <a:buChar char="•"/>
            </a:pPr>
            <a:r>
              <a:rPr lang="en-GB" sz="2000" dirty="0"/>
              <a:t>Other synthesis methods may be needed where there is incompletely reported data in the primary studies</a:t>
            </a:r>
          </a:p>
          <a:p>
            <a:pPr marL="257175" indent="-257175">
              <a:buFont typeface="Arial" panose="020B0604020202020204" pitchFamily="34" charset="0"/>
              <a:buChar char="•"/>
            </a:pPr>
            <a:r>
              <a:rPr lang="en-GB" sz="2000" dirty="0"/>
              <a:t>These methods differ in the completeness of the data they require, the hypotheses they address, and the conclusions that can be drawn from their findings</a:t>
            </a:r>
          </a:p>
          <a:p>
            <a:pPr marL="257175" indent="-257175">
              <a:buFont typeface="Arial" panose="020B0604020202020204" pitchFamily="34" charset="0"/>
              <a:buChar char="•"/>
            </a:pPr>
            <a:r>
              <a:rPr lang="en-GB" sz="2000" dirty="0"/>
              <a:t>Tabulation and visual display of the results should always be presented </a:t>
            </a:r>
            <a:br>
              <a:rPr lang="en-GB" sz="2000" dirty="0"/>
            </a:br>
            <a:r>
              <a:rPr lang="en-GB" sz="2000" dirty="0"/>
              <a:t>alongside any synthesis</a:t>
            </a:r>
          </a:p>
          <a:p>
            <a:pPr marL="257175" indent="-257175">
              <a:buFont typeface="Arial" panose="020B0604020202020204" pitchFamily="34" charset="0"/>
              <a:buChar char="•"/>
            </a:pPr>
            <a:r>
              <a:rPr lang="en-GB" sz="2000" dirty="0"/>
              <a:t>Synthesis methods that involve vote counting based on statistical significance have serious limitations and are unacceptable</a:t>
            </a:r>
          </a:p>
          <a:p>
            <a:endParaRPr lang="en-GB" sz="1800" dirty="0"/>
          </a:p>
        </p:txBody>
      </p:sp>
      <p:pic>
        <p:nvPicPr>
          <p:cNvPr id="5" name="Picture 4" descr="A picture containing text, clipart&#10;&#10;Description automatically generated">
            <a:extLst>
              <a:ext uri="{FF2B5EF4-FFF2-40B4-BE49-F238E27FC236}">
                <a16:creationId xmlns:a16="http://schemas.microsoft.com/office/drawing/2014/main" id="{81215F82-E93A-7889-F3C4-97848E67BB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379327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t>Slides prepared by:</a:t>
            </a:r>
            <a:br>
              <a:rPr lang="en-AU" dirty="0"/>
            </a:br>
            <a:r>
              <a:rPr lang="en-AU" dirty="0"/>
              <a:t>Joanne E. McKenzie and Sue E. Brennan</a:t>
            </a:r>
            <a:br>
              <a:rPr lang="en-AU" dirty="0"/>
            </a:br>
            <a:r>
              <a:rPr lang="en-AU" dirty="0"/>
              <a:t>School of Public Health and Preventive Medicine, Monash University</a:t>
            </a:r>
            <a:r>
              <a:rPr lang="en-AU"/>
              <a:t>, Australia</a:t>
            </a:r>
            <a:endParaRPr lang="en-AU" dirty="0"/>
          </a:p>
          <a:p>
            <a:endParaRPr lang="en-AU" dirty="0"/>
          </a:p>
          <a:p>
            <a:r>
              <a:rPr lang="en-AU" dirty="0"/>
              <a:t>Based on: </a:t>
            </a:r>
          </a:p>
          <a:p>
            <a:r>
              <a:rPr lang="en-AU" dirty="0"/>
              <a:t>McKenzie JE, Brennan SE. Chapter 12: Synthesizing and presenting findings using other methods. In: Higgins JPT, Thomas J, Chandler J, </a:t>
            </a:r>
            <a:r>
              <a:rPr lang="en-AU" dirty="0" err="1"/>
              <a:t>Cumpston</a:t>
            </a:r>
            <a:r>
              <a:rPr lang="en-AU" dirty="0"/>
              <a:t> M, Li T, Page MJ, Welch VA (editors). Cochrane Handbook for Systematic Reviews of Interventions. 2nd Edition. Chichester (UK): John Wiley &amp; Sons, 2019: 321–348.</a:t>
            </a:r>
          </a:p>
          <a:p>
            <a:endParaRPr lang="en-GB" dirty="0"/>
          </a:p>
        </p:txBody>
      </p:sp>
    </p:spTree>
    <p:extLst>
      <p:ext uri="{BB962C8B-B14F-4D97-AF65-F5344CB8AC3E}">
        <p14:creationId xmlns:p14="http://schemas.microsoft.com/office/powerpoint/2010/main" val="2594983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3551" y="1309035"/>
            <a:ext cx="6120000" cy="474629"/>
          </a:xfrm>
        </p:spPr>
        <p:txBody>
          <a:bodyPr/>
          <a:lstStyle/>
          <a:p>
            <a:r>
              <a:rPr lang="en-AU" altLang="en-US" dirty="0"/>
              <a:t>Other references</a:t>
            </a:r>
            <a:endParaRPr lang="en-GB" dirty="0"/>
          </a:p>
        </p:txBody>
      </p:sp>
      <p:sp>
        <p:nvSpPr>
          <p:cNvPr id="3" name="Content Placeholder 2"/>
          <p:cNvSpPr>
            <a:spLocks noGrp="1"/>
          </p:cNvSpPr>
          <p:nvPr>
            <p:ph idx="1"/>
          </p:nvPr>
        </p:nvSpPr>
        <p:spPr>
          <a:xfrm>
            <a:off x="368486" y="2314834"/>
            <a:ext cx="8053631" cy="3583523"/>
          </a:xfrm>
        </p:spPr>
        <p:txBody>
          <a:bodyPr>
            <a:normAutofit/>
          </a:bodyPr>
          <a:lstStyle/>
          <a:p>
            <a:pPr marL="257175" indent="-257175">
              <a:spcBef>
                <a:spcPts val="0"/>
              </a:spcBef>
              <a:spcAft>
                <a:spcPts val="450"/>
              </a:spcAft>
              <a:buFont typeface="+mj-lt"/>
              <a:buAutoNum type="arabicPeriod"/>
            </a:pPr>
            <a:r>
              <a:rPr lang="en-US" altLang="en-US" sz="1350" dirty="0" err="1">
                <a:cs typeface="Arial" charset="0"/>
              </a:rPr>
              <a:t>Cucherat</a:t>
            </a:r>
            <a:r>
              <a:rPr lang="en-US" altLang="en-US" sz="1350" dirty="0">
                <a:cs typeface="Arial" charset="0"/>
              </a:rPr>
              <a:t>, M., et al., Evidence of clinical efficacy of homeopathy. A meta-analysis of clinical trials. HMRAG. Homeopathic Medicines Research Advisory Group</a:t>
            </a:r>
            <a:r>
              <a:rPr lang="en-US" altLang="en-US" sz="1350" i="1" dirty="0">
                <a:cs typeface="Arial" charset="0"/>
              </a:rPr>
              <a:t>. </a:t>
            </a:r>
            <a:r>
              <a:rPr lang="en-US" altLang="en-US" sz="1350" i="1" dirty="0" err="1">
                <a:cs typeface="Arial" charset="0"/>
              </a:rPr>
              <a:t>Eur</a:t>
            </a:r>
            <a:r>
              <a:rPr lang="en-US" altLang="en-US" sz="1350" i="1" dirty="0">
                <a:cs typeface="Arial" charset="0"/>
              </a:rPr>
              <a:t> J </a:t>
            </a:r>
            <a:r>
              <a:rPr lang="en-US" altLang="en-US" sz="1350" i="1" dirty="0" err="1">
                <a:cs typeface="Arial" charset="0"/>
              </a:rPr>
              <a:t>Clin</a:t>
            </a:r>
            <a:r>
              <a:rPr lang="en-US" altLang="en-US" sz="1350" i="1" dirty="0">
                <a:cs typeface="Arial" charset="0"/>
              </a:rPr>
              <a:t> </a:t>
            </a:r>
            <a:r>
              <a:rPr lang="en-US" altLang="en-US" sz="1350" i="1" dirty="0" err="1">
                <a:cs typeface="Arial" charset="0"/>
              </a:rPr>
              <a:t>Pharmacol</a:t>
            </a:r>
            <a:r>
              <a:rPr lang="en-US" altLang="en-US" sz="1350" dirty="0">
                <a:cs typeface="Arial" charset="0"/>
              </a:rPr>
              <a:t>, 2000. 56(1): p. 27-33.</a:t>
            </a:r>
          </a:p>
          <a:p>
            <a:pPr marL="257175" indent="-257175">
              <a:spcBef>
                <a:spcPts val="0"/>
              </a:spcBef>
              <a:spcAft>
                <a:spcPts val="450"/>
              </a:spcAft>
              <a:buFont typeface="+mj-lt"/>
              <a:buAutoNum type="arabicPeriod"/>
            </a:pPr>
            <a:r>
              <a:rPr lang="en-US" altLang="en-US" sz="1350" dirty="0">
                <a:cs typeface="Arial" charset="0"/>
              </a:rPr>
              <a:t>Friedman: Why vote-count reviews don’t count. </a:t>
            </a:r>
            <a:r>
              <a:rPr lang="en-US" altLang="en-US" sz="1350" i="1" dirty="0">
                <a:cs typeface="Arial" charset="0"/>
              </a:rPr>
              <a:t>Biological Psychiatry</a:t>
            </a:r>
            <a:r>
              <a:rPr lang="en-US" altLang="en-US" sz="1350" dirty="0">
                <a:cs typeface="Arial" charset="0"/>
              </a:rPr>
              <a:t> 2001, 49(2):161-162</a:t>
            </a:r>
          </a:p>
          <a:p>
            <a:pPr marL="257175" indent="-257175">
              <a:spcBef>
                <a:spcPts val="0"/>
              </a:spcBef>
              <a:spcAft>
                <a:spcPts val="450"/>
              </a:spcAft>
              <a:buFont typeface="+mj-lt"/>
              <a:buAutoNum type="arabicPeriod"/>
            </a:pPr>
            <a:r>
              <a:rPr lang="en-US" altLang="en-US" sz="1350" dirty="0">
                <a:cs typeface="Arial" charset="0"/>
              </a:rPr>
              <a:t>Harrison S, Jones HE, Martin RM, Lewis SJ, Higgins JPT. The albatross plot: A novel graphical tool for presenting results of diversely reported studies in a systematic review. </a:t>
            </a:r>
            <a:r>
              <a:rPr lang="en-US" altLang="en-US" sz="1350" i="1" dirty="0">
                <a:cs typeface="Arial" charset="0"/>
              </a:rPr>
              <a:t>Res Synth Methods</a:t>
            </a:r>
            <a:r>
              <a:rPr lang="en-US" altLang="en-US" sz="1350" dirty="0">
                <a:cs typeface="Arial" charset="0"/>
              </a:rPr>
              <a:t>. 2017;8:281-9.</a:t>
            </a:r>
          </a:p>
          <a:p>
            <a:pPr marL="257175" indent="-257175">
              <a:spcBef>
                <a:spcPts val="0"/>
              </a:spcBef>
              <a:spcAft>
                <a:spcPts val="450"/>
              </a:spcAft>
              <a:buFont typeface="+mj-lt"/>
              <a:buAutoNum type="arabicPeriod"/>
            </a:pPr>
            <a:r>
              <a:rPr lang="en-US" altLang="en-US" sz="1350" dirty="0" err="1">
                <a:cs typeface="Arial" charset="0"/>
              </a:rPr>
              <a:t>Ivers</a:t>
            </a:r>
            <a:r>
              <a:rPr lang="en-US" altLang="en-US" sz="1350" dirty="0">
                <a:cs typeface="Arial" charset="0"/>
              </a:rPr>
              <a:t> N, </a:t>
            </a:r>
            <a:r>
              <a:rPr lang="en-US" altLang="en-US" sz="1350" dirty="0" err="1">
                <a:cs typeface="Arial" charset="0"/>
              </a:rPr>
              <a:t>Jamtvedt</a:t>
            </a:r>
            <a:r>
              <a:rPr lang="en-US" altLang="en-US" sz="1350" dirty="0">
                <a:cs typeface="Arial" charset="0"/>
              </a:rPr>
              <a:t> G, </a:t>
            </a:r>
            <a:r>
              <a:rPr lang="en-US" altLang="en-US" sz="1350" dirty="0" err="1">
                <a:cs typeface="Arial" charset="0"/>
              </a:rPr>
              <a:t>Flottorp</a:t>
            </a:r>
            <a:r>
              <a:rPr lang="en-US" altLang="en-US" sz="1350" dirty="0">
                <a:cs typeface="Arial" charset="0"/>
              </a:rPr>
              <a:t> S, Young JM, </a:t>
            </a:r>
            <a:r>
              <a:rPr lang="en-US" altLang="en-US" sz="1350" dirty="0" err="1">
                <a:cs typeface="Arial" charset="0"/>
              </a:rPr>
              <a:t>Odgaard</a:t>
            </a:r>
            <a:r>
              <a:rPr lang="en-US" altLang="en-US" sz="1350" dirty="0">
                <a:cs typeface="Arial" charset="0"/>
              </a:rPr>
              <a:t>-Jensen J, French SD, et al. Audit and feedback: effects on professional practice and healthcare outcomes. </a:t>
            </a:r>
            <a:r>
              <a:rPr lang="en-US" altLang="en-US" sz="1350" i="1" dirty="0">
                <a:cs typeface="Arial" charset="0"/>
              </a:rPr>
              <a:t>Cochrane Database of Systematic Reviews</a:t>
            </a:r>
            <a:r>
              <a:rPr lang="en-US" altLang="en-US" sz="1350" dirty="0">
                <a:cs typeface="Arial" charset="0"/>
              </a:rPr>
              <a:t>. 2012;6:CD000259.</a:t>
            </a:r>
          </a:p>
          <a:p>
            <a:pPr marL="257175" indent="-257175">
              <a:spcBef>
                <a:spcPts val="0"/>
              </a:spcBef>
              <a:spcAft>
                <a:spcPts val="450"/>
              </a:spcAft>
              <a:buFont typeface="+mj-lt"/>
              <a:buAutoNum type="arabicPeriod"/>
            </a:pPr>
            <a:r>
              <a:rPr lang="en-US" altLang="en-US" sz="1350" dirty="0">
                <a:cs typeface="Arial" charset="0"/>
              </a:rPr>
              <a:t>McKenzie JE, Brennan SE, Ryan RE, Thomson HJ, Johnson RV, Thomas J. Chapter 9: Summarizing study characteristics and preparing for synthesis. In: Higgins JPT, Thomas J, Chandler J, </a:t>
            </a:r>
            <a:r>
              <a:rPr lang="en-US" altLang="en-US" sz="1350" dirty="0" err="1">
                <a:cs typeface="Arial" charset="0"/>
              </a:rPr>
              <a:t>Cumpston</a:t>
            </a:r>
            <a:r>
              <a:rPr lang="en-US" altLang="en-US" sz="1350" dirty="0">
                <a:cs typeface="Arial" charset="0"/>
              </a:rPr>
              <a:t> M, Li T, Page MJ, et al., editors. </a:t>
            </a:r>
            <a:r>
              <a:rPr lang="en-US" altLang="en-US" sz="1350" i="1" dirty="0">
                <a:cs typeface="Arial" charset="0"/>
              </a:rPr>
              <a:t>Cochrane Handbook for Systematic Reviews of Interventions</a:t>
            </a:r>
            <a:r>
              <a:rPr lang="en-US" altLang="en-US" sz="1350" dirty="0">
                <a:cs typeface="Arial" charset="0"/>
              </a:rPr>
              <a:t>. 2nd ed. Chichester UK: John Wiley &amp; Sons; 2019. p. 12.</a:t>
            </a:r>
          </a:p>
          <a:p>
            <a:pPr marL="257175" indent="-257175">
              <a:spcBef>
                <a:spcPts val="0"/>
              </a:spcBef>
              <a:spcAft>
                <a:spcPts val="450"/>
              </a:spcAft>
              <a:buFont typeface="+mj-lt"/>
              <a:buAutoNum type="arabicPeriod"/>
            </a:pPr>
            <a:r>
              <a:rPr lang="en-US" altLang="en-US" sz="1350" dirty="0">
                <a:cs typeface="Arial" charset="0"/>
              </a:rPr>
              <a:t>McKenzie JE, Brennan SE. Chapter 12: Synthesizing and presenting findings using other methods. In: Higgins JPT, Thomas J, Chandler J, </a:t>
            </a:r>
            <a:r>
              <a:rPr lang="en-US" altLang="en-US" sz="1350" dirty="0" err="1">
                <a:cs typeface="Arial" charset="0"/>
              </a:rPr>
              <a:t>Cumpston</a:t>
            </a:r>
            <a:r>
              <a:rPr lang="en-US" altLang="en-US" sz="1350" dirty="0">
                <a:cs typeface="Arial" charset="0"/>
              </a:rPr>
              <a:t> M, Li T, Page MJ, et al., editors</a:t>
            </a:r>
            <a:r>
              <a:rPr lang="en-US" altLang="en-US" sz="1350" i="1" dirty="0">
                <a:cs typeface="Arial" charset="0"/>
              </a:rPr>
              <a:t>. Cochrane Handbook for Systematic Reviews of Interventions</a:t>
            </a:r>
            <a:r>
              <a:rPr lang="en-US" altLang="en-US" sz="1350" dirty="0">
                <a:cs typeface="Arial" charset="0"/>
              </a:rPr>
              <a:t>. 2nd ed. Chichester UK: John Wiley &amp; Sons; 2019. p. 28.</a:t>
            </a:r>
          </a:p>
          <a:p>
            <a:pPr marL="257175" indent="-257175">
              <a:spcBef>
                <a:spcPts val="0"/>
              </a:spcBef>
              <a:spcAft>
                <a:spcPts val="450"/>
              </a:spcAft>
              <a:buFont typeface="+mj-lt"/>
              <a:buAutoNum type="arabicPeriod"/>
            </a:pPr>
            <a:endParaRPr lang="en-US" altLang="en-US" sz="1350" dirty="0">
              <a:cs typeface="Arial" charset="0"/>
            </a:endParaRPr>
          </a:p>
          <a:p>
            <a:pPr marL="257175" indent="-257175">
              <a:spcBef>
                <a:spcPts val="0"/>
              </a:spcBef>
              <a:spcAft>
                <a:spcPts val="450"/>
              </a:spcAft>
              <a:buFont typeface="+mj-lt"/>
              <a:buAutoNum type="arabicPeriod"/>
            </a:pPr>
            <a:endParaRPr lang="en-US" altLang="en-US" sz="1350" dirty="0">
              <a:cs typeface="Arial" charset="0"/>
            </a:endParaRPr>
          </a:p>
          <a:p>
            <a:pPr marL="257175" indent="-257175">
              <a:spcBef>
                <a:spcPts val="0"/>
              </a:spcBef>
              <a:spcAft>
                <a:spcPts val="450"/>
              </a:spcAft>
              <a:buFont typeface="+mj-lt"/>
              <a:buAutoNum type="arabicPeriod"/>
            </a:pPr>
            <a:endParaRPr lang="en-US" altLang="en-US" sz="1350" dirty="0">
              <a:cs typeface="Arial" charset="0"/>
            </a:endParaRPr>
          </a:p>
          <a:p>
            <a:pPr marL="257175" indent="-257175">
              <a:spcBef>
                <a:spcPts val="0"/>
              </a:spcBef>
              <a:spcAft>
                <a:spcPts val="450"/>
              </a:spcAft>
              <a:buFont typeface="+mj-lt"/>
              <a:buAutoNum type="arabicPeriod"/>
            </a:pPr>
            <a:endParaRPr lang="en-US" altLang="en-US" sz="1350" dirty="0">
              <a:cs typeface="Arial" charset="0"/>
            </a:endParaRPr>
          </a:p>
        </p:txBody>
      </p:sp>
      <p:pic>
        <p:nvPicPr>
          <p:cNvPr id="5" name="Picture 4" descr="A picture containing text, clipart&#10;&#10;Description automatically generated">
            <a:extLst>
              <a:ext uri="{FF2B5EF4-FFF2-40B4-BE49-F238E27FC236}">
                <a16:creationId xmlns:a16="http://schemas.microsoft.com/office/drawing/2014/main" id="{4DEED0DF-24EE-C31F-BC52-4D86E1C6A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384457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49036383"/>
              </p:ext>
            </p:extLst>
          </p:nvPr>
        </p:nvGraphicFramePr>
        <p:xfrm>
          <a:off x="124477" y="2270205"/>
          <a:ext cx="4923388" cy="3244582"/>
        </p:xfrm>
        <a:graphic>
          <a:graphicData uri="http://schemas.openxmlformats.org/drawingml/2006/table">
            <a:tbl>
              <a:tblPr firstRow="1" bandRow="1">
                <a:tableStyleId>{68D230F3-CF80-4859-8CE7-A43EE81993B5}</a:tableStyleId>
              </a:tblPr>
              <a:tblGrid>
                <a:gridCol w="4923388">
                  <a:extLst>
                    <a:ext uri="{9D8B030D-6E8A-4147-A177-3AD203B41FA5}">
                      <a16:colId xmlns:a16="http://schemas.microsoft.com/office/drawing/2014/main" val="3483181074"/>
                    </a:ext>
                  </a:extLst>
                </a:gridCol>
              </a:tblGrid>
              <a:tr h="708660">
                <a:tc>
                  <a:txBody>
                    <a:bodyPr/>
                    <a:lstStyle/>
                    <a:p>
                      <a:r>
                        <a:rPr lang="en-AU" sz="1700" dirty="0">
                          <a:solidFill>
                            <a:schemeClr val="tx2"/>
                          </a:solidFill>
                        </a:rPr>
                        <a:t>Legitimate reasons</a:t>
                      </a:r>
                    </a:p>
                    <a:p>
                      <a:endParaRPr lang="en-GB" sz="1700" b="1" kern="1200" baseline="0" dirty="0">
                        <a:solidFill>
                          <a:schemeClr val="tx2"/>
                        </a:solidFill>
                        <a:latin typeface="+mn-lt"/>
                        <a:ea typeface="+mn-ea"/>
                        <a:cs typeface="+mn-cs"/>
                      </a:endParaRPr>
                    </a:p>
                  </a:txBody>
                  <a:tcPr marL="68580" marR="68580" marT="34290" marB="34290">
                    <a:solidFill>
                      <a:schemeClr val="tx2">
                        <a:lumMod val="10000"/>
                        <a:lumOff val="90000"/>
                      </a:schemeClr>
                    </a:solidFill>
                  </a:tcPr>
                </a:tc>
                <a:extLst>
                  <a:ext uri="{0D108BD9-81ED-4DB2-BD59-A6C34878D82A}">
                    <a16:rowId xmlns:a16="http://schemas.microsoft.com/office/drawing/2014/main" val="1833025104"/>
                  </a:ext>
                </a:extLst>
              </a:tr>
              <a:tr h="590390">
                <a:tc>
                  <a:txBody>
                    <a:bodyPr/>
                    <a:lstStyle/>
                    <a:p>
                      <a:r>
                        <a:rPr lang="en-AU" sz="1700" dirty="0">
                          <a:solidFill>
                            <a:schemeClr val="tx2"/>
                          </a:solidFill>
                        </a:rPr>
                        <a:t>1. Limited</a:t>
                      </a:r>
                      <a:r>
                        <a:rPr lang="en-AU" sz="1700" baseline="0" dirty="0">
                          <a:solidFill>
                            <a:schemeClr val="tx2"/>
                          </a:solidFill>
                        </a:rPr>
                        <a:t> evidence for a pre-specified comparison </a:t>
                      </a:r>
                      <a:endParaRPr lang="hr-HR" sz="1700" baseline="0" dirty="0">
                        <a:solidFill>
                          <a:schemeClr val="tx2"/>
                        </a:solidFill>
                      </a:endParaRPr>
                    </a:p>
                    <a:p>
                      <a:r>
                        <a:rPr lang="en-AU" sz="1500" baseline="0" dirty="0">
                          <a:solidFill>
                            <a:schemeClr val="tx2"/>
                          </a:solidFill>
                          <a:latin typeface="+mj-lt"/>
                        </a:rPr>
                        <a:t>(one or no studies)</a:t>
                      </a:r>
                      <a:endParaRPr lang="en-GB" sz="1500" dirty="0">
                        <a:solidFill>
                          <a:schemeClr val="tx2"/>
                        </a:solidFill>
                        <a:latin typeface="+mj-lt"/>
                      </a:endParaRPr>
                    </a:p>
                  </a:txBody>
                  <a:tcPr marL="68580" marR="68580" marT="34290" marB="34290"/>
                </a:tc>
                <a:extLst>
                  <a:ext uri="{0D108BD9-81ED-4DB2-BD59-A6C34878D82A}">
                    <a16:rowId xmlns:a16="http://schemas.microsoft.com/office/drawing/2014/main" val="2650158151"/>
                  </a:ext>
                </a:extLst>
              </a:tr>
              <a:tr h="453201">
                <a:tc>
                  <a:txBody>
                    <a:bodyPr/>
                    <a:lstStyle/>
                    <a:p>
                      <a:r>
                        <a:rPr lang="en-AU" sz="1700" dirty="0">
                          <a:solidFill>
                            <a:schemeClr val="tx2"/>
                          </a:solidFill>
                        </a:rPr>
                        <a:t>2. Incompletely reported outcome</a:t>
                      </a:r>
                      <a:r>
                        <a:rPr lang="en-AU" sz="1700" baseline="0" dirty="0">
                          <a:solidFill>
                            <a:schemeClr val="tx2"/>
                          </a:solidFill>
                        </a:rPr>
                        <a:t> or </a:t>
                      </a:r>
                      <a:r>
                        <a:rPr lang="en-AU" sz="1700" dirty="0">
                          <a:solidFill>
                            <a:schemeClr val="tx2"/>
                          </a:solidFill>
                        </a:rPr>
                        <a:t>effect estimate</a:t>
                      </a:r>
                      <a:endParaRPr lang="en-GB" sz="1700" dirty="0">
                        <a:solidFill>
                          <a:schemeClr val="tx2"/>
                        </a:solidFill>
                      </a:endParaRPr>
                    </a:p>
                  </a:txBody>
                  <a:tcPr marL="68580" marR="68580" marT="34290" marB="34290"/>
                </a:tc>
                <a:extLst>
                  <a:ext uri="{0D108BD9-81ED-4DB2-BD59-A6C34878D82A}">
                    <a16:rowId xmlns:a16="http://schemas.microsoft.com/office/drawing/2014/main" val="4197372693"/>
                  </a:ext>
                </a:extLst>
              </a:tr>
              <a:tr h="802532">
                <a:tc>
                  <a:txBody>
                    <a:bodyPr/>
                    <a:lstStyle/>
                    <a:p>
                      <a:r>
                        <a:rPr lang="en-AU" sz="1700" dirty="0">
                          <a:solidFill>
                            <a:schemeClr val="tx2"/>
                          </a:solidFill>
                        </a:rPr>
                        <a:t>3. Different effect measures across studies </a:t>
                      </a:r>
                      <a:endParaRPr lang="hr-HR" sz="1700" dirty="0">
                        <a:solidFill>
                          <a:schemeClr val="tx2"/>
                        </a:solidFill>
                      </a:endParaRPr>
                    </a:p>
                    <a:p>
                      <a:r>
                        <a:rPr lang="en-AU" sz="1500" dirty="0">
                          <a:solidFill>
                            <a:schemeClr val="tx2"/>
                          </a:solidFill>
                          <a:latin typeface="+mj-lt"/>
                        </a:rPr>
                        <a:t>(e.g. some dichotomize time-to-event, others do not, leading to hazard ratios and risk ratios</a:t>
                      </a:r>
                      <a:r>
                        <a:rPr lang="en-AU" sz="1500" baseline="0" dirty="0">
                          <a:solidFill>
                            <a:schemeClr val="tx2"/>
                          </a:solidFill>
                          <a:latin typeface="+mj-lt"/>
                        </a:rPr>
                        <a:t>)</a:t>
                      </a:r>
                      <a:endParaRPr lang="en-GB" sz="1500" dirty="0">
                        <a:solidFill>
                          <a:schemeClr val="tx2"/>
                        </a:solidFill>
                        <a:latin typeface="+mj-lt"/>
                      </a:endParaRPr>
                    </a:p>
                  </a:txBody>
                  <a:tcPr marL="68580" marR="68580" marT="34290" marB="34290"/>
                </a:tc>
                <a:extLst>
                  <a:ext uri="{0D108BD9-81ED-4DB2-BD59-A6C34878D82A}">
                    <a16:rowId xmlns:a16="http://schemas.microsoft.com/office/drawing/2014/main" val="1008915696"/>
                  </a:ext>
                </a:extLst>
              </a:tr>
              <a:tr h="534163">
                <a:tc>
                  <a:txBody>
                    <a:bodyPr/>
                    <a:lstStyle/>
                    <a:p>
                      <a:r>
                        <a:rPr lang="en-AU" sz="1700" dirty="0">
                          <a:solidFill>
                            <a:schemeClr val="tx2"/>
                          </a:solidFill>
                        </a:rPr>
                        <a:t>4. Bias in the evidence </a:t>
                      </a:r>
                      <a:endParaRPr lang="hr-HR" sz="1700" dirty="0">
                        <a:solidFill>
                          <a:schemeClr val="tx2"/>
                        </a:solidFill>
                      </a:endParaRPr>
                    </a:p>
                    <a:p>
                      <a:r>
                        <a:rPr lang="en-AU" sz="1500" dirty="0">
                          <a:solidFill>
                            <a:schemeClr val="tx2"/>
                          </a:solidFill>
                          <a:latin typeface="+mj-lt"/>
                        </a:rPr>
                        <a:t>(missing studies,</a:t>
                      </a:r>
                      <a:r>
                        <a:rPr lang="en-AU" sz="1500" baseline="0" dirty="0">
                          <a:solidFill>
                            <a:schemeClr val="tx2"/>
                          </a:solidFill>
                          <a:latin typeface="+mj-lt"/>
                        </a:rPr>
                        <a:t> missing outcomes, or bias in studies)</a:t>
                      </a:r>
                      <a:endParaRPr lang="en-GB" sz="1500" dirty="0">
                        <a:solidFill>
                          <a:schemeClr val="tx2"/>
                        </a:solidFill>
                        <a:latin typeface="+mj-lt"/>
                      </a:endParaRPr>
                    </a:p>
                  </a:txBody>
                  <a:tcPr marL="68580" marR="68580" marT="34290" marB="34290"/>
                </a:tc>
                <a:extLst>
                  <a:ext uri="{0D108BD9-81ED-4DB2-BD59-A6C34878D82A}">
                    <a16:rowId xmlns:a16="http://schemas.microsoft.com/office/drawing/2014/main" val="3621087845"/>
                  </a:ext>
                </a:extLst>
              </a:tr>
            </a:tbl>
          </a:graphicData>
        </a:graphic>
      </p:graphicFrame>
      <p:sp>
        <p:nvSpPr>
          <p:cNvPr id="4" name="TextBox 3"/>
          <p:cNvSpPr txBox="1"/>
          <p:nvPr/>
        </p:nvSpPr>
        <p:spPr>
          <a:xfrm>
            <a:off x="5114317" y="4846064"/>
            <a:ext cx="3729646" cy="868323"/>
          </a:xfrm>
          <a:prstGeom prst="wedgeRoundRectCallout">
            <a:avLst>
              <a:gd name="adj1" fmla="val 23180"/>
              <a:gd name="adj2" fmla="val -75575"/>
              <a:gd name="adj3" fmla="val 16667"/>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fontAlgn="base">
              <a:spcBef>
                <a:spcPct val="50000"/>
              </a:spcBef>
              <a:spcAft>
                <a:spcPct val="0"/>
              </a:spcAft>
            </a:pPr>
            <a:r>
              <a:rPr lang="en-AU" altLang="en-US" sz="1500" dirty="0">
                <a:solidFill>
                  <a:schemeClr val="tx2"/>
                </a:solidFill>
                <a:latin typeface="Arial" charset="0"/>
                <a:cs typeface="Arial" charset="0"/>
              </a:rPr>
              <a:t>Arguments against using meta-analysis because of too much diversity equally apply to other synthesis approaches.</a:t>
            </a:r>
            <a:endParaRPr lang="en-AU" sz="1500" dirty="0">
              <a:solidFill>
                <a:schemeClr val="tx2"/>
              </a:solidFill>
              <a:latin typeface="Arial"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28048821"/>
              </p:ext>
            </p:extLst>
          </p:nvPr>
        </p:nvGraphicFramePr>
        <p:xfrm>
          <a:off x="5114317" y="2260874"/>
          <a:ext cx="3644753" cy="2310437"/>
        </p:xfrm>
        <a:graphic>
          <a:graphicData uri="http://schemas.openxmlformats.org/drawingml/2006/table">
            <a:tbl>
              <a:tblPr firstRow="1" bandRow="1">
                <a:tableStyleId>{68D230F3-CF80-4859-8CE7-A43EE81993B5}</a:tableStyleId>
              </a:tblPr>
              <a:tblGrid>
                <a:gridCol w="3644753">
                  <a:extLst>
                    <a:ext uri="{9D8B030D-6E8A-4147-A177-3AD203B41FA5}">
                      <a16:colId xmlns:a16="http://schemas.microsoft.com/office/drawing/2014/main" val="3483181074"/>
                    </a:ext>
                  </a:extLst>
                </a:gridCol>
              </a:tblGrid>
              <a:tr h="710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700" dirty="0">
                          <a:solidFill>
                            <a:schemeClr val="tx2"/>
                          </a:solidFill>
                        </a:rPr>
                        <a:t>Commonly</a:t>
                      </a:r>
                      <a:r>
                        <a:rPr lang="en-AU" sz="1700" baseline="0" dirty="0">
                          <a:solidFill>
                            <a:schemeClr val="tx2"/>
                          </a:solidFill>
                        </a:rPr>
                        <a:t> cited reasons where </a:t>
                      </a:r>
                      <a:br>
                        <a:rPr lang="en-AU" sz="1700" baseline="0" dirty="0">
                          <a:solidFill>
                            <a:schemeClr val="tx2"/>
                          </a:solidFill>
                        </a:rPr>
                      </a:br>
                      <a:r>
                        <a:rPr lang="en-AU" sz="1700" baseline="0" dirty="0">
                          <a:solidFill>
                            <a:schemeClr val="tx2"/>
                          </a:solidFill>
                        </a:rPr>
                        <a:t>meta-analysis should be considered</a:t>
                      </a:r>
                      <a:endParaRPr lang="en-GB" sz="1700" dirty="0">
                        <a:solidFill>
                          <a:schemeClr val="tx2"/>
                        </a:solidFill>
                      </a:endParaRPr>
                    </a:p>
                  </a:txBody>
                  <a:tcPr marL="68580" marR="68580" marT="34290" marB="34290">
                    <a:solidFill>
                      <a:schemeClr val="bg2">
                        <a:lumMod val="20000"/>
                        <a:lumOff val="80000"/>
                      </a:schemeClr>
                    </a:solidFill>
                  </a:tcPr>
                </a:tc>
                <a:extLst>
                  <a:ext uri="{0D108BD9-81ED-4DB2-BD59-A6C34878D82A}">
                    <a16:rowId xmlns:a16="http://schemas.microsoft.com/office/drawing/2014/main" val="1833025104"/>
                  </a:ext>
                </a:extLst>
              </a:tr>
              <a:tr h="710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kern="1200" dirty="0">
                          <a:solidFill>
                            <a:schemeClr val="tx2"/>
                          </a:solidFill>
                          <a:latin typeface="+mn-lt"/>
                          <a:ea typeface="+mn-ea"/>
                          <a:cs typeface="+mn-cs"/>
                        </a:rPr>
                        <a:t>5. Clinical or methodological diversity </a:t>
                      </a:r>
                      <a:r>
                        <a:rPr lang="en-GB" sz="1500" dirty="0">
                          <a:solidFill>
                            <a:schemeClr val="tx2"/>
                          </a:solidFill>
                          <a:latin typeface="+mj-lt"/>
                        </a:rPr>
                        <a:t>(consider modifying comparisons with rationale) </a:t>
                      </a:r>
                    </a:p>
                  </a:txBody>
                  <a:tcPr marL="68580" marR="68580" marT="34290" marB="34290"/>
                </a:tc>
                <a:extLst>
                  <a:ext uri="{0D108BD9-81ED-4DB2-BD59-A6C34878D82A}">
                    <a16:rowId xmlns:a16="http://schemas.microsoft.com/office/drawing/2014/main" val="2650158151"/>
                  </a:ext>
                </a:extLst>
              </a:tr>
              <a:tr h="710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700" dirty="0">
                          <a:solidFill>
                            <a:schemeClr val="tx2"/>
                          </a:solidFill>
                        </a:rPr>
                        <a:t>6. Statistical heterogeneity </a:t>
                      </a:r>
                      <a:endParaRPr lang="hr-HR" sz="17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500" dirty="0">
                          <a:solidFill>
                            <a:schemeClr val="tx2"/>
                          </a:solidFill>
                          <a:latin typeface="+mj-lt"/>
                        </a:rPr>
                        <a:t>(attempt to reduce or explain;</a:t>
                      </a:r>
                      <a:r>
                        <a:rPr lang="en-AU" sz="1500" baseline="0" dirty="0">
                          <a:solidFill>
                            <a:schemeClr val="tx2"/>
                          </a:solidFill>
                          <a:latin typeface="+mj-lt"/>
                        </a:rPr>
                        <a:t> present prediction intervals)</a:t>
                      </a:r>
                      <a:endParaRPr lang="en-GB" sz="1500" dirty="0">
                        <a:solidFill>
                          <a:schemeClr val="tx2"/>
                        </a:solidFill>
                        <a:latin typeface="+mj-lt"/>
                      </a:endParaRPr>
                    </a:p>
                  </a:txBody>
                  <a:tcPr marL="68580" marR="68580" marT="34290" marB="34290"/>
                </a:tc>
                <a:extLst>
                  <a:ext uri="{0D108BD9-81ED-4DB2-BD59-A6C34878D82A}">
                    <a16:rowId xmlns:a16="http://schemas.microsoft.com/office/drawing/2014/main" val="4197372693"/>
                  </a:ext>
                </a:extLst>
              </a:tr>
            </a:tbl>
          </a:graphicData>
        </a:graphic>
      </p:graphicFrame>
      <p:sp>
        <p:nvSpPr>
          <p:cNvPr id="10" name="Title 1"/>
          <p:cNvSpPr txBox="1">
            <a:spLocks/>
          </p:cNvSpPr>
          <p:nvPr/>
        </p:nvSpPr>
        <p:spPr>
          <a:xfrm>
            <a:off x="513517" y="1422848"/>
            <a:ext cx="8245553" cy="58394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200" b="1" spc="-30" dirty="0">
                <a:solidFill>
                  <a:srgbClr val="962D91"/>
                </a:solidFill>
              </a:rPr>
              <a:t>Reasons why meta-analysis of effect estimates may not be possible</a:t>
            </a:r>
            <a:endParaRPr lang="en-GB" sz="2200" b="1" spc="-30" dirty="0">
              <a:solidFill>
                <a:srgbClr val="962D91"/>
              </a:solidFill>
            </a:endParaRPr>
          </a:p>
        </p:txBody>
      </p:sp>
      <p:pic>
        <p:nvPicPr>
          <p:cNvPr id="2" name="Picture 1" descr="A picture containing text, clipart&#10;&#10;Description automatically generated">
            <a:extLst>
              <a:ext uri="{FF2B5EF4-FFF2-40B4-BE49-F238E27FC236}">
                <a16:creationId xmlns:a16="http://schemas.microsoft.com/office/drawing/2014/main" id="{3409A2D8-5DCF-D5C2-F86E-A380CDE94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428363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43013" name="Rectangle 4"/>
          <p:cNvSpPr>
            <a:spLocks noGrp="1" noChangeArrowheads="1"/>
          </p:cNvSpPr>
          <p:nvPr>
            <p:ph type="title"/>
          </p:nvPr>
        </p:nvSpPr>
        <p:spPr>
          <a:xfrm>
            <a:off x="425896" y="1222150"/>
            <a:ext cx="6120000" cy="474629"/>
          </a:xfrm>
        </p:spPr>
        <p:txBody>
          <a:bodyPr>
            <a:normAutofit/>
          </a:bodyPr>
          <a:lstStyle/>
          <a:p>
            <a:pPr>
              <a:spcBef>
                <a:spcPts val="900"/>
              </a:spcBef>
              <a:spcAft>
                <a:spcPts val="900"/>
              </a:spcAft>
            </a:pPr>
            <a:r>
              <a:rPr lang="en-AU" altLang="en-US" sz="2200" dirty="0">
                <a:solidFill>
                  <a:srgbClr val="962D91"/>
                </a:solidFill>
              </a:rPr>
              <a:t>Scenarios</a:t>
            </a:r>
            <a:r>
              <a:rPr lang="en-AU" altLang="en-US" dirty="0"/>
              <a:t> </a:t>
            </a:r>
            <a:r>
              <a:rPr lang="en-AU" altLang="en-US" sz="2200" dirty="0">
                <a:solidFill>
                  <a:srgbClr val="962D91"/>
                </a:solidFill>
              </a:rPr>
              <a:t>reviewers may encounter</a:t>
            </a:r>
          </a:p>
        </p:txBody>
      </p:sp>
      <p:graphicFrame>
        <p:nvGraphicFramePr>
          <p:cNvPr id="3" name="Table 2"/>
          <p:cNvGraphicFramePr>
            <a:graphicFrameLocks noGrp="1"/>
          </p:cNvGraphicFramePr>
          <p:nvPr>
            <p:extLst>
              <p:ext uri="{D42A27DB-BD31-4B8C-83A1-F6EECF244321}">
                <p14:modId xmlns:p14="http://schemas.microsoft.com/office/powerpoint/2010/main" val="1883273858"/>
              </p:ext>
            </p:extLst>
          </p:nvPr>
        </p:nvGraphicFramePr>
        <p:xfrm>
          <a:off x="432423" y="2417098"/>
          <a:ext cx="8578226" cy="2715627"/>
        </p:xfrm>
        <a:graphic>
          <a:graphicData uri="http://schemas.openxmlformats.org/drawingml/2006/table">
            <a:tbl>
              <a:tblPr>
                <a:tableStyleId>{0E3FDE45-AF77-4B5C-9715-49D594BDF05E}</a:tableStyleId>
              </a:tblPr>
              <a:tblGrid>
                <a:gridCol w="1091577">
                  <a:extLst>
                    <a:ext uri="{9D8B030D-6E8A-4147-A177-3AD203B41FA5}">
                      <a16:colId xmlns:a16="http://schemas.microsoft.com/office/drawing/2014/main" val="20000"/>
                    </a:ext>
                  </a:extLst>
                </a:gridCol>
                <a:gridCol w="742857">
                  <a:extLst>
                    <a:ext uri="{9D8B030D-6E8A-4147-A177-3AD203B41FA5}">
                      <a16:colId xmlns:a16="http://schemas.microsoft.com/office/drawing/2014/main" val="20001"/>
                    </a:ext>
                  </a:extLst>
                </a:gridCol>
                <a:gridCol w="1200243">
                  <a:extLst>
                    <a:ext uri="{9D8B030D-6E8A-4147-A177-3AD203B41FA5}">
                      <a16:colId xmlns:a16="http://schemas.microsoft.com/office/drawing/2014/main" val="20002"/>
                    </a:ext>
                  </a:extLst>
                </a:gridCol>
                <a:gridCol w="1042941">
                  <a:extLst>
                    <a:ext uri="{9D8B030D-6E8A-4147-A177-3AD203B41FA5}">
                      <a16:colId xmlns:a16="http://schemas.microsoft.com/office/drawing/2014/main" val="20003"/>
                    </a:ext>
                  </a:extLst>
                </a:gridCol>
                <a:gridCol w="2814684">
                  <a:extLst>
                    <a:ext uri="{9D8B030D-6E8A-4147-A177-3AD203B41FA5}">
                      <a16:colId xmlns:a16="http://schemas.microsoft.com/office/drawing/2014/main" val="1947484841"/>
                    </a:ext>
                  </a:extLst>
                </a:gridCol>
                <a:gridCol w="1685924">
                  <a:extLst>
                    <a:ext uri="{9D8B030D-6E8A-4147-A177-3AD203B41FA5}">
                      <a16:colId xmlns:a16="http://schemas.microsoft.com/office/drawing/2014/main" val="1097796393"/>
                    </a:ext>
                  </a:extLst>
                </a:gridCol>
              </a:tblGrid>
              <a:tr h="585818">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tx2"/>
                          </a:solidFill>
                          <a:effectLst/>
                          <a:latin typeface="+mj-lt"/>
                        </a:rPr>
                        <a:t>Estimate of intervention effect</a:t>
                      </a:r>
                      <a:endParaRPr kumimoji="0" lang="en-AU" altLang="en-US" sz="12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tx2"/>
                          </a:solidFill>
                          <a:effectLst/>
                          <a:latin typeface="+mj-lt"/>
                        </a:rPr>
                        <a:t>Variance of the estimate</a:t>
                      </a:r>
                      <a:endParaRPr kumimoji="0" lang="en-AU" altLang="en-US" sz="12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tx2"/>
                          </a:solidFill>
                          <a:effectLst/>
                          <a:latin typeface="+mj-lt"/>
                        </a:rPr>
                        <a:t>Direction of effect (benefit or harm)</a:t>
                      </a:r>
                      <a:endParaRPr kumimoji="0" lang="en-AU" altLang="en-US" sz="12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tx2"/>
                          </a:solidFill>
                          <a:effectLst/>
                          <a:latin typeface="+mj-lt"/>
                        </a:rPr>
                        <a:t>Statistical significance or  P-value</a:t>
                      </a:r>
                      <a:endParaRPr kumimoji="0" lang="en-AU" altLang="en-US" sz="12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chemeClr val="tx2"/>
                          </a:solidFill>
                          <a:effectLst/>
                          <a:latin typeface="+mj-lt"/>
                          <a:cs typeface="Arial" charset="0"/>
                        </a:rPr>
                        <a:t>Example of reporting</a:t>
                      </a: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chemeClr val="tx2"/>
                          </a:solidFill>
                          <a:effectLst/>
                          <a:latin typeface="+mj-lt"/>
                          <a:cs typeface="Arial" charset="0"/>
                        </a:rPr>
                        <a:t>Can be included in a meta-analysis of effect estimates?</a:t>
                      </a:r>
                    </a:p>
                  </a:txBody>
                  <a:tcPr marL="68580" marR="68580" marT="34290" marB="34290" horzOverflow="overflow">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453089">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chemeClr val="tx2"/>
                          </a:solidFill>
                          <a:effectLst/>
                          <a:latin typeface="+mj-lt"/>
                          <a:sym typeface="Wingdings" pitchFamily="2" charset="2"/>
                        </a:rPr>
                        <a:t></a:t>
                      </a:r>
                      <a:endParaRPr kumimoji="0" lang="en-AU"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chemeClr val="tx2"/>
                          </a:solidFill>
                          <a:effectLst/>
                          <a:latin typeface="+mj-lt"/>
                          <a:sym typeface="Wingdings" pitchFamily="2" charset="2"/>
                        </a:rPr>
                        <a:t></a:t>
                      </a:r>
                      <a:endParaRPr kumimoji="0" lang="en-AU"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chemeClr val="tx2"/>
                          </a:solidFill>
                          <a:effectLst/>
                          <a:latin typeface="+mj-lt"/>
                        </a:rPr>
                        <a:t>(</a:t>
                      </a:r>
                      <a:r>
                        <a:rPr kumimoji="0" lang="en-AU" altLang="en-US" sz="2400" u="none" strike="noStrike" cap="none" normalizeH="0" baseline="0" dirty="0">
                          <a:ln>
                            <a:noFill/>
                          </a:ln>
                          <a:solidFill>
                            <a:schemeClr val="tx2"/>
                          </a:solidFill>
                          <a:effectLst/>
                          <a:latin typeface="+mj-lt"/>
                          <a:sym typeface="Wingdings" pitchFamily="2" charset="2"/>
                        </a:rPr>
                        <a:t></a:t>
                      </a:r>
                      <a:r>
                        <a:rPr kumimoji="0" lang="en-AU" altLang="en-US" sz="2400" u="none" strike="noStrike" cap="none" normalizeH="0" baseline="0" dirty="0">
                          <a:ln>
                            <a:noFill/>
                          </a:ln>
                          <a:solidFill>
                            <a:schemeClr val="tx2"/>
                          </a:solidFill>
                          <a:effectLst/>
                          <a:latin typeface="+mj-lt"/>
                        </a:rPr>
                        <a:t>)</a:t>
                      </a:r>
                      <a:endParaRPr kumimoji="0" lang="en-AU"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chemeClr val="tx2"/>
                          </a:solidFill>
                          <a:effectLst/>
                          <a:latin typeface="+mj-lt"/>
                        </a:rPr>
                        <a:t>(</a:t>
                      </a:r>
                      <a:r>
                        <a:rPr kumimoji="0" lang="en-AU" altLang="en-US" sz="2400" u="none" strike="noStrike" cap="none" normalizeH="0" baseline="0" dirty="0">
                          <a:ln>
                            <a:noFill/>
                          </a:ln>
                          <a:solidFill>
                            <a:schemeClr val="tx2"/>
                          </a:solidFill>
                          <a:effectLst/>
                          <a:latin typeface="+mj-lt"/>
                          <a:sym typeface="Wingdings" pitchFamily="2" charset="2"/>
                        </a:rPr>
                        <a:t></a:t>
                      </a:r>
                      <a:r>
                        <a:rPr kumimoji="0" lang="en-AU" altLang="en-US" sz="2400" u="none" strike="noStrike" cap="none" normalizeH="0" baseline="0" dirty="0">
                          <a:ln>
                            <a:noFill/>
                          </a:ln>
                          <a:solidFill>
                            <a:schemeClr val="tx2"/>
                          </a:solidFill>
                          <a:effectLst/>
                          <a:latin typeface="+mj-lt"/>
                        </a:rPr>
                        <a:t>)</a:t>
                      </a:r>
                      <a:endParaRPr kumimoji="0" lang="en-AU"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mj-lt"/>
                          <a:cs typeface="Arial" charset="0"/>
                        </a:rPr>
                        <a:t>“The intervention had a small effect on anxiety levels compared with the control (</a:t>
                      </a:r>
                      <a:r>
                        <a:rPr kumimoji="0" lang="en-US" altLang="en-US" sz="1100" b="1" i="0" u="none" strike="noStrike" cap="none" normalizeH="0" baseline="0" dirty="0">
                          <a:ln>
                            <a:noFill/>
                          </a:ln>
                          <a:solidFill>
                            <a:srgbClr val="962D91"/>
                          </a:solidFill>
                          <a:effectLst/>
                          <a:latin typeface="+mj-lt"/>
                          <a:cs typeface="Arial" charset="0"/>
                        </a:rPr>
                        <a:t>−0.52 (95%CI −1.34 to 0.30</a:t>
                      </a:r>
                      <a:r>
                        <a:rPr kumimoji="0" lang="en-US" altLang="en-US" sz="1100" b="0" i="0" u="none" strike="noStrike" cap="none" normalizeH="0" baseline="0" dirty="0">
                          <a:ln>
                            <a:noFill/>
                          </a:ln>
                          <a:solidFill>
                            <a:schemeClr val="tx2"/>
                          </a:solidFill>
                          <a:effectLst/>
                          <a:latin typeface="+mj-lt"/>
                          <a:cs typeface="Arial" charset="0"/>
                        </a:rPr>
                        <a:t>); scale 0-21, </a:t>
                      </a:r>
                      <a:r>
                        <a:rPr kumimoji="0" lang="en-US" altLang="en-US" sz="1100" b="1" i="0" u="none" strike="noStrike" cap="none" normalizeH="0" baseline="0" dirty="0">
                          <a:ln>
                            <a:noFill/>
                          </a:ln>
                          <a:solidFill>
                            <a:srgbClr val="962D91"/>
                          </a:solidFill>
                          <a:effectLst/>
                          <a:latin typeface="+mj-lt"/>
                          <a:cs typeface="Arial" charset="0"/>
                        </a:rPr>
                        <a:t>higher scores indicate greater anxiety</a:t>
                      </a:r>
                      <a:r>
                        <a:rPr kumimoji="0" lang="en-US" altLang="en-US" sz="1100" b="0" i="0" u="none" strike="noStrike" cap="none" normalizeH="0" baseline="0" dirty="0">
                          <a:ln>
                            <a:noFill/>
                          </a:ln>
                          <a:solidFill>
                            <a:schemeClr val="tx2"/>
                          </a:solidFill>
                          <a:effectLst/>
                          <a:latin typeface="+mj-lt"/>
                          <a:cs typeface="Arial" charset="0"/>
                        </a:rPr>
                        <a:t>).”</a:t>
                      </a: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mj-lt"/>
                          <a:cs typeface="Arial" charset="0"/>
                        </a:rPr>
                        <a:t>Yes</a:t>
                      </a: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530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1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1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53089">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14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14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53089">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Rectangle 4"/>
          <p:cNvSpPr txBox="1">
            <a:spLocks noChangeArrowheads="1"/>
          </p:cNvSpPr>
          <p:nvPr/>
        </p:nvSpPr>
        <p:spPr>
          <a:xfrm>
            <a:off x="432424" y="1962488"/>
            <a:ext cx="6156722" cy="271271"/>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pPr>
              <a:spcBef>
                <a:spcPts val="900"/>
              </a:spcBef>
              <a:spcAft>
                <a:spcPts val="900"/>
              </a:spcAft>
            </a:pPr>
            <a:r>
              <a:rPr lang="en-AU" altLang="en-US" sz="1800" dirty="0">
                <a:solidFill>
                  <a:schemeClr val="tx2"/>
                </a:solidFill>
              </a:rPr>
              <a:t>Consider a </a:t>
            </a:r>
            <a:r>
              <a:rPr lang="en-AU" altLang="en-US" sz="1800" dirty="0">
                <a:solidFill>
                  <a:srgbClr val="962D91"/>
                </a:solidFill>
              </a:rPr>
              <a:t>single study and outcome</a:t>
            </a:r>
            <a:endParaRPr lang="en-AU" altLang="en-US" sz="2700" dirty="0">
              <a:solidFill>
                <a:srgbClr val="962D91"/>
              </a:solidFill>
            </a:endParaRPr>
          </a:p>
        </p:txBody>
      </p:sp>
      <p:pic>
        <p:nvPicPr>
          <p:cNvPr id="5" name="Picture 4" descr="A picture containing text, clipart&#10;&#10;Description automatically generated">
            <a:extLst>
              <a:ext uri="{FF2B5EF4-FFF2-40B4-BE49-F238E27FC236}">
                <a16:creationId xmlns:a16="http://schemas.microsoft.com/office/drawing/2014/main" id="{3063B24B-6010-3F35-09F5-C84CB7C09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360657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43013" name="Rectangle 4"/>
          <p:cNvSpPr>
            <a:spLocks noGrp="1" noChangeArrowheads="1"/>
          </p:cNvSpPr>
          <p:nvPr>
            <p:ph type="title"/>
          </p:nvPr>
        </p:nvSpPr>
        <p:spPr>
          <a:xfrm>
            <a:off x="425896" y="1222150"/>
            <a:ext cx="6120000" cy="474629"/>
          </a:xfrm>
        </p:spPr>
        <p:txBody>
          <a:bodyPr>
            <a:normAutofit/>
          </a:bodyPr>
          <a:lstStyle/>
          <a:p>
            <a:pPr>
              <a:spcBef>
                <a:spcPts val="900"/>
              </a:spcBef>
              <a:spcAft>
                <a:spcPts val="900"/>
              </a:spcAft>
            </a:pPr>
            <a:r>
              <a:rPr lang="en-AU" altLang="en-US" sz="2200" dirty="0">
                <a:solidFill>
                  <a:srgbClr val="962D91"/>
                </a:solidFill>
              </a:rPr>
              <a:t>Scenarios</a:t>
            </a:r>
            <a:r>
              <a:rPr lang="en-AU" altLang="en-US" dirty="0"/>
              <a:t> </a:t>
            </a:r>
            <a:r>
              <a:rPr lang="en-AU" altLang="en-US" sz="2200" dirty="0">
                <a:solidFill>
                  <a:srgbClr val="962D91"/>
                </a:solidFill>
              </a:rPr>
              <a:t>reviewers may encounter</a:t>
            </a:r>
          </a:p>
        </p:txBody>
      </p:sp>
      <p:graphicFrame>
        <p:nvGraphicFramePr>
          <p:cNvPr id="3" name="Table 2"/>
          <p:cNvGraphicFramePr>
            <a:graphicFrameLocks noGrp="1"/>
          </p:cNvGraphicFramePr>
          <p:nvPr>
            <p:extLst>
              <p:ext uri="{D42A27DB-BD31-4B8C-83A1-F6EECF244321}">
                <p14:modId xmlns:p14="http://schemas.microsoft.com/office/powerpoint/2010/main" val="256105817"/>
              </p:ext>
            </p:extLst>
          </p:nvPr>
        </p:nvGraphicFramePr>
        <p:xfrm>
          <a:off x="432423" y="2417098"/>
          <a:ext cx="8578226" cy="2856898"/>
        </p:xfrm>
        <a:graphic>
          <a:graphicData uri="http://schemas.openxmlformats.org/drawingml/2006/table">
            <a:tbl>
              <a:tblPr>
                <a:tableStyleId>{0E3FDE45-AF77-4B5C-9715-49D594BDF05E}</a:tableStyleId>
              </a:tblPr>
              <a:tblGrid>
                <a:gridCol w="1091577">
                  <a:extLst>
                    <a:ext uri="{9D8B030D-6E8A-4147-A177-3AD203B41FA5}">
                      <a16:colId xmlns:a16="http://schemas.microsoft.com/office/drawing/2014/main" val="20000"/>
                    </a:ext>
                  </a:extLst>
                </a:gridCol>
                <a:gridCol w="742857">
                  <a:extLst>
                    <a:ext uri="{9D8B030D-6E8A-4147-A177-3AD203B41FA5}">
                      <a16:colId xmlns:a16="http://schemas.microsoft.com/office/drawing/2014/main" val="20001"/>
                    </a:ext>
                  </a:extLst>
                </a:gridCol>
                <a:gridCol w="1200243">
                  <a:extLst>
                    <a:ext uri="{9D8B030D-6E8A-4147-A177-3AD203B41FA5}">
                      <a16:colId xmlns:a16="http://schemas.microsoft.com/office/drawing/2014/main" val="20002"/>
                    </a:ext>
                  </a:extLst>
                </a:gridCol>
                <a:gridCol w="1042941">
                  <a:extLst>
                    <a:ext uri="{9D8B030D-6E8A-4147-A177-3AD203B41FA5}">
                      <a16:colId xmlns:a16="http://schemas.microsoft.com/office/drawing/2014/main" val="20003"/>
                    </a:ext>
                  </a:extLst>
                </a:gridCol>
                <a:gridCol w="2814684">
                  <a:extLst>
                    <a:ext uri="{9D8B030D-6E8A-4147-A177-3AD203B41FA5}">
                      <a16:colId xmlns:a16="http://schemas.microsoft.com/office/drawing/2014/main" val="1947484841"/>
                    </a:ext>
                  </a:extLst>
                </a:gridCol>
                <a:gridCol w="1685924">
                  <a:extLst>
                    <a:ext uri="{9D8B030D-6E8A-4147-A177-3AD203B41FA5}">
                      <a16:colId xmlns:a16="http://schemas.microsoft.com/office/drawing/2014/main" val="1097796393"/>
                    </a:ext>
                  </a:extLst>
                </a:gridCol>
              </a:tblGrid>
              <a:tr h="585818">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tx2"/>
                          </a:solidFill>
                          <a:effectLst/>
                          <a:latin typeface="+mj-lt"/>
                        </a:rPr>
                        <a:t>Estimate of intervention effect</a:t>
                      </a:r>
                      <a:endParaRPr kumimoji="0" lang="en-AU" altLang="en-US" sz="12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tx2"/>
                          </a:solidFill>
                          <a:effectLst/>
                          <a:latin typeface="+mj-lt"/>
                        </a:rPr>
                        <a:t>Variance of the estimate</a:t>
                      </a:r>
                      <a:endParaRPr kumimoji="0" lang="en-AU" altLang="en-US" sz="12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tx2"/>
                          </a:solidFill>
                          <a:effectLst/>
                          <a:latin typeface="+mj-lt"/>
                        </a:rPr>
                        <a:t>Direction of effect (benefit or harm)</a:t>
                      </a:r>
                      <a:endParaRPr kumimoji="0" lang="en-AU" altLang="en-US" sz="12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tx2"/>
                          </a:solidFill>
                          <a:effectLst/>
                          <a:latin typeface="+mj-lt"/>
                        </a:rPr>
                        <a:t>Statistical significance or  P-value</a:t>
                      </a:r>
                      <a:endParaRPr kumimoji="0" lang="en-AU" altLang="en-US" sz="12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chemeClr val="tx2"/>
                          </a:solidFill>
                          <a:effectLst/>
                          <a:latin typeface="+mj-lt"/>
                          <a:cs typeface="Arial" charset="0"/>
                        </a:rPr>
                        <a:t>Example of reporting</a:t>
                      </a: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mj-lt"/>
                          <a:cs typeface="Arial" charset="0"/>
                        </a:rPr>
                        <a:t>Can be included in a meta-analysis of effect estimates?</a:t>
                      </a:r>
                    </a:p>
                  </a:txBody>
                  <a:tcPr marL="68580" marR="68580" marT="34290" marB="34290" horzOverflow="overflow">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453089">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rgbClr val="999999"/>
                          </a:solidFill>
                          <a:effectLst/>
                          <a:latin typeface="+mj-lt"/>
                          <a:sym typeface="Wingdings" pitchFamily="2" charset="2"/>
                        </a:rPr>
                        <a:t></a:t>
                      </a:r>
                      <a:endParaRPr kumimoji="0" lang="en-AU" altLang="en-US" sz="2400" b="0" i="0" u="none" strike="noStrike" cap="none" normalizeH="0" baseline="0" dirty="0">
                        <a:ln>
                          <a:noFill/>
                        </a:ln>
                        <a:solidFill>
                          <a:srgbClr val="999999"/>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rgbClr val="999999"/>
                          </a:solidFill>
                          <a:effectLst/>
                          <a:latin typeface="+mj-lt"/>
                          <a:sym typeface="Wingdings" pitchFamily="2" charset="2"/>
                        </a:rPr>
                        <a:t></a:t>
                      </a:r>
                      <a:endParaRPr kumimoji="0" lang="en-AU" altLang="en-US" sz="2400" b="0" i="0" u="none" strike="noStrike" cap="none" normalizeH="0" baseline="0" dirty="0">
                        <a:ln>
                          <a:noFill/>
                        </a:ln>
                        <a:solidFill>
                          <a:srgbClr val="999999"/>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rgbClr val="999999"/>
                          </a:solidFill>
                          <a:effectLst/>
                          <a:latin typeface="+mj-lt"/>
                        </a:rPr>
                        <a:t>(</a:t>
                      </a:r>
                      <a:r>
                        <a:rPr kumimoji="0" lang="en-AU" altLang="en-US" sz="2400" u="none" strike="noStrike" cap="none" normalizeH="0" baseline="0" dirty="0">
                          <a:ln>
                            <a:noFill/>
                          </a:ln>
                          <a:solidFill>
                            <a:srgbClr val="999999"/>
                          </a:solidFill>
                          <a:effectLst/>
                          <a:latin typeface="+mj-lt"/>
                          <a:sym typeface="Wingdings" pitchFamily="2" charset="2"/>
                        </a:rPr>
                        <a:t></a:t>
                      </a:r>
                      <a:r>
                        <a:rPr kumimoji="0" lang="en-AU" altLang="en-US" sz="2400" u="none" strike="noStrike" cap="none" normalizeH="0" baseline="0" dirty="0">
                          <a:ln>
                            <a:noFill/>
                          </a:ln>
                          <a:solidFill>
                            <a:srgbClr val="999999"/>
                          </a:solidFill>
                          <a:effectLst/>
                          <a:latin typeface="+mj-lt"/>
                        </a:rPr>
                        <a:t>)</a:t>
                      </a:r>
                      <a:endParaRPr kumimoji="0" lang="en-AU" altLang="en-US" sz="2400" b="0" i="0" u="none" strike="noStrike" cap="none" normalizeH="0" baseline="0" dirty="0">
                        <a:ln>
                          <a:noFill/>
                        </a:ln>
                        <a:solidFill>
                          <a:srgbClr val="999999"/>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rgbClr val="999999"/>
                          </a:solidFill>
                          <a:effectLst/>
                          <a:latin typeface="+mj-lt"/>
                        </a:rPr>
                        <a:t>(</a:t>
                      </a:r>
                      <a:r>
                        <a:rPr kumimoji="0" lang="en-AU" altLang="en-US" sz="2400" u="none" strike="noStrike" cap="none" normalizeH="0" baseline="0" dirty="0">
                          <a:ln>
                            <a:noFill/>
                          </a:ln>
                          <a:solidFill>
                            <a:srgbClr val="999999"/>
                          </a:solidFill>
                          <a:effectLst/>
                          <a:latin typeface="+mj-lt"/>
                          <a:sym typeface="Wingdings" pitchFamily="2" charset="2"/>
                        </a:rPr>
                        <a:t></a:t>
                      </a:r>
                      <a:r>
                        <a:rPr kumimoji="0" lang="en-AU" altLang="en-US" sz="2400" u="none" strike="noStrike" cap="none" normalizeH="0" baseline="0" dirty="0">
                          <a:ln>
                            <a:noFill/>
                          </a:ln>
                          <a:solidFill>
                            <a:srgbClr val="999999"/>
                          </a:solidFill>
                          <a:effectLst/>
                          <a:latin typeface="+mj-lt"/>
                        </a:rPr>
                        <a:t>)</a:t>
                      </a:r>
                      <a:endParaRPr kumimoji="0" lang="en-AU" altLang="en-US" sz="2400" b="0" i="0" u="none" strike="noStrike" cap="none" normalizeH="0" baseline="0" dirty="0">
                        <a:ln>
                          <a:noFill/>
                        </a:ln>
                        <a:solidFill>
                          <a:srgbClr val="999999"/>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999999"/>
                          </a:solidFill>
                          <a:effectLst/>
                          <a:latin typeface="+mj-lt"/>
                          <a:cs typeface="Arial" charset="0"/>
                        </a:rPr>
                        <a:t>“The intervention had a small effect on anxiety levels compared with the control (</a:t>
                      </a:r>
                      <a:r>
                        <a:rPr kumimoji="0" lang="en-US" altLang="en-US" sz="1100" b="1" i="0" u="none" strike="noStrike" cap="none" normalizeH="0" baseline="0" dirty="0">
                          <a:ln>
                            <a:noFill/>
                          </a:ln>
                          <a:solidFill>
                            <a:srgbClr val="999999"/>
                          </a:solidFill>
                          <a:effectLst/>
                          <a:latin typeface="+mj-lt"/>
                          <a:cs typeface="Arial" charset="0"/>
                        </a:rPr>
                        <a:t>−0.52 (95%CI −1.34 to 0.30</a:t>
                      </a:r>
                      <a:r>
                        <a:rPr kumimoji="0" lang="en-US" altLang="en-US" sz="1100" b="0" i="0" u="none" strike="noStrike" cap="none" normalizeH="0" baseline="0" dirty="0">
                          <a:ln>
                            <a:noFill/>
                          </a:ln>
                          <a:solidFill>
                            <a:srgbClr val="999999"/>
                          </a:solidFill>
                          <a:effectLst/>
                          <a:latin typeface="+mj-lt"/>
                          <a:cs typeface="Arial" charset="0"/>
                        </a:rPr>
                        <a:t>); scale 0-21, </a:t>
                      </a:r>
                      <a:r>
                        <a:rPr kumimoji="0" lang="en-US" altLang="en-US" sz="1100" b="1" i="0" u="none" strike="noStrike" cap="none" normalizeH="0" baseline="0" dirty="0">
                          <a:ln>
                            <a:noFill/>
                          </a:ln>
                          <a:solidFill>
                            <a:srgbClr val="999999"/>
                          </a:solidFill>
                          <a:effectLst/>
                          <a:latin typeface="+mj-lt"/>
                          <a:cs typeface="Arial" charset="0"/>
                        </a:rPr>
                        <a:t>higher scores indicate greater anxiety</a:t>
                      </a:r>
                      <a:r>
                        <a:rPr kumimoji="0" lang="en-US" altLang="en-US" sz="1100" b="0" i="0" u="none" strike="noStrike" cap="none" normalizeH="0" baseline="0" dirty="0">
                          <a:ln>
                            <a:noFill/>
                          </a:ln>
                          <a:solidFill>
                            <a:srgbClr val="999999"/>
                          </a:solidFill>
                          <a:effectLst/>
                          <a:latin typeface="+mj-lt"/>
                          <a:cs typeface="Arial" charset="0"/>
                        </a:rPr>
                        <a:t>).”</a:t>
                      </a: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999999"/>
                          </a:solidFill>
                          <a:effectLst/>
                          <a:latin typeface="+mj-lt"/>
                          <a:cs typeface="Arial" charset="0"/>
                        </a:rPr>
                        <a:t>Yes</a:t>
                      </a: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530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chemeClr val="tx2"/>
                          </a:solidFill>
                          <a:effectLst/>
                          <a:latin typeface="+mj-lt"/>
                          <a:ea typeface="+mn-ea"/>
                          <a:cs typeface="Arial" charset="0"/>
                          <a:sym typeface="Wingdings" pitchFamily="2" charset="2"/>
                        </a:rPr>
                        <a:t></a:t>
                      </a:r>
                      <a:endParaRPr kumimoji="0" lang="en-US" altLang="en-US" sz="2400" u="none" strike="noStrike" kern="1200" cap="none" normalizeH="0" baseline="0" dirty="0">
                        <a:ln>
                          <a:noFill/>
                        </a:ln>
                        <a:solidFill>
                          <a:schemeClr val="tx2"/>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u="none" strike="noStrike" kern="1200" cap="none" normalizeH="0" baseline="0" dirty="0">
                        <a:ln>
                          <a:noFill/>
                        </a:ln>
                        <a:solidFill>
                          <a:schemeClr val="tx2"/>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chemeClr val="tx2"/>
                          </a:solidFill>
                          <a:effectLst/>
                          <a:latin typeface="+mj-lt"/>
                          <a:ea typeface="+mn-ea"/>
                          <a:cs typeface="Arial" charset="0"/>
                        </a:rPr>
                        <a:t>(</a:t>
                      </a:r>
                      <a:r>
                        <a:rPr kumimoji="0" lang="en-AU" altLang="en-US" sz="2400" u="none" strike="noStrike" kern="1200" cap="none" normalizeH="0" baseline="0" dirty="0">
                          <a:ln>
                            <a:noFill/>
                          </a:ln>
                          <a:solidFill>
                            <a:schemeClr val="tx2"/>
                          </a:solidFill>
                          <a:effectLst/>
                          <a:latin typeface="+mj-lt"/>
                          <a:ea typeface="+mn-ea"/>
                          <a:cs typeface="Arial" charset="0"/>
                          <a:sym typeface="Wingdings" pitchFamily="2" charset="2"/>
                        </a:rPr>
                        <a:t>)</a:t>
                      </a:r>
                      <a:endParaRPr kumimoji="0" lang="en-AU" altLang="en-US" sz="2400" u="none" strike="noStrike" kern="1200" cap="none" normalizeH="0" baseline="0" dirty="0">
                        <a:ln>
                          <a:noFill/>
                        </a:ln>
                        <a:solidFill>
                          <a:schemeClr val="tx2"/>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u="none" strike="noStrike" kern="1200" cap="none" normalizeH="0" baseline="0" dirty="0">
                        <a:ln>
                          <a:noFill/>
                        </a:ln>
                        <a:solidFill>
                          <a:schemeClr val="tx2"/>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altLang="en-US" sz="1100" b="0" i="0" u="none" strike="noStrike" kern="1200" cap="none" normalizeH="0" baseline="0" noProof="0" dirty="0">
                          <a:ln>
                            <a:noFill/>
                          </a:ln>
                          <a:solidFill>
                            <a:schemeClr val="tx2"/>
                          </a:solidFill>
                          <a:effectLst/>
                          <a:latin typeface="+mj-lt"/>
                          <a:ea typeface="+mn-ea"/>
                          <a:cs typeface="Arial" charset="0"/>
                        </a:rPr>
                        <a:t>“</a:t>
                      </a:r>
                      <a:r>
                        <a:rPr kumimoji="0" lang="en-US" altLang="en-US" sz="1100" b="0" i="0" u="none" strike="noStrike" kern="1200" cap="none" normalizeH="0" baseline="0" noProof="0" dirty="0">
                          <a:ln>
                            <a:noFill/>
                          </a:ln>
                          <a:solidFill>
                            <a:schemeClr val="tx2"/>
                          </a:solidFill>
                          <a:effectLst/>
                          <a:latin typeface="+mj-lt"/>
                          <a:ea typeface="+mn-ea"/>
                          <a:cs typeface="Arial" charset="0"/>
                        </a:rPr>
                        <a:t>The intervention </a:t>
                      </a:r>
                      <a:r>
                        <a:rPr kumimoji="0" lang="en-US" altLang="en-US" sz="1100" b="1" i="0" u="none" strike="noStrike" kern="1200" cap="none" normalizeH="0" baseline="0" noProof="0" dirty="0">
                          <a:ln>
                            <a:noFill/>
                          </a:ln>
                          <a:solidFill>
                            <a:srgbClr val="962D91"/>
                          </a:solidFill>
                          <a:effectLst/>
                          <a:latin typeface="+mj-lt"/>
                          <a:ea typeface="+mn-ea"/>
                          <a:cs typeface="Arial" charset="0"/>
                        </a:rPr>
                        <a:t>reduced anxiety levels by </a:t>
                      </a:r>
                      <a:br>
                        <a:rPr kumimoji="0" lang="en-US" altLang="en-US" sz="1100" b="1" i="0" u="none" strike="noStrike" kern="1200" cap="none" normalizeH="0" baseline="0" noProof="0" dirty="0">
                          <a:ln>
                            <a:noFill/>
                          </a:ln>
                          <a:solidFill>
                            <a:srgbClr val="962D91"/>
                          </a:solidFill>
                          <a:effectLst/>
                          <a:latin typeface="+mj-lt"/>
                          <a:ea typeface="+mn-ea"/>
                          <a:cs typeface="Arial" charset="0"/>
                        </a:rPr>
                      </a:br>
                      <a:r>
                        <a:rPr kumimoji="0" lang="en-US" altLang="en-US" sz="1100" b="1" i="0" u="none" strike="noStrike" kern="1200" cap="none" normalizeH="0" baseline="0" noProof="0" dirty="0">
                          <a:ln>
                            <a:noFill/>
                          </a:ln>
                          <a:solidFill>
                            <a:srgbClr val="962D91"/>
                          </a:solidFill>
                          <a:effectLst/>
                          <a:latin typeface="+mj-lt"/>
                          <a:ea typeface="+mn-ea"/>
                          <a:cs typeface="Arial" charset="0"/>
                        </a:rPr>
                        <a:t>-0.52</a:t>
                      </a:r>
                      <a:r>
                        <a:rPr kumimoji="0" lang="en-US" altLang="en-US" sz="1100" b="0" i="0" u="none" strike="noStrike" kern="1200" cap="none" normalizeH="0" baseline="0" noProof="0" dirty="0">
                          <a:ln>
                            <a:noFill/>
                          </a:ln>
                          <a:solidFill>
                            <a:schemeClr val="tx2"/>
                          </a:solidFill>
                          <a:effectLst/>
                          <a:latin typeface="+mj-lt"/>
                          <a:ea typeface="+mn-ea"/>
                          <a:cs typeface="Arial" charset="0"/>
                        </a:rPr>
                        <a:t> compared with the control (scale 0-21, </a:t>
                      </a:r>
                      <a:r>
                        <a:rPr kumimoji="0" lang="en-US" altLang="en-US" sz="1100" b="1" i="0" u="none" strike="noStrike" kern="1200" cap="none" normalizeH="0" baseline="0" noProof="0" dirty="0">
                          <a:ln>
                            <a:noFill/>
                          </a:ln>
                          <a:solidFill>
                            <a:srgbClr val="962D91"/>
                          </a:solidFill>
                          <a:effectLst/>
                          <a:latin typeface="+mj-lt"/>
                          <a:ea typeface="+mn-ea"/>
                          <a:cs typeface="Arial" charset="0"/>
                        </a:rPr>
                        <a:t>higher scores indicate greater anxiety</a:t>
                      </a:r>
                      <a:r>
                        <a:rPr kumimoji="0" lang="en-US" altLang="en-US" sz="1100" b="0" i="0" u="none" strike="noStrike" kern="1200" cap="none" normalizeH="0" baseline="0" noProof="0" dirty="0">
                          <a:ln>
                            <a:noFill/>
                          </a:ln>
                          <a:solidFill>
                            <a:schemeClr val="tx2"/>
                          </a:solidFill>
                          <a:effectLst/>
                          <a:latin typeface="+mj-lt"/>
                          <a:ea typeface="+mn-ea"/>
                          <a:cs typeface="Arial" charset="0"/>
                        </a:rPr>
                        <a:t>).”</a:t>
                      </a:r>
                      <a:endParaRPr kumimoji="0" lang="en-AU" sz="1100" b="0" i="0" u="none" strike="noStrike" kern="1200" cap="none" normalizeH="0" baseline="0" noProof="0" dirty="0">
                        <a:ln>
                          <a:noFill/>
                        </a:ln>
                        <a:solidFill>
                          <a:schemeClr val="tx2"/>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kern="1200" cap="none" normalizeH="0" baseline="0" dirty="0">
                          <a:ln>
                            <a:noFill/>
                          </a:ln>
                          <a:solidFill>
                            <a:schemeClr val="tx2"/>
                          </a:solidFill>
                          <a:effectLst/>
                          <a:latin typeface="+mj-lt"/>
                          <a:ea typeface="+mn-ea"/>
                          <a:cs typeface="Arial" charset="0"/>
                        </a:rPr>
                        <a:t>No</a:t>
                      </a: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53089">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11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12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53089">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Rectangle 4"/>
          <p:cNvSpPr txBox="1">
            <a:spLocks noChangeArrowheads="1"/>
          </p:cNvSpPr>
          <p:nvPr/>
        </p:nvSpPr>
        <p:spPr>
          <a:xfrm>
            <a:off x="432424" y="1962488"/>
            <a:ext cx="6156722" cy="271271"/>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pPr>
              <a:spcBef>
                <a:spcPts val="900"/>
              </a:spcBef>
              <a:spcAft>
                <a:spcPts val="900"/>
              </a:spcAft>
            </a:pPr>
            <a:r>
              <a:rPr lang="en-AU" altLang="en-US" sz="1800" dirty="0">
                <a:solidFill>
                  <a:schemeClr val="tx2"/>
                </a:solidFill>
              </a:rPr>
              <a:t>Consider a </a:t>
            </a:r>
            <a:r>
              <a:rPr lang="en-AU" altLang="en-US" sz="1800" dirty="0">
                <a:solidFill>
                  <a:srgbClr val="962D91"/>
                </a:solidFill>
              </a:rPr>
              <a:t>single study and outcome</a:t>
            </a:r>
            <a:endParaRPr lang="en-AU" altLang="en-US" sz="2700" dirty="0">
              <a:solidFill>
                <a:srgbClr val="962D91"/>
              </a:solidFill>
            </a:endParaRPr>
          </a:p>
        </p:txBody>
      </p:sp>
      <p:pic>
        <p:nvPicPr>
          <p:cNvPr id="5" name="Picture 4" descr="A picture containing text, clipart&#10;&#10;Description automatically generated">
            <a:extLst>
              <a:ext uri="{FF2B5EF4-FFF2-40B4-BE49-F238E27FC236}">
                <a16:creationId xmlns:a16="http://schemas.microsoft.com/office/drawing/2014/main" id="{3063B24B-6010-3F35-09F5-C84CB7C09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142140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43013" name="Rectangle 4"/>
          <p:cNvSpPr>
            <a:spLocks noGrp="1" noChangeArrowheads="1"/>
          </p:cNvSpPr>
          <p:nvPr>
            <p:ph type="title"/>
          </p:nvPr>
        </p:nvSpPr>
        <p:spPr>
          <a:xfrm>
            <a:off x="425896" y="1222150"/>
            <a:ext cx="6120000" cy="474629"/>
          </a:xfrm>
        </p:spPr>
        <p:txBody>
          <a:bodyPr>
            <a:normAutofit/>
          </a:bodyPr>
          <a:lstStyle/>
          <a:p>
            <a:pPr>
              <a:spcBef>
                <a:spcPts val="900"/>
              </a:spcBef>
              <a:spcAft>
                <a:spcPts val="900"/>
              </a:spcAft>
            </a:pPr>
            <a:r>
              <a:rPr lang="en-AU" altLang="en-US" sz="2200" dirty="0">
                <a:solidFill>
                  <a:srgbClr val="962D91"/>
                </a:solidFill>
              </a:rPr>
              <a:t>Scenarios</a:t>
            </a:r>
            <a:r>
              <a:rPr lang="en-AU" altLang="en-US" dirty="0"/>
              <a:t> </a:t>
            </a:r>
            <a:r>
              <a:rPr lang="en-AU" altLang="en-US" sz="2200" dirty="0">
                <a:solidFill>
                  <a:srgbClr val="962D91"/>
                </a:solidFill>
              </a:rPr>
              <a:t>reviewers may encounter</a:t>
            </a:r>
          </a:p>
        </p:txBody>
      </p:sp>
      <p:graphicFrame>
        <p:nvGraphicFramePr>
          <p:cNvPr id="3" name="Table 2"/>
          <p:cNvGraphicFramePr>
            <a:graphicFrameLocks noGrp="1"/>
          </p:cNvGraphicFramePr>
          <p:nvPr>
            <p:extLst>
              <p:ext uri="{D42A27DB-BD31-4B8C-83A1-F6EECF244321}">
                <p14:modId xmlns:p14="http://schemas.microsoft.com/office/powerpoint/2010/main" val="1653632247"/>
              </p:ext>
            </p:extLst>
          </p:nvPr>
        </p:nvGraphicFramePr>
        <p:xfrm>
          <a:off x="432423" y="2417098"/>
          <a:ext cx="8578226" cy="2861009"/>
        </p:xfrm>
        <a:graphic>
          <a:graphicData uri="http://schemas.openxmlformats.org/drawingml/2006/table">
            <a:tbl>
              <a:tblPr>
                <a:tableStyleId>{0E3FDE45-AF77-4B5C-9715-49D594BDF05E}</a:tableStyleId>
              </a:tblPr>
              <a:tblGrid>
                <a:gridCol w="1091577">
                  <a:extLst>
                    <a:ext uri="{9D8B030D-6E8A-4147-A177-3AD203B41FA5}">
                      <a16:colId xmlns:a16="http://schemas.microsoft.com/office/drawing/2014/main" val="20000"/>
                    </a:ext>
                  </a:extLst>
                </a:gridCol>
                <a:gridCol w="742857">
                  <a:extLst>
                    <a:ext uri="{9D8B030D-6E8A-4147-A177-3AD203B41FA5}">
                      <a16:colId xmlns:a16="http://schemas.microsoft.com/office/drawing/2014/main" val="20001"/>
                    </a:ext>
                  </a:extLst>
                </a:gridCol>
                <a:gridCol w="1200243">
                  <a:extLst>
                    <a:ext uri="{9D8B030D-6E8A-4147-A177-3AD203B41FA5}">
                      <a16:colId xmlns:a16="http://schemas.microsoft.com/office/drawing/2014/main" val="20002"/>
                    </a:ext>
                  </a:extLst>
                </a:gridCol>
                <a:gridCol w="1042941">
                  <a:extLst>
                    <a:ext uri="{9D8B030D-6E8A-4147-A177-3AD203B41FA5}">
                      <a16:colId xmlns:a16="http://schemas.microsoft.com/office/drawing/2014/main" val="20003"/>
                    </a:ext>
                  </a:extLst>
                </a:gridCol>
                <a:gridCol w="2814684">
                  <a:extLst>
                    <a:ext uri="{9D8B030D-6E8A-4147-A177-3AD203B41FA5}">
                      <a16:colId xmlns:a16="http://schemas.microsoft.com/office/drawing/2014/main" val="1947484841"/>
                    </a:ext>
                  </a:extLst>
                </a:gridCol>
                <a:gridCol w="1685924">
                  <a:extLst>
                    <a:ext uri="{9D8B030D-6E8A-4147-A177-3AD203B41FA5}">
                      <a16:colId xmlns:a16="http://schemas.microsoft.com/office/drawing/2014/main" val="1097796393"/>
                    </a:ext>
                  </a:extLst>
                </a:gridCol>
              </a:tblGrid>
              <a:tr h="585818">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tx2"/>
                          </a:solidFill>
                          <a:effectLst/>
                          <a:latin typeface="+mj-lt"/>
                        </a:rPr>
                        <a:t>Estimate of intervention effect</a:t>
                      </a:r>
                      <a:endParaRPr kumimoji="0" lang="en-AU" altLang="en-US" sz="12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tx2"/>
                          </a:solidFill>
                          <a:effectLst/>
                          <a:latin typeface="+mj-lt"/>
                        </a:rPr>
                        <a:t>Variance of the estimate</a:t>
                      </a:r>
                      <a:endParaRPr kumimoji="0" lang="en-AU" altLang="en-US" sz="12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tx2"/>
                          </a:solidFill>
                          <a:effectLst/>
                          <a:latin typeface="+mj-lt"/>
                        </a:rPr>
                        <a:t>Direction of effect (benefit or harm)</a:t>
                      </a:r>
                      <a:endParaRPr kumimoji="0" lang="en-AU" altLang="en-US" sz="12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solidFill>
                            <a:schemeClr val="tx2"/>
                          </a:solidFill>
                          <a:effectLst/>
                          <a:latin typeface="+mj-lt"/>
                        </a:rPr>
                        <a:t>Statistical significance or  P-value</a:t>
                      </a:r>
                      <a:endParaRPr kumimoji="0" lang="en-AU" altLang="en-US" sz="1200" b="1" i="0" u="none" strike="noStrike" cap="none" normalizeH="0" baseline="0" dirty="0">
                        <a:ln>
                          <a:noFill/>
                        </a:ln>
                        <a:solidFill>
                          <a:schemeClr val="tx2"/>
                        </a:solidFill>
                        <a:effectLst/>
                        <a:latin typeface="+mj-lt"/>
                        <a:cs typeface="Arial" charset="0"/>
                      </a:endParaRP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chemeClr val="tx2"/>
                          </a:solidFill>
                          <a:effectLst/>
                          <a:latin typeface="+mj-lt"/>
                          <a:cs typeface="Arial" charset="0"/>
                        </a:rPr>
                        <a:t>Example of reporting</a:t>
                      </a:r>
                    </a:p>
                  </a:txBody>
                  <a:tcPr marL="68580" marR="68580" marT="34290" marB="34290" horzOverflow="overflow">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mj-lt"/>
                          <a:cs typeface="Arial" charset="0"/>
                        </a:rPr>
                        <a:t>Can be included in a meta-analysis of effect estimates?</a:t>
                      </a:r>
                    </a:p>
                  </a:txBody>
                  <a:tcPr marL="68580" marR="68580" marT="34290" marB="34290" horzOverflow="overflow">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453089">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rgbClr val="999999"/>
                          </a:solidFill>
                          <a:effectLst/>
                          <a:latin typeface="+mj-lt"/>
                          <a:sym typeface="Wingdings" pitchFamily="2" charset="2"/>
                        </a:rPr>
                        <a:t></a:t>
                      </a:r>
                      <a:endParaRPr kumimoji="0" lang="en-AU" altLang="en-US" sz="2400" b="0" i="0" u="none" strike="noStrike" cap="none" normalizeH="0" baseline="0" dirty="0">
                        <a:ln>
                          <a:noFill/>
                        </a:ln>
                        <a:solidFill>
                          <a:srgbClr val="999999"/>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rgbClr val="999999"/>
                          </a:solidFill>
                          <a:effectLst/>
                          <a:latin typeface="+mj-lt"/>
                          <a:sym typeface="Wingdings" pitchFamily="2" charset="2"/>
                        </a:rPr>
                        <a:t></a:t>
                      </a:r>
                      <a:endParaRPr kumimoji="0" lang="en-AU" altLang="en-US" sz="2400" b="0" i="0" u="none" strike="noStrike" cap="none" normalizeH="0" baseline="0" dirty="0">
                        <a:ln>
                          <a:noFill/>
                        </a:ln>
                        <a:solidFill>
                          <a:srgbClr val="999999"/>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rgbClr val="999999"/>
                          </a:solidFill>
                          <a:effectLst/>
                          <a:latin typeface="+mj-lt"/>
                        </a:rPr>
                        <a:t>(</a:t>
                      </a:r>
                      <a:r>
                        <a:rPr kumimoji="0" lang="en-AU" altLang="en-US" sz="2400" u="none" strike="noStrike" cap="none" normalizeH="0" baseline="0" dirty="0">
                          <a:ln>
                            <a:noFill/>
                          </a:ln>
                          <a:solidFill>
                            <a:srgbClr val="999999"/>
                          </a:solidFill>
                          <a:effectLst/>
                          <a:latin typeface="+mj-lt"/>
                          <a:sym typeface="Wingdings" pitchFamily="2" charset="2"/>
                        </a:rPr>
                        <a:t></a:t>
                      </a:r>
                      <a:r>
                        <a:rPr kumimoji="0" lang="en-AU" altLang="en-US" sz="2400" u="none" strike="noStrike" cap="none" normalizeH="0" baseline="0" dirty="0">
                          <a:ln>
                            <a:noFill/>
                          </a:ln>
                          <a:solidFill>
                            <a:srgbClr val="999999"/>
                          </a:solidFill>
                          <a:effectLst/>
                          <a:latin typeface="+mj-lt"/>
                        </a:rPr>
                        <a:t>)</a:t>
                      </a:r>
                      <a:endParaRPr kumimoji="0" lang="en-AU" altLang="en-US" sz="2400" b="0" i="0" u="none" strike="noStrike" cap="none" normalizeH="0" baseline="0" dirty="0">
                        <a:ln>
                          <a:noFill/>
                        </a:ln>
                        <a:solidFill>
                          <a:srgbClr val="999999"/>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cap="none" normalizeH="0" baseline="0" dirty="0">
                          <a:ln>
                            <a:noFill/>
                          </a:ln>
                          <a:solidFill>
                            <a:srgbClr val="999999"/>
                          </a:solidFill>
                          <a:effectLst/>
                          <a:latin typeface="+mj-lt"/>
                        </a:rPr>
                        <a:t>(</a:t>
                      </a:r>
                      <a:r>
                        <a:rPr kumimoji="0" lang="en-AU" altLang="en-US" sz="2400" u="none" strike="noStrike" cap="none" normalizeH="0" baseline="0" dirty="0">
                          <a:ln>
                            <a:noFill/>
                          </a:ln>
                          <a:solidFill>
                            <a:srgbClr val="999999"/>
                          </a:solidFill>
                          <a:effectLst/>
                          <a:latin typeface="+mj-lt"/>
                          <a:sym typeface="Wingdings" pitchFamily="2" charset="2"/>
                        </a:rPr>
                        <a:t></a:t>
                      </a:r>
                      <a:r>
                        <a:rPr kumimoji="0" lang="en-AU" altLang="en-US" sz="2400" u="none" strike="noStrike" cap="none" normalizeH="0" baseline="0" dirty="0">
                          <a:ln>
                            <a:noFill/>
                          </a:ln>
                          <a:solidFill>
                            <a:srgbClr val="999999"/>
                          </a:solidFill>
                          <a:effectLst/>
                          <a:latin typeface="+mj-lt"/>
                        </a:rPr>
                        <a:t>)</a:t>
                      </a:r>
                      <a:endParaRPr kumimoji="0" lang="en-AU" altLang="en-US" sz="2400" b="0" i="0" u="none" strike="noStrike" cap="none" normalizeH="0" baseline="0" dirty="0">
                        <a:ln>
                          <a:noFill/>
                        </a:ln>
                        <a:solidFill>
                          <a:srgbClr val="999999"/>
                        </a:solidFill>
                        <a:effectLst/>
                        <a:latin typeface="+mj-lt"/>
                        <a:cs typeface="Arial" charset="0"/>
                      </a:endParaRP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999999"/>
                          </a:solidFill>
                          <a:effectLst/>
                          <a:latin typeface="+mj-lt"/>
                          <a:cs typeface="Arial" charset="0"/>
                        </a:rPr>
                        <a:t>“The intervention had a small effect on anxiety levels compared with the control (</a:t>
                      </a:r>
                      <a:r>
                        <a:rPr kumimoji="0" lang="en-US" altLang="en-US" sz="1100" b="1" i="0" u="none" strike="noStrike" cap="none" normalizeH="0" baseline="0" dirty="0">
                          <a:ln>
                            <a:noFill/>
                          </a:ln>
                          <a:solidFill>
                            <a:srgbClr val="999999"/>
                          </a:solidFill>
                          <a:effectLst/>
                          <a:latin typeface="+mj-lt"/>
                          <a:cs typeface="Arial" charset="0"/>
                        </a:rPr>
                        <a:t>−0.52 (95%CI −1.34 to 0.30</a:t>
                      </a:r>
                      <a:r>
                        <a:rPr kumimoji="0" lang="en-US" altLang="en-US" sz="1100" b="0" i="0" u="none" strike="noStrike" cap="none" normalizeH="0" baseline="0" dirty="0">
                          <a:ln>
                            <a:noFill/>
                          </a:ln>
                          <a:solidFill>
                            <a:srgbClr val="999999"/>
                          </a:solidFill>
                          <a:effectLst/>
                          <a:latin typeface="+mj-lt"/>
                          <a:cs typeface="Arial" charset="0"/>
                        </a:rPr>
                        <a:t>); scale 0-21, </a:t>
                      </a:r>
                      <a:r>
                        <a:rPr kumimoji="0" lang="en-US" altLang="en-US" sz="1100" b="1" i="0" u="none" strike="noStrike" cap="none" normalizeH="0" baseline="0" dirty="0">
                          <a:ln>
                            <a:noFill/>
                          </a:ln>
                          <a:solidFill>
                            <a:srgbClr val="999999"/>
                          </a:solidFill>
                          <a:effectLst/>
                          <a:latin typeface="+mj-lt"/>
                          <a:cs typeface="Arial" charset="0"/>
                        </a:rPr>
                        <a:t>higher scores indicate greater anxiety</a:t>
                      </a:r>
                      <a:r>
                        <a:rPr kumimoji="0" lang="en-US" altLang="en-US" sz="1100" b="0" i="0" u="none" strike="noStrike" cap="none" normalizeH="0" baseline="0" dirty="0">
                          <a:ln>
                            <a:noFill/>
                          </a:ln>
                          <a:solidFill>
                            <a:srgbClr val="999999"/>
                          </a:solidFill>
                          <a:effectLst/>
                          <a:latin typeface="+mj-lt"/>
                          <a:cs typeface="Arial" charset="0"/>
                        </a:rPr>
                        <a:t>).”</a:t>
                      </a: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999999"/>
                          </a:solidFill>
                          <a:effectLst/>
                          <a:latin typeface="+mj-lt"/>
                          <a:cs typeface="Arial" charset="0"/>
                        </a:rPr>
                        <a:t>Yes</a:t>
                      </a:r>
                    </a:p>
                  </a:txBody>
                  <a:tcPr marL="68580" marR="68580" marT="34290" marB="34290" horzOverflow="overflow">
                    <a:lnT w="9525" cap="flat" cmpd="sng" algn="ctr">
                      <a:solidFill>
                        <a:schemeClr val="bg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530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rgbClr val="999999"/>
                          </a:solidFill>
                          <a:effectLst/>
                          <a:latin typeface="+mj-lt"/>
                          <a:ea typeface="+mn-ea"/>
                          <a:cs typeface="Arial" charset="0"/>
                          <a:sym typeface="Wingdings" pitchFamily="2" charset="2"/>
                        </a:rPr>
                        <a:t></a:t>
                      </a:r>
                      <a:endParaRPr kumimoji="0" lang="en-US" altLang="en-US" sz="2400" u="none" strike="noStrike" kern="1200" cap="none" normalizeH="0" baseline="0" dirty="0">
                        <a:ln>
                          <a:noFill/>
                        </a:ln>
                        <a:solidFill>
                          <a:srgbClr val="999999"/>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u="none" strike="noStrike" kern="1200" cap="none" normalizeH="0" baseline="0" dirty="0">
                        <a:ln>
                          <a:noFill/>
                        </a:ln>
                        <a:solidFill>
                          <a:srgbClr val="999999"/>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rgbClr val="999999"/>
                          </a:solidFill>
                          <a:effectLst/>
                          <a:latin typeface="+mj-lt"/>
                          <a:ea typeface="+mn-ea"/>
                          <a:cs typeface="Arial" charset="0"/>
                        </a:rPr>
                        <a:t>(</a:t>
                      </a:r>
                      <a:r>
                        <a:rPr kumimoji="0" lang="en-AU" altLang="en-US" sz="2400" u="none" strike="noStrike" kern="1200" cap="none" normalizeH="0" baseline="0" dirty="0">
                          <a:ln>
                            <a:noFill/>
                          </a:ln>
                          <a:solidFill>
                            <a:srgbClr val="999999"/>
                          </a:solidFill>
                          <a:effectLst/>
                          <a:latin typeface="+mj-lt"/>
                          <a:ea typeface="+mn-ea"/>
                          <a:cs typeface="Arial" charset="0"/>
                          <a:sym typeface="Wingdings" pitchFamily="2" charset="2"/>
                        </a:rPr>
                        <a:t>)</a:t>
                      </a:r>
                      <a:endParaRPr kumimoji="0" lang="en-AU" altLang="en-US" sz="2400" u="none" strike="noStrike" kern="1200" cap="none" normalizeH="0" baseline="0" dirty="0">
                        <a:ln>
                          <a:noFill/>
                        </a:ln>
                        <a:solidFill>
                          <a:srgbClr val="999999"/>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u="none" strike="noStrike" kern="1200" cap="none" normalizeH="0" baseline="0" dirty="0">
                        <a:ln>
                          <a:noFill/>
                        </a:ln>
                        <a:solidFill>
                          <a:srgbClr val="999999"/>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altLang="en-US" sz="1100" b="0" i="0" u="none" strike="noStrike" kern="1200" cap="none" normalizeH="0" baseline="0" noProof="0" dirty="0">
                          <a:ln>
                            <a:noFill/>
                          </a:ln>
                          <a:solidFill>
                            <a:srgbClr val="999999"/>
                          </a:solidFill>
                          <a:effectLst/>
                          <a:latin typeface="+mj-lt"/>
                          <a:ea typeface="+mn-ea"/>
                          <a:cs typeface="Arial" charset="0"/>
                        </a:rPr>
                        <a:t>“</a:t>
                      </a:r>
                      <a:r>
                        <a:rPr kumimoji="0" lang="en-US" altLang="en-US" sz="1100" b="0" i="0" u="none" strike="noStrike" kern="1200" cap="none" normalizeH="0" baseline="0" noProof="0" dirty="0">
                          <a:ln>
                            <a:noFill/>
                          </a:ln>
                          <a:solidFill>
                            <a:srgbClr val="999999"/>
                          </a:solidFill>
                          <a:effectLst/>
                          <a:latin typeface="+mj-lt"/>
                          <a:ea typeface="+mn-ea"/>
                          <a:cs typeface="Arial" charset="0"/>
                        </a:rPr>
                        <a:t>The intervention </a:t>
                      </a:r>
                      <a:r>
                        <a:rPr kumimoji="0" lang="en-US" altLang="en-US" sz="1100" b="1" i="0" u="none" strike="noStrike" kern="1200" cap="none" normalizeH="0" baseline="0" noProof="0" dirty="0">
                          <a:ln>
                            <a:noFill/>
                          </a:ln>
                          <a:solidFill>
                            <a:srgbClr val="999999"/>
                          </a:solidFill>
                          <a:effectLst/>
                          <a:latin typeface="+mj-lt"/>
                          <a:ea typeface="+mn-ea"/>
                          <a:cs typeface="Arial" charset="0"/>
                        </a:rPr>
                        <a:t>reduced anxiety levels by </a:t>
                      </a:r>
                      <a:br>
                        <a:rPr kumimoji="0" lang="en-US" altLang="en-US" sz="1100" b="1" i="0" u="none" strike="noStrike" kern="1200" cap="none" normalizeH="0" baseline="0" noProof="0" dirty="0">
                          <a:ln>
                            <a:noFill/>
                          </a:ln>
                          <a:solidFill>
                            <a:srgbClr val="999999"/>
                          </a:solidFill>
                          <a:effectLst/>
                          <a:latin typeface="+mj-lt"/>
                          <a:ea typeface="+mn-ea"/>
                          <a:cs typeface="Arial" charset="0"/>
                        </a:rPr>
                      </a:br>
                      <a:r>
                        <a:rPr kumimoji="0" lang="en-US" altLang="en-US" sz="1100" b="1" i="0" u="none" strike="noStrike" kern="1200" cap="none" normalizeH="0" baseline="0" noProof="0" dirty="0">
                          <a:ln>
                            <a:noFill/>
                          </a:ln>
                          <a:solidFill>
                            <a:srgbClr val="999999"/>
                          </a:solidFill>
                          <a:effectLst/>
                          <a:latin typeface="+mj-lt"/>
                          <a:ea typeface="+mn-ea"/>
                          <a:cs typeface="Arial" charset="0"/>
                        </a:rPr>
                        <a:t>-0.52</a:t>
                      </a:r>
                      <a:r>
                        <a:rPr kumimoji="0" lang="en-US" altLang="en-US" sz="1100" b="0" i="0" u="none" strike="noStrike" kern="1200" cap="none" normalizeH="0" baseline="0" noProof="0" dirty="0">
                          <a:ln>
                            <a:noFill/>
                          </a:ln>
                          <a:solidFill>
                            <a:srgbClr val="999999"/>
                          </a:solidFill>
                          <a:effectLst/>
                          <a:latin typeface="+mj-lt"/>
                          <a:ea typeface="+mn-ea"/>
                          <a:cs typeface="Arial" charset="0"/>
                        </a:rPr>
                        <a:t> compared with the control (scale 0-21, </a:t>
                      </a:r>
                      <a:r>
                        <a:rPr kumimoji="0" lang="en-US" altLang="en-US" sz="1100" b="1" i="0" u="none" strike="noStrike" kern="1200" cap="none" normalizeH="0" baseline="0" noProof="0" dirty="0">
                          <a:ln>
                            <a:noFill/>
                          </a:ln>
                          <a:solidFill>
                            <a:srgbClr val="999999"/>
                          </a:solidFill>
                          <a:effectLst/>
                          <a:latin typeface="+mj-lt"/>
                          <a:ea typeface="+mn-ea"/>
                          <a:cs typeface="Arial" charset="0"/>
                        </a:rPr>
                        <a:t>higher scores indicate greater anxiety</a:t>
                      </a:r>
                      <a:r>
                        <a:rPr kumimoji="0" lang="en-US" altLang="en-US" sz="1100" b="0" i="0" u="none" strike="noStrike" kern="1200" cap="none" normalizeH="0" baseline="0" noProof="0" dirty="0">
                          <a:ln>
                            <a:noFill/>
                          </a:ln>
                          <a:solidFill>
                            <a:srgbClr val="999999"/>
                          </a:solidFill>
                          <a:effectLst/>
                          <a:latin typeface="+mj-lt"/>
                          <a:ea typeface="+mn-ea"/>
                          <a:cs typeface="Arial" charset="0"/>
                        </a:rPr>
                        <a:t>).”</a:t>
                      </a:r>
                      <a:endParaRPr kumimoji="0" lang="en-AU" sz="1100" b="0" i="0" u="none" strike="noStrike" kern="1200" cap="none" normalizeH="0" baseline="0" noProof="0" dirty="0">
                        <a:ln>
                          <a:noFill/>
                        </a:ln>
                        <a:solidFill>
                          <a:srgbClr val="999999"/>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kern="1200" cap="none" normalizeH="0" baseline="0" dirty="0">
                          <a:ln>
                            <a:noFill/>
                          </a:ln>
                          <a:solidFill>
                            <a:srgbClr val="999999"/>
                          </a:solidFill>
                          <a:effectLst/>
                          <a:latin typeface="+mj-lt"/>
                          <a:ea typeface="+mn-ea"/>
                          <a:cs typeface="Arial" charset="0"/>
                        </a:rPr>
                        <a:t>No</a:t>
                      </a: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53089">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chemeClr val="tx2"/>
                          </a:solidFill>
                          <a:effectLst/>
                          <a:latin typeface="+mj-lt"/>
                          <a:ea typeface="+mn-ea"/>
                          <a:cs typeface="Arial" charset="0"/>
                          <a:sym typeface="Wingdings" pitchFamily="2" charset="2"/>
                        </a:rPr>
                        <a:t></a:t>
                      </a:r>
                      <a:endParaRPr kumimoji="0" lang="en-AU" altLang="en-US" sz="2400" u="none" strike="noStrike" kern="1200" cap="none" normalizeH="0" baseline="0" dirty="0">
                        <a:ln>
                          <a:noFill/>
                        </a:ln>
                        <a:solidFill>
                          <a:schemeClr val="tx2"/>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2400" u="none" strike="noStrike" kern="1200" cap="none" normalizeH="0" baseline="0" dirty="0">
                          <a:ln>
                            <a:noFill/>
                          </a:ln>
                          <a:solidFill>
                            <a:schemeClr val="tx2"/>
                          </a:solidFill>
                          <a:effectLst/>
                          <a:latin typeface="+mj-lt"/>
                          <a:ea typeface="+mn-ea"/>
                          <a:cs typeface="Arial" charset="0"/>
                          <a:sym typeface="Wingdings" pitchFamily="2" charset="2"/>
                        </a:rPr>
                        <a:t></a:t>
                      </a:r>
                      <a:endParaRPr kumimoji="0" lang="en-AU" altLang="en-US" sz="2400" u="none" strike="noStrike" kern="1200" cap="none" normalizeH="0" baseline="0" dirty="0">
                        <a:ln>
                          <a:noFill/>
                        </a:ln>
                        <a:solidFill>
                          <a:schemeClr val="tx2"/>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altLang="en-US" sz="1100" b="0" i="0" u="none" strike="noStrike" kern="1200" cap="none" normalizeH="0" baseline="0" noProof="0" dirty="0">
                          <a:ln>
                            <a:noFill/>
                          </a:ln>
                          <a:solidFill>
                            <a:schemeClr val="tx2"/>
                          </a:solidFill>
                          <a:effectLst/>
                          <a:latin typeface="+mj-lt"/>
                          <a:ea typeface="+mn-ea"/>
                          <a:cs typeface="Arial" charset="0"/>
                        </a:rPr>
                        <a:t>“</a:t>
                      </a:r>
                      <a:r>
                        <a:rPr kumimoji="0" lang="en-US" altLang="en-US" sz="1100" b="0" i="0" u="none" strike="noStrike" kern="1200" cap="none" normalizeH="0" baseline="0" noProof="0" dirty="0">
                          <a:ln>
                            <a:noFill/>
                          </a:ln>
                          <a:solidFill>
                            <a:schemeClr val="tx2"/>
                          </a:solidFill>
                          <a:effectLst/>
                          <a:latin typeface="+mj-lt"/>
                          <a:ea typeface="+mn-ea"/>
                          <a:cs typeface="Arial" charset="0"/>
                        </a:rPr>
                        <a:t>The </a:t>
                      </a:r>
                      <a:r>
                        <a:rPr kumimoji="0" lang="en-US" altLang="en-US" sz="1100" b="1" i="0" u="none" strike="noStrike" kern="1200" cap="none" normalizeH="0" baseline="0" noProof="0" dirty="0">
                          <a:ln>
                            <a:noFill/>
                          </a:ln>
                          <a:solidFill>
                            <a:srgbClr val="962D91"/>
                          </a:solidFill>
                          <a:effectLst/>
                          <a:latin typeface="+mj-lt"/>
                          <a:ea typeface="+mn-ea"/>
                          <a:cs typeface="Arial" charset="0"/>
                        </a:rPr>
                        <a:t>intervention reduced anxiety levels</a:t>
                      </a:r>
                      <a:r>
                        <a:rPr kumimoji="0" lang="en-US" altLang="en-US" sz="1100" b="0" i="0" u="none" strike="noStrike" kern="1200" cap="none" normalizeH="0" baseline="0" noProof="0" dirty="0">
                          <a:ln>
                            <a:noFill/>
                          </a:ln>
                          <a:solidFill>
                            <a:schemeClr val="tx2"/>
                          </a:solidFill>
                          <a:effectLst/>
                          <a:latin typeface="+mj-lt"/>
                          <a:ea typeface="+mn-ea"/>
                          <a:cs typeface="Arial" charset="0"/>
                        </a:rPr>
                        <a:t>, but was </a:t>
                      </a:r>
                      <a:r>
                        <a:rPr kumimoji="0" lang="en-US" altLang="en-US" sz="1100" b="1" i="0" u="none" strike="noStrike" kern="1200" cap="none" normalizeH="0" baseline="0" noProof="0" dirty="0">
                          <a:ln>
                            <a:noFill/>
                          </a:ln>
                          <a:solidFill>
                            <a:srgbClr val="962D91"/>
                          </a:solidFill>
                          <a:effectLst/>
                          <a:latin typeface="+mj-lt"/>
                          <a:ea typeface="+mn-ea"/>
                          <a:cs typeface="Arial" charset="0"/>
                        </a:rPr>
                        <a:t>not statistically significant</a:t>
                      </a:r>
                      <a:r>
                        <a:rPr kumimoji="0" lang="en-US" altLang="en-US" sz="1100" b="0" i="0" u="none" strike="noStrike" kern="1200" cap="none" normalizeH="0" baseline="0" noProof="0" dirty="0">
                          <a:ln>
                            <a:noFill/>
                          </a:ln>
                          <a:solidFill>
                            <a:schemeClr val="tx2"/>
                          </a:solidFill>
                          <a:effectLst/>
                          <a:latin typeface="+mj-lt"/>
                          <a:ea typeface="+mn-ea"/>
                          <a:cs typeface="Arial" charset="0"/>
                        </a:rPr>
                        <a:t>.”</a:t>
                      </a:r>
                      <a:endParaRPr kumimoji="0" lang="en-AU" sz="1100" b="0" i="0" u="none" strike="noStrike" kern="1200" cap="none" normalizeH="0" baseline="0" noProof="0" dirty="0">
                        <a:ln>
                          <a:noFill/>
                        </a:ln>
                        <a:solidFill>
                          <a:schemeClr val="tx2"/>
                        </a:solidFill>
                        <a:effectLst/>
                        <a:latin typeface="+mj-lt"/>
                        <a:ea typeface="+mn-ea"/>
                        <a:cs typeface="Arial" charset="0"/>
                      </a:endParaRPr>
                    </a:p>
                  </a:txBody>
                  <a:tcPr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kern="1200" cap="none" normalizeH="0" baseline="0" dirty="0">
                          <a:ln>
                            <a:noFill/>
                          </a:ln>
                          <a:solidFill>
                            <a:schemeClr val="tx2"/>
                          </a:solidFill>
                          <a:effectLst/>
                          <a:latin typeface="+mj-lt"/>
                          <a:ea typeface="+mn-ea"/>
                          <a:cs typeface="Arial" charset="0"/>
                        </a:rPr>
                        <a:t>No</a:t>
                      </a: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53089">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lvl1pPr algn="l" eaLnBrk="0" hangingPunct="0">
                        <a:spcBef>
                          <a:spcPct val="0"/>
                        </a:spcBef>
                        <a:spcAft>
                          <a:spcPts val="1200"/>
                        </a:spcAft>
                        <a:buFont typeface="Wingdings" pitchFamily="2" charset="2"/>
                        <a:defRPr>
                          <a:solidFill>
                            <a:schemeClr val="tx1"/>
                          </a:solidFill>
                          <a:latin typeface="Arial" charset="0"/>
                          <a:cs typeface="Arial" charset="0"/>
                        </a:defRPr>
                      </a:lvl1pPr>
                      <a:lvl2pPr marL="742950" indent="-285750" algn="l" eaLnBrk="0" hangingPunct="0">
                        <a:spcBef>
                          <a:spcPct val="0"/>
                        </a:spcBef>
                        <a:defRPr>
                          <a:solidFill>
                            <a:schemeClr val="tx1"/>
                          </a:solidFill>
                          <a:latin typeface="Arial" charset="0"/>
                          <a:cs typeface="Arial" charset="0"/>
                        </a:defRPr>
                      </a:lvl2pPr>
                      <a:lvl3pPr marL="1143000" indent="-228600" algn="l" eaLnBrk="0" hangingPunct="0">
                        <a:spcBef>
                          <a:spcPct val="20000"/>
                        </a:spcBef>
                        <a:defRPr>
                          <a:solidFill>
                            <a:schemeClr val="tx1"/>
                          </a:solidFill>
                          <a:latin typeface="Arial" charset="0"/>
                          <a:cs typeface="Arial" charset="0"/>
                        </a:defRPr>
                      </a:lvl3pPr>
                      <a:lvl4pPr marL="1600200" indent="-228600" algn="l" eaLnBrk="0" hangingPunct="0">
                        <a:spcBef>
                          <a:spcPct val="20000"/>
                        </a:spcBef>
                        <a:defRPr>
                          <a:solidFill>
                            <a:schemeClr val="tx1"/>
                          </a:solidFill>
                          <a:latin typeface="Arial" charset="0"/>
                          <a:cs typeface="Arial" charset="0"/>
                        </a:defRPr>
                      </a:lvl4pPr>
                      <a:lvl5pPr marL="2057400" indent="-228600" algn="l" eaLnBrk="0" hangingPunct="0">
                        <a:spcBef>
                          <a:spcPct val="20000"/>
                        </a:spcBef>
                        <a:defRPr>
                          <a:solidFill>
                            <a:schemeClr val="tx1"/>
                          </a:solidFill>
                          <a:latin typeface="Helvetica" charset="0"/>
                          <a:cs typeface="Arial" charset="0"/>
                        </a:defRPr>
                      </a:lvl5pPr>
                      <a:lvl6pPr marL="2514600" indent="-228600" eaLnBrk="0" fontAlgn="base" hangingPunct="0">
                        <a:spcBef>
                          <a:spcPct val="20000"/>
                        </a:spcBef>
                        <a:spcAft>
                          <a:spcPct val="0"/>
                        </a:spcAft>
                        <a:defRPr>
                          <a:solidFill>
                            <a:schemeClr val="tx1"/>
                          </a:solidFill>
                          <a:latin typeface="Helvetica" charset="0"/>
                          <a:cs typeface="Arial" charset="0"/>
                        </a:defRPr>
                      </a:lvl6pPr>
                      <a:lvl7pPr marL="2971800" indent="-228600" eaLnBrk="0" fontAlgn="base" hangingPunct="0">
                        <a:spcBef>
                          <a:spcPct val="20000"/>
                        </a:spcBef>
                        <a:spcAft>
                          <a:spcPct val="0"/>
                        </a:spcAft>
                        <a:defRPr>
                          <a:solidFill>
                            <a:schemeClr val="tx1"/>
                          </a:solidFill>
                          <a:latin typeface="Helvetica" charset="0"/>
                          <a:cs typeface="Arial" charset="0"/>
                        </a:defRPr>
                      </a:lvl7pPr>
                      <a:lvl8pPr marL="3429000" indent="-228600" eaLnBrk="0" fontAlgn="base" hangingPunct="0">
                        <a:spcBef>
                          <a:spcPct val="20000"/>
                        </a:spcBef>
                        <a:spcAft>
                          <a:spcPct val="0"/>
                        </a:spcAft>
                        <a:defRPr>
                          <a:solidFill>
                            <a:schemeClr val="tx1"/>
                          </a:solidFill>
                          <a:latin typeface="Helvetica" charset="0"/>
                          <a:cs typeface="Arial" charset="0"/>
                        </a:defRPr>
                      </a:lvl8pPr>
                      <a:lvl9pPr marL="3886200" indent="-228600" eaLnBrk="0" fontAlgn="base" hangingPunct="0">
                        <a:spcBef>
                          <a:spcPct val="20000"/>
                        </a:spcBef>
                        <a:spcAft>
                          <a:spcPct val="0"/>
                        </a:spcAft>
                        <a:defRPr>
                          <a:solidFill>
                            <a:schemeClr val="tx1"/>
                          </a:solidFill>
                          <a:latin typeface="Helvetic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2"/>
                        </a:solidFill>
                        <a:effectLst/>
                        <a:latin typeface="+mj-lt"/>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kern="1200" cap="none" normalizeH="0" baseline="0" dirty="0">
                        <a:ln>
                          <a:noFill/>
                        </a:ln>
                        <a:solidFill>
                          <a:schemeClr val="tx2"/>
                        </a:solidFill>
                        <a:effectLst/>
                        <a:latin typeface="+mj-lt"/>
                        <a:ea typeface="+mn-ea"/>
                        <a:cs typeface="Arial" charset="0"/>
                      </a:endParaRPr>
                    </a:p>
                  </a:txBody>
                  <a:tcPr marL="68580" marR="68580" marT="34290" marB="34290" horzOverflow="overflow">
                    <a:lnT w="6350" cap="flat" cmpd="sng" algn="ctr">
                      <a:solidFill>
                        <a:schemeClr val="bg1">
                          <a:lumMod val="75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Rectangle 4"/>
          <p:cNvSpPr txBox="1">
            <a:spLocks noChangeArrowheads="1"/>
          </p:cNvSpPr>
          <p:nvPr/>
        </p:nvSpPr>
        <p:spPr>
          <a:xfrm>
            <a:off x="432424" y="1962488"/>
            <a:ext cx="6156722" cy="271271"/>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pPr>
              <a:spcBef>
                <a:spcPts val="900"/>
              </a:spcBef>
              <a:spcAft>
                <a:spcPts val="900"/>
              </a:spcAft>
            </a:pPr>
            <a:r>
              <a:rPr lang="en-AU" altLang="en-US" sz="1800" dirty="0">
                <a:solidFill>
                  <a:schemeClr val="tx2"/>
                </a:solidFill>
              </a:rPr>
              <a:t>Consider a </a:t>
            </a:r>
            <a:r>
              <a:rPr lang="en-AU" altLang="en-US" sz="1800" dirty="0">
                <a:solidFill>
                  <a:srgbClr val="962D91"/>
                </a:solidFill>
              </a:rPr>
              <a:t>single study and outcome</a:t>
            </a:r>
            <a:endParaRPr lang="en-AU" altLang="en-US" sz="2700" dirty="0">
              <a:solidFill>
                <a:srgbClr val="962D91"/>
              </a:solidFill>
            </a:endParaRPr>
          </a:p>
        </p:txBody>
      </p:sp>
      <p:pic>
        <p:nvPicPr>
          <p:cNvPr id="5" name="Picture 4" descr="A picture containing text, clipart&#10;&#10;Description automatically generated">
            <a:extLst>
              <a:ext uri="{FF2B5EF4-FFF2-40B4-BE49-F238E27FC236}">
                <a16:creationId xmlns:a16="http://schemas.microsoft.com/office/drawing/2014/main" id="{3063B24B-6010-3F35-09F5-C84CB7C09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96" y="466725"/>
            <a:ext cx="1883119" cy="628650"/>
          </a:xfrm>
          <a:prstGeom prst="rect">
            <a:avLst/>
          </a:prstGeom>
        </p:spPr>
      </p:pic>
    </p:spTree>
    <p:extLst>
      <p:ext uri="{BB962C8B-B14F-4D97-AF65-F5344CB8AC3E}">
        <p14:creationId xmlns:p14="http://schemas.microsoft.com/office/powerpoint/2010/main" val="1568565849"/>
      </p:ext>
    </p:extLst>
  </p:cSld>
  <p:clrMapOvr>
    <a:masterClrMapping/>
  </p:clrMapOvr>
</p:sld>
</file>

<file path=ppt/theme/theme1.xml><?xml version="1.0" encoding="utf-8"?>
<a:theme xmlns:a="http://schemas.openxmlformats.org/drawingml/2006/main" name="Cochrane Purpl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chrane Purple" id="{9F74E5A4-AC76-403A-97A3-2DCB06FD0A0C}" vid="{8A0DEDA8-15D8-4B20-8E56-DCECA5C0D5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69f42075-4ac2-41eb-abfc-5192cefa0f00" xsi:nil="true"/>
    <TaxCatchAll xmlns="403a92a6-4b5d-49f2-bcf1-e28d4559e676" xsi:nil="true"/>
    <lcf76f155ced4ddcb4097134ff3c332f xmlns="69f42075-4ac2-41eb-abfc-5192cefa0f0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4ED0A141009C4FB843611A548B0B20" ma:contentTypeVersion="16" ma:contentTypeDescription="Create a new document." ma:contentTypeScope="" ma:versionID="b8a277d9c7cb0b69decac3c174baaf03">
  <xsd:schema xmlns:xsd="http://www.w3.org/2001/XMLSchema" xmlns:xs="http://www.w3.org/2001/XMLSchema" xmlns:p="http://schemas.microsoft.com/office/2006/metadata/properties" xmlns:ns2="69f42075-4ac2-41eb-abfc-5192cefa0f00" xmlns:ns3="403a92a6-4b5d-49f2-bcf1-e28d4559e676" targetNamespace="http://schemas.microsoft.com/office/2006/metadata/properties" ma:root="true" ma:fieldsID="3e3e72a4fd13356109e71945c977898f" ns2:_="" ns3:_="">
    <xsd:import namespace="69f42075-4ac2-41eb-abfc-5192cefa0f00"/>
    <xsd:import namespace="403a92a6-4b5d-49f2-bcf1-e28d4559e67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Thumbnai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42075-4ac2-41eb-abfc-5192cefa0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c312355-af61-47fa-b102-1b6921dfb47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Thumbnail" ma:index="22" nillable="true" ma:displayName="Thumbnail" ma:format="Dropdown" ma:internalName="Thumbnail">
      <xsd:simpleType>
        <xsd:restriction base="dms:Text">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3a92a6-4b5d-49f2-bcf1-e28d4559e67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95e5bf1-4c0a-4c1f-89b9-00492b77e0bb}" ma:internalName="TaxCatchAll" ma:showField="CatchAllData" ma:web="403a92a6-4b5d-49f2-bcf1-e28d4559e67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36CA7A-06D6-420A-9EB3-C6903EFB0D1C}">
  <ds:schemaRefs>
    <ds:schemaRef ds:uri="http://schemas.microsoft.com/office/2006/metadata/properties"/>
    <ds:schemaRef ds:uri="http://schemas.microsoft.com/office/infopath/2007/PartnerControls"/>
    <ds:schemaRef ds:uri="69f42075-4ac2-41eb-abfc-5192cefa0f00"/>
    <ds:schemaRef ds:uri="403a92a6-4b5d-49f2-bcf1-e28d4559e676"/>
  </ds:schemaRefs>
</ds:datastoreItem>
</file>

<file path=customXml/itemProps2.xml><?xml version="1.0" encoding="utf-8"?>
<ds:datastoreItem xmlns:ds="http://schemas.openxmlformats.org/officeDocument/2006/customXml" ds:itemID="{BDFAD4AC-2CEF-45BD-BB0E-8B7094D5DC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f42075-4ac2-41eb-abfc-5192cefa0f00"/>
    <ds:schemaRef ds:uri="403a92a6-4b5d-49f2-bcf1-e28d4559e6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C15959-A90A-48C5-9577-D1D1633404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10346</Words>
  <Application>Microsoft Office PowerPoint</Application>
  <PresentationFormat>On-screen Show (4:3)</PresentationFormat>
  <Paragraphs>698</Paragraphs>
  <Slides>59</Slides>
  <Notes>57</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Cochrane Purple</vt:lpstr>
      <vt:lpstr>Synthesising and presenting results using other methods</vt:lpstr>
      <vt:lpstr>Steps in a Cochrane Review</vt:lpstr>
      <vt:lpstr>Session outline</vt:lpstr>
      <vt:lpstr>PowerPoint Presentation</vt:lpstr>
      <vt:lpstr>Session outline</vt:lpstr>
      <vt:lpstr>PowerPoint Presentation</vt:lpstr>
      <vt:lpstr>Scenarios reviewers may encounter</vt:lpstr>
      <vt:lpstr>Scenarios reviewers may encounter</vt:lpstr>
      <vt:lpstr>Scenarios reviewers may encounter</vt:lpstr>
      <vt:lpstr>Scenarios reviewers may encounter</vt:lpstr>
      <vt:lpstr>Scenarios reviewers may encounter</vt:lpstr>
      <vt:lpstr>Session outline</vt:lpstr>
      <vt:lpstr>PowerPoint Presentation</vt:lpstr>
      <vt:lpstr>Structured summary of effects</vt:lpstr>
      <vt:lpstr>PowerPoint Presentation</vt:lpstr>
      <vt:lpstr>PowerPoint Presentation</vt:lpstr>
      <vt:lpstr>PowerPoint Presentation</vt:lpstr>
      <vt:lpstr>Structured summary: how to write it up?</vt:lpstr>
      <vt:lpstr>Structured summary: how to write it up?</vt:lpstr>
      <vt:lpstr>Structured summary: how to write it up?</vt:lpstr>
      <vt:lpstr>PowerPoint Presentation</vt:lpstr>
      <vt:lpstr>Session outline</vt:lpstr>
      <vt:lpstr>PowerPoint Presentation</vt:lpstr>
      <vt:lpstr>Introduction to the acceptable synthesis methods</vt:lpstr>
      <vt:lpstr>Synthesis methods: Question addressed and minimum data</vt:lpstr>
      <vt:lpstr>Summarising effect estimates</vt:lpstr>
      <vt:lpstr>PowerPoint Presentation</vt:lpstr>
      <vt:lpstr>PowerPoint Presentation</vt:lpstr>
      <vt:lpstr>PowerPoint Presentation</vt:lpstr>
      <vt:lpstr>PowerPoint Presentation</vt:lpstr>
      <vt:lpstr>PowerPoint Presentation</vt:lpstr>
      <vt:lpstr>PowerPoint Presentation</vt:lpstr>
      <vt:lpstr>Synthesis methods: Question addressed and minimum data</vt:lpstr>
      <vt:lpstr>Combining P values</vt:lpstr>
      <vt:lpstr>Combining P values</vt:lpstr>
      <vt:lpstr>Combining P values</vt:lpstr>
      <vt:lpstr>Combining P values: how to write it up?</vt:lpstr>
      <vt:lpstr>Combining P values: visual display of results</vt:lpstr>
      <vt:lpstr>Combining P values: how to write it up?</vt:lpstr>
      <vt:lpstr>PowerPoint Presentation</vt:lpstr>
      <vt:lpstr>PowerPoint Presentation</vt:lpstr>
      <vt:lpstr>Statistical analysis</vt:lpstr>
      <vt:lpstr>PowerPoint Presentation</vt:lpstr>
      <vt:lpstr>Combining P values</vt:lpstr>
      <vt:lpstr>Synthesis methods: Question addressed and minimum data</vt:lpstr>
      <vt:lpstr>Vote counting based on direction of effect</vt:lpstr>
      <vt:lpstr>Vote counting based on direction of effect</vt:lpstr>
      <vt:lpstr>Vote counting based on direction of effect:  how to write it up?</vt:lpstr>
      <vt:lpstr>Vote counting based on direction of effect: Visual display</vt:lpstr>
      <vt:lpstr>Vote counting based on direction of effect: Visual display</vt:lpstr>
      <vt:lpstr>Vote counting based on direction of effect</vt:lpstr>
      <vt:lpstr>Unacceptable methods:  Vote counting based on statistical significance</vt:lpstr>
      <vt:lpstr>What are the problems with vote counting  based on statistical significance?</vt:lpstr>
      <vt:lpstr>Session outline</vt:lpstr>
      <vt:lpstr>What to include in the protocol</vt:lpstr>
      <vt:lpstr>Session outline</vt:lpstr>
      <vt:lpstr>Take home messages</vt:lpstr>
      <vt:lpstr>PowerPoint Presentation</vt:lpstr>
      <vt:lpstr>Other references</vt:lpstr>
    </vt:vector>
  </TitlesOfParts>
  <Manager/>
  <Company>Monash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subject/>
  <dc:creator>Kelly Allen</dc:creator>
  <cp:keywords/>
  <dc:description/>
  <cp:lastModifiedBy>Dario Sambunjak</cp:lastModifiedBy>
  <cp:revision>1293</cp:revision>
  <cp:lastPrinted>2020-09-17T15:00:07Z</cp:lastPrinted>
  <dcterms:created xsi:type="dcterms:W3CDTF">2016-03-04T03:08:32Z</dcterms:created>
  <dcterms:modified xsi:type="dcterms:W3CDTF">2025-02-27T08:57:48Z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0x010100FA4ED0A141009C4FB843611A548B0B20</vt:lpwstr>
  </property>
  <property fmtid="{D5CDD505-2E9C-101B-9397-08002B2CF9AE}" pid="3" name="MediaServiceImageTags">
    <vt:lpwstr/>
  </property>
</Properties>
</file>