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9"/>
  </p:notesMasterIdLst>
  <p:handoutMasterIdLst>
    <p:handoutMasterId r:id="rId50"/>
  </p:handoutMasterIdLst>
  <p:sldIdLst>
    <p:sldId id="257" r:id="rId2"/>
    <p:sldId id="294" r:id="rId3"/>
    <p:sldId id="277" r:id="rId4"/>
    <p:sldId id="278" r:id="rId5"/>
    <p:sldId id="279" r:id="rId6"/>
    <p:sldId id="280" r:id="rId7"/>
    <p:sldId id="281" r:id="rId8"/>
    <p:sldId id="282" r:id="rId9"/>
    <p:sldId id="283" r:id="rId10"/>
    <p:sldId id="284" r:id="rId11"/>
    <p:sldId id="285" r:id="rId12"/>
    <p:sldId id="286" r:id="rId13"/>
    <p:sldId id="300" r:id="rId14"/>
    <p:sldId id="288" r:id="rId15"/>
    <p:sldId id="289" r:id="rId16"/>
    <p:sldId id="290" r:id="rId17"/>
    <p:sldId id="291" r:id="rId18"/>
    <p:sldId id="327" r:id="rId19"/>
    <p:sldId id="301" r:id="rId20"/>
    <p:sldId id="302" r:id="rId21"/>
    <p:sldId id="303" r:id="rId22"/>
    <p:sldId id="304" r:id="rId23"/>
    <p:sldId id="305" r:id="rId24"/>
    <p:sldId id="306" r:id="rId25"/>
    <p:sldId id="328" r:id="rId26"/>
    <p:sldId id="307" r:id="rId27"/>
    <p:sldId id="308" r:id="rId28"/>
    <p:sldId id="309" r:id="rId29"/>
    <p:sldId id="310" r:id="rId30"/>
    <p:sldId id="311" r:id="rId31"/>
    <p:sldId id="312" r:id="rId32"/>
    <p:sldId id="313" r:id="rId33"/>
    <p:sldId id="314" r:id="rId34"/>
    <p:sldId id="315" r:id="rId35"/>
    <p:sldId id="329" r:id="rId36"/>
    <p:sldId id="316" r:id="rId37"/>
    <p:sldId id="317" r:id="rId38"/>
    <p:sldId id="318" r:id="rId39"/>
    <p:sldId id="319" r:id="rId40"/>
    <p:sldId id="320" r:id="rId41"/>
    <p:sldId id="321" r:id="rId42"/>
    <p:sldId id="322" r:id="rId43"/>
    <p:sldId id="330" r:id="rId44"/>
    <p:sldId id="323" r:id="rId45"/>
    <p:sldId id="324" r:id="rId46"/>
    <p:sldId id="292" r:id="rId47"/>
    <p:sldId id="293"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369" autoAdjust="0"/>
  </p:normalViewPr>
  <p:slideViewPr>
    <p:cSldViewPr snapToGrid="0" showGuides="1">
      <p:cViewPr varScale="1">
        <p:scale>
          <a:sx n="98" d="100"/>
          <a:sy n="98" d="100"/>
        </p:scale>
        <p:origin x="1956" y="9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6" d="100"/>
          <a:sy n="86" d="100"/>
        </p:scale>
        <p:origin x="3786" y="78"/>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155827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7"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There is one important catch with this method, that you may have noticed on the previous slide. If your statistic is a ratio (whether an OR, RR, HR, etc.), then you need to know that ratios are not normally distributed – a negative effect can only range from 0 to 1, while a positive effect can range from 1 up to very large numbers. Because of this, ratios are usually log transformed before they are meta-analysed.</a:t>
            </a:r>
          </a:p>
          <a:p>
            <a:endParaRPr lang="en-AU" altLang="en-US" dirty="0"/>
          </a:p>
          <a:p>
            <a:r>
              <a:rPr lang="en-AU" altLang="en-US" dirty="0"/>
              <a:t>Because the GIV outcome type in </a:t>
            </a:r>
            <a:r>
              <a:rPr lang="en-AU" altLang="en-US" dirty="0" err="1"/>
              <a:t>RevMan</a:t>
            </a:r>
            <a:r>
              <a:rPr lang="en-AU" altLang="en-US" dirty="0"/>
              <a:t> can use either ratios or absolute measures, we need to tell </a:t>
            </a:r>
            <a:r>
              <a:rPr lang="en-AU" altLang="en-US" dirty="0" err="1"/>
              <a:t>RevMan</a:t>
            </a:r>
            <a:r>
              <a:rPr lang="en-AU" altLang="en-US" dirty="0"/>
              <a:t> which we are using, and ensure the analysis is correct by log transforming ratios before they are </a:t>
            </a:r>
            <a:r>
              <a:rPr lang="hr-HR" altLang="en-US" dirty="0"/>
              <a:t>taken</a:t>
            </a:r>
            <a:r>
              <a:rPr lang="en-AU" altLang="en-US" dirty="0"/>
              <a:t> into the analysis.</a:t>
            </a:r>
            <a:r>
              <a:rPr lang="hr-HR" altLang="en-US" dirty="0"/>
              <a:t> </a:t>
            </a:r>
            <a:r>
              <a:rPr lang="en-AU" altLang="en-US" dirty="0"/>
              <a:t>When the analysis is complete, </a:t>
            </a:r>
            <a:r>
              <a:rPr lang="en-AU" altLang="en-US" dirty="0" err="1"/>
              <a:t>RevMan</a:t>
            </a:r>
            <a:r>
              <a:rPr lang="en-AU" altLang="en-US" dirty="0"/>
              <a:t> will automatically convert the results back, e.g. to ordinary ORs, for display on the forest plot.</a:t>
            </a:r>
          </a:p>
          <a:p>
            <a:endParaRPr lang="en-AU" alt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AFD496-3051-427E-9898-3C18E1C12DD4}" type="slidenum">
              <a:rPr lang="en-US" altLang="en-US" sz="1400">
                <a:latin typeface="Times New Roman" panose="02020603050405020304" pitchFamily="18" charset="0"/>
              </a:rPr>
              <a:pPr eaLnBrk="1" hangingPunct="1">
                <a:spcBef>
                  <a:spcPct val="0"/>
                </a:spcBef>
              </a:pPr>
              <a:t>10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5256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How to do this?</a:t>
            </a:r>
          </a:p>
          <a:p>
            <a:r>
              <a:rPr lang="en-AU" altLang="en-US" dirty="0"/>
              <a:t>If you selected one of the default ratio measures when you created the outcome, such as RR, OR, Hazard Ratio or Rate Ratio, </a:t>
            </a:r>
            <a:r>
              <a:rPr lang="en-AU" altLang="en-US" dirty="0" err="1"/>
              <a:t>RevMan</a:t>
            </a:r>
            <a:r>
              <a:rPr lang="en-AU" altLang="en-US" dirty="0"/>
              <a:t> will automatically know you will be entering log transformed data. If you’ve added your own outcome statistic, you will need to check the option </a:t>
            </a:r>
            <a:r>
              <a:rPr lang="hr-HR" altLang="en-US" dirty="0"/>
              <a:t>‘Entered data are on log scale’</a:t>
            </a:r>
            <a:r>
              <a:rPr lang="en-AU" altLang="en-US" dirty="0"/>
              <a:t> to tell </a:t>
            </a:r>
            <a:r>
              <a:rPr lang="en-AU" altLang="en-US" dirty="0" err="1"/>
              <a:t>RevMan</a:t>
            </a:r>
            <a:r>
              <a:rPr lang="en-AU" altLang="en-US" dirty="0"/>
              <a:t> that you are entering data on a log scale. </a:t>
            </a:r>
          </a:p>
          <a:p>
            <a:r>
              <a:rPr lang="en-AU" altLang="en-US" dirty="0"/>
              <a:t>You can also use this window to ask </a:t>
            </a:r>
            <a:r>
              <a:rPr lang="en-AU" altLang="en-US" dirty="0" err="1"/>
              <a:t>RevMan</a:t>
            </a:r>
            <a:r>
              <a:rPr lang="en-AU" altLang="en-US" dirty="0"/>
              <a:t> to add columns for the number of participants in each group to the data table – this isn’t required for the analysis, but it is good practice to add these columns and report this information for your readers.</a:t>
            </a:r>
          </a:p>
          <a:p>
            <a:endParaRPr lang="en-AU"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A234F62-1B4A-4DC2-92AF-D08536BB3A0D}" type="slidenum">
              <a:rPr lang="en-US" altLang="en-US" sz="1400">
                <a:latin typeface="Times New Roman" panose="02020603050405020304" pitchFamily="18" charset="0"/>
              </a:rPr>
              <a:pPr eaLnBrk="1" hangingPunct="1">
                <a:spcBef>
                  <a:spcPct val="0"/>
                </a:spcBef>
              </a:pPr>
              <a:t>11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3637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Then, </a:t>
            </a:r>
            <a:r>
              <a:rPr lang="hr-HR" altLang="en-US" dirty="0" err="1"/>
              <a:t>you</a:t>
            </a:r>
            <a:r>
              <a:rPr lang="hr-HR" altLang="en-US" dirty="0"/>
              <a:t> </a:t>
            </a:r>
            <a:r>
              <a:rPr lang="en-AU" altLang="en-US" dirty="0"/>
              <a:t>need to transform the data and enter it into </a:t>
            </a:r>
            <a:r>
              <a:rPr lang="en-AU" altLang="en-US" dirty="0" err="1"/>
              <a:t>RevMan</a:t>
            </a:r>
            <a:r>
              <a:rPr lang="en-AU" altLang="en-US" dirty="0"/>
              <a:t>. Fortunately, the </a:t>
            </a:r>
            <a:r>
              <a:rPr lang="en-AU" altLang="en-US" dirty="0" err="1"/>
              <a:t>RevMan</a:t>
            </a:r>
            <a:r>
              <a:rPr lang="en-AU" altLang="en-US" dirty="0"/>
              <a:t> calculator for the </a:t>
            </a:r>
            <a:r>
              <a:rPr lang="en-AU" altLang="en-US" dirty="0" err="1"/>
              <a:t>GIV</a:t>
            </a:r>
            <a:r>
              <a:rPr lang="en-AU" altLang="en-US" dirty="0"/>
              <a:t> outcome type allows you to do this. For example, I could enter the ordinary Hazard Ratio and its 95% CI into the calculator, and </a:t>
            </a:r>
            <a:r>
              <a:rPr lang="en-AU" altLang="en-US" dirty="0" err="1"/>
              <a:t>RevMan</a:t>
            </a:r>
            <a:r>
              <a:rPr lang="en-AU" altLang="en-US" dirty="0"/>
              <a:t> will calculate the log transformed values. </a:t>
            </a:r>
            <a:r>
              <a:rPr lang="hr-HR" altLang="en-US" dirty="0"/>
              <a:t>You</a:t>
            </a:r>
            <a:r>
              <a:rPr lang="en-AU" altLang="en-US" dirty="0"/>
              <a:t> can then click on the </a:t>
            </a:r>
            <a:r>
              <a:rPr lang="hr-HR" altLang="en-US" dirty="0"/>
              <a:t>‘</a:t>
            </a:r>
            <a:r>
              <a:rPr lang="en-AU" altLang="en-US" dirty="0"/>
              <a:t>Update </a:t>
            </a:r>
            <a:r>
              <a:rPr lang="hr-HR" altLang="en-US" dirty="0"/>
              <a:t>d</a:t>
            </a:r>
            <a:r>
              <a:rPr lang="en-AU" altLang="en-US" dirty="0" err="1"/>
              <a:t>ata</a:t>
            </a:r>
            <a:r>
              <a:rPr lang="en-AU" altLang="en-US" dirty="0"/>
              <a:t> </a:t>
            </a:r>
            <a:r>
              <a:rPr lang="hr-HR" altLang="en-US" dirty="0"/>
              <a:t>t</a:t>
            </a:r>
            <a:r>
              <a:rPr lang="en-AU" altLang="en-US" dirty="0"/>
              <a:t>able</a:t>
            </a:r>
            <a:r>
              <a:rPr lang="hr-HR" altLang="en-US" dirty="0"/>
              <a:t>’</a:t>
            </a:r>
            <a:r>
              <a:rPr lang="en-AU" altLang="en-US" dirty="0"/>
              <a:t> button to enter the log transformed values into the table.</a:t>
            </a:r>
          </a:p>
          <a:p>
            <a:endParaRPr lang="en-AU" altLang="en-US" dirty="0"/>
          </a:p>
          <a:p>
            <a:r>
              <a:rPr lang="en-AU" altLang="en-US" dirty="0"/>
              <a:t>You could also do these calculations yourself using something like Excel. The process is outlined in Handbook section </a:t>
            </a:r>
            <a:r>
              <a:rPr lang="hr-HR" altLang="en-US" dirty="0"/>
              <a:t>6.1.2.1</a:t>
            </a:r>
            <a:r>
              <a:rPr lang="en-AU" altLang="en-US" dirty="0"/>
              <a:t>.</a:t>
            </a:r>
          </a:p>
          <a:p>
            <a:endParaRPr lang="en-AU"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5A01DB-BAE6-41FC-98EB-E44B841D190C}" type="slidenum">
              <a:rPr lang="en-US" altLang="en-US" sz="1400">
                <a:latin typeface="Times New Roman" panose="02020603050405020304" pitchFamily="18" charset="0"/>
              </a:rPr>
              <a:pPr eaLnBrk="1" hangingPunct="1">
                <a:spcBef>
                  <a:spcPct val="0"/>
                </a:spcBef>
              </a:pPr>
              <a:t>12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81122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GB" sz="1200" kern="1200" dirty="0">
                <a:solidFill>
                  <a:schemeClr val="tx1"/>
                </a:solidFill>
                <a:effectLst/>
                <a:latin typeface="Source Sans Pro" pitchFamily="34" charset="0"/>
                <a:ea typeface="+mn-ea"/>
                <a:cs typeface="Arial" panose="020B0604020202020204" pitchFamily="34" charset="0"/>
              </a:rPr>
              <a:t>Now, let’s move on to the next topic in this presentation and talk about other outcome types that you might come across in your review</a:t>
            </a:r>
            <a:endParaRPr lang="en-AU"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8091F4-766C-47A5-A234-C35107FB4405}" type="slidenum">
              <a:rPr lang="en-US" altLang="en-US" sz="1400">
                <a:latin typeface="Times New Roman" panose="02020603050405020304" pitchFamily="18" charset="0"/>
              </a:rPr>
              <a:pPr eaLnBrk="1" hangingPunct="1">
                <a:spcBef>
                  <a:spcPct val="0"/>
                </a:spcBef>
              </a:pPr>
              <a:t>13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93143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As </a:t>
            </a:r>
            <a:r>
              <a:rPr lang="en-GB" sz="1200" kern="1200" dirty="0" err="1">
                <a:solidFill>
                  <a:schemeClr val="tx1"/>
                </a:solidFill>
                <a:effectLst/>
                <a:latin typeface="Source Sans Pro" pitchFamily="34" charset="0"/>
                <a:ea typeface="+mn-ea"/>
                <a:cs typeface="Arial" panose="020B0604020202020204" pitchFamily="34" charset="0"/>
              </a:rPr>
              <a:t>yo</a:t>
            </a:r>
            <a:r>
              <a:rPr lang="hr-HR" sz="1200" kern="1200" dirty="0">
                <a:solidFill>
                  <a:schemeClr val="tx1"/>
                </a:solidFill>
                <a:effectLst/>
                <a:latin typeface="Source Sans Pro" pitchFamily="34" charset="0"/>
                <a:ea typeface="+mn-ea"/>
                <a:cs typeface="Arial" panose="020B0604020202020204" pitchFamily="34" charset="0"/>
              </a:rPr>
              <a:t>u </a:t>
            </a:r>
            <a:r>
              <a:rPr lang="hr-HR" sz="1200" kern="1200" dirty="0" err="1">
                <a:solidFill>
                  <a:schemeClr val="tx1"/>
                </a:solidFill>
                <a:effectLst/>
                <a:latin typeface="Source Sans Pro" pitchFamily="34" charset="0"/>
                <a:ea typeface="+mn-ea"/>
                <a:cs typeface="Arial" panose="020B0604020202020204" pitchFamily="34" charset="0"/>
              </a:rPr>
              <a:t>already</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know</a:t>
            </a:r>
            <a:r>
              <a:rPr lang="en-GB" sz="1200" kern="1200" dirty="0">
                <a:solidFill>
                  <a:schemeClr val="tx1"/>
                </a:solidFill>
                <a:effectLst/>
                <a:latin typeface="Source Sans Pro" pitchFamily="34" charset="0"/>
                <a:ea typeface="+mn-ea"/>
                <a:cs typeface="Arial" panose="020B0604020202020204" pitchFamily="34" charset="0"/>
              </a:rPr>
              <a:t>, dichotomous and continuous data are the most common data types used in meta-analysis.</a:t>
            </a:r>
          </a:p>
          <a:p>
            <a:r>
              <a:rPr lang="hr-HR" altLang="en-US" dirty="0" err="1"/>
              <a:t>There</a:t>
            </a:r>
            <a:r>
              <a:rPr lang="hr-HR" altLang="en-US" dirty="0"/>
              <a:t> are </a:t>
            </a:r>
            <a:r>
              <a:rPr lang="hr-HR" altLang="en-US" dirty="0" err="1"/>
              <a:t>three</a:t>
            </a:r>
            <a:r>
              <a:rPr lang="en-AU" altLang="en-US" dirty="0"/>
              <a:t> </a:t>
            </a:r>
            <a:r>
              <a:rPr lang="hr-HR" altLang="en-US" dirty="0" err="1"/>
              <a:t>other</a:t>
            </a:r>
            <a:r>
              <a:rPr lang="hr-HR" altLang="en-US" dirty="0"/>
              <a:t> </a:t>
            </a:r>
            <a:r>
              <a:rPr lang="en-AU" altLang="en-US" dirty="0"/>
              <a:t>more common types of data that you might also find in your review</a:t>
            </a:r>
            <a:r>
              <a:rPr lang="hr-HR" altLang="en-US" dirty="0"/>
              <a:t>:</a:t>
            </a:r>
            <a:r>
              <a:rPr lang="en-AU" altLang="en-US" dirty="0"/>
              <a:t> ordinal data, counts and rates, and time-to-event data.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8049298-542F-43E8-A578-6E9F9AB7CDAD}" type="slidenum">
              <a:rPr lang="en-US" altLang="en-US" sz="1400">
                <a:latin typeface="Times New Roman" panose="02020603050405020304" pitchFamily="18" charset="0"/>
              </a:rPr>
              <a:pPr eaLnBrk="1" hangingPunct="1">
                <a:spcBef>
                  <a:spcPct val="0"/>
                </a:spcBef>
              </a:pPr>
              <a:t>14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9409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C75F13E-7F4E-4515-AB7C-3EB0DC9A674E}" type="slidenum">
              <a:rPr lang="en-US" altLang="en-US" sz="1400">
                <a:latin typeface="Times New Roman" panose="02020603050405020304" pitchFamily="18" charset="0"/>
              </a:rPr>
              <a:pPr eaLnBrk="1" hangingPunct="1">
                <a:spcBef>
                  <a:spcPct val="0"/>
                </a:spcBef>
              </a:pPr>
              <a:t>15</a:t>
            </a:fld>
            <a:endParaRPr lang="en-US" altLang="en-US" sz="140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800" dirty="0"/>
              <a:t>Ordinal outcomes are scales with some sense of order or magnitude – they can be numerical scales, such as scores out of 5, or even long measurement scales such as quality of life or function tools. They can also include conceptual scales, such as those measuring strength of agreement or satisfaction. </a:t>
            </a:r>
          </a:p>
          <a:p>
            <a:endParaRPr lang="en-AU" altLang="en-US" sz="800" dirty="0"/>
          </a:p>
          <a:p>
            <a:r>
              <a:rPr lang="en-AU" altLang="en-US" sz="800" dirty="0"/>
              <a:t>There are several options available to analyse ordinal data. Which one you choose is likely to depend on the data that are reported in your included studies.</a:t>
            </a:r>
          </a:p>
          <a:p>
            <a:endParaRPr lang="en-AU" altLang="en-US" sz="800" dirty="0"/>
          </a:p>
          <a:p>
            <a:r>
              <a:rPr lang="en-AU" altLang="en-US" sz="800" dirty="0"/>
              <a:t>Short scales can effectively be turned into dichotomous data by dividing the scale into two groups. For example, on a 4 point pain scale, where 1 is no pain, and 4 is severe pain:</a:t>
            </a:r>
          </a:p>
          <a:p>
            <a:pPr>
              <a:buFontTx/>
              <a:buChar char="•"/>
            </a:pPr>
            <a:r>
              <a:rPr lang="en-AU" altLang="en-US" sz="800" dirty="0"/>
              <a:t> you can divide the data into those with no pain (or a score of 1), compared to those with any pain (a score of 2, 3 or 4).</a:t>
            </a:r>
          </a:p>
          <a:p>
            <a:pPr>
              <a:buFontTx/>
              <a:buChar char="•"/>
            </a:pPr>
            <a:r>
              <a:rPr lang="en-AU" altLang="en-US" sz="800" dirty="0"/>
              <a:t> you can divide the group into those with mild pain (a score of 1 or 2) compared to those with strong pain (a score of 3 or 4)</a:t>
            </a:r>
          </a:p>
          <a:p>
            <a:endParaRPr lang="en-AU" altLang="en-US" sz="800" dirty="0"/>
          </a:p>
          <a:p>
            <a:r>
              <a:rPr lang="en-AU" altLang="en-US" sz="800" dirty="0"/>
              <a:t>In your review, some of your included studies may treat short scales in this way. Or, if you have enough information, you can take measurements of short scales and ‘dichotomise’ them yourself. If you are doing this, it is important to choose the cut</a:t>
            </a:r>
            <a:r>
              <a:rPr lang="hr-HR" altLang="en-US" sz="800" dirty="0"/>
              <a:t>-</a:t>
            </a:r>
            <a:r>
              <a:rPr lang="en-AU" altLang="en-US" sz="800" dirty="0"/>
              <a:t>off point without reference to the results, and you should be able to give a rationale for the cut-off point selected. Be careful that bias is not introduced by deliberately trying to maximise the difference between two arms.</a:t>
            </a:r>
          </a:p>
          <a:p>
            <a:endParaRPr lang="en-AU" altLang="en-US" sz="800" dirty="0"/>
          </a:p>
          <a:p>
            <a:r>
              <a:rPr lang="en-AU" altLang="en-US" sz="800" dirty="0"/>
              <a:t>The longer the scale, the more it behaves like a continuous numerical measure. As we have already seen, long ordinal scales are often treated as continuous data, reporting the mean score and SD for each group. Unlike true continuous data, it may not be possible for someone to have a value anywhere on the scale, including half scores and decimal places, and the points on the scale may be measuring qualitative rather than quantitative differences.</a:t>
            </a:r>
          </a:p>
          <a:p>
            <a:endParaRPr lang="en-AU" altLang="en-US" sz="800" dirty="0"/>
          </a:p>
          <a:p>
            <a:r>
              <a:rPr lang="en-AU" altLang="en-US" sz="800" dirty="0"/>
              <a:t>Specialist methods are sometimes used to analyse ordinal outcome data, especially short scales, in terms of proportional odds ratios, comparing each category on the scale to each other. If you do come across proportional odds ratios, they can be analysed in </a:t>
            </a:r>
            <a:r>
              <a:rPr lang="en-AU" altLang="en-US" sz="800" dirty="0" err="1"/>
              <a:t>RevMan</a:t>
            </a:r>
            <a:r>
              <a:rPr lang="en-AU" altLang="en-US" sz="800" dirty="0"/>
              <a:t> using the generic inverse variance method.</a:t>
            </a:r>
          </a:p>
          <a:p>
            <a:endParaRPr lang="en-AU" altLang="en-US" sz="800" dirty="0"/>
          </a:p>
          <a:p>
            <a:r>
              <a:rPr lang="en-AU" altLang="en-US" sz="800" dirty="0"/>
              <a:t>Although it’s preferable to pre-specify how you plan to analyse ordinal data in your protocol, this may be impossible. Your choice may be determined by the way the data are reported in the study, and also by the variation you find between studies, e.g. if one study reports the data separately for each individual category, and another study dichotomises the scale (perhaps at a different point than you would have selected yourself). At the data collection stage, it’s important to collect the data in as much detail as possible, in whatever form it is reported, so that all the options are available to you when you come to your analysis. If you’re dichotomising a scale, this will also help you to conduct a sensitivity analysis later, to test the impact of your choice of cut</a:t>
            </a:r>
            <a:r>
              <a:rPr lang="hr-HR" altLang="en-US" sz="800" dirty="0"/>
              <a:t>-</a:t>
            </a:r>
            <a:r>
              <a:rPr lang="en-AU" altLang="en-US" sz="800" dirty="0"/>
              <a:t>off point on the analysis.</a:t>
            </a:r>
          </a:p>
        </p:txBody>
      </p:sp>
    </p:spTree>
    <p:extLst>
      <p:ext uri="{BB962C8B-B14F-4D97-AF65-F5344CB8AC3E}">
        <p14:creationId xmlns:p14="http://schemas.microsoft.com/office/powerpoint/2010/main" val="414271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800" dirty="0"/>
              <a:t>Counts refer to events that may happen to someone more than once – that is, we can count the number of times it happens to each participant in a study. A rate also incorporates the aspect of time – that is, how many events occurred during a particular period of time measured, e.g. per day, per year, or per person-year studied. Note that the word ‘rate’ is also commonly used to talk about ordinary dichotomous data, e.g. ‘control group event rate’, but we are using it in a more specific sense here.</a:t>
            </a:r>
          </a:p>
          <a:p>
            <a:endParaRPr lang="en-AU" altLang="en-US" sz="800" dirty="0"/>
          </a:p>
          <a:p>
            <a:r>
              <a:rPr lang="en-AU" altLang="en-US" sz="800" dirty="0"/>
              <a:t>There are a number of ways in which counts and rates may be analysed.</a:t>
            </a:r>
          </a:p>
          <a:p>
            <a:endParaRPr lang="en-AU" altLang="en-US" sz="800" dirty="0"/>
          </a:p>
          <a:p>
            <a:r>
              <a:rPr lang="en-AU" altLang="en-US" sz="800" dirty="0"/>
              <a:t>It is a common mistake to analyse counts and rates as simple dichotomous data, using the total number of events, and the total number of participants or person years of follow-up. Although you may have the number of events that occurred, for example the number of decayed teeth that were filled during a trial, this is not the same as the number of people who had a filling. It would be possible to have more decayed teeth than the total number of participants in the trial, which would make no sense to analyse. It is possible to analyse these data as dichotomous, by counting the number of people with at least one event, although this loses the element of time in the data.</a:t>
            </a:r>
          </a:p>
          <a:p>
            <a:endParaRPr lang="en-AU" altLang="en-US" sz="800" dirty="0"/>
          </a:p>
          <a:p>
            <a:r>
              <a:rPr lang="en-AU" altLang="en-US" sz="800" dirty="0"/>
              <a:t>It is possible to analyse counts of frequent events as continuous data, using the mean no. of events occurring for each person, along with its standard deviation. Be aware that data analysed in this way is likely to be skewed.</a:t>
            </a:r>
          </a:p>
          <a:p>
            <a:endParaRPr lang="en-AU" altLang="en-US" sz="800" dirty="0"/>
          </a:p>
          <a:p>
            <a:r>
              <a:rPr lang="en-AU" altLang="en-US" sz="800" dirty="0"/>
              <a:t>It ‘s also possible to analyse these kind of data as the time to first event. We will discuss time to event data in a moment.</a:t>
            </a:r>
          </a:p>
          <a:p>
            <a:endParaRPr lang="en-AU" altLang="en-US" sz="800" dirty="0"/>
          </a:p>
          <a:p>
            <a:r>
              <a:rPr lang="en-AU" altLang="en-US" sz="800" dirty="0"/>
              <a:t>The summary statistic usually used is the rate ratio. The rate for each group is the number of events divided by the amount of time over which they occurred (e.g. no. of decayed teeth per person-year of follow-up).  Then the rate for the intervention group is divided by the rate for the control group, giving an overall effect estimate much like a risk ratio. To use rate ratios in </a:t>
            </a:r>
            <a:r>
              <a:rPr lang="en-AU" altLang="en-US" sz="800" dirty="0" err="1"/>
              <a:t>RevMan</a:t>
            </a:r>
            <a:r>
              <a:rPr lang="en-AU" altLang="en-US" sz="800" dirty="0"/>
              <a:t>, you will need to use the generic inverse variance method.</a:t>
            </a:r>
          </a:p>
          <a:p>
            <a:endParaRPr lang="en-AU" altLang="en-US" sz="800" dirty="0"/>
          </a:p>
          <a:p>
            <a:r>
              <a:rPr lang="en-AU" altLang="en-US" sz="800" dirty="0"/>
              <a:t>Again, although it’s preferable to pre-specify how you plan to analyse these data in your protocol, your choice may be determined by the way the data are reported in your included studies. At the data collection stage, it’s important to collect the data in as much detail as possible, in whatever form it is reported, so that all the options are available to you when you come to your analysis and it becomes clear what kind of reporting is most common or consistent. </a:t>
            </a:r>
          </a:p>
          <a:p>
            <a:endParaRPr lang="en-AU"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08FB6D-C58A-400F-B93E-649459EB66D6}" type="slidenum">
              <a:rPr lang="en-US" altLang="en-US" sz="1400">
                <a:latin typeface="Times New Roman" panose="02020603050405020304" pitchFamily="18" charset="0"/>
              </a:rPr>
              <a:pPr eaLnBrk="1" hangingPunct="1">
                <a:spcBef>
                  <a:spcPct val="0"/>
                </a:spcBef>
              </a:pPr>
              <a:t>16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84838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AU" altLang="en-US" sz="1100" dirty="0"/>
              <a:t>You will often come across time-to-event data in studies, for example, of cancer survival. Time-to-event data measures the time each person takes before a certain event of interest occurs, such as death, hospital admission, or the recurrence of a disease.</a:t>
            </a:r>
          </a:p>
          <a:p>
            <a:pPr>
              <a:spcBef>
                <a:spcPct val="0"/>
              </a:spcBef>
            </a:pPr>
            <a:endParaRPr lang="en-AU" altLang="en-US" sz="1100" dirty="0"/>
          </a:p>
          <a:p>
            <a:pPr>
              <a:spcBef>
                <a:spcPct val="0"/>
              </a:spcBef>
            </a:pPr>
            <a:r>
              <a:rPr lang="en-AU" altLang="en-US" sz="1100" dirty="0"/>
              <a:t>It is possible to analyse time-to-event data as a dichotomous outcome, if information is available on how many people did or did not have an event at a specific time point. For this to be accurate, you must have information on all the participants at that time point.</a:t>
            </a:r>
          </a:p>
          <a:p>
            <a:pPr>
              <a:spcBef>
                <a:spcPct val="0"/>
              </a:spcBef>
            </a:pPr>
            <a:endParaRPr lang="en-AU" altLang="en-US" sz="1100" dirty="0"/>
          </a:p>
          <a:p>
            <a:pPr>
              <a:spcBef>
                <a:spcPct val="0"/>
              </a:spcBef>
            </a:pPr>
            <a:r>
              <a:rPr lang="en-AU" altLang="en-US" sz="1100" dirty="0"/>
              <a:t>It’s not usually appropriate to analyse these data as continuous outcomes, as the mean length of time before an event occurs. This is because the data in these trials are censored – we only measure data until the end of the study. If some people don’t experience the event of interest before the end of the study, then you don’t know the actual length of time it took before the event occurred for them. They would have to be excluded from the analysis, which would introduce bias.</a:t>
            </a:r>
          </a:p>
          <a:p>
            <a:pPr>
              <a:spcBef>
                <a:spcPct val="0"/>
              </a:spcBef>
            </a:pPr>
            <a:endParaRPr lang="en-AU" altLang="en-US" sz="1100" dirty="0"/>
          </a:p>
          <a:p>
            <a:pPr>
              <a:spcBef>
                <a:spcPct val="0"/>
              </a:spcBef>
            </a:pPr>
            <a:r>
              <a:rPr lang="en-AU" altLang="en-US" sz="1100" dirty="0"/>
              <a:t>More appropriate analysis of time-to-event data can be done using either O – E and V statistics, or hazard ratios. Hazard is a similar idea to risk, but measures risk at specific moments in time, and will change over time (for example, your risk of an event such as death changes as you age, or as you engage in dangerous activities like crossing a road).</a:t>
            </a:r>
          </a:p>
          <a:p>
            <a:pPr>
              <a:spcBef>
                <a:spcPct val="0"/>
              </a:spcBef>
            </a:pPr>
            <a:endParaRPr lang="en-AU" altLang="en-US" sz="1100" dirty="0"/>
          </a:p>
          <a:p>
            <a:pPr>
              <a:spcBef>
                <a:spcPct val="0"/>
              </a:spcBef>
            </a:pPr>
            <a:r>
              <a:rPr lang="en-AU" altLang="en-US" sz="1100" dirty="0"/>
              <a:t>O – E and V statistics can be analysed in </a:t>
            </a:r>
            <a:r>
              <a:rPr lang="en-AU" altLang="en-US" sz="1100" dirty="0" err="1"/>
              <a:t>RevMan</a:t>
            </a:r>
            <a:r>
              <a:rPr lang="en-AU" altLang="en-US" sz="1100" dirty="0"/>
              <a:t> directly as a specific data type. Hazard ratios, on the other hand, can be analysed using the generic inverse variance method. Consult the Handbook Chapter </a:t>
            </a:r>
            <a:r>
              <a:rPr lang="hr-HR" altLang="en-US" sz="1100" dirty="0"/>
              <a:t>10</a:t>
            </a:r>
            <a:r>
              <a:rPr lang="en-AU" altLang="en-US" sz="1100" dirty="0"/>
              <a:t> for more information.</a:t>
            </a:r>
          </a:p>
          <a:p>
            <a:pPr>
              <a:spcBef>
                <a:spcPct val="0"/>
              </a:spcBef>
            </a:pPr>
            <a:endParaRPr lang="en-AU" altLang="en-US" sz="1100" dirty="0"/>
          </a:p>
          <a:p>
            <a:pPr>
              <a:spcBef>
                <a:spcPct val="0"/>
              </a:spcBef>
            </a:pPr>
            <a:r>
              <a:rPr lang="en-AU" altLang="en-US" sz="1100" dirty="0"/>
              <a:t>Analysis of time-to-event data can be challenging given the different ways these results are reported in the literature – not always the way we need, and you may find different studies using different methods that cannot be directly compared. It may be preferable to obtain individual patient data from the study authors, and re-analyse them yourself, but as for the other data types, your choice of how to manage the data in practice may be limited by the way the data are reported in the published papers.</a:t>
            </a:r>
            <a:endParaRPr lang="en-AU"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30FBE8-3CD6-4FB0-A545-DDDC3BD3F50F}" type="slidenum">
              <a:rPr lang="en-US" altLang="en-US" sz="1400">
                <a:latin typeface="Times New Roman" panose="02020603050405020304" pitchFamily="18" charset="0"/>
              </a:rPr>
              <a:pPr eaLnBrk="1" hangingPunct="1">
                <a:spcBef>
                  <a:spcPct val="0"/>
                </a:spcBef>
              </a:pPr>
              <a:t>17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1887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sz="1200" kern="1200" dirty="0">
                <a:solidFill>
                  <a:schemeClr val="tx1"/>
                </a:solidFill>
                <a:effectLst/>
                <a:latin typeface="Source Sans Pro" pitchFamily="34" charset="0"/>
                <a:ea typeface="+mn-ea"/>
                <a:cs typeface="Arial" panose="020B0604020202020204" pitchFamily="34" charset="0"/>
              </a:rPr>
              <a:t>Next, we’ll talk about studies with more than one intervention group.</a:t>
            </a:r>
            <a:endParaRPr lang="en-AU"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8091F4-766C-47A5-A234-C35107FB4405}" type="slidenum">
              <a:rPr lang="en-US" altLang="en-US" sz="1400">
                <a:latin typeface="Times New Roman" panose="02020603050405020304" pitchFamily="18" charset="0"/>
              </a:rPr>
              <a:pPr eaLnBrk="1" hangingPunct="1">
                <a:spcBef>
                  <a:spcPct val="0"/>
                </a:spcBef>
              </a:pPr>
              <a:t>18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9306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spcBef>
                <a:spcPct val="0"/>
              </a:spcBef>
            </a:pPr>
            <a:r>
              <a:rPr lang="en-AU" altLang="en-US" sz="800" dirty="0"/>
              <a:t>There are several options available to analyse the</a:t>
            </a:r>
            <a:r>
              <a:rPr lang="hr-HR" altLang="en-US" sz="800" dirty="0"/>
              <a:t> </a:t>
            </a:r>
            <a:r>
              <a:rPr lang="en-AU" altLang="en-US" sz="800" dirty="0"/>
              <a:t>studies with more than one intervention group, such as a three-arm or four-arm study. </a:t>
            </a:r>
          </a:p>
          <a:p>
            <a:pPr defTabSz="1011923">
              <a:spcBef>
                <a:spcPct val="0"/>
              </a:spcBef>
            </a:pPr>
            <a:endParaRPr lang="en-AU" altLang="en-US" sz="800" dirty="0"/>
          </a:p>
          <a:p>
            <a:pPr defTabSz="1011923">
              <a:spcBef>
                <a:spcPct val="0"/>
              </a:spcBef>
            </a:pPr>
            <a:r>
              <a:rPr lang="en-AU" altLang="en-US" sz="800" dirty="0"/>
              <a:t>First, check to make sure that each of the intervention arms is relevant to your question. If you are interested in the effect of chemotherapy vs </a:t>
            </a:r>
            <a:r>
              <a:rPr lang="hr-HR" altLang="en-US" sz="800" dirty="0" err="1"/>
              <a:t>radiotherapy</a:t>
            </a:r>
            <a:r>
              <a:rPr lang="en-AU" altLang="en-US" sz="800" dirty="0"/>
              <a:t>, and you find a study that also includes a third arm receiving surgery, then consider whether the effect of surgery is of interest in your review. If not, you do not have to analyse the results for this arm – you can just ignore it, and analyse the other two arms as for an ordinary trial.</a:t>
            </a:r>
          </a:p>
          <a:p>
            <a:pPr defTabSz="1011923">
              <a:spcBef>
                <a:spcPct val="0"/>
              </a:spcBef>
            </a:pPr>
            <a:endParaRPr lang="en-AU" altLang="en-US" sz="800" dirty="0"/>
          </a:p>
          <a:p>
            <a:pPr defTabSz="1011923">
              <a:spcBef>
                <a:spcPct val="0"/>
              </a:spcBef>
            </a:pPr>
            <a:r>
              <a:rPr lang="en-AU" altLang="en-US" sz="800" dirty="0"/>
              <a:t>If all the arms are of interest, then you will need to consider how best to include them in your analysis. In most cases, </a:t>
            </a:r>
            <a:r>
              <a:rPr lang="en-AU" altLang="en-US" sz="800" dirty="0" err="1"/>
              <a:t>RevMan</a:t>
            </a:r>
            <a:r>
              <a:rPr lang="en-AU" altLang="en-US" sz="800" dirty="0"/>
              <a:t> requires pairwise comparisons – you can only compare one group against one other group at a time. So, if you want to compare all three arms, you can consider them as separate comparisons, two at a time, e.g. chemotherapy vs </a:t>
            </a:r>
            <a:r>
              <a:rPr lang="hr-HR" altLang="en-US" sz="800" dirty="0" err="1"/>
              <a:t>radiotherapy</a:t>
            </a:r>
            <a:r>
              <a:rPr lang="en-AU" altLang="en-US" sz="800" dirty="0"/>
              <a:t>, surgery vs </a:t>
            </a:r>
            <a:r>
              <a:rPr lang="hr-HR" altLang="en-US" sz="800" dirty="0" err="1"/>
              <a:t>radiotherapy</a:t>
            </a:r>
            <a:r>
              <a:rPr lang="en-AU" altLang="en-US" sz="800" dirty="0"/>
              <a:t>, and chemotherapy vs </a:t>
            </a:r>
            <a:r>
              <a:rPr lang="hr-HR" altLang="en-US" sz="800" dirty="0" err="1"/>
              <a:t>radiotherapy</a:t>
            </a:r>
            <a:r>
              <a:rPr lang="en-AU" altLang="en-US" sz="800" dirty="0"/>
              <a:t>.</a:t>
            </a:r>
          </a:p>
          <a:p>
            <a:pPr defTabSz="1011923">
              <a:spcBef>
                <a:spcPct val="0"/>
              </a:spcBef>
            </a:pPr>
            <a:endParaRPr lang="en-AU" altLang="en-US" sz="800" dirty="0"/>
          </a:p>
          <a:p>
            <a:pPr defTabSz="1011923">
              <a:spcBef>
                <a:spcPct val="0"/>
              </a:spcBef>
            </a:pPr>
            <a:r>
              <a:rPr lang="en-AU" altLang="en-US" sz="800" dirty="0"/>
              <a:t>Another option to consider is where two of the arms are clinically similar, from the perspective of your review, in which case it may be possible to combine the results of those two arms together, and treat them as one. For example, you might find a three-arm trial that compares a high dose of a drug, a lose dose of the drug, and a placebo, or perhaps between two drugs in a class, and a placebo. If you are interested in the broader comparison between drug treatment and no treatment, then it may make sense to combine the information from the two drug intervention arms, particularly if there is already variation in the dosages used, or the specific drugs in a class used across your other included studies.</a:t>
            </a:r>
          </a:p>
          <a:p>
            <a:pPr defTabSz="1011923">
              <a:spcBef>
                <a:spcPct val="0"/>
              </a:spcBef>
            </a:pPr>
            <a:endParaRPr lang="en-AU" altLang="en-US" sz="800" dirty="0"/>
          </a:p>
          <a:p>
            <a:pPr defTabSz="1011923">
              <a:spcBef>
                <a:spcPct val="0"/>
              </a:spcBef>
            </a:pPr>
            <a:r>
              <a:rPr lang="en-AU" altLang="en-US" sz="800" dirty="0"/>
              <a:t>The same principle might apply to different exercise interventions, or education interventions, or complex packages of treatment. Whenever we choose to combine studies, we have to make a judgement about what level of difference between studies is appropriate. You have to use your clinical judgment, and consider the question you are asking in your review, before deciding on the most appropriate course of action. The same thing applies to deciding to combine arms within a study. Remember that you can also explore the effect of the differences in the intervention used through subgroup analysis later on.</a:t>
            </a:r>
          </a:p>
          <a:p>
            <a:pPr defTabSz="1011923">
              <a:spcBef>
                <a:spcPct val="0"/>
              </a:spcBef>
            </a:pPr>
            <a:endParaRPr lang="en-AU" altLang="en-US" sz="800" dirty="0"/>
          </a:p>
          <a:p>
            <a:pPr defTabSz="1011923">
              <a:spcBef>
                <a:spcPct val="0"/>
              </a:spcBef>
            </a:pPr>
            <a:r>
              <a:rPr lang="en-AU" altLang="en-US" sz="800" dirty="0"/>
              <a:t>It is possible to conduct more advanced analysis comparing all groups in a trial using multiple-treatments meta-analysis, but this is not available in </a:t>
            </a:r>
            <a:r>
              <a:rPr lang="en-AU" altLang="en-US" sz="800" dirty="0" err="1"/>
              <a:t>RevMan</a:t>
            </a:r>
            <a:r>
              <a:rPr lang="en-AU" altLang="en-US" sz="800" dirty="0"/>
              <a:t> and requires statistical expertise.</a:t>
            </a:r>
          </a:p>
          <a:p>
            <a:pPr defTabSz="1011923">
              <a:spcBef>
                <a:spcPct val="0"/>
              </a:spcBef>
            </a:pPr>
            <a:endParaRPr lang="en-AU" altLang="en-US" sz="800" dirty="0"/>
          </a:p>
          <a:p>
            <a:pPr defTabSz="1011923">
              <a:spcBef>
                <a:spcPct val="0"/>
              </a:spcBef>
            </a:pPr>
            <a:r>
              <a:rPr lang="en-AU" altLang="en-US" sz="800" dirty="0"/>
              <a:t>An important point to make about analysing three-arm trials is the importance of not double-counting people in a meta-analysis. This can lead to what we call ‘unit-of-analysis error’ – a collection of problems that can occur when choices are made around the selection of the number to use as ‘n’ in a meta-analysis lead to a study getting too much or too little weight. In this case, if you put one arm of a trial on a forest plot twice, and double-count the people in that arm, they will get double the fair weight in the meta-analysis, which may affect the result.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A437A1-A7CB-47FA-9936-D033355E7CD4}" type="slidenum">
              <a:rPr lang="en-US" altLang="en-US" sz="1400">
                <a:latin typeface="Times New Roman" panose="02020603050405020304" pitchFamily="18" charset="0"/>
              </a:rPr>
              <a:pPr eaLnBrk="1" hangingPunct="1">
                <a:spcBef>
                  <a:spcPct val="0"/>
                </a:spcBef>
              </a:pPr>
              <a:t>19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01073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38200" y="876300"/>
            <a:ext cx="5843588" cy="43815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Sometimes in your reviews you will encounter other types of outcomes and study design. In this session we’ll explain how to deal with them.</a:t>
            </a:r>
            <a:endParaRPr lang="en-AU" altLang="en-US" dirty="0"/>
          </a:p>
        </p:txBody>
      </p:sp>
    </p:spTree>
    <p:extLst>
      <p:ext uri="{BB962C8B-B14F-4D97-AF65-F5344CB8AC3E}">
        <p14:creationId xmlns:p14="http://schemas.microsoft.com/office/powerpoint/2010/main" val="4092905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In this example, we have a four-arm trial, called the ORACLE trial, looking at antibiotics for inhibiting preterm labour. We have antibiotic A, vs antibiotic B, vs a combination of both drugs, vs no intervention.</a:t>
            </a:r>
          </a:p>
          <a:p>
            <a:endParaRPr lang="en-AU" altLang="en-US" dirty="0"/>
          </a:p>
          <a:p>
            <a:r>
              <a:rPr lang="en-AU" altLang="en-US" dirty="0"/>
              <a:t>In this review, the authors were asking a broad, over-arching question about the effects of any anti</a:t>
            </a:r>
            <a:r>
              <a:rPr lang="hr-HR" altLang="en-US" dirty="0"/>
              <a:t>bi</a:t>
            </a:r>
            <a:r>
              <a:rPr lang="en-AU" altLang="en-US" dirty="0"/>
              <a:t>o</a:t>
            </a:r>
            <a:r>
              <a:rPr lang="hr-HR" altLang="en-US" dirty="0" err="1"/>
              <a:t>tic</a:t>
            </a:r>
            <a:r>
              <a:rPr lang="en-AU" altLang="en-US" dirty="0"/>
              <a:t> versus no intervention – the other studies included in the review looked at a range of antibiotics - and so they decided that it made clinical sense to combine all three antibiotic arms in a meta-analysis, and compare them to no intervention.</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6C8343-7E1D-4E8D-8315-E34FEA62FC6F}" type="slidenum">
              <a:rPr lang="en-US" altLang="en-US" sz="1400">
                <a:latin typeface="Times New Roman" panose="02020603050405020304" pitchFamily="18" charset="0"/>
              </a:rPr>
              <a:pPr eaLnBrk="1" hangingPunct="1">
                <a:spcBef>
                  <a:spcPct val="0"/>
                </a:spcBef>
              </a:pPr>
              <a:t>20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96989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Here’s an example of one way to combine three arms on a forest plot. As you can see, we have three groups from the ORACLE trial, each compared to the placebo group, included in the forest plot.</a:t>
            </a:r>
          </a:p>
          <a:p>
            <a:endParaRPr lang="en-AU" altLang="en-US" dirty="0"/>
          </a:p>
          <a:p>
            <a:r>
              <a:rPr lang="hr-HR" altLang="en-US" dirty="0"/>
              <a:t>[NOTE TO </a:t>
            </a:r>
            <a:r>
              <a:rPr lang="hr-HR" altLang="en-US" dirty="0" err="1"/>
              <a:t>TRAINERS</a:t>
            </a:r>
            <a:r>
              <a:rPr lang="hr-HR" altLang="en-US" dirty="0"/>
              <a:t>: </a:t>
            </a:r>
            <a:r>
              <a:rPr lang="en-AU" altLang="en-US" dirty="0"/>
              <a:t>ASK: Is there anything that could be wrong with this way of analysing the groups?</a:t>
            </a:r>
            <a:r>
              <a:rPr lang="hr-HR" altLang="en-US" dirty="0"/>
              <a:t>]</a:t>
            </a:r>
            <a:endParaRPr lang="en-AU" altLang="en-US" dirty="0"/>
          </a:p>
          <a:p>
            <a:r>
              <a:rPr lang="en-AU" altLang="en-US" dirty="0"/>
              <a:t>By including the groups this way, the authors would be counting the control group three times in this forest plot, giving those individuals three times the fair weight in the meta-analysis. This one study is contributing nearly 70% of the total weight in this meta-analysis.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A8E43AF-79D0-45CA-8088-0C9B1C71E9A0}" type="slidenum">
              <a:rPr lang="en-US" altLang="en-US" sz="1400">
                <a:latin typeface="Times New Roman" panose="02020603050405020304" pitchFamily="18" charset="0"/>
              </a:rPr>
              <a:pPr eaLnBrk="1" hangingPunct="1">
                <a:spcBef>
                  <a:spcPct val="0"/>
                </a:spcBef>
              </a:pPr>
              <a:t>21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4387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One approach would be to split the control group between the three intervention arms, making sure that each person in the control group is counted only once. By doing this, we can see that the weight given to each arm has dropped, and the total weight given to this study is now just over 50%. The risk ratio has also changed, from 0.92 to 0.88, although in this case the overall result and its interpretation would be similar.</a:t>
            </a:r>
          </a:p>
          <a:p>
            <a:endParaRPr lang="en-AU"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3E8D77E-1E39-4213-BDB4-68B12CC83B56}" type="slidenum">
              <a:rPr lang="en-US" altLang="en-US" sz="1400">
                <a:latin typeface="Times New Roman" panose="02020603050405020304" pitchFamily="18" charset="0"/>
              </a:rPr>
              <a:pPr eaLnBrk="1" hangingPunct="1">
                <a:spcBef>
                  <a:spcPct val="0"/>
                </a:spcBef>
              </a:pPr>
              <a:t>22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319828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Another approach would the one the authors actually took. Because the authors were interested in the broader question of any antibiotic therapy versus no therapy, and because the studies in this meta-analysis looked at a range of different antibiotic types, here the three antibiotic groups have been added together, compared against the single, whole control group.</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A5A89D-8754-401B-952D-7E30E8B488D0}" type="slidenum">
              <a:rPr lang="en-US" altLang="en-US" sz="1400">
                <a:latin typeface="Times New Roman" panose="02020603050405020304" pitchFamily="18" charset="0"/>
              </a:rPr>
              <a:pPr eaLnBrk="1" hangingPunct="1">
                <a:spcBef>
                  <a:spcPct val="0"/>
                </a:spcBef>
              </a:pPr>
              <a:t>23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88071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An alternative way to analyse the groups would be to include them on separate forest plots. In this case, we can see that there are two categories of antibiotic included in this review – betalactam antibiotics and macrolide antibiotics, and then some studies that look at both. One arm of the ORACLE trial falls into each of these categories, along with several of the other studies in the review. Because there is no overall meta-analysis combining these groups, it’s ok to include the whole control group in each case.</a:t>
            </a:r>
          </a:p>
          <a:p>
            <a:endParaRPr lang="en-AU" altLang="en-US"/>
          </a:p>
          <a:p>
            <a:r>
              <a:rPr lang="en-AU" altLang="en-US"/>
              <a:t>This kind of separate or subgroup analysis can be used in addition to a broader, overall analysis, to investigate the possible differences in effect between the two different drug types. We’ll discuss subgroup analysis further in a separate presentation on investigating heterogeneity.</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8C3835-9785-40CA-92B7-D268E97E4916}" type="slidenum">
              <a:rPr lang="en-US" altLang="en-US" sz="1400">
                <a:latin typeface="Times New Roman" panose="02020603050405020304" pitchFamily="18" charset="0"/>
              </a:rPr>
              <a:pPr eaLnBrk="1" hangingPunct="1">
                <a:spcBef>
                  <a:spcPct val="0"/>
                </a:spcBef>
              </a:pPr>
              <a:t>24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12381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sz="1200" kern="1200" dirty="0">
                <a:solidFill>
                  <a:schemeClr val="tx1"/>
                </a:solidFill>
                <a:effectLst/>
                <a:latin typeface="Source Sans Pro" pitchFamily="34" charset="0"/>
                <a:ea typeface="+mn-ea"/>
                <a:cs typeface="Arial" panose="020B0604020202020204" pitchFamily="34" charset="0"/>
              </a:rPr>
              <a:t>Now, let’s look at cluster-randomised trials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which</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another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study</a:t>
            </a:r>
            <a:r>
              <a:rPr lang="hr-HR" sz="1200" kern="1200" dirty="0">
                <a:solidFill>
                  <a:schemeClr val="tx1"/>
                </a:solidFill>
                <a:effectLst/>
                <a:latin typeface="Source Sans Pro" pitchFamily="34" charset="0"/>
                <a:ea typeface="+mn-ea"/>
                <a:cs typeface="Arial" panose="020B0604020202020204" pitchFamily="34" charset="0"/>
              </a:rPr>
              <a:t> design </a:t>
            </a:r>
            <a:r>
              <a:rPr lang="hr-HR" sz="1200" kern="1200" dirty="0" err="1">
                <a:solidFill>
                  <a:schemeClr val="tx1"/>
                </a:solidFill>
                <a:effectLst/>
                <a:latin typeface="Source Sans Pro" pitchFamily="34" charset="0"/>
                <a:ea typeface="+mn-ea"/>
                <a:cs typeface="Arial" panose="020B0604020202020204" pitchFamily="34" charset="0"/>
              </a:rPr>
              <a:t>you</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might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encounter</a:t>
            </a:r>
            <a:r>
              <a:rPr lang="hr-HR" sz="1200" kern="1200" dirty="0">
                <a:solidFill>
                  <a:schemeClr val="tx1"/>
                </a:solidFill>
                <a:effectLst/>
                <a:latin typeface="Source Sans Pro" pitchFamily="34" charset="0"/>
                <a:ea typeface="+mn-ea"/>
                <a:cs typeface="Arial" panose="020B0604020202020204" pitchFamily="34" charset="0"/>
              </a:rPr>
              <a:t>.</a:t>
            </a:r>
            <a:endParaRPr lang="en-AU"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8091F4-766C-47A5-A234-C35107FB4405}" type="slidenum">
              <a:rPr lang="en-US" altLang="en-US" sz="1400">
                <a:latin typeface="Times New Roman" panose="02020603050405020304" pitchFamily="18" charset="0"/>
              </a:rPr>
              <a:pPr eaLnBrk="1" hangingPunct="1">
                <a:spcBef>
                  <a:spcPct val="0"/>
                </a:spcBef>
              </a:pPr>
              <a:t>25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417344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In a </a:t>
            </a:r>
            <a:r>
              <a:rPr lang="en-AU" altLang="en-US" dirty="0"/>
              <a:t>cluster-randomised trial</a:t>
            </a:r>
            <a:r>
              <a:rPr lang="hr-HR" altLang="en-US" dirty="0"/>
              <a:t>, </a:t>
            </a:r>
            <a:r>
              <a:rPr lang="en-AU" altLang="en-US" dirty="0"/>
              <a:t>instead of allocating individuals to the intervention or control group in a study, whole groups of people (clusters) are allocated together, such as clinics, schools, hospital wards or families, and everyone in the cluster receives the same intervention.</a:t>
            </a:r>
          </a:p>
          <a:p>
            <a:endParaRPr lang="en-AU" altLang="en-US" dirty="0"/>
          </a:p>
          <a:p>
            <a:r>
              <a:rPr lang="en-AU" altLang="en-US" dirty="0"/>
              <a:t>These trials can be used to examine interventions targeted at whole clusters, or where the intervention would be impractical to implement randomly for individuals, for example mass communication interventions that include whole towns, or organisational interventions where it would be difficult, for example, to have staff on the same ward using different treatment protocols for different patients.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E28F1BA-555F-4B15-A859-44DF4722A194}" type="slidenum">
              <a:rPr lang="en-US" altLang="en-US" sz="1400">
                <a:latin typeface="Times New Roman" panose="02020603050405020304" pitchFamily="18" charset="0"/>
              </a:rPr>
              <a:pPr eaLnBrk="1" hangingPunct="1">
                <a:spcBef>
                  <a:spcPct val="0"/>
                </a:spcBef>
              </a:pPr>
              <a:t>26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04839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Cluster randomised trials require a method of analysis that takes account of the clustering and does not treat as if the participants were individually randomised. In an ordinary trial, individuals are randomised to the intervention or control groups – we say individuals are the ‘unit of randomisation’. In this case, the results are also analysed based on the number of individuals – individuals are also the ‘unit of analysis’.</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7DECF9-9CB0-4C23-91BA-97E3BB4591E8}" type="slidenum">
              <a:rPr lang="en-US" altLang="en-US" sz="1400">
                <a:latin typeface="Times New Roman" panose="02020603050405020304" pitchFamily="18" charset="0"/>
              </a:rPr>
              <a:pPr eaLnBrk="1" hangingPunct="1">
                <a:spcBef>
                  <a:spcPct val="0"/>
                </a:spcBef>
              </a:pPr>
              <a:t>27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342434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In a cluster-randomised design, the unit of randomisation is not individuals, but clusters. When we come to the analysis, we have a choice. We could use clusters as our unit of analysis - meaning that the ‘n’ in our analysis would be the number of clusters – for example, we could measure the proportion of people with an event within each cluster, and combine those. This might be appropriate if our study was looking for effects at the cluster level. However, by doing this we do lose some level of detail about the outcomes we’re interested in at the individual participant level, especially if the clusters are large.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99C159-D3E9-4544-96FD-1E4E74092A32}" type="slidenum">
              <a:rPr lang="en-US" altLang="en-US" sz="1400">
                <a:latin typeface="Times New Roman" panose="02020603050405020304" pitchFamily="18" charset="0"/>
              </a:rPr>
              <a:pPr eaLnBrk="1" hangingPunct="1">
                <a:spcBef>
                  <a:spcPct val="0"/>
                </a:spcBef>
              </a:pPr>
              <a:t>28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265433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Our other option is to use individuals as our unit of analysis, just as if this were an individually randomised trial, but this isn’t always appropriate either – the problem we run into is unit-of-analysis error.</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8EB781-C992-47E6-9504-B8DC7AF52A3B}" type="slidenum">
              <a:rPr lang="en-US" altLang="en-US" sz="1400">
                <a:latin typeface="Times New Roman" panose="02020603050405020304" pitchFamily="18" charset="0"/>
              </a:rPr>
              <a:pPr eaLnBrk="1" hangingPunct="1">
                <a:spcBef>
                  <a:spcPct val="0"/>
                </a:spcBef>
              </a:pPr>
              <a:t>29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63568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a:t>The purpose of this presentation is to introduce some of the non-standard types of data and study designs that you might come across in your review. These issues can be quite challenging, and we introduce them here not so that you will immediately know everything you need to know to analyse them, but so that you will be able to identify non-standard data in your review, and seek assistance as appropriate.</a:t>
            </a:r>
          </a:p>
          <a:p>
            <a:pPr defTabSz="1011923"/>
            <a:endParaRPr lang="en-AU" altLang="en-US"/>
          </a:p>
          <a:p>
            <a:pPr defTabSz="1011923"/>
            <a:r>
              <a:rPr lang="en-AU" altLang="en-US"/>
              <a:t>We’ve talked about meta-analysis of the most common data types – dichotomous and continuous data, but the next question is, what if your data doesn’t look like that? How can we meta-analyse other kinds of data?</a:t>
            </a:r>
          </a:p>
          <a:p>
            <a:pPr defTabSz="1011923"/>
            <a:endParaRPr lang="en-AU" altLang="en-US"/>
          </a:p>
          <a:p>
            <a:pPr defTabSz="1011923"/>
            <a:r>
              <a:rPr lang="en-AU" altLang="en-US"/>
              <a:t>The first thing we’re going to do is talk about the generic inverse-variance method of meta-analysis.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8091F4-766C-47A5-A234-C35107FB4405}" type="slidenum">
              <a:rPr lang="en-US" altLang="en-US" sz="1400">
                <a:latin typeface="Times New Roman" panose="02020603050405020304" pitchFamily="18" charset="0"/>
              </a:rPr>
              <a:pPr eaLnBrk="1" hangingPunct="1">
                <a:spcBef>
                  <a:spcPct val="0"/>
                </a:spcBef>
              </a:pPr>
              <a:t>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133646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sz="1000" dirty="0"/>
              <a:t>The difficulty we get into with cluster-randomised trials is about precision. When we are interested in outcomes at the cluster level, we can analyse by clusters and there’s no problem. We need to be careful when we’re interested in the effect at the level of the individual.</a:t>
            </a:r>
          </a:p>
          <a:p>
            <a:pPr defTabSz="1011923"/>
            <a:endParaRPr lang="en-AU" altLang="en-US" sz="1000" dirty="0"/>
          </a:p>
          <a:p>
            <a:pPr defTabSz="1011923"/>
            <a:r>
              <a:rPr lang="en-AU" altLang="en-US" sz="1000" dirty="0"/>
              <a:t>Whether we analyse the results by the number of clusters, or by the number of individuals, our estimate of the intervention effect will be the same, but our confidence intervals might be very different. This can be important in our meta-analysis – because we use the variance to weight studies in a meta-analysis, if we get the precision wrong, a study can get too much or too little weight in the meta-analysis, which can change our overall result.</a:t>
            </a:r>
          </a:p>
          <a:p>
            <a:pPr defTabSz="1011923"/>
            <a:endParaRPr lang="en-AU" altLang="en-US" sz="1000" dirty="0"/>
          </a:p>
          <a:p>
            <a:pPr defTabSz="1011923"/>
            <a:r>
              <a:rPr lang="en-AU" altLang="en-US" sz="1000" dirty="0"/>
              <a:t>Say for example that our clusters were 10 schools, each containing 300 students. If we use clusters as our unit of analysis, then the ‘n’ in our analysis would 10. In a meta-analysis, a study with 10 participants will have very wide confidence intervals, and get hardly any weight. That doesn’t seem right when in fact we’re interested in the effect on the individuals, and in fact we have information on quite a lot of people. Our other option is to take the number of students as our ‘n’, which would be 3000. Then the study would get narrower confidence intervals and quite a lot of weight in the meta-analysis. The problem is, treating the study as if it were on 3,000 individuals doesn’t take into account correlation.</a:t>
            </a:r>
          </a:p>
          <a:p>
            <a:pPr defTabSz="1011923"/>
            <a:endParaRPr lang="en-AU" altLang="en-US" sz="1000" dirty="0"/>
          </a:p>
          <a:p>
            <a:pPr defTabSz="1011923"/>
            <a:r>
              <a:rPr lang="en-AU" altLang="en-US" sz="1000" dirty="0"/>
              <a:t>The students in a particular school, or the patients in a particular clinic, are likely to share a number of characteristics, such as where they live, socioeconomic status, patterns of health, etc. Individuals within a cluster are likely to be more similar to each other than they are to a random collection of individuals. So, because we have used a cluster analysis, we have a level of correlation between the individuals that we need to take into account. If the individuals within the clusters are very correlated, then we’re not getting as much new information by adding more people to the study – the result calculated at the cluster level will be closer to correct. If the clusters have very minimal correlation, then it’s much more similar to the case where we have 3,000 independent individuals, and we are getting more information by adding more individuals to the study.</a:t>
            </a:r>
          </a:p>
          <a:p>
            <a:pPr defTabSz="1011923"/>
            <a:endParaRPr lang="en-AU" altLang="en-US" sz="1000" dirty="0"/>
          </a:p>
          <a:p>
            <a:pPr defTabSz="1011923"/>
            <a:r>
              <a:rPr lang="en-AU" altLang="en-US" sz="1000" dirty="0"/>
              <a:t>This issue may also arise in individually randomised trials where clustering occurs, such as where the intervention is delivered by a number of practitioners, effectively creating clusters of patients receiving the intervention from each practitioner. You may also come across trials in which an individual is randomised, but they receive multiple treatments – for example, joint replacements on both knees, fillings in several teeth, or several cycles of treatment such as in a fertility trial.</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DD76DA-E3AD-497A-BAC7-F95337DF1021}" type="slidenum">
              <a:rPr lang="en-US" altLang="en-US" sz="1400">
                <a:latin typeface="Times New Roman" panose="02020603050405020304" pitchFamily="18" charset="0"/>
              </a:rPr>
              <a:pPr eaLnBrk="1" hangingPunct="1">
                <a:spcBef>
                  <a:spcPct val="0"/>
                </a:spcBef>
              </a:pPr>
              <a:t>30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815507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So, how do we take this clustering into account in our analysis? As with some of the data types we discussed earlier, you may find a number of approaches in your included studies.</a:t>
            </a:r>
          </a:p>
          <a:p>
            <a:endParaRPr lang="en-AU" altLang="en-US" dirty="0"/>
          </a:p>
          <a:p>
            <a:r>
              <a:rPr lang="en-AU" altLang="en-US" dirty="0"/>
              <a:t>You may come across studies that have used advanced methods to appropriately adjust for clustering, for example using a mixed (multilevel) model or generalised estimating equations (GEE). In this case, if the study is reporting an overall effect estimate such as an OR adjusted for correlation, you can use the generic inverse variance model to meta-analyse that result with other studies using the same method.</a:t>
            </a:r>
          </a:p>
          <a:p>
            <a:endParaRPr lang="en-AU" altLang="en-US" dirty="0"/>
          </a:p>
          <a:p>
            <a:r>
              <a:rPr lang="en-AU" altLang="en-US" dirty="0"/>
              <a:t>Alternatively, you might find studies that do not correctly adjust for correlation. If you have enough information, you can use an estimate of the correlation – called the </a:t>
            </a:r>
            <a:r>
              <a:rPr lang="en-AU" altLang="en-US" dirty="0" err="1"/>
              <a:t>intracluster</a:t>
            </a:r>
            <a:r>
              <a:rPr lang="en-AU" altLang="en-US" dirty="0"/>
              <a:t> correlation coefficient – to adjust the analysis, calculating an ‘effective sample size’ somewhere between the number of clusters and the number of individuals, giving us a weight somewhere between those two options. This method can be used to adjust studies reporting ordinary dichotomous or continuous data types. See Chapter </a:t>
            </a:r>
            <a:r>
              <a:rPr lang="hr-HR" altLang="en-US" dirty="0"/>
              <a:t>23.1</a:t>
            </a:r>
            <a:r>
              <a:rPr lang="en-AU" altLang="en-US" dirty="0"/>
              <a:t> of the Handbook for this, and get some statistical advice.</a:t>
            </a:r>
          </a:p>
          <a:p>
            <a:endParaRPr lang="en-AU" altLang="en-US" dirty="0"/>
          </a:p>
          <a:p>
            <a:r>
              <a:rPr lang="en-AU" altLang="en-US" dirty="0"/>
              <a:t>Whatever you do, you will need to clearly identify cluster-randomised designs and explain how you have managed the data in your review.</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F4C8C6-7515-4F36-BF2B-BEEA42776EF3}" type="slidenum">
              <a:rPr lang="en-US" altLang="en-US" sz="1400">
                <a:latin typeface="Times New Roman" panose="02020603050405020304" pitchFamily="18" charset="0"/>
              </a:rPr>
              <a:pPr eaLnBrk="1" hangingPunct="1">
                <a:spcBef>
                  <a:spcPct val="0"/>
                </a:spcBef>
              </a:pPr>
              <a:t>31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50575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In this example, from a Cochrane review of education of children and adolescents to prevent dog bites, the authors have shown the impact of a range of assumptions about correlation in a sensitivity analysis. The raw data from the study is in the first row, showing a very narrow confidence interval. They have then used different intra-cluster correlation coefficients to calculate effective sample sizes for the study – you can see that the numbers of events and numbers of participants have been adjusted in each row.</a:t>
            </a:r>
          </a:p>
          <a:p>
            <a:endParaRPr lang="en-AU" altLang="en-US" dirty="0"/>
          </a:p>
          <a:p>
            <a:r>
              <a:rPr lang="en-AU" altLang="en-US" dirty="0"/>
              <a:t>The second row uses a coefficient calculated from data in the paper of around 0.59. The third row shows the results using a very low coefficient of 0.01, indicating almost no correlation. The final row shows the results using a coefficient in the middle – 0.2. You can see that the point estimates do not vary (aside from some slight impact of rounding), but the confidence intervals vary a lot.</a:t>
            </a:r>
          </a:p>
          <a:p>
            <a:endParaRPr lang="en-AU" altLang="en-US" dirty="0"/>
          </a:p>
          <a:p>
            <a:r>
              <a:rPr lang="en-AU" altLang="en-US" dirty="0"/>
              <a:t>The more correlation is assumed – that is, the more similar people are within a cluster, the less precise we can be about the overall effect of the intervention.</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9CCF08-5EBB-4B84-8F4A-CEE8E6528AE8}" type="slidenum">
              <a:rPr lang="en-US" altLang="en-US" sz="1400">
                <a:latin typeface="Times New Roman" panose="02020603050405020304" pitchFamily="18" charset="0"/>
              </a:rPr>
              <a:pPr eaLnBrk="1" hangingPunct="1">
                <a:spcBef>
                  <a:spcPct val="0"/>
                </a:spcBef>
              </a:pPr>
              <a:t>32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73374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In this example, two studies have been appropriately adjusted by inflating the standard error in a GIV analysis. Compare the standard error of 0.17 in Adam 1997, which has been inflated to 0.19 on the next slide. Also compare the standard error of 0.42 in Smith 1989, which has been inflated to 0.48 on the next slide. For both these studies, the 95% confidence intervals become wider once the standard error is inflated. As a result of this inflation, the meta-analytic risk ratio has slightly changed, from 1.05 to 1.02.</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179645-3112-499D-B855-E48941088349}" type="slidenum">
              <a:rPr lang="en-US" altLang="en-US" sz="1400">
                <a:latin typeface="Times New Roman" panose="02020603050405020304" pitchFamily="18" charset="0"/>
              </a:rPr>
              <a:pPr eaLnBrk="1" hangingPunct="1">
                <a:spcBef>
                  <a:spcPct val="0"/>
                </a:spcBef>
              </a:pPr>
              <a:t>33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919107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8EC3A2-8138-44F5-95D0-720F7477F0A6}" type="slidenum">
              <a:rPr lang="en-US" altLang="en-US" sz="1400">
                <a:latin typeface="Times New Roman" panose="02020603050405020304" pitchFamily="18" charset="0"/>
              </a:rPr>
              <a:pPr eaLnBrk="1" hangingPunct="1">
                <a:spcBef>
                  <a:spcPct val="0"/>
                </a:spcBef>
              </a:pPr>
              <a:t>34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649224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a:t>Another study design that you may come across is cross-over trials.</a:t>
            </a:r>
            <a:endParaRPr lang="en-AU"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8091F4-766C-47A5-A234-C35107FB4405}" type="slidenum">
              <a:rPr lang="en-US" altLang="en-US" sz="1400">
                <a:latin typeface="Times New Roman" panose="02020603050405020304" pitchFamily="18" charset="0"/>
              </a:rPr>
              <a:pPr eaLnBrk="1" hangingPunct="1">
                <a:spcBef>
                  <a:spcPct val="0"/>
                </a:spcBef>
              </a:pPr>
              <a:t>35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582046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In a cross-over trial, there is only one group of participants, and everyone receives both the experimental and the control intervention – first one, and then the other. In a randomised cross-over trial, the order in which the interventions are received is random, so that some people will get one intervention in the first study period, and some will get the other first.</a:t>
            </a:r>
          </a:p>
          <a:p>
            <a:endParaRPr lang="en-AU" altLang="en-US" dirty="0"/>
          </a:p>
          <a:p>
            <a:r>
              <a:rPr lang="en-AU" altLang="en-US" dirty="0"/>
              <a:t>Cross-over designs are also affected by correlation – the outcome from one individual to the two different interventions will be correlated. These studies actually take advantage of the correlation within individuals to eliminate the effect of variation between individual participants in one group compared to the next, and get a more precise estimate of the intervention effect. Because of this, smaller sample sizes are needed to get adequate power.</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D4DC6CB-247A-43A1-84DD-DDE61226CB52}" type="slidenum">
              <a:rPr lang="en-US" altLang="en-US" sz="1400">
                <a:latin typeface="Times New Roman" panose="02020603050405020304" pitchFamily="18" charset="0"/>
              </a:rPr>
              <a:pPr eaLnBrk="1" hangingPunct="1">
                <a:spcBef>
                  <a:spcPct val="0"/>
                </a:spcBef>
              </a:pPr>
              <a:t>36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13442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So, rather than having two separate groups, and comparing results between the people in those groups, we are measuring and comparing the results within each individual – first after one intervention, then after the alternative.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E5E961-FE3C-4754-B19B-F3C05114195E}" type="slidenum">
              <a:rPr lang="en-US" altLang="en-US" sz="1400">
                <a:latin typeface="Times New Roman" panose="02020603050405020304" pitchFamily="18" charset="0"/>
              </a:rPr>
              <a:pPr eaLnBrk="1" hangingPunct="1">
                <a:spcBef>
                  <a:spcPct val="0"/>
                </a:spcBef>
              </a:pPr>
              <a:t>37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00079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Cross-over designs are not appropriate for every study. In order for the results in the first period and second period to be comparable, we need to assume that nothing else is affecting the participants’ responses over time. So, we need to assume that the condition the participants have is stable over time, and not deteriorating or fluctuating, which is true of many chronic conditions.</a:t>
            </a:r>
          </a:p>
          <a:p>
            <a:endParaRPr lang="en-AU" altLang="en-US" dirty="0"/>
          </a:p>
          <a:p>
            <a:r>
              <a:rPr lang="en-AU" altLang="en-US" dirty="0"/>
              <a:t>We also need to assume that the outcomes we’re trying to measure are short-term – for example, the short-term relief of symptoms such as pain. We don’t want the first intervention to still be having an effect when we try to measure the effect of the second intervention. You need a sufficient wash-out period after the first intervention to assume that the patient is back to their baseline condition before the second intervention period begins. If the first intervention causes a permanent change, such as death or a complete cure, or if it has a long-lasting effect on any outcome, then a cross-over design may not be appropriate.</a:t>
            </a:r>
          </a:p>
          <a:p>
            <a:endParaRPr lang="en-AU" altLang="en-US" dirty="0"/>
          </a:p>
          <a:p>
            <a:r>
              <a:rPr lang="en-AU" altLang="en-US" dirty="0"/>
              <a:t>If there are problems with a possible carryover effect, then it may still be appropriate to only report the first period of the trial, and exclude any data from the second or later periods. In this case, we analyse the data just as we would for an ordinary parallel trial. You may not always be able to do this – separate information for the first period is not always provided in the written reports, and where it is provided it may be done selectively – that is, it’s more likely to be provided if it shows a significant result.</a:t>
            </a:r>
          </a:p>
          <a:p>
            <a:endParaRPr lang="en-AU" altLang="en-US" dirty="0"/>
          </a:p>
          <a:p>
            <a:r>
              <a:rPr lang="en-AU" altLang="en-US" dirty="0"/>
              <a:t>Where we don’t have any of these problems, however, and we decide that a cross-over trial is fine, then it’s a shame not to use all the periods, all the information we learn from the trial, and take advantage of the within-person comparison. So how do we best do this?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6D6D43-4BE7-4FB4-ACC3-39050847F28F}" type="slidenum">
              <a:rPr lang="en-US" altLang="en-US" sz="1400">
                <a:latin typeface="Times New Roman" panose="02020603050405020304" pitchFamily="18" charset="0"/>
              </a:rPr>
              <a:pPr eaLnBrk="1" hangingPunct="1">
                <a:spcBef>
                  <a:spcPct val="0"/>
                </a:spcBef>
              </a:pPr>
              <a:t>38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670712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We could analyse cross-over trials in the same way as parallel studies, comparing the total results from the intervention to the total results from the control, and you will often see these results reported. This is ok, but it doesn’t take the within-person design into account. One of the benefits of using a cross-over design is that sequential measurements taken in individuals are more correlated than using separate groups of individuals to compare interventions.  Removing the effect of between-person variation from our results gives us greater precision, requiring smaller sample sizes. If we don’t take this correlation into account, the smaller sample sizes will mean the studies get too little weight in the meta-analysis. Although this is a conservative error, under-weighting rather than over-weighting the study, it’s not ideal.</a:t>
            </a:r>
          </a:p>
          <a:p>
            <a:endParaRPr lang="en-AU" altLang="en-US" dirty="0"/>
          </a:p>
          <a:p>
            <a:r>
              <a:rPr lang="en-AU" altLang="en-US" dirty="0"/>
              <a:t>It’s also important to note that we can encounter this kind of effect in individually randomised trials. When we were thinking about clustering, we thought about the example of people who might have two knees, or several teeth receiving treatment, which forms a kind of cluster. If each body part within an individual is randomised separately,  such as one knee receiving standard treatment and the other receiving the new experimental replacement joint, then the correlation between those joints within an individual can be considered as a kind of cross-over trial.</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3708FB-1389-4B97-8E67-578F31CA9198}" type="slidenum">
              <a:rPr lang="en-US" altLang="en-US" sz="1400">
                <a:latin typeface="Times New Roman" panose="02020603050405020304" pitchFamily="18" charset="0"/>
              </a:rPr>
              <a:pPr eaLnBrk="1" hangingPunct="1">
                <a:spcBef>
                  <a:spcPct val="0"/>
                </a:spcBef>
              </a:pPr>
              <a:t>39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8523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1011923"/>
            <a:r>
              <a:rPr lang="en-AU" altLang="en-US" dirty="0"/>
              <a:t>In many studies, we don’t have data summarising the results for the separate intervention groups, such as individual event numbers for dichotomous outcomes, or means and </a:t>
            </a:r>
            <a:r>
              <a:rPr lang="hr-HR" altLang="en-US" dirty="0"/>
              <a:t>standard </a:t>
            </a:r>
            <a:r>
              <a:rPr lang="hr-HR" altLang="en-US" dirty="0" err="1"/>
              <a:t>deviations</a:t>
            </a:r>
            <a:r>
              <a:rPr lang="hr-HR" altLang="en-US" dirty="0"/>
              <a:t> (SD)</a:t>
            </a:r>
            <a:r>
              <a:rPr lang="en-AU" altLang="en-US" dirty="0"/>
              <a:t> for continuous outcomes. Many studies just report an overall effect estimate. This could be one of the effect estimates we’ve talked about before, such as an </a:t>
            </a:r>
            <a:r>
              <a:rPr lang="hr-HR" altLang="en-US" dirty="0" err="1"/>
              <a:t>risk</a:t>
            </a:r>
            <a:r>
              <a:rPr lang="hr-HR" altLang="en-US" dirty="0"/>
              <a:t> </a:t>
            </a:r>
            <a:r>
              <a:rPr lang="hr-HR" altLang="en-US" dirty="0" err="1"/>
              <a:t>ratio</a:t>
            </a:r>
            <a:r>
              <a:rPr lang="hr-HR" altLang="en-US" dirty="0"/>
              <a:t> (</a:t>
            </a:r>
            <a:r>
              <a:rPr lang="en-AU" altLang="en-US" dirty="0"/>
              <a:t>RR</a:t>
            </a:r>
            <a:r>
              <a:rPr lang="hr-HR" altLang="en-US" dirty="0"/>
              <a:t>)</a:t>
            </a:r>
            <a:r>
              <a:rPr lang="en-AU" altLang="en-US" dirty="0"/>
              <a:t>, </a:t>
            </a:r>
            <a:r>
              <a:rPr lang="hr-HR" altLang="en-US" dirty="0" err="1"/>
              <a:t>odds</a:t>
            </a:r>
            <a:r>
              <a:rPr lang="hr-HR" altLang="en-US" dirty="0"/>
              <a:t> </a:t>
            </a:r>
            <a:r>
              <a:rPr lang="hr-HR" altLang="en-US" dirty="0" err="1"/>
              <a:t>ratio</a:t>
            </a:r>
            <a:r>
              <a:rPr lang="hr-HR" altLang="en-US" dirty="0"/>
              <a:t> (</a:t>
            </a:r>
            <a:r>
              <a:rPr lang="en-AU" altLang="en-US" dirty="0"/>
              <a:t>OR</a:t>
            </a:r>
            <a:r>
              <a:rPr lang="hr-HR" altLang="en-US" dirty="0"/>
              <a:t>)</a:t>
            </a:r>
            <a:r>
              <a:rPr lang="en-AU" altLang="en-US" dirty="0"/>
              <a:t> or </a:t>
            </a:r>
            <a:r>
              <a:rPr lang="hr-HR" altLang="en-US" dirty="0" err="1"/>
              <a:t>mean</a:t>
            </a:r>
            <a:r>
              <a:rPr lang="hr-HR" altLang="en-US" dirty="0"/>
              <a:t> </a:t>
            </a:r>
            <a:r>
              <a:rPr lang="hr-HR" altLang="en-US" dirty="0" err="1"/>
              <a:t>difference</a:t>
            </a:r>
            <a:r>
              <a:rPr lang="hr-HR" altLang="en-US" dirty="0"/>
              <a:t> (</a:t>
            </a:r>
            <a:r>
              <a:rPr lang="en-AU" altLang="en-US" dirty="0"/>
              <a:t>MD</a:t>
            </a:r>
            <a:r>
              <a:rPr lang="hr-HR" altLang="en-US" dirty="0"/>
              <a:t>)</a:t>
            </a:r>
            <a:r>
              <a:rPr lang="en-AU" altLang="en-US" dirty="0"/>
              <a:t>. It might be an adjusted odds ratio following a regression analysis (in which case don’t forget to record which factors have been adjusted for). It might be adjusted for study design issues, such as cluster or cross-over trials, which we will discuss shortly. It might be a non-randomised study, such as an interrupted time series design, measuring the change in level and slope of a particular characteristic over time, or a special outcome type such as hazard ratios for time-to-event data.</a:t>
            </a:r>
          </a:p>
          <a:p>
            <a:pPr marL="0" lvl="2" defTabSz="1011923"/>
            <a:endParaRPr lang="en-AU" altLang="en-US" dirty="0"/>
          </a:p>
          <a:p>
            <a:pPr marL="0" lvl="2" defTabSz="1011923"/>
            <a:r>
              <a:rPr lang="en-AU" altLang="en-US" dirty="0"/>
              <a:t>The good news is, we do have a method to meta-analyse any of these statistics.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3B756B1-8FEF-4D17-855D-F94784BCEC49}" type="slidenum">
              <a:rPr lang="en-US" altLang="en-US" sz="1400">
                <a:latin typeface="Times New Roman" panose="02020603050405020304" pitchFamily="18" charset="0"/>
              </a:rPr>
              <a:pPr eaLnBrk="1" hangingPunct="1">
                <a:spcBef>
                  <a:spcPct val="0"/>
                </a:spcBef>
              </a:pPr>
              <a:t>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55067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As always, the approach you take is likely to be limited by the level of detail reported in the study. </a:t>
            </a:r>
            <a:r>
              <a:rPr lang="hr-HR" altLang="en-US" dirty="0"/>
              <a:t>S</a:t>
            </a:r>
            <a:r>
              <a:rPr lang="en-AU" altLang="en-US" dirty="0" err="1"/>
              <a:t>ome</a:t>
            </a:r>
            <a:r>
              <a:rPr lang="en-AU" altLang="en-US" dirty="0"/>
              <a:t> studies may appropriately take the correlation into account using a paired analysis, measuring the difference for each participant between the intervention and control conditions, and summarising these, e.g. as a mean difference. If so, you can go ahead and use the results as they are. If you have a group of studies reporting data this way, you can use the generic inverse variance method to meta-analyse them.</a:t>
            </a:r>
          </a:p>
          <a:p>
            <a:endParaRPr lang="en-AU" altLang="en-US" dirty="0"/>
          </a:p>
          <a:p>
            <a:r>
              <a:rPr lang="en-AU" altLang="en-US" dirty="0"/>
              <a:t>If the study does not take correlation into account, for example if they just give you the mean result for all participants in the intervention condition, and the mean result in the control condition, then as for cluster-randomised trials, you may be able to adjust the data yourself, and if comparable data are available, you can combine these studies with other studies in your meta-analysis. Consult Chapter </a:t>
            </a:r>
            <a:r>
              <a:rPr lang="hr-HR" altLang="en-US" dirty="0"/>
              <a:t>23.2</a:t>
            </a:r>
            <a:r>
              <a:rPr lang="en-AU" altLang="en-US" dirty="0"/>
              <a:t> of the Handbook and get statistical advice before proceeding. However you proceed, be careful to always clearly identify cross-over studies in your analysis, and explain clearly how you have dealt with them.</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41369E-5190-44C7-A305-71D225BB7895}" type="slidenum">
              <a:rPr lang="en-US" altLang="en-US" sz="1400">
                <a:latin typeface="Times New Roman" panose="02020603050405020304" pitchFamily="18" charset="0"/>
              </a:rPr>
              <a:pPr eaLnBrk="1" hangingPunct="1">
                <a:spcBef>
                  <a:spcPct val="0"/>
                </a:spcBef>
              </a:pPr>
              <a:t>40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28437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As before, here’s an example of a forest plot containing some cross-over trials - Johnson, Chua, Noseda and Jankelson - and some ordinary RCTs, for a review of opioids for breathlessness in palliative care. This forest plot just treats all the studies as parallel, not taking the correlation into account.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C2E935-F273-4BE4-9383-6184A8E3A118}" type="slidenum">
              <a:rPr lang="en-US" altLang="en-US" sz="1400">
                <a:latin typeface="Times New Roman" panose="02020603050405020304" pitchFamily="18" charset="0"/>
              </a:rPr>
              <a:pPr eaLnBrk="1" hangingPunct="1">
                <a:spcBef>
                  <a:spcPct val="0"/>
                </a:spcBef>
              </a:pPr>
              <a:t>41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08289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If we adjust the cross-over trials, we can see that the confidence intervals get a lot narrower. This also means they get more weight in the meta-analysis. Although the overall effect estimate doesn’t change much, it also gets a lot more precise after the adjustment – the confidence interval has halved.</a:t>
            </a:r>
          </a:p>
          <a:p>
            <a:endParaRPr lang="en-AU" altLang="en-US"/>
          </a:p>
          <a:p>
            <a:r>
              <a:rPr lang="en-AU" altLang="en-US"/>
              <a:t>Again, as before, it’s ok to combine cross-over and parallel RCTs this way, although it’s also a good idea to explore whether the study designs are giving different results.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ADF6E9-CEC4-4998-85AF-9F6FFB2F6F25}" type="slidenum">
              <a:rPr lang="en-US" altLang="en-US" sz="1400">
                <a:latin typeface="Times New Roman" panose="02020603050405020304" pitchFamily="18" charset="0"/>
              </a:rPr>
              <a:pPr eaLnBrk="1" hangingPunct="1">
                <a:spcBef>
                  <a:spcPct val="0"/>
                </a:spcBef>
              </a:pPr>
              <a:t>42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2293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dirty="0"/>
              <a:t>Finally, we should mention that some reviews will also incorporate non-randomised studies</a:t>
            </a:r>
            <a:r>
              <a:rPr lang="hr-HR" altLang="en-US" dirty="0"/>
              <a:t>.</a:t>
            </a:r>
            <a:endParaRPr lang="en-AU"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8091F4-766C-47A5-A234-C35107FB4405}" type="slidenum">
              <a:rPr lang="en-US" altLang="en-US" sz="1400">
                <a:latin typeface="Times New Roman" panose="02020603050405020304" pitchFamily="18" charset="0"/>
              </a:rPr>
              <a:pPr eaLnBrk="1" hangingPunct="1">
                <a:spcBef>
                  <a:spcPct val="0"/>
                </a:spcBef>
              </a:pPr>
              <a:t>43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226585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N</a:t>
            </a:r>
            <a:r>
              <a:rPr lang="en-AU" altLang="en-US" dirty="0"/>
              <a:t>on-randomised studies</a:t>
            </a:r>
            <a:r>
              <a:rPr lang="hr-HR" altLang="en-US" dirty="0"/>
              <a:t> </a:t>
            </a:r>
            <a:r>
              <a:rPr lang="hr-HR" altLang="en-US" dirty="0" err="1"/>
              <a:t>may</a:t>
            </a:r>
            <a:r>
              <a:rPr lang="en-AU" altLang="en-US" dirty="0"/>
              <a:t> </a:t>
            </a:r>
            <a:r>
              <a:rPr lang="en-AU" altLang="en-US" dirty="0" err="1"/>
              <a:t>includ</a:t>
            </a:r>
            <a:r>
              <a:rPr lang="hr-HR" altLang="en-US" dirty="0"/>
              <a:t>e</a:t>
            </a:r>
            <a:r>
              <a:rPr lang="en-AU" altLang="en-US" dirty="0"/>
              <a:t>:</a:t>
            </a:r>
          </a:p>
          <a:p>
            <a:pPr>
              <a:buFontTx/>
              <a:buChar char="•"/>
            </a:pPr>
            <a:r>
              <a:rPr lang="en-AU" altLang="en-US" dirty="0"/>
              <a:t>controlled before-and-after studies and interrupted time series where </a:t>
            </a:r>
            <a:r>
              <a:rPr lang="en-AU" altLang="en-US" dirty="0" err="1"/>
              <a:t>RCTs</a:t>
            </a:r>
            <a:r>
              <a:rPr lang="en-AU" altLang="en-US" dirty="0"/>
              <a:t> may not be practical</a:t>
            </a:r>
          </a:p>
          <a:p>
            <a:pPr>
              <a:buFontTx/>
              <a:buChar char="•"/>
            </a:pPr>
            <a:r>
              <a:rPr lang="en-AU" altLang="en-US" dirty="0"/>
              <a:t>cohort or other observational designs for long-term and rare adverse effects</a:t>
            </a:r>
          </a:p>
          <a:p>
            <a:pPr>
              <a:buFontTx/>
              <a:buChar char="•"/>
            </a:pPr>
            <a:r>
              <a:rPr lang="en-AU" altLang="en-US" dirty="0"/>
              <a:t>economic evaluations</a:t>
            </a:r>
          </a:p>
          <a:p>
            <a:pPr>
              <a:buFontTx/>
              <a:buChar char="•"/>
            </a:pPr>
            <a:r>
              <a:rPr lang="en-AU" altLang="en-US" dirty="0"/>
              <a:t>qualitative research.</a:t>
            </a:r>
          </a:p>
          <a:p>
            <a:endParaRPr lang="en-AU" altLang="en-US" dirty="0"/>
          </a:p>
          <a:p>
            <a:r>
              <a:rPr lang="en-AU" altLang="en-US" dirty="0"/>
              <a:t>If you plan to include these designs in your review, be aware that different methods for analysis of their results apply, so consult the Handbook</a:t>
            </a:r>
            <a:r>
              <a:rPr lang="hr-HR" altLang="en-US" dirty="0"/>
              <a:t> Chapter 24</a:t>
            </a:r>
            <a:r>
              <a:rPr lang="en-AU" altLang="en-US" dirty="0"/>
              <a:t> and get advice before you proceed.</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A2866C-EAD7-46AD-8CC2-4DE0093C62DA}" type="slidenum">
              <a:rPr lang="en-US" altLang="en-US" sz="1400">
                <a:latin typeface="Times New Roman" panose="02020603050405020304" pitchFamily="18" charset="0"/>
              </a:rPr>
              <a:pPr eaLnBrk="1" hangingPunct="1">
                <a:spcBef>
                  <a:spcPct val="0"/>
                </a:spcBef>
              </a:pPr>
              <a:t>44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775991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D075674-C45C-491D-870C-2F6748240D97}" type="slidenum">
              <a:rPr lang="en-US" altLang="en-US" sz="1400">
                <a:latin typeface="Times New Roman" panose="02020603050405020304" pitchFamily="18" charset="0"/>
              </a:rPr>
              <a:pPr eaLnBrk="1" hangingPunct="1">
                <a:spcBef>
                  <a:spcPct val="0"/>
                </a:spcBef>
              </a:pPr>
              <a:t>45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801476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87665C-F2A1-46F4-A34E-65D61F15C174}" type="slidenum">
              <a:rPr lang="en-US" altLang="en-US" sz="1400">
                <a:latin typeface="Times New Roman" panose="02020603050405020304" pitchFamily="18" charset="0"/>
              </a:rPr>
              <a:pPr eaLnBrk="1" hangingPunct="1">
                <a:spcBef>
                  <a:spcPct val="0"/>
                </a:spcBef>
              </a:pPr>
              <a:t>46</a:t>
            </a:fld>
            <a:endParaRPr lang="en-US" altLang="en-US" sz="14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3422476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A51441-C435-40E1-99C3-A9F30E6C70E6}" type="slidenum">
              <a:rPr lang="en-US" altLang="en-US" sz="1400">
                <a:latin typeface="Times New Roman" panose="02020603050405020304" pitchFamily="18" charset="0"/>
              </a:rPr>
              <a:pPr eaLnBrk="1" hangingPunct="1">
                <a:spcBef>
                  <a:spcPct val="0"/>
                </a:spcBef>
              </a:pPr>
              <a:t>47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12594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1011923"/>
            <a:r>
              <a:rPr lang="en-AU" altLang="en-US" dirty="0"/>
              <a:t>The generic inverse-variance method (</a:t>
            </a:r>
            <a:r>
              <a:rPr lang="en-AU" altLang="en-US" dirty="0" err="1"/>
              <a:t>GIV</a:t>
            </a:r>
            <a:r>
              <a:rPr lang="en-AU" altLang="en-US" dirty="0"/>
              <a:t>) can be used for any overall effect estimate. ‘Generic’ just means we can use it for any statistic, and ‘inverse-variance’ means that the inverse of the variance is used to weight the statistics in the meta-analysis, just </a:t>
            </a:r>
            <a:r>
              <a:rPr lang="hr-HR" altLang="en-US" dirty="0"/>
              <a:t>as </a:t>
            </a:r>
            <a:r>
              <a:rPr lang="en-AU" altLang="en-US" dirty="0"/>
              <a:t>we can do for dichotomous and continuous outcomes. </a:t>
            </a:r>
            <a:r>
              <a:rPr lang="hr-HR" altLang="en-US" dirty="0"/>
              <a:t>I</a:t>
            </a:r>
            <a:r>
              <a:rPr lang="en-AU" altLang="en-US" dirty="0"/>
              <a:t>f other studies do have individual data, w</a:t>
            </a:r>
            <a:r>
              <a:rPr lang="hr-HR" altLang="en-US" dirty="0" err="1"/>
              <a:t>e’ll</a:t>
            </a:r>
            <a:r>
              <a:rPr lang="en-AU" altLang="en-US" dirty="0"/>
              <a:t> have to calculate effect estimate &amp; </a:t>
            </a:r>
            <a:r>
              <a:rPr lang="hr-HR" altLang="en-US" dirty="0"/>
              <a:t>standard </a:t>
            </a:r>
            <a:r>
              <a:rPr lang="hr-HR" altLang="en-US" dirty="0" err="1"/>
              <a:t>error</a:t>
            </a:r>
            <a:r>
              <a:rPr lang="hr-HR" altLang="en-US" dirty="0"/>
              <a:t> (SE)</a:t>
            </a:r>
            <a:r>
              <a:rPr lang="en-AU" altLang="en-US" dirty="0"/>
              <a:t> for them all (can do using </a:t>
            </a:r>
            <a:r>
              <a:rPr lang="hr-HR" altLang="en-US" dirty="0"/>
              <a:t>RevMan</a:t>
            </a:r>
            <a:r>
              <a:rPr lang="en-AU" altLang="en-US" dirty="0"/>
              <a:t>, convert 95% C</a:t>
            </a:r>
            <a:r>
              <a:rPr lang="hr-HR" altLang="en-US" dirty="0"/>
              <a:t>I</a:t>
            </a:r>
            <a:r>
              <a:rPr lang="en-AU" altLang="en-US" dirty="0"/>
              <a:t>s to SE, then combine all using </a:t>
            </a:r>
            <a:r>
              <a:rPr lang="en-AU" altLang="en-US" dirty="0" err="1"/>
              <a:t>GIV</a:t>
            </a:r>
            <a:r>
              <a:rPr lang="en-AU" altLang="en-US" dirty="0"/>
              <a:t>)</a:t>
            </a:r>
            <a:r>
              <a:rPr lang="hr-HR" altLang="en-US" dirty="0"/>
              <a:t>.</a:t>
            </a:r>
            <a:endParaRPr lang="en-AU"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E16A62D-6F2F-477A-BC04-58E2C4878A9F}" type="slidenum">
              <a:rPr lang="en-US" altLang="en-US" sz="1400">
                <a:latin typeface="Times New Roman" panose="02020603050405020304" pitchFamily="18" charset="0"/>
              </a:rPr>
              <a:pPr eaLnBrk="1" hangingPunct="1">
                <a:spcBef>
                  <a:spcPct val="0"/>
                </a:spcBef>
              </a:pPr>
              <a:t>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057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To use this method in </a:t>
            </a:r>
            <a:r>
              <a:rPr lang="en-AU" altLang="en-US" dirty="0" err="1"/>
              <a:t>RevMan</a:t>
            </a:r>
            <a:r>
              <a:rPr lang="en-AU" altLang="en-US" dirty="0"/>
              <a:t>, you’ll need to identify the statistic that you’d like to analyse this way, whether an OR, HR, etc. You’ll need to have two or more studies that report this effect estimate, or alternatively you may be able to calculate the same effect estimate for each study. For example, if you have several studies reporting quality of life as an ordinary continuous outcome, and one that reports the MD without the separate group summary data, you can use </a:t>
            </a:r>
            <a:r>
              <a:rPr lang="en-AU" altLang="en-US" dirty="0" err="1"/>
              <a:t>RevMan</a:t>
            </a:r>
            <a:r>
              <a:rPr lang="en-AU" altLang="en-US" dirty="0"/>
              <a:t> to calculate the MD for each of the ordinary studies, and then use the GIV method to combine all the studies together.</a:t>
            </a:r>
          </a:p>
          <a:p>
            <a:endParaRPr lang="en-AU" altLang="en-US" dirty="0"/>
          </a:p>
          <a:p>
            <a:r>
              <a:rPr lang="en-AU" altLang="en-US" dirty="0"/>
              <a:t>For each study, you’ll need to enter the summary statistic you wish to use, and its standard error, in this case, NOT the SD. You just need those two numbers – you don’t even need to include the sample size, as this information is incorporated into the SE. If you don’t have the standard error, but you have some other data such as the SD and sample size, confidence intervals or P values, then </a:t>
            </a:r>
            <a:r>
              <a:rPr lang="en-AU" altLang="en-US" dirty="0" err="1"/>
              <a:t>RevMan</a:t>
            </a:r>
            <a:r>
              <a:rPr lang="en-AU" altLang="en-US" dirty="0"/>
              <a:t> can help you calculate the SE. There’s also further information in the Handbook these calculations (see sections 6.5.2.3 and 6.3, and the formulae handout provided with the presentation on Continuous outcomes).</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A6A603-6344-4E4A-8821-4CE79B22403F}" type="slidenum">
              <a:rPr lang="en-US" altLang="en-US" sz="1400">
                <a:latin typeface="Times New Roman" panose="02020603050405020304" pitchFamily="18" charset="0"/>
              </a:rPr>
              <a:pPr eaLnBrk="1" hangingPunct="1">
                <a:spcBef>
                  <a:spcPct val="0"/>
                </a:spcBef>
              </a:pPr>
              <a:t>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6683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In Revman, you’ll need to add a new outcome, and select the ‘Generic Inverse Variance’ outcome type, instead of the usual dichotomous or continuous data.</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3A9A757-F9CD-46C2-AD3B-219901D22A3F}" type="slidenum">
              <a:rPr lang="en-US" altLang="en-US" sz="1400">
                <a:latin typeface="Times New Roman" panose="02020603050405020304" pitchFamily="18" charset="0"/>
              </a:rPr>
              <a:pPr eaLnBrk="1" hangingPunct="1">
                <a:spcBef>
                  <a:spcPct val="0"/>
                </a:spcBef>
              </a:pPr>
              <a:t>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42586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You’ll then be able to choose which statistic you’re reporting – either one of the standard RevMan statistics, or you can select from a list of additional statistics, or you can enter your own label.</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EC8862-588F-4469-BB4A-59F13E2741CE}" type="slidenum">
              <a:rPr lang="en-US" altLang="en-US" sz="1400">
                <a:latin typeface="Times New Roman" panose="02020603050405020304" pitchFamily="18" charset="0"/>
              </a:rPr>
              <a:pPr eaLnBrk="1" hangingPunct="1">
                <a:spcBef>
                  <a:spcPct val="0"/>
                </a:spcBef>
              </a:pPr>
              <a:t>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32489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err="1"/>
              <a:t>RevMan</a:t>
            </a:r>
            <a:r>
              <a:rPr lang="en-AU" altLang="en-US" dirty="0"/>
              <a:t> will then create a data table for you. You can see that in this case we only have room to enter two numbers for each study – the statistic and its SE. In this case I’m using Hazard Ratios. On the forest plot, the squares representing the effect estimate for each study are red, to show that it’s a </a:t>
            </a:r>
            <a:r>
              <a:rPr lang="en-AU" altLang="en-US" dirty="0" err="1"/>
              <a:t>GIV</a:t>
            </a:r>
            <a:r>
              <a:rPr lang="en-AU" altLang="en-US" dirty="0"/>
              <a:t> outcome. Other than that, everything is much the same as other forest plots.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7C29CA-250C-4149-A1DF-48F20692EBC7}" type="slidenum">
              <a:rPr lang="en-US" altLang="en-US" sz="1400">
                <a:latin typeface="Times New Roman" panose="02020603050405020304" pitchFamily="18" charset="0"/>
              </a:rPr>
              <a:pPr eaLnBrk="1" hangingPunct="1">
                <a:spcBef>
                  <a:spcPct val="0"/>
                </a:spcBef>
              </a:pPr>
              <a:t>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40078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165415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F0448424-7FB7-42C8-98BD-9B41E0ACF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46512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77311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6936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99211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557416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636B8EB7-52DC-439E-95D5-2154077598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0BBA2A24-BDB4-462C-BBC5-404EFF9A5E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71E4E908-64BB-414E-A7C9-6B8CD9E910CD}"/>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29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19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12260DB7-684F-417B-BA28-CC51CE63A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4FC2262D-F049-4AE4-8CC6-599F95CD566C}"/>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D2547A30-09C4-42B0-8D72-C55D62139C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7C5B0F15-D3DF-4551-B827-8DD1B9854426}"/>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03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357066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0410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CC30F665-268E-4897-9471-25FBD55BE6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183561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26150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424178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9373D259-D149-493D-A191-32FF64DEC3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85118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48170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74CF3B68-56C6-430E-B1DE-627E11FF7D6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8041832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123225"/>
            <a:ext cx="5171353" cy="1080775"/>
          </a:xfrm>
        </p:spPr>
        <p:txBody>
          <a:bodyPr/>
          <a:lstStyle/>
          <a:p>
            <a:r>
              <a:rPr lang="en-GB" dirty="0"/>
              <a:t>Analysing other outcomes and study designs</a:t>
            </a: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7" y="1317600"/>
            <a:ext cx="7969971" cy="632838"/>
          </a:xfrm>
        </p:spPr>
        <p:txBody>
          <a:bodyPr/>
          <a:lstStyle/>
          <a:p>
            <a:r>
              <a:rPr lang="en-AU" altLang="en-US" dirty="0"/>
              <a:t>Important: if your statistic is a ratio</a:t>
            </a:r>
            <a:endParaRPr lang="en-US" altLang="en-US" dirty="0"/>
          </a:p>
        </p:txBody>
      </p:sp>
      <p:sp>
        <p:nvSpPr>
          <p:cNvPr id="13315" name="Rectangle 3"/>
          <p:cNvSpPr>
            <a:spLocks noGrp="1" noChangeArrowheads="1"/>
          </p:cNvSpPr>
          <p:nvPr>
            <p:ph idx="4294967295"/>
          </p:nvPr>
        </p:nvSpPr>
        <p:spPr>
          <a:xfrm>
            <a:off x="601580" y="2251075"/>
            <a:ext cx="7327232" cy="3910013"/>
          </a:xfrm>
        </p:spPr>
        <p:txBody>
          <a:bodyPr/>
          <a:lstStyle/>
          <a:p>
            <a:pPr lvl="1"/>
            <a:r>
              <a:rPr lang="en-AU" altLang="en-US" dirty="0"/>
              <a:t>ratios are not normally distributed</a:t>
            </a:r>
          </a:p>
          <a:p>
            <a:pPr lvl="1"/>
            <a:r>
              <a:rPr lang="en-AU" altLang="en-US" dirty="0"/>
              <a:t>must enter natural logarithms into </a:t>
            </a:r>
            <a:r>
              <a:rPr lang="en-AU" altLang="en-US" dirty="0" err="1"/>
              <a:t>RevMan</a:t>
            </a:r>
            <a:endParaRPr lang="en-AU" altLang="en-US" dirty="0"/>
          </a:p>
          <a:p>
            <a:pPr lvl="2"/>
            <a:r>
              <a:rPr lang="en-AU" altLang="en-US" dirty="0"/>
              <a:t>e.g. log OR and SE of log OR</a:t>
            </a:r>
          </a:p>
          <a:p>
            <a:pPr lvl="2"/>
            <a:r>
              <a:rPr lang="en-AU" altLang="en-US" dirty="0"/>
              <a:t>check that the data reported in the study are not already in this form</a:t>
            </a:r>
          </a:p>
          <a:p>
            <a:pPr lvl="2"/>
            <a:r>
              <a:rPr lang="en-AU" altLang="en-US" dirty="0" err="1"/>
              <a:t>RevMan</a:t>
            </a:r>
            <a:r>
              <a:rPr lang="en-AU" altLang="en-US" dirty="0"/>
              <a:t> will automatically convert the results back for display as normal</a:t>
            </a:r>
            <a:endParaRPr lang="hr-HR" altLang="en-US" dirty="0"/>
          </a:p>
          <a:p>
            <a:pPr lvl="2"/>
            <a:endParaRPr lang="hr-HR" altLang="en-US" dirty="0"/>
          </a:p>
          <a:p>
            <a:pPr marL="230188" lvl="2" indent="0">
              <a:buNone/>
            </a:pPr>
            <a:endParaRPr lang="hr-HR" altLang="en-US" dirty="0"/>
          </a:p>
        </p:txBody>
      </p:sp>
      <p:sp>
        <p:nvSpPr>
          <p:cNvPr id="9" name="Text Box 8">
            <a:extLst>
              <a:ext uri="{FF2B5EF4-FFF2-40B4-BE49-F238E27FC236}">
                <a16:creationId xmlns:a16="http://schemas.microsoft.com/office/drawing/2014/main" id="{12376C67-927F-6D45-BCDC-5C2DBF107193}"/>
              </a:ext>
            </a:extLst>
          </p:cNvPr>
          <p:cNvSpPr txBox="1">
            <a:spLocks noChangeArrowheads="1"/>
          </p:cNvSpPr>
          <p:nvPr/>
        </p:nvSpPr>
        <p:spPr bwMode="auto">
          <a:xfrm>
            <a:off x="1102684" y="6161088"/>
            <a:ext cx="68953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rPr>
              <a:t>See Section 10.3.3 of the Handbook</a:t>
            </a:r>
            <a:r>
              <a:rPr lang="hr-HR" altLang="en-US" sz="2000" spc="-20" dirty="0">
                <a:solidFill>
                  <a:schemeClr val="tx2"/>
                </a:solidFill>
                <a:latin typeface="+mj-lt"/>
              </a:rPr>
              <a:t> and seek statistical advice</a:t>
            </a:r>
            <a:endParaRPr lang="en-AU" altLang="en-US" sz="2000" spc="-20" dirty="0">
              <a:solidFill>
                <a:schemeClr val="tx2"/>
              </a:solidFill>
              <a:latin typeface="+mj-lt"/>
            </a:endParaRPr>
          </a:p>
        </p:txBody>
      </p:sp>
      <p:pic>
        <p:nvPicPr>
          <p:cNvPr id="10" name="Picture 9">
            <a:extLst>
              <a:ext uri="{FF2B5EF4-FFF2-40B4-BE49-F238E27FC236}">
                <a16:creationId xmlns:a16="http://schemas.microsoft.com/office/drawing/2014/main" id="{4C30AC89-DFDD-8443-A863-377DF04B62FC}"/>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30243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188C7-6898-435E-931E-FBFD8FDD9C8A}"/>
              </a:ext>
            </a:extLst>
          </p:cNvPr>
          <p:cNvPicPr>
            <a:picLocks noChangeAspect="1"/>
          </p:cNvPicPr>
          <p:nvPr/>
        </p:nvPicPr>
        <p:blipFill>
          <a:blip r:embed="rId3"/>
          <a:stretch>
            <a:fillRect/>
          </a:stretch>
        </p:blipFill>
        <p:spPr>
          <a:xfrm>
            <a:off x="0" y="1216381"/>
            <a:ext cx="9144000" cy="5080000"/>
          </a:xfrm>
          <a:prstGeom prst="rect">
            <a:avLst/>
          </a:prstGeom>
        </p:spPr>
      </p:pic>
      <p:sp>
        <p:nvSpPr>
          <p:cNvPr id="14338" name="Title 1"/>
          <p:cNvSpPr>
            <a:spLocks noGrp="1"/>
          </p:cNvSpPr>
          <p:nvPr>
            <p:ph type="title" idx="4294967295"/>
          </p:nvPr>
        </p:nvSpPr>
        <p:spPr>
          <a:xfrm>
            <a:off x="553453" y="440090"/>
            <a:ext cx="6119813" cy="633412"/>
          </a:xfrm>
        </p:spPr>
        <p:txBody>
          <a:bodyPr/>
          <a:lstStyle/>
          <a:p>
            <a:pPr eaLnBrk="1" hangingPunct="1"/>
            <a:r>
              <a:rPr lang="hr-HR" altLang="en-US" dirty="0"/>
              <a:t>Statistical settings</a:t>
            </a:r>
            <a:endParaRPr lang="en-AU" altLang="en-US" dirty="0"/>
          </a:p>
        </p:txBody>
      </p:sp>
      <p:sp>
        <p:nvSpPr>
          <p:cNvPr id="14340" name="Oval 5"/>
          <p:cNvSpPr>
            <a:spLocks noChangeArrowheads="1"/>
          </p:cNvSpPr>
          <p:nvPr/>
        </p:nvSpPr>
        <p:spPr bwMode="auto">
          <a:xfrm>
            <a:off x="1290462" y="5365402"/>
            <a:ext cx="5259388" cy="998538"/>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spTree>
    <p:extLst>
      <p:ext uri="{BB962C8B-B14F-4D97-AF65-F5344CB8AC3E}">
        <p14:creationId xmlns:p14="http://schemas.microsoft.com/office/powerpoint/2010/main" val="292196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2A1217-E7D0-4AE8-81CF-A83D5471C19F}"/>
              </a:ext>
            </a:extLst>
          </p:cNvPr>
          <p:cNvPicPr>
            <a:picLocks noChangeAspect="1"/>
          </p:cNvPicPr>
          <p:nvPr/>
        </p:nvPicPr>
        <p:blipFill>
          <a:blip r:embed="rId3"/>
          <a:stretch>
            <a:fillRect/>
          </a:stretch>
        </p:blipFill>
        <p:spPr>
          <a:xfrm>
            <a:off x="0" y="-38829"/>
            <a:ext cx="9144000" cy="6822767"/>
          </a:xfrm>
          <a:prstGeom prst="rect">
            <a:avLst/>
          </a:prstGeom>
        </p:spPr>
      </p:pic>
      <p:sp>
        <p:nvSpPr>
          <p:cNvPr id="9" name="Oval 5">
            <a:extLst>
              <a:ext uri="{FF2B5EF4-FFF2-40B4-BE49-F238E27FC236}">
                <a16:creationId xmlns:a16="http://schemas.microsoft.com/office/drawing/2014/main" id="{5A2F5813-70CD-4FF5-80DC-8E268205F114}"/>
              </a:ext>
            </a:extLst>
          </p:cNvPr>
          <p:cNvSpPr>
            <a:spLocks noChangeArrowheads="1"/>
          </p:cNvSpPr>
          <p:nvPr/>
        </p:nvSpPr>
        <p:spPr bwMode="auto">
          <a:xfrm>
            <a:off x="703439" y="1343378"/>
            <a:ext cx="3123494" cy="595131"/>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sp>
        <p:nvSpPr>
          <p:cNvPr id="10" name="Oval 5">
            <a:extLst>
              <a:ext uri="{FF2B5EF4-FFF2-40B4-BE49-F238E27FC236}">
                <a16:creationId xmlns:a16="http://schemas.microsoft.com/office/drawing/2014/main" id="{A277D8E1-744E-4264-B888-2BECCE821C9D}"/>
              </a:ext>
            </a:extLst>
          </p:cNvPr>
          <p:cNvSpPr>
            <a:spLocks noChangeArrowheads="1"/>
          </p:cNvSpPr>
          <p:nvPr/>
        </p:nvSpPr>
        <p:spPr bwMode="auto">
          <a:xfrm>
            <a:off x="4140905" y="1343378"/>
            <a:ext cx="4732161" cy="595131"/>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sp>
        <p:nvSpPr>
          <p:cNvPr id="11" name="Oval 5">
            <a:extLst>
              <a:ext uri="{FF2B5EF4-FFF2-40B4-BE49-F238E27FC236}">
                <a16:creationId xmlns:a16="http://schemas.microsoft.com/office/drawing/2014/main" id="{2E5161BF-A032-4C63-BA2C-ED5A45ABD103}"/>
              </a:ext>
            </a:extLst>
          </p:cNvPr>
          <p:cNvSpPr>
            <a:spLocks noChangeArrowheads="1"/>
          </p:cNvSpPr>
          <p:nvPr/>
        </p:nvSpPr>
        <p:spPr bwMode="auto">
          <a:xfrm>
            <a:off x="6793793" y="6188807"/>
            <a:ext cx="1650295" cy="595131"/>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sp>
        <p:nvSpPr>
          <p:cNvPr id="14" name="Oval 5">
            <a:extLst>
              <a:ext uri="{FF2B5EF4-FFF2-40B4-BE49-F238E27FC236}">
                <a16:creationId xmlns:a16="http://schemas.microsoft.com/office/drawing/2014/main" id="{8D409CF4-CAF7-464A-B4D3-69FF21B91F81}"/>
              </a:ext>
            </a:extLst>
          </p:cNvPr>
          <p:cNvSpPr>
            <a:spLocks noChangeArrowheads="1"/>
          </p:cNvSpPr>
          <p:nvPr/>
        </p:nvSpPr>
        <p:spPr bwMode="auto">
          <a:xfrm>
            <a:off x="359127" y="5104166"/>
            <a:ext cx="7193140" cy="675745"/>
          </a:xfrm>
          <a:prstGeom prst="ellipse">
            <a:avLst/>
          </a:pr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spTree>
    <p:extLst>
      <p:ext uri="{BB962C8B-B14F-4D97-AF65-F5344CB8AC3E}">
        <p14:creationId xmlns:p14="http://schemas.microsoft.com/office/powerpoint/2010/main" val="56690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generic inverse variance meta-analysis</a:t>
            </a:r>
          </a:p>
          <a:p>
            <a:pPr marL="342900" indent="-342900">
              <a:buFont typeface="Arial" panose="020B0604020202020204" pitchFamily="34" charset="0"/>
              <a:buChar char="•"/>
            </a:pPr>
            <a:r>
              <a:rPr lang="en-AU" altLang="en-US" b="1" dirty="0"/>
              <a:t>other outcome types</a:t>
            </a:r>
          </a:p>
          <a:p>
            <a:pPr marL="342900" indent="-342900">
              <a:buFont typeface="Arial" panose="020B0604020202020204" pitchFamily="34" charset="0"/>
              <a:buChar char="•"/>
            </a:pPr>
            <a:r>
              <a:rPr lang="en-US" altLang="en-US" dirty="0"/>
              <a:t>multi-arm studies</a:t>
            </a:r>
          </a:p>
          <a:p>
            <a:pPr marL="342900" indent="-342900">
              <a:buFont typeface="Arial" panose="020B0604020202020204" pitchFamily="34" charset="0"/>
              <a:buChar char="•"/>
            </a:pPr>
            <a:r>
              <a:rPr lang="en-US" altLang="en-US" dirty="0"/>
              <a:t>cluster-</a:t>
            </a:r>
            <a:r>
              <a:rPr lang="en-US" altLang="en-US" dirty="0" err="1"/>
              <a:t>randomised</a:t>
            </a:r>
            <a:r>
              <a:rPr lang="en-US" altLang="en-US" dirty="0"/>
              <a:t> trials</a:t>
            </a:r>
          </a:p>
          <a:p>
            <a:pPr marL="342900" indent="-342900">
              <a:buFont typeface="Arial" panose="020B0604020202020204" pitchFamily="34" charset="0"/>
              <a:buChar char="•"/>
            </a:pPr>
            <a:r>
              <a:rPr lang="en-US" altLang="en-US" dirty="0"/>
              <a:t>cross-over trials</a:t>
            </a:r>
          </a:p>
          <a:p>
            <a:pPr marL="342900" indent="-342900">
              <a:buFont typeface="Arial" panose="020B0604020202020204" pitchFamily="34" charset="0"/>
              <a:buChar char="•"/>
            </a:pPr>
            <a:r>
              <a:rPr lang="en-US" altLang="en-US" dirty="0"/>
              <a:t>non-</a:t>
            </a:r>
            <a:r>
              <a:rPr lang="en-US" altLang="en-US" dirty="0" err="1"/>
              <a:t>randomised</a:t>
            </a:r>
            <a:r>
              <a:rPr lang="en-US" altLang="en-US" dirty="0"/>
              <a:t> studies</a:t>
            </a:r>
          </a:p>
        </p:txBody>
      </p:sp>
      <p:sp>
        <p:nvSpPr>
          <p:cNvPr id="7" name="Text Box 8">
            <a:extLst>
              <a:ext uri="{FF2B5EF4-FFF2-40B4-BE49-F238E27FC236}">
                <a16:creationId xmlns:a16="http://schemas.microsoft.com/office/drawing/2014/main" id="{034FB38B-3946-3045-B113-B5FBAD83B42B}"/>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10 of the Handbook</a:t>
            </a:r>
          </a:p>
        </p:txBody>
      </p:sp>
      <p:pic>
        <p:nvPicPr>
          <p:cNvPr id="8" name="Picture 7">
            <a:extLst>
              <a:ext uri="{FF2B5EF4-FFF2-40B4-BE49-F238E27FC236}">
                <a16:creationId xmlns:a16="http://schemas.microsoft.com/office/drawing/2014/main" id="{57FEE83D-B827-1640-B1ED-9213513D1433}"/>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47767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AU" altLang="en-US"/>
              <a:t>Types of data</a:t>
            </a:r>
          </a:p>
        </p:txBody>
      </p:sp>
      <p:sp>
        <p:nvSpPr>
          <p:cNvPr id="17411" name="Content Placeholder 2"/>
          <p:cNvSpPr>
            <a:spLocks noGrp="1"/>
          </p:cNvSpPr>
          <p:nvPr>
            <p:ph idx="4294967295"/>
          </p:nvPr>
        </p:nvSpPr>
        <p:spPr>
          <a:xfrm>
            <a:off x="601579" y="2354932"/>
            <a:ext cx="8229600" cy="4130675"/>
          </a:xfrm>
        </p:spPr>
        <p:txBody>
          <a:bodyPr/>
          <a:lstStyle/>
          <a:p>
            <a:pPr marL="342900" indent="-342900" eaLnBrk="1" hangingPunct="1">
              <a:buFont typeface="Arial" panose="020B0604020202020204" pitchFamily="34" charset="0"/>
              <a:buChar char="•"/>
            </a:pPr>
            <a:r>
              <a:rPr lang="en-AU" altLang="en-US" dirty="0"/>
              <a:t>dichotomous</a:t>
            </a:r>
          </a:p>
          <a:p>
            <a:pPr marL="342900" indent="-342900" eaLnBrk="1" hangingPunct="1">
              <a:buFont typeface="Arial" panose="020B0604020202020204" pitchFamily="34" charset="0"/>
              <a:buChar char="•"/>
            </a:pPr>
            <a:r>
              <a:rPr lang="en-AU" altLang="en-US" dirty="0"/>
              <a:t>continuous</a:t>
            </a:r>
          </a:p>
          <a:p>
            <a:pPr marL="342900" indent="-342900" eaLnBrk="1" hangingPunct="1">
              <a:buFont typeface="Arial" panose="020B0604020202020204" pitchFamily="34" charset="0"/>
              <a:buChar char="•"/>
            </a:pPr>
            <a:r>
              <a:rPr lang="en-AU" altLang="en-US" b="1" dirty="0">
                <a:solidFill>
                  <a:schemeClr val="bg2"/>
                </a:solidFill>
              </a:rPr>
              <a:t>ordinal</a:t>
            </a:r>
          </a:p>
          <a:p>
            <a:pPr marL="342900" indent="-342900" eaLnBrk="1" hangingPunct="1">
              <a:buFont typeface="Arial" panose="020B0604020202020204" pitchFamily="34" charset="0"/>
              <a:buChar char="•"/>
            </a:pPr>
            <a:r>
              <a:rPr lang="en-AU" altLang="en-US" b="1" dirty="0">
                <a:solidFill>
                  <a:schemeClr val="bg2"/>
                </a:solidFill>
              </a:rPr>
              <a:t>counts and rates</a:t>
            </a:r>
          </a:p>
          <a:p>
            <a:pPr marL="342900" indent="-342900" eaLnBrk="1" hangingPunct="1">
              <a:buFont typeface="Arial" panose="020B0604020202020204" pitchFamily="34" charset="0"/>
              <a:buChar char="•"/>
            </a:pPr>
            <a:r>
              <a:rPr lang="en-AU" altLang="en-US" b="1" dirty="0">
                <a:solidFill>
                  <a:schemeClr val="bg2"/>
                </a:solidFill>
              </a:rPr>
              <a:t>time-to-event</a:t>
            </a:r>
          </a:p>
        </p:txBody>
      </p:sp>
    </p:spTree>
    <p:extLst>
      <p:ext uri="{BB962C8B-B14F-4D97-AF65-F5344CB8AC3E}">
        <p14:creationId xmlns:p14="http://schemas.microsoft.com/office/powerpoint/2010/main" val="237282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Ordinal outcomes</a:t>
            </a:r>
            <a:endParaRPr lang="en-AU" altLang="en-US"/>
          </a:p>
        </p:txBody>
      </p:sp>
      <p:sp>
        <p:nvSpPr>
          <p:cNvPr id="18435" name="Rectangle 3"/>
          <p:cNvSpPr>
            <a:spLocks noGrp="1" noChangeArrowheads="1"/>
          </p:cNvSpPr>
          <p:nvPr>
            <p:ph idx="4294967295"/>
          </p:nvPr>
        </p:nvSpPr>
        <p:spPr>
          <a:xfrm>
            <a:off x="589547" y="2151146"/>
            <a:ext cx="8229600" cy="4791075"/>
          </a:xfrm>
        </p:spPr>
        <p:txBody>
          <a:bodyPr/>
          <a:lstStyle/>
          <a:p>
            <a:pPr lvl="1"/>
            <a:r>
              <a:rPr lang="en-US" altLang="en-US" dirty="0"/>
              <a:t>ordered categories implying magnitude </a:t>
            </a:r>
          </a:p>
          <a:p>
            <a:pPr lvl="2"/>
            <a:r>
              <a:rPr lang="en-US" altLang="en-US" dirty="0"/>
              <a:t>short: e.g. pain scores, Likert scales</a:t>
            </a:r>
          </a:p>
          <a:p>
            <a:pPr lvl="2"/>
            <a:r>
              <a:rPr lang="en-US" altLang="en-US" dirty="0"/>
              <a:t>long measurement scales: </a:t>
            </a:r>
            <a:r>
              <a:rPr lang="en-US" altLang="en-US" dirty="0" err="1"/>
              <a:t>e.g</a:t>
            </a:r>
            <a:r>
              <a:rPr lang="en-US" altLang="en-US" dirty="0"/>
              <a:t> quality of life, function</a:t>
            </a:r>
          </a:p>
          <a:p>
            <a:pPr lvl="1"/>
            <a:r>
              <a:rPr lang="en-AU" altLang="en-US" dirty="0"/>
              <a:t>analysing ordinal outcomes</a:t>
            </a:r>
          </a:p>
          <a:p>
            <a:pPr lvl="2"/>
            <a:r>
              <a:rPr lang="en-AU" altLang="en-US" dirty="0"/>
              <a:t>dichotomous</a:t>
            </a:r>
          </a:p>
          <a:p>
            <a:pPr lvl="3"/>
            <a:r>
              <a:rPr lang="en-AU" altLang="en-US" dirty="0"/>
              <a:t>short scales can be dichotomised</a:t>
            </a:r>
          </a:p>
          <a:p>
            <a:pPr lvl="3"/>
            <a:r>
              <a:rPr lang="en-AU" altLang="en-US" dirty="0"/>
              <a:t>e.g. pain vs no pain, mild vs severe pain</a:t>
            </a:r>
          </a:p>
          <a:p>
            <a:pPr lvl="2"/>
            <a:r>
              <a:rPr lang="en-AU" altLang="en-US" dirty="0"/>
              <a:t>continuous</a:t>
            </a:r>
          </a:p>
          <a:p>
            <a:pPr lvl="3"/>
            <a:r>
              <a:rPr lang="en-AU" altLang="en-US" dirty="0"/>
              <a:t>longer scales – report mean scores</a:t>
            </a:r>
          </a:p>
          <a:p>
            <a:pPr lvl="2"/>
            <a:r>
              <a:rPr lang="en-AU" altLang="en-US" dirty="0"/>
              <a:t>proportional odds ratio</a:t>
            </a:r>
            <a:r>
              <a:rPr lang="hr-HR" altLang="en-US" dirty="0"/>
              <a:t> (</a:t>
            </a:r>
            <a:r>
              <a:rPr lang="hr-HR" altLang="en-US" dirty="0" err="1"/>
              <a:t>POR</a:t>
            </a:r>
            <a:r>
              <a:rPr lang="hr-HR" altLang="en-US" dirty="0"/>
              <a:t>)</a:t>
            </a:r>
            <a:endParaRPr lang="en-AU" altLang="en-US" dirty="0"/>
          </a:p>
          <a:p>
            <a:pPr lvl="3"/>
            <a:r>
              <a:rPr lang="en-AU" altLang="en-US" dirty="0"/>
              <a:t>analyse using GIV method</a:t>
            </a:r>
          </a:p>
        </p:txBody>
      </p:sp>
      <p:grpSp>
        <p:nvGrpSpPr>
          <p:cNvPr id="18436" name="Group 9"/>
          <p:cNvGrpSpPr>
            <a:grpSpLocks noChangeAspect="1"/>
          </p:cNvGrpSpPr>
          <p:nvPr/>
        </p:nvGrpSpPr>
        <p:grpSpPr bwMode="auto">
          <a:xfrm>
            <a:off x="5918200" y="3162588"/>
            <a:ext cx="2684463" cy="765175"/>
            <a:chOff x="1440000" y="4218551"/>
            <a:chExt cx="4500000" cy="1260000"/>
          </a:xfrm>
        </p:grpSpPr>
        <p:sp>
          <p:nvSpPr>
            <p:cNvPr id="6" name="Oval 5"/>
            <p:cNvSpPr/>
            <p:nvPr/>
          </p:nvSpPr>
          <p:spPr>
            <a:xfrm>
              <a:off x="1440000" y="4487805"/>
              <a:ext cx="721172" cy="72149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7" name="Oval 6"/>
            <p:cNvSpPr/>
            <p:nvPr/>
          </p:nvSpPr>
          <p:spPr>
            <a:xfrm>
              <a:off x="2339468" y="4398925"/>
              <a:ext cx="899468" cy="899253"/>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8" name="Oval 7"/>
            <p:cNvSpPr/>
            <p:nvPr/>
          </p:nvSpPr>
          <p:spPr>
            <a:xfrm>
              <a:off x="3419893" y="4307430"/>
              <a:ext cx="1080426" cy="10822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9" name="Oval 8"/>
            <p:cNvSpPr/>
            <p:nvPr/>
          </p:nvSpPr>
          <p:spPr>
            <a:xfrm>
              <a:off x="4681277" y="4218551"/>
              <a:ext cx="1258723" cy="126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grpSp>
    </p:spTree>
    <p:extLst>
      <p:ext uri="{BB962C8B-B14F-4D97-AF65-F5344CB8AC3E}">
        <p14:creationId xmlns:p14="http://schemas.microsoft.com/office/powerpoint/2010/main" val="26742078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ltLang="en-US"/>
              <a:t>Counts and rates</a:t>
            </a:r>
          </a:p>
        </p:txBody>
      </p:sp>
      <p:sp>
        <p:nvSpPr>
          <p:cNvPr id="3" name="Content Placeholder 2"/>
          <p:cNvSpPr>
            <a:spLocks noGrp="1"/>
          </p:cNvSpPr>
          <p:nvPr>
            <p:ph idx="4294967295"/>
          </p:nvPr>
        </p:nvSpPr>
        <p:spPr>
          <a:xfrm>
            <a:off x="770690" y="2140284"/>
            <a:ext cx="8216900" cy="3910013"/>
          </a:xfrm>
        </p:spPr>
        <p:txBody>
          <a:bodyPr/>
          <a:lstStyle/>
          <a:p>
            <a:pPr lvl="1"/>
            <a:r>
              <a:rPr lang="en-AU" dirty="0"/>
              <a:t>counts of events that may happen more than once</a:t>
            </a:r>
          </a:p>
          <a:p>
            <a:pPr lvl="2"/>
            <a:r>
              <a:rPr lang="en-AU" dirty="0"/>
              <a:t>e.g. hospitalisation, no. of decayed teeth</a:t>
            </a:r>
          </a:p>
          <a:p>
            <a:pPr lvl="2"/>
            <a:r>
              <a:rPr lang="en-AU" dirty="0"/>
              <a:t>rates also consider the length of time in which events occurred</a:t>
            </a:r>
          </a:p>
          <a:p>
            <a:pPr lvl="2"/>
            <a:r>
              <a:rPr lang="en-AU" dirty="0"/>
              <a:t>beware unit-of-analysis error</a:t>
            </a:r>
          </a:p>
          <a:p>
            <a:pPr lvl="1"/>
            <a:r>
              <a:rPr lang="en-AU" dirty="0"/>
              <a:t>analysing counts and rates</a:t>
            </a:r>
          </a:p>
          <a:p>
            <a:pPr lvl="2"/>
            <a:r>
              <a:rPr lang="en-AU" dirty="0"/>
              <a:t>dichotomous</a:t>
            </a:r>
          </a:p>
          <a:p>
            <a:pPr lvl="3"/>
            <a:r>
              <a:rPr lang="en-AU" dirty="0"/>
              <a:t>number of participants with at least one event</a:t>
            </a:r>
          </a:p>
          <a:p>
            <a:pPr lvl="2"/>
            <a:r>
              <a:rPr lang="en-AU" dirty="0"/>
              <a:t>continuous</a:t>
            </a:r>
          </a:p>
          <a:p>
            <a:pPr lvl="3"/>
            <a:r>
              <a:rPr lang="en-AU" dirty="0"/>
              <a:t>mean no. of events per person</a:t>
            </a:r>
          </a:p>
          <a:p>
            <a:pPr lvl="2"/>
            <a:r>
              <a:rPr lang="en-AU" dirty="0"/>
              <a:t>time to first event</a:t>
            </a:r>
          </a:p>
          <a:p>
            <a:pPr lvl="2"/>
            <a:r>
              <a:rPr lang="en-AU" dirty="0"/>
              <a:t>rate ratio</a:t>
            </a:r>
          </a:p>
          <a:p>
            <a:pPr lvl="3"/>
            <a:r>
              <a:rPr lang="en-AU" dirty="0"/>
              <a:t>analyse using GIV method</a:t>
            </a:r>
          </a:p>
        </p:txBody>
      </p:sp>
      <p:sp>
        <p:nvSpPr>
          <p:cNvPr id="4" name="Rectangle 3"/>
          <p:cNvSpPr/>
          <p:nvPr/>
        </p:nvSpPr>
        <p:spPr>
          <a:xfrm>
            <a:off x="5670261" y="4900757"/>
            <a:ext cx="3211513" cy="628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marL="84138">
              <a:tabLst>
                <a:tab pos="812800" algn="l"/>
              </a:tabLst>
              <a:defRPr/>
            </a:pPr>
            <a:r>
              <a:rPr lang="en-AU" sz="2600" dirty="0"/>
              <a:t>rate =	</a:t>
            </a:r>
            <a:r>
              <a:rPr lang="en-AU" sz="2600" u="sng" dirty="0"/>
              <a:t>number of events</a:t>
            </a:r>
          </a:p>
          <a:p>
            <a:pPr marL="898525">
              <a:defRPr/>
            </a:pPr>
            <a:r>
              <a:rPr lang="en-AU" sz="2600" dirty="0"/>
              <a:t>length of time</a:t>
            </a:r>
          </a:p>
        </p:txBody>
      </p:sp>
    </p:spTree>
    <p:extLst>
      <p:ext uri="{BB962C8B-B14F-4D97-AF65-F5344CB8AC3E}">
        <p14:creationId xmlns:p14="http://schemas.microsoft.com/office/powerpoint/2010/main" val="244413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9738" y="1317600"/>
            <a:ext cx="7983826" cy="632838"/>
          </a:xfrm>
        </p:spPr>
        <p:txBody>
          <a:bodyPr/>
          <a:lstStyle/>
          <a:p>
            <a:r>
              <a:rPr lang="en-AU" altLang="en-US" dirty="0"/>
              <a:t>Time-to-event (survival) outcomes</a:t>
            </a:r>
          </a:p>
        </p:txBody>
      </p:sp>
      <p:sp>
        <p:nvSpPr>
          <p:cNvPr id="3" name="Content Placeholder 2"/>
          <p:cNvSpPr>
            <a:spLocks noGrp="1"/>
          </p:cNvSpPr>
          <p:nvPr>
            <p:ph idx="4294967295"/>
          </p:nvPr>
        </p:nvSpPr>
        <p:spPr>
          <a:xfrm>
            <a:off x="733424" y="2197610"/>
            <a:ext cx="6119813" cy="3910013"/>
          </a:xfrm>
        </p:spPr>
        <p:txBody>
          <a:bodyPr/>
          <a:lstStyle/>
          <a:p>
            <a:pPr lvl="1"/>
            <a:r>
              <a:rPr lang="en-AU" dirty="0"/>
              <a:t>length of time until an event occurs</a:t>
            </a:r>
          </a:p>
          <a:p>
            <a:pPr lvl="2"/>
            <a:r>
              <a:rPr lang="en-AU" dirty="0"/>
              <a:t>e.g. time until death, time free of epileptic fits</a:t>
            </a:r>
          </a:p>
          <a:p>
            <a:pPr lvl="2"/>
            <a:r>
              <a:rPr lang="en-AU" dirty="0"/>
              <a:t>includes ‘censored’ data – people who did not experience the event during the study</a:t>
            </a:r>
          </a:p>
          <a:p>
            <a:pPr lvl="1"/>
            <a:r>
              <a:rPr lang="en-AU" dirty="0"/>
              <a:t>analysing time-to-event data</a:t>
            </a:r>
          </a:p>
          <a:p>
            <a:pPr lvl="2"/>
            <a:r>
              <a:rPr lang="en-AU" dirty="0"/>
              <a:t>dichotomous</a:t>
            </a:r>
          </a:p>
          <a:p>
            <a:pPr lvl="3"/>
            <a:r>
              <a:rPr lang="en-AU" dirty="0"/>
              <a:t>data from a specific time point</a:t>
            </a:r>
          </a:p>
          <a:p>
            <a:pPr lvl="2"/>
            <a:r>
              <a:rPr lang="en-AU" dirty="0"/>
              <a:t>continuous</a:t>
            </a:r>
          </a:p>
          <a:p>
            <a:pPr lvl="3"/>
            <a:r>
              <a:rPr lang="en-AU" dirty="0"/>
              <a:t>mean days to event – not appropriate for censored data</a:t>
            </a:r>
          </a:p>
          <a:p>
            <a:pPr lvl="2"/>
            <a:r>
              <a:rPr lang="en-AU" dirty="0"/>
              <a:t>hazard ratios</a:t>
            </a:r>
          </a:p>
          <a:p>
            <a:pPr lvl="3"/>
            <a:r>
              <a:rPr lang="en-AU" dirty="0"/>
              <a:t>analyse using generic inverse variance method</a:t>
            </a:r>
          </a:p>
          <a:p>
            <a:pPr lvl="2"/>
            <a:r>
              <a:rPr lang="en-AU" dirty="0"/>
              <a:t>O – E and V</a:t>
            </a:r>
          </a:p>
        </p:txBody>
      </p:sp>
      <p:grpSp>
        <p:nvGrpSpPr>
          <p:cNvPr id="20484" name="Group 17"/>
          <p:cNvGrpSpPr>
            <a:grpSpLocks/>
          </p:cNvGrpSpPr>
          <p:nvPr/>
        </p:nvGrpSpPr>
        <p:grpSpPr bwMode="auto">
          <a:xfrm>
            <a:off x="5005388" y="2719388"/>
            <a:ext cx="3725862" cy="2519362"/>
            <a:chOff x="5727885" y="4300193"/>
            <a:chExt cx="2339701" cy="1120081"/>
          </a:xfrm>
        </p:grpSpPr>
        <p:cxnSp>
          <p:nvCxnSpPr>
            <p:cNvPr id="5" name="Straight Arrow Connector 4"/>
            <p:cNvCxnSpPr/>
            <p:nvPr/>
          </p:nvCxnSpPr>
          <p:spPr>
            <a:xfrm rot="18900000">
              <a:off x="5962154" y="4300899"/>
              <a:ext cx="1130473" cy="80036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727885" y="4782950"/>
              <a:ext cx="2320760" cy="0"/>
            </a:xfrm>
            <a:prstGeom prst="straightConnector1">
              <a:avLst/>
            </a:prstGeom>
            <a:ln w="381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8900000">
              <a:off x="6055862" y="4300193"/>
              <a:ext cx="1582065" cy="1120081"/>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936663" y="4769893"/>
              <a:ext cx="26184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394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generic inverse variance meta-analysis</a:t>
            </a:r>
          </a:p>
          <a:p>
            <a:pPr marL="342900" indent="-342900">
              <a:buFont typeface="Arial" panose="020B0604020202020204" pitchFamily="34" charset="0"/>
              <a:buChar char="•"/>
            </a:pPr>
            <a:r>
              <a:rPr lang="en-AU" altLang="en-US" dirty="0"/>
              <a:t>other outcome types</a:t>
            </a:r>
          </a:p>
          <a:p>
            <a:pPr marL="342900" indent="-342900">
              <a:buFont typeface="Arial" panose="020B0604020202020204" pitchFamily="34" charset="0"/>
              <a:buChar char="•"/>
            </a:pPr>
            <a:r>
              <a:rPr lang="en-US" altLang="en-US" b="1" dirty="0"/>
              <a:t>multi-arm studies</a:t>
            </a:r>
          </a:p>
          <a:p>
            <a:pPr marL="342900" indent="-342900">
              <a:buFont typeface="Arial" panose="020B0604020202020204" pitchFamily="34" charset="0"/>
              <a:buChar char="•"/>
            </a:pPr>
            <a:r>
              <a:rPr lang="en-US" altLang="en-US" dirty="0"/>
              <a:t>cluster-</a:t>
            </a:r>
            <a:r>
              <a:rPr lang="en-US" altLang="en-US" dirty="0" err="1"/>
              <a:t>randomised</a:t>
            </a:r>
            <a:r>
              <a:rPr lang="en-US" altLang="en-US" dirty="0"/>
              <a:t> trials</a:t>
            </a:r>
          </a:p>
          <a:p>
            <a:pPr marL="342900" indent="-342900">
              <a:buFont typeface="Arial" panose="020B0604020202020204" pitchFamily="34" charset="0"/>
              <a:buChar char="•"/>
            </a:pPr>
            <a:r>
              <a:rPr lang="en-US" altLang="en-US" dirty="0"/>
              <a:t>cross-over trials</a:t>
            </a:r>
          </a:p>
          <a:p>
            <a:pPr marL="342900" indent="-342900">
              <a:buFont typeface="Arial" panose="020B0604020202020204" pitchFamily="34" charset="0"/>
              <a:buChar char="•"/>
            </a:pPr>
            <a:r>
              <a:rPr lang="en-US" altLang="en-US" dirty="0"/>
              <a:t>non-</a:t>
            </a:r>
            <a:r>
              <a:rPr lang="en-US" altLang="en-US" dirty="0" err="1"/>
              <a:t>randomised</a:t>
            </a:r>
            <a:r>
              <a:rPr lang="en-US" altLang="en-US" dirty="0"/>
              <a:t> studies</a:t>
            </a:r>
          </a:p>
        </p:txBody>
      </p:sp>
      <p:sp>
        <p:nvSpPr>
          <p:cNvPr id="7" name="Text Box 8">
            <a:extLst>
              <a:ext uri="{FF2B5EF4-FFF2-40B4-BE49-F238E27FC236}">
                <a16:creationId xmlns:a16="http://schemas.microsoft.com/office/drawing/2014/main" id="{876F98BB-40EB-FC4E-872D-62AC2BF02296}"/>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23.3 of the Handbook</a:t>
            </a:r>
          </a:p>
        </p:txBody>
      </p:sp>
      <p:pic>
        <p:nvPicPr>
          <p:cNvPr id="8" name="Picture 7">
            <a:extLst>
              <a:ext uri="{FF2B5EF4-FFF2-40B4-BE49-F238E27FC236}">
                <a16:creationId xmlns:a16="http://schemas.microsoft.com/office/drawing/2014/main" id="{DAA326BA-D767-AA40-9E72-B8045A484075}"/>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132683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7" y="1317600"/>
            <a:ext cx="8025389" cy="632838"/>
          </a:xfrm>
        </p:spPr>
        <p:txBody>
          <a:bodyPr/>
          <a:lstStyle/>
          <a:p>
            <a:r>
              <a:rPr lang="en-AU" altLang="en-US" dirty="0"/>
              <a:t>Studies with more than two groups</a:t>
            </a:r>
            <a:endParaRPr lang="en-US" altLang="en-US" dirty="0"/>
          </a:p>
        </p:txBody>
      </p:sp>
      <p:sp>
        <p:nvSpPr>
          <p:cNvPr id="13315" name="Rectangle 3"/>
          <p:cNvSpPr>
            <a:spLocks noGrp="1" noChangeArrowheads="1"/>
          </p:cNvSpPr>
          <p:nvPr>
            <p:ph type="body" idx="4294967295"/>
          </p:nvPr>
        </p:nvSpPr>
        <p:spPr>
          <a:xfrm>
            <a:off x="636785" y="2183968"/>
            <a:ext cx="6983413" cy="3910013"/>
          </a:xfrm>
        </p:spPr>
        <p:txBody>
          <a:bodyPr/>
          <a:lstStyle/>
          <a:p>
            <a:pPr lvl="1"/>
            <a:r>
              <a:rPr lang="en-AU" altLang="en-US" dirty="0"/>
              <a:t>pair-wise comparisons are required for </a:t>
            </a:r>
            <a:r>
              <a:rPr lang="en-AU" altLang="en-US" dirty="0" err="1"/>
              <a:t>RevMan</a:t>
            </a:r>
            <a:endParaRPr lang="en-AU" altLang="en-US" dirty="0"/>
          </a:p>
          <a:p>
            <a:pPr lvl="1"/>
            <a:r>
              <a:rPr lang="en-AU" altLang="en-US" dirty="0"/>
              <a:t>consider your question of interest</a:t>
            </a:r>
          </a:p>
          <a:p>
            <a:pPr lvl="2"/>
            <a:r>
              <a:rPr lang="en-AU" altLang="en-US" dirty="0"/>
              <a:t>ignore any groups not relevant to your question</a:t>
            </a:r>
          </a:p>
          <a:p>
            <a:pPr lvl="2"/>
            <a:r>
              <a:rPr lang="en-AU" altLang="en-US" dirty="0"/>
              <a:t>compare arms two at a time in separate comparisons</a:t>
            </a:r>
          </a:p>
          <a:p>
            <a:pPr lvl="2"/>
            <a:r>
              <a:rPr lang="en-AU" altLang="en-US" dirty="0"/>
              <a:t>pool two of the arms if appropriate</a:t>
            </a:r>
          </a:p>
          <a:p>
            <a:pPr lvl="2"/>
            <a:r>
              <a:rPr lang="en-AU" altLang="en-US" dirty="0"/>
              <a:t>multiple treatments meta-analysis</a:t>
            </a:r>
          </a:p>
          <a:p>
            <a:pPr lvl="1"/>
            <a:r>
              <a:rPr lang="en-AU" altLang="en-US" dirty="0"/>
              <a:t>be careful not to double-count any group in a meta-analysis</a:t>
            </a:r>
          </a:p>
          <a:p>
            <a:pPr lvl="2"/>
            <a:r>
              <a:rPr lang="en-AU" altLang="en-US" dirty="0"/>
              <a:t>unit-of-analysis error</a:t>
            </a:r>
          </a:p>
        </p:txBody>
      </p:sp>
      <p:sp>
        <p:nvSpPr>
          <p:cNvPr id="7" name="Text Box 8">
            <a:extLst>
              <a:ext uri="{FF2B5EF4-FFF2-40B4-BE49-F238E27FC236}">
                <a16:creationId xmlns:a16="http://schemas.microsoft.com/office/drawing/2014/main" id="{24ECDF34-E950-9F49-904A-CDF4EF09AA0D}"/>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23.3 of the Handbook</a:t>
            </a:r>
          </a:p>
        </p:txBody>
      </p:sp>
      <p:pic>
        <p:nvPicPr>
          <p:cNvPr id="8" name="Picture 7">
            <a:extLst>
              <a:ext uri="{FF2B5EF4-FFF2-40B4-BE49-F238E27FC236}">
                <a16:creationId xmlns:a16="http://schemas.microsoft.com/office/drawing/2014/main" id="{0044A1E2-EFED-1443-8783-1DBE752C5669}"/>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408105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8" y="1225189"/>
            <a:ext cx="8547244" cy="632838"/>
          </a:xfrm>
        </p:spPr>
        <p:txBody>
          <a:bodyPr/>
          <a:lstStyle/>
          <a:p>
            <a:r>
              <a:rPr lang="en-US" altLang="en-US" dirty="0"/>
              <a:t>Steps of a Cochrane </a:t>
            </a:r>
            <a:r>
              <a:rPr lang="hr-HR" altLang="en-US"/>
              <a:t>Review</a:t>
            </a:r>
            <a:endParaRPr lang="en-AU" altLang="en-US" dirty="0"/>
          </a:p>
        </p:txBody>
      </p:sp>
      <p:sp>
        <p:nvSpPr>
          <p:cNvPr id="15363" name="Content Placeholder 8"/>
          <p:cNvSpPr>
            <a:spLocks noGrp="1"/>
          </p:cNvSpPr>
          <p:nvPr>
            <p:ph idx="4294967295"/>
          </p:nvPr>
        </p:nvSpPr>
        <p:spPr>
          <a:xfrm>
            <a:off x="439738" y="2090988"/>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b="1" dirty="0" err="1"/>
              <a:t>analyse</a:t>
            </a:r>
            <a:r>
              <a:rPr lang="en-US" altLang="en-US" sz="2200" b="1" dirty="0"/>
              <a:t> and present results</a:t>
            </a:r>
          </a:p>
          <a:p>
            <a:pPr marL="457200" indent="-457200" eaLnBrk="1" hangingPunct="1">
              <a:buFont typeface="Calibri" panose="020F0502020204030204" pitchFamily="34" charset="0"/>
              <a:buAutoNum type="arabicPeriod"/>
            </a:pPr>
            <a:r>
              <a:rPr lang="en-US" altLang="en-US" sz="2200"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29720985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39738" y="1908245"/>
            <a:ext cx="8136226" cy="632838"/>
          </a:xfrm>
        </p:spPr>
        <p:txBody>
          <a:bodyPr/>
          <a:lstStyle/>
          <a:p>
            <a:pPr eaLnBrk="1" hangingPunct="1"/>
            <a:r>
              <a:rPr lang="en-GB" altLang="en-US" sz="3800" dirty="0"/>
              <a:t>Example: antibiotics to inhibit preterm labour</a:t>
            </a:r>
          </a:p>
        </p:txBody>
      </p:sp>
      <p:sp>
        <p:nvSpPr>
          <p:cNvPr id="14339" name="Rectangle 5"/>
          <p:cNvSpPr>
            <a:spLocks noGrp="1" noChangeArrowheads="1"/>
          </p:cNvSpPr>
          <p:nvPr>
            <p:ph idx="4294967295"/>
          </p:nvPr>
        </p:nvSpPr>
        <p:spPr>
          <a:xfrm>
            <a:off x="730250" y="2884488"/>
            <a:ext cx="8413750" cy="4130675"/>
          </a:xfrm>
        </p:spPr>
        <p:txBody>
          <a:bodyPr/>
          <a:lstStyle/>
          <a:p>
            <a:pPr lvl="1"/>
            <a:r>
              <a:rPr lang="en-GB" altLang="en-US" dirty="0"/>
              <a:t>included a </a:t>
            </a:r>
            <a:r>
              <a:rPr lang="hr-HR" altLang="en-US" dirty="0" err="1"/>
              <a:t>four-arm</a:t>
            </a:r>
            <a:r>
              <a:rPr lang="en-GB" altLang="en-US" dirty="0"/>
              <a:t> trial (ORACLE) - largest and best trial in the review</a:t>
            </a:r>
          </a:p>
          <a:p>
            <a:pPr lvl="2"/>
            <a:r>
              <a:rPr lang="en-GB" altLang="en-US" dirty="0"/>
              <a:t>erythromycin</a:t>
            </a:r>
          </a:p>
          <a:p>
            <a:pPr lvl="2"/>
            <a:r>
              <a:rPr lang="en-GB" altLang="en-US" dirty="0"/>
              <a:t>co-</a:t>
            </a:r>
            <a:r>
              <a:rPr lang="en-GB" altLang="en-US" dirty="0" err="1"/>
              <a:t>amoxiclav</a:t>
            </a:r>
            <a:endParaRPr lang="en-GB" altLang="en-US" dirty="0"/>
          </a:p>
          <a:p>
            <a:pPr lvl="2"/>
            <a:r>
              <a:rPr lang="en-GB" altLang="en-US" dirty="0"/>
              <a:t>erythromycin + co-</a:t>
            </a:r>
            <a:r>
              <a:rPr lang="en-GB" altLang="en-US" dirty="0" err="1"/>
              <a:t>amoxiclav</a:t>
            </a:r>
            <a:endParaRPr lang="en-GB" altLang="en-US" dirty="0"/>
          </a:p>
          <a:p>
            <a:pPr lvl="2"/>
            <a:r>
              <a:rPr lang="en-GB" altLang="en-US" dirty="0"/>
              <a:t>neither</a:t>
            </a:r>
          </a:p>
          <a:p>
            <a:pPr lvl="1"/>
            <a:endParaRPr lang="en-GB" altLang="en-US" dirty="0"/>
          </a:p>
          <a:p>
            <a:pPr lvl="1"/>
            <a:r>
              <a:rPr lang="en-GB" altLang="en-US" dirty="0"/>
              <a:t>author decided all three antibiotic arms were comparable</a:t>
            </a:r>
          </a:p>
        </p:txBody>
      </p:sp>
      <p:sp>
        <p:nvSpPr>
          <p:cNvPr id="7" name="TextBox 5"/>
          <p:cNvSpPr txBox="1">
            <a:spLocks noChangeArrowheads="1"/>
          </p:cNvSpPr>
          <p:nvPr/>
        </p:nvSpPr>
        <p:spPr bwMode="auto">
          <a:xfrm>
            <a:off x="0" y="6119813"/>
            <a:ext cx="9033164" cy="707886"/>
          </a:xfrm>
          <a:prstGeom prst="rect">
            <a:avLst/>
          </a:prstGeom>
          <a:noFill/>
          <a:ln w="9525">
            <a:noFill/>
            <a:miter lim="800000"/>
            <a:headEnd/>
            <a:tailEnd/>
          </a:ln>
        </p:spPr>
        <p:txBody>
          <a:bodyPr wrap="square">
            <a:spAutoFit/>
          </a:bodyPr>
          <a:lstStyle/>
          <a:p>
            <a:pPr>
              <a:defRPr/>
            </a:pPr>
            <a:r>
              <a:rPr lang="en-AU" sz="1300" dirty="0">
                <a:solidFill>
                  <a:schemeClr val="tx2"/>
                </a:solidFill>
                <a:latin typeface="+mn-lt"/>
                <a:cs typeface="Arial" charset="0"/>
              </a:rPr>
              <a:t>Source: Craig Ramsay</a:t>
            </a:r>
          </a:p>
          <a:p>
            <a:pPr>
              <a:defRPr/>
            </a:pPr>
            <a:r>
              <a:rPr lang="en-AU" sz="1300" dirty="0">
                <a:solidFill>
                  <a:schemeClr val="tx2"/>
                </a:solidFill>
                <a:latin typeface="+mn-lt"/>
                <a:cs typeface="Arial" charset="0"/>
              </a:rPr>
              <a:t>King JF, </a:t>
            </a:r>
            <a:r>
              <a:rPr lang="en-AU" sz="1300" dirty="0" err="1">
                <a:solidFill>
                  <a:schemeClr val="tx2"/>
                </a:solidFill>
                <a:latin typeface="+mn-lt"/>
                <a:cs typeface="Arial" charset="0"/>
              </a:rPr>
              <a:t>Flenady</a:t>
            </a:r>
            <a:r>
              <a:rPr lang="en-AU" sz="1300" dirty="0">
                <a:solidFill>
                  <a:schemeClr val="tx2"/>
                </a:solidFill>
                <a:latin typeface="+mn-lt"/>
                <a:cs typeface="Arial" charset="0"/>
              </a:rPr>
              <a:t> V, Murray L. Prophylactic antibiotics for inhibiting preterm labour with intact membranes. </a:t>
            </a:r>
            <a:r>
              <a:rPr lang="en-AU" sz="1300" i="1" dirty="0">
                <a:solidFill>
                  <a:schemeClr val="tx2"/>
                </a:solidFill>
                <a:latin typeface="+mn-lt"/>
                <a:cs typeface="Arial" charset="0"/>
              </a:rPr>
              <a:t>Cochrane Database of Systematic Reviews </a:t>
            </a:r>
            <a:r>
              <a:rPr lang="en-AU" sz="1300" dirty="0">
                <a:solidFill>
                  <a:schemeClr val="tx2"/>
                </a:solidFill>
                <a:latin typeface="+mn-lt"/>
                <a:cs typeface="Arial" charset="0"/>
              </a:rPr>
              <a:t>2002, Issue 4. Art. No.: CD000246. DOI: 10.1002/14651858.CD000246</a:t>
            </a:r>
            <a:r>
              <a:rPr lang="en-AU" sz="1400" dirty="0">
                <a:solidFill>
                  <a:schemeClr val="accent2">
                    <a:lumMod val="75000"/>
                  </a:schemeClr>
                </a:solidFill>
                <a:latin typeface="+mn-lt"/>
                <a:cs typeface="Arial" charset="0"/>
              </a:rPr>
              <a:t>.</a:t>
            </a:r>
          </a:p>
        </p:txBody>
      </p:sp>
    </p:spTree>
    <p:extLst>
      <p:ext uri="{BB962C8B-B14F-4D97-AF65-F5344CB8AC3E}">
        <p14:creationId xmlns:p14="http://schemas.microsoft.com/office/powerpoint/2010/main" val="223686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255"/>
            <a:ext cx="91440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GB" altLang="en-US"/>
              <a:t>Example: Is this OK?</a:t>
            </a:r>
          </a:p>
        </p:txBody>
      </p:sp>
      <p:sp>
        <p:nvSpPr>
          <p:cNvPr id="7" name="Rectangle 6"/>
          <p:cNvSpPr/>
          <p:nvPr/>
        </p:nvSpPr>
        <p:spPr>
          <a:xfrm>
            <a:off x="106363" y="3488898"/>
            <a:ext cx="8637587" cy="717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6" name="TextBox 5"/>
          <p:cNvSpPr txBox="1">
            <a:spLocks noChangeArrowheads="1"/>
          </p:cNvSpPr>
          <p:nvPr/>
        </p:nvSpPr>
        <p:spPr bwMode="auto">
          <a:xfrm>
            <a:off x="0" y="6129338"/>
            <a:ext cx="8966200" cy="692497"/>
          </a:xfrm>
          <a:prstGeom prst="rect">
            <a:avLst/>
          </a:prstGeom>
          <a:noFill/>
          <a:ln w="9525">
            <a:noFill/>
            <a:miter lim="800000"/>
            <a:headEnd/>
            <a:tailEnd/>
          </a:ln>
        </p:spPr>
        <p:txBody>
          <a:bodyPr>
            <a:spAutoFit/>
          </a:bodyPr>
          <a:lstStyle/>
          <a:p>
            <a:pPr>
              <a:defRPr/>
            </a:pPr>
            <a:r>
              <a:rPr lang="en-AU" sz="1300" dirty="0">
                <a:solidFill>
                  <a:schemeClr val="tx2"/>
                </a:solidFill>
                <a:latin typeface="+mj-lt"/>
                <a:cs typeface="Arial" charset="0"/>
              </a:rPr>
              <a:t>Source: Craig Ramsay</a:t>
            </a:r>
          </a:p>
          <a:p>
            <a:pPr>
              <a:defRPr/>
            </a:pPr>
            <a:r>
              <a:rPr lang="en-AU" sz="1300" dirty="0">
                <a:solidFill>
                  <a:schemeClr val="tx2"/>
                </a:solidFill>
                <a:latin typeface="+mj-lt"/>
                <a:cs typeface="Arial" charset="0"/>
              </a:rPr>
              <a:t>Adapted from: King JF, Flenady V, Murray L. Prophylactic antibiotics for inhibiting preterm labour with intact membranes. </a:t>
            </a:r>
            <a:r>
              <a:rPr lang="en-AU" sz="1300" i="1" dirty="0">
                <a:solidFill>
                  <a:schemeClr val="tx2"/>
                </a:solidFill>
                <a:latin typeface="+mj-lt"/>
                <a:cs typeface="Arial" charset="0"/>
              </a:rPr>
              <a:t>Cochrane Database of Systematic Reviews </a:t>
            </a:r>
            <a:r>
              <a:rPr lang="en-AU" sz="1300" dirty="0">
                <a:solidFill>
                  <a:schemeClr val="tx2"/>
                </a:solidFill>
                <a:latin typeface="+mj-lt"/>
                <a:cs typeface="Arial" charset="0"/>
              </a:rPr>
              <a:t>2002, Issue 4. Art. No.: CD000246. DOI: 10.1002/14651858.CD000246.</a:t>
            </a:r>
          </a:p>
        </p:txBody>
      </p:sp>
    </p:spTree>
    <p:extLst>
      <p:ext uri="{BB962C8B-B14F-4D97-AF65-F5344CB8AC3E}">
        <p14:creationId xmlns:p14="http://schemas.microsoft.com/office/powerpoint/2010/main" val="407799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9737" y="1317600"/>
            <a:ext cx="7803717" cy="632838"/>
          </a:xfrm>
        </p:spPr>
        <p:txBody>
          <a:bodyPr/>
          <a:lstStyle/>
          <a:p>
            <a:r>
              <a:rPr lang="en-AU" altLang="en-US" dirty="0"/>
              <a:t>Example: shared control group</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8588"/>
            <a:ext cx="91440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363" y="3599726"/>
            <a:ext cx="8637587" cy="717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7" name="TextBox 6"/>
          <p:cNvSpPr txBox="1">
            <a:spLocks noChangeArrowheads="1"/>
          </p:cNvSpPr>
          <p:nvPr/>
        </p:nvSpPr>
        <p:spPr bwMode="auto">
          <a:xfrm>
            <a:off x="0" y="6129338"/>
            <a:ext cx="8966200" cy="707886"/>
          </a:xfrm>
          <a:prstGeom prst="rect">
            <a:avLst/>
          </a:prstGeom>
          <a:noFill/>
          <a:ln w="9525">
            <a:noFill/>
            <a:miter lim="800000"/>
            <a:headEnd/>
            <a:tailEnd/>
          </a:ln>
        </p:spPr>
        <p:txBody>
          <a:bodyPr>
            <a:spAutoFit/>
          </a:bodyPr>
          <a:lstStyle/>
          <a:p>
            <a:pPr>
              <a:defRPr/>
            </a:pPr>
            <a:r>
              <a:rPr lang="en-AU" sz="1300" dirty="0">
                <a:solidFill>
                  <a:schemeClr val="tx2"/>
                </a:solidFill>
                <a:latin typeface="+mj-lt"/>
                <a:cs typeface="Arial" charset="0"/>
              </a:rPr>
              <a:t>Source: Craig Ramsay</a:t>
            </a:r>
          </a:p>
          <a:p>
            <a:pPr>
              <a:defRPr/>
            </a:pPr>
            <a:r>
              <a:rPr lang="en-AU" sz="1300" dirty="0">
                <a:solidFill>
                  <a:schemeClr val="tx2"/>
                </a:solidFill>
                <a:latin typeface="+mj-lt"/>
                <a:cs typeface="Arial" charset="0"/>
              </a:rPr>
              <a:t>Adapted from: King JF, Flenady V, Murray L. Prophylactic antibiotics for inhibiting preterm labour with intact membranes. </a:t>
            </a:r>
            <a:r>
              <a:rPr lang="en-AU" sz="1300" i="1" dirty="0">
                <a:solidFill>
                  <a:schemeClr val="tx2"/>
                </a:solidFill>
                <a:latin typeface="+mj-lt"/>
                <a:cs typeface="Arial" charset="0"/>
              </a:rPr>
              <a:t>Cochrane Database of Systematic Reviews </a:t>
            </a:r>
            <a:r>
              <a:rPr lang="en-AU" sz="1300" dirty="0">
                <a:solidFill>
                  <a:schemeClr val="tx2"/>
                </a:solidFill>
                <a:latin typeface="+mj-lt"/>
                <a:cs typeface="Arial" charset="0"/>
              </a:rPr>
              <a:t>2002, Issue 4. Art. No.: CD000246. DOI: 10.1002/14651858.CD000246</a:t>
            </a:r>
            <a:r>
              <a:rPr lang="en-AU" sz="1400" dirty="0">
                <a:solidFill>
                  <a:schemeClr val="accent2">
                    <a:lumMod val="75000"/>
                  </a:schemeClr>
                </a:solidFill>
                <a:latin typeface="+mn-lt"/>
                <a:cs typeface="Arial" charset="0"/>
              </a:rPr>
              <a:t>.</a:t>
            </a:r>
          </a:p>
        </p:txBody>
      </p:sp>
    </p:spTree>
    <p:extLst>
      <p:ext uri="{BB962C8B-B14F-4D97-AF65-F5344CB8AC3E}">
        <p14:creationId xmlns:p14="http://schemas.microsoft.com/office/powerpoint/2010/main" val="406909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7165"/>
            <a:ext cx="91440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Grp="1" noChangeArrowheads="1"/>
          </p:cNvSpPr>
          <p:nvPr>
            <p:ph type="title"/>
          </p:nvPr>
        </p:nvSpPr>
        <p:spPr/>
        <p:txBody>
          <a:bodyPr/>
          <a:lstStyle/>
          <a:p>
            <a:pPr eaLnBrk="1" hangingPunct="1"/>
            <a:r>
              <a:rPr lang="en-GB" altLang="en-US"/>
              <a:t>Example: combined arms</a:t>
            </a:r>
          </a:p>
        </p:txBody>
      </p:sp>
      <p:sp>
        <p:nvSpPr>
          <p:cNvPr id="8" name="TextBox 5"/>
          <p:cNvSpPr txBox="1">
            <a:spLocks noChangeArrowheads="1"/>
          </p:cNvSpPr>
          <p:nvPr/>
        </p:nvSpPr>
        <p:spPr bwMode="auto">
          <a:xfrm>
            <a:off x="0" y="6129338"/>
            <a:ext cx="8966200" cy="692497"/>
          </a:xfrm>
          <a:prstGeom prst="rect">
            <a:avLst/>
          </a:prstGeom>
          <a:noFill/>
          <a:ln w="9525">
            <a:noFill/>
            <a:miter lim="800000"/>
            <a:headEnd/>
            <a:tailEnd/>
          </a:ln>
        </p:spPr>
        <p:txBody>
          <a:bodyPr>
            <a:spAutoFit/>
          </a:bodyPr>
          <a:lstStyle/>
          <a:p>
            <a:pPr>
              <a:defRPr/>
            </a:pPr>
            <a:r>
              <a:rPr lang="en-AU" sz="1300" dirty="0">
                <a:solidFill>
                  <a:schemeClr val="tx2"/>
                </a:solidFill>
                <a:latin typeface="+mj-lt"/>
                <a:cs typeface="Arial" charset="0"/>
              </a:rPr>
              <a:t>Source: Craig Ramsay</a:t>
            </a:r>
          </a:p>
          <a:p>
            <a:pPr>
              <a:defRPr/>
            </a:pPr>
            <a:r>
              <a:rPr lang="en-AU" sz="1300" dirty="0">
                <a:solidFill>
                  <a:schemeClr val="tx2"/>
                </a:solidFill>
                <a:latin typeface="+mj-lt"/>
                <a:cs typeface="Arial" charset="0"/>
              </a:rPr>
              <a:t>Adapted from: King JF, Flenady V, Murray L. Prophylactic antibiotics for inhibiting preterm labour with intact membranes. </a:t>
            </a:r>
            <a:r>
              <a:rPr lang="en-AU" sz="1300" i="1" dirty="0">
                <a:solidFill>
                  <a:schemeClr val="tx2"/>
                </a:solidFill>
                <a:latin typeface="+mj-lt"/>
                <a:cs typeface="Arial" charset="0"/>
              </a:rPr>
              <a:t>Cochrane Database of Systematic Reviews </a:t>
            </a:r>
            <a:r>
              <a:rPr lang="en-AU" sz="1300" dirty="0">
                <a:solidFill>
                  <a:schemeClr val="tx2"/>
                </a:solidFill>
                <a:latin typeface="+mj-lt"/>
                <a:cs typeface="Arial" charset="0"/>
              </a:rPr>
              <a:t>2002, Issue 4. Art. No.: CD000246. DOI: 10.1002/14651858.CD000246.</a:t>
            </a:r>
          </a:p>
        </p:txBody>
      </p:sp>
      <p:sp>
        <p:nvSpPr>
          <p:cNvPr id="6" name="Rectangle 5"/>
          <p:cNvSpPr/>
          <p:nvPr/>
        </p:nvSpPr>
        <p:spPr>
          <a:xfrm>
            <a:off x="106363" y="3696715"/>
            <a:ext cx="8637587" cy="27463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126115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3">
            <a:extLst>
              <a:ext uri="{28A0092B-C50C-407E-A947-70E740481C1C}">
                <a14:useLocalDpi xmlns:a14="http://schemas.microsoft.com/office/drawing/2010/main" val="0"/>
              </a:ext>
            </a:extLst>
          </a:blip>
          <a:srcRect b="6641"/>
          <a:stretch>
            <a:fillRect/>
          </a:stretch>
        </p:blipFill>
        <p:spPr bwMode="auto">
          <a:xfrm>
            <a:off x="762144" y="1109373"/>
            <a:ext cx="725963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9"/>
          <p:cNvSpPr>
            <a:spLocks noGrp="1" noChangeArrowheads="1"/>
          </p:cNvSpPr>
          <p:nvPr>
            <p:ph type="title" idx="4294967295"/>
          </p:nvPr>
        </p:nvSpPr>
        <p:spPr>
          <a:xfrm>
            <a:off x="0" y="288925"/>
            <a:ext cx="6119813" cy="633413"/>
          </a:xfrm>
        </p:spPr>
        <p:txBody>
          <a:bodyPr/>
          <a:lstStyle/>
          <a:p>
            <a:pPr eaLnBrk="1" hangingPunct="1"/>
            <a:r>
              <a:rPr lang="en-GB" altLang="en-US" dirty="0"/>
              <a:t>Example: separated arms</a:t>
            </a:r>
          </a:p>
        </p:txBody>
      </p:sp>
      <p:sp>
        <p:nvSpPr>
          <p:cNvPr id="10" name="Rectangle 9"/>
          <p:cNvSpPr/>
          <p:nvPr/>
        </p:nvSpPr>
        <p:spPr bwMode="auto">
          <a:xfrm>
            <a:off x="447819" y="2109498"/>
            <a:ext cx="7573962" cy="27463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12" name="Rectangle 11"/>
          <p:cNvSpPr/>
          <p:nvPr/>
        </p:nvSpPr>
        <p:spPr bwMode="auto">
          <a:xfrm>
            <a:off x="450994" y="3439823"/>
            <a:ext cx="7573962" cy="2730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13" name="Rectangle 12"/>
          <p:cNvSpPr/>
          <p:nvPr/>
        </p:nvSpPr>
        <p:spPr bwMode="auto">
          <a:xfrm>
            <a:off x="452581" y="4633623"/>
            <a:ext cx="7573963" cy="27463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9" name="TextBox 5"/>
          <p:cNvSpPr txBox="1">
            <a:spLocks noChangeArrowheads="1"/>
          </p:cNvSpPr>
          <p:nvPr/>
        </p:nvSpPr>
        <p:spPr bwMode="auto">
          <a:xfrm>
            <a:off x="0" y="6129338"/>
            <a:ext cx="8966200" cy="692497"/>
          </a:xfrm>
          <a:prstGeom prst="rect">
            <a:avLst/>
          </a:prstGeom>
          <a:noFill/>
          <a:ln w="9525">
            <a:noFill/>
            <a:miter lim="800000"/>
            <a:headEnd/>
            <a:tailEnd/>
          </a:ln>
        </p:spPr>
        <p:txBody>
          <a:bodyPr>
            <a:spAutoFit/>
          </a:bodyPr>
          <a:lstStyle/>
          <a:p>
            <a:pPr>
              <a:defRPr/>
            </a:pPr>
            <a:r>
              <a:rPr lang="en-AU" sz="1300" dirty="0">
                <a:solidFill>
                  <a:schemeClr val="tx2"/>
                </a:solidFill>
                <a:latin typeface="+mj-lt"/>
                <a:cs typeface="Arial" charset="0"/>
              </a:rPr>
              <a:t>Source: Craig Ramsay</a:t>
            </a:r>
          </a:p>
          <a:p>
            <a:pPr>
              <a:defRPr/>
            </a:pPr>
            <a:r>
              <a:rPr lang="en-AU" sz="1300" dirty="0">
                <a:solidFill>
                  <a:schemeClr val="tx2"/>
                </a:solidFill>
                <a:latin typeface="+mj-lt"/>
                <a:cs typeface="Arial" charset="0"/>
              </a:rPr>
              <a:t>Adapted from: King JF, </a:t>
            </a:r>
            <a:r>
              <a:rPr lang="en-AU" sz="1300" dirty="0" err="1">
                <a:solidFill>
                  <a:schemeClr val="tx2"/>
                </a:solidFill>
                <a:latin typeface="+mj-lt"/>
                <a:cs typeface="Arial" charset="0"/>
              </a:rPr>
              <a:t>Flenady</a:t>
            </a:r>
            <a:r>
              <a:rPr lang="en-AU" sz="1300" dirty="0">
                <a:solidFill>
                  <a:schemeClr val="tx2"/>
                </a:solidFill>
                <a:latin typeface="+mj-lt"/>
                <a:cs typeface="Arial" charset="0"/>
              </a:rPr>
              <a:t> V, Murray L. Prophylactic antibiotics for inhibiting preterm labour with intact membranes. </a:t>
            </a:r>
            <a:r>
              <a:rPr lang="en-AU" sz="1300" i="1" dirty="0">
                <a:solidFill>
                  <a:schemeClr val="tx2"/>
                </a:solidFill>
                <a:latin typeface="+mj-lt"/>
                <a:cs typeface="Arial" charset="0"/>
              </a:rPr>
              <a:t>Cochrane Database of Systematic Reviews </a:t>
            </a:r>
            <a:r>
              <a:rPr lang="en-AU" sz="1300" dirty="0">
                <a:solidFill>
                  <a:schemeClr val="tx2"/>
                </a:solidFill>
                <a:latin typeface="+mj-lt"/>
                <a:cs typeface="Arial" charset="0"/>
              </a:rPr>
              <a:t>2002, Issue 4. Art. No.: CD000246. DOI: 10.1002/14651858.CD000246.</a:t>
            </a:r>
          </a:p>
        </p:txBody>
      </p:sp>
    </p:spTree>
    <p:extLst>
      <p:ext uri="{BB962C8B-B14F-4D97-AF65-F5344CB8AC3E}">
        <p14:creationId xmlns:p14="http://schemas.microsoft.com/office/powerpoint/2010/main" val="270332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generic inverse variance meta-analysis</a:t>
            </a:r>
          </a:p>
          <a:p>
            <a:pPr marL="342900" indent="-342900">
              <a:buFont typeface="Arial" panose="020B0604020202020204" pitchFamily="34" charset="0"/>
              <a:buChar char="•"/>
            </a:pPr>
            <a:r>
              <a:rPr lang="en-AU" altLang="en-US" dirty="0"/>
              <a:t>other outcome types</a:t>
            </a:r>
          </a:p>
          <a:p>
            <a:pPr marL="342900" indent="-342900">
              <a:buFont typeface="Arial" panose="020B0604020202020204" pitchFamily="34" charset="0"/>
              <a:buChar char="•"/>
            </a:pPr>
            <a:r>
              <a:rPr lang="en-US" altLang="en-US" dirty="0"/>
              <a:t>multi-arm studies</a:t>
            </a:r>
          </a:p>
          <a:p>
            <a:pPr marL="342900" indent="-342900">
              <a:buFont typeface="Arial" panose="020B0604020202020204" pitchFamily="34" charset="0"/>
              <a:buChar char="•"/>
            </a:pPr>
            <a:r>
              <a:rPr lang="en-US" altLang="en-US" b="1" dirty="0"/>
              <a:t>cluster-</a:t>
            </a:r>
            <a:r>
              <a:rPr lang="en-US" altLang="en-US" b="1" dirty="0" err="1"/>
              <a:t>randomised</a:t>
            </a:r>
            <a:r>
              <a:rPr lang="en-US" altLang="en-US" b="1" dirty="0"/>
              <a:t> trials</a:t>
            </a:r>
          </a:p>
          <a:p>
            <a:pPr marL="342900" indent="-342900">
              <a:buFont typeface="Arial" panose="020B0604020202020204" pitchFamily="34" charset="0"/>
              <a:buChar char="•"/>
            </a:pPr>
            <a:r>
              <a:rPr lang="en-US" altLang="en-US" dirty="0"/>
              <a:t>cross-over trials</a:t>
            </a:r>
          </a:p>
          <a:p>
            <a:pPr marL="342900" indent="-342900">
              <a:buFont typeface="Arial" panose="020B0604020202020204" pitchFamily="34" charset="0"/>
              <a:buChar char="•"/>
            </a:pPr>
            <a:r>
              <a:rPr lang="en-US" altLang="en-US" dirty="0"/>
              <a:t>non-</a:t>
            </a:r>
            <a:r>
              <a:rPr lang="en-US" altLang="en-US" dirty="0" err="1"/>
              <a:t>randomised</a:t>
            </a:r>
            <a:r>
              <a:rPr lang="en-US" altLang="en-US" dirty="0"/>
              <a:t> studies</a:t>
            </a:r>
          </a:p>
        </p:txBody>
      </p:sp>
      <p:sp>
        <p:nvSpPr>
          <p:cNvPr id="7" name="Text Box 8">
            <a:extLst>
              <a:ext uri="{FF2B5EF4-FFF2-40B4-BE49-F238E27FC236}">
                <a16:creationId xmlns:a16="http://schemas.microsoft.com/office/drawing/2014/main" id="{DE6589C9-B8CC-2249-83FF-DF5095D7E240}"/>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23.1 of the Handbook</a:t>
            </a:r>
          </a:p>
        </p:txBody>
      </p:sp>
      <p:pic>
        <p:nvPicPr>
          <p:cNvPr id="8" name="Picture 7">
            <a:extLst>
              <a:ext uri="{FF2B5EF4-FFF2-40B4-BE49-F238E27FC236}">
                <a16:creationId xmlns:a16="http://schemas.microsoft.com/office/drawing/2014/main" id="{A5D4B703-9ED3-6E45-96D5-E0E111AD2F48}"/>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291333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AU" altLang="en-US"/>
              <a:t>Cluster-randomised trials</a:t>
            </a:r>
            <a:endParaRPr lang="en-US" altLang="en-US"/>
          </a:p>
        </p:txBody>
      </p:sp>
      <p:sp>
        <p:nvSpPr>
          <p:cNvPr id="19459" name="Rectangle 3"/>
          <p:cNvSpPr>
            <a:spLocks noGrp="1" noChangeArrowheads="1"/>
          </p:cNvSpPr>
          <p:nvPr>
            <p:ph idx="4294967295"/>
          </p:nvPr>
        </p:nvSpPr>
        <p:spPr>
          <a:xfrm>
            <a:off x="745958" y="2204954"/>
            <a:ext cx="6119813" cy="3910013"/>
          </a:xfrm>
        </p:spPr>
        <p:txBody>
          <a:bodyPr/>
          <a:lstStyle/>
          <a:p>
            <a:pPr lvl="1"/>
            <a:r>
              <a:rPr lang="en-AU" altLang="en-US" dirty="0"/>
              <a:t>groups of individuals randomised together</a:t>
            </a:r>
          </a:p>
          <a:p>
            <a:pPr lvl="2"/>
            <a:r>
              <a:rPr lang="en-AU" altLang="en-US" dirty="0"/>
              <a:t>e.g. clinics, schools, towns, families</a:t>
            </a:r>
          </a:p>
          <a:p>
            <a:pPr lvl="2"/>
            <a:r>
              <a:rPr lang="en-AU" altLang="en-US" dirty="0"/>
              <a:t>may be used to test effects of interventions on groups</a:t>
            </a:r>
          </a:p>
          <a:p>
            <a:pPr lvl="2"/>
            <a:r>
              <a:rPr lang="en-AU" altLang="en-US" dirty="0"/>
              <a:t>may be more practical to implement</a:t>
            </a:r>
          </a:p>
          <a:p>
            <a:pPr lvl="2"/>
            <a:r>
              <a:rPr lang="en-AU" altLang="en-US" dirty="0"/>
              <a:t>avoids ‘contamination’ of randomised individuals</a:t>
            </a:r>
          </a:p>
        </p:txBody>
      </p:sp>
    </p:spTree>
    <p:extLst>
      <p:ext uri="{BB962C8B-B14F-4D97-AF65-F5344CB8AC3E}">
        <p14:creationId xmlns:p14="http://schemas.microsoft.com/office/powerpoint/2010/main" val="121880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48468" y="296069"/>
            <a:ext cx="6119813" cy="633412"/>
          </a:xfrm>
        </p:spPr>
        <p:txBody>
          <a:bodyPr/>
          <a:lstStyle/>
          <a:p>
            <a:pPr eaLnBrk="1" hangingPunct="1"/>
            <a:r>
              <a:rPr lang="en-GB" altLang="en-US" dirty="0"/>
              <a:t>Simple trial design</a:t>
            </a:r>
          </a:p>
        </p:txBody>
      </p:sp>
      <p:grpSp>
        <p:nvGrpSpPr>
          <p:cNvPr id="20483" name="Group 76"/>
          <p:cNvGrpSpPr>
            <a:grpSpLocks/>
          </p:cNvGrpSpPr>
          <p:nvPr/>
        </p:nvGrpSpPr>
        <p:grpSpPr bwMode="auto">
          <a:xfrm>
            <a:off x="273886" y="1302252"/>
            <a:ext cx="6983413" cy="5070475"/>
            <a:chOff x="545690" y="1483004"/>
            <a:chExt cx="6983217" cy="5070475"/>
          </a:xfrm>
        </p:grpSpPr>
        <p:grpSp>
          <p:nvGrpSpPr>
            <p:cNvPr id="20485" name="Group 3"/>
            <p:cNvGrpSpPr>
              <a:grpSpLocks/>
            </p:cNvGrpSpPr>
            <p:nvPr/>
          </p:nvGrpSpPr>
          <p:grpSpPr bwMode="auto">
            <a:xfrm>
              <a:off x="2755294" y="3659467"/>
              <a:ext cx="1649413" cy="2176462"/>
              <a:chOff x="1940" y="1627"/>
              <a:chExt cx="1039" cy="1371"/>
            </a:xfrm>
          </p:grpSpPr>
          <p:sp>
            <p:nvSpPr>
              <p:cNvPr id="20553" name="Line 4"/>
              <p:cNvSpPr>
                <a:spLocks noChangeAspect="1" noChangeShapeType="1"/>
              </p:cNvSpPr>
              <p:nvPr/>
            </p:nvSpPr>
            <p:spPr bwMode="blackWhite">
              <a:xfrm flipV="1">
                <a:off x="1940" y="1627"/>
                <a:ext cx="1039" cy="6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54" name="Line 5"/>
              <p:cNvSpPr>
                <a:spLocks noChangeAspect="1" noChangeShapeType="1"/>
              </p:cNvSpPr>
              <p:nvPr/>
            </p:nvSpPr>
            <p:spPr bwMode="blackWhite">
              <a:xfrm>
                <a:off x="1940" y="2312"/>
                <a:ext cx="1039" cy="6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0486" name="Text Box 6"/>
            <p:cNvSpPr txBox="1">
              <a:spLocks noChangeAspect="1" noChangeArrowheads="1"/>
            </p:cNvSpPr>
            <p:nvPr/>
          </p:nvSpPr>
          <p:spPr bwMode="blackWhite">
            <a:xfrm>
              <a:off x="3549156" y="1483004"/>
              <a:ext cx="230339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a:solidFill>
                    <a:schemeClr val="folHlink"/>
                  </a:solidFill>
                </a:rPr>
                <a:t>Unit of randomisation</a:t>
              </a:r>
              <a:endParaRPr lang="en-US" altLang="en-US" sz="2000">
                <a:solidFill>
                  <a:schemeClr val="accent1"/>
                </a:solidFill>
              </a:endParaRPr>
            </a:p>
          </p:txBody>
        </p:sp>
        <p:sp>
          <p:nvSpPr>
            <p:cNvPr id="20487" name="Text Box 7"/>
            <p:cNvSpPr txBox="1">
              <a:spLocks noChangeAspect="1" noChangeArrowheads="1"/>
            </p:cNvSpPr>
            <p:nvPr/>
          </p:nvSpPr>
          <p:spPr bwMode="blackWhite">
            <a:xfrm>
              <a:off x="5927164" y="1483004"/>
              <a:ext cx="160174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a:solidFill>
                    <a:schemeClr val="folHlink"/>
                  </a:solidFill>
                </a:rPr>
                <a:t>Unit of </a:t>
              </a:r>
            </a:p>
            <a:p>
              <a:pPr algn="ctr" eaLnBrk="1" hangingPunct="1">
                <a:lnSpc>
                  <a:spcPct val="90000"/>
                </a:lnSpc>
                <a:spcBef>
                  <a:spcPct val="0"/>
                </a:spcBef>
                <a:buFontTx/>
                <a:buNone/>
              </a:pPr>
              <a:r>
                <a:rPr lang="en-US" altLang="en-US" sz="2000">
                  <a:solidFill>
                    <a:schemeClr val="folHlink"/>
                  </a:solidFill>
                </a:rPr>
                <a:t>analysis</a:t>
              </a:r>
              <a:endParaRPr lang="en-US" altLang="en-US" sz="2000" b="1"/>
            </a:p>
          </p:txBody>
        </p:sp>
        <p:sp>
          <p:nvSpPr>
            <p:cNvPr id="600072" name="Text Box 8"/>
            <p:cNvSpPr txBox="1">
              <a:spLocks noChangeAspect="1" noChangeArrowheads="1"/>
            </p:cNvSpPr>
            <p:nvPr/>
          </p:nvSpPr>
          <p:spPr bwMode="blackWhite">
            <a:xfrm>
              <a:off x="5941452" y="2338667"/>
              <a:ext cx="1576343" cy="436562"/>
            </a:xfrm>
            <a:prstGeom prst="rect">
              <a:avLst/>
            </a:prstGeom>
            <a:solidFill>
              <a:schemeClr val="bg2"/>
            </a:solidFill>
            <a:ln w="9525">
              <a:solidFill>
                <a:schemeClr val="bg2"/>
              </a:solidFill>
              <a:miter lim="800000"/>
              <a:headEnd/>
              <a:tailEnd/>
            </a:ln>
          </p:spPr>
          <p:txBody>
            <a:bodyPr>
              <a:normAutofit/>
            </a:bodyPr>
            <a:lstStyle/>
            <a:p>
              <a:pPr algn="ctr">
                <a:defRPr/>
              </a:pPr>
              <a:r>
                <a:rPr lang="en-US" sz="2200" b="1" dirty="0">
                  <a:solidFill>
                    <a:schemeClr val="bg1"/>
                  </a:solidFill>
                  <a:latin typeface="+mn-lt"/>
                  <a:cs typeface="Arial" charset="0"/>
                </a:rPr>
                <a:t>Individuals</a:t>
              </a:r>
            </a:p>
          </p:txBody>
        </p:sp>
        <p:grpSp>
          <p:nvGrpSpPr>
            <p:cNvPr id="20489" name="Group 9"/>
            <p:cNvGrpSpPr>
              <a:grpSpLocks/>
            </p:cNvGrpSpPr>
            <p:nvPr/>
          </p:nvGrpSpPr>
          <p:grpSpPr bwMode="auto">
            <a:xfrm>
              <a:off x="4541232" y="3010181"/>
              <a:ext cx="2155825" cy="1568452"/>
              <a:chOff x="3065" y="1218"/>
              <a:chExt cx="1358" cy="988"/>
            </a:xfrm>
          </p:grpSpPr>
          <p:sp>
            <p:nvSpPr>
              <p:cNvPr id="20524" name="Line 10"/>
              <p:cNvSpPr>
                <a:spLocks noChangeShapeType="1"/>
              </p:cNvSpPr>
              <p:nvPr/>
            </p:nvSpPr>
            <p:spPr bwMode="blackWhite">
              <a:xfrm flipH="1">
                <a:off x="3123" y="1587"/>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25" name="Line 11"/>
              <p:cNvSpPr>
                <a:spLocks noChangeShapeType="1"/>
              </p:cNvSpPr>
              <p:nvPr/>
            </p:nvSpPr>
            <p:spPr bwMode="blackWhite">
              <a:xfrm flipH="1">
                <a:off x="3124" y="1701"/>
                <a:ext cx="1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26" name="Line 12"/>
              <p:cNvSpPr>
                <a:spLocks noChangeShapeType="1"/>
              </p:cNvSpPr>
              <p:nvPr/>
            </p:nvSpPr>
            <p:spPr bwMode="blackWhite">
              <a:xfrm flipH="1">
                <a:off x="3123" y="1816"/>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27" name="Line 13"/>
              <p:cNvSpPr>
                <a:spLocks noChangeShapeType="1"/>
              </p:cNvSpPr>
              <p:nvPr/>
            </p:nvSpPr>
            <p:spPr bwMode="blackWhite">
              <a:xfrm flipH="1">
                <a:off x="3123" y="1241"/>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28" name="Line 14"/>
              <p:cNvSpPr>
                <a:spLocks noChangeShapeType="1"/>
              </p:cNvSpPr>
              <p:nvPr/>
            </p:nvSpPr>
            <p:spPr bwMode="blackWhite">
              <a:xfrm flipH="1">
                <a:off x="3124" y="1356"/>
                <a:ext cx="1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29" name="Line 15"/>
              <p:cNvSpPr>
                <a:spLocks noChangeShapeType="1"/>
              </p:cNvSpPr>
              <p:nvPr/>
            </p:nvSpPr>
            <p:spPr bwMode="blackWhite">
              <a:xfrm flipH="1">
                <a:off x="3123" y="1470"/>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0530" name="Group 16"/>
              <p:cNvGrpSpPr>
                <a:grpSpLocks/>
              </p:cNvGrpSpPr>
              <p:nvPr/>
            </p:nvGrpSpPr>
            <p:grpSpPr bwMode="auto">
              <a:xfrm>
                <a:off x="4378" y="1218"/>
                <a:ext cx="45" cy="967"/>
                <a:chOff x="10049" y="6048"/>
                <a:chExt cx="113" cy="2417"/>
              </a:xfrm>
            </p:grpSpPr>
            <p:sp>
              <p:nvSpPr>
                <p:cNvPr id="20544" name="Oval 17"/>
                <p:cNvSpPr>
                  <a:spLocks noChangeArrowheads="1"/>
                </p:cNvSpPr>
                <p:nvPr/>
              </p:nvSpPr>
              <p:spPr bwMode="blackWhite">
                <a:xfrm>
                  <a:off x="10049" y="748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5" name="Oval 18"/>
                <p:cNvSpPr>
                  <a:spLocks noChangeArrowheads="1"/>
                </p:cNvSpPr>
                <p:nvPr/>
              </p:nvSpPr>
              <p:spPr bwMode="blackWhite">
                <a:xfrm>
                  <a:off x="10049" y="7200"/>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6" name="Oval 19"/>
                <p:cNvSpPr>
                  <a:spLocks noChangeArrowheads="1"/>
                </p:cNvSpPr>
                <p:nvPr/>
              </p:nvSpPr>
              <p:spPr bwMode="blackWhite">
                <a:xfrm>
                  <a:off x="10049" y="691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7" name="Oval 20"/>
                <p:cNvSpPr>
                  <a:spLocks noChangeArrowheads="1"/>
                </p:cNvSpPr>
                <p:nvPr/>
              </p:nvSpPr>
              <p:spPr bwMode="blackWhite">
                <a:xfrm>
                  <a:off x="10049" y="662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8" name="Oval 21"/>
                <p:cNvSpPr>
                  <a:spLocks noChangeArrowheads="1"/>
                </p:cNvSpPr>
                <p:nvPr/>
              </p:nvSpPr>
              <p:spPr bwMode="blackWhite">
                <a:xfrm>
                  <a:off x="10049" y="633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9" name="Oval 22"/>
                <p:cNvSpPr>
                  <a:spLocks noChangeArrowheads="1"/>
                </p:cNvSpPr>
                <p:nvPr/>
              </p:nvSpPr>
              <p:spPr bwMode="blackWhite">
                <a:xfrm>
                  <a:off x="10049" y="604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50" name="Oval 23"/>
                <p:cNvSpPr>
                  <a:spLocks noChangeArrowheads="1"/>
                </p:cNvSpPr>
                <p:nvPr/>
              </p:nvSpPr>
              <p:spPr bwMode="blackWhite">
                <a:xfrm>
                  <a:off x="10049" y="835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51" name="Oval 24"/>
                <p:cNvSpPr>
                  <a:spLocks noChangeArrowheads="1"/>
                </p:cNvSpPr>
                <p:nvPr/>
              </p:nvSpPr>
              <p:spPr bwMode="blackWhite">
                <a:xfrm>
                  <a:off x="10049" y="806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52" name="Oval 25"/>
                <p:cNvSpPr>
                  <a:spLocks noChangeArrowheads="1"/>
                </p:cNvSpPr>
                <p:nvPr/>
              </p:nvSpPr>
              <p:spPr bwMode="blackWhite">
                <a:xfrm>
                  <a:off x="10049" y="777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20531" name="Line 26"/>
              <p:cNvSpPr>
                <a:spLocks noChangeShapeType="1"/>
              </p:cNvSpPr>
              <p:nvPr/>
            </p:nvSpPr>
            <p:spPr bwMode="blackWhite">
              <a:xfrm flipH="1">
                <a:off x="3123" y="1933"/>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32" name="Line 27"/>
              <p:cNvSpPr>
                <a:spLocks noChangeShapeType="1"/>
              </p:cNvSpPr>
              <p:nvPr/>
            </p:nvSpPr>
            <p:spPr bwMode="blackWhite">
              <a:xfrm flipH="1">
                <a:off x="3124" y="2047"/>
                <a:ext cx="1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33" name="Line 28"/>
              <p:cNvSpPr>
                <a:spLocks noChangeShapeType="1"/>
              </p:cNvSpPr>
              <p:nvPr/>
            </p:nvSpPr>
            <p:spPr bwMode="blackWhite">
              <a:xfrm flipH="1">
                <a:off x="3123" y="2162"/>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0534" name="Group 29"/>
              <p:cNvGrpSpPr>
                <a:grpSpLocks/>
              </p:cNvGrpSpPr>
              <p:nvPr/>
            </p:nvGrpSpPr>
            <p:grpSpPr bwMode="auto">
              <a:xfrm>
                <a:off x="3065" y="1233"/>
                <a:ext cx="45" cy="973"/>
                <a:chOff x="10049" y="6048"/>
                <a:chExt cx="113" cy="2417"/>
              </a:xfrm>
            </p:grpSpPr>
            <p:sp>
              <p:nvSpPr>
                <p:cNvPr id="20535" name="Oval 30"/>
                <p:cNvSpPr>
                  <a:spLocks noChangeArrowheads="1"/>
                </p:cNvSpPr>
                <p:nvPr/>
              </p:nvSpPr>
              <p:spPr bwMode="blackWhite">
                <a:xfrm>
                  <a:off x="10049" y="748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36" name="Oval 31"/>
                <p:cNvSpPr>
                  <a:spLocks noChangeArrowheads="1"/>
                </p:cNvSpPr>
                <p:nvPr/>
              </p:nvSpPr>
              <p:spPr bwMode="blackWhite">
                <a:xfrm>
                  <a:off x="10049" y="7200"/>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37" name="Oval 32"/>
                <p:cNvSpPr>
                  <a:spLocks noChangeArrowheads="1"/>
                </p:cNvSpPr>
                <p:nvPr/>
              </p:nvSpPr>
              <p:spPr bwMode="blackWhite">
                <a:xfrm>
                  <a:off x="10049" y="691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38" name="Oval 33"/>
                <p:cNvSpPr>
                  <a:spLocks noChangeArrowheads="1"/>
                </p:cNvSpPr>
                <p:nvPr/>
              </p:nvSpPr>
              <p:spPr bwMode="blackWhite">
                <a:xfrm>
                  <a:off x="10049" y="662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39" name="Oval 34"/>
                <p:cNvSpPr>
                  <a:spLocks noChangeArrowheads="1"/>
                </p:cNvSpPr>
                <p:nvPr/>
              </p:nvSpPr>
              <p:spPr bwMode="blackWhite">
                <a:xfrm>
                  <a:off x="10049" y="633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0" name="Oval 35"/>
                <p:cNvSpPr>
                  <a:spLocks noChangeArrowheads="1"/>
                </p:cNvSpPr>
                <p:nvPr/>
              </p:nvSpPr>
              <p:spPr bwMode="blackWhite">
                <a:xfrm>
                  <a:off x="10049" y="604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1" name="Oval 36"/>
                <p:cNvSpPr>
                  <a:spLocks noChangeArrowheads="1"/>
                </p:cNvSpPr>
                <p:nvPr/>
              </p:nvSpPr>
              <p:spPr bwMode="blackWhite">
                <a:xfrm>
                  <a:off x="10049" y="835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2" name="Oval 37"/>
                <p:cNvSpPr>
                  <a:spLocks noChangeArrowheads="1"/>
                </p:cNvSpPr>
                <p:nvPr/>
              </p:nvSpPr>
              <p:spPr bwMode="blackWhite">
                <a:xfrm>
                  <a:off x="10049" y="806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43" name="Oval 38"/>
                <p:cNvSpPr>
                  <a:spLocks noChangeArrowheads="1"/>
                </p:cNvSpPr>
                <p:nvPr/>
              </p:nvSpPr>
              <p:spPr bwMode="blackWhite">
                <a:xfrm>
                  <a:off x="10049" y="777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grpSp>
        <p:grpSp>
          <p:nvGrpSpPr>
            <p:cNvPr id="20490" name="Group 39"/>
            <p:cNvGrpSpPr>
              <a:grpSpLocks/>
            </p:cNvGrpSpPr>
            <p:nvPr/>
          </p:nvGrpSpPr>
          <p:grpSpPr bwMode="auto">
            <a:xfrm>
              <a:off x="4544407" y="5018367"/>
              <a:ext cx="2155825" cy="1535112"/>
              <a:chOff x="3067" y="2483"/>
              <a:chExt cx="1358" cy="967"/>
            </a:xfrm>
          </p:grpSpPr>
          <p:sp>
            <p:nvSpPr>
              <p:cNvPr id="20495" name="Line 40"/>
              <p:cNvSpPr>
                <a:spLocks noChangeShapeType="1"/>
              </p:cNvSpPr>
              <p:nvPr/>
            </p:nvSpPr>
            <p:spPr bwMode="blackWhite">
              <a:xfrm flipH="1">
                <a:off x="3125" y="2852"/>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6" name="Line 41"/>
              <p:cNvSpPr>
                <a:spLocks noChangeShapeType="1"/>
              </p:cNvSpPr>
              <p:nvPr/>
            </p:nvSpPr>
            <p:spPr bwMode="blackWhite">
              <a:xfrm flipH="1">
                <a:off x="3126" y="2966"/>
                <a:ext cx="1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7" name="Line 42"/>
              <p:cNvSpPr>
                <a:spLocks noChangeShapeType="1"/>
              </p:cNvSpPr>
              <p:nvPr/>
            </p:nvSpPr>
            <p:spPr bwMode="blackWhite">
              <a:xfrm flipH="1">
                <a:off x="3125" y="3081"/>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8" name="Line 43"/>
              <p:cNvSpPr>
                <a:spLocks noChangeShapeType="1"/>
              </p:cNvSpPr>
              <p:nvPr/>
            </p:nvSpPr>
            <p:spPr bwMode="blackWhite">
              <a:xfrm flipH="1">
                <a:off x="3125" y="2506"/>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9" name="Line 44"/>
              <p:cNvSpPr>
                <a:spLocks noChangeShapeType="1"/>
              </p:cNvSpPr>
              <p:nvPr/>
            </p:nvSpPr>
            <p:spPr bwMode="blackWhite">
              <a:xfrm flipH="1">
                <a:off x="3126" y="2621"/>
                <a:ext cx="1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00" name="Line 45"/>
              <p:cNvSpPr>
                <a:spLocks noChangeShapeType="1"/>
              </p:cNvSpPr>
              <p:nvPr/>
            </p:nvSpPr>
            <p:spPr bwMode="blackWhite">
              <a:xfrm flipH="1">
                <a:off x="3125" y="2735"/>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0501" name="Group 46"/>
              <p:cNvGrpSpPr>
                <a:grpSpLocks/>
              </p:cNvGrpSpPr>
              <p:nvPr/>
            </p:nvGrpSpPr>
            <p:grpSpPr bwMode="auto">
              <a:xfrm>
                <a:off x="4380" y="2483"/>
                <a:ext cx="45" cy="967"/>
                <a:chOff x="10049" y="6048"/>
                <a:chExt cx="113" cy="2417"/>
              </a:xfrm>
            </p:grpSpPr>
            <p:sp>
              <p:nvSpPr>
                <p:cNvPr id="20515" name="Oval 47"/>
                <p:cNvSpPr>
                  <a:spLocks noChangeArrowheads="1"/>
                </p:cNvSpPr>
                <p:nvPr/>
              </p:nvSpPr>
              <p:spPr bwMode="blackWhite">
                <a:xfrm>
                  <a:off x="10049" y="748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6" name="Oval 48"/>
                <p:cNvSpPr>
                  <a:spLocks noChangeArrowheads="1"/>
                </p:cNvSpPr>
                <p:nvPr/>
              </p:nvSpPr>
              <p:spPr bwMode="blackWhite">
                <a:xfrm>
                  <a:off x="10049" y="7200"/>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7" name="Oval 49"/>
                <p:cNvSpPr>
                  <a:spLocks noChangeArrowheads="1"/>
                </p:cNvSpPr>
                <p:nvPr/>
              </p:nvSpPr>
              <p:spPr bwMode="blackWhite">
                <a:xfrm>
                  <a:off x="10049" y="691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8" name="Oval 50"/>
                <p:cNvSpPr>
                  <a:spLocks noChangeArrowheads="1"/>
                </p:cNvSpPr>
                <p:nvPr/>
              </p:nvSpPr>
              <p:spPr bwMode="blackWhite">
                <a:xfrm>
                  <a:off x="10049" y="662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9" name="Oval 51"/>
                <p:cNvSpPr>
                  <a:spLocks noChangeArrowheads="1"/>
                </p:cNvSpPr>
                <p:nvPr/>
              </p:nvSpPr>
              <p:spPr bwMode="blackWhite">
                <a:xfrm>
                  <a:off x="10049" y="633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20" name="Oval 52"/>
                <p:cNvSpPr>
                  <a:spLocks noChangeArrowheads="1"/>
                </p:cNvSpPr>
                <p:nvPr/>
              </p:nvSpPr>
              <p:spPr bwMode="blackWhite">
                <a:xfrm>
                  <a:off x="10049" y="604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21" name="Oval 53"/>
                <p:cNvSpPr>
                  <a:spLocks noChangeArrowheads="1"/>
                </p:cNvSpPr>
                <p:nvPr/>
              </p:nvSpPr>
              <p:spPr bwMode="blackWhite">
                <a:xfrm>
                  <a:off x="10049" y="835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22" name="Oval 54"/>
                <p:cNvSpPr>
                  <a:spLocks noChangeArrowheads="1"/>
                </p:cNvSpPr>
                <p:nvPr/>
              </p:nvSpPr>
              <p:spPr bwMode="blackWhite">
                <a:xfrm>
                  <a:off x="10049" y="806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23" name="Oval 55"/>
                <p:cNvSpPr>
                  <a:spLocks noChangeArrowheads="1"/>
                </p:cNvSpPr>
                <p:nvPr/>
              </p:nvSpPr>
              <p:spPr bwMode="blackWhite">
                <a:xfrm>
                  <a:off x="10049" y="777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20502" name="Line 56"/>
              <p:cNvSpPr>
                <a:spLocks noChangeShapeType="1"/>
              </p:cNvSpPr>
              <p:nvPr/>
            </p:nvSpPr>
            <p:spPr bwMode="blackWhite">
              <a:xfrm flipH="1">
                <a:off x="3125" y="3198"/>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03" name="Line 57"/>
              <p:cNvSpPr>
                <a:spLocks noChangeShapeType="1"/>
              </p:cNvSpPr>
              <p:nvPr/>
            </p:nvSpPr>
            <p:spPr bwMode="blackWhite">
              <a:xfrm flipH="1">
                <a:off x="3126" y="3312"/>
                <a:ext cx="1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504" name="Line 58"/>
              <p:cNvSpPr>
                <a:spLocks noChangeShapeType="1"/>
              </p:cNvSpPr>
              <p:nvPr/>
            </p:nvSpPr>
            <p:spPr bwMode="blackWhite">
              <a:xfrm flipH="1">
                <a:off x="3125" y="3427"/>
                <a:ext cx="12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0505" name="Group 59"/>
              <p:cNvGrpSpPr>
                <a:grpSpLocks/>
              </p:cNvGrpSpPr>
              <p:nvPr/>
            </p:nvGrpSpPr>
            <p:grpSpPr bwMode="auto">
              <a:xfrm>
                <a:off x="3067" y="2483"/>
                <a:ext cx="45" cy="967"/>
                <a:chOff x="10049" y="6048"/>
                <a:chExt cx="113" cy="2417"/>
              </a:xfrm>
            </p:grpSpPr>
            <p:sp>
              <p:nvSpPr>
                <p:cNvPr id="20506" name="Oval 60"/>
                <p:cNvSpPr>
                  <a:spLocks noChangeArrowheads="1"/>
                </p:cNvSpPr>
                <p:nvPr/>
              </p:nvSpPr>
              <p:spPr bwMode="blackWhite">
                <a:xfrm>
                  <a:off x="10049" y="748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07" name="Oval 61"/>
                <p:cNvSpPr>
                  <a:spLocks noChangeArrowheads="1"/>
                </p:cNvSpPr>
                <p:nvPr/>
              </p:nvSpPr>
              <p:spPr bwMode="blackWhite">
                <a:xfrm>
                  <a:off x="10049" y="7200"/>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08" name="Oval 62"/>
                <p:cNvSpPr>
                  <a:spLocks noChangeArrowheads="1"/>
                </p:cNvSpPr>
                <p:nvPr/>
              </p:nvSpPr>
              <p:spPr bwMode="blackWhite">
                <a:xfrm>
                  <a:off x="10049" y="691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09" name="Oval 63"/>
                <p:cNvSpPr>
                  <a:spLocks noChangeArrowheads="1"/>
                </p:cNvSpPr>
                <p:nvPr/>
              </p:nvSpPr>
              <p:spPr bwMode="blackWhite">
                <a:xfrm>
                  <a:off x="10049" y="662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0" name="Oval 64"/>
                <p:cNvSpPr>
                  <a:spLocks noChangeArrowheads="1"/>
                </p:cNvSpPr>
                <p:nvPr/>
              </p:nvSpPr>
              <p:spPr bwMode="blackWhite">
                <a:xfrm>
                  <a:off x="10049" y="633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1" name="Oval 65"/>
                <p:cNvSpPr>
                  <a:spLocks noChangeArrowheads="1"/>
                </p:cNvSpPr>
                <p:nvPr/>
              </p:nvSpPr>
              <p:spPr bwMode="blackWhite">
                <a:xfrm>
                  <a:off x="10049" y="6048"/>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2" name="Oval 66"/>
                <p:cNvSpPr>
                  <a:spLocks noChangeArrowheads="1"/>
                </p:cNvSpPr>
                <p:nvPr/>
              </p:nvSpPr>
              <p:spPr bwMode="blackWhite">
                <a:xfrm>
                  <a:off x="10049" y="8352"/>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3" name="Oval 67"/>
                <p:cNvSpPr>
                  <a:spLocks noChangeArrowheads="1"/>
                </p:cNvSpPr>
                <p:nvPr/>
              </p:nvSpPr>
              <p:spPr bwMode="blackWhite">
                <a:xfrm>
                  <a:off x="10049" y="8064"/>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0514" name="Oval 68"/>
                <p:cNvSpPr>
                  <a:spLocks noChangeArrowheads="1"/>
                </p:cNvSpPr>
                <p:nvPr/>
              </p:nvSpPr>
              <p:spPr bwMode="blackWhite">
                <a:xfrm>
                  <a:off x="10049" y="7776"/>
                  <a:ext cx="113" cy="113"/>
                </a:xfrm>
                <a:prstGeom prst="ellipse">
                  <a:avLst/>
                </a:prstGeom>
                <a:solidFill>
                  <a:srgbClr val="000000"/>
                </a:solidFill>
                <a:ln w="9525">
                  <a:solidFill>
                    <a:schemeClr val="tx1"/>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grpSp>
        <p:sp>
          <p:nvSpPr>
            <p:cNvPr id="600133" name="Text Box 69"/>
            <p:cNvSpPr txBox="1">
              <a:spLocks noChangeAspect="1" noChangeArrowheads="1"/>
            </p:cNvSpPr>
            <p:nvPr/>
          </p:nvSpPr>
          <p:spPr bwMode="blackWhite">
            <a:xfrm>
              <a:off x="3936495" y="2332317"/>
              <a:ext cx="1533482" cy="436562"/>
            </a:xfrm>
            <a:prstGeom prst="rect">
              <a:avLst/>
            </a:prstGeom>
            <a:solidFill>
              <a:schemeClr val="bg2"/>
            </a:solidFill>
            <a:ln w="9525">
              <a:solidFill>
                <a:schemeClr val="bg2"/>
              </a:solidFill>
              <a:miter lim="800000"/>
              <a:headEnd/>
              <a:tailEnd/>
            </a:ln>
          </p:spPr>
          <p:txBody>
            <a:bodyPr>
              <a:normAutofit/>
            </a:bodyPr>
            <a:lstStyle/>
            <a:p>
              <a:pPr algn="ctr">
                <a:defRPr/>
              </a:pPr>
              <a:r>
                <a:rPr lang="en-US" sz="2200" b="1" dirty="0">
                  <a:solidFill>
                    <a:schemeClr val="bg1"/>
                  </a:solidFill>
                  <a:latin typeface="+mn-lt"/>
                  <a:cs typeface="Arial" charset="0"/>
                </a:rPr>
                <a:t>Individuals</a:t>
              </a:r>
            </a:p>
          </p:txBody>
        </p:sp>
        <p:sp>
          <p:nvSpPr>
            <p:cNvPr id="20492" name="Text Box 70"/>
            <p:cNvSpPr txBox="1">
              <a:spLocks noChangeArrowheads="1"/>
            </p:cNvSpPr>
            <p:nvPr/>
          </p:nvSpPr>
          <p:spPr bwMode="blackWhite">
            <a:xfrm>
              <a:off x="2136320" y="3473729"/>
              <a:ext cx="1741439" cy="463550"/>
            </a:xfrm>
            <a:prstGeom prst="rect">
              <a:avLst/>
            </a:prstGeom>
            <a:solidFill>
              <a:schemeClr val="tx2"/>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b="1" dirty="0">
                  <a:solidFill>
                    <a:schemeClr val="bg1"/>
                  </a:solidFill>
                </a:rPr>
                <a:t>Intervention</a:t>
              </a:r>
            </a:p>
          </p:txBody>
        </p:sp>
        <p:sp>
          <p:nvSpPr>
            <p:cNvPr id="600135" name="Text Box 71"/>
            <p:cNvSpPr txBox="1">
              <a:spLocks noChangeArrowheads="1"/>
            </p:cNvSpPr>
            <p:nvPr/>
          </p:nvSpPr>
          <p:spPr bwMode="blackWhite">
            <a:xfrm>
              <a:off x="545690" y="4469092"/>
              <a:ext cx="1946220" cy="457200"/>
            </a:xfrm>
            <a:prstGeom prst="rect">
              <a:avLst/>
            </a:prstGeom>
            <a:noFill/>
            <a:ln w="9525">
              <a:noFill/>
              <a:miter lim="800000"/>
              <a:headEnd/>
              <a:tailEnd/>
            </a:ln>
            <a:effectLst/>
          </p:spPr>
          <p:txBody>
            <a:bodyPr>
              <a:normAutofit fontScale="92500"/>
            </a:bodyPr>
            <a:lstStyle/>
            <a:p>
              <a:pPr>
                <a:spcBef>
                  <a:spcPct val="50000"/>
                </a:spcBef>
                <a:defRPr/>
              </a:pPr>
              <a:r>
                <a:rPr lang="en-GB" sz="2200" dirty="0">
                  <a:latin typeface="+mn-lt"/>
                  <a:cs typeface="Arial" charset="0"/>
                </a:rPr>
                <a:t>Randomisation</a:t>
              </a:r>
            </a:p>
          </p:txBody>
        </p:sp>
        <p:sp>
          <p:nvSpPr>
            <p:cNvPr id="20494" name="Text Box 72"/>
            <p:cNvSpPr txBox="1">
              <a:spLocks noChangeArrowheads="1"/>
            </p:cNvSpPr>
            <p:nvPr/>
          </p:nvSpPr>
          <p:spPr bwMode="blackWhite">
            <a:xfrm>
              <a:off x="2109334" y="5662892"/>
              <a:ext cx="1795412" cy="463550"/>
            </a:xfrm>
            <a:prstGeom prst="rect">
              <a:avLst/>
            </a:prstGeom>
            <a:solidFill>
              <a:schemeClr val="tx2"/>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b="1" dirty="0">
                  <a:solidFill>
                    <a:schemeClr val="bg1"/>
                  </a:solidFill>
                </a:rPr>
                <a:t>Control</a:t>
              </a:r>
            </a:p>
          </p:txBody>
        </p:sp>
      </p:grpSp>
      <p:sp>
        <p:nvSpPr>
          <p:cNvPr id="78" name="TextBox 5"/>
          <p:cNvSpPr txBox="1">
            <a:spLocks noChangeArrowheads="1"/>
          </p:cNvSpPr>
          <p:nvPr/>
        </p:nvSpPr>
        <p:spPr bwMode="auto">
          <a:xfrm>
            <a:off x="0" y="6538913"/>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spTree>
    <p:extLst>
      <p:ext uri="{BB962C8B-B14F-4D97-AF65-F5344CB8AC3E}">
        <p14:creationId xmlns:p14="http://schemas.microsoft.com/office/powerpoint/2010/main" val="24173282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77813" y="149225"/>
            <a:ext cx="8866187" cy="855662"/>
          </a:xfrm>
        </p:spPr>
        <p:txBody>
          <a:bodyPr/>
          <a:lstStyle/>
          <a:p>
            <a:pPr eaLnBrk="1" hangingPunct="1"/>
            <a:r>
              <a:rPr lang="en-GB" altLang="en-US" dirty="0"/>
              <a:t>Cluster-randomised design</a:t>
            </a:r>
          </a:p>
        </p:txBody>
      </p:sp>
      <p:grpSp>
        <p:nvGrpSpPr>
          <p:cNvPr id="21507" name="Group 3"/>
          <p:cNvGrpSpPr>
            <a:grpSpLocks/>
          </p:cNvGrpSpPr>
          <p:nvPr/>
        </p:nvGrpSpPr>
        <p:grpSpPr bwMode="auto">
          <a:xfrm>
            <a:off x="2409244" y="3514804"/>
            <a:ext cx="1649412" cy="2176462"/>
            <a:chOff x="1940" y="1627"/>
            <a:chExt cx="1039" cy="1371"/>
          </a:xfrm>
        </p:grpSpPr>
        <p:sp>
          <p:nvSpPr>
            <p:cNvPr id="21540" name="Line 4"/>
            <p:cNvSpPr>
              <a:spLocks noChangeAspect="1" noChangeShapeType="1"/>
            </p:cNvSpPr>
            <p:nvPr/>
          </p:nvSpPr>
          <p:spPr bwMode="blackWhite">
            <a:xfrm flipV="1">
              <a:off x="1940" y="1627"/>
              <a:ext cx="1039" cy="6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41" name="Line 5"/>
            <p:cNvSpPr>
              <a:spLocks noChangeAspect="1" noChangeShapeType="1"/>
            </p:cNvSpPr>
            <p:nvPr/>
          </p:nvSpPr>
          <p:spPr bwMode="blackWhite">
            <a:xfrm>
              <a:off x="1940" y="2312"/>
              <a:ext cx="1039" cy="6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1508" name="Text Box 6"/>
          <p:cNvSpPr txBox="1">
            <a:spLocks noChangeAspect="1" noChangeArrowheads="1"/>
          </p:cNvSpPr>
          <p:nvPr/>
        </p:nvSpPr>
        <p:spPr bwMode="blackWhite">
          <a:xfrm>
            <a:off x="3202994" y="1338341"/>
            <a:ext cx="23034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a:solidFill>
                  <a:schemeClr val="folHlink"/>
                </a:solidFill>
              </a:rPr>
              <a:t>Unit of randomisation</a:t>
            </a:r>
            <a:endParaRPr lang="en-US" altLang="en-US" sz="2000">
              <a:solidFill>
                <a:schemeClr val="accent1"/>
              </a:solidFill>
            </a:endParaRPr>
          </a:p>
        </p:txBody>
      </p:sp>
      <p:sp>
        <p:nvSpPr>
          <p:cNvPr id="21509" name="Text Box 7"/>
          <p:cNvSpPr txBox="1">
            <a:spLocks noChangeAspect="1" noChangeArrowheads="1"/>
          </p:cNvSpPr>
          <p:nvPr/>
        </p:nvSpPr>
        <p:spPr bwMode="blackWhite">
          <a:xfrm>
            <a:off x="5581069" y="1338341"/>
            <a:ext cx="160178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a:solidFill>
                  <a:schemeClr val="folHlink"/>
                </a:solidFill>
              </a:rPr>
              <a:t>Unit of </a:t>
            </a:r>
          </a:p>
          <a:p>
            <a:pPr algn="ctr" eaLnBrk="1" hangingPunct="1">
              <a:lnSpc>
                <a:spcPct val="90000"/>
              </a:lnSpc>
              <a:spcBef>
                <a:spcPct val="0"/>
              </a:spcBef>
              <a:buFontTx/>
              <a:buNone/>
            </a:pPr>
            <a:r>
              <a:rPr lang="en-US" altLang="en-US" sz="2000">
                <a:solidFill>
                  <a:schemeClr val="folHlink"/>
                </a:solidFill>
              </a:rPr>
              <a:t>analysis</a:t>
            </a:r>
            <a:endParaRPr lang="en-US" altLang="en-US" sz="2000" b="1"/>
          </a:p>
        </p:txBody>
      </p:sp>
      <p:sp>
        <p:nvSpPr>
          <p:cNvPr id="600072" name="Text Box 8"/>
          <p:cNvSpPr txBox="1">
            <a:spLocks noChangeAspect="1" noChangeArrowheads="1"/>
          </p:cNvSpPr>
          <p:nvPr/>
        </p:nvSpPr>
        <p:spPr bwMode="blackWhite">
          <a:xfrm>
            <a:off x="5595356" y="2194004"/>
            <a:ext cx="1576388" cy="436562"/>
          </a:xfrm>
          <a:prstGeom prst="rect">
            <a:avLst/>
          </a:prstGeom>
          <a:solidFill>
            <a:schemeClr val="bg2"/>
          </a:solidFill>
          <a:ln w="9525">
            <a:solidFill>
              <a:schemeClr val="bg2"/>
            </a:solidFill>
            <a:miter lim="800000"/>
            <a:headEnd/>
            <a:tailEnd/>
          </a:ln>
        </p:spPr>
        <p:txBody>
          <a:bodyPr>
            <a:normAutofit/>
          </a:bodyPr>
          <a:lstStyle/>
          <a:p>
            <a:pPr algn="ctr">
              <a:defRPr/>
            </a:pPr>
            <a:r>
              <a:rPr lang="en-US" sz="2200" b="1" dirty="0">
                <a:solidFill>
                  <a:schemeClr val="bg1"/>
                </a:solidFill>
                <a:latin typeface="+mn-lt"/>
                <a:cs typeface="Arial" charset="0"/>
              </a:rPr>
              <a:t>Groups</a:t>
            </a:r>
          </a:p>
        </p:txBody>
      </p:sp>
      <p:sp>
        <p:nvSpPr>
          <p:cNvPr id="600133" name="Text Box 69"/>
          <p:cNvSpPr txBox="1">
            <a:spLocks noChangeAspect="1" noChangeArrowheads="1"/>
          </p:cNvSpPr>
          <p:nvPr/>
        </p:nvSpPr>
        <p:spPr bwMode="blackWhite">
          <a:xfrm>
            <a:off x="3590344" y="2187654"/>
            <a:ext cx="1533525" cy="436562"/>
          </a:xfrm>
          <a:prstGeom prst="rect">
            <a:avLst/>
          </a:prstGeom>
          <a:solidFill>
            <a:schemeClr val="bg2"/>
          </a:solidFill>
          <a:ln w="9525">
            <a:solidFill>
              <a:schemeClr val="bg2"/>
            </a:solidFill>
            <a:miter lim="800000"/>
            <a:headEnd/>
            <a:tailEnd/>
          </a:ln>
        </p:spPr>
        <p:txBody>
          <a:bodyPr>
            <a:normAutofit/>
          </a:bodyPr>
          <a:lstStyle/>
          <a:p>
            <a:pPr algn="ctr">
              <a:defRPr/>
            </a:pPr>
            <a:r>
              <a:rPr lang="en-US" sz="2200" b="1" dirty="0">
                <a:solidFill>
                  <a:schemeClr val="bg1"/>
                </a:solidFill>
                <a:latin typeface="+mn-lt"/>
                <a:cs typeface="Arial" charset="0"/>
              </a:rPr>
              <a:t>Groups</a:t>
            </a:r>
          </a:p>
        </p:txBody>
      </p:sp>
      <p:sp>
        <p:nvSpPr>
          <p:cNvPr id="21512" name="Text Box 70"/>
          <p:cNvSpPr txBox="1">
            <a:spLocks noChangeArrowheads="1"/>
          </p:cNvSpPr>
          <p:nvPr/>
        </p:nvSpPr>
        <p:spPr bwMode="blackWhite">
          <a:xfrm>
            <a:off x="1790119" y="3330654"/>
            <a:ext cx="1741487" cy="463550"/>
          </a:xfrm>
          <a:prstGeom prst="rect">
            <a:avLst/>
          </a:prstGeom>
          <a:solidFill>
            <a:schemeClr val="tx2"/>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b="1" dirty="0">
                <a:solidFill>
                  <a:schemeClr val="bg1"/>
                </a:solidFill>
              </a:rPr>
              <a:t>Intervention</a:t>
            </a:r>
          </a:p>
        </p:txBody>
      </p:sp>
      <p:sp>
        <p:nvSpPr>
          <p:cNvPr id="600135" name="Text Box 71"/>
          <p:cNvSpPr txBox="1">
            <a:spLocks noChangeArrowheads="1"/>
          </p:cNvSpPr>
          <p:nvPr/>
        </p:nvSpPr>
        <p:spPr bwMode="blackWhite">
          <a:xfrm>
            <a:off x="153406" y="4373641"/>
            <a:ext cx="1946275" cy="457200"/>
          </a:xfrm>
          <a:prstGeom prst="rect">
            <a:avLst/>
          </a:prstGeom>
          <a:noFill/>
          <a:ln w="9525">
            <a:noFill/>
            <a:miter lim="800000"/>
            <a:headEnd/>
            <a:tailEnd/>
          </a:ln>
          <a:effectLst/>
        </p:spPr>
        <p:txBody>
          <a:bodyPr>
            <a:normAutofit fontScale="92500"/>
          </a:bodyPr>
          <a:lstStyle/>
          <a:p>
            <a:pPr>
              <a:spcBef>
                <a:spcPct val="50000"/>
              </a:spcBef>
              <a:defRPr/>
            </a:pPr>
            <a:r>
              <a:rPr lang="en-GB" sz="2200" dirty="0">
                <a:latin typeface="+mn-lt"/>
                <a:cs typeface="Arial" charset="0"/>
              </a:rPr>
              <a:t>Randomisation</a:t>
            </a:r>
          </a:p>
        </p:txBody>
      </p:sp>
      <p:sp>
        <p:nvSpPr>
          <p:cNvPr id="21514" name="Text Box 72"/>
          <p:cNvSpPr txBox="1">
            <a:spLocks noChangeArrowheads="1"/>
          </p:cNvSpPr>
          <p:nvPr/>
        </p:nvSpPr>
        <p:spPr bwMode="blackWhite">
          <a:xfrm>
            <a:off x="1763131" y="5518229"/>
            <a:ext cx="1795463" cy="463550"/>
          </a:xfrm>
          <a:prstGeom prst="rect">
            <a:avLst/>
          </a:prstGeom>
          <a:solidFill>
            <a:schemeClr val="tx2"/>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b="1" dirty="0">
                <a:solidFill>
                  <a:schemeClr val="bg1"/>
                </a:solidFill>
              </a:rPr>
              <a:t>Control</a:t>
            </a:r>
          </a:p>
        </p:txBody>
      </p:sp>
      <p:sp>
        <p:nvSpPr>
          <p:cNvPr id="78" name="TextBox 5"/>
          <p:cNvSpPr txBox="1">
            <a:spLocks noChangeArrowheads="1"/>
          </p:cNvSpPr>
          <p:nvPr/>
        </p:nvSpPr>
        <p:spPr bwMode="auto">
          <a:xfrm>
            <a:off x="0" y="6551613"/>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grpSp>
        <p:nvGrpSpPr>
          <p:cNvPr id="21516" name="Group 19"/>
          <p:cNvGrpSpPr>
            <a:grpSpLocks/>
          </p:cNvGrpSpPr>
          <p:nvPr/>
        </p:nvGrpSpPr>
        <p:grpSpPr bwMode="auto">
          <a:xfrm>
            <a:off x="4203119" y="2760741"/>
            <a:ext cx="2627312" cy="1784350"/>
            <a:chOff x="3052" y="1133"/>
            <a:chExt cx="1655" cy="1124"/>
          </a:xfrm>
        </p:grpSpPr>
        <p:grpSp>
          <p:nvGrpSpPr>
            <p:cNvPr id="21529" name="Group 20"/>
            <p:cNvGrpSpPr>
              <a:grpSpLocks/>
            </p:cNvGrpSpPr>
            <p:nvPr/>
          </p:nvGrpSpPr>
          <p:grpSpPr bwMode="auto">
            <a:xfrm>
              <a:off x="3052" y="1134"/>
              <a:ext cx="330" cy="1125"/>
              <a:chOff x="5009" y="2448"/>
              <a:chExt cx="825" cy="2810"/>
            </a:xfrm>
          </p:grpSpPr>
          <p:sp>
            <p:nvSpPr>
              <p:cNvPr id="21537" name="Oval 21"/>
              <p:cNvSpPr>
                <a:spLocks noChangeArrowheads="1"/>
              </p:cNvSpPr>
              <p:nvPr/>
            </p:nvSpPr>
            <p:spPr bwMode="blackWhite">
              <a:xfrm>
                <a:off x="5040" y="2448"/>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38" name="Oval 22"/>
              <p:cNvSpPr>
                <a:spLocks noChangeArrowheads="1"/>
              </p:cNvSpPr>
              <p:nvPr/>
            </p:nvSpPr>
            <p:spPr bwMode="blackWhite">
              <a:xfrm>
                <a:off x="5009" y="3487"/>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39" name="Oval 23"/>
              <p:cNvSpPr>
                <a:spLocks noChangeArrowheads="1"/>
              </p:cNvSpPr>
              <p:nvPr/>
            </p:nvSpPr>
            <p:spPr bwMode="blackWhite">
              <a:xfrm>
                <a:off x="5040" y="4464"/>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grpSp>
          <p:nvGrpSpPr>
            <p:cNvPr id="21530" name="Group 24"/>
            <p:cNvGrpSpPr>
              <a:grpSpLocks/>
            </p:cNvGrpSpPr>
            <p:nvPr/>
          </p:nvGrpSpPr>
          <p:grpSpPr bwMode="auto">
            <a:xfrm>
              <a:off x="4377" y="1134"/>
              <a:ext cx="330" cy="1125"/>
              <a:chOff x="5009" y="2448"/>
              <a:chExt cx="825" cy="2810"/>
            </a:xfrm>
          </p:grpSpPr>
          <p:sp>
            <p:nvSpPr>
              <p:cNvPr id="21534" name="Oval 25"/>
              <p:cNvSpPr>
                <a:spLocks noChangeArrowheads="1"/>
              </p:cNvSpPr>
              <p:nvPr/>
            </p:nvSpPr>
            <p:spPr bwMode="blackWhite">
              <a:xfrm>
                <a:off x="5040" y="2448"/>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35" name="Oval 26"/>
              <p:cNvSpPr>
                <a:spLocks noChangeArrowheads="1"/>
              </p:cNvSpPr>
              <p:nvPr/>
            </p:nvSpPr>
            <p:spPr bwMode="blackWhite">
              <a:xfrm>
                <a:off x="5009" y="3487"/>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36" name="Oval 27"/>
              <p:cNvSpPr>
                <a:spLocks noChangeArrowheads="1"/>
              </p:cNvSpPr>
              <p:nvPr/>
            </p:nvSpPr>
            <p:spPr bwMode="blackWhite">
              <a:xfrm>
                <a:off x="5040" y="4464"/>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21531" name="Line 28"/>
            <p:cNvSpPr>
              <a:spLocks noChangeShapeType="1"/>
            </p:cNvSpPr>
            <p:nvPr/>
          </p:nvSpPr>
          <p:spPr bwMode="blackWhite">
            <a:xfrm>
              <a:off x="3398" y="1306"/>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32" name="Line 29"/>
            <p:cNvSpPr>
              <a:spLocks noChangeShapeType="1"/>
            </p:cNvSpPr>
            <p:nvPr/>
          </p:nvSpPr>
          <p:spPr bwMode="blackWhite">
            <a:xfrm>
              <a:off x="3398" y="1709"/>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33" name="Line 30"/>
            <p:cNvSpPr>
              <a:spLocks noChangeShapeType="1"/>
            </p:cNvSpPr>
            <p:nvPr/>
          </p:nvSpPr>
          <p:spPr bwMode="blackWhite">
            <a:xfrm>
              <a:off x="3398" y="2112"/>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1517" name="Group 19"/>
          <p:cNvGrpSpPr>
            <a:grpSpLocks/>
          </p:cNvGrpSpPr>
          <p:nvPr/>
        </p:nvGrpSpPr>
        <p:grpSpPr bwMode="auto">
          <a:xfrm>
            <a:off x="4203119" y="4662566"/>
            <a:ext cx="2627312" cy="1784350"/>
            <a:chOff x="3052" y="1133"/>
            <a:chExt cx="1655" cy="1124"/>
          </a:xfrm>
        </p:grpSpPr>
        <p:grpSp>
          <p:nvGrpSpPr>
            <p:cNvPr id="21518" name="Group 20"/>
            <p:cNvGrpSpPr>
              <a:grpSpLocks/>
            </p:cNvGrpSpPr>
            <p:nvPr/>
          </p:nvGrpSpPr>
          <p:grpSpPr bwMode="auto">
            <a:xfrm>
              <a:off x="3052" y="1134"/>
              <a:ext cx="330" cy="1125"/>
              <a:chOff x="5009" y="2448"/>
              <a:chExt cx="825" cy="2810"/>
            </a:xfrm>
          </p:grpSpPr>
          <p:sp>
            <p:nvSpPr>
              <p:cNvPr id="21526" name="Oval 21"/>
              <p:cNvSpPr>
                <a:spLocks noChangeArrowheads="1"/>
              </p:cNvSpPr>
              <p:nvPr/>
            </p:nvSpPr>
            <p:spPr bwMode="blackWhite">
              <a:xfrm>
                <a:off x="5040" y="2448"/>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27" name="Oval 22"/>
              <p:cNvSpPr>
                <a:spLocks noChangeArrowheads="1"/>
              </p:cNvSpPr>
              <p:nvPr/>
            </p:nvSpPr>
            <p:spPr bwMode="blackWhite">
              <a:xfrm>
                <a:off x="5009" y="3487"/>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28" name="Oval 23"/>
              <p:cNvSpPr>
                <a:spLocks noChangeArrowheads="1"/>
              </p:cNvSpPr>
              <p:nvPr/>
            </p:nvSpPr>
            <p:spPr bwMode="blackWhite">
              <a:xfrm>
                <a:off x="5040" y="4464"/>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grpSp>
          <p:nvGrpSpPr>
            <p:cNvPr id="21519" name="Group 24"/>
            <p:cNvGrpSpPr>
              <a:grpSpLocks/>
            </p:cNvGrpSpPr>
            <p:nvPr/>
          </p:nvGrpSpPr>
          <p:grpSpPr bwMode="auto">
            <a:xfrm>
              <a:off x="4377" y="1134"/>
              <a:ext cx="330" cy="1125"/>
              <a:chOff x="5009" y="2448"/>
              <a:chExt cx="825" cy="2810"/>
            </a:xfrm>
          </p:grpSpPr>
          <p:sp>
            <p:nvSpPr>
              <p:cNvPr id="21523" name="Oval 25"/>
              <p:cNvSpPr>
                <a:spLocks noChangeArrowheads="1"/>
              </p:cNvSpPr>
              <p:nvPr/>
            </p:nvSpPr>
            <p:spPr bwMode="blackWhite">
              <a:xfrm>
                <a:off x="5040" y="2448"/>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24" name="Oval 26"/>
              <p:cNvSpPr>
                <a:spLocks noChangeArrowheads="1"/>
              </p:cNvSpPr>
              <p:nvPr/>
            </p:nvSpPr>
            <p:spPr bwMode="blackWhite">
              <a:xfrm>
                <a:off x="5009" y="3487"/>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1525" name="Oval 27"/>
              <p:cNvSpPr>
                <a:spLocks noChangeArrowheads="1"/>
              </p:cNvSpPr>
              <p:nvPr/>
            </p:nvSpPr>
            <p:spPr bwMode="blackWhite">
              <a:xfrm>
                <a:off x="5040" y="4464"/>
                <a:ext cx="794" cy="79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21520" name="Line 28"/>
            <p:cNvSpPr>
              <a:spLocks noChangeShapeType="1"/>
            </p:cNvSpPr>
            <p:nvPr/>
          </p:nvSpPr>
          <p:spPr bwMode="blackWhite">
            <a:xfrm>
              <a:off x="3398" y="1306"/>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21" name="Line 29"/>
            <p:cNvSpPr>
              <a:spLocks noChangeShapeType="1"/>
            </p:cNvSpPr>
            <p:nvPr/>
          </p:nvSpPr>
          <p:spPr bwMode="blackWhite">
            <a:xfrm>
              <a:off x="3398" y="1709"/>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22" name="Line 30"/>
            <p:cNvSpPr>
              <a:spLocks noChangeShapeType="1"/>
            </p:cNvSpPr>
            <p:nvPr/>
          </p:nvSpPr>
          <p:spPr bwMode="blackWhite">
            <a:xfrm>
              <a:off x="3398" y="2112"/>
              <a:ext cx="9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Tree>
    <p:extLst>
      <p:ext uri="{BB962C8B-B14F-4D97-AF65-F5344CB8AC3E}">
        <p14:creationId xmlns:p14="http://schemas.microsoft.com/office/powerpoint/2010/main" val="8060557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77813" y="412750"/>
            <a:ext cx="8866187" cy="855663"/>
          </a:xfrm>
        </p:spPr>
        <p:txBody>
          <a:bodyPr/>
          <a:lstStyle/>
          <a:p>
            <a:pPr eaLnBrk="1" hangingPunct="1"/>
            <a:r>
              <a:rPr lang="en-GB" altLang="en-US" dirty="0"/>
              <a:t>Cluster-randomised design</a:t>
            </a:r>
          </a:p>
        </p:txBody>
      </p:sp>
      <p:sp>
        <p:nvSpPr>
          <p:cNvPr id="78" name="TextBox 5"/>
          <p:cNvSpPr txBox="1">
            <a:spLocks noChangeArrowheads="1"/>
          </p:cNvSpPr>
          <p:nvPr/>
        </p:nvSpPr>
        <p:spPr bwMode="auto">
          <a:xfrm>
            <a:off x="0" y="6562725"/>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grpSp>
        <p:nvGrpSpPr>
          <p:cNvPr id="22532" name="Group 111"/>
          <p:cNvGrpSpPr>
            <a:grpSpLocks/>
          </p:cNvGrpSpPr>
          <p:nvPr/>
        </p:nvGrpSpPr>
        <p:grpSpPr bwMode="auto">
          <a:xfrm>
            <a:off x="117475" y="1482725"/>
            <a:ext cx="6983413" cy="5084763"/>
            <a:chOff x="545690" y="1483004"/>
            <a:chExt cx="6983217" cy="5084000"/>
          </a:xfrm>
        </p:grpSpPr>
        <p:grpSp>
          <p:nvGrpSpPr>
            <p:cNvPr id="22533" name="Group 3"/>
            <p:cNvGrpSpPr>
              <a:grpSpLocks/>
            </p:cNvGrpSpPr>
            <p:nvPr/>
          </p:nvGrpSpPr>
          <p:grpSpPr bwMode="auto">
            <a:xfrm>
              <a:off x="2755294" y="3659467"/>
              <a:ext cx="1649413" cy="2176462"/>
              <a:chOff x="1940" y="1627"/>
              <a:chExt cx="1039" cy="1371"/>
            </a:xfrm>
          </p:grpSpPr>
          <p:sp>
            <p:nvSpPr>
              <p:cNvPr id="22591" name="Line 4"/>
              <p:cNvSpPr>
                <a:spLocks noChangeAspect="1" noChangeShapeType="1"/>
              </p:cNvSpPr>
              <p:nvPr/>
            </p:nvSpPr>
            <p:spPr bwMode="blackWhite">
              <a:xfrm flipV="1">
                <a:off x="1940" y="1627"/>
                <a:ext cx="1039" cy="68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92" name="Line 5"/>
              <p:cNvSpPr>
                <a:spLocks noChangeAspect="1" noChangeShapeType="1"/>
              </p:cNvSpPr>
              <p:nvPr/>
            </p:nvSpPr>
            <p:spPr bwMode="blackWhite">
              <a:xfrm>
                <a:off x="1940" y="2312"/>
                <a:ext cx="1039" cy="68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2534" name="Text Box 6"/>
            <p:cNvSpPr txBox="1">
              <a:spLocks noChangeAspect="1" noChangeArrowheads="1"/>
            </p:cNvSpPr>
            <p:nvPr/>
          </p:nvSpPr>
          <p:spPr bwMode="blackWhite">
            <a:xfrm>
              <a:off x="3549156" y="1483004"/>
              <a:ext cx="2303398" cy="658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a:solidFill>
                    <a:schemeClr val="folHlink"/>
                  </a:solidFill>
                </a:rPr>
                <a:t>Unit of randomisation</a:t>
              </a:r>
              <a:endParaRPr lang="en-US" altLang="en-US" sz="2000">
                <a:solidFill>
                  <a:schemeClr val="accent1"/>
                </a:solidFill>
              </a:endParaRPr>
            </a:p>
          </p:txBody>
        </p:sp>
        <p:sp>
          <p:nvSpPr>
            <p:cNvPr id="22535" name="Text Box 7"/>
            <p:cNvSpPr txBox="1">
              <a:spLocks noChangeAspect="1" noChangeArrowheads="1"/>
            </p:cNvSpPr>
            <p:nvPr/>
          </p:nvSpPr>
          <p:spPr bwMode="blackWhite">
            <a:xfrm>
              <a:off x="5927164" y="1483004"/>
              <a:ext cx="1601743" cy="6714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dirty="0">
                  <a:solidFill>
                    <a:schemeClr val="folHlink"/>
                  </a:solidFill>
                </a:rPr>
                <a:t>Unit of </a:t>
              </a:r>
            </a:p>
            <a:p>
              <a:pPr algn="ctr" eaLnBrk="1" hangingPunct="1">
                <a:lnSpc>
                  <a:spcPct val="90000"/>
                </a:lnSpc>
                <a:spcBef>
                  <a:spcPct val="0"/>
                </a:spcBef>
                <a:buFontTx/>
                <a:buNone/>
              </a:pPr>
              <a:r>
                <a:rPr lang="en-US" altLang="en-US" sz="2000" dirty="0">
                  <a:solidFill>
                    <a:schemeClr val="folHlink"/>
                  </a:solidFill>
                </a:rPr>
                <a:t>analysis</a:t>
              </a:r>
              <a:endParaRPr lang="en-US" altLang="en-US" sz="2000" b="1" dirty="0"/>
            </a:p>
          </p:txBody>
        </p:sp>
        <p:sp>
          <p:nvSpPr>
            <p:cNvPr id="600072" name="Text Box 8"/>
            <p:cNvSpPr txBox="1">
              <a:spLocks noChangeAspect="1" noChangeArrowheads="1"/>
            </p:cNvSpPr>
            <p:nvPr/>
          </p:nvSpPr>
          <p:spPr bwMode="blackWhite">
            <a:xfrm>
              <a:off x="5941452" y="2338539"/>
              <a:ext cx="1576343" cy="436496"/>
            </a:xfrm>
            <a:prstGeom prst="rect">
              <a:avLst/>
            </a:prstGeom>
            <a:solidFill>
              <a:schemeClr val="bg2"/>
            </a:solidFill>
            <a:ln w="9525">
              <a:solidFill>
                <a:schemeClr val="bg2"/>
              </a:solidFill>
              <a:miter lim="800000"/>
              <a:headEnd/>
              <a:tailEnd/>
            </a:ln>
          </p:spPr>
          <p:txBody>
            <a:bodyPr>
              <a:normAutofit/>
            </a:bodyPr>
            <a:lstStyle/>
            <a:p>
              <a:pPr algn="ctr">
                <a:defRPr/>
              </a:pPr>
              <a:r>
                <a:rPr lang="en-US" sz="2200" b="1" dirty="0">
                  <a:solidFill>
                    <a:schemeClr val="bg1"/>
                  </a:solidFill>
                  <a:latin typeface="+mn-lt"/>
                  <a:cs typeface="Arial" charset="0"/>
                </a:rPr>
                <a:t>Individuals</a:t>
              </a:r>
            </a:p>
          </p:txBody>
        </p:sp>
        <p:sp>
          <p:nvSpPr>
            <p:cNvPr id="600133" name="Text Box 69"/>
            <p:cNvSpPr txBox="1">
              <a:spLocks noChangeAspect="1" noChangeArrowheads="1"/>
            </p:cNvSpPr>
            <p:nvPr/>
          </p:nvSpPr>
          <p:spPr bwMode="blackWhite">
            <a:xfrm>
              <a:off x="3936495" y="2332190"/>
              <a:ext cx="1533482" cy="436496"/>
            </a:xfrm>
            <a:prstGeom prst="rect">
              <a:avLst/>
            </a:prstGeom>
            <a:solidFill>
              <a:schemeClr val="bg2"/>
            </a:solidFill>
            <a:ln w="9525">
              <a:solidFill>
                <a:schemeClr val="bg2"/>
              </a:solidFill>
              <a:miter lim="800000"/>
              <a:headEnd/>
              <a:tailEnd/>
            </a:ln>
          </p:spPr>
          <p:txBody>
            <a:bodyPr>
              <a:normAutofit/>
            </a:bodyPr>
            <a:lstStyle/>
            <a:p>
              <a:pPr algn="ctr">
                <a:defRPr/>
              </a:pPr>
              <a:r>
                <a:rPr lang="en-US" sz="2200" b="1" dirty="0">
                  <a:solidFill>
                    <a:schemeClr val="bg1"/>
                  </a:solidFill>
                  <a:latin typeface="+mn-lt"/>
                  <a:cs typeface="Arial" charset="0"/>
                </a:rPr>
                <a:t>Groups</a:t>
              </a:r>
            </a:p>
          </p:txBody>
        </p:sp>
        <p:sp>
          <p:nvSpPr>
            <p:cNvPr id="22538" name="Text Box 70"/>
            <p:cNvSpPr txBox="1">
              <a:spLocks noChangeArrowheads="1"/>
            </p:cNvSpPr>
            <p:nvPr/>
          </p:nvSpPr>
          <p:spPr bwMode="blackWhite">
            <a:xfrm>
              <a:off x="2136320" y="3475018"/>
              <a:ext cx="1741439" cy="463480"/>
            </a:xfrm>
            <a:prstGeom prst="rect">
              <a:avLst/>
            </a:prstGeom>
            <a:solidFill>
              <a:schemeClr val="tx2"/>
            </a:solidFill>
            <a:ln w="9525">
              <a:solidFill>
                <a:schemeClr val="tx2"/>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b="1" dirty="0">
                  <a:solidFill>
                    <a:schemeClr val="bg1"/>
                  </a:solidFill>
                </a:rPr>
                <a:t>Intervention</a:t>
              </a:r>
            </a:p>
          </p:txBody>
        </p:sp>
        <p:sp>
          <p:nvSpPr>
            <p:cNvPr id="600135" name="Text Box 71"/>
            <p:cNvSpPr txBox="1">
              <a:spLocks noChangeArrowheads="1"/>
            </p:cNvSpPr>
            <p:nvPr/>
          </p:nvSpPr>
          <p:spPr bwMode="blackWhite">
            <a:xfrm>
              <a:off x="545690" y="4468644"/>
              <a:ext cx="1946220" cy="457131"/>
            </a:xfrm>
            <a:prstGeom prst="rect">
              <a:avLst/>
            </a:prstGeom>
            <a:noFill/>
            <a:ln w="9525">
              <a:noFill/>
              <a:miter lim="800000"/>
              <a:headEnd/>
              <a:tailEnd/>
            </a:ln>
            <a:effectLst/>
          </p:spPr>
          <p:txBody>
            <a:bodyPr>
              <a:normAutofit fontScale="92500"/>
            </a:bodyPr>
            <a:lstStyle/>
            <a:p>
              <a:pPr>
                <a:spcBef>
                  <a:spcPct val="50000"/>
                </a:spcBef>
                <a:defRPr/>
              </a:pPr>
              <a:r>
                <a:rPr lang="en-GB" sz="2200" dirty="0">
                  <a:latin typeface="+mn-lt"/>
                  <a:cs typeface="Arial" charset="0"/>
                </a:rPr>
                <a:t>Randomisation</a:t>
              </a:r>
            </a:p>
          </p:txBody>
        </p:sp>
        <p:sp>
          <p:nvSpPr>
            <p:cNvPr id="22540" name="Text Box 72"/>
            <p:cNvSpPr txBox="1">
              <a:spLocks noChangeArrowheads="1"/>
            </p:cNvSpPr>
            <p:nvPr/>
          </p:nvSpPr>
          <p:spPr bwMode="blackWhite">
            <a:xfrm>
              <a:off x="2109334" y="5663852"/>
              <a:ext cx="1795412" cy="461894"/>
            </a:xfrm>
            <a:prstGeom prst="rect">
              <a:avLst/>
            </a:prstGeom>
            <a:solidFill>
              <a:schemeClr val="tx2"/>
            </a:solidFill>
            <a:ln w="9525">
              <a:solidFill>
                <a:schemeClr val="tx2"/>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b="1" dirty="0">
                  <a:solidFill>
                    <a:schemeClr val="bg1"/>
                  </a:solidFill>
                </a:rPr>
                <a:t>Control</a:t>
              </a:r>
            </a:p>
          </p:txBody>
        </p:sp>
        <p:grpSp>
          <p:nvGrpSpPr>
            <p:cNvPr id="22541" name="Group 73"/>
            <p:cNvGrpSpPr>
              <a:grpSpLocks noChangeAspect="1"/>
            </p:cNvGrpSpPr>
            <p:nvPr/>
          </p:nvGrpSpPr>
          <p:grpSpPr bwMode="auto">
            <a:xfrm>
              <a:off x="4947632" y="3642465"/>
              <a:ext cx="1754187" cy="371475"/>
              <a:chOff x="5760" y="2335"/>
              <a:chExt cx="3250" cy="689"/>
            </a:xfrm>
          </p:grpSpPr>
          <p:sp>
            <p:nvSpPr>
              <p:cNvPr id="22585" name="Oval 74"/>
              <p:cNvSpPr>
                <a:spLocks noChangeAspect="1" noChangeArrowheads="1"/>
              </p:cNvSpPr>
              <p:nvPr/>
            </p:nvSpPr>
            <p:spPr bwMode="blackWhite">
              <a:xfrm>
                <a:off x="8897" y="2911"/>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86" name="Oval 75"/>
              <p:cNvSpPr>
                <a:spLocks noChangeAspect="1" noChangeArrowheads="1"/>
              </p:cNvSpPr>
              <p:nvPr/>
            </p:nvSpPr>
            <p:spPr bwMode="blackWhite">
              <a:xfrm>
                <a:off x="8897" y="2623"/>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87" name="Oval 76"/>
              <p:cNvSpPr>
                <a:spLocks noChangeAspect="1" noChangeArrowheads="1"/>
              </p:cNvSpPr>
              <p:nvPr/>
            </p:nvSpPr>
            <p:spPr bwMode="blackWhite">
              <a:xfrm>
                <a:off x="8897" y="2335"/>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88" name="Line 77"/>
              <p:cNvSpPr>
                <a:spLocks noChangeAspect="1" noChangeShapeType="1"/>
              </p:cNvSpPr>
              <p:nvPr/>
            </p:nvSpPr>
            <p:spPr bwMode="blackWhite">
              <a:xfrm flipH="1">
                <a:off x="5760" y="2393"/>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89" name="Line 78"/>
              <p:cNvSpPr>
                <a:spLocks noChangeAspect="1" noChangeShapeType="1"/>
              </p:cNvSpPr>
              <p:nvPr/>
            </p:nvSpPr>
            <p:spPr bwMode="blackWhite">
              <a:xfrm flipH="1">
                <a:off x="5904" y="2682"/>
                <a:ext cx="30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90" name="Line 79"/>
              <p:cNvSpPr>
                <a:spLocks noChangeAspect="1" noChangeShapeType="1"/>
              </p:cNvSpPr>
              <p:nvPr/>
            </p:nvSpPr>
            <p:spPr bwMode="blackWhite">
              <a:xfrm flipH="1">
                <a:off x="5760" y="2966"/>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2542" name="Group 80"/>
            <p:cNvGrpSpPr>
              <a:grpSpLocks noChangeAspect="1"/>
            </p:cNvGrpSpPr>
            <p:nvPr/>
          </p:nvGrpSpPr>
          <p:grpSpPr bwMode="auto">
            <a:xfrm>
              <a:off x="4947632" y="4228252"/>
              <a:ext cx="1754187" cy="373063"/>
              <a:chOff x="5760" y="2335"/>
              <a:chExt cx="3250" cy="689"/>
            </a:xfrm>
          </p:grpSpPr>
          <p:sp>
            <p:nvSpPr>
              <p:cNvPr id="22579" name="Oval 81"/>
              <p:cNvSpPr>
                <a:spLocks noChangeAspect="1" noChangeArrowheads="1"/>
              </p:cNvSpPr>
              <p:nvPr/>
            </p:nvSpPr>
            <p:spPr bwMode="blackWhite">
              <a:xfrm>
                <a:off x="8897" y="2911"/>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80" name="Oval 82"/>
              <p:cNvSpPr>
                <a:spLocks noChangeAspect="1" noChangeArrowheads="1"/>
              </p:cNvSpPr>
              <p:nvPr/>
            </p:nvSpPr>
            <p:spPr bwMode="blackWhite">
              <a:xfrm>
                <a:off x="8897" y="2623"/>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81" name="Oval 83"/>
              <p:cNvSpPr>
                <a:spLocks noChangeAspect="1" noChangeArrowheads="1"/>
              </p:cNvSpPr>
              <p:nvPr/>
            </p:nvSpPr>
            <p:spPr bwMode="blackWhite">
              <a:xfrm>
                <a:off x="8897" y="2335"/>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82" name="Line 84"/>
              <p:cNvSpPr>
                <a:spLocks noChangeAspect="1" noChangeShapeType="1"/>
              </p:cNvSpPr>
              <p:nvPr/>
            </p:nvSpPr>
            <p:spPr bwMode="blackWhite">
              <a:xfrm flipH="1">
                <a:off x="5760" y="2393"/>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83" name="Line 85"/>
              <p:cNvSpPr>
                <a:spLocks noChangeAspect="1" noChangeShapeType="1"/>
              </p:cNvSpPr>
              <p:nvPr/>
            </p:nvSpPr>
            <p:spPr bwMode="blackWhite">
              <a:xfrm flipH="1">
                <a:off x="5904" y="2682"/>
                <a:ext cx="30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84" name="Line 86"/>
              <p:cNvSpPr>
                <a:spLocks noChangeAspect="1" noChangeShapeType="1"/>
              </p:cNvSpPr>
              <p:nvPr/>
            </p:nvSpPr>
            <p:spPr bwMode="blackWhite">
              <a:xfrm flipH="1">
                <a:off x="5760" y="2966"/>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2543" name="Group 66"/>
            <p:cNvGrpSpPr>
              <a:grpSpLocks noChangeAspect="1"/>
            </p:cNvGrpSpPr>
            <p:nvPr/>
          </p:nvGrpSpPr>
          <p:grpSpPr bwMode="auto">
            <a:xfrm>
              <a:off x="4947632" y="2969365"/>
              <a:ext cx="1754187" cy="371475"/>
              <a:chOff x="5760" y="2335"/>
              <a:chExt cx="3250" cy="689"/>
            </a:xfrm>
          </p:grpSpPr>
          <p:sp>
            <p:nvSpPr>
              <p:cNvPr id="22573" name="Oval 67"/>
              <p:cNvSpPr>
                <a:spLocks noChangeAspect="1" noChangeArrowheads="1"/>
              </p:cNvSpPr>
              <p:nvPr/>
            </p:nvSpPr>
            <p:spPr bwMode="blackWhite">
              <a:xfrm>
                <a:off x="8897" y="2911"/>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74" name="Oval 68"/>
              <p:cNvSpPr>
                <a:spLocks noChangeAspect="1" noChangeArrowheads="1"/>
              </p:cNvSpPr>
              <p:nvPr/>
            </p:nvSpPr>
            <p:spPr bwMode="blackWhite">
              <a:xfrm>
                <a:off x="8897" y="2623"/>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75" name="Oval 69"/>
              <p:cNvSpPr>
                <a:spLocks noChangeAspect="1" noChangeArrowheads="1"/>
              </p:cNvSpPr>
              <p:nvPr/>
            </p:nvSpPr>
            <p:spPr bwMode="blackWhite">
              <a:xfrm>
                <a:off x="8897" y="2335"/>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76" name="Line 70"/>
              <p:cNvSpPr>
                <a:spLocks noChangeAspect="1" noChangeShapeType="1"/>
              </p:cNvSpPr>
              <p:nvPr/>
            </p:nvSpPr>
            <p:spPr bwMode="blackWhite">
              <a:xfrm flipH="1">
                <a:off x="5760" y="2393"/>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77" name="Line 71"/>
              <p:cNvSpPr>
                <a:spLocks noChangeAspect="1" noChangeShapeType="1"/>
              </p:cNvSpPr>
              <p:nvPr/>
            </p:nvSpPr>
            <p:spPr bwMode="blackWhite">
              <a:xfrm flipH="1">
                <a:off x="5904" y="2682"/>
                <a:ext cx="30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78" name="Line 72"/>
              <p:cNvSpPr>
                <a:spLocks noChangeAspect="1" noChangeShapeType="1"/>
              </p:cNvSpPr>
              <p:nvPr/>
            </p:nvSpPr>
            <p:spPr bwMode="blackWhite">
              <a:xfrm flipH="1">
                <a:off x="5760" y="2966"/>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2544" name="Group 22"/>
            <p:cNvGrpSpPr>
              <a:grpSpLocks/>
            </p:cNvGrpSpPr>
            <p:nvPr/>
          </p:nvGrpSpPr>
          <p:grpSpPr bwMode="auto">
            <a:xfrm>
              <a:off x="4520594" y="2889990"/>
              <a:ext cx="523875" cy="1784350"/>
              <a:chOff x="5009" y="2448"/>
              <a:chExt cx="825" cy="2810"/>
            </a:xfrm>
          </p:grpSpPr>
          <p:sp>
            <p:nvSpPr>
              <p:cNvPr id="22570" name="Oval 23"/>
              <p:cNvSpPr>
                <a:spLocks noChangeArrowheads="1"/>
              </p:cNvSpPr>
              <p:nvPr/>
            </p:nvSpPr>
            <p:spPr bwMode="blackWhite">
              <a:xfrm>
                <a:off x="5040" y="2448"/>
                <a:ext cx="794" cy="794"/>
              </a:xfrm>
              <a:prstGeom prst="ellipse">
                <a:avLst/>
              </a:prstGeom>
              <a:solidFill>
                <a:schemeClr val="bg2"/>
              </a:solidFill>
              <a:ln w="9525">
                <a:solidFill>
                  <a:schemeClr val="bg2"/>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71" name="Oval 24"/>
              <p:cNvSpPr>
                <a:spLocks noChangeArrowheads="1"/>
              </p:cNvSpPr>
              <p:nvPr/>
            </p:nvSpPr>
            <p:spPr bwMode="blackWhite">
              <a:xfrm>
                <a:off x="5009" y="3487"/>
                <a:ext cx="794" cy="794"/>
              </a:xfrm>
              <a:prstGeom prst="ellipse">
                <a:avLst/>
              </a:prstGeom>
              <a:solidFill>
                <a:schemeClr val="bg2"/>
              </a:solidFill>
              <a:ln w="9525">
                <a:solidFill>
                  <a:schemeClr val="bg2"/>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72" name="Oval 25"/>
              <p:cNvSpPr>
                <a:spLocks noChangeArrowheads="1"/>
              </p:cNvSpPr>
              <p:nvPr/>
            </p:nvSpPr>
            <p:spPr bwMode="blackWhite">
              <a:xfrm>
                <a:off x="5040" y="4464"/>
                <a:ext cx="794" cy="794"/>
              </a:xfrm>
              <a:prstGeom prst="ellipse">
                <a:avLst/>
              </a:prstGeom>
              <a:solidFill>
                <a:schemeClr val="bg2"/>
              </a:solidFill>
              <a:ln w="9525">
                <a:solidFill>
                  <a:schemeClr val="bg2"/>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grpSp>
          <p:nvGrpSpPr>
            <p:cNvPr id="22545" name="Group 73"/>
            <p:cNvGrpSpPr>
              <a:grpSpLocks noChangeAspect="1"/>
            </p:cNvGrpSpPr>
            <p:nvPr/>
          </p:nvGrpSpPr>
          <p:grpSpPr bwMode="auto">
            <a:xfrm>
              <a:off x="4952552" y="5535129"/>
              <a:ext cx="1754187" cy="371475"/>
              <a:chOff x="5760" y="2335"/>
              <a:chExt cx="3250" cy="689"/>
            </a:xfrm>
          </p:grpSpPr>
          <p:sp>
            <p:nvSpPr>
              <p:cNvPr id="22564" name="Oval 74"/>
              <p:cNvSpPr>
                <a:spLocks noChangeAspect="1" noChangeArrowheads="1"/>
              </p:cNvSpPr>
              <p:nvPr/>
            </p:nvSpPr>
            <p:spPr bwMode="blackWhite">
              <a:xfrm>
                <a:off x="8897" y="2911"/>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65" name="Oval 75"/>
              <p:cNvSpPr>
                <a:spLocks noChangeAspect="1" noChangeArrowheads="1"/>
              </p:cNvSpPr>
              <p:nvPr/>
            </p:nvSpPr>
            <p:spPr bwMode="blackWhite">
              <a:xfrm>
                <a:off x="8897" y="2623"/>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66" name="Oval 76"/>
              <p:cNvSpPr>
                <a:spLocks noChangeAspect="1" noChangeArrowheads="1"/>
              </p:cNvSpPr>
              <p:nvPr/>
            </p:nvSpPr>
            <p:spPr bwMode="blackWhite">
              <a:xfrm>
                <a:off x="8897" y="2335"/>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67" name="Line 77"/>
              <p:cNvSpPr>
                <a:spLocks noChangeAspect="1" noChangeShapeType="1"/>
              </p:cNvSpPr>
              <p:nvPr/>
            </p:nvSpPr>
            <p:spPr bwMode="blackWhite">
              <a:xfrm flipH="1">
                <a:off x="5760" y="2393"/>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68" name="Line 78"/>
              <p:cNvSpPr>
                <a:spLocks noChangeAspect="1" noChangeShapeType="1"/>
              </p:cNvSpPr>
              <p:nvPr/>
            </p:nvSpPr>
            <p:spPr bwMode="blackWhite">
              <a:xfrm flipH="1">
                <a:off x="5904" y="2682"/>
                <a:ext cx="30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69" name="Line 79"/>
              <p:cNvSpPr>
                <a:spLocks noChangeAspect="1" noChangeShapeType="1"/>
              </p:cNvSpPr>
              <p:nvPr/>
            </p:nvSpPr>
            <p:spPr bwMode="blackWhite">
              <a:xfrm flipH="1">
                <a:off x="5760" y="2966"/>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2546" name="Group 80"/>
            <p:cNvGrpSpPr>
              <a:grpSpLocks noChangeAspect="1"/>
            </p:cNvGrpSpPr>
            <p:nvPr/>
          </p:nvGrpSpPr>
          <p:grpSpPr bwMode="auto">
            <a:xfrm>
              <a:off x="4952552" y="6120916"/>
              <a:ext cx="1754187" cy="373063"/>
              <a:chOff x="5760" y="2335"/>
              <a:chExt cx="3250" cy="689"/>
            </a:xfrm>
          </p:grpSpPr>
          <p:sp>
            <p:nvSpPr>
              <p:cNvPr id="22558" name="Oval 81"/>
              <p:cNvSpPr>
                <a:spLocks noChangeAspect="1" noChangeArrowheads="1"/>
              </p:cNvSpPr>
              <p:nvPr/>
            </p:nvSpPr>
            <p:spPr bwMode="blackWhite">
              <a:xfrm>
                <a:off x="8897" y="2911"/>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59" name="Oval 82"/>
              <p:cNvSpPr>
                <a:spLocks noChangeAspect="1" noChangeArrowheads="1"/>
              </p:cNvSpPr>
              <p:nvPr/>
            </p:nvSpPr>
            <p:spPr bwMode="blackWhite">
              <a:xfrm>
                <a:off x="8897" y="2623"/>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60" name="Oval 83"/>
              <p:cNvSpPr>
                <a:spLocks noChangeAspect="1" noChangeArrowheads="1"/>
              </p:cNvSpPr>
              <p:nvPr/>
            </p:nvSpPr>
            <p:spPr bwMode="blackWhite">
              <a:xfrm>
                <a:off x="8897" y="2335"/>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61" name="Line 84"/>
              <p:cNvSpPr>
                <a:spLocks noChangeAspect="1" noChangeShapeType="1"/>
              </p:cNvSpPr>
              <p:nvPr/>
            </p:nvSpPr>
            <p:spPr bwMode="blackWhite">
              <a:xfrm flipH="1">
                <a:off x="5760" y="2393"/>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62" name="Line 85"/>
              <p:cNvSpPr>
                <a:spLocks noChangeAspect="1" noChangeShapeType="1"/>
              </p:cNvSpPr>
              <p:nvPr/>
            </p:nvSpPr>
            <p:spPr bwMode="blackWhite">
              <a:xfrm flipH="1">
                <a:off x="5904" y="2682"/>
                <a:ext cx="30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63" name="Line 86"/>
              <p:cNvSpPr>
                <a:spLocks noChangeAspect="1" noChangeShapeType="1"/>
              </p:cNvSpPr>
              <p:nvPr/>
            </p:nvSpPr>
            <p:spPr bwMode="blackWhite">
              <a:xfrm flipH="1">
                <a:off x="5760" y="2966"/>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2547" name="Group 66"/>
            <p:cNvGrpSpPr>
              <a:grpSpLocks noChangeAspect="1"/>
            </p:cNvGrpSpPr>
            <p:nvPr/>
          </p:nvGrpSpPr>
          <p:grpSpPr bwMode="auto">
            <a:xfrm>
              <a:off x="4952552" y="4862029"/>
              <a:ext cx="1754187" cy="371475"/>
              <a:chOff x="5760" y="2335"/>
              <a:chExt cx="3250" cy="689"/>
            </a:xfrm>
          </p:grpSpPr>
          <p:sp>
            <p:nvSpPr>
              <p:cNvPr id="22552" name="Oval 67"/>
              <p:cNvSpPr>
                <a:spLocks noChangeAspect="1" noChangeArrowheads="1"/>
              </p:cNvSpPr>
              <p:nvPr/>
            </p:nvSpPr>
            <p:spPr bwMode="blackWhite">
              <a:xfrm>
                <a:off x="8897" y="2911"/>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53" name="Oval 68"/>
              <p:cNvSpPr>
                <a:spLocks noChangeAspect="1" noChangeArrowheads="1"/>
              </p:cNvSpPr>
              <p:nvPr/>
            </p:nvSpPr>
            <p:spPr bwMode="blackWhite">
              <a:xfrm>
                <a:off x="8897" y="2623"/>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54" name="Oval 69"/>
              <p:cNvSpPr>
                <a:spLocks noChangeAspect="1" noChangeArrowheads="1"/>
              </p:cNvSpPr>
              <p:nvPr/>
            </p:nvSpPr>
            <p:spPr bwMode="blackWhite">
              <a:xfrm>
                <a:off x="8897" y="2335"/>
                <a:ext cx="113" cy="113"/>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55" name="Line 70"/>
              <p:cNvSpPr>
                <a:spLocks noChangeAspect="1" noChangeShapeType="1"/>
              </p:cNvSpPr>
              <p:nvPr/>
            </p:nvSpPr>
            <p:spPr bwMode="blackWhite">
              <a:xfrm flipH="1">
                <a:off x="5760" y="2393"/>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56" name="Line 71"/>
              <p:cNvSpPr>
                <a:spLocks noChangeAspect="1" noChangeShapeType="1"/>
              </p:cNvSpPr>
              <p:nvPr/>
            </p:nvSpPr>
            <p:spPr bwMode="blackWhite">
              <a:xfrm flipH="1">
                <a:off x="5904" y="2682"/>
                <a:ext cx="30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57" name="Line 72"/>
              <p:cNvSpPr>
                <a:spLocks noChangeAspect="1" noChangeShapeType="1"/>
              </p:cNvSpPr>
              <p:nvPr/>
            </p:nvSpPr>
            <p:spPr bwMode="blackWhite">
              <a:xfrm flipH="1">
                <a:off x="5760" y="2966"/>
                <a:ext cx="316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2548" name="Group 22"/>
            <p:cNvGrpSpPr>
              <a:grpSpLocks/>
            </p:cNvGrpSpPr>
            <p:nvPr/>
          </p:nvGrpSpPr>
          <p:grpSpPr bwMode="auto">
            <a:xfrm>
              <a:off x="4525514" y="4782654"/>
              <a:ext cx="523875" cy="1784350"/>
              <a:chOff x="5009" y="2448"/>
              <a:chExt cx="825" cy="2810"/>
            </a:xfrm>
          </p:grpSpPr>
          <p:sp>
            <p:nvSpPr>
              <p:cNvPr id="22549" name="Oval 23"/>
              <p:cNvSpPr>
                <a:spLocks noChangeArrowheads="1"/>
              </p:cNvSpPr>
              <p:nvPr/>
            </p:nvSpPr>
            <p:spPr bwMode="blackWhite">
              <a:xfrm>
                <a:off x="5040" y="2448"/>
                <a:ext cx="794" cy="794"/>
              </a:xfrm>
              <a:prstGeom prst="ellipse">
                <a:avLst/>
              </a:prstGeom>
              <a:solidFill>
                <a:schemeClr val="bg2"/>
              </a:solidFill>
              <a:ln w="9525">
                <a:solidFill>
                  <a:schemeClr val="bg2"/>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50" name="Oval 24"/>
              <p:cNvSpPr>
                <a:spLocks noChangeArrowheads="1"/>
              </p:cNvSpPr>
              <p:nvPr/>
            </p:nvSpPr>
            <p:spPr bwMode="blackWhite">
              <a:xfrm>
                <a:off x="5009" y="3487"/>
                <a:ext cx="794" cy="794"/>
              </a:xfrm>
              <a:prstGeom prst="ellipse">
                <a:avLst/>
              </a:prstGeom>
              <a:solidFill>
                <a:schemeClr val="bg2"/>
              </a:solidFill>
              <a:ln w="9525">
                <a:solidFill>
                  <a:schemeClr val="bg2"/>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51" name="Oval 25"/>
              <p:cNvSpPr>
                <a:spLocks noChangeArrowheads="1"/>
              </p:cNvSpPr>
              <p:nvPr/>
            </p:nvSpPr>
            <p:spPr bwMode="blackWhite">
              <a:xfrm>
                <a:off x="5040" y="4464"/>
                <a:ext cx="794" cy="794"/>
              </a:xfrm>
              <a:prstGeom prst="ellipse">
                <a:avLst/>
              </a:prstGeom>
              <a:solidFill>
                <a:schemeClr val="bg2"/>
              </a:solidFill>
              <a:ln w="9525">
                <a:solidFill>
                  <a:schemeClr val="bg2"/>
                </a:solidFill>
                <a:round/>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grpSp>
      </p:grpSp>
    </p:spTree>
    <p:extLst>
      <p:ext uri="{BB962C8B-B14F-4D97-AF65-F5344CB8AC3E}">
        <p14:creationId xmlns:p14="http://schemas.microsoft.com/office/powerpoint/2010/main" val="3872135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342900" indent="-342900">
              <a:buFont typeface="Arial" panose="020B0604020202020204" pitchFamily="34" charset="0"/>
              <a:buChar char="•"/>
            </a:pPr>
            <a:r>
              <a:rPr lang="en-AU" altLang="en-US" b="1" dirty="0"/>
              <a:t>generic inverse variance meta-analysis</a:t>
            </a:r>
          </a:p>
          <a:p>
            <a:pPr marL="342900" indent="-342900">
              <a:buFont typeface="Arial" panose="020B0604020202020204" pitchFamily="34" charset="0"/>
              <a:buChar char="•"/>
            </a:pPr>
            <a:r>
              <a:rPr lang="en-AU" altLang="en-US" dirty="0"/>
              <a:t>other outcome types</a:t>
            </a:r>
          </a:p>
          <a:p>
            <a:pPr marL="342900" indent="-342900">
              <a:buFont typeface="Arial" panose="020B0604020202020204" pitchFamily="34" charset="0"/>
              <a:buChar char="•"/>
            </a:pPr>
            <a:r>
              <a:rPr lang="en-US" altLang="en-US" dirty="0"/>
              <a:t>multi-arm studies</a:t>
            </a:r>
          </a:p>
          <a:p>
            <a:pPr marL="342900" indent="-342900">
              <a:buFont typeface="Arial" panose="020B0604020202020204" pitchFamily="34" charset="0"/>
              <a:buChar char="•"/>
            </a:pPr>
            <a:r>
              <a:rPr lang="en-US" altLang="en-US" dirty="0"/>
              <a:t>cluster-</a:t>
            </a:r>
            <a:r>
              <a:rPr lang="en-US" altLang="en-US" dirty="0" err="1"/>
              <a:t>randomised</a:t>
            </a:r>
            <a:r>
              <a:rPr lang="en-US" altLang="en-US" dirty="0"/>
              <a:t> trials</a:t>
            </a:r>
          </a:p>
          <a:p>
            <a:pPr marL="342900" indent="-342900">
              <a:buFont typeface="Arial" panose="020B0604020202020204" pitchFamily="34" charset="0"/>
              <a:buChar char="•"/>
            </a:pPr>
            <a:r>
              <a:rPr lang="en-US" altLang="en-US" dirty="0"/>
              <a:t>cross-over trials</a:t>
            </a:r>
          </a:p>
          <a:p>
            <a:pPr marL="342900" indent="-342900">
              <a:buFont typeface="Arial" panose="020B0604020202020204" pitchFamily="34" charset="0"/>
              <a:buChar char="•"/>
            </a:pPr>
            <a:r>
              <a:rPr lang="en-US" altLang="en-US" dirty="0"/>
              <a:t>non-</a:t>
            </a:r>
            <a:r>
              <a:rPr lang="en-US" altLang="en-US" dirty="0" err="1"/>
              <a:t>randomised</a:t>
            </a:r>
            <a:r>
              <a:rPr lang="en-US" altLang="en-US" dirty="0"/>
              <a:t> studies</a:t>
            </a:r>
          </a:p>
        </p:txBody>
      </p:sp>
      <p:sp>
        <p:nvSpPr>
          <p:cNvPr id="6150" name="Text Box 8"/>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Chapters 10, 23 &amp; 24 of the Handbook</a:t>
            </a:r>
          </a:p>
        </p:txBody>
      </p:sp>
      <p:pic>
        <p:nvPicPr>
          <p:cNvPr id="7" name="Picture 6">
            <a:extLst>
              <a:ext uri="{FF2B5EF4-FFF2-40B4-BE49-F238E27FC236}">
                <a16:creationId xmlns:a16="http://schemas.microsoft.com/office/drawing/2014/main" id="{A51FB217-9778-1C42-93C4-6AA0061FB473}"/>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230816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Unit-of-analysis issues</a:t>
            </a:r>
          </a:p>
        </p:txBody>
      </p:sp>
      <p:sp>
        <p:nvSpPr>
          <p:cNvPr id="23555" name="Rectangle 3"/>
          <p:cNvSpPr>
            <a:spLocks noGrp="1" noChangeArrowheads="1"/>
          </p:cNvSpPr>
          <p:nvPr>
            <p:ph idx="4294967295"/>
          </p:nvPr>
        </p:nvSpPr>
        <p:spPr>
          <a:xfrm>
            <a:off x="637673" y="2301575"/>
            <a:ext cx="7983538" cy="3910013"/>
          </a:xfrm>
        </p:spPr>
        <p:txBody>
          <a:bodyPr/>
          <a:lstStyle/>
          <a:p>
            <a:pPr lvl="1"/>
            <a:r>
              <a:rPr lang="en-US" altLang="en-US" dirty="0"/>
              <a:t>individuals within a cluster are correlated</a:t>
            </a:r>
          </a:p>
          <a:p>
            <a:pPr lvl="1"/>
            <a:r>
              <a:rPr lang="en-US" altLang="en-US" dirty="0"/>
              <a:t>when we are interested in outcomes at the individual level:</a:t>
            </a:r>
          </a:p>
          <a:p>
            <a:pPr lvl="2"/>
            <a:r>
              <a:rPr lang="en-US" altLang="en-US" dirty="0" err="1"/>
              <a:t>analysing</a:t>
            </a:r>
            <a:r>
              <a:rPr lang="en-US" altLang="en-US" dirty="0"/>
              <a:t> by individuals gives too much precision</a:t>
            </a:r>
          </a:p>
          <a:p>
            <a:pPr lvl="3"/>
            <a:r>
              <a:rPr lang="en-US" altLang="en-US" dirty="0"/>
              <a:t> false positive conclusions</a:t>
            </a:r>
          </a:p>
          <a:p>
            <a:pPr lvl="3"/>
            <a:r>
              <a:rPr lang="en-US" altLang="en-US" dirty="0"/>
              <a:t>more weight in meta-analysis</a:t>
            </a:r>
          </a:p>
          <a:p>
            <a:pPr lvl="2"/>
            <a:r>
              <a:rPr lang="en-US" altLang="en-US" dirty="0" err="1"/>
              <a:t>analysing</a:t>
            </a:r>
            <a:r>
              <a:rPr lang="en-US" altLang="en-US" dirty="0"/>
              <a:t> by clusters gives too little precision</a:t>
            </a:r>
          </a:p>
          <a:p>
            <a:pPr lvl="2"/>
            <a:r>
              <a:rPr lang="en-US" altLang="en-US" dirty="0"/>
              <a:t>correct weight should be somewhere in between </a:t>
            </a:r>
          </a:p>
          <a:p>
            <a:pPr lvl="1"/>
            <a:r>
              <a:rPr lang="en-US" altLang="en-US" dirty="0"/>
              <a:t>may also occur in other studies</a:t>
            </a:r>
          </a:p>
          <a:p>
            <a:pPr lvl="2"/>
            <a:r>
              <a:rPr lang="en-US" altLang="en-US" dirty="0"/>
              <a:t>clustered delivery, </a:t>
            </a:r>
            <a:r>
              <a:rPr lang="en-US" altLang="en-US" dirty="0" err="1"/>
              <a:t>e.g</a:t>
            </a:r>
            <a:r>
              <a:rPr lang="en-US" altLang="en-US" dirty="0"/>
              <a:t> by practitioner</a:t>
            </a:r>
          </a:p>
          <a:p>
            <a:pPr lvl="2"/>
            <a:r>
              <a:rPr lang="en-US" altLang="en-US" dirty="0"/>
              <a:t>multiple treatments, e.g. cycles, body parts</a:t>
            </a:r>
          </a:p>
        </p:txBody>
      </p:sp>
      <p:sp>
        <p:nvSpPr>
          <p:cNvPr id="8" name="TextBox 5"/>
          <p:cNvSpPr txBox="1">
            <a:spLocks noChangeArrowheads="1"/>
          </p:cNvSpPr>
          <p:nvPr/>
        </p:nvSpPr>
        <p:spPr bwMode="auto">
          <a:xfrm>
            <a:off x="0" y="6562725"/>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spTree>
    <p:extLst>
      <p:ext uri="{BB962C8B-B14F-4D97-AF65-F5344CB8AC3E}">
        <p14:creationId xmlns:p14="http://schemas.microsoft.com/office/powerpoint/2010/main" val="882373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9738" y="1317600"/>
            <a:ext cx="7540480" cy="632838"/>
          </a:xfrm>
        </p:spPr>
        <p:txBody>
          <a:bodyPr/>
          <a:lstStyle/>
          <a:p>
            <a:r>
              <a:rPr lang="en-GB" altLang="en-US" dirty="0"/>
              <a:t>Taking correlation into account</a:t>
            </a:r>
          </a:p>
        </p:txBody>
      </p:sp>
      <p:sp>
        <p:nvSpPr>
          <p:cNvPr id="24579" name="Rectangle 3"/>
          <p:cNvSpPr>
            <a:spLocks noGrp="1" noChangeArrowheads="1"/>
          </p:cNvSpPr>
          <p:nvPr>
            <p:ph idx="4294967295"/>
          </p:nvPr>
        </p:nvSpPr>
        <p:spPr>
          <a:xfrm>
            <a:off x="858837" y="2178050"/>
            <a:ext cx="6119813" cy="3910013"/>
          </a:xfrm>
        </p:spPr>
        <p:txBody>
          <a:bodyPr/>
          <a:lstStyle/>
          <a:p>
            <a:pPr lvl="1"/>
            <a:r>
              <a:rPr lang="en-GB" altLang="en-US" dirty="0"/>
              <a:t>study may use appropriate analysis method</a:t>
            </a:r>
          </a:p>
          <a:p>
            <a:pPr lvl="2"/>
            <a:r>
              <a:rPr lang="en-GB" altLang="en-US" dirty="0"/>
              <a:t>e.g. a mixed (multilevel) model, GEEs</a:t>
            </a:r>
          </a:p>
          <a:p>
            <a:pPr lvl="2"/>
            <a:r>
              <a:rPr lang="en-GB" altLang="en-US" dirty="0"/>
              <a:t>meta-analyse using GIV method</a:t>
            </a:r>
          </a:p>
          <a:p>
            <a:pPr lvl="1"/>
            <a:r>
              <a:rPr lang="en-GB" altLang="en-US" dirty="0"/>
              <a:t>if not, adjust the analysis for correlation</a:t>
            </a:r>
          </a:p>
          <a:p>
            <a:pPr lvl="1"/>
            <a:r>
              <a:rPr lang="en-GB" altLang="en-US" dirty="0"/>
              <a:t>get statistical advice</a:t>
            </a:r>
          </a:p>
          <a:p>
            <a:pPr lvl="1"/>
            <a:r>
              <a:rPr lang="en-GB" altLang="en-US" dirty="0"/>
              <a:t>clearly identify cluster-randomised trials and explain how you have dealt with the data</a:t>
            </a:r>
          </a:p>
        </p:txBody>
      </p:sp>
      <p:sp>
        <p:nvSpPr>
          <p:cNvPr id="6" name="TextBox 5"/>
          <p:cNvSpPr txBox="1">
            <a:spLocks noChangeArrowheads="1"/>
          </p:cNvSpPr>
          <p:nvPr/>
        </p:nvSpPr>
        <p:spPr bwMode="auto">
          <a:xfrm>
            <a:off x="0" y="6562725"/>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sp>
        <p:nvSpPr>
          <p:cNvPr id="10" name="Text Box 8">
            <a:extLst>
              <a:ext uri="{FF2B5EF4-FFF2-40B4-BE49-F238E27FC236}">
                <a16:creationId xmlns:a16="http://schemas.microsoft.com/office/drawing/2014/main" id="{59BE0B51-4385-D747-BADE-F8DE9F8BCD7F}"/>
              </a:ext>
            </a:extLst>
          </p:cNvPr>
          <p:cNvSpPr txBox="1">
            <a:spLocks noChangeArrowheads="1"/>
          </p:cNvSpPr>
          <p:nvPr/>
        </p:nvSpPr>
        <p:spPr bwMode="auto">
          <a:xfrm>
            <a:off x="768784" y="5981163"/>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23.1 of the Handbook</a:t>
            </a:r>
          </a:p>
        </p:txBody>
      </p:sp>
      <p:pic>
        <p:nvPicPr>
          <p:cNvPr id="11" name="Picture 10">
            <a:extLst>
              <a:ext uri="{FF2B5EF4-FFF2-40B4-BE49-F238E27FC236}">
                <a16:creationId xmlns:a16="http://schemas.microsoft.com/office/drawing/2014/main" id="{588B9774-2FB2-EE4F-800C-92338F97DB23}"/>
              </a:ext>
            </a:extLst>
          </p:cNvPr>
          <p:cNvPicPr>
            <a:picLocks noChangeAspect="1"/>
          </p:cNvPicPr>
          <p:nvPr/>
        </p:nvPicPr>
        <p:blipFill>
          <a:blip r:embed="rId3"/>
          <a:stretch>
            <a:fillRect/>
          </a:stretch>
        </p:blipFill>
        <p:spPr>
          <a:xfrm>
            <a:off x="532352" y="5633583"/>
            <a:ext cx="570332" cy="822065"/>
          </a:xfrm>
          <a:prstGeom prst="rect">
            <a:avLst/>
          </a:prstGeom>
        </p:spPr>
      </p:pic>
    </p:spTree>
    <p:extLst>
      <p:ext uri="{BB962C8B-B14F-4D97-AF65-F5344CB8AC3E}">
        <p14:creationId xmlns:p14="http://schemas.microsoft.com/office/powerpoint/2010/main" val="601869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36575" y="1154113"/>
            <a:ext cx="8607425" cy="633412"/>
          </a:xfrm>
        </p:spPr>
        <p:txBody>
          <a:bodyPr/>
          <a:lstStyle/>
          <a:p>
            <a:pPr eaLnBrk="1" hangingPunct="1"/>
            <a:r>
              <a:rPr lang="en-AU" altLang="en-US" dirty="0"/>
              <a:t>Example: Education to prevent dog bites</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925783"/>
            <a:ext cx="90566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5965448"/>
            <a:ext cx="8897938" cy="892552"/>
          </a:xfrm>
          <a:prstGeom prst="rect">
            <a:avLst/>
          </a:prstGeom>
          <a:noFill/>
          <a:ln w="9525">
            <a:noFill/>
            <a:miter lim="800000"/>
            <a:headEnd/>
            <a:tailEnd/>
          </a:ln>
        </p:spPr>
        <p:txBody>
          <a:bodyPr>
            <a:spAutoFit/>
          </a:bodyPr>
          <a:lstStyle/>
          <a:p>
            <a:pPr>
              <a:defRPr/>
            </a:pPr>
            <a:r>
              <a:rPr lang="en-AU" sz="1300" dirty="0">
                <a:solidFill>
                  <a:schemeClr val="tx2"/>
                </a:solidFill>
                <a:latin typeface="+mn-lt"/>
                <a:cs typeface="Arial" charset="0"/>
              </a:rPr>
              <a:t>Source: Craig Ramsay</a:t>
            </a:r>
          </a:p>
          <a:p>
            <a:pPr>
              <a:defRPr/>
            </a:pPr>
            <a:r>
              <a:rPr lang="en-AU" sz="1300" dirty="0" err="1">
                <a:solidFill>
                  <a:schemeClr val="tx2"/>
                </a:solidFill>
                <a:latin typeface="+mn-lt"/>
                <a:cs typeface="Arial" charset="0"/>
              </a:rPr>
              <a:t>Duperrex</a:t>
            </a:r>
            <a:r>
              <a:rPr lang="en-AU" sz="1300" dirty="0">
                <a:solidFill>
                  <a:schemeClr val="tx2"/>
                </a:solidFill>
                <a:latin typeface="+mn-lt"/>
                <a:cs typeface="Arial" charset="0"/>
              </a:rPr>
              <a:t> O, </a:t>
            </a:r>
            <a:r>
              <a:rPr lang="en-AU" sz="1300" dirty="0" err="1">
                <a:solidFill>
                  <a:schemeClr val="tx2"/>
                </a:solidFill>
                <a:latin typeface="+mn-lt"/>
                <a:cs typeface="Arial" charset="0"/>
              </a:rPr>
              <a:t>Blackhall</a:t>
            </a:r>
            <a:r>
              <a:rPr lang="en-AU" sz="1300" dirty="0">
                <a:solidFill>
                  <a:schemeClr val="tx2"/>
                </a:solidFill>
                <a:latin typeface="+mn-lt"/>
                <a:cs typeface="Arial" charset="0"/>
              </a:rPr>
              <a:t> K, </a:t>
            </a:r>
            <a:r>
              <a:rPr lang="en-AU" sz="1300" dirty="0" err="1">
                <a:solidFill>
                  <a:schemeClr val="tx2"/>
                </a:solidFill>
                <a:latin typeface="+mn-lt"/>
                <a:cs typeface="Arial" charset="0"/>
              </a:rPr>
              <a:t>Burri</a:t>
            </a:r>
            <a:r>
              <a:rPr lang="en-AU" sz="1300" dirty="0">
                <a:solidFill>
                  <a:schemeClr val="tx2"/>
                </a:solidFill>
                <a:latin typeface="+mn-lt"/>
                <a:cs typeface="Arial" charset="0"/>
              </a:rPr>
              <a:t> M, </a:t>
            </a:r>
            <a:r>
              <a:rPr lang="en-AU" sz="1300" dirty="0" err="1">
                <a:solidFill>
                  <a:schemeClr val="tx2"/>
                </a:solidFill>
                <a:latin typeface="+mn-lt"/>
                <a:cs typeface="Arial" charset="0"/>
              </a:rPr>
              <a:t>Jeannot</a:t>
            </a:r>
            <a:r>
              <a:rPr lang="en-AU" sz="1300" dirty="0">
                <a:solidFill>
                  <a:schemeClr val="tx2"/>
                </a:solidFill>
                <a:latin typeface="+mn-lt"/>
                <a:cs typeface="Arial" charset="0"/>
              </a:rPr>
              <a:t> E. Education of children and adolescents for the prevention of dog bite injuries. Cochrane Database of Systematic Reviews 2009, Issue 2. Art. No.: CD004726. DOI: 10.1002/14651858.CD004726.pub2</a:t>
            </a:r>
            <a:r>
              <a:rPr lang="en-AU" sz="1300" dirty="0">
                <a:solidFill>
                  <a:schemeClr val="accent2">
                    <a:lumMod val="75000"/>
                  </a:schemeClr>
                </a:solidFill>
                <a:latin typeface="+mn-lt"/>
                <a:cs typeface="Arial" charset="0"/>
              </a:rPr>
              <a:t>.</a:t>
            </a:r>
          </a:p>
        </p:txBody>
      </p:sp>
    </p:spTree>
    <p:extLst>
      <p:ext uri="{BB962C8B-B14F-4D97-AF65-F5344CB8AC3E}">
        <p14:creationId xmlns:p14="http://schemas.microsoft.com/office/powerpoint/2010/main" val="3458215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6149975"/>
            <a:ext cx="9337964" cy="692497"/>
          </a:xfrm>
          <a:prstGeom prst="rect">
            <a:avLst/>
          </a:prstGeom>
          <a:noFill/>
          <a:ln w="9525">
            <a:noFill/>
            <a:miter lim="800000"/>
            <a:headEnd/>
            <a:tailEnd/>
          </a:ln>
        </p:spPr>
        <p:txBody>
          <a:bodyPr wrap="square">
            <a:spAutoFit/>
          </a:bodyPr>
          <a:lstStyle/>
          <a:p>
            <a:pPr>
              <a:defRPr/>
            </a:pPr>
            <a:r>
              <a:rPr lang="en-AU" sz="1300" dirty="0">
                <a:solidFill>
                  <a:schemeClr val="tx2"/>
                </a:solidFill>
                <a:latin typeface="+mn-lt"/>
                <a:cs typeface="Arial" charset="0"/>
              </a:rPr>
              <a:t>Source: Matt Page</a:t>
            </a:r>
          </a:p>
          <a:p>
            <a:pPr>
              <a:defRPr/>
            </a:pPr>
            <a:r>
              <a:rPr lang="en-AU" sz="1300" dirty="0">
                <a:solidFill>
                  <a:schemeClr val="tx2"/>
                </a:solidFill>
                <a:latin typeface="+mn-lt"/>
                <a:cs typeface="Arial" charset="0"/>
              </a:rPr>
              <a:t>Adapted from </a:t>
            </a:r>
            <a:r>
              <a:rPr lang="en-AU" sz="1300" dirty="0" err="1">
                <a:solidFill>
                  <a:schemeClr val="tx2"/>
                </a:solidFill>
                <a:latin typeface="+mn-lt"/>
                <a:cs typeface="Arial" charset="0"/>
              </a:rPr>
              <a:t>Okebe</a:t>
            </a:r>
            <a:r>
              <a:rPr lang="en-AU" sz="1300" dirty="0">
                <a:solidFill>
                  <a:schemeClr val="tx2"/>
                </a:solidFill>
                <a:latin typeface="+mn-lt"/>
                <a:cs typeface="Arial" charset="0"/>
              </a:rPr>
              <a:t> JU, </a:t>
            </a:r>
            <a:r>
              <a:rPr lang="en-AU" sz="1300" dirty="0" err="1">
                <a:solidFill>
                  <a:schemeClr val="tx2"/>
                </a:solidFill>
                <a:latin typeface="+mn-lt"/>
                <a:cs typeface="Arial" charset="0"/>
              </a:rPr>
              <a:t>Yahav</a:t>
            </a:r>
            <a:r>
              <a:rPr lang="en-AU" sz="1300" dirty="0">
                <a:solidFill>
                  <a:schemeClr val="tx2"/>
                </a:solidFill>
                <a:latin typeface="+mn-lt"/>
                <a:cs typeface="Arial" charset="0"/>
              </a:rPr>
              <a:t> D, </a:t>
            </a:r>
            <a:r>
              <a:rPr lang="en-AU" sz="1300" dirty="0" err="1">
                <a:solidFill>
                  <a:schemeClr val="tx2"/>
                </a:solidFill>
                <a:latin typeface="+mn-lt"/>
                <a:cs typeface="Arial" charset="0"/>
              </a:rPr>
              <a:t>Shbita</a:t>
            </a:r>
            <a:r>
              <a:rPr lang="en-AU" sz="1300" dirty="0">
                <a:solidFill>
                  <a:schemeClr val="tx2"/>
                </a:solidFill>
                <a:latin typeface="+mn-lt"/>
                <a:cs typeface="Arial" charset="0"/>
              </a:rPr>
              <a:t> R, Paul M. Oral iron supplements for children in malaria-endemic areas. Cochrane Database of Systematic Reviews 2011, Issue 10. Art. No.: CD006589. DOI: 10.1002/14651858.CD006589.pub3.  </a:t>
            </a:r>
          </a:p>
        </p:txBody>
      </p:sp>
      <p:sp>
        <p:nvSpPr>
          <p:cNvPr id="7" name="Rectangle 6"/>
          <p:cNvSpPr/>
          <p:nvPr/>
        </p:nvSpPr>
        <p:spPr>
          <a:xfrm>
            <a:off x="455613" y="2447352"/>
            <a:ext cx="79057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8" name="Rectangle 7"/>
          <p:cNvSpPr/>
          <p:nvPr/>
        </p:nvSpPr>
        <p:spPr>
          <a:xfrm>
            <a:off x="463550" y="3884472"/>
            <a:ext cx="8105775" cy="20637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9" name="Rectangle 8"/>
          <p:cNvSpPr/>
          <p:nvPr/>
        </p:nvSpPr>
        <p:spPr>
          <a:xfrm>
            <a:off x="460375" y="5241737"/>
            <a:ext cx="81724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10" name="Title 1"/>
          <p:cNvSpPr txBox="1">
            <a:spLocks/>
          </p:cNvSpPr>
          <p:nvPr/>
        </p:nvSpPr>
        <p:spPr>
          <a:xfrm>
            <a:off x="0" y="621771"/>
            <a:ext cx="9144000" cy="633412"/>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AU" altLang="en-US" sz="3200"/>
              <a:t>Example: Oral iron supplements to prevent malaria</a:t>
            </a:r>
            <a:endParaRPr lang="en-AU" altLang="en-US" sz="3200" dirty="0"/>
          </a:p>
        </p:txBody>
      </p:sp>
      <p:pic>
        <p:nvPicPr>
          <p:cNvPr id="11" name="Picture 5" descr="CD006589_Unadjus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469361"/>
            <a:ext cx="84851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5613" y="2083285"/>
            <a:ext cx="79057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13" name="Rectangle 12"/>
          <p:cNvSpPr/>
          <p:nvPr/>
        </p:nvSpPr>
        <p:spPr>
          <a:xfrm>
            <a:off x="463550" y="3520405"/>
            <a:ext cx="8105775" cy="20637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14" name="Rectangle 13"/>
          <p:cNvSpPr/>
          <p:nvPr/>
        </p:nvSpPr>
        <p:spPr>
          <a:xfrm>
            <a:off x="460375" y="4877670"/>
            <a:ext cx="81724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282855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390525"/>
            <a:ext cx="9144000" cy="857250"/>
          </a:xfrm>
        </p:spPr>
        <p:txBody>
          <a:bodyPr/>
          <a:lstStyle/>
          <a:p>
            <a:pPr eaLnBrk="1" hangingPunct="1"/>
            <a:r>
              <a:rPr lang="en-AU" altLang="en-US" sz="3200" dirty="0"/>
              <a:t>Example: Oral iron supplements to prevent malaria</a:t>
            </a:r>
          </a:p>
        </p:txBody>
      </p:sp>
      <p:sp>
        <p:nvSpPr>
          <p:cNvPr id="5" name="TextBox 4"/>
          <p:cNvSpPr txBox="1">
            <a:spLocks noChangeArrowheads="1"/>
          </p:cNvSpPr>
          <p:nvPr/>
        </p:nvSpPr>
        <p:spPr bwMode="auto">
          <a:xfrm>
            <a:off x="0" y="6009898"/>
            <a:ext cx="9144000" cy="892552"/>
          </a:xfrm>
          <a:prstGeom prst="rect">
            <a:avLst/>
          </a:prstGeom>
          <a:noFill/>
          <a:ln w="9525">
            <a:noFill/>
            <a:miter lim="800000"/>
            <a:headEnd/>
            <a:tailEnd/>
          </a:ln>
        </p:spPr>
        <p:txBody>
          <a:bodyPr wrap="square">
            <a:spAutoFit/>
          </a:bodyPr>
          <a:lstStyle/>
          <a:p>
            <a:pPr>
              <a:defRPr/>
            </a:pPr>
            <a:r>
              <a:rPr lang="en-AU" sz="1300" dirty="0">
                <a:solidFill>
                  <a:schemeClr val="tx2"/>
                </a:solidFill>
                <a:latin typeface="+mn-lt"/>
                <a:cs typeface="Arial" charset="0"/>
              </a:rPr>
              <a:t>Source: Matt Page</a:t>
            </a:r>
          </a:p>
          <a:p>
            <a:pPr>
              <a:defRPr/>
            </a:pPr>
            <a:r>
              <a:rPr lang="en-AU" sz="1300" dirty="0">
                <a:solidFill>
                  <a:schemeClr val="tx2"/>
                </a:solidFill>
                <a:latin typeface="+mn-lt"/>
                <a:cs typeface="Arial" charset="0"/>
              </a:rPr>
              <a:t>Adapted from </a:t>
            </a:r>
            <a:r>
              <a:rPr lang="en-AU" sz="1300" dirty="0" err="1">
                <a:solidFill>
                  <a:schemeClr val="tx2"/>
                </a:solidFill>
                <a:latin typeface="+mn-lt"/>
                <a:cs typeface="Arial" charset="0"/>
              </a:rPr>
              <a:t>Okebe</a:t>
            </a:r>
            <a:r>
              <a:rPr lang="en-AU" sz="1300" dirty="0">
                <a:solidFill>
                  <a:schemeClr val="tx2"/>
                </a:solidFill>
                <a:latin typeface="+mn-lt"/>
                <a:cs typeface="Arial" charset="0"/>
              </a:rPr>
              <a:t> JU, </a:t>
            </a:r>
            <a:r>
              <a:rPr lang="en-AU" sz="1300" dirty="0" err="1">
                <a:solidFill>
                  <a:schemeClr val="tx2"/>
                </a:solidFill>
                <a:latin typeface="+mn-lt"/>
                <a:cs typeface="Arial" charset="0"/>
              </a:rPr>
              <a:t>Yahav</a:t>
            </a:r>
            <a:r>
              <a:rPr lang="en-AU" sz="1300" dirty="0">
                <a:solidFill>
                  <a:schemeClr val="tx2"/>
                </a:solidFill>
                <a:latin typeface="+mn-lt"/>
                <a:cs typeface="Arial" charset="0"/>
              </a:rPr>
              <a:t> D, </a:t>
            </a:r>
            <a:r>
              <a:rPr lang="en-AU" sz="1300" dirty="0" err="1">
                <a:solidFill>
                  <a:schemeClr val="tx2"/>
                </a:solidFill>
                <a:latin typeface="+mn-lt"/>
                <a:cs typeface="Arial" charset="0"/>
              </a:rPr>
              <a:t>Shbita</a:t>
            </a:r>
            <a:r>
              <a:rPr lang="en-AU" sz="1300" dirty="0">
                <a:solidFill>
                  <a:schemeClr val="tx2"/>
                </a:solidFill>
                <a:latin typeface="+mn-lt"/>
                <a:cs typeface="Arial" charset="0"/>
              </a:rPr>
              <a:t> R, Paul M. Oral iron supplements for children in malaria-endemic areas. Cochrane Database of Systematic Reviews 2011, Issue 10. Art. No.: CD006589. DOI: 10.1002/14651858.CD006589.pub3.  </a:t>
            </a:r>
          </a:p>
        </p:txBody>
      </p:sp>
      <p:pic>
        <p:nvPicPr>
          <p:cNvPr id="27652" name="Picture 6" descr="CD006589_CRT Adjust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477433"/>
            <a:ext cx="8483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2095500"/>
            <a:ext cx="79057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9" name="Rectangle 8"/>
          <p:cNvSpPr/>
          <p:nvPr/>
        </p:nvSpPr>
        <p:spPr>
          <a:xfrm>
            <a:off x="476250" y="3530600"/>
            <a:ext cx="81724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10" name="Rectangle 9"/>
          <p:cNvSpPr/>
          <p:nvPr/>
        </p:nvSpPr>
        <p:spPr>
          <a:xfrm>
            <a:off x="444500" y="4895850"/>
            <a:ext cx="8172450" cy="24765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2785398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generic inverse variance meta-analysis</a:t>
            </a:r>
          </a:p>
          <a:p>
            <a:pPr marL="342900" indent="-342900">
              <a:buFont typeface="Arial" panose="020B0604020202020204" pitchFamily="34" charset="0"/>
              <a:buChar char="•"/>
            </a:pPr>
            <a:r>
              <a:rPr lang="en-AU" altLang="en-US" dirty="0"/>
              <a:t>other outcome types</a:t>
            </a:r>
          </a:p>
          <a:p>
            <a:pPr marL="342900" indent="-342900">
              <a:buFont typeface="Arial" panose="020B0604020202020204" pitchFamily="34" charset="0"/>
              <a:buChar char="•"/>
            </a:pPr>
            <a:r>
              <a:rPr lang="en-US" altLang="en-US" dirty="0"/>
              <a:t>multi-arm studies</a:t>
            </a:r>
          </a:p>
          <a:p>
            <a:pPr marL="342900" indent="-342900">
              <a:buFont typeface="Arial" panose="020B0604020202020204" pitchFamily="34" charset="0"/>
              <a:buChar char="•"/>
            </a:pPr>
            <a:r>
              <a:rPr lang="en-US" altLang="en-US" dirty="0"/>
              <a:t>cluster-</a:t>
            </a:r>
            <a:r>
              <a:rPr lang="en-US" altLang="en-US" dirty="0" err="1"/>
              <a:t>randomised</a:t>
            </a:r>
            <a:r>
              <a:rPr lang="en-US" altLang="en-US" dirty="0"/>
              <a:t> trials</a:t>
            </a:r>
          </a:p>
          <a:p>
            <a:pPr marL="342900" indent="-342900">
              <a:buFont typeface="Arial" panose="020B0604020202020204" pitchFamily="34" charset="0"/>
              <a:buChar char="•"/>
            </a:pPr>
            <a:r>
              <a:rPr lang="en-US" altLang="en-US" b="1" dirty="0"/>
              <a:t>cross-over trials</a:t>
            </a:r>
          </a:p>
          <a:p>
            <a:pPr marL="342900" indent="-342900">
              <a:buFont typeface="Arial" panose="020B0604020202020204" pitchFamily="34" charset="0"/>
              <a:buChar char="•"/>
            </a:pPr>
            <a:r>
              <a:rPr lang="en-US" altLang="en-US" dirty="0"/>
              <a:t>non-</a:t>
            </a:r>
            <a:r>
              <a:rPr lang="en-US" altLang="en-US" dirty="0" err="1"/>
              <a:t>randomised</a:t>
            </a:r>
            <a:r>
              <a:rPr lang="en-US" altLang="en-US" dirty="0"/>
              <a:t> studies</a:t>
            </a:r>
          </a:p>
        </p:txBody>
      </p:sp>
      <p:sp>
        <p:nvSpPr>
          <p:cNvPr id="9" name="Text Box 8">
            <a:extLst>
              <a:ext uri="{FF2B5EF4-FFF2-40B4-BE49-F238E27FC236}">
                <a16:creationId xmlns:a16="http://schemas.microsoft.com/office/drawing/2014/main" id="{717E59F7-6902-F741-A601-0796430CD0D5}"/>
              </a:ext>
            </a:extLst>
          </p:cNvPr>
          <p:cNvSpPr txBox="1">
            <a:spLocks noChangeArrowheads="1"/>
          </p:cNvSpPr>
          <p:nvPr/>
        </p:nvSpPr>
        <p:spPr bwMode="auto">
          <a:xfrm>
            <a:off x="768784" y="5981163"/>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23.2 of the Handbook</a:t>
            </a:r>
          </a:p>
        </p:txBody>
      </p:sp>
      <p:pic>
        <p:nvPicPr>
          <p:cNvPr id="10" name="Picture 9">
            <a:extLst>
              <a:ext uri="{FF2B5EF4-FFF2-40B4-BE49-F238E27FC236}">
                <a16:creationId xmlns:a16="http://schemas.microsoft.com/office/drawing/2014/main" id="{95C5C29B-A5A0-A846-BBAB-E0730057DC35}"/>
              </a:ext>
            </a:extLst>
          </p:cNvPr>
          <p:cNvPicPr>
            <a:picLocks noChangeAspect="1"/>
          </p:cNvPicPr>
          <p:nvPr/>
        </p:nvPicPr>
        <p:blipFill>
          <a:blip r:embed="rId3"/>
          <a:stretch>
            <a:fillRect/>
          </a:stretch>
        </p:blipFill>
        <p:spPr>
          <a:xfrm>
            <a:off x="532352" y="5633583"/>
            <a:ext cx="570332" cy="822065"/>
          </a:xfrm>
          <a:prstGeom prst="rect">
            <a:avLst/>
          </a:prstGeom>
        </p:spPr>
      </p:pic>
    </p:spTree>
    <p:extLst>
      <p:ext uri="{BB962C8B-B14F-4D97-AF65-F5344CB8AC3E}">
        <p14:creationId xmlns:p14="http://schemas.microsoft.com/office/powerpoint/2010/main" val="1674987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AU" altLang="en-US"/>
              <a:t>Cross-over trials</a:t>
            </a:r>
            <a:endParaRPr lang="en-US" altLang="en-US"/>
          </a:p>
        </p:txBody>
      </p:sp>
      <p:sp>
        <p:nvSpPr>
          <p:cNvPr id="28675" name="Rectangle 3"/>
          <p:cNvSpPr>
            <a:spLocks noGrp="1" noChangeArrowheads="1"/>
          </p:cNvSpPr>
          <p:nvPr>
            <p:ph idx="4294967295"/>
          </p:nvPr>
        </p:nvSpPr>
        <p:spPr>
          <a:xfrm>
            <a:off x="529389" y="2183815"/>
            <a:ext cx="7859713" cy="3910012"/>
          </a:xfrm>
        </p:spPr>
        <p:txBody>
          <a:bodyPr/>
          <a:lstStyle/>
          <a:p>
            <a:pPr lvl="1"/>
            <a:r>
              <a:rPr lang="en-AU" altLang="en-US" dirty="0"/>
              <a:t>all participants receive both intervention and control</a:t>
            </a:r>
          </a:p>
          <a:p>
            <a:pPr lvl="2"/>
            <a:r>
              <a:rPr lang="en-AU" altLang="en-US" dirty="0"/>
              <a:t>ideally in random order</a:t>
            </a:r>
          </a:p>
          <a:p>
            <a:pPr lvl="1"/>
            <a:r>
              <a:rPr lang="en-AU" altLang="en-US" dirty="0"/>
              <a:t>takes advantage of correlation</a:t>
            </a:r>
          </a:p>
          <a:p>
            <a:pPr lvl="2"/>
            <a:r>
              <a:rPr lang="en-AU" altLang="en-US" dirty="0"/>
              <a:t>eliminates among-participant variation</a:t>
            </a:r>
          </a:p>
          <a:p>
            <a:pPr lvl="2"/>
            <a:r>
              <a:rPr lang="en-AU" altLang="en-US" dirty="0"/>
              <a:t>fewer participants required to achieve desired power</a:t>
            </a:r>
          </a:p>
        </p:txBody>
      </p:sp>
    </p:spTree>
    <p:extLst>
      <p:ext uri="{BB962C8B-B14F-4D97-AF65-F5344CB8AC3E}">
        <p14:creationId xmlns:p14="http://schemas.microsoft.com/office/powerpoint/2010/main" val="3295067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1"/>
          <p:cNvSpPr>
            <a:spLocks noGrp="1" noChangeArrowheads="1"/>
          </p:cNvSpPr>
          <p:nvPr>
            <p:ph type="title" idx="4294967295"/>
          </p:nvPr>
        </p:nvSpPr>
        <p:spPr>
          <a:xfrm>
            <a:off x="3024188" y="166688"/>
            <a:ext cx="6119812" cy="631825"/>
          </a:xfrm>
        </p:spPr>
        <p:txBody>
          <a:bodyPr/>
          <a:lstStyle/>
          <a:p>
            <a:pPr eaLnBrk="1" hangingPunct="1"/>
            <a:r>
              <a:rPr lang="en-US" altLang="en-US" dirty="0"/>
              <a:t>Cross-over trials</a:t>
            </a:r>
          </a:p>
        </p:txBody>
      </p:sp>
      <p:grpSp>
        <p:nvGrpSpPr>
          <p:cNvPr id="29699" name="Group 52"/>
          <p:cNvGrpSpPr>
            <a:grpSpLocks/>
          </p:cNvGrpSpPr>
          <p:nvPr/>
        </p:nvGrpSpPr>
        <p:grpSpPr bwMode="auto">
          <a:xfrm>
            <a:off x="0" y="1528763"/>
            <a:ext cx="8816975" cy="1722437"/>
            <a:chOff x="0" y="870"/>
            <a:chExt cx="5554" cy="1085"/>
          </a:xfrm>
        </p:grpSpPr>
        <p:sp>
          <p:nvSpPr>
            <p:cNvPr id="29726" name="Oval 4"/>
            <p:cNvSpPr>
              <a:spLocks noChangeArrowheads="1"/>
            </p:cNvSpPr>
            <p:nvPr/>
          </p:nvSpPr>
          <p:spPr bwMode="blackWhite">
            <a:xfrm>
              <a:off x="878" y="1305"/>
              <a:ext cx="238" cy="23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200"/>
            </a:p>
          </p:txBody>
        </p:sp>
        <p:sp>
          <p:nvSpPr>
            <p:cNvPr id="29727" name="Text Box 5"/>
            <p:cNvSpPr txBox="1">
              <a:spLocks noChangeArrowheads="1"/>
            </p:cNvSpPr>
            <p:nvPr/>
          </p:nvSpPr>
          <p:spPr bwMode="blackWhite">
            <a:xfrm>
              <a:off x="1707" y="906"/>
              <a:ext cx="1024" cy="271"/>
            </a:xfrm>
            <a:prstGeom prst="rect">
              <a:avLst/>
            </a:prstGeom>
            <a:solidFill>
              <a:schemeClr val="tx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Intervention</a:t>
              </a:r>
            </a:p>
          </p:txBody>
        </p:sp>
        <p:sp>
          <p:nvSpPr>
            <p:cNvPr id="29728" name="Text Box 6"/>
            <p:cNvSpPr txBox="1">
              <a:spLocks noChangeArrowheads="1"/>
            </p:cNvSpPr>
            <p:nvPr/>
          </p:nvSpPr>
          <p:spPr bwMode="blackWhite">
            <a:xfrm>
              <a:off x="1696" y="1668"/>
              <a:ext cx="992" cy="271"/>
            </a:xfrm>
            <a:prstGeom prst="rect">
              <a:avLst/>
            </a:prstGeom>
            <a:solidFill>
              <a:schemeClr val="tx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Control</a:t>
              </a:r>
            </a:p>
          </p:txBody>
        </p:sp>
        <p:sp>
          <p:nvSpPr>
            <p:cNvPr id="594951" name="Line 7"/>
            <p:cNvSpPr>
              <a:spLocks noChangeShapeType="1"/>
            </p:cNvSpPr>
            <p:nvPr/>
          </p:nvSpPr>
          <p:spPr bwMode="blackWhite">
            <a:xfrm flipV="1">
              <a:off x="2722" y="1011"/>
              <a:ext cx="2090" cy="2"/>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594952" name="Line 8"/>
            <p:cNvSpPr>
              <a:spLocks noChangeShapeType="1"/>
            </p:cNvSpPr>
            <p:nvPr/>
          </p:nvSpPr>
          <p:spPr bwMode="blackWhite">
            <a:xfrm flipV="1">
              <a:off x="2689" y="1799"/>
              <a:ext cx="2105" cy="1"/>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594953" name="Line 9"/>
            <p:cNvSpPr>
              <a:spLocks noChangeShapeType="1"/>
            </p:cNvSpPr>
            <p:nvPr/>
          </p:nvSpPr>
          <p:spPr bwMode="blackWhite">
            <a:xfrm flipV="1">
              <a:off x="1081" y="1038"/>
              <a:ext cx="625" cy="279"/>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594954" name="Line 10"/>
            <p:cNvSpPr>
              <a:spLocks noChangeShapeType="1"/>
            </p:cNvSpPr>
            <p:nvPr/>
          </p:nvSpPr>
          <p:spPr bwMode="blackWhite">
            <a:xfrm>
              <a:off x="1097" y="1465"/>
              <a:ext cx="601" cy="336"/>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29733" name="Text Box 11"/>
            <p:cNvSpPr txBox="1">
              <a:spLocks noChangeArrowheads="1"/>
            </p:cNvSpPr>
            <p:nvPr/>
          </p:nvSpPr>
          <p:spPr bwMode="blackWhite">
            <a:xfrm>
              <a:off x="4747" y="904"/>
              <a:ext cx="807" cy="271"/>
            </a:xfrm>
            <a:prstGeom prst="rect">
              <a:avLst/>
            </a:prstGeom>
            <a:solidFill>
              <a:schemeClr val="bg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Outcome</a:t>
              </a:r>
            </a:p>
          </p:txBody>
        </p:sp>
        <p:sp>
          <p:nvSpPr>
            <p:cNvPr id="29734" name="Text Box 12"/>
            <p:cNvSpPr txBox="1">
              <a:spLocks noChangeArrowheads="1"/>
            </p:cNvSpPr>
            <p:nvPr/>
          </p:nvSpPr>
          <p:spPr bwMode="blackWhite">
            <a:xfrm>
              <a:off x="4757" y="1684"/>
              <a:ext cx="780" cy="271"/>
            </a:xfrm>
            <a:prstGeom prst="rect">
              <a:avLst/>
            </a:prstGeom>
            <a:solidFill>
              <a:schemeClr val="bg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Outcome</a:t>
              </a:r>
            </a:p>
          </p:txBody>
        </p:sp>
        <p:sp>
          <p:nvSpPr>
            <p:cNvPr id="594957" name="Text Box 13"/>
            <p:cNvSpPr txBox="1">
              <a:spLocks noChangeArrowheads="1"/>
            </p:cNvSpPr>
            <p:nvPr/>
          </p:nvSpPr>
          <p:spPr bwMode="blackWhite">
            <a:xfrm>
              <a:off x="0" y="1546"/>
              <a:ext cx="1198" cy="252"/>
            </a:xfrm>
            <a:prstGeom prst="rect">
              <a:avLst/>
            </a:prstGeom>
            <a:noFill/>
            <a:ln w="9525">
              <a:noFill/>
              <a:miter lim="800000"/>
              <a:headEnd/>
              <a:tailEnd/>
            </a:ln>
            <a:effectLst/>
          </p:spPr>
          <p:txBody>
            <a:bodyPr>
              <a:spAutoFit/>
            </a:bodyPr>
            <a:lstStyle/>
            <a:p>
              <a:pPr>
                <a:spcBef>
                  <a:spcPct val="50000"/>
                </a:spcBef>
                <a:defRPr/>
              </a:pPr>
              <a:r>
                <a:rPr lang="en-GB" sz="2000" dirty="0">
                  <a:latin typeface="+mn-lt"/>
                  <a:cs typeface="Arial" charset="0"/>
                </a:rPr>
                <a:t>Randomisation</a:t>
              </a:r>
            </a:p>
          </p:txBody>
        </p:sp>
        <p:sp>
          <p:nvSpPr>
            <p:cNvPr id="29736" name="Text Box 14"/>
            <p:cNvSpPr txBox="1">
              <a:spLocks noChangeArrowheads="1"/>
            </p:cNvSpPr>
            <p:nvPr/>
          </p:nvSpPr>
          <p:spPr bwMode="auto">
            <a:xfrm>
              <a:off x="136" y="870"/>
              <a:ext cx="1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50000"/>
                </a:spcBef>
                <a:buFontTx/>
                <a:buNone/>
              </a:pPr>
              <a:r>
                <a:rPr lang="en-US" altLang="en-US" sz="2000" b="1" dirty="0">
                  <a:solidFill>
                    <a:schemeClr val="bg2"/>
                  </a:solidFill>
                  <a:latin typeface="+mj-lt"/>
                </a:rPr>
                <a:t>Parallel group</a:t>
              </a:r>
            </a:p>
          </p:txBody>
        </p:sp>
      </p:grpSp>
      <p:grpSp>
        <p:nvGrpSpPr>
          <p:cNvPr id="29700" name="Group 15"/>
          <p:cNvGrpSpPr>
            <a:grpSpLocks/>
          </p:cNvGrpSpPr>
          <p:nvPr/>
        </p:nvGrpSpPr>
        <p:grpSpPr bwMode="auto">
          <a:xfrm>
            <a:off x="5737225" y="4043363"/>
            <a:ext cx="3067050" cy="1677987"/>
            <a:chOff x="3494" y="2390"/>
            <a:chExt cx="1932" cy="1057"/>
          </a:xfrm>
        </p:grpSpPr>
        <p:sp>
          <p:nvSpPr>
            <p:cNvPr id="29720" name="Text Box 18"/>
            <p:cNvSpPr txBox="1">
              <a:spLocks noChangeArrowheads="1"/>
            </p:cNvSpPr>
            <p:nvPr/>
          </p:nvSpPr>
          <p:spPr bwMode="blackWhite">
            <a:xfrm>
              <a:off x="3669" y="3164"/>
              <a:ext cx="673" cy="271"/>
            </a:xfrm>
            <a:prstGeom prst="rect">
              <a:avLst/>
            </a:prstGeom>
            <a:solidFill>
              <a:schemeClr val="tx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Control</a:t>
              </a:r>
            </a:p>
          </p:txBody>
        </p:sp>
        <p:sp>
          <p:nvSpPr>
            <p:cNvPr id="594964" name="Line 20"/>
            <p:cNvSpPr>
              <a:spLocks noChangeShapeType="1"/>
            </p:cNvSpPr>
            <p:nvPr/>
          </p:nvSpPr>
          <p:spPr bwMode="blackWhite">
            <a:xfrm flipV="1">
              <a:off x="4499" y="2514"/>
              <a:ext cx="193" cy="0"/>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594965" name="Line 21"/>
            <p:cNvSpPr>
              <a:spLocks noChangeShapeType="1"/>
            </p:cNvSpPr>
            <p:nvPr/>
          </p:nvSpPr>
          <p:spPr bwMode="blackWhite">
            <a:xfrm>
              <a:off x="4342" y="3291"/>
              <a:ext cx="350" cy="3"/>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29723" name="Text Box 16"/>
            <p:cNvSpPr txBox="1">
              <a:spLocks noChangeArrowheads="1"/>
            </p:cNvSpPr>
            <p:nvPr/>
          </p:nvSpPr>
          <p:spPr bwMode="blackWhite">
            <a:xfrm>
              <a:off x="4627" y="2396"/>
              <a:ext cx="799" cy="271"/>
            </a:xfrm>
            <a:prstGeom prst="rect">
              <a:avLst/>
            </a:prstGeom>
            <a:solidFill>
              <a:schemeClr val="bg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Outcome</a:t>
              </a:r>
            </a:p>
          </p:txBody>
        </p:sp>
        <p:sp>
          <p:nvSpPr>
            <p:cNvPr id="29724" name="Text Box 17"/>
            <p:cNvSpPr txBox="1">
              <a:spLocks noChangeArrowheads="1"/>
            </p:cNvSpPr>
            <p:nvPr/>
          </p:nvSpPr>
          <p:spPr bwMode="blackWhite">
            <a:xfrm>
              <a:off x="4637" y="3176"/>
              <a:ext cx="788" cy="271"/>
            </a:xfrm>
            <a:prstGeom prst="rect">
              <a:avLst/>
            </a:prstGeom>
            <a:solidFill>
              <a:schemeClr val="bg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Outcome</a:t>
              </a:r>
            </a:p>
          </p:txBody>
        </p:sp>
        <p:sp>
          <p:nvSpPr>
            <p:cNvPr id="29725" name="Text Box 19"/>
            <p:cNvSpPr txBox="1">
              <a:spLocks noChangeArrowheads="1"/>
            </p:cNvSpPr>
            <p:nvPr/>
          </p:nvSpPr>
          <p:spPr bwMode="blackWhite">
            <a:xfrm>
              <a:off x="3494" y="2390"/>
              <a:ext cx="1022" cy="271"/>
            </a:xfrm>
            <a:prstGeom prst="rect">
              <a:avLst/>
            </a:prstGeom>
            <a:solidFill>
              <a:schemeClr val="tx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Intervention</a:t>
              </a:r>
            </a:p>
          </p:txBody>
        </p:sp>
      </p:grpSp>
      <p:grpSp>
        <p:nvGrpSpPr>
          <p:cNvPr id="29701" name="Group 49"/>
          <p:cNvGrpSpPr>
            <a:grpSpLocks/>
          </p:cNvGrpSpPr>
          <p:nvPr/>
        </p:nvGrpSpPr>
        <p:grpSpPr bwMode="auto">
          <a:xfrm>
            <a:off x="85725" y="4056063"/>
            <a:ext cx="5465763" cy="1639887"/>
            <a:chOff x="54" y="2462"/>
            <a:chExt cx="3443" cy="1033"/>
          </a:xfrm>
        </p:grpSpPr>
        <p:grpSp>
          <p:nvGrpSpPr>
            <p:cNvPr id="29707" name="Group 48"/>
            <p:cNvGrpSpPr>
              <a:grpSpLocks/>
            </p:cNvGrpSpPr>
            <p:nvPr/>
          </p:nvGrpSpPr>
          <p:grpSpPr bwMode="auto">
            <a:xfrm>
              <a:off x="54" y="2462"/>
              <a:ext cx="3443" cy="1033"/>
              <a:chOff x="54" y="2462"/>
              <a:chExt cx="3443" cy="1033"/>
            </a:xfrm>
          </p:grpSpPr>
          <p:sp>
            <p:nvSpPr>
              <p:cNvPr id="594980" name="Line 36"/>
              <p:cNvSpPr>
                <a:spLocks noChangeShapeType="1"/>
              </p:cNvSpPr>
              <p:nvPr/>
            </p:nvSpPr>
            <p:spPr bwMode="blackWhite">
              <a:xfrm>
                <a:off x="2219" y="3345"/>
                <a:ext cx="494" cy="0"/>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594979" name="Line 35"/>
              <p:cNvSpPr>
                <a:spLocks noChangeShapeType="1"/>
              </p:cNvSpPr>
              <p:nvPr/>
            </p:nvSpPr>
            <p:spPr bwMode="blackWhite">
              <a:xfrm flipV="1">
                <a:off x="2513" y="2576"/>
                <a:ext cx="284" cy="0"/>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grpSp>
            <p:nvGrpSpPr>
              <p:cNvPr id="29711" name="Group 47"/>
              <p:cNvGrpSpPr>
                <a:grpSpLocks/>
              </p:cNvGrpSpPr>
              <p:nvPr/>
            </p:nvGrpSpPr>
            <p:grpSpPr bwMode="auto">
              <a:xfrm>
                <a:off x="54" y="2462"/>
                <a:ext cx="2459" cy="1033"/>
                <a:chOff x="54" y="2462"/>
                <a:chExt cx="2459" cy="1033"/>
              </a:xfrm>
            </p:grpSpPr>
            <p:sp>
              <p:nvSpPr>
                <p:cNvPr id="594975" name="Line 31"/>
                <p:cNvSpPr>
                  <a:spLocks noChangeShapeType="1"/>
                </p:cNvSpPr>
                <p:nvPr/>
              </p:nvSpPr>
              <p:spPr bwMode="blackWhite">
                <a:xfrm flipV="1">
                  <a:off x="968" y="2594"/>
                  <a:ext cx="625" cy="279"/>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29715" name="Oval 28"/>
                <p:cNvSpPr>
                  <a:spLocks noChangeArrowheads="1"/>
                </p:cNvSpPr>
                <p:nvPr/>
              </p:nvSpPr>
              <p:spPr bwMode="blackWhite">
                <a:xfrm>
                  <a:off x="755" y="2816"/>
                  <a:ext cx="238" cy="23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200"/>
                </a:p>
              </p:txBody>
            </p:sp>
            <p:sp>
              <p:nvSpPr>
                <p:cNvPr id="29716" name="Text Box 29"/>
                <p:cNvSpPr txBox="1">
                  <a:spLocks noChangeArrowheads="1"/>
                </p:cNvSpPr>
                <p:nvPr/>
              </p:nvSpPr>
              <p:spPr bwMode="blackWhite">
                <a:xfrm>
                  <a:off x="1500" y="2462"/>
                  <a:ext cx="1013" cy="271"/>
                </a:xfrm>
                <a:prstGeom prst="rect">
                  <a:avLst/>
                </a:prstGeom>
                <a:solidFill>
                  <a:schemeClr val="tx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Intervention</a:t>
                  </a:r>
                </a:p>
              </p:txBody>
            </p:sp>
            <p:sp>
              <p:nvSpPr>
                <p:cNvPr id="29717" name="Text Box 30"/>
                <p:cNvSpPr txBox="1">
                  <a:spLocks noChangeArrowheads="1"/>
                </p:cNvSpPr>
                <p:nvPr/>
              </p:nvSpPr>
              <p:spPr bwMode="blackWhite">
                <a:xfrm>
                  <a:off x="1583" y="3224"/>
                  <a:ext cx="673" cy="271"/>
                </a:xfrm>
                <a:prstGeom prst="rect">
                  <a:avLst/>
                </a:prstGeom>
                <a:solidFill>
                  <a:schemeClr val="tx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Control</a:t>
                  </a:r>
                </a:p>
              </p:txBody>
            </p:sp>
            <p:sp>
              <p:nvSpPr>
                <p:cNvPr id="594976" name="Line 32"/>
                <p:cNvSpPr>
                  <a:spLocks noChangeShapeType="1"/>
                </p:cNvSpPr>
                <p:nvPr/>
              </p:nvSpPr>
              <p:spPr bwMode="blackWhite">
                <a:xfrm>
                  <a:off x="984" y="3021"/>
                  <a:ext cx="601" cy="336"/>
                </a:xfrm>
                <a:prstGeom prst="line">
                  <a:avLst/>
                </a:prstGeom>
                <a:noFill/>
                <a:ln w="9525">
                  <a:solidFill>
                    <a:schemeClr val="tx1"/>
                  </a:solidFill>
                  <a:round/>
                  <a:headEnd/>
                  <a:tailEnd/>
                </a:ln>
                <a:effectLst/>
              </p:spPr>
              <p:txBody>
                <a:bodyPr wrap="none" anchor="ctr"/>
                <a:lstStyle/>
                <a:p>
                  <a:pPr>
                    <a:defRPr/>
                  </a:pPr>
                  <a:endParaRPr lang="en-AU" sz="2200">
                    <a:latin typeface="+mn-lt"/>
                    <a:cs typeface="Arial" charset="0"/>
                  </a:endParaRPr>
                </a:p>
              </p:txBody>
            </p:sp>
            <p:sp>
              <p:nvSpPr>
                <p:cNvPr id="594977" name="Text Box 33"/>
                <p:cNvSpPr txBox="1">
                  <a:spLocks noChangeArrowheads="1"/>
                </p:cNvSpPr>
                <p:nvPr/>
              </p:nvSpPr>
              <p:spPr bwMode="blackWhite">
                <a:xfrm>
                  <a:off x="54" y="3056"/>
                  <a:ext cx="1228" cy="252"/>
                </a:xfrm>
                <a:prstGeom prst="rect">
                  <a:avLst/>
                </a:prstGeom>
                <a:noFill/>
                <a:ln w="9525">
                  <a:noFill/>
                  <a:miter lim="800000"/>
                  <a:headEnd/>
                  <a:tailEnd/>
                </a:ln>
                <a:effectLst/>
              </p:spPr>
              <p:txBody>
                <a:bodyPr>
                  <a:spAutoFit/>
                </a:bodyPr>
                <a:lstStyle/>
                <a:p>
                  <a:pPr>
                    <a:spcBef>
                      <a:spcPct val="50000"/>
                    </a:spcBef>
                    <a:defRPr/>
                  </a:pPr>
                  <a:r>
                    <a:rPr lang="en-GB" sz="2000" dirty="0">
                      <a:latin typeface="+mn-lt"/>
                      <a:cs typeface="Arial" charset="0"/>
                    </a:rPr>
                    <a:t>Randomisation</a:t>
                  </a:r>
                </a:p>
              </p:txBody>
            </p:sp>
          </p:grpSp>
          <p:sp>
            <p:nvSpPr>
              <p:cNvPr id="29712" name="Text Box 34"/>
              <p:cNvSpPr txBox="1">
                <a:spLocks noChangeArrowheads="1"/>
              </p:cNvSpPr>
              <p:nvPr/>
            </p:nvSpPr>
            <p:spPr bwMode="blackWhite">
              <a:xfrm>
                <a:off x="2692" y="2462"/>
                <a:ext cx="805" cy="271"/>
              </a:xfrm>
              <a:prstGeom prst="rect">
                <a:avLst/>
              </a:prstGeom>
              <a:solidFill>
                <a:schemeClr val="bg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Outcome</a:t>
                </a:r>
              </a:p>
            </p:txBody>
          </p:sp>
          <p:sp>
            <p:nvSpPr>
              <p:cNvPr id="29713" name="Text Box 37"/>
              <p:cNvSpPr txBox="1">
                <a:spLocks noChangeArrowheads="1"/>
              </p:cNvSpPr>
              <p:nvPr/>
            </p:nvSpPr>
            <p:spPr bwMode="blackWhite">
              <a:xfrm>
                <a:off x="2669" y="3220"/>
                <a:ext cx="792" cy="271"/>
              </a:xfrm>
              <a:prstGeom prst="rect">
                <a:avLst/>
              </a:prstGeom>
              <a:solidFill>
                <a:schemeClr val="bg2"/>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GB" altLang="en-US" sz="2200" dirty="0">
                    <a:solidFill>
                      <a:schemeClr val="bg1"/>
                    </a:solidFill>
                  </a:rPr>
                  <a:t>Outcome</a:t>
                </a:r>
              </a:p>
            </p:txBody>
          </p:sp>
        </p:grpSp>
        <p:sp>
          <p:nvSpPr>
            <p:cNvPr id="29708" name="Text Box 38"/>
            <p:cNvSpPr txBox="1">
              <a:spLocks noChangeArrowheads="1"/>
            </p:cNvSpPr>
            <p:nvPr/>
          </p:nvSpPr>
          <p:spPr bwMode="auto">
            <a:xfrm>
              <a:off x="102" y="2526"/>
              <a:ext cx="1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50000"/>
                </a:spcBef>
                <a:buFontTx/>
                <a:buNone/>
              </a:pPr>
              <a:r>
                <a:rPr lang="en-US" altLang="en-US" sz="2000" b="1" dirty="0">
                  <a:solidFill>
                    <a:schemeClr val="bg2"/>
                  </a:solidFill>
                  <a:latin typeface="+mj-lt"/>
                </a:rPr>
                <a:t>Cross-over</a:t>
              </a:r>
            </a:p>
          </p:txBody>
        </p:sp>
      </p:grpSp>
      <p:sp>
        <p:nvSpPr>
          <p:cNvPr id="594985" name="Text Box 41"/>
          <p:cNvSpPr txBox="1">
            <a:spLocks noChangeArrowheads="1"/>
          </p:cNvSpPr>
          <p:nvPr/>
        </p:nvSpPr>
        <p:spPr bwMode="auto">
          <a:xfrm>
            <a:off x="4616450" y="1951038"/>
            <a:ext cx="2078038" cy="707886"/>
          </a:xfrm>
          <a:prstGeom prst="rect">
            <a:avLst/>
          </a:prstGeom>
          <a:solidFill>
            <a:schemeClr val="tx2">
              <a:lumMod val="50000"/>
              <a:lumOff val="50000"/>
            </a:schemeClr>
          </a:solidFill>
          <a:ln w="9525">
            <a:solidFill>
              <a:schemeClr val="tx2">
                <a:lumMod val="50000"/>
                <a:lumOff val="50000"/>
              </a:schemeClr>
            </a:solidFill>
            <a:miter lim="800000"/>
            <a:headEnd/>
            <a:tailEnd/>
          </a:ln>
          <a:effectLst/>
        </p:spPr>
        <p:txBody>
          <a:bodyPr>
            <a:spAutoFit/>
          </a:bodyPr>
          <a:lstStyle/>
          <a:p>
            <a:pPr>
              <a:spcBef>
                <a:spcPct val="50000"/>
              </a:spcBef>
              <a:defRPr/>
            </a:pPr>
            <a:r>
              <a:rPr lang="en-GB" sz="2000" dirty="0">
                <a:solidFill>
                  <a:schemeClr val="bg1"/>
                </a:solidFill>
                <a:latin typeface="+mn-lt"/>
                <a:cs typeface="Arial" charset="0"/>
              </a:rPr>
              <a:t>Between-person comparison</a:t>
            </a:r>
          </a:p>
        </p:txBody>
      </p:sp>
      <p:sp>
        <p:nvSpPr>
          <p:cNvPr id="594989" name="Text Box 45"/>
          <p:cNvSpPr txBox="1">
            <a:spLocks noChangeArrowheads="1"/>
          </p:cNvSpPr>
          <p:nvPr/>
        </p:nvSpPr>
        <p:spPr bwMode="auto">
          <a:xfrm>
            <a:off x="4095750" y="5897563"/>
            <a:ext cx="1906588" cy="707886"/>
          </a:xfrm>
          <a:prstGeom prst="rect">
            <a:avLst/>
          </a:prstGeom>
          <a:solidFill>
            <a:schemeClr val="tx2">
              <a:lumMod val="50000"/>
              <a:lumOff val="50000"/>
            </a:schemeClr>
          </a:solidFill>
          <a:ln w="9525">
            <a:solidFill>
              <a:schemeClr val="tx2">
                <a:lumMod val="50000"/>
                <a:lumOff val="50000"/>
              </a:schemeClr>
            </a:solidFill>
            <a:miter lim="800000"/>
            <a:headEnd/>
            <a:tailEnd/>
          </a:ln>
          <a:effectLst/>
        </p:spPr>
        <p:txBody>
          <a:bodyPr>
            <a:spAutoFit/>
          </a:bodyPr>
          <a:lstStyle/>
          <a:p>
            <a:pPr>
              <a:spcBef>
                <a:spcPct val="50000"/>
              </a:spcBef>
              <a:defRPr/>
            </a:pPr>
            <a:r>
              <a:rPr lang="en-GB" sz="2000" dirty="0">
                <a:solidFill>
                  <a:schemeClr val="bg1"/>
                </a:solidFill>
                <a:latin typeface="+mn-lt"/>
                <a:cs typeface="Arial" charset="0"/>
              </a:rPr>
              <a:t>Within-person comparison</a:t>
            </a:r>
          </a:p>
        </p:txBody>
      </p:sp>
      <p:sp>
        <p:nvSpPr>
          <p:cNvPr id="49" name="TextBox 48"/>
          <p:cNvSpPr txBox="1">
            <a:spLocks noChangeArrowheads="1"/>
          </p:cNvSpPr>
          <p:nvPr/>
        </p:nvSpPr>
        <p:spPr bwMode="auto">
          <a:xfrm>
            <a:off x="0" y="6562725"/>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cxnSp>
        <p:nvCxnSpPr>
          <p:cNvPr id="12" name="Straight Arrow Connector 11"/>
          <p:cNvCxnSpPr>
            <a:endCxn id="29720" idx="0"/>
          </p:cNvCxnSpPr>
          <p:nvPr/>
        </p:nvCxnSpPr>
        <p:spPr>
          <a:xfrm>
            <a:off x="5551488" y="4473575"/>
            <a:ext cx="998537" cy="798513"/>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9725" idx="2"/>
          </p:cNvCxnSpPr>
          <p:nvPr/>
        </p:nvCxnSpPr>
        <p:spPr>
          <a:xfrm flipV="1">
            <a:off x="5494338" y="4473575"/>
            <a:ext cx="1054100" cy="798513"/>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48734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39737" y="1317600"/>
            <a:ext cx="7720589" cy="632838"/>
          </a:xfrm>
        </p:spPr>
        <p:txBody>
          <a:bodyPr/>
          <a:lstStyle/>
          <a:p>
            <a:r>
              <a:rPr lang="en-AU" altLang="en-US" dirty="0"/>
              <a:t>Suitability of cross-over design</a:t>
            </a:r>
          </a:p>
        </p:txBody>
      </p:sp>
      <p:sp>
        <p:nvSpPr>
          <p:cNvPr id="30723" name="Content Placeholder 4"/>
          <p:cNvSpPr>
            <a:spLocks noGrp="1"/>
          </p:cNvSpPr>
          <p:nvPr>
            <p:ph idx="4294967295"/>
          </p:nvPr>
        </p:nvSpPr>
        <p:spPr>
          <a:xfrm>
            <a:off x="592424" y="2130592"/>
            <a:ext cx="7415213" cy="3910013"/>
          </a:xfrm>
        </p:spPr>
        <p:txBody>
          <a:bodyPr/>
          <a:lstStyle/>
          <a:p>
            <a:pPr lvl="1"/>
            <a:r>
              <a:rPr lang="en-AU" altLang="en-US" dirty="0"/>
              <a:t>appropriate for:</a:t>
            </a:r>
          </a:p>
          <a:p>
            <a:pPr lvl="2"/>
            <a:r>
              <a:rPr lang="en-GB" altLang="en-US" dirty="0"/>
              <a:t>chronic, stable conditions</a:t>
            </a:r>
          </a:p>
          <a:p>
            <a:pPr lvl="2"/>
            <a:r>
              <a:rPr lang="en-GB" altLang="en-US" dirty="0"/>
              <a:t>short-term outcomes (e.g. relief of symptoms)</a:t>
            </a:r>
          </a:p>
          <a:p>
            <a:pPr lvl="2"/>
            <a:r>
              <a:rPr lang="en-GB" altLang="en-US" dirty="0"/>
              <a:t>sufficient washout period between treatments</a:t>
            </a:r>
          </a:p>
          <a:p>
            <a:pPr lvl="1"/>
            <a:r>
              <a:rPr lang="en-AU" altLang="en-US" dirty="0"/>
              <a:t>possible problems affecting the second intervention period</a:t>
            </a:r>
          </a:p>
          <a:p>
            <a:pPr lvl="2"/>
            <a:r>
              <a:rPr lang="en-AU" altLang="en-US" dirty="0"/>
              <a:t>irreversible outcomes (e.g. death, cure)</a:t>
            </a:r>
          </a:p>
          <a:p>
            <a:pPr lvl="2"/>
            <a:r>
              <a:rPr lang="en-AU" altLang="en-US" dirty="0"/>
              <a:t>period effect (e.g. degenerative conditions)</a:t>
            </a:r>
          </a:p>
          <a:p>
            <a:pPr lvl="2"/>
            <a:r>
              <a:rPr lang="en-AU" altLang="en-US" dirty="0"/>
              <a:t>carryover effect (e.g. long-acting intervention)</a:t>
            </a:r>
          </a:p>
          <a:p>
            <a:pPr lvl="2"/>
            <a:r>
              <a:rPr lang="en-GB" altLang="en-US" dirty="0"/>
              <a:t>consider using first period only as a parallel group trial</a:t>
            </a:r>
          </a:p>
          <a:p>
            <a:pPr lvl="3"/>
            <a:r>
              <a:rPr lang="en-GB" altLang="en-US" dirty="0"/>
              <a:t>this information is rarely and selectively reported</a:t>
            </a:r>
          </a:p>
        </p:txBody>
      </p:sp>
      <p:sp>
        <p:nvSpPr>
          <p:cNvPr id="6" name="TextBox 5"/>
          <p:cNvSpPr txBox="1">
            <a:spLocks noChangeArrowheads="1"/>
          </p:cNvSpPr>
          <p:nvPr/>
        </p:nvSpPr>
        <p:spPr bwMode="auto">
          <a:xfrm>
            <a:off x="0" y="6562725"/>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spTree>
    <p:extLst>
      <p:ext uri="{BB962C8B-B14F-4D97-AF65-F5344CB8AC3E}">
        <p14:creationId xmlns:p14="http://schemas.microsoft.com/office/powerpoint/2010/main" val="728447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a:t>Unit of analysis issues</a:t>
            </a:r>
          </a:p>
        </p:txBody>
      </p:sp>
      <p:sp>
        <p:nvSpPr>
          <p:cNvPr id="31747" name="Rectangle 3"/>
          <p:cNvSpPr>
            <a:spLocks noGrp="1" noChangeArrowheads="1"/>
          </p:cNvSpPr>
          <p:nvPr>
            <p:ph idx="4294967295"/>
          </p:nvPr>
        </p:nvSpPr>
        <p:spPr>
          <a:xfrm>
            <a:off x="613610" y="2181260"/>
            <a:ext cx="8164513" cy="3910013"/>
          </a:xfrm>
        </p:spPr>
        <p:txBody>
          <a:bodyPr/>
          <a:lstStyle/>
          <a:p>
            <a:pPr lvl="1"/>
            <a:r>
              <a:rPr lang="en-US" altLang="en-US" dirty="0"/>
              <a:t>measurements within individuals are correlated</a:t>
            </a:r>
          </a:p>
          <a:p>
            <a:pPr lvl="1"/>
            <a:r>
              <a:rPr lang="en-AU" altLang="en-US" dirty="0"/>
              <a:t>within-person design should be taken into account</a:t>
            </a:r>
          </a:p>
          <a:p>
            <a:pPr lvl="2"/>
            <a:r>
              <a:rPr lang="en-AU" altLang="en-US" dirty="0"/>
              <a:t>if not, study will receive too little weight in meta-analysis</a:t>
            </a:r>
          </a:p>
          <a:p>
            <a:pPr lvl="1"/>
            <a:r>
              <a:rPr lang="en-US" altLang="en-US" dirty="0"/>
              <a:t>may also occur in studies of multiple body parts</a:t>
            </a:r>
            <a:endParaRPr lang="en-GB" altLang="en-US" dirty="0"/>
          </a:p>
          <a:p>
            <a:pPr lvl="1"/>
            <a:endParaRPr lang="en-GB" altLang="en-US" dirty="0"/>
          </a:p>
        </p:txBody>
      </p:sp>
      <p:sp>
        <p:nvSpPr>
          <p:cNvPr id="6" name="TextBox 5"/>
          <p:cNvSpPr txBox="1">
            <a:spLocks noChangeArrowheads="1"/>
          </p:cNvSpPr>
          <p:nvPr/>
        </p:nvSpPr>
        <p:spPr bwMode="auto">
          <a:xfrm>
            <a:off x="0" y="6562725"/>
            <a:ext cx="2093913" cy="307975"/>
          </a:xfrm>
          <a:prstGeom prst="rect">
            <a:avLst/>
          </a:prstGeom>
          <a:noFill/>
          <a:ln w="9525">
            <a:noFill/>
            <a:miter lim="800000"/>
            <a:headEnd/>
            <a:tailEnd/>
          </a:ln>
        </p:spPr>
        <p:txBody>
          <a:bodyPr>
            <a:spAutoFit/>
          </a:bodyPr>
          <a:lstStyle/>
          <a:p>
            <a:pPr>
              <a:defRPr/>
            </a:pPr>
            <a:r>
              <a:rPr lang="en-AU" sz="1400" dirty="0">
                <a:solidFill>
                  <a:schemeClr val="tx2"/>
                </a:solidFill>
                <a:latin typeface="+mn-lt"/>
                <a:cs typeface="Arial" charset="0"/>
              </a:rPr>
              <a:t>Source: Julian Higgins</a:t>
            </a:r>
          </a:p>
        </p:txBody>
      </p:sp>
    </p:spTree>
    <p:extLst>
      <p:ext uri="{BB962C8B-B14F-4D97-AF65-F5344CB8AC3E}">
        <p14:creationId xmlns:p14="http://schemas.microsoft.com/office/powerpoint/2010/main" val="24189764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Analysing effect estimates</a:t>
            </a:r>
          </a:p>
        </p:txBody>
      </p:sp>
      <p:sp>
        <p:nvSpPr>
          <p:cNvPr id="7171" name="Content Placeholder 2"/>
          <p:cNvSpPr>
            <a:spLocks noGrp="1"/>
          </p:cNvSpPr>
          <p:nvPr>
            <p:ph idx="4294967295"/>
          </p:nvPr>
        </p:nvSpPr>
        <p:spPr>
          <a:xfrm>
            <a:off x="601579" y="2235868"/>
            <a:ext cx="7748588" cy="3910013"/>
          </a:xfrm>
        </p:spPr>
        <p:txBody>
          <a:bodyPr/>
          <a:lstStyle/>
          <a:p>
            <a:pPr lvl="1"/>
            <a:r>
              <a:rPr lang="en-AU" altLang="en-US" dirty="0"/>
              <a:t>When you have an overall effect estimate, not separate group summaries</a:t>
            </a:r>
          </a:p>
          <a:p>
            <a:pPr lvl="2"/>
            <a:r>
              <a:rPr lang="en-AU" altLang="en-US" dirty="0"/>
              <a:t>standard effect estimates (RR, OR, MD)</a:t>
            </a:r>
          </a:p>
          <a:p>
            <a:pPr lvl="2"/>
            <a:r>
              <a:rPr lang="en-AU" altLang="en-US" dirty="0"/>
              <a:t>non-randomised studies, cluster or cross-over trials</a:t>
            </a:r>
          </a:p>
          <a:p>
            <a:pPr lvl="2"/>
            <a:r>
              <a:rPr lang="en-AU" altLang="en-US" dirty="0"/>
              <a:t>time-to-event (HR), rate data (RR), ordinal data (POR)</a:t>
            </a:r>
          </a:p>
          <a:p>
            <a:pPr lvl="2"/>
            <a:r>
              <a:rPr lang="en-AU" altLang="en-US" dirty="0"/>
              <a:t>adjusted data (e.g. from regression analysis)</a:t>
            </a:r>
          </a:p>
        </p:txBody>
      </p:sp>
    </p:spTree>
    <p:extLst>
      <p:ext uri="{BB962C8B-B14F-4D97-AF65-F5344CB8AC3E}">
        <p14:creationId xmlns:p14="http://schemas.microsoft.com/office/powerpoint/2010/main" val="72909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39738" y="1317600"/>
            <a:ext cx="7540480" cy="632838"/>
          </a:xfrm>
        </p:spPr>
        <p:txBody>
          <a:bodyPr/>
          <a:lstStyle/>
          <a:p>
            <a:r>
              <a:rPr lang="en-AU" altLang="en-US" dirty="0"/>
              <a:t>Taking correlation into account</a:t>
            </a:r>
          </a:p>
        </p:txBody>
      </p:sp>
      <p:sp>
        <p:nvSpPr>
          <p:cNvPr id="39939" name="Content Placeholder 2"/>
          <p:cNvSpPr>
            <a:spLocks noGrp="1"/>
          </p:cNvSpPr>
          <p:nvPr>
            <p:ph idx="4294967295"/>
          </p:nvPr>
        </p:nvSpPr>
        <p:spPr>
          <a:xfrm>
            <a:off x="855663" y="2121394"/>
            <a:ext cx="8288337" cy="3910013"/>
          </a:xfrm>
        </p:spPr>
        <p:txBody>
          <a:bodyPr/>
          <a:lstStyle/>
          <a:p>
            <a:pPr lvl="1"/>
            <a:r>
              <a:rPr lang="en-GB" dirty="0"/>
              <a:t>study may use appropriate paired analysis</a:t>
            </a:r>
          </a:p>
          <a:p>
            <a:pPr lvl="2"/>
            <a:r>
              <a:rPr lang="en-GB" dirty="0"/>
              <a:t>participant-specific differences between intervention &amp; control</a:t>
            </a:r>
          </a:p>
          <a:p>
            <a:pPr lvl="2"/>
            <a:r>
              <a:rPr lang="en-GB" dirty="0"/>
              <a:t>meta-analyse using GIV method</a:t>
            </a:r>
          </a:p>
          <a:p>
            <a:pPr lvl="1"/>
            <a:r>
              <a:rPr lang="en-GB" dirty="0"/>
              <a:t>study may use simple comparison between intervention &amp; control</a:t>
            </a:r>
          </a:p>
          <a:p>
            <a:pPr lvl="2"/>
            <a:r>
              <a:rPr lang="en-GB" dirty="0"/>
              <a:t>if not, adjust the analysis for correlation</a:t>
            </a:r>
          </a:p>
          <a:p>
            <a:pPr lvl="1"/>
            <a:r>
              <a:rPr lang="en-GB" dirty="0"/>
              <a:t>get statistical advice</a:t>
            </a:r>
          </a:p>
          <a:p>
            <a:pPr lvl="1"/>
            <a:r>
              <a:rPr lang="en-GB" dirty="0"/>
              <a:t>clearly identify cross-over studies and explain how you have dealt with the data</a:t>
            </a:r>
          </a:p>
        </p:txBody>
      </p:sp>
      <p:sp>
        <p:nvSpPr>
          <p:cNvPr id="7" name="Text Box 8">
            <a:extLst>
              <a:ext uri="{FF2B5EF4-FFF2-40B4-BE49-F238E27FC236}">
                <a16:creationId xmlns:a16="http://schemas.microsoft.com/office/drawing/2014/main" id="{1E2A0677-A6BD-2541-8416-4E5258B360D4}"/>
              </a:ext>
            </a:extLst>
          </p:cNvPr>
          <p:cNvSpPr txBox="1">
            <a:spLocks noChangeArrowheads="1"/>
          </p:cNvSpPr>
          <p:nvPr/>
        </p:nvSpPr>
        <p:spPr bwMode="auto">
          <a:xfrm>
            <a:off x="768784" y="5981163"/>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23.2 of the Handbook</a:t>
            </a:r>
          </a:p>
        </p:txBody>
      </p:sp>
      <p:pic>
        <p:nvPicPr>
          <p:cNvPr id="8" name="Picture 7">
            <a:extLst>
              <a:ext uri="{FF2B5EF4-FFF2-40B4-BE49-F238E27FC236}">
                <a16:creationId xmlns:a16="http://schemas.microsoft.com/office/drawing/2014/main" id="{981370CC-8FB2-F146-AE95-C99949E11E07}"/>
              </a:ext>
            </a:extLst>
          </p:cNvPr>
          <p:cNvPicPr>
            <a:picLocks noChangeAspect="1"/>
          </p:cNvPicPr>
          <p:nvPr/>
        </p:nvPicPr>
        <p:blipFill>
          <a:blip r:embed="rId3"/>
          <a:stretch>
            <a:fillRect/>
          </a:stretch>
        </p:blipFill>
        <p:spPr>
          <a:xfrm>
            <a:off x="532352" y="5633583"/>
            <a:ext cx="570332" cy="822065"/>
          </a:xfrm>
          <a:prstGeom prst="rect">
            <a:avLst/>
          </a:prstGeom>
        </p:spPr>
      </p:pic>
    </p:spTree>
    <p:extLst>
      <p:ext uri="{BB962C8B-B14F-4D97-AF65-F5344CB8AC3E}">
        <p14:creationId xmlns:p14="http://schemas.microsoft.com/office/powerpoint/2010/main" val="114868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904875" y="1485463"/>
            <a:ext cx="7219950" cy="4471987"/>
            <a:chOff x="465" y="378"/>
            <a:chExt cx="4548" cy="2817"/>
          </a:xfrm>
        </p:grpSpPr>
        <p:grpSp>
          <p:nvGrpSpPr>
            <p:cNvPr id="33800" name="Group 3"/>
            <p:cNvGrpSpPr>
              <a:grpSpLocks/>
            </p:cNvGrpSpPr>
            <p:nvPr/>
          </p:nvGrpSpPr>
          <p:grpSpPr bwMode="auto">
            <a:xfrm>
              <a:off x="465" y="378"/>
              <a:ext cx="4548" cy="2817"/>
              <a:chOff x="465" y="378"/>
              <a:chExt cx="4548" cy="2817"/>
            </a:xfrm>
          </p:grpSpPr>
          <p:sp>
            <p:nvSpPr>
              <p:cNvPr id="571396" name="Line 4"/>
              <p:cNvSpPr>
                <a:spLocks noChangeAspect="1" noChangeShapeType="1"/>
              </p:cNvSpPr>
              <p:nvPr/>
            </p:nvSpPr>
            <p:spPr bwMode="auto">
              <a:xfrm>
                <a:off x="2029" y="2829"/>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1397" name="Line 5"/>
              <p:cNvSpPr>
                <a:spLocks noChangeAspect="1" noChangeShapeType="1"/>
              </p:cNvSpPr>
              <p:nvPr/>
            </p:nvSpPr>
            <p:spPr bwMode="auto">
              <a:xfrm>
                <a:off x="2586" y="2829"/>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1398" name="Line 6"/>
              <p:cNvSpPr>
                <a:spLocks noChangeAspect="1" noChangeShapeType="1"/>
              </p:cNvSpPr>
              <p:nvPr/>
            </p:nvSpPr>
            <p:spPr bwMode="auto">
              <a:xfrm>
                <a:off x="3141" y="2829"/>
                <a:ext cx="2"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1399" name="Line 7"/>
              <p:cNvSpPr>
                <a:spLocks noChangeAspect="1" noChangeShapeType="1"/>
              </p:cNvSpPr>
              <p:nvPr/>
            </p:nvSpPr>
            <p:spPr bwMode="auto">
              <a:xfrm>
                <a:off x="3697" y="2829"/>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1400" name="Line 8"/>
              <p:cNvSpPr>
                <a:spLocks noChangeAspect="1" noChangeShapeType="1"/>
              </p:cNvSpPr>
              <p:nvPr/>
            </p:nvSpPr>
            <p:spPr bwMode="auto">
              <a:xfrm>
                <a:off x="4254" y="2829"/>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1401" name="Line 9"/>
              <p:cNvSpPr>
                <a:spLocks noChangeAspect="1" noChangeShapeType="1"/>
              </p:cNvSpPr>
              <p:nvPr/>
            </p:nvSpPr>
            <p:spPr bwMode="auto">
              <a:xfrm>
                <a:off x="2029" y="2829"/>
                <a:ext cx="2225" cy="3"/>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1402" name="Rectangle 10"/>
              <p:cNvSpPr>
                <a:spLocks noChangeAspect="1" noChangeArrowheads="1"/>
              </p:cNvSpPr>
              <p:nvPr/>
            </p:nvSpPr>
            <p:spPr bwMode="auto">
              <a:xfrm>
                <a:off x="1977" y="2914"/>
                <a:ext cx="92"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-2</a:t>
                </a:r>
              </a:p>
            </p:txBody>
          </p:sp>
          <p:sp>
            <p:nvSpPr>
              <p:cNvPr id="571403" name="Rectangle 11"/>
              <p:cNvSpPr>
                <a:spLocks noChangeAspect="1" noChangeArrowheads="1"/>
              </p:cNvSpPr>
              <p:nvPr/>
            </p:nvSpPr>
            <p:spPr bwMode="auto">
              <a:xfrm>
                <a:off x="2531" y="2914"/>
                <a:ext cx="92"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-1</a:t>
                </a:r>
              </a:p>
            </p:txBody>
          </p:sp>
          <p:sp>
            <p:nvSpPr>
              <p:cNvPr id="571404" name="Rectangle 12"/>
              <p:cNvSpPr>
                <a:spLocks noChangeAspect="1" noChangeArrowheads="1"/>
              </p:cNvSpPr>
              <p:nvPr/>
            </p:nvSpPr>
            <p:spPr bwMode="auto">
              <a:xfrm>
                <a:off x="3111" y="2914"/>
                <a:ext cx="58"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0</a:t>
                </a:r>
              </a:p>
            </p:txBody>
          </p:sp>
          <p:sp>
            <p:nvSpPr>
              <p:cNvPr id="571405" name="Rectangle 13"/>
              <p:cNvSpPr>
                <a:spLocks noChangeAspect="1" noChangeArrowheads="1"/>
              </p:cNvSpPr>
              <p:nvPr/>
            </p:nvSpPr>
            <p:spPr bwMode="auto">
              <a:xfrm>
                <a:off x="3667" y="2914"/>
                <a:ext cx="58"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1</a:t>
                </a:r>
              </a:p>
            </p:txBody>
          </p:sp>
          <p:sp>
            <p:nvSpPr>
              <p:cNvPr id="571406" name="Rectangle 14"/>
              <p:cNvSpPr>
                <a:spLocks noChangeAspect="1" noChangeArrowheads="1"/>
              </p:cNvSpPr>
              <p:nvPr/>
            </p:nvSpPr>
            <p:spPr bwMode="auto">
              <a:xfrm>
                <a:off x="4224" y="2914"/>
                <a:ext cx="58"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2</a:t>
                </a:r>
              </a:p>
            </p:txBody>
          </p:sp>
          <p:sp>
            <p:nvSpPr>
              <p:cNvPr id="571407" name="Line 15"/>
              <p:cNvSpPr>
                <a:spLocks noChangeAspect="1" noChangeShapeType="1"/>
              </p:cNvSpPr>
              <p:nvPr/>
            </p:nvSpPr>
            <p:spPr bwMode="auto">
              <a:xfrm flipV="1">
                <a:off x="3141" y="615"/>
                <a:ext cx="2" cy="2214"/>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33814" name="Rectangle 16"/>
              <p:cNvSpPr>
                <a:spLocks noChangeAspect="1" noChangeArrowheads="1"/>
              </p:cNvSpPr>
              <p:nvPr/>
            </p:nvSpPr>
            <p:spPr bwMode="auto">
              <a:xfrm>
                <a:off x="2684" y="610"/>
                <a:ext cx="50" cy="50"/>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09" name="Freeform 17"/>
              <p:cNvSpPr>
                <a:spLocks noChangeAspect="1"/>
              </p:cNvSpPr>
              <p:nvPr/>
            </p:nvSpPr>
            <p:spPr bwMode="auto">
              <a:xfrm>
                <a:off x="2267" y="638"/>
                <a:ext cx="894" cy="2"/>
              </a:xfrm>
              <a:custGeom>
                <a:avLst/>
                <a:gdLst/>
                <a:ahLst/>
                <a:cxnLst>
                  <a:cxn ang="0">
                    <a:pos x="1074" y="0"/>
                  </a:cxn>
                  <a:cxn ang="0">
                    <a:pos x="537" y="0"/>
                  </a:cxn>
                  <a:cxn ang="0">
                    <a:pos x="0" y="0"/>
                  </a:cxn>
                </a:cxnLst>
                <a:rect l="0" t="0" r="r" b="b"/>
                <a:pathLst>
                  <a:path w="1074">
                    <a:moveTo>
                      <a:pt x="1074" y="0"/>
                    </a:moveTo>
                    <a:lnTo>
                      <a:pt x="537"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16" name="Rectangle 18"/>
              <p:cNvSpPr>
                <a:spLocks noChangeAspect="1" noChangeArrowheads="1"/>
              </p:cNvSpPr>
              <p:nvPr/>
            </p:nvSpPr>
            <p:spPr bwMode="auto">
              <a:xfrm>
                <a:off x="2958" y="770"/>
                <a:ext cx="48" cy="47"/>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11" name="Freeform 19"/>
              <p:cNvSpPr>
                <a:spLocks noChangeAspect="1"/>
              </p:cNvSpPr>
              <p:nvPr/>
            </p:nvSpPr>
            <p:spPr bwMode="auto">
              <a:xfrm>
                <a:off x="2516" y="795"/>
                <a:ext cx="939" cy="2"/>
              </a:xfrm>
              <a:custGeom>
                <a:avLst/>
                <a:gdLst/>
                <a:ahLst/>
                <a:cxnLst>
                  <a:cxn ang="0">
                    <a:pos x="1126" y="0"/>
                  </a:cxn>
                  <a:cxn ang="0">
                    <a:pos x="563" y="0"/>
                  </a:cxn>
                  <a:cxn ang="0">
                    <a:pos x="0" y="0"/>
                  </a:cxn>
                </a:cxnLst>
                <a:rect l="0" t="0" r="r" b="b"/>
                <a:pathLst>
                  <a:path w="1126">
                    <a:moveTo>
                      <a:pt x="1126" y="0"/>
                    </a:moveTo>
                    <a:lnTo>
                      <a:pt x="563"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18" name="Rectangle 20"/>
              <p:cNvSpPr>
                <a:spLocks noChangeAspect="1" noChangeArrowheads="1"/>
              </p:cNvSpPr>
              <p:nvPr/>
            </p:nvSpPr>
            <p:spPr bwMode="auto">
              <a:xfrm>
                <a:off x="2863" y="912"/>
                <a:ext cx="73" cy="73"/>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13" name="Freeform 21"/>
              <p:cNvSpPr>
                <a:spLocks noChangeAspect="1"/>
              </p:cNvSpPr>
              <p:nvPr/>
            </p:nvSpPr>
            <p:spPr bwMode="auto">
              <a:xfrm>
                <a:off x="2544" y="952"/>
                <a:ext cx="719" cy="3"/>
              </a:xfrm>
              <a:custGeom>
                <a:avLst/>
                <a:gdLst/>
                <a:ahLst/>
                <a:cxnLst>
                  <a:cxn ang="0">
                    <a:pos x="865" y="0"/>
                  </a:cxn>
                  <a:cxn ang="0">
                    <a:pos x="432" y="0"/>
                  </a:cxn>
                  <a:cxn ang="0">
                    <a:pos x="0" y="0"/>
                  </a:cxn>
                </a:cxnLst>
                <a:rect l="0" t="0" r="r" b="b"/>
                <a:pathLst>
                  <a:path w="865">
                    <a:moveTo>
                      <a:pt x="865" y="0"/>
                    </a:moveTo>
                    <a:lnTo>
                      <a:pt x="432"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20" name="Rectangle 22"/>
              <p:cNvSpPr>
                <a:spLocks noChangeAspect="1" noChangeArrowheads="1"/>
              </p:cNvSpPr>
              <p:nvPr/>
            </p:nvSpPr>
            <p:spPr bwMode="auto">
              <a:xfrm>
                <a:off x="3238" y="1077"/>
                <a:ext cx="50" cy="52"/>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15" name="Freeform 23"/>
              <p:cNvSpPr>
                <a:spLocks noChangeAspect="1"/>
              </p:cNvSpPr>
              <p:nvPr/>
            </p:nvSpPr>
            <p:spPr bwMode="auto">
              <a:xfrm>
                <a:off x="2774" y="1109"/>
                <a:ext cx="981" cy="3"/>
              </a:xfrm>
              <a:custGeom>
                <a:avLst/>
                <a:gdLst/>
                <a:ahLst/>
                <a:cxnLst>
                  <a:cxn ang="0">
                    <a:pos x="1179" y="0"/>
                  </a:cxn>
                  <a:cxn ang="0">
                    <a:pos x="589" y="0"/>
                  </a:cxn>
                  <a:cxn ang="0">
                    <a:pos x="0" y="0"/>
                  </a:cxn>
                </a:cxnLst>
                <a:rect l="0" t="0" r="r" b="b"/>
                <a:pathLst>
                  <a:path w="1179">
                    <a:moveTo>
                      <a:pt x="1179" y="0"/>
                    </a:moveTo>
                    <a:lnTo>
                      <a:pt x="589"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22" name="Rectangle 24"/>
              <p:cNvSpPr>
                <a:spLocks noChangeAspect="1" noChangeArrowheads="1"/>
              </p:cNvSpPr>
              <p:nvPr/>
            </p:nvSpPr>
            <p:spPr bwMode="auto">
              <a:xfrm>
                <a:off x="3143" y="1237"/>
                <a:ext cx="45" cy="42"/>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17" name="Freeform 25"/>
              <p:cNvSpPr>
                <a:spLocks noChangeAspect="1"/>
              </p:cNvSpPr>
              <p:nvPr/>
            </p:nvSpPr>
            <p:spPr bwMode="auto">
              <a:xfrm>
                <a:off x="2624" y="1264"/>
                <a:ext cx="1091" cy="3"/>
              </a:xfrm>
              <a:custGeom>
                <a:avLst/>
                <a:gdLst/>
                <a:ahLst/>
                <a:cxnLst>
                  <a:cxn ang="0">
                    <a:pos x="1311" y="0"/>
                  </a:cxn>
                  <a:cxn ang="0">
                    <a:pos x="656" y="0"/>
                  </a:cxn>
                  <a:cxn ang="0">
                    <a:pos x="0" y="0"/>
                  </a:cxn>
                </a:cxnLst>
                <a:rect l="0" t="0" r="r" b="b"/>
                <a:pathLst>
                  <a:path w="1311">
                    <a:moveTo>
                      <a:pt x="1311" y="0"/>
                    </a:moveTo>
                    <a:lnTo>
                      <a:pt x="656"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24" name="Rectangle 26"/>
              <p:cNvSpPr>
                <a:spLocks noChangeAspect="1" noChangeArrowheads="1"/>
              </p:cNvSpPr>
              <p:nvPr/>
            </p:nvSpPr>
            <p:spPr bwMode="auto">
              <a:xfrm>
                <a:off x="2684" y="1394"/>
                <a:ext cx="50" cy="50"/>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19" name="Freeform 27"/>
              <p:cNvSpPr>
                <a:spLocks noChangeAspect="1"/>
              </p:cNvSpPr>
              <p:nvPr/>
            </p:nvSpPr>
            <p:spPr bwMode="auto">
              <a:xfrm>
                <a:off x="2222" y="1421"/>
                <a:ext cx="981" cy="3"/>
              </a:xfrm>
              <a:custGeom>
                <a:avLst/>
                <a:gdLst/>
                <a:ahLst/>
                <a:cxnLst>
                  <a:cxn ang="0">
                    <a:pos x="1179" y="0"/>
                  </a:cxn>
                  <a:cxn ang="0">
                    <a:pos x="590" y="0"/>
                  </a:cxn>
                  <a:cxn ang="0">
                    <a:pos x="0" y="0"/>
                  </a:cxn>
                </a:cxnLst>
                <a:rect l="0" t="0" r="r" b="b"/>
                <a:pathLst>
                  <a:path w="1179">
                    <a:moveTo>
                      <a:pt x="1179" y="0"/>
                    </a:moveTo>
                    <a:lnTo>
                      <a:pt x="590"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26" name="Rectangle 28"/>
              <p:cNvSpPr>
                <a:spLocks noChangeAspect="1" noChangeArrowheads="1"/>
              </p:cNvSpPr>
              <p:nvPr/>
            </p:nvSpPr>
            <p:spPr bwMode="auto">
              <a:xfrm>
                <a:off x="2798" y="1554"/>
                <a:ext cx="43" cy="42"/>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21" name="Freeform 29"/>
              <p:cNvSpPr>
                <a:spLocks noChangeAspect="1"/>
              </p:cNvSpPr>
              <p:nvPr/>
            </p:nvSpPr>
            <p:spPr bwMode="auto">
              <a:xfrm>
                <a:off x="2237" y="1576"/>
                <a:ext cx="1176" cy="3"/>
              </a:xfrm>
              <a:custGeom>
                <a:avLst/>
                <a:gdLst/>
                <a:ahLst/>
                <a:cxnLst>
                  <a:cxn ang="0">
                    <a:pos x="1415" y="0"/>
                  </a:cxn>
                  <a:cxn ang="0">
                    <a:pos x="707" y="0"/>
                  </a:cxn>
                  <a:cxn ang="0">
                    <a:pos x="0" y="0"/>
                  </a:cxn>
                </a:cxnLst>
                <a:rect l="0" t="0" r="r" b="b"/>
                <a:pathLst>
                  <a:path w="1415">
                    <a:moveTo>
                      <a:pt x="1415" y="0"/>
                    </a:moveTo>
                    <a:lnTo>
                      <a:pt x="707"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28" name="Rectangle 30"/>
              <p:cNvSpPr>
                <a:spLocks noChangeAspect="1" noChangeArrowheads="1"/>
              </p:cNvSpPr>
              <p:nvPr/>
            </p:nvSpPr>
            <p:spPr bwMode="auto">
              <a:xfrm>
                <a:off x="2641" y="1704"/>
                <a:ext cx="50" cy="50"/>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23" name="Freeform 31"/>
              <p:cNvSpPr>
                <a:spLocks noChangeAspect="1"/>
              </p:cNvSpPr>
              <p:nvPr/>
            </p:nvSpPr>
            <p:spPr bwMode="auto">
              <a:xfrm>
                <a:off x="2222" y="1734"/>
                <a:ext cx="894" cy="2"/>
              </a:xfrm>
              <a:custGeom>
                <a:avLst/>
                <a:gdLst/>
                <a:ahLst/>
                <a:cxnLst>
                  <a:cxn ang="0">
                    <a:pos x="1075" y="0"/>
                  </a:cxn>
                  <a:cxn ang="0">
                    <a:pos x="538" y="0"/>
                  </a:cxn>
                  <a:cxn ang="0">
                    <a:pos x="0" y="0"/>
                  </a:cxn>
                </a:cxnLst>
                <a:rect l="0" t="0" r="r" b="b"/>
                <a:pathLst>
                  <a:path w="1075">
                    <a:moveTo>
                      <a:pt x="1075" y="0"/>
                    </a:moveTo>
                    <a:lnTo>
                      <a:pt x="53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30" name="Rectangle 32"/>
              <p:cNvSpPr>
                <a:spLocks noChangeAspect="1" noChangeArrowheads="1"/>
              </p:cNvSpPr>
              <p:nvPr/>
            </p:nvSpPr>
            <p:spPr bwMode="auto">
              <a:xfrm>
                <a:off x="2848" y="1856"/>
                <a:ext cx="58" cy="57"/>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25" name="Freeform 33"/>
              <p:cNvSpPr>
                <a:spLocks noChangeAspect="1"/>
              </p:cNvSpPr>
              <p:nvPr/>
            </p:nvSpPr>
            <p:spPr bwMode="auto">
              <a:xfrm>
                <a:off x="2466" y="1891"/>
                <a:ext cx="829" cy="2"/>
              </a:xfrm>
              <a:custGeom>
                <a:avLst/>
                <a:gdLst/>
                <a:ahLst/>
                <a:cxnLst>
                  <a:cxn ang="0">
                    <a:pos x="996" y="0"/>
                  </a:cxn>
                  <a:cxn ang="0">
                    <a:pos x="498" y="0"/>
                  </a:cxn>
                  <a:cxn ang="0">
                    <a:pos x="0" y="0"/>
                  </a:cxn>
                </a:cxnLst>
                <a:rect l="0" t="0" r="r" b="b"/>
                <a:pathLst>
                  <a:path w="996">
                    <a:moveTo>
                      <a:pt x="996" y="0"/>
                    </a:moveTo>
                    <a:lnTo>
                      <a:pt x="49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32" name="Rectangle 34"/>
              <p:cNvSpPr>
                <a:spLocks noChangeAspect="1" noChangeArrowheads="1"/>
              </p:cNvSpPr>
              <p:nvPr/>
            </p:nvSpPr>
            <p:spPr bwMode="auto">
              <a:xfrm>
                <a:off x="2971" y="2021"/>
                <a:ext cx="42" cy="50"/>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27" name="Freeform 35"/>
              <p:cNvSpPr>
                <a:spLocks noChangeAspect="1"/>
              </p:cNvSpPr>
              <p:nvPr/>
            </p:nvSpPr>
            <p:spPr bwMode="auto">
              <a:xfrm>
                <a:off x="2506" y="2048"/>
                <a:ext cx="982" cy="3"/>
              </a:xfrm>
              <a:custGeom>
                <a:avLst/>
                <a:gdLst/>
                <a:ahLst/>
                <a:cxnLst>
                  <a:cxn ang="0">
                    <a:pos x="1179" y="0"/>
                  </a:cxn>
                  <a:cxn ang="0">
                    <a:pos x="590" y="0"/>
                  </a:cxn>
                  <a:cxn ang="0">
                    <a:pos x="0" y="0"/>
                  </a:cxn>
                </a:cxnLst>
                <a:rect l="0" t="0" r="r" b="b"/>
                <a:pathLst>
                  <a:path w="1179">
                    <a:moveTo>
                      <a:pt x="1179" y="0"/>
                    </a:moveTo>
                    <a:lnTo>
                      <a:pt x="590"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34" name="Rectangle 36"/>
              <p:cNvSpPr>
                <a:spLocks noChangeAspect="1" noChangeArrowheads="1"/>
              </p:cNvSpPr>
              <p:nvPr/>
            </p:nvSpPr>
            <p:spPr bwMode="auto">
              <a:xfrm>
                <a:off x="3051" y="2173"/>
                <a:ext cx="57" cy="55"/>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29" name="Freeform 37"/>
              <p:cNvSpPr>
                <a:spLocks noChangeAspect="1"/>
              </p:cNvSpPr>
              <p:nvPr/>
            </p:nvSpPr>
            <p:spPr bwMode="auto">
              <a:xfrm>
                <a:off x="2666" y="2203"/>
                <a:ext cx="829" cy="2"/>
              </a:xfrm>
              <a:custGeom>
                <a:avLst/>
                <a:gdLst/>
                <a:ahLst/>
                <a:cxnLst>
                  <a:cxn ang="0">
                    <a:pos x="996" y="0"/>
                  </a:cxn>
                  <a:cxn ang="0">
                    <a:pos x="498" y="0"/>
                  </a:cxn>
                  <a:cxn ang="0">
                    <a:pos x="0" y="0"/>
                  </a:cxn>
                </a:cxnLst>
                <a:rect l="0" t="0" r="r" b="b"/>
                <a:pathLst>
                  <a:path w="996">
                    <a:moveTo>
                      <a:pt x="996" y="0"/>
                    </a:moveTo>
                    <a:lnTo>
                      <a:pt x="49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3836" name="Rectangle 38"/>
              <p:cNvSpPr>
                <a:spLocks noChangeAspect="1" noChangeArrowheads="1"/>
              </p:cNvSpPr>
              <p:nvPr/>
            </p:nvSpPr>
            <p:spPr bwMode="auto">
              <a:xfrm>
                <a:off x="2963" y="2323"/>
                <a:ext cx="65" cy="65"/>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1431" name="Freeform 39"/>
              <p:cNvSpPr>
                <a:spLocks noChangeAspect="1"/>
              </p:cNvSpPr>
              <p:nvPr/>
            </p:nvSpPr>
            <p:spPr bwMode="auto">
              <a:xfrm>
                <a:off x="2621" y="2360"/>
                <a:ext cx="764" cy="3"/>
              </a:xfrm>
              <a:custGeom>
                <a:avLst/>
                <a:gdLst/>
                <a:ahLst/>
                <a:cxnLst>
                  <a:cxn ang="0">
                    <a:pos x="917" y="0"/>
                  </a:cxn>
                  <a:cxn ang="0">
                    <a:pos x="458" y="0"/>
                  </a:cxn>
                  <a:cxn ang="0">
                    <a:pos x="0" y="0"/>
                  </a:cxn>
                </a:cxnLst>
                <a:rect l="0" t="0" r="r" b="b"/>
                <a:pathLst>
                  <a:path w="917">
                    <a:moveTo>
                      <a:pt x="917" y="0"/>
                    </a:moveTo>
                    <a:lnTo>
                      <a:pt x="45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571432" name="Freeform 40"/>
              <p:cNvSpPr>
                <a:spLocks noChangeAspect="1"/>
              </p:cNvSpPr>
              <p:nvPr/>
            </p:nvSpPr>
            <p:spPr bwMode="auto">
              <a:xfrm>
                <a:off x="2801" y="2565"/>
                <a:ext cx="257" cy="155"/>
              </a:xfrm>
              <a:custGeom>
                <a:avLst/>
                <a:gdLst/>
                <a:ahLst/>
                <a:cxnLst>
                  <a:cxn ang="0">
                    <a:pos x="311" y="94"/>
                  </a:cxn>
                  <a:cxn ang="0">
                    <a:pos x="156" y="188"/>
                  </a:cxn>
                  <a:cxn ang="0">
                    <a:pos x="0" y="94"/>
                  </a:cxn>
                  <a:cxn ang="0">
                    <a:pos x="156" y="0"/>
                  </a:cxn>
                  <a:cxn ang="0">
                    <a:pos x="311" y="94"/>
                  </a:cxn>
                </a:cxnLst>
                <a:rect l="0" t="0" r="r" b="b"/>
                <a:pathLst>
                  <a:path w="311" h="188">
                    <a:moveTo>
                      <a:pt x="311" y="94"/>
                    </a:moveTo>
                    <a:lnTo>
                      <a:pt x="156" y="188"/>
                    </a:lnTo>
                    <a:lnTo>
                      <a:pt x="0" y="94"/>
                    </a:lnTo>
                    <a:lnTo>
                      <a:pt x="156" y="0"/>
                    </a:lnTo>
                    <a:lnTo>
                      <a:pt x="311" y="94"/>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571433" name="Rectangle 41"/>
              <p:cNvSpPr>
                <a:spLocks noChangeAspect="1" noChangeArrowheads="1"/>
              </p:cNvSpPr>
              <p:nvPr/>
            </p:nvSpPr>
            <p:spPr bwMode="auto">
              <a:xfrm>
                <a:off x="3891" y="2577"/>
                <a:ext cx="1122" cy="155"/>
              </a:xfrm>
              <a:prstGeom prst="rect">
                <a:avLst/>
              </a:prstGeom>
              <a:noFill/>
              <a:ln w="9525">
                <a:noFill/>
                <a:miter lim="800000"/>
                <a:headEnd/>
                <a:tailEnd/>
              </a:ln>
            </p:spPr>
            <p:txBody>
              <a:bodyPr wrap="none" lIns="0" tIns="0" rIns="0" bIns="0">
                <a:spAutoFit/>
              </a:bodyPr>
              <a:lstStyle/>
              <a:p>
                <a:pPr>
                  <a:defRPr/>
                </a:pPr>
                <a:r>
                  <a:rPr lang="en-US" sz="1600" dirty="0">
                    <a:solidFill>
                      <a:schemeClr val="tx2"/>
                    </a:solidFill>
                    <a:latin typeface="+mn-lt"/>
                    <a:cs typeface="Arial" charset="0"/>
                  </a:rPr>
                  <a:t>-0.38   ( -0.61 , -0.15 )</a:t>
                </a:r>
              </a:p>
            </p:txBody>
          </p:sp>
          <p:sp>
            <p:nvSpPr>
              <p:cNvPr id="571435" name="Rectangle 43"/>
              <p:cNvSpPr>
                <a:spLocks noChangeAspect="1" noChangeArrowheads="1"/>
              </p:cNvSpPr>
              <p:nvPr/>
            </p:nvSpPr>
            <p:spPr bwMode="auto">
              <a:xfrm>
                <a:off x="465" y="567"/>
                <a:ext cx="842" cy="15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Woodcock 1981</a:t>
                </a:r>
              </a:p>
            </p:txBody>
          </p:sp>
          <p:sp>
            <p:nvSpPr>
              <p:cNvPr id="571436" name="Rectangle 44"/>
              <p:cNvSpPr>
                <a:spLocks noChangeAspect="1" noChangeArrowheads="1"/>
              </p:cNvSpPr>
              <p:nvPr/>
            </p:nvSpPr>
            <p:spPr bwMode="auto">
              <a:xfrm>
                <a:off x="465" y="724"/>
                <a:ext cx="842" cy="15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Woodcock 1982</a:t>
                </a:r>
              </a:p>
            </p:txBody>
          </p:sp>
          <p:sp>
            <p:nvSpPr>
              <p:cNvPr id="571437" name="Rectangle 45"/>
              <p:cNvSpPr>
                <a:spLocks noChangeAspect="1" noChangeArrowheads="1"/>
              </p:cNvSpPr>
              <p:nvPr/>
            </p:nvSpPr>
            <p:spPr bwMode="auto">
              <a:xfrm>
                <a:off x="465" y="879"/>
                <a:ext cx="593" cy="15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Johnson 83</a:t>
                </a:r>
              </a:p>
            </p:txBody>
          </p:sp>
          <p:sp>
            <p:nvSpPr>
              <p:cNvPr id="571438" name="Rectangle 46"/>
              <p:cNvSpPr>
                <a:spLocks noChangeAspect="1" noChangeArrowheads="1"/>
              </p:cNvSpPr>
              <p:nvPr/>
            </p:nvSpPr>
            <p:spPr bwMode="auto">
              <a:xfrm>
                <a:off x="465" y="1036"/>
                <a:ext cx="357"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Eiser A</a:t>
                </a:r>
              </a:p>
            </p:txBody>
          </p:sp>
          <p:sp>
            <p:nvSpPr>
              <p:cNvPr id="571439" name="Rectangle 47"/>
              <p:cNvSpPr>
                <a:spLocks noChangeAspect="1" noChangeArrowheads="1"/>
              </p:cNvSpPr>
              <p:nvPr/>
            </p:nvSpPr>
            <p:spPr bwMode="auto">
              <a:xfrm>
                <a:off x="465" y="1191"/>
                <a:ext cx="353" cy="155"/>
              </a:xfrm>
              <a:prstGeom prst="rect">
                <a:avLst/>
              </a:prstGeom>
              <a:noFill/>
              <a:ln w="9525">
                <a:noFill/>
                <a:miter lim="800000"/>
                <a:headEnd/>
                <a:tailEnd/>
              </a:ln>
            </p:spPr>
            <p:txBody>
              <a:bodyPr wrap="none" lIns="0" tIns="0" rIns="0" bIns="0">
                <a:spAutoFit/>
              </a:bodyPr>
              <a:lstStyle/>
              <a:p>
                <a:pPr>
                  <a:defRPr/>
                </a:pPr>
                <a:r>
                  <a:rPr lang="en-US" sz="1600" dirty="0" err="1">
                    <a:latin typeface="+mn-lt"/>
                    <a:cs typeface="Arial" charset="0"/>
                  </a:rPr>
                  <a:t>Eiser</a:t>
                </a:r>
                <a:r>
                  <a:rPr lang="en-US" sz="1600" dirty="0">
                    <a:latin typeface="+mn-lt"/>
                    <a:cs typeface="Arial" charset="0"/>
                  </a:rPr>
                  <a:t> B</a:t>
                </a:r>
              </a:p>
            </p:txBody>
          </p:sp>
          <p:sp>
            <p:nvSpPr>
              <p:cNvPr id="571440" name="Rectangle 48"/>
              <p:cNvSpPr>
                <a:spLocks noChangeAspect="1" noChangeArrowheads="1"/>
              </p:cNvSpPr>
              <p:nvPr/>
            </p:nvSpPr>
            <p:spPr bwMode="auto">
              <a:xfrm>
                <a:off x="465" y="1348"/>
                <a:ext cx="513"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Bruera 93</a:t>
                </a:r>
              </a:p>
            </p:txBody>
          </p:sp>
          <p:sp>
            <p:nvSpPr>
              <p:cNvPr id="571441" name="Rectangle 49"/>
              <p:cNvSpPr>
                <a:spLocks noChangeAspect="1" noChangeArrowheads="1"/>
              </p:cNvSpPr>
              <p:nvPr/>
            </p:nvSpPr>
            <p:spPr bwMode="auto">
              <a:xfrm>
                <a:off x="465" y="1506"/>
                <a:ext cx="415" cy="15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Light 96</a:t>
                </a:r>
              </a:p>
            </p:txBody>
          </p:sp>
          <p:sp>
            <p:nvSpPr>
              <p:cNvPr id="571442" name="Rectangle 50"/>
              <p:cNvSpPr>
                <a:spLocks noChangeAspect="1" noChangeArrowheads="1"/>
              </p:cNvSpPr>
              <p:nvPr/>
            </p:nvSpPr>
            <p:spPr bwMode="auto">
              <a:xfrm>
                <a:off x="465" y="1663"/>
                <a:ext cx="266"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Chua</a:t>
                </a:r>
              </a:p>
            </p:txBody>
          </p:sp>
          <p:sp>
            <p:nvSpPr>
              <p:cNvPr id="571443" name="Rectangle 51"/>
              <p:cNvSpPr>
                <a:spLocks noChangeAspect="1" noChangeArrowheads="1"/>
              </p:cNvSpPr>
              <p:nvPr/>
            </p:nvSpPr>
            <p:spPr bwMode="auto">
              <a:xfrm>
                <a:off x="465" y="1818"/>
                <a:ext cx="295"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Poole</a:t>
                </a:r>
              </a:p>
            </p:txBody>
          </p:sp>
          <p:sp>
            <p:nvSpPr>
              <p:cNvPr id="571444" name="Rectangle 52"/>
              <p:cNvSpPr>
                <a:spLocks noChangeAspect="1" noChangeArrowheads="1"/>
              </p:cNvSpPr>
              <p:nvPr/>
            </p:nvSpPr>
            <p:spPr bwMode="auto">
              <a:xfrm>
                <a:off x="465" y="1975"/>
                <a:ext cx="315"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Leung</a:t>
                </a:r>
              </a:p>
            </p:txBody>
          </p:sp>
          <p:sp>
            <p:nvSpPr>
              <p:cNvPr id="571445" name="Rectangle 53"/>
              <p:cNvSpPr>
                <a:spLocks noChangeAspect="1" noChangeArrowheads="1"/>
              </p:cNvSpPr>
              <p:nvPr/>
            </p:nvSpPr>
            <p:spPr bwMode="auto">
              <a:xfrm>
                <a:off x="465" y="2132"/>
                <a:ext cx="397"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Noseda</a:t>
                </a:r>
              </a:p>
            </p:txBody>
          </p:sp>
          <p:sp>
            <p:nvSpPr>
              <p:cNvPr id="571446" name="Rectangle 54"/>
              <p:cNvSpPr>
                <a:spLocks noChangeAspect="1" noChangeArrowheads="1"/>
              </p:cNvSpPr>
              <p:nvPr/>
            </p:nvSpPr>
            <p:spPr bwMode="auto">
              <a:xfrm>
                <a:off x="465" y="2290"/>
                <a:ext cx="506"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Jankelson</a:t>
                </a:r>
              </a:p>
            </p:txBody>
          </p:sp>
          <p:sp>
            <p:nvSpPr>
              <p:cNvPr id="571447" name="Rectangle 55"/>
              <p:cNvSpPr>
                <a:spLocks noChangeAspect="1" noChangeArrowheads="1"/>
              </p:cNvSpPr>
              <p:nvPr/>
            </p:nvSpPr>
            <p:spPr bwMode="auto">
              <a:xfrm>
                <a:off x="465" y="2577"/>
                <a:ext cx="372" cy="155"/>
              </a:xfrm>
              <a:prstGeom prst="rect">
                <a:avLst/>
              </a:prstGeom>
              <a:noFill/>
              <a:ln w="9525">
                <a:noFill/>
                <a:miter lim="800000"/>
                <a:headEnd/>
                <a:tailEnd/>
              </a:ln>
            </p:spPr>
            <p:txBody>
              <a:bodyPr wrap="none" lIns="0" tIns="0" rIns="0" bIns="0">
                <a:spAutoFit/>
              </a:bodyPr>
              <a:lstStyle/>
              <a:p>
                <a:pPr>
                  <a:defRPr/>
                </a:pPr>
                <a:r>
                  <a:rPr lang="en-US" sz="1600" b="1" dirty="0">
                    <a:solidFill>
                      <a:schemeClr val="tx2"/>
                    </a:solidFill>
                    <a:latin typeface="+mn-lt"/>
                    <a:cs typeface="Arial" charset="0"/>
                  </a:rPr>
                  <a:t>Pooled</a:t>
                </a:r>
              </a:p>
            </p:txBody>
          </p:sp>
          <p:sp>
            <p:nvSpPr>
              <p:cNvPr id="571448" name="Rectangle 56"/>
              <p:cNvSpPr>
                <a:spLocks noChangeAspect="1" noChangeArrowheads="1"/>
              </p:cNvSpPr>
              <p:nvPr/>
            </p:nvSpPr>
            <p:spPr bwMode="auto">
              <a:xfrm>
                <a:off x="2674" y="378"/>
                <a:ext cx="896" cy="155"/>
              </a:xfrm>
              <a:prstGeom prst="rect">
                <a:avLst/>
              </a:prstGeom>
              <a:noFill/>
              <a:ln w="9525">
                <a:noFill/>
                <a:miter lim="800000"/>
                <a:headEnd/>
                <a:tailEnd/>
              </a:ln>
            </p:spPr>
            <p:txBody>
              <a:bodyPr wrap="none" lIns="0" tIns="0" rIns="0" bIns="0">
                <a:spAutoFit/>
              </a:bodyPr>
              <a:lstStyle/>
              <a:p>
                <a:pPr>
                  <a:defRPr/>
                </a:pPr>
                <a:r>
                  <a:rPr lang="en-US" sz="1600" dirty="0">
                    <a:solidFill>
                      <a:schemeClr val="tx2"/>
                    </a:solidFill>
                    <a:latin typeface="+mn-lt"/>
                    <a:cs typeface="Arial" charset="0"/>
                  </a:rPr>
                  <a:t>SMD with 95% CI</a:t>
                </a:r>
              </a:p>
            </p:txBody>
          </p:sp>
          <p:sp>
            <p:nvSpPr>
              <p:cNvPr id="571450" name="Rectangle 58"/>
              <p:cNvSpPr>
                <a:spLocks noChangeAspect="1" noChangeArrowheads="1"/>
              </p:cNvSpPr>
              <p:nvPr/>
            </p:nvSpPr>
            <p:spPr bwMode="auto">
              <a:xfrm>
                <a:off x="2190" y="3040"/>
                <a:ext cx="703" cy="155"/>
              </a:xfrm>
              <a:prstGeom prst="rect">
                <a:avLst/>
              </a:prstGeom>
              <a:noFill/>
              <a:ln w="9525">
                <a:noFill/>
                <a:miter lim="800000"/>
                <a:headEnd/>
                <a:tailEnd/>
              </a:ln>
            </p:spPr>
            <p:txBody>
              <a:bodyPr wrap="none" lIns="0" tIns="0" rIns="0" bIns="0">
                <a:spAutoFit/>
              </a:bodyPr>
              <a:lstStyle/>
              <a:p>
                <a:pPr>
                  <a:defRPr/>
                </a:pPr>
                <a:r>
                  <a:rPr lang="en-US" sz="1600" dirty="0" err="1">
                    <a:latin typeface="+mn-lt"/>
                    <a:cs typeface="Arial" charset="0"/>
                  </a:rPr>
                  <a:t>Opioid</a:t>
                </a:r>
                <a:r>
                  <a:rPr lang="en-US" sz="1600" dirty="0">
                    <a:latin typeface="+mn-lt"/>
                    <a:cs typeface="Arial" charset="0"/>
                  </a:rPr>
                  <a:t> better</a:t>
                </a:r>
              </a:p>
            </p:txBody>
          </p:sp>
          <p:sp>
            <p:nvSpPr>
              <p:cNvPr id="571451" name="Rectangle 59"/>
              <p:cNvSpPr>
                <a:spLocks noChangeAspect="1" noChangeArrowheads="1"/>
              </p:cNvSpPr>
              <p:nvPr/>
            </p:nvSpPr>
            <p:spPr bwMode="auto">
              <a:xfrm>
                <a:off x="3314" y="3040"/>
                <a:ext cx="768" cy="15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Placebo better</a:t>
                </a:r>
              </a:p>
            </p:txBody>
          </p:sp>
        </p:grpSp>
        <p:sp>
          <p:nvSpPr>
            <p:cNvPr id="571452" name="Line 60"/>
            <p:cNvSpPr>
              <a:spLocks noChangeShapeType="1"/>
            </p:cNvSpPr>
            <p:nvPr/>
          </p:nvSpPr>
          <p:spPr bwMode="auto">
            <a:xfrm>
              <a:off x="2976" y="3128"/>
              <a:ext cx="312" cy="0"/>
            </a:xfrm>
            <a:prstGeom prst="line">
              <a:avLst/>
            </a:prstGeom>
            <a:noFill/>
            <a:ln w="9525">
              <a:solidFill>
                <a:schemeClr val="tx1"/>
              </a:solidFill>
              <a:round/>
              <a:headEnd type="arrow" w="med" len="med"/>
              <a:tailEnd type="arrow" w="med" len="med"/>
            </a:ln>
            <a:effectLst/>
          </p:spPr>
          <p:txBody>
            <a:bodyPr wrap="none" anchor="ctr"/>
            <a:lstStyle/>
            <a:p>
              <a:pPr>
                <a:defRPr/>
              </a:pPr>
              <a:endParaRPr lang="en-AU">
                <a:latin typeface="+mn-lt"/>
                <a:cs typeface="Arial" charset="0"/>
              </a:endParaRPr>
            </a:p>
          </p:txBody>
        </p:sp>
      </p:grpSp>
      <p:sp>
        <p:nvSpPr>
          <p:cNvPr id="571453" name="Rectangle 61"/>
          <p:cNvSpPr>
            <a:spLocks noGrp="1" noChangeArrowheads="1"/>
          </p:cNvSpPr>
          <p:nvPr>
            <p:ph type="title" idx="4294967295"/>
          </p:nvPr>
        </p:nvSpPr>
        <p:spPr>
          <a:xfrm>
            <a:off x="180975" y="617538"/>
            <a:ext cx="8963025" cy="633412"/>
          </a:xfrm>
        </p:spPr>
        <p:txBody>
          <a:bodyPr/>
          <a:lstStyle/>
          <a:p>
            <a:pPr eaLnBrk="1" hangingPunct="1">
              <a:defRPr/>
            </a:pPr>
            <a:r>
              <a:rPr lang="en-GB" dirty="0">
                <a:latin typeface="+mn-lt"/>
              </a:rPr>
              <a:t>Example: ignoring cross-over design</a:t>
            </a:r>
          </a:p>
        </p:txBody>
      </p:sp>
      <p:sp>
        <p:nvSpPr>
          <p:cNvPr id="64" name="TextBox 63"/>
          <p:cNvSpPr txBox="1">
            <a:spLocks noChangeArrowheads="1"/>
          </p:cNvSpPr>
          <p:nvPr/>
        </p:nvSpPr>
        <p:spPr bwMode="auto">
          <a:xfrm>
            <a:off x="0" y="5996355"/>
            <a:ext cx="9144000" cy="892552"/>
          </a:xfrm>
          <a:prstGeom prst="rect">
            <a:avLst/>
          </a:prstGeom>
          <a:noFill/>
          <a:ln w="9525">
            <a:noFill/>
            <a:miter lim="800000"/>
            <a:headEnd/>
            <a:tailEnd/>
          </a:ln>
        </p:spPr>
        <p:txBody>
          <a:bodyPr>
            <a:spAutoFit/>
          </a:bodyPr>
          <a:lstStyle/>
          <a:p>
            <a:pPr>
              <a:defRPr/>
            </a:pPr>
            <a:r>
              <a:rPr lang="en-AU" sz="1300" dirty="0">
                <a:solidFill>
                  <a:schemeClr val="tx2"/>
                </a:solidFill>
                <a:latin typeface="+mn-lt"/>
                <a:cs typeface="Arial" charset="0"/>
              </a:rPr>
              <a:t>Source: Julian Higgins. </a:t>
            </a:r>
          </a:p>
          <a:p>
            <a:pPr>
              <a:defRPr/>
            </a:pPr>
            <a:r>
              <a:rPr lang="en-AU" sz="1300" dirty="0">
                <a:solidFill>
                  <a:schemeClr val="tx2"/>
                </a:solidFill>
                <a:latin typeface="+mn-lt"/>
                <a:cs typeface="Arial" charset="0"/>
              </a:rPr>
              <a:t>Adapted from Jennings AL, Davies AN, Higgins JPT, </a:t>
            </a:r>
            <a:r>
              <a:rPr lang="en-AU" sz="1300" dirty="0" err="1">
                <a:solidFill>
                  <a:schemeClr val="tx2"/>
                </a:solidFill>
                <a:latin typeface="+mn-lt"/>
                <a:cs typeface="Arial" charset="0"/>
              </a:rPr>
              <a:t>Anzures</a:t>
            </a:r>
            <a:r>
              <a:rPr lang="en-AU" sz="1300" dirty="0">
                <a:solidFill>
                  <a:schemeClr val="tx2"/>
                </a:solidFill>
                <a:latin typeface="+mn-lt"/>
                <a:cs typeface="Arial" charset="0"/>
              </a:rPr>
              <a:t>-Cabrera J, </a:t>
            </a:r>
            <a:r>
              <a:rPr lang="en-AU" sz="1300" dirty="0" err="1">
                <a:solidFill>
                  <a:schemeClr val="tx2"/>
                </a:solidFill>
                <a:latin typeface="+mn-lt"/>
                <a:cs typeface="Arial" charset="0"/>
              </a:rPr>
              <a:t>Broadley</a:t>
            </a:r>
            <a:r>
              <a:rPr lang="en-AU" sz="1300" dirty="0">
                <a:solidFill>
                  <a:schemeClr val="tx2"/>
                </a:solidFill>
                <a:latin typeface="+mn-lt"/>
                <a:cs typeface="Arial" charset="0"/>
              </a:rPr>
              <a:t> KE. </a:t>
            </a:r>
            <a:r>
              <a:rPr lang="en-AU" sz="1300" dirty="0" err="1">
                <a:solidFill>
                  <a:schemeClr val="tx2"/>
                </a:solidFill>
                <a:latin typeface="+mn-lt"/>
                <a:cs typeface="Arial" charset="0"/>
              </a:rPr>
              <a:t>Opioids</a:t>
            </a:r>
            <a:r>
              <a:rPr lang="en-AU" sz="1300" dirty="0">
                <a:solidFill>
                  <a:schemeClr val="tx2"/>
                </a:solidFill>
                <a:latin typeface="+mn-lt"/>
                <a:cs typeface="Arial" charset="0"/>
              </a:rPr>
              <a:t> for the palliation of breathlessness in terminal illness. Cochrane Database of Systematic Reviews 2001, Issue 3. Art. No.: CD002066. DOI: 10.1002/14651858.CD002066.</a:t>
            </a:r>
          </a:p>
        </p:txBody>
      </p:sp>
      <p:sp>
        <p:nvSpPr>
          <p:cNvPr id="2" name="Rectangle 1"/>
          <p:cNvSpPr/>
          <p:nvPr/>
        </p:nvSpPr>
        <p:spPr>
          <a:xfrm>
            <a:off x="800100" y="2261750"/>
            <a:ext cx="5695950" cy="303213"/>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62" name="Rectangle 61"/>
          <p:cNvSpPr/>
          <p:nvPr/>
        </p:nvSpPr>
        <p:spPr>
          <a:xfrm>
            <a:off x="800100" y="3519050"/>
            <a:ext cx="5695950" cy="3016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63" name="Rectangle 62"/>
          <p:cNvSpPr/>
          <p:nvPr/>
        </p:nvSpPr>
        <p:spPr>
          <a:xfrm>
            <a:off x="800100" y="4266763"/>
            <a:ext cx="5695950" cy="52546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144696536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904875" y="1649699"/>
            <a:ext cx="7219950" cy="4187825"/>
            <a:chOff x="570" y="680"/>
            <a:chExt cx="4548" cy="2638"/>
          </a:xfrm>
        </p:grpSpPr>
        <p:grpSp>
          <p:nvGrpSpPr>
            <p:cNvPr id="34825" name="Group 3"/>
            <p:cNvGrpSpPr>
              <a:grpSpLocks/>
            </p:cNvGrpSpPr>
            <p:nvPr/>
          </p:nvGrpSpPr>
          <p:grpSpPr bwMode="auto">
            <a:xfrm>
              <a:off x="2326" y="731"/>
              <a:ext cx="1343" cy="2220"/>
              <a:chOff x="2326" y="731"/>
              <a:chExt cx="1343" cy="2220"/>
            </a:xfrm>
          </p:grpSpPr>
          <p:sp>
            <p:nvSpPr>
              <p:cNvPr id="572420" name="Line 4"/>
              <p:cNvSpPr>
                <a:spLocks noChangeShapeType="1"/>
              </p:cNvSpPr>
              <p:nvPr/>
            </p:nvSpPr>
            <p:spPr bwMode="auto">
              <a:xfrm flipV="1">
                <a:off x="3247" y="731"/>
                <a:ext cx="1" cy="222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34858" name="Rectangle 5"/>
              <p:cNvSpPr>
                <a:spLocks noChangeArrowheads="1"/>
              </p:cNvSpPr>
              <p:nvPr/>
            </p:nvSpPr>
            <p:spPr bwMode="auto">
              <a:xfrm>
                <a:off x="2802" y="741"/>
                <a:ext cx="22" cy="22"/>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22" name="Freeform 6"/>
              <p:cNvSpPr>
                <a:spLocks/>
              </p:cNvSpPr>
              <p:nvPr/>
            </p:nvSpPr>
            <p:spPr bwMode="auto">
              <a:xfrm>
                <a:off x="2370" y="755"/>
                <a:ext cx="896" cy="1"/>
              </a:xfrm>
              <a:custGeom>
                <a:avLst/>
                <a:gdLst/>
                <a:ahLst/>
                <a:cxnLst>
                  <a:cxn ang="0">
                    <a:pos x="896" y="0"/>
                  </a:cxn>
                  <a:cxn ang="0">
                    <a:pos x="448" y="0"/>
                  </a:cxn>
                  <a:cxn ang="0">
                    <a:pos x="0" y="0"/>
                  </a:cxn>
                </a:cxnLst>
                <a:rect l="0" t="0" r="r" b="b"/>
                <a:pathLst>
                  <a:path w="896">
                    <a:moveTo>
                      <a:pt x="896" y="0"/>
                    </a:moveTo>
                    <a:lnTo>
                      <a:pt x="44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60" name="Rectangle 7"/>
              <p:cNvSpPr>
                <a:spLocks noChangeArrowheads="1"/>
              </p:cNvSpPr>
              <p:nvPr/>
            </p:nvSpPr>
            <p:spPr bwMode="auto">
              <a:xfrm>
                <a:off x="3062" y="886"/>
                <a:ext cx="50" cy="49"/>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24" name="Freeform 8"/>
              <p:cNvSpPr>
                <a:spLocks/>
              </p:cNvSpPr>
              <p:nvPr/>
            </p:nvSpPr>
            <p:spPr bwMode="auto">
              <a:xfrm>
                <a:off x="2839" y="912"/>
                <a:ext cx="503" cy="1"/>
              </a:xfrm>
              <a:custGeom>
                <a:avLst/>
                <a:gdLst/>
                <a:ahLst/>
                <a:cxnLst>
                  <a:cxn ang="0">
                    <a:pos x="503" y="0"/>
                  </a:cxn>
                  <a:cxn ang="0">
                    <a:pos x="252" y="0"/>
                  </a:cxn>
                  <a:cxn ang="0">
                    <a:pos x="0" y="0"/>
                  </a:cxn>
                </a:cxnLst>
                <a:rect l="0" t="0" r="r" b="b"/>
                <a:pathLst>
                  <a:path w="503">
                    <a:moveTo>
                      <a:pt x="503" y="0"/>
                    </a:moveTo>
                    <a:lnTo>
                      <a:pt x="252"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62" name="Rectangle 9"/>
              <p:cNvSpPr>
                <a:spLocks noChangeArrowheads="1"/>
              </p:cNvSpPr>
              <p:nvPr/>
            </p:nvSpPr>
            <p:spPr bwMode="auto">
              <a:xfrm>
                <a:off x="2940" y="1001"/>
                <a:ext cx="122" cy="122"/>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26" name="Freeform 10"/>
              <p:cNvSpPr>
                <a:spLocks/>
              </p:cNvSpPr>
              <p:nvPr/>
            </p:nvSpPr>
            <p:spPr bwMode="auto">
              <a:xfrm>
                <a:off x="2898" y="1069"/>
                <a:ext cx="219" cy="1"/>
              </a:xfrm>
              <a:custGeom>
                <a:avLst/>
                <a:gdLst/>
                <a:ahLst/>
                <a:cxnLst>
                  <a:cxn ang="0">
                    <a:pos x="219" y="0"/>
                  </a:cxn>
                  <a:cxn ang="0">
                    <a:pos x="109" y="0"/>
                  </a:cxn>
                  <a:cxn ang="0">
                    <a:pos x="0" y="0"/>
                  </a:cxn>
                </a:cxnLst>
                <a:rect l="0" t="0" r="r" b="b"/>
                <a:pathLst>
                  <a:path w="219">
                    <a:moveTo>
                      <a:pt x="219" y="0"/>
                    </a:moveTo>
                    <a:lnTo>
                      <a:pt x="109"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64" name="Rectangle 11"/>
              <p:cNvSpPr>
                <a:spLocks noChangeArrowheads="1"/>
              </p:cNvSpPr>
              <p:nvPr/>
            </p:nvSpPr>
            <p:spPr bwMode="auto">
              <a:xfrm>
                <a:off x="3343" y="1203"/>
                <a:ext cx="43" cy="43"/>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28" name="Freeform 12"/>
              <p:cNvSpPr>
                <a:spLocks/>
              </p:cNvSpPr>
              <p:nvPr/>
            </p:nvSpPr>
            <p:spPr bwMode="auto">
              <a:xfrm>
                <a:off x="3108" y="1226"/>
                <a:ext cx="525" cy="1"/>
              </a:xfrm>
              <a:custGeom>
                <a:avLst/>
                <a:gdLst/>
                <a:ahLst/>
                <a:cxnLst>
                  <a:cxn ang="0">
                    <a:pos x="525" y="0"/>
                  </a:cxn>
                  <a:cxn ang="0">
                    <a:pos x="262" y="0"/>
                  </a:cxn>
                  <a:cxn ang="0">
                    <a:pos x="0" y="0"/>
                  </a:cxn>
                </a:cxnLst>
                <a:rect l="0" t="0" r="r" b="b"/>
                <a:pathLst>
                  <a:path w="525">
                    <a:moveTo>
                      <a:pt x="525" y="0"/>
                    </a:moveTo>
                    <a:lnTo>
                      <a:pt x="262"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66" name="Rectangle 13"/>
              <p:cNvSpPr>
                <a:spLocks noChangeArrowheads="1"/>
              </p:cNvSpPr>
              <p:nvPr/>
            </p:nvSpPr>
            <p:spPr bwMode="auto">
              <a:xfrm>
                <a:off x="3257" y="1361"/>
                <a:ext cx="28" cy="29"/>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30" name="Freeform 14"/>
              <p:cNvSpPr>
                <a:spLocks/>
              </p:cNvSpPr>
              <p:nvPr/>
            </p:nvSpPr>
            <p:spPr bwMode="auto">
              <a:xfrm>
                <a:off x="2881" y="1382"/>
                <a:ext cx="788" cy="1"/>
              </a:xfrm>
              <a:custGeom>
                <a:avLst/>
                <a:gdLst/>
                <a:ahLst/>
                <a:cxnLst>
                  <a:cxn ang="0">
                    <a:pos x="788" y="0"/>
                  </a:cxn>
                  <a:cxn ang="0">
                    <a:pos x="395" y="0"/>
                  </a:cxn>
                  <a:cxn ang="0">
                    <a:pos x="0" y="0"/>
                  </a:cxn>
                </a:cxnLst>
                <a:rect l="0" t="0" r="r" b="b"/>
                <a:pathLst>
                  <a:path w="788">
                    <a:moveTo>
                      <a:pt x="788" y="0"/>
                    </a:moveTo>
                    <a:lnTo>
                      <a:pt x="395"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68" name="Rectangle 15"/>
              <p:cNvSpPr>
                <a:spLocks noChangeArrowheads="1"/>
              </p:cNvSpPr>
              <p:nvPr/>
            </p:nvSpPr>
            <p:spPr bwMode="auto">
              <a:xfrm>
                <a:off x="2802" y="1527"/>
                <a:ext cx="22" cy="22"/>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32" name="Freeform 16"/>
              <p:cNvSpPr>
                <a:spLocks/>
              </p:cNvSpPr>
              <p:nvPr/>
            </p:nvSpPr>
            <p:spPr bwMode="auto">
              <a:xfrm>
                <a:off x="2326" y="1540"/>
                <a:ext cx="983" cy="1"/>
              </a:xfrm>
              <a:custGeom>
                <a:avLst/>
                <a:gdLst/>
                <a:ahLst/>
                <a:cxnLst>
                  <a:cxn ang="0">
                    <a:pos x="983" y="0"/>
                  </a:cxn>
                  <a:cxn ang="0">
                    <a:pos x="492" y="0"/>
                  </a:cxn>
                  <a:cxn ang="0">
                    <a:pos x="0" y="0"/>
                  </a:cxn>
                </a:cxnLst>
                <a:rect l="0" t="0" r="r" b="b"/>
                <a:pathLst>
                  <a:path w="983">
                    <a:moveTo>
                      <a:pt x="983" y="0"/>
                    </a:moveTo>
                    <a:lnTo>
                      <a:pt x="492"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70" name="Rectangle 17"/>
              <p:cNvSpPr>
                <a:spLocks noChangeArrowheads="1"/>
              </p:cNvSpPr>
              <p:nvPr/>
            </p:nvSpPr>
            <p:spPr bwMode="auto">
              <a:xfrm>
                <a:off x="2917" y="1686"/>
                <a:ext cx="15" cy="14"/>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34" name="Freeform 18"/>
              <p:cNvSpPr>
                <a:spLocks/>
              </p:cNvSpPr>
              <p:nvPr/>
            </p:nvSpPr>
            <p:spPr bwMode="auto">
              <a:xfrm>
                <a:off x="2350" y="1696"/>
                <a:ext cx="1159" cy="1"/>
              </a:xfrm>
              <a:custGeom>
                <a:avLst/>
                <a:gdLst/>
                <a:ahLst/>
                <a:cxnLst>
                  <a:cxn ang="0">
                    <a:pos x="1159" y="0"/>
                  </a:cxn>
                  <a:cxn ang="0">
                    <a:pos x="579" y="0"/>
                  </a:cxn>
                  <a:cxn ang="0">
                    <a:pos x="0" y="0"/>
                  </a:cxn>
                </a:cxnLst>
                <a:rect l="0" t="0" r="r" b="b"/>
                <a:pathLst>
                  <a:path w="1159">
                    <a:moveTo>
                      <a:pt x="1159" y="0"/>
                    </a:moveTo>
                    <a:lnTo>
                      <a:pt x="579"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72" name="Rectangle 19"/>
              <p:cNvSpPr>
                <a:spLocks noChangeArrowheads="1"/>
              </p:cNvSpPr>
              <p:nvPr/>
            </p:nvSpPr>
            <p:spPr bwMode="auto">
              <a:xfrm>
                <a:off x="2745" y="1823"/>
                <a:ext cx="50" cy="51"/>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36" name="Freeform 20"/>
              <p:cNvSpPr>
                <a:spLocks/>
              </p:cNvSpPr>
              <p:nvPr/>
            </p:nvSpPr>
            <p:spPr bwMode="auto">
              <a:xfrm>
                <a:off x="2533" y="1854"/>
                <a:ext cx="480" cy="1"/>
              </a:xfrm>
              <a:custGeom>
                <a:avLst/>
                <a:gdLst/>
                <a:ahLst/>
                <a:cxnLst>
                  <a:cxn ang="0">
                    <a:pos x="480" y="0"/>
                  </a:cxn>
                  <a:cxn ang="0">
                    <a:pos x="241" y="0"/>
                  </a:cxn>
                  <a:cxn ang="0">
                    <a:pos x="0" y="0"/>
                  </a:cxn>
                </a:cxnLst>
                <a:rect l="0" t="0" r="r" b="b"/>
                <a:pathLst>
                  <a:path w="480">
                    <a:moveTo>
                      <a:pt x="480" y="0"/>
                    </a:moveTo>
                    <a:lnTo>
                      <a:pt x="241"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74" name="Rectangle 21"/>
              <p:cNvSpPr>
                <a:spLocks noChangeArrowheads="1"/>
              </p:cNvSpPr>
              <p:nvPr/>
            </p:nvSpPr>
            <p:spPr bwMode="auto">
              <a:xfrm>
                <a:off x="2961" y="1989"/>
                <a:ext cx="36" cy="36"/>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38" name="Freeform 22"/>
              <p:cNvSpPr>
                <a:spLocks/>
              </p:cNvSpPr>
              <p:nvPr/>
            </p:nvSpPr>
            <p:spPr bwMode="auto">
              <a:xfrm>
                <a:off x="2657" y="2010"/>
                <a:ext cx="656" cy="1"/>
              </a:xfrm>
              <a:custGeom>
                <a:avLst/>
                <a:gdLst/>
                <a:ahLst/>
                <a:cxnLst>
                  <a:cxn ang="0">
                    <a:pos x="656" y="0"/>
                  </a:cxn>
                  <a:cxn ang="0">
                    <a:pos x="328" y="0"/>
                  </a:cxn>
                  <a:cxn ang="0">
                    <a:pos x="0" y="0"/>
                  </a:cxn>
                </a:cxnLst>
                <a:rect l="0" t="0" r="r" b="b"/>
                <a:pathLst>
                  <a:path w="656">
                    <a:moveTo>
                      <a:pt x="656" y="0"/>
                    </a:moveTo>
                    <a:lnTo>
                      <a:pt x="32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76" name="Rectangle 23"/>
              <p:cNvSpPr>
                <a:spLocks noChangeArrowheads="1"/>
              </p:cNvSpPr>
              <p:nvPr/>
            </p:nvSpPr>
            <p:spPr bwMode="auto">
              <a:xfrm>
                <a:off x="3091" y="2155"/>
                <a:ext cx="14" cy="21"/>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40" name="Freeform 24"/>
              <p:cNvSpPr>
                <a:spLocks/>
              </p:cNvSpPr>
              <p:nvPr/>
            </p:nvSpPr>
            <p:spPr bwMode="auto">
              <a:xfrm>
                <a:off x="2544" y="2167"/>
                <a:ext cx="1116" cy="1"/>
              </a:xfrm>
              <a:custGeom>
                <a:avLst/>
                <a:gdLst/>
                <a:ahLst/>
                <a:cxnLst>
                  <a:cxn ang="0">
                    <a:pos x="1116" y="0"/>
                  </a:cxn>
                  <a:cxn ang="0">
                    <a:pos x="558" y="0"/>
                  </a:cxn>
                  <a:cxn ang="0">
                    <a:pos x="0" y="0"/>
                  </a:cxn>
                </a:cxnLst>
                <a:rect l="0" t="0" r="r" b="b"/>
                <a:pathLst>
                  <a:path w="1116">
                    <a:moveTo>
                      <a:pt x="1116" y="0"/>
                    </a:moveTo>
                    <a:lnTo>
                      <a:pt x="558"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78" name="Rectangle 25"/>
              <p:cNvSpPr>
                <a:spLocks noChangeArrowheads="1"/>
              </p:cNvSpPr>
              <p:nvPr/>
            </p:nvSpPr>
            <p:spPr bwMode="auto">
              <a:xfrm>
                <a:off x="3141" y="2277"/>
                <a:ext cx="80" cy="80"/>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42" name="Freeform 26"/>
              <p:cNvSpPr>
                <a:spLocks/>
              </p:cNvSpPr>
              <p:nvPr/>
            </p:nvSpPr>
            <p:spPr bwMode="auto">
              <a:xfrm>
                <a:off x="3022" y="2324"/>
                <a:ext cx="327" cy="1"/>
              </a:xfrm>
              <a:custGeom>
                <a:avLst/>
                <a:gdLst/>
                <a:ahLst/>
                <a:cxnLst>
                  <a:cxn ang="0">
                    <a:pos x="327" y="0"/>
                  </a:cxn>
                  <a:cxn ang="0">
                    <a:pos x="164" y="0"/>
                  </a:cxn>
                  <a:cxn ang="0">
                    <a:pos x="0" y="0"/>
                  </a:cxn>
                </a:cxnLst>
                <a:rect l="0" t="0" r="r" b="b"/>
                <a:pathLst>
                  <a:path w="327">
                    <a:moveTo>
                      <a:pt x="327" y="0"/>
                    </a:moveTo>
                    <a:lnTo>
                      <a:pt x="164"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34880" name="Rectangle 27"/>
              <p:cNvSpPr>
                <a:spLocks noChangeArrowheads="1"/>
              </p:cNvSpPr>
              <p:nvPr/>
            </p:nvSpPr>
            <p:spPr bwMode="auto">
              <a:xfrm>
                <a:off x="3068" y="2443"/>
                <a:ext cx="66" cy="65"/>
              </a:xfrm>
              <a:prstGeom prst="rect">
                <a:avLst/>
              </a:prstGeom>
              <a:solidFill>
                <a:schemeClr val="tx1"/>
              </a:solidFill>
              <a:ln w="0">
                <a:solidFill>
                  <a:schemeClr val="tx1"/>
                </a:solidFill>
                <a:miter lim="800000"/>
                <a:headEnd/>
                <a:tailEnd/>
              </a:ln>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p>
            </p:txBody>
          </p:sp>
          <p:sp>
            <p:nvSpPr>
              <p:cNvPr id="572444" name="Freeform 28"/>
              <p:cNvSpPr>
                <a:spLocks/>
              </p:cNvSpPr>
              <p:nvPr/>
            </p:nvSpPr>
            <p:spPr bwMode="auto">
              <a:xfrm>
                <a:off x="2911" y="2481"/>
                <a:ext cx="393" cy="1"/>
              </a:xfrm>
              <a:custGeom>
                <a:avLst/>
                <a:gdLst/>
                <a:ahLst/>
                <a:cxnLst>
                  <a:cxn ang="0">
                    <a:pos x="393" y="0"/>
                  </a:cxn>
                  <a:cxn ang="0">
                    <a:pos x="197" y="0"/>
                  </a:cxn>
                  <a:cxn ang="0">
                    <a:pos x="0" y="0"/>
                  </a:cxn>
                </a:cxnLst>
                <a:rect l="0" t="0" r="r" b="b"/>
                <a:pathLst>
                  <a:path w="393">
                    <a:moveTo>
                      <a:pt x="393" y="0"/>
                    </a:moveTo>
                    <a:lnTo>
                      <a:pt x="197" y="0"/>
                    </a:lnTo>
                    <a:lnTo>
                      <a:pt x="0" y="0"/>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sp>
            <p:nvSpPr>
              <p:cNvPr id="572445" name="Freeform 29"/>
              <p:cNvSpPr>
                <a:spLocks/>
              </p:cNvSpPr>
              <p:nvPr/>
            </p:nvSpPr>
            <p:spPr bwMode="auto">
              <a:xfrm>
                <a:off x="2992" y="2685"/>
                <a:ext cx="133" cy="157"/>
              </a:xfrm>
              <a:custGeom>
                <a:avLst/>
                <a:gdLst/>
                <a:ahLst/>
                <a:cxnLst>
                  <a:cxn ang="0">
                    <a:pos x="133" y="78"/>
                  </a:cxn>
                  <a:cxn ang="0">
                    <a:pos x="67" y="157"/>
                  </a:cxn>
                  <a:cxn ang="0">
                    <a:pos x="0" y="78"/>
                  </a:cxn>
                  <a:cxn ang="0">
                    <a:pos x="67" y="0"/>
                  </a:cxn>
                  <a:cxn ang="0">
                    <a:pos x="133" y="78"/>
                  </a:cxn>
                </a:cxnLst>
                <a:rect l="0" t="0" r="r" b="b"/>
                <a:pathLst>
                  <a:path w="133" h="157">
                    <a:moveTo>
                      <a:pt x="133" y="78"/>
                    </a:moveTo>
                    <a:lnTo>
                      <a:pt x="67" y="157"/>
                    </a:lnTo>
                    <a:lnTo>
                      <a:pt x="0" y="78"/>
                    </a:lnTo>
                    <a:lnTo>
                      <a:pt x="67" y="0"/>
                    </a:lnTo>
                    <a:lnTo>
                      <a:pt x="133" y="78"/>
                    </a:lnTo>
                  </a:path>
                </a:pathLst>
              </a:custGeom>
              <a:solidFill>
                <a:schemeClr val="tx1"/>
              </a:solidFill>
              <a:ln w="0">
                <a:solidFill>
                  <a:schemeClr val="tx1"/>
                </a:solidFill>
                <a:prstDash val="solid"/>
                <a:round/>
                <a:headEnd/>
                <a:tailEnd/>
              </a:ln>
            </p:spPr>
            <p:txBody>
              <a:bodyPr/>
              <a:lstStyle/>
              <a:p>
                <a:pPr>
                  <a:defRPr/>
                </a:pPr>
                <a:endParaRPr lang="en-AU">
                  <a:latin typeface="+mn-lt"/>
                  <a:cs typeface="Arial" charset="0"/>
                </a:endParaRPr>
              </a:p>
            </p:txBody>
          </p:sp>
        </p:grpSp>
        <p:grpSp>
          <p:nvGrpSpPr>
            <p:cNvPr id="34826" name="Group 30"/>
            <p:cNvGrpSpPr>
              <a:grpSpLocks/>
            </p:cNvGrpSpPr>
            <p:nvPr/>
          </p:nvGrpSpPr>
          <p:grpSpPr bwMode="auto">
            <a:xfrm>
              <a:off x="570" y="680"/>
              <a:ext cx="4548" cy="2638"/>
              <a:chOff x="570" y="680"/>
              <a:chExt cx="4548" cy="2638"/>
            </a:xfrm>
          </p:grpSpPr>
          <p:grpSp>
            <p:nvGrpSpPr>
              <p:cNvPr id="34827" name="Group 31"/>
              <p:cNvGrpSpPr>
                <a:grpSpLocks/>
              </p:cNvGrpSpPr>
              <p:nvPr/>
            </p:nvGrpSpPr>
            <p:grpSpPr bwMode="auto">
              <a:xfrm>
                <a:off x="570" y="680"/>
                <a:ext cx="4548" cy="2638"/>
                <a:chOff x="570" y="536"/>
                <a:chExt cx="4548" cy="2638"/>
              </a:xfrm>
            </p:grpSpPr>
            <p:sp>
              <p:nvSpPr>
                <p:cNvPr id="572448" name="Line 32"/>
                <p:cNvSpPr>
                  <a:spLocks noChangeAspect="1" noChangeShapeType="1"/>
                </p:cNvSpPr>
                <p:nvPr/>
              </p:nvSpPr>
              <p:spPr bwMode="auto">
                <a:xfrm>
                  <a:off x="2134" y="2798"/>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49" name="Line 33"/>
                <p:cNvSpPr>
                  <a:spLocks noChangeAspect="1" noChangeShapeType="1"/>
                </p:cNvSpPr>
                <p:nvPr/>
              </p:nvSpPr>
              <p:spPr bwMode="auto">
                <a:xfrm>
                  <a:off x="2691" y="2798"/>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50" name="Line 34"/>
                <p:cNvSpPr>
                  <a:spLocks noChangeAspect="1" noChangeShapeType="1"/>
                </p:cNvSpPr>
                <p:nvPr/>
              </p:nvSpPr>
              <p:spPr bwMode="auto">
                <a:xfrm>
                  <a:off x="3246" y="2798"/>
                  <a:ext cx="2"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51" name="Line 35"/>
                <p:cNvSpPr>
                  <a:spLocks noChangeAspect="1" noChangeShapeType="1"/>
                </p:cNvSpPr>
                <p:nvPr/>
              </p:nvSpPr>
              <p:spPr bwMode="auto">
                <a:xfrm>
                  <a:off x="3802" y="2798"/>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52" name="Line 36"/>
                <p:cNvSpPr>
                  <a:spLocks noChangeAspect="1" noChangeShapeType="1"/>
                </p:cNvSpPr>
                <p:nvPr/>
              </p:nvSpPr>
              <p:spPr bwMode="auto">
                <a:xfrm>
                  <a:off x="4359" y="2798"/>
                  <a:ext cx="3" cy="50"/>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53" name="Line 37"/>
                <p:cNvSpPr>
                  <a:spLocks noChangeAspect="1" noChangeShapeType="1"/>
                </p:cNvSpPr>
                <p:nvPr/>
              </p:nvSpPr>
              <p:spPr bwMode="auto">
                <a:xfrm>
                  <a:off x="2134" y="2798"/>
                  <a:ext cx="2225" cy="3"/>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54" name="Rectangle 38"/>
                <p:cNvSpPr>
                  <a:spLocks noChangeAspect="1" noChangeArrowheads="1"/>
                </p:cNvSpPr>
                <p:nvPr/>
              </p:nvSpPr>
              <p:spPr bwMode="auto">
                <a:xfrm>
                  <a:off x="2082" y="2883"/>
                  <a:ext cx="92"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-2</a:t>
                  </a:r>
                </a:p>
              </p:txBody>
            </p:sp>
            <p:sp>
              <p:nvSpPr>
                <p:cNvPr id="572455" name="Rectangle 39"/>
                <p:cNvSpPr>
                  <a:spLocks noChangeAspect="1" noChangeArrowheads="1"/>
                </p:cNvSpPr>
                <p:nvPr/>
              </p:nvSpPr>
              <p:spPr bwMode="auto">
                <a:xfrm>
                  <a:off x="2636" y="2883"/>
                  <a:ext cx="92"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-1</a:t>
                  </a:r>
                </a:p>
              </p:txBody>
            </p:sp>
            <p:sp>
              <p:nvSpPr>
                <p:cNvPr id="572456" name="Rectangle 40"/>
                <p:cNvSpPr>
                  <a:spLocks noChangeAspect="1" noChangeArrowheads="1"/>
                </p:cNvSpPr>
                <p:nvPr/>
              </p:nvSpPr>
              <p:spPr bwMode="auto">
                <a:xfrm>
                  <a:off x="3216" y="2883"/>
                  <a:ext cx="58"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0</a:t>
                  </a:r>
                </a:p>
              </p:txBody>
            </p:sp>
            <p:sp>
              <p:nvSpPr>
                <p:cNvPr id="572457" name="Rectangle 41"/>
                <p:cNvSpPr>
                  <a:spLocks noChangeAspect="1" noChangeArrowheads="1"/>
                </p:cNvSpPr>
                <p:nvPr/>
              </p:nvSpPr>
              <p:spPr bwMode="auto">
                <a:xfrm>
                  <a:off x="3772" y="2883"/>
                  <a:ext cx="58"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1</a:t>
                  </a:r>
                </a:p>
              </p:txBody>
            </p:sp>
            <p:sp>
              <p:nvSpPr>
                <p:cNvPr id="572458" name="Rectangle 42"/>
                <p:cNvSpPr>
                  <a:spLocks noChangeAspect="1" noChangeArrowheads="1"/>
                </p:cNvSpPr>
                <p:nvPr/>
              </p:nvSpPr>
              <p:spPr bwMode="auto">
                <a:xfrm>
                  <a:off x="4329" y="2883"/>
                  <a:ext cx="58" cy="136"/>
                </a:xfrm>
                <a:prstGeom prst="rect">
                  <a:avLst/>
                </a:prstGeom>
                <a:noFill/>
                <a:ln w="9525">
                  <a:noFill/>
                  <a:miter lim="800000"/>
                  <a:headEnd/>
                  <a:tailEnd/>
                </a:ln>
              </p:spPr>
              <p:txBody>
                <a:bodyPr wrap="none" lIns="0" tIns="0" rIns="0" bIns="0">
                  <a:spAutoFit/>
                </a:bodyPr>
                <a:lstStyle/>
                <a:p>
                  <a:pPr>
                    <a:defRPr/>
                  </a:pPr>
                  <a:r>
                    <a:rPr lang="en-US" sz="1400">
                      <a:latin typeface="+mn-lt"/>
                      <a:cs typeface="Arial" charset="0"/>
                    </a:rPr>
                    <a:t>2</a:t>
                  </a:r>
                </a:p>
              </p:txBody>
            </p:sp>
            <p:sp>
              <p:nvSpPr>
                <p:cNvPr id="572459" name="Line 43"/>
                <p:cNvSpPr>
                  <a:spLocks noChangeAspect="1" noChangeShapeType="1"/>
                </p:cNvSpPr>
                <p:nvPr/>
              </p:nvSpPr>
              <p:spPr bwMode="auto">
                <a:xfrm flipV="1">
                  <a:off x="3246" y="584"/>
                  <a:ext cx="2" cy="2214"/>
                </a:xfrm>
                <a:prstGeom prst="line">
                  <a:avLst/>
                </a:prstGeom>
                <a:noFill/>
                <a:ln w="0">
                  <a:solidFill>
                    <a:schemeClr val="tx1"/>
                  </a:solidFill>
                  <a:round/>
                  <a:headEnd/>
                  <a:tailEnd/>
                </a:ln>
              </p:spPr>
              <p:txBody>
                <a:bodyPr/>
                <a:lstStyle/>
                <a:p>
                  <a:pPr>
                    <a:defRPr/>
                  </a:pPr>
                  <a:endParaRPr lang="en-AU">
                    <a:latin typeface="+mn-lt"/>
                    <a:cs typeface="Arial" charset="0"/>
                  </a:endParaRPr>
                </a:p>
              </p:txBody>
            </p:sp>
            <p:sp>
              <p:nvSpPr>
                <p:cNvPr id="572460" name="Rectangle 44"/>
                <p:cNvSpPr>
                  <a:spLocks noChangeAspect="1" noChangeArrowheads="1"/>
                </p:cNvSpPr>
                <p:nvPr/>
              </p:nvSpPr>
              <p:spPr bwMode="auto">
                <a:xfrm>
                  <a:off x="3996" y="2546"/>
                  <a:ext cx="1122" cy="155"/>
                </a:xfrm>
                <a:prstGeom prst="rect">
                  <a:avLst/>
                </a:prstGeom>
                <a:noFill/>
                <a:ln w="9525">
                  <a:noFill/>
                  <a:miter lim="800000"/>
                  <a:headEnd/>
                  <a:tailEnd/>
                </a:ln>
              </p:spPr>
              <p:txBody>
                <a:bodyPr wrap="none" lIns="0" tIns="0" rIns="0" bIns="0">
                  <a:spAutoFit/>
                </a:bodyPr>
                <a:lstStyle/>
                <a:p>
                  <a:pPr>
                    <a:defRPr/>
                  </a:pPr>
                  <a:r>
                    <a:rPr lang="en-US" sz="1600">
                      <a:solidFill>
                        <a:schemeClr val="tx2"/>
                      </a:solidFill>
                      <a:latin typeface="+mn-lt"/>
                      <a:cs typeface="Arial" charset="0"/>
                    </a:rPr>
                    <a:t>-0.32   ( -0.43 , -0.20 )</a:t>
                  </a:r>
                </a:p>
              </p:txBody>
            </p:sp>
            <p:sp>
              <p:nvSpPr>
                <p:cNvPr id="572462" name="Rectangle 46"/>
                <p:cNvSpPr>
                  <a:spLocks noChangeAspect="1" noChangeArrowheads="1"/>
                </p:cNvSpPr>
                <p:nvPr/>
              </p:nvSpPr>
              <p:spPr bwMode="auto">
                <a:xfrm>
                  <a:off x="570" y="536"/>
                  <a:ext cx="842"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Woodcock 1981</a:t>
                  </a:r>
                </a:p>
              </p:txBody>
            </p:sp>
            <p:sp>
              <p:nvSpPr>
                <p:cNvPr id="572463" name="Rectangle 47"/>
                <p:cNvSpPr>
                  <a:spLocks noChangeAspect="1" noChangeArrowheads="1"/>
                </p:cNvSpPr>
                <p:nvPr/>
              </p:nvSpPr>
              <p:spPr bwMode="auto">
                <a:xfrm>
                  <a:off x="570" y="693"/>
                  <a:ext cx="842"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Woodcock 1982</a:t>
                  </a:r>
                </a:p>
              </p:txBody>
            </p:sp>
            <p:sp>
              <p:nvSpPr>
                <p:cNvPr id="572464" name="Rectangle 48"/>
                <p:cNvSpPr>
                  <a:spLocks noChangeAspect="1" noChangeArrowheads="1"/>
                </p:cNvSpPr>
                <p:nvPr/>
              </p:nvSpPr>
              <p:spPr bwMode="auto">
                <a:xfrm>
                  <a:off x="570" y="848"/>
                  <a:ext cx="593"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Johnson 83</a:t>
                  </a:r>
                </a:p>
              </p:txBody>
            </p:sp>
            <p:sp>
              <p:nvSpPr>
                <p:cNvPr id="572465" name="Rectangle 49"/>
                <p:cNvSpPr>
                  <a:spLocks noChangeAspect="1" noChangeArrowheads="1"/>
                </p:cNvSpPr>
                <p:nvPr/>
              </p:nvSpPr>
              <p:spPr bwMode="auto">
                <a:xfrm>
                  <a:off x="570" y="1005"/>
                  <a:ext cx="357"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Eiser A</a:t>
                  </a:r>
                </a:p>
              </p:txBody>
            </p:sp>
            <p:sp>
              <p:nvSpPr>
                <p:cNvPr id="572466" name="Rectangle 50"/>
                <p:cNvSpPr>
                  <a:spLocks noChangeAspect="1" noChangeArrowheads="1"/>
                </p:cNvSpPr>
                <p:nvPr/>
              </p:nvSpPr>
              <p:spPr bwMode="auto">
                <a:xfrm>
                  <a:off x="570" y="1160"/>
                  <a:ext cx="353"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Eiser B</a:t>
                  </a:r>
                </a:p>
              </p:txBody>
            </p:sp>
            <p:sp>
              <p:nvSpPr>
                <p:cNvPr id="572467" name="Rectangle 51"/>
                <p:cNvSpPr>
                  <a:spLocks noChangeAspect="1" noChangeArrowheads="1"/>
                </p:cNvSpPr>
                <p:nvPr/>
              </p:nvSpPr>
              <p:spPr bwMode="auto">
                <a:xfrm>
                  <a:off x="570" y="1317"/>
                  <a:ext cx="513"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Bruera 93</a:t>
                  </a:r>
                </a:p>
              </p:txBody>
            </p:sp>
            <p:sp>
              <p:nvSpPr>
                <p:cNvPr id="572468" name="Rectangle 52"/>
                <p:cNvSpPr>
                  <a:spLocks noChangeAspect="1" noChangeArrowheads="1"/>
                </p:cNvSpPr>
                <p:nvPr/>
              </p:nvSpPr>
              <p:spPr bwMode="auto">
                <a:xfrm>
                  <a:off x="570" y="1475"/>
                  <a:ext cx="415"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Light 96</a:t>
                  </a:r>
                </a:p>
              </p:txBody>
            </p:sp>
            <p:sp>
              <p:nvSpPr>
                <p:cNvPr id="572469" name="Rectangle 53"/>
                <p:cNvSpPr>
                  <a:spLocks noChangeAspect="1" noChangeArrowheads="1"/>
                </p:cNvSpPr>
                <p:nvPr/>
              </p:nvSpPr>
              <p:spPr bwMode="auto">
                <a:xfrm>
                  <a:off x="570" y="1632"/>
                  <a:ext cx="266"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Chua</a:t>
                  </a:r>
                </a:p>
              </p:txBody>
            </p:sp>
            <p:sp>
              <p:nvSpPr>
                <p:cNvPr id="572470" name="Rectangle 54"/>
                <p:cNvSpPr>
                  <a:spLocks noChangeAspect="1" noChangeArrowheads="1"/>
                </p:cNvSpPr>
                <p:nvPr/>
              </p:nvSpPr>
              <p:spPr bwMode="auto">
                <a:xfrm>
                  <a:off x="570" y="1787"/>
                  <a:ext cx="295"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Poole</a:t>
                  </a:r>
                </a:p>
              </p:txBody>
            </p:sp>
            <p:sp>
              <p:nvSpPr>
                <p:cNvPr id="572471" name="Rectangle 55"/>
                <p:cNvSpPr>
                  <a:spLocks noChangeAspect="1" noChangeArrowheads="1"/>
                </p:cNvSpPr>
                <p:nvPr/>
              </p:nvSpPr>
              <p:spPr bwMode="auto">
                <a:xfrm>
                  <a:off x="570" y="1944"/>
                  <a:ext cx="315"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Leung</a:t>
                  </a:r>
                </a:p>
              </p:txBody>
            </p:sp>
            <p:sp>
              <p:nvSpPr>
                <p:cNvPr id="572472" name="Rectangle 56"/>
                <p:cNvSpPr>
                  <a:spLocks noChangeAspect="1" noChangeArrowheads="1"/>
                </p:cNvSpPr>
                <p:nvPr/>
              </p:nvSpPr>
              <p:spPr bwMode="auto">
                <a:xfrm>
                  <a:off x="570" y="2101"/>
                  <a:ext cx="397"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Noseda</a:t>
                  </a:r>
                </a:p>
              </p:txBody>
            </p:sp>
            <p:sp>
              <p:nvSpPr>
                <p:cNvPr id="572473" name="Rectangle 57"/>
                <p:cNvSpPr>
                  <a:spLocks noChangeAspect="1" noChangeArrowheads="1"/>
                </p:cNvSpPr>
                <p:nvPr/>
              </p:nvSpPr>
              <p:spPr bwMode="auto">
                <a:xfrm>
                  <a:off x="570" y="2259"/>
                  <a:ext cx="506"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Jankelson</a:t>
                  </a:r>
                </a:p>
              </p:txBody>
            </p:sp>
            <p:sp>
              <p:nvSpPr>
                <p:cNvPr id="572474" name="Rectangle 58"/>
                <p:cNvSpPr>
                  <a:spLocks noChangeAspect="1" noChangeArrowheads="1"/>
                </p:cNvSpPr>
                <p:nvPr/>
              </p:nvSpPr>
              <p:spPr bwMode="auto">
                <a:xfrm>
                  <a:off x="570" y="2546"/>
                  <a:ext cx="372" cy="155"/>
                </a:xfrm>
                <a:prstGeom prst="rect">
                  <a:avLst/>
                </a:prstGeom>
                <a:noFill/>
                <a:ln w="9525">
                  <a:noFill/>
                  <a:miter lim="800000"/>
                  <a:headEnd/>
                  <a:tailEnd/>
                </a:ln>
              </p:spPr>
              <p:txBody>
                <a:bodyPr wrap="none" lIns="0" tIns="0" rIns="0" bIns="0">
                  <a:spAutoFit/>
                </a:bodyPr>
                <a:lstStyle/>
                <a:p>
                  <a:pPr>
                    <a:defRPr/>
                  </a:pPr>
                  <a:r>
                    <a:rPr lang="en-US" sz="1600" b="1" dirty="0">
                      <a:solidFill>
                        <a:schemeClr val="tx2"/>
                      </a:solidFill>
                      <a:latin typeface="+mn-lt"/>
                      <a:cs typeface="Arial" charset="0"/>
                    </a:rPr>
                    <a:t>Pooled</a:t>
                  </a:r>
                </a:p>
              </p:txBody>
            </p:sp>
            <p:sp>
              <p:nvSpPr>
                <p:cNvPr id="572477" name="Rectangle 61"/>
                <p:cNvSpPr>
                  <a:spLocks noChangeAspect="1" noChangeArrowheads="1"/>
                </p:cNvSpPr>
                <p:nvPr/>
              </p:nvSpPr>
              <p:spPr bwMode="auto">
                <a:xfrm>
                  <a:off x="2295" y="3019"/>
                  <a:ext cx="703" cy="155"/>
                </a:xfrm>
                <a:prstGeom prst="rect">
                  <a:avLst/>
                </a:prstGeom>
                <a:noFill/>
                <a:ln w="9525">
                  <a:noFill/>
                  <a:miter lim="800000"/>
                  <a:headEnd/>
                  <a:tailEnd/>
                </a:ln>
              </p:spPr>
              <p:txBody>
                <a:bodyPr wrap="none" lIns="0" tIns="0" rIns="0" bIns="0">
                  <a:spAutoFit/>
                </a:bodyPr>
                <a:lstStyle/>
                <a:p>
                  <a:pPr>
                    <a:defRPr/>
                  </a:pPr>
                  <a:r>
                    <a:rPr lang="en-US" sz="1600" dirty="0" err="1">
                      <a:latin typeface="+mn-lt"/>
                      <a:cs typeface="Arial" charset="0"/>
                    </a:rPr>
                    <a:t>Opioid</a:t>
                  </a:r>
                  <a:r>
                    <a:rPr lang="en-US" sz="1600" dirty="0">
                      <a:latin typeface="+mn-lt"/>
                      <a:cs typeface="Arial" charset="0"/>
                    </a:rPr>
                    <a:t> better</a:t>
                  </a:r>
                </a:p>
              </p:txBody>
            </p:sp>
            <p:sp>
              <p:nvSpPr>
                <p:cNvPr id="572478" name="Rectangle 62"/>
                <p:cNvSpPr>
                  <a:spLocks noChangeAspect="1" noChangeArrowheads="1"/>
                </p:cNvSpPr>
                <p:nvPr/>
              </p:nvSpPr>
              <p:spPr bwMode="auto">
                <a:xfrm>
                  <a:off x="3419" y="3019"/>
                  <a:ext cx="768" cy="155"/>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Placebo better</a:t>
                  </a:r>
                </a:p>
              </p:txBody>
            </p:sp>
          </p:grpSp>
          <p:sp>
            <p:nvSpPr>
              <p:cNvPr id="572479" name="Line 63"/>
              <p:cNvSpPr>
                <a:spLocks noChangeShapeType="1"/>
              </p:cNvSpPr>
              <p:nvPr/>
            </p:nvSpPr>
            <p:spPr bwMode="auto">
              <a:xfrm>
                <a:off x="3081" y="3251"/>
                <a:ext cx="312" cy="0"/>
              </a:xfrm>
              <a:prstGeom prst="line">
                <a:avLst/>
              </a:prstGeom>
              <a:noFill/>
              <a:ln w="9525">
                <a:solidFill>
                  <a:schemeClr val="tx1"/>
                </a:solidFill>
                <a:round/>
                <a:headEnd type="arrow" w="med" len="med"/>
                <a:tailEnd type="arrow" w="med" len="med"/>
              </a:ln>
              <a:effectLst/>
            </p:spPr>
            <p:txBody>
              <a:bodyPr wrap="none" anchor="ctr"/>
              <a:lstStyle/>
              <a:p>
                <a:pPr>
                  <a:defRPr/>
                </a:pPr>
                <a:endParaRPr lang="en-AU">
                  <a:latin typeface="+mn-lt"/>
                  <a:cs typeface="Arial" charset="0"/>
                </a:endParaRPr>
              </a:p>
            </p:txBody>
          </p:sp>
        </p:grpSp>
      </p:grpSp>
      <p:sp>
        <p:nvSpPr>
          <p:cNvPr id="572480" name="Rectangle 64"/>
          <p:cNvSpPr>
            <a:spLocks noGrp="1" noChangeArrowheads="1"/>
          </p:cNvSpPr>
          <p:nvPr>
            <p:ph type="title" idx="4294967295"/>
          </p:nvPr>
        </p:nvSpPr>
        <p:spPr>
          <a:xfrm>
            <a:off x="222250" y="498475"/>
            <a:ext cx="8921750" cy="809625"/>
          </a:xfrm>
        </p:spPr>
        <p:txBody>
          <a:bodyPr/>
          <a:lstStyle/>
          <a:p>
            <a:pPr eaLnBrk="1" hangingPunct="1">
              <a:defRPr/>
            </a:pPr>
            <a:r>
              <a:rPr lang="en-GB" dirty="0">
                <a:latin typeface="+mn-lt"/>
              </a:rPr>
              <a:t>Example: accounting for cross-over design</a:t>
            </a:r>
          </a:p>
        </p:txBody>
      </p:sp>
      <p:sp>
        <p:nvSpPr>
          <p:cNvPr id="67" name="TextBox 66"/>
          <p:cNvSpPr txBox="1">
            <a:spLocks noChangeArrowheads="1"/>
          </p:cNvSpPr>
          <p:nvPr/>
        </p:nvSpPr>
        <p:spPr bwMode="auto">
          <a:xfrm>
            <a:off x="0" y="5900591"/>
            <a:ext cx="9144000" cy="892552"/>
          </a:xfrm>
          <a:prstGeom prst="rect">
            <a:avLst/>
          </a:prstGeom>
          <a:noFill/>
          <a:ln w="9525">
            <a:noFill/>
            <a:miter lim="800000"/>
            <a:headEnd/>
            <a:tailEnd/>
          </a:ln>
        </p:spPr>
        <p:txBody>
          <a:bodyPr>
            <a:spAutoFit/>
          </a:bodyPr>
          <a:lstStyle/>
          <a:p>
            <a:pPr>
              <a:defRPr/>
            </a:pPr>
            <a:r>
              <a:rPr lang="en-AU" sz="1300" dirty="0">
                <a:solidFill>
                  <a:schemeClr val="tx2"/>
                </a:solidFill>
                <a:latin typeface="+mn-lt"/>
                <a:cs typeface="Arial" charset="0"/>
              </a:rPr>
              <a:t>Source: Julian Higgins. </a:t>
            </a:r>
          </a:p>
          <a:p>
            <a:pPr>
              <a:defRPr/>
            </a:pPr>
            <a:r>
              <a:rPr lang="en-AU" sz="1300" dirty="0">
                <a:solidFill>
                  <a:schemeClr val="tx2"/>
                </a:solidFill>
                <a:latin typeface="+mn-lt"/>
                <a:cs typeface="Arial" charset="0"/>
              </a:rPr>
              <a:t>Adapted from Jennings AL, Davies AN, Higgins JPT, </a:t>
            </a:r>
            <a:r>
              <a:rPr lang="en-AU" sz="1300" dirty="0" err="1">
                <a:solidFill>
                  <a:schemeClr val="tx2"/>
                </a:solidFill>
                <a:latin typeface="+mn-lt"/>
                <a:cs typeface="Arial" charset="0"/>
              </a:rPr>
              <a:t>Anzures</a:t>
            </a:r>
            <a:r>
              <a:rPr lang="en-AU" sz="1300" dirty="0">
                <a:solidFill>
                  <a:schemeClr val="tx2"/>
                </a:solidFill>
                <a:latin typeface="+mn-lt"/>
                <a:cs typeface="Arial" charset="0"/>
              </a:rPr>
              <a:t>-Cabrera J, </a:t>
            </a:r>
            <a:r>
              <a:rPr lang="en-AU" sz="1300" dirty="0" err="1">
                <a:solidFill>
                  <a:schemeClr val="tx2"/>
                </a:solidFill>
                <a:latin typeface="+mn-lt"/>
                <a:cs typeface="Arial" charset="0"/>
              </a:rPr>
              <a:t>Broadley</a:t>
            </a:r>
            <a:r>
              <a:rPr lang="en-AU" sz="1300" dirty="0">
                <a:solidFill>
                  <a:schemeClr val="tx2"/>
                </a:solidFill>
                <a:latin typeface="+mn-lt"/>
                <a:cs typeface="Arial" charset="0"/>
              </a:rPr>
              <a:t> KE. </a:t>
            </a:r>
            <a:r>
              <a:rPr lang="en-AU" sz="1300" dirty="0" err="1">
                <a:solidFill>
                  <a:schemeClr val="tx2"/>
                </a:solidFill>
                <a:latin typeface="+mn-lt"/>
                <a:cs typeface="Arial" charset="0"/>
              </a:rPr>
              <a:t>Opioids</a:t>
            </a:r>
            <a:r>
              <a:rPr lang="en-AU" sz="1300" dirty="0">
                <a:solidFill>
                  <a:schemeClr val="tx2"/>
                </a:solidFill>
                <a:latin typeface="+mn-lt"/>
                <a:cs typeface="Arial" charset="0"/>
              </a:rPr>
              <a:t> for the palliation of breathlessness in terminal illness. Cochrane Database of Systematic Reviews 2001, Issue 3. Art. No.: CD002066. DOI: 10.1002/14651858.CD002066.</a:t>
            </a:r>
          </a:p>
        </p:txBody>
      </p:sp>
      <p:sp>
        <p:nvSpPr>
          <p:cNvPr id="68" name="Rectangle 56"/>
          <p:cNvSpPr>
            <a:spLocks noChangeAspect="1" noChangeArrowheads="1"/>
          </p:cNvSpPr>
          <p:nvPr/>
        </p:nvSpPr>
        <p:spPr bwMode="auto">
          <a:xfrm>
            <a:off x="4411663" y="1360774"/>
            <a:ext cx="1422400" cy="246062"/>
          </a:xfrm>
          <a:prstGeom prst="rect">
            <a:avLst/>
          </a:prstGeom>
          <a:noFill/>
          <a:ln w="9525">
            <a:noFill/>
            <a:miter lim="800000"/>
            <a:headEnd/>
            <a:tailEnd/>
          </a:ln>
        </p:spPr>
        <p:txBody>
          <a:bodyPr wrap="none" lIns="0" tIns="0" rIns="0" bIns="0">
            <a:spAutoFit/>
          </a:bodyPr>
          <a:lstStyle/>
          <a:p>
            <a:pPr>
              <a:defRPr/>
            </a:pPr>
            <a:r>
              <a:rPr lang="en-US" sz="1600" dirty="0">
                <a:solidFill>
                  <a:schemeClr val="tx2"/>
                </a:solidFill>
                <a:latin typeface="+mn-lt"/>
                <a:cs typeface="Arial" charset="0"/>
              </a:rPr>
              <a:t>SMD with 95% CI</a:t>
            </a:r>
          </a:p>
        </p:txBody>
      </p:sp>
      <p:sp>
        <p:nvSpPr>
          <p:cNvPr id="64" name="Rectangle 63"/>
          <p:cNvSpPr/>
          <p:nvPr/>
        </p:nvSpPr>
        <p:spPr>
          <a:xfrm>
            <a:off x="800100" y="2137061"/>
            <a:ext cx="5695950" cy="303213"/>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65" name="Rectangle 64"/>
          <p:cNvSpPr/>
          <p:nvPr/>
        </p:nvSpPr>
        <p:spPr>
          <a:xfrm>
            <a:off x="800100" y="3394361"/>
            <a:ext cx="5695950" cy="3016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
        <p:nvSpPr>
          <p:cNvPr id="66" name="Rectangle 65"/>
          <p:cNvSpPr/>
          <p:nvPr/>
        </p:nvSpPr>
        <p:spPr>
          <a:xfrm>
            <a:off x="800100" y="4142074"/>
            <a:ext cx="5695950" cy="52546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13355169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generic inverse variance meta-analysis</a:t>
            </a:r>
          </a:p>
          <a:p>
            <a:pPr marL="342900" indent="-342900">
              <a:buFont typeface="Arial" panose="020B0604020202020204" pitchFamily="34" charset="0"/>
              <a:buChar char="•"/>
            </a:pPr>
            <a:r>
              <a:rPr lang="en-AU" altLang="en-US" dirty="0"/>
              <a:t>other outcome types</a:t>
            </a:r>
          </a:p>
          <a:p>
            <a:pPr marL="342900" indent="-342900">
              <a:buFont typeface="Arial" panose="020B0604020202020204" pitchFamily="34" charset="0"/>
              <a:buChar char="•"/>
            </a:pPr>
            <a:r>
              <a:rPr lang="en-US" altLang="en-US" dirty="0"/>
              <a:t>multi-arm studies</a:t>
            </a:r>
          </a:p>
          <a:p>
            <a:pPr marL="342900" indent="-342900">
              <a:buFont typeface="Arial" panose="020B0604020202020204" pitchFamily="34" charset="0"/>
              <a:buChar char="•"/>
            </a:pPr>
            <a:r>
              <a:rPr lang="en-US" altLang="en-US" dirty="0"/>
              <a:t>cluster-</a:t>
            </a:r>
            <a:r>
              <a:rPr lang="en-US" altLang="en-US" dirty="0" err="1"/>
              <a:t>randomised</a:t>
            </a:r>
            <a:r>
              <a:rPr lang="en-US" altLang="en-US" dirty="0"/>
              <a:t> trials</a:t>
            </a:r>
          </a:p>
          <a:p>
            <a:pPr marL="342900" indent="-342900">
              <a:buFont typeface="Arial" panose="020B0604020202020204" pitchFamily="34" charset="0"/>
              <a:buChar char="•"/>
            </a:pPr>
            <a:r>
              <a:rPr lang="en-US" altLang="en-US" dirty="0"/>
              <a:t>cross-over trials</a:t>
            </a:r>
          </a:p>
          <a:p>
            <a:pPr marL="342900" indent="-342900">
              <a:buFont typeface="Arial" panose="020B0604020202020204" pitchFamily="34" charset="0"/>
              <a:buChar char="•"/>
            </a:pPr>
            <a:r>
              <a:rPr lang="en-US" altLang="en-US" b="1" dirty="0"/>
              <a:t>non-</a:t>
            </a:r>
            <a:r>
              <a:rPr lang="en-US" altLang="en-US" b="1" dirty="0" err="1"/>
              <a:t>randomised</a:t>
            </a:r>
            <a:r>
              <a:rPr lang="en-US" altLang="en-US" b="1" dirty="0"/>
              <a:t> studies</a:t>
            </a:r>
          </a:p>
        </p:txBody>
      </p:sp>
      <p:sp>
        <p:nvSpPr>
          <p:cNvPr id="6" name="Text Box 8">
            <a:extLst>
              <a:ext uri="{FF2B5EF4-FFF2-40B4-BE49-F238E27FC236}">
                <a16:creationId xmlns:a16="http://schemas.microsoft.com/office/drawing/2014/main" id="{E3699DE7-1D29-3C43-8D4F-F32A1E18D7C6}"/>
              </a:ext>
            </a:extLst>
          </p:cNvPr>
          <p:cNvSpPr txBox="1">
            <a:spLocks noChangeArrowheads="1"/>
          </p:cNvSpPr>
          <p:nvPr/>
        </p:nvSpPr>
        <p:spPr bwMode="auto">
          <a:xfrm>
            <a:off x="768784" y="5981163"/>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24 of the Handbook</a:t>
            </a:r>
          </a:p>
        </p:txBody>
      </p:sp>
      <p:pic>
        <p:nvPicPr>
          <p:cNvPr id="8" name="Picture 7">
            <a:extLst>
              <a:ext uri="{FF2B5EF4-FFF2-40B4-BE49-F238E27FC236}">
                <a16:creationId xmlns:a16="http://schemas.microsoft.com/office/drawing/2014/main" id="{476B55CC-ABAE-C94B-8437-7DD33E25C5D9}"/>
              </a:ext>
            </a:extLst>
          </p:cNvPr>
          <p:cNvPicPr>
            <a:picLocks noChangeAspect="1"/>
          </p:cNvPicPr>
          <p:nvPr/>
        </p:nvPicPr>
        <p:blipFill>
          <a:blip r:embed="rId3"/>
          <a:stretch>
            <a:fillRect/>
          </a:stretch>
        </p:blipFill>
        <p:spPr>
          <a:xfrm>
            <a:off x="532352" y="5633583"/>
            <a:ext cx="570332" cy="822065"/>
          </a:xfrm>
          <a:prstGeom prst="rect">
            <a:avLst/>
          </a:prstGeom>
        </p:spPr>
      </p:pic>
    </p:spTree>
    <p:extLst>
      <p:ext uri="{BB962C8B-B14F-4D97-AF65-F5344CB8AC3E}">
        <p14:creationId xmlns:p14="http://schemas.microsoft.com/office/powerpoint/2010/main" val="184747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AU" altLang="en-US"/>
              <a:t>Non-randomised trials</a:t>
            </a:r>
            <a:endParaRPr lang="en-US" altLang="en-US"/>
          </a:p>
        </p:txBody>
      </p:sp>
      <p:sp>
        <p:nvSpPr>
          <p:cNvPr id="35843" name="Rectangle 3"/>
          <p:cNvSpPr>
            <a:spLocks noGrp="1" noChangeArrowheads="1"/>
          </p:cNvSpPr>
          <p:nvPr>
            <p:ph idx="4294967295"/>
          </p:nvPr>
        </p:nvSpPr>
        <p:spPr>
          <a:xfrm>
            <a:off x="673769" y="2227012"/>
            <a:ext cx="7731125" cy="3910013"/>
          </a:xfrm>
        </p:spPr>
        <p:txBody>
          <a:bodyPr/>
          <a:lstStyle/>
          <a:p>
            <a:pPr lvl="1"/>
            <a:r>
              <a:rPr lang="en-AU" altLang="en-US" dirty="0"/>
              <a:t>may sometimes be included in reviews</a:t>
            </a:r>
          </a:p>
          <a:p>
            <a:pPr lvl="2"/>
            <a:r>
              <a:rPr lang="en-AU" altLang="en-US" dirty="0"/>
              <a:t>controlled before and after studies</a:t>
            </a:r>
          </a:p>
          <a:p>
            <a:pPr lvl="2"/>
            <a:r>
              <a:rPr lang="en-AU" altLang="en-US" dirty="0"/>
              <a:t>interrupted time series</a:t>
            </a:r>
          </a:p>
          <a:p>
            <a:pPr lvl="2"/>
            <a:r>
              <a:rPr lang="en-AU" altLang="en-US" dirty="0"/>
              <a:t>for adverse events: other observational designs</a:t>
            </a:r>
          </a:p>
          <a:p>
            <a:pPr lvl="2"/>
            <a:r>
              <a:rPr lang="en-AU" altLang="en-US" dirty="0"/>
              <a:t>economics</a:t>
            </a:r>
          </a:p>
          <a:p>
            <a:pPr lvl="2"/>
            <a:r>
              <a:rPr lang="en-AU" altLang="en-US" dirty="0"/>
              <a:t>qualitative data</a:t>
            </a:r>
          </a:p>
          <a:p>
            <a:pPr lvl="1"/>
            <a:r>
              <a:rPr lang="en-AU" altLang="en-US" dirty="0"/>
              <a:t>different methods and conditions apply</a:t>
            </a:r>
          </a:p>
          <a:p>
            <a:pPr lvl="1"/>
            <a:r>
              <a:rPr lang="en-AU" altLang="en-US" dirty="0"/>
              <a:t>get advice before proceeding</a:t>
            </a:r>
            <a:endParaRPr lang="en-US" altLang="en-US" dirty="0"/>
          </a:p>
        </p:txBody>
      </p:sp>
    </p:spTree>
    <p:extLst>
      <p:ext uri="{BB962C8B-B14F-4D97-AF65-F5344CB8AC3E}">
        <p14:creationId xmlns:p14="http://schemas.microsoft.com/office/powerpoint/2010/main" val="1010522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439737" y="1317600"/>
            <a:ext cx="7969971" cy="632838"/>
          </a:xfrm>
        </p:spPr>
        <p:txBody>
          <a:bodyPr/>
          <a:lstStyle/>
          <a:p>
            <a:r>
              <a:rPr lang="en-AU" altLang="en-US" dirty="0"/>
              <a:t>What to include in your protocol</a:t>
            </a:r>
          </a:p>
        </p:txBody>
      </p:sp>
      <p:sp>
        <p:nvSpPr>
          <p:cNvPr id="36867" name="Content Placeholder 4"/>
          <p:cNvSpPr>
            <a:spLocks noGrp="1"/>
          </p:cNvSpPr>
          <p:nvPr>
            <p:ph idx="4294967295"/>
          </p:nvPr>
        </p:nvSpPr>
        <p:spPr>
          <a:xfrm>
            <a:off x="745958" y="2250824"/>
            <a:ext cx="6119813" cy="3910012"/>
          </a:xfrm>
        </p:spPr>
        <p:txBody>
          <a:bodyPr/>
          <a:lstStyle/>
          <a:p>
            <a:pPr lvl="1"/>
            <a:r>
              <a:rPr lang="en-AU" altLang="en-US" dirty="0"/>
              <a:t>no need to predict every possible issue</a:t>
            </a:r>
          </a:p>
          <a:p>
            <a:pPr lvl="1"/>
            <a:r>
              <a:rPr lang="en-AU" altLang="en-US" dirty="0"/>
              <a:t>describe how to handle any expected:</a:t>
            </a:r>
          </a:p>
          <a:p>
            <a:pPr lvl="2"/>
            <a:r>
              <a:rPr lang="en-AU" altLang="en-US" dirty="0"/>
              <a:t>statistical measures</a:t>
            </a:r>
          </a:p>
          <a:p>
            <a:pPr lvl="2"/>
            <a:r>
              <a:rPr lang="en-AU" altLang="en-US" dirty="0"/>
              <a:t>outcome types</a:t>
            </a:r>
          </a:p>
          <a:p>
            <a:pPr lvl="2"/>
            <a:r>
              <a:rPr lang="en-AU" altLang="en-US" dirty="0"/>
              <a:t>study designs</a:t>
            </a:r>
          </a:p>
        </p:txBody>
      </p:sp>
    </p:spTree>
    <p:extLst>
      <p:ext uri="{BB962C8B-B14F-4D97-AF65-F5344CB8AC3E}">
        <p14:creationId xmlns:p14="http://schemas.microsoft.com/office/powerpoint/2010/main" val="814684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Take home message</a:t>
            </a:r>
            <a:endParaRPr lang="en-AU" altLang="en-US"/>
          </a:p>
        </p:txBody>
      </p:sp>
      <p:sp>
        <p:nvSpPr>
          <p:cNvPr id="21507" name="Rectangle 3"/>
          <p:cNvSpPr>
            <a:spLocks noGrp="1" noChangeArrowheads="1"/>
          </p:cNvSpPr>
          <p:nvPr>
            <p:ph idx="4294967295"/>
          </p:nvPr>
        </p:nvSpPr>
        <p:spPr>
          <a:xfrm>
            <a:off x="565484" y="2135689"/>
            <a:ext cx="7351295" cy="3910012"/>
          </a:xfrm>
        </p:spPr>
        <p:txBody>
          <a:bodyPr/>
          <a:lstStyle/>
          <a:p>
            <a:pPr marL="342900" indent="-342900">
              <a:buFont typeface="Arial" panose="020B0604020202020204" pitchFamily="34" charset="0"/>
              <a:buChar char="•"/>
            </a:pPr>
            <a:r>
              <a:rPr lang="en-AU" altLang="en-US" dirty="0"/>
              <a:t>special methods may be needed to address some outcome types and study designs</a:t>
            </a:r>
          </a:p>
          <a:p>
            <a:pPr marL="342900" indent="-342900">
              <a:buFont typeface="Arial" panose="020B0604020202020204" pitchFamily="34" charset="0"/>
              <a:buChar char="•"/>
            </a:pPr>
            <a:r>
              <a:rPr lang="en-AU" altLang="en-US" dirty="0"/>
              <a:t>be aware of the issues - read the Handbook carefully and seek statistical advice if these apply to your review</a:t>
            </a:r>
          </a:p>
          <a:p>
            <a:pPr marL="342900" indent="-342900">
              <a:buFont typeface="Arial" panose="020B0604020202020204" pitchFamily="34" charset="0"/>
              <a:buChar char="•"/>
            </a:pPr>
            <a:r>
              <a:rPr lang="en-AU" altLang="en-US" dirty="0"/>
              <a:t>the generic inverse-variance method can be used to meta-analyse overall summary statistics</a:t>
            </a:r>
          </a:p>
        </p:txBody>
      </p:sp>
    </p:spTree>
    <p:extLst>
      <p:ext uri="{BB962C8B-B14F-4D97-AF65-F5344CB8AC3E}">
        <p14:creationId xmlns:p14="http://schemas.microsoft.com/office/powerpoint/2010/main" val="7605972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39738" y="1200868"/>
            <a:ext cx="6120000" cy="632838"/>
          </a:xfrm>
        </p:spPr>
        <p:txBody>
          <a:bodyPr/>
          <a:lstStyle/>
          <a:p>
            <a:pPr eaLnBrk="1" hangingPunct="1"/>
            <a:r>
              <a:rPr lang="en-AU" altLang="en-US" dirty="0"/>
              <a:t>References</a:t>
            </a:r>
          </a:p>
        </p:txBody>
      </p:sp>
      <p:sp>
        <p:nvSpPr>
          <p:cNvPr id="22531" name="Content Placeholder 3"/>
          <p:cNvSpPr>
            <a:spLocks noGrp="1"/>
          </p:cNvSpPr>
          <p:nvPr>
            <p:ph idx="4294967295"/>
          </p:nvPr>
        </p:nvSpPr>
        <p:spPr>
          <a:xfrm>
            <a:off x="273050" y="1939729"/>
            <a:ext cx="8229600" cy="2376487"/>
          </a:xfrm>
        </p:spPr>
        <p:txBody>
          <a:bodyPr/>
          <a:lstStyle/>
          <a:p>
            <a:pPr marL="285750" indent="-285750">
              <a:buFont typeface="Arial" panose="020B0604020202020204" pitchFamily="34" charset="0"/>
              <a:buChar char="•"/>
              <a:tabLst>
                <a:tab pos="179388" algn="l"/>
              </a:tabLst>
            </a:pPr>
            <a:r>
              <a:rPr lang="en-GB" sz="1600" dirty="0"/>
              <a:t>Higgins JPT, Li T, </a:t>
            </a:r>
            <a:r>
              <a:rPr lang="en-GB" sz="1600" dirty="0" err="1"/>
              <a:t>Deeks</a:t>
            </a:r>
            <a:r>
              <a:rPr lang="en-GB" sz="1600" dirty="0"/>
              <a:t> JJ (editors). </a:t>
            </a:r>
            <a:r>
              <a:rPr lang="en-GB" sz="1600" b="1" dirty="0"/>
              <a:t>Chapter 6: Choosing effect measures and computing estimates of effect</a:t>
            </a:r>
            <a:r>
              <a:rPr lang="en-GB" sz="1600" dirty="0"/>
              <a:t>. </a:t>
            </a:r>
            <a:endParaRPr lang="hr-HR" sz="1600" dirty="0"/>
          </a:p>
          <a:p>
            <a:pPr marL="285750" indent="-285750">
              <a:buFont typeface="Arial" panose="020B0604020202020204" pitchFamily="34" charset="0"/>
              <a:buChar char="•"/>
              <a:tabLst>
                <a:tab pos="179388" algn="l"/>
              </a:tabLst>
            </a:pPr>
            <a:r>
              <a:rPr lang="en-GB" altLang="en-US" sz="1600" dirty="0" err="1"/>
              <a:t>Deeks</a:t>
            </a:r>
            <a:r>
              <a:rPr lang="en-GB" altLang="en-US" sz="1600" dirty="0"/>
              <a:t> JJ, Higgins JPT, Altman DG. </a:t>
            </a:r>
            <a:r>
              <a:rPr lang="en-GB" altLang="en-US" sz="1600" b="1" dirty="0"/>
              <a:t>Chapter 10: Analysing data and undertaking meta-analyses.</a:t>
            </a:r>
            <a:endParaRPr lang="hr-HR" altLang="en-US" sz="1600" b="1" dirty="0"/>
          </a:p>
          <a:p>
            <a:pPr marL="285750" indent="-285750">
              <a:buFont typeface="Arial" panose="020B0604020202020204" pitchFamily="34" charset="0"/>
              <a:buChar char="•"/>
              <a:tabLst>
                <a:tab pos="179388" algn="l"/>
              </a:tabLst>
            </a:pPr>
            <a:r>
              <a:rPr lang="en-GB" altLang="en-US" sz="1600" dirty="0"/>
              <a:t>Higgins JPT, Eldridge S, Li T. </a:t>
            </a:r>
            <a:r>
              <a:rPr lang="en-GB" altLang="en-US" sz="1600" b="1" dirty="0"/>
              <a:t>Chapter 23: Including variants on randomized trials.</a:t>
            </a:r>
            <a:endParaRPr lang="hr-HR" altLang="en-US" sz="1600" b="1" dirty="0"/>
          </a:p>
          <a:p>
            <a:pPr marL="285750" indent="-285750">
              <a:buFont typeface="Arial" panose="020B0604020202020204" pitchFamily="34" charset="0"/>
              <a:buChar char="•"/>
              <a:tabLst>
                <a:tab pos="179388" algn="l"/>
              </a:tabLst>
            </a:pPr>
            <a:r>
              <a:rPr lang="en-GB" altLang="en-US" sz="1600" dirty="0"/>
              <a:t>Reeves BC, </a:t>
            </a:r>
            <a:r>
              <a:rPr lang="en-GB" altLang="en-US" sz="1600" dirty="0" err="1"/>
              <a:t>Deeks</a:t>
            </a:r>
            <a:r>
              <a:rPr lang="en-GB" altLang="en-US" sz="1600" dirty="0"/>
              <a:t> JJ, Higgins JPT, Shea B, Tugwell P, Wells GA. </a:t>
            </a:r>
            <a:r>
              <a:rPr lang="en-GB" altLang="en-US" sz="1600" b="1" dirty="0"/>
              <a:t>Chapter 24: Including non-randomized studies on intervention effects</a:t>
            </a:r>
            <a:r>
              <a:rPr lang="en-GB" altLang="en-US" sz="1600" dirty="0"/>
              <a:t>.</a:t>
            </a:r>
            <a:endParaRPr lang="hr-HR" altLang="en-US" sz="1600" dirty="0"/>
          </a:p>
          <a:p>
            <a:pPr>
              <a:tabLst>
                <a:tab pos="179388" algn="l"/>
              </a:tabLst>
            </a:pPr>
            <a:r>
              <a:rPr lang="hr-HR" sz="1600" dirty="0"/>
              <a:t>All the above in: </a:t>
            </a:r>
            <a:r>
              <a:rPr lang="en-GB" altLang="en-US" sz="1600" dirty="0"/>
              <a:t>Higgins JPT, Thomas J, Chandler J, </a:t>
            </a:r>
            <a:r>
              <a:rPr lang="en-GB" altLang="en-US" sz="1600" dirty="0" err="1"/>
              <a:t>Cumpston</a:t>
            </a:r>
            <a:r>
              <a:rPr lang="en-GB" altLang="en-US" sz="1600" dirty="0"/>
              <a:t> M, Li T, Page MJ, Welch VA (editors). Cochrane Handbook for Systematic Reviews of Interventions version 6.1 (updated September 2020). Cochrane, 2020. Available from </a:t>
            </a:r>
            <a:r>
              <a:rPr lang="en-GB" altLang="en-US" sz="1600" dirty="0">
                <a:hlinkClick r:id="rId3"/>
              </a:rPr>
              <a:t>www.training.cochrane.org/handbook</a:t>
            </a:r>
            <a:r>
              <a:rPr lang="en-GB" altLang="en-US" sz="1600" dirty="0"/>
              <a:t>.</a:t>
            </a:r>
          </a:p>
        </p:txBody>
      </p:sp>
      <p:sp>
        <p:nvSpPr>
          <p:cNvPr id="6" name="Title 1">
            <a:extLst>
              <a:ext uri="{FF2B5EF4-FFF2-40B4-BE49-F238E27FC236}">
                <a16:creationId xmlns:a16="http://schemas.microsoft.com/office/drawing/2014/main" id="{A6405684-3374-4D76-AF70-341E70D55513}"/>
              </a:ext>
            </a:extLst>
          </p:cNvPr>
          <p:cNvSpPr txBox="1">
            <a:spLocks/>
          </p:cNvSpPr>
          <p:nvPr/>
        </p:nvSpPr>
        <p:spPr bwMode="auto">
          <a:xfrm>
            <a:off x="273050" y="5548761"/>
            <a:ext cx="8866188" cy="857250"/>
          </a:xfrm>
          <a:prstGeom prst="rect">
            <a:avLst/>
          </a:prstGeom>
          <a:noFill/>
          <a:ln w="9525">
            <a:noFill/>
            <a:miter lim="800000"/>
            <a:headEnd/>
            <a:tailEnd/>
          </a:ln>
        </p:spPr>
        <p:txBody>
          <a:bodyPr anchor="ctr"/>
          <a:lstStyle/>
          <a:p>
            <a:pPr>
              <a:defRPr/>
            </a:pPr>
            <a:r>
              <a:rPr lang="en-AU" sz="3600" b="1" spc="-40" dirty="0">
                <a:solidFill>
                  <a:schemeClr val="bg2"/>
                </a:solidFill>
                <a:latin typeface="+mj-lt"/>
                <a:ea typeface="+mj-ea"/>
                <a:cs typeface="+mj-cs"/>
              </a:rPr>
              <a:t>Acknowledgements</a:t>
            </a:r>
          </a:p>
        </p:txBody>
      </p:sp>
      <p:sp>
        <p:nvSpPr>
          <p:cNvPr id="8" name="Content Placeholder 3">
            <a:extLst>
              <a:ext uri="{FF2B5EF4-FFF2-40B4-BE49-F238E27FC236}">
                <a16:creationId xmlns:a16="http://schemas.microsoft.com/office/drawing/2014/main" id="{8BD8279D-5D70-4875-9AA3-76B0EB9A3EA0}"/>
              </a:ext>
            </a:extLst>
          </p:cNvPr>
          <p:cNvSpPr txBox="1">
            <a:spLocks/>
          </p:cNvSpPr>
          <p:nvPr/>
        </p:nvSpPr>
        <p:spPr bwMode="auto">
          <a:xfrm>
            <a:off x="4387850" y="5634171"/>
            <a:ext cx="4751388" cy="1262063"/>
          </a:xfrm>
          <a:prstGeom prst="rect">
            <a:avLst/>
          </a:prstGeom>
          <a:noFill/>
          <a:ln w="9525">
            <a:noFill/>
            <a:miter lim="800000"/>
            <a:headEnd/>
            <a:tailEnd/>
          </a:ln>
        </p:spPr>
        <p:txBody>
          <a:bodyPr/>
          <a:lstStyle/>
          <a:p>
            <a:pPr marL="285750" indent="-285750">
              <a:buClr>
                <a:schemeClr val="bg2"/>
              </a:buClr>
              <a:buFont typeface="Arial" panose="020B0604020202020204" pitchFamily="34" charset="0"/>
              <a:buChar char="•"/>
              <a:tabLst>
                <a:tab pos="179388" algn="l"/>
              </a:tabLst>
              <a:defRPr/>
            </a:pPr>
            <a:r>
              <a:rPr lang="en-AU" sz="1400" dirty="0">
                <a:solidFill>
                  <a:schemeClr val="tx2"/>
                </a:solidFill>
                <a:latin typeface="+mj-lt"/>
                <a:cs typeface="Arial" charset="0"/>
              </a:rPr>
              <a:t>Compiled by Miranda Cumpston</a:t>
            </a:r>
          </a:p>
          <a:p>
            <a:pPr marL="285750" indent="-285750">
              <a:buClr>
                <a:schemeClr val="bg2"/>
              </a:buClr>
              <a:buFont typeface="Arial" panose="020B0604020202020204" pitchFamily="34" charset="0"/>
              <a:buChar char="•"/>
              <a:tabLst>
                <a:tab pos="179388" algn="l"/>
              </a:tabLst>
              <a:defRPr/>
            </a:pPr>
            <a:r>
              <a:rPr lang="en-AU" sz="1400" dirty="0">
                <a:solidFill>
                  <a:schemeClr val="tx2"/>
                </a:solidFill>
                <a:latin typeface="+mj-lt"/>
                <a:cs typeface="Arial" charset="0"/>
              </a:rPr>
              <a:t>Based on materials by J Higgins, C Ramsay, Cochrane Statistical Methods Group and </a:t>
            </a:r>
            <a:r>
              <a:rPr lang="hr-HR" sz="1400" dirty="0" err="1">
                <a:solidFill>
                  <a:schemeClr val="tx2"/>
                </a:solidFill>
                <a:latin typeface="+mj-lt"/>
                <a:cs typeface="Arial" charset="0"/>
              </a:rPr>
              <a:t>Cochrane</a:t>
            </a:r>
            <a:r>
              <a:rPr lang="hr-HR" sz="1400" dirty="0">
                <a:solidFill>
                  <a:schemeClr val="tx2"/>
                </a:solidFill>
                <a:latin typeface="+mj-lt"/>
                <a:cs typeface="Arial" charset="0"/>
              </a:rPr>
              <a:t> Australia</a:t>
            </a:r>
            <a:endParaRPr lang="en-AU" sz="1400" dirty="0">
              <a:solidFill>
                <a:schemeClr val="tx2"/>
              </a:solidFill>
              <a:latin typeface="+mj-lt"/>
              <a:cs typeface="Arial" charset="0"/>
            </a:endParaRPr>
          </a:p>
          <a:p>
            <a:pPr marL="285750" indent="-285750">
              <a:buClr>
                <a:schemeClr val="bg2"/>
              </a:buClr>
              <a:buFont typeface="Arial" panose="020B0604020202020204" pitchFamily="34" charset="0"/>
              <a:buChar char="•"/>
              <a:tabLst>
                <a:tab pos="179388" algn="l"/>
              </a:tabLst>
              <a:defRPr/>
            </a:pPr>
            <a:r>
              <a:rPr lang="en-AU" sz="1400" dirty="0">
                <a:solidFill>
                  <a:schemeClr val="tx2"/>
                </a:solidFill>
                <a:latin typeface="+mj-lt"/>
                <a:cs typeface="Arial" charset="0"/>
              </a:rPr>
              <a:t>Approved by the </a:t>
            </a:r>
            <a:r>
              <a:rPr lang="hr-HR" sz="1400" dirty="0">
                <a:solidFill>
                  <a:schemeClr val="tx2"/>
                </a:solidFill>
                <a:latin typeface="+mj-lt"/>
                <a:cs typeface="Arial" charset="0"/>
              </a:rPr>
              <a:t>Convenors of Cochrane Methods Groups</a:t>
            </a:r>
            <a:endParaRPr lang="en-AU" sz="1400" dirty="0">
              <a:solidFill>
                <a:schemeClr val="tx2"/>
              </a:solidFill>
              <a:latin typeface="+mj-lt"/>
              <a:cs typeface="Arial" charset="0"/>
            </a:endParaRPr>
          </a:p>
        </p:txBody>
      </p:sp>
    </p:spTree>
    <p:extLst>
      <p:ext uri="{BB962C8B-B14F-4D97-AF65-F5344CB8AC3E}">
        <p14:creationId xmlns:p14="http://schemas.microsoft.com/office/powerpoint/2010/main" val="71588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9737" y="1317600"/>
            <a:ext cx="8080807" cy="632838"/>
          </a:xfrm>
        </p:spPr>
        <p:txBody>
          <a:bodyPr/>
          <a:lstStyle/>
          <a:p>
            <a:r>
              <a:rPr lang="en-AU" altLang="en-US" dirty="0"/>
              <a:t>The generic inverse-variance method</a:t>
            </a:r>
            <a:endParaRPr lang="en-US" altLang="en-US" dirty="0"/>
          </a:p>
        </p:txBody>
      </p:sp>
      <p:sp>
        <p:nvSpPr>
          <p:cNvPr id="8195" name="Rectangle 3"/>
          <p:cNvSpPr>
            <a:spLocks noGrp="1" noChangeArrowheads="1"/>
          </p:cNvSpPr>
          <p:nvPr>
            <p:ph type="body" idx="4294967295"/>
          </p:nvPr>
        </p:nvSpPr>
        <p:spPr>
          <a:xfrm>
            <a:off x="717550" y="2251075"/>
            <a:ext cx="6119813" cy="3910013"/>
          </a:xfrm>
        </p:spPr>
        <p:txBody>
          <a:bodyPr/>
          <a:lstStyle/>
          <a:p>
            <a:pPr marL="342900" indent="-342900">
              <a:buFont typeface="Arial" panose="020B0604020202020204" pitchFamily="34" charset="0"/>
              <a:buChar char="•"/>
            </a:pPr>
            <a:r>
              <a:rPr lang="en-AU" altLang="en-US" dirty="0"/>
              <a:t>‘generic’ = can apply to any summary statistic</a:t>
            </a:r>
          </a:p>
          <a:p>
            <a:pPr marL="342900" indent="-342900">
              <a:buFont typeface="Arial" panose="020B0604020202020204" pitchFamily="34" charset="0"/>
              <a:buChar char="•"/>
            </a:pPr>
            <a:r>
              <a:rPr lang="en-AU" altLang="en-US" dirty="0"/>
              <a:t>‘inverse-variance’ = uses the inverse of the variance to weight each study in meta-analysis</a:t>
            </a:r>
            <a:endParaRPr lang="en-US" altLang="en-US" dirty="0"/>
          </a:p>
        </p:txBody>
      </p:sp>
      <p:sp>
        <p:nvSpPr>
          <p:cNvPr id="8198" name="Text Box 8"/>
          <p:cNvSpPr txBox="1">
            <a:spLocks noChangeArrowheads="1"/>
          </p:cNvSpPr>
          <p:nvPr/>
        </p:nvSpPr>
        <p:spPr bwMode="auto">
          <a:xfrm>
            <a:off x="1102684" y="6161088"/>
            <a:ext cx="593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rPr>
              <a:t>See Section 10.3 of the Handbook</a:t>
            </a:r>
          </a:p>
        </p:txBody>
      </p:sp>
      <p:pic>
        <p:nvPicPr>
          <p:cNvPr id="7" name="Picture 6">
            <a:extLst>
              <a:ext uri="{FF2B5EF4-FFF2-40B4-BE49-F238E27FC236}">
                <a16:creationId xmlns:a16="http://schemas.microsoft.com/office/drawing/2014/main" id="{A7F1D876-E67E-964F-92D7-45F4212434E5}"/>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324366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AU" altLang="en-US"/>
              <a:t>What do I do?</a:t>
            </a:r>
            <a:endParaRPr lang="en-US" altLang="en-US"/>
          </a:p>
        </p:txBody>
      </p:sp>
      <p:sp>
        <p:nvSpPr>
          <p:cNvPr id="9219" name="Rectangle 3"/>
          <p:cNvSpPr>
            <a:spLocks noGrp="1" noChangeArrowheads="1"/>
          </p:cNvSpPr>
          <p:nvPr>
            <p:ph idx="4294967295"/>
          </p:nvPr>
        </p:nvSpPr>
        <p:spPr>
          <a:xfrm>
            <a:off x="785813" y="2260600"/>
            <a:ext cx="8358187" cy="3910013"/>
          </a:xfrm>
        </p:spPr>
        <p:txBody>
          <a:bodyPr/>
          <a:lstStyle/>
          <a:p>
            <a:pPr lvl="1"/>
            <a:r>
              <a:rPr lang="en-AU" altLang="en-US" dirty="0"/>
              <a:t>identify the statistic you wish to use</a:t>
            </a:r>
          </a:p>
          <a:p>
            <a:pPr lvl="2"/>
            <a:r>
              <a:rPr lang="en-AU" altLang="en-US" dirty="0"/>
              <a:t>you will need the same statistic for each study</a:t>
            </a:r>
          </a:p>
          <a:p>
            <a:pPr lvl="2"/>
            <a:r>
              <a:rPr lang="en-AU" altLang="en-US" dirty="0"/>
              <a:t>if using one of </a:t>
            </a:r>
            <a:r>
              <a:rPr lang="en-AU" altLang="en-US" dirty="0" err="1"/>
              <a:t>RevMan’s</a:t>
            </a:r>
            <a:r>
              <a:rPr lang="en-AU" altLang="en-US" dirty="0"/>
              <a:t> standard statistics, use the ordinary method to calculate results for other studies, and combine with your problem study using GIV</a:t>
            </a:r>
          </a:p>
          <a:p>
            <a:pPr lvl="1"/>
            <a:r>
              <a:rPr lang="en-AU" altLang="en-US" dirty="0"/>
              <a:t>for each study, enter two numbers:</a:t>
            </a:r>
          </a:p>
          <a:p>
            <a:pPr lvl="2"/>
            <a:r>
              <a:rPr lang="en-AU" altLang="en-US" dirty="0"/>
              <a:t>the summary statistic</a:t>
            </a:r>
          </a:p>
          <a:p>
            <a:pPr lvl="2"/>
            <a:r>
              <a:rPr lang="en-AU" altLang="en-US" dirty="0"/>
              <a:t>the </a:t>
            </a:r>
            <a:r>
              <a:rPr lang="en-AU" altLang="en-US" b="1" dirty="0">
                <a:solidFill>
                  <a:schemeClr val="bg2"/>
                </a:solidFill>
              </a:rPr>
              <a:t>standard error </a:t>
            </a:r>
            <a:r>
              <a:rPr lang="en-AU" altLang="en-US" dirty="0"/>
              <a:t>of the summary statistic</a:t>
            </a:r>
            <a:endParaRPr lang="en-US" altLang="en-US" dirty="0"/>
          </a:p>
        </p:txBody>
      </p:sp>
    </p:spTree>
    <p:extLst>
      <p:ext uri="{BB962C8B-B14F-4D97-AF65-F5344CB8AC3E}">
        <p14:creationId xmlns:p14="http://schemas.microsoft.com/office/powerpoint/2010/main" val="299967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3"/>
          <p:cNvSpPr>
            <a:spLocks noGrp="1"/>
          </p:cNvSpPr>
          <p:nvPr>
            <p:ph type="title" idx="4294967295"/>
          </p:nvPr>
        </p:nvSpPr>
        <p:spPr>
          <a:xfrm>
            <a:off x="277813" y="162628"/>
            <a:ext cx="8866187" cy="855663"/>
          </a:xfrm>
        </p:spPr>
        <p:txBody>
          <a:bodyPr/>
          <a:lstStyle/>
          <a:p>
            <a:pPr eaLnBrk="1" hangingPunct="1"/>
            <a:r>
              <a:rPr lang="en-GB" altLang="en-US" dirty="0"/>
              <a:t>Generic inverse-variance meta-analysis</a:t>
            </a:r>
            <a:endParaRPr lang="en-AU" altLang="en-US" dirty="0"/>
          </a:p>
        </p:txBody>
      </p:sp>
      <p:pic>
        <p:nvPicPr>
          <p:cNvPr id="3" name="Picture 2">
            <a:extLst>
              <a:ext uri="{FF2B5EF4-FFF2-40B4-BE49-F238E27FC236}">
                <a16:creationId xmlns:a16="http://schemas.microsoft.com/office/drawing/2014/main" id="{A6B83B47-5866-443F-A7B7-04FEEC62E126}"/>
              </a:ext>
            </a:extLst>
          </p:cNvPr>
          <p:cNvPicPr>
            <a:picLocks noChangeAspect="1"/>
          </p:cNvPicPr>
          <p:nvPr/>
        </p:nvPicPr>
        <p:blipFill>
          <a:blip r:embed="rId3"/>
          <a:stretch>
            <a:fillRect/>
          </a:stretch>
        </p:blipFill>
        <p:spPr>
          <a:xfrm>
            <a:off x="553154" y="1280345"/>
            <a:ext cx="8048979" cy="5330072"/>
          </a:xfrm>
          <a:prstGeom prst="rect">
            <a:avLst/>
          </a:prstGeom>
        </p:spPr>
      </p:pic>
    </p:spTree>
    <p:extLst>
      <p:ext uri="{BB962C8B-B14F-4D97-AF65-F5344CB8AC3E}">
        <p14:creationId xmlns:p14="http://schemas.microsoft.com/office/powerpoint/2010/main" val="86318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77813" y="211136"/>
            <a:ext cx="8866187" cy="855662"/>
          </a:xfrm>
        </p:spPr>
        <p:txBody>
          <a:bodyPr/>
          <a:lstStyle/>
          <a:p>
            <a:pPr eaLnBrk="1" hangingPunct="1"/>
            <a:r>
              <a:rPr lang="en-GB" altLang="en-US" dirty="0"/>
              <a:t>Generic inverse-variance outcomes</a:t>
            </a:r>
          </a:p>
        </p:txBody>
      </p:sp>
      <p:pic>
        <p:nvPicPr>
          <p:cNvPr id="4" name="Picture 3">
            <a:extLst>
              <a:ext uri="{FF2B5EF4-FFF2-40B4-BE49-F238E27FC236}">
                <a16:creationId xmlns:a16="http://schemas.microsoft.com/office/drawing/2014/main" id="{2D9A1D83-4FDC-457C-8FF9-2F303D65306E}"/>
              </a:ext>
            </a:extLst>
          </p:cNvPr>
          <p:cNvPicPr>
            <a:picLocks noChangeAspect="1"/>
          </p:cNvPicPr>
          <p:nvPr/>
        </p:nvPicPr>
        <p:blipFill>
          <a:blip r:embed="rId3"/>
          <a:stretch>
            <a:fillRect/>
          </a:stretch>
        </p:blipFill>
        <p:spPr>
          <a:xfrm>
            <a:off x="536150" y="1253065"/>
            <a:ext cx="8112470" cy="5399702"/>
          </a:xfrm>
          <a:prstGeom prst="rect">
            <a:avLst/>
          </a:prstGeom>
        </p:spPr>
      </p:pic>
    </p:spTree>
    <p:extLst>
      <p:ext uri="{BB962C8B-B14F-4D97-AF65-F5344CB8AC3E}">
        <p14:creationId xmlns:p14="http://schemas.microsoft.com/office/powerpoint/2010/main" val="19267118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3"/>
          <p:cNvSpPr>
            <a:spLocks noGrp="1"/>
          </p:cNvSpPr>
          <p:nvPr>
            <p:ph type="title"/>
          </p:nvPr>
        </p:nvSpPr>
        <p:spPr>
          <a:xfrm>
            <a:off x="439737" y="504801"/>
            <a:ext cx="8163935" cy="632838"/>
          </a:xfrm>
        </p:spPr>
        <p:txBody>
          <a:bodyPr/>
          <a:lstStyle/>
          <a:p>
            <a:pPr eaLnBrk="1" hangingPunct="1"/>
            <a:r>
              <a:rPr lang="en-GB" altLang="en-US" dirty="0"/>
              <a:t>Generic inverse-variance outcomes</a:t>
            </a:r>
            <a:endParaRPr lang="en-AU" altLang="en-US" dirty="0"/>
          </a:p>
        </p:txBody>
      </p:sp>
      <p:pic>
        <p:nvPicPr>
          <p:cNvPr id="5" name="Picture 4">
            <a:extLst>
              <a:ext uri="{FF2B5EF4-FFF2-40B4-BE49-F238E27FC236}">
                <a16:creationId xmlns:a16="http://schemas.microsoft.com/office/drawing/2014/main" id="{FB6DC1DB-97EF-4E10-A013-CD079542DA92}"/>
              </a:ext>
            </a:extLst>
          </p:cNvPr>
          <p:cNvPicPr>
            <a:picLocks noChangeAspect="1"/>
          </p:cNvPicPr>
          <p:nvPr/>
        </p:nvPicPr>
        <p:blipFill>
          <a:blip r:embed="rId3"/>
          <a:stretch>
            <a:fillRect/>
          </a:stretch>
        </p:blipFill>
        <p:spPr>
          <a:xfrm>
            <a:off x="0" y="1301154"/>
            <a:ext cx="9144000" cy="2607515"/>
          </a:xfrm>
          <a:prstGeom prst="rect">
            <a:avLst/>
          </a:prstGeom>
        </p:spPr>
      </p:pic>
      <p:pic>
        <p:nvPicPr>
          <p:cNvPr id="6" name="Picture 5">
            <a:extLst>
              <a:ext uri="{FF2B5EF4-FFF2-40B4-BE49-F238E27FC236}">
                <a16:creationId xmlns:a16="http://schemas.microsoft.com/office/drawing/2014/main" id="{6DAC7A66-7689-4C7F-A624-7E7380542200}"/>
              </a:ext>
            </a:extLst>
          </p:cNvPr>
          <p:cNvPicPr>
            <a:picLocks noChangeAspect="1"/>
          </p:cNvPicPr>
          <p:nvPr/>
        </p:nvPicPr>
        <p:blipFill>
          <a:blip r:embed="rId4"/>
          <a:stretch>
            <a:fillRect/>
          </a:stretch>
        </p:blipFill>
        <p:spPr>
          <a:xfrm>
            <a:off x="439737" y="4072184"/>
            <a:ext cx="8139289" cy="2477409"/>
          </a:xfrm>
          <a:prstGeom prst="rect">
            <a:avLst/>
          </a:prstGeom>
        </p:spPr>
      </p:pic>
    </p:spTree>
    <p:extLst>
      <p:ext uri="{BB962C8B-B14F-4D97-AF65-F5344CB8AC3E}">
        <p14:creationId xmlns:p14="http://schemas.microsoft.com/office/powerpoint/2010/main" val="739864867"/>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337</TotalTime>
  <Words>8794</Words>
  <Application>Microsoft Office PowerPoint</Application>
  <PresentationFormat>On-screen Show (4:3)</PresentationFormat>
  <Paragraphs>561</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Source Sans Pro</vt:lpstr>
      <vt:lpstr>Source Sans Pro Semibold</vt:lpstr>
      <vt:lpstr>Times New Roman</vt:lpstr>
      <vt:lpstr>Wingdings</vt:lpstr>
      <vt:lpstr>Cochrane Purple</vt:lpstr>
      <vt:lpstr>Analysing other outcomes and study designs</vt:lpstr>
      <vt:lpstr>Steps of a Cochrane Review</vt:lpstr>
      <vt:lpstr>Session outline</vt:lpstr>
      <vt:lpstr>Analysing effect estimates</vt:lpstr>
      <vt:lpstr>The generic inverse-variance method</vt:lpstr>
      <vt:lpstr>What do I do?</vt:lpstr>
      <vt:lpstr>Generic inverse-variance meta-analysis</vt:lpstr>
      <vt:lpstr>Generic inverse-variance outcomes</vt:lpstr>
      <vt:lpstr>Generic inverse-variance outcomes</vt:lpstr>
      <vt:lpstr>Important: if your statistic is a ratio</vt:lpstr>
      <vt:lpstr>Statistical settings</vt:lpstr>
      <vt:lpstr>PowerPoint Presentation</vt:lpstr>
      <vt:lpstr>Session outline</vt:lpstr>
      <vt:lpstr>Types of data</vt:lpstr>
      <vt:lpstr>Ordinal outcomes</vt:lpstr>
      <vt:lpstr>Counts and rates</vt:lpstr>
      <vt:lpstr>Time-to-event (survival) outcomes</vt:lpstr>
      <vt:lpstr>Session outline</vt:lpstr>
      <vt:lpstr>Studies with more than two groups</vt:lpstr>
      <vt:lpstr>Example: antibiotics to inhibit preterm labour</vt:lpstr>
      <vt:lpstr>Example: Is this OK?</vt:lpstr>
      <vt:lpstr>Example: shared control group</vt:lpstr>
      <vt:lpstr>Example: combined arms</vt:lpstr>
      <vt:lpstr>Example: separated arms</vt:lpstr>
      <vt:lpstr>Session outline</vt:lpstr>
      <vt:lpstr>Cluster-randomised trials</vt:lpstr>
      <vt:lpstr>Simple trial design</vt:lpstr>
      <vt:lpstr>Cluster-randomised design</vt:lpstr>
      <vt:lpstr>Cluster-randomised design</vt:lpstr>
      <vt:lpstr>Unit-of-analysis issues</vt:lpstr>
      <vt:lpstr>Taking correlation into account</vt:lpstr>
      <vt:lpstr>Example: Education to prevent dog bites</vt:lpstr>
      <vt:lpstr>PowerPoint Presentation</vt:lpstr>
      <vt:lpstr>Example: Oral iron supplements to prevent malaria</vt:lpstr>
      <vt:lpstr>Session outline</vt:lpstr>
      <vt:lpstr>Cross-over trials</vt:lpstr>
      <vt:lpstr>Cross-over trials</vt:lpstr>
      <vt:lpstr>Suitability of cross-over design</vt:lpstr>
      <vt:lpstr>Unit of analysis issues</vt:lpstr>
      <vt:lpstr>Taking correlation into account</vt:lpstr>
      <vt:lpstr>Example: ignoring cross-over design</vt:lpstr>
      <vt:lpstr>Example: accounting for cross-over design</vt:lpstr>
      <vt:lpstr>Session outline</vt:lpstr>
      <vt:lpstr>Non-randomised trials</vt:lpstr>
      <vt:lpstr>What to include in your protocol</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Dario Sambunjak</cp:lastModifiedBy>
  <cp:revision>79</cp:revision>
  <cp:lastPrinted>2017-04-27T06:12:40Z</cp:lastPrinted>
  <dcterms:created xsi:type="dcterms:W3CDTF">2016-03-04T03:08:32Z</dcterms:created>
  <dcterms:modified xsi:type="dcterms:W3CDTF">2021-03-17T10:58:24Z</dcterms:modified>
  <cp:category/>
</cp:coreProperties>
</file>