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handoutMasterIdLst>
    <p:handoutMasterId r:id="rId40"/>
  </p:handoutMasterIdLst>
  <p:sldIdLst>
    <p:sldId id="257" r:id="rId2"/>
    <p:sldId id="311" r:id="rId3"/>
    <p:sldId id="277" r:id="rId4"/>
    <p:sldId id="312"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14" r:id="rId33"/>
    <p:sldId id="306" r:id="rId34"/>
    <p:sldId id="313" r:id="rId35"/>
    <p:sldId id="308" r:id="rId36"/>
    <p:sldId id="309" r:id="rId37"/>
    <p:sldId id="310"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024" userDrawn="1">
          <p15:clr>
            <a:srgbClr val="A4A3A4"/>
          </p15:clr>
        </p15:guide>
        <p15:guide id="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005" autoAdjust="0"/>
    <p:restoredTop sz="77673" autoAdjust="0"/>
  </p:normalViewPr>
  <p:slideViewPr>
    <p:cSldViewPr snapToGrid="0" showGuides="1">
      <p:cViewPr varScale="1">
        <p:scale>
          <a:sx n="88" d="100"/>
          <a:sy n="88" d="100"/>
        </p:scale>
        <p:origin x="1872" y="66"/>
      </p:cViewPr>
      <p:guideLst>
        <p:guide orient="horz"/>
        <p:guide/>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notesViewPr>
    <p:cSldViewPr snapToGrid="0" showGuides="1">
      <p:cViewPr varScale="1">
        <p:scale>
          <a:sx n="81" d="100"/>
          <a:sy n="81" d="100"/>
        </p:scale>
        <p:origin x="972" y="102"/>
      </p:cViewPr>
      <p:guideLst>
        <p:guide orient="horz" pos="3024"/>
        <p:guide/>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89CA79-3FAF-4D66-B460-7076788E917E}" type="doc">
      <dgm:prSet loTypeId="urn:microsoft.com/office/officeart/2005/8/layout/venn1" loCatId="relationship" qsTypeId="urn:microsoft.com/office/officeart/2005/8/quickstyle/simple2" qsCatId="simple" csTypeId="urn:microsoft.com/office/officeart/2005/8/colors/colorful2" csCatId="colorful" phldr="1"/>
      <dgm:spPr/>
    </dgm:pt>
    <dgm:pt modelId="{27D30A75-F2F6-4F0E-8311-781AD7DC21A3}">
      <dgm:prSet phldrT="[Text]" custT="1"/>
      <dgm:spPr>
        <a:ln>
          <a:solidFill>
            <a:schemeClr val="accent2"/>
          </a:solidFill>
        </a:ln>
      </dgm:spPr>
      <dgm:t>
        <a:bodyPr/>
        <a:lstStyle/>
        <a:p>
          <a:r>
            <a:rPr lang="en-AU" sz="2600" dirty="0"/>
            <a:t>Systematic reviews</a:t>
          </a:r>
        </a:p>
      </dgm:t>
    </dgm:pt>
    <dgm:pt modelId="{87D1AB54-3722-4C5B-99DE-A65385446D22}" type="parTrans" cxnId="{E1FED809-D1CD-443E-802F-E6FD0FD39B8A}">
      <dgm:prSet/>
      <dgm:spPr/>
      <dgm:t>
        <a:bodyPr/>
        <a:lstStyle/>
        <a:p>
          <a:endParaRPr lang="en-AU"/>
        </a:p>
      </dgm:t>
    </dgm:pt>
    <dgm:pt modelId="{984ECC45-07DF-427D-959B-03BE425081CA}" type="sibTrans" cxnId="{E1FED809-D1CD-443E-802F-E6FD0FD39B8A}">
      <dgm:prSet/>
      <dgm:spPr/>
      <dgm:t>
        <a:bodyPr/>
        <a:lstStyle/>
        <a:p>
          <a:endParaRPr lang="en-AU"/>
        </a:p>
      </dgm:t>
    </dgm:pt>
    <dgm:pt modelId="{2004B091-A760-47CD-99B2-DF5416A72781}">
      <dgm:prSet phldrT="[Text]" custT="1"/>
      <dgm:spPr>
        <a:solidFill>
          <a:schemeClr val="accent1">
            <a:alpha val="50000"/>
          </a:schemeClr>
        </a:solidFill>
        <a:ln>
          <a:solidFill>
            <a:schemeClr val="accent1"/>
          </a:solidFill>
        </a:ln>
      </dgm:spPr>
      <dgm:t>
        <a:bodyPr/>
        <a:lstStyle/>
        <a:p>
          <a:r>
            <a:rPr lang="en-AU" sz="2600" dirty="0"/>
            <a:t>Meta- analyses</a:t>
          </a:r>
        </a:p>
      </dgm:t>
    </dgm:pt>
    <dgm:pt modelId="{939EB614-9A78-4849-91AE-88828BB7BC5A}" type="parTrans" cxnId="{ADF93D1D-3BE8-497F-85B2-BBBC645E502C}">
      <dgm:prSet/>
      <dgm:spPr/>
      <dgm:t>
        <a:bodyPr/>
        <a:lstStyle/>
        <a:p>
          <a:endParaRPr lang="en-AU"/>
        </a:p>
      </dgm:t>
    </dgm:pt>
    <dgm:pt modelId="{FC5F8A46-5ED0-41DA-8B8E-6E45CD34FDCF}" type="sibTrans" cxnId="{ADF93D1D-3BE8-497F-85B2-BBBC645E502C}">
      <dgm:prSet/>
      <dgm:spPr/>
      <dgm:t>
        <a:bodyPr/>
        <a:lstStyle/>
        <a:p>
          <a:endParaRPr lang="en-AU"/>
        </a:p>
      </dgm:t>
    </dgm:pt>
    <dgm:pt modelId="{7A327367-7A7F-446E-B704-61DDDD82FED4}" type="pres">
      <dgm:prSet presAssocID="{8689CA79-3FAF-4D66-B460-7076788E917E}" presName="compositeShape" presStyleCnt="0">
        <dgm:presLayoutVars>
          <dgm:chMax val="7"/>
          <dgm:dir/>
          <dgm:resizeHandles val="exact"/>
        </dgm:presLayoutVars>
      </dgm:prSet>
      <dgm:spPr/>
    </dgm:pt>
    <dgm:pt modelId="{DE3EA7AA-9369-4138-8455-F1EF4CFC1C12}" type="pres">
      <dgm:prSet presAssocID="{27D30A75-F2F6-4F0E-8311-781AD7DC21A3}" presName="circ1" presStyleLbl="vennNode1" presStyleIdx="0" presStyleCnt="2" custScaleX="110474" custScaleY="113337" custLinFactNeighborY="-500"/>
      <dgm:spPr/>
    </dgm:pt>
    <dgm:pt modelId="{1CAECF7D-D3B0-4CF6-81BF-C433F9B16933}" type="pres">
      <dgm:prSet presAssocID="{27D30A75-F2F6-4F0E-8311-781AD7DC21A3}" presName="circ1Tx" presStyleLbl="revTx" presStyleIdx="0" presStyleCnt="0">
        <dgm:presLayoutVars>
          <dgm:chMax val="0"/>
          <dgm:chPref val="0"/>
          <dgm:bulletEnabled val="1"/>
        </dgm:presLayoutVars>
      </dgm:prSet>
      <dgm:spPr/>
    </dgm:pt>
    <dgm:pt modelId="{A178A451-88D9-4CCF-A38B-46ECAA1EC547}" type="pres">
      <dgm:prSet presAssocID="{2004B091-A760-47CD-99B2-DF5416A72781}" presName="circ2" presStyleLbl="vennNode1" presStyleIdx="1" presStyleCnt="2" custScaleX="83093" custScaleY="75308" custLinFactNeighborX="-4998" custLinFactNeighborY="16865"/>
      <dgm:spPr/>
    </dgm:pt>
    <dgm:pt modelId="{0530EA3A-9E01-4FC2-BD73-80DED40D5157}" type="pres">
      <dgm:prSet presAssocID="{2004B091-A760-47CD-99B2-DF5416A72781}" presName="circ2Tx" presStyleLbl="revTx" presStyleIdx="0" presStyleCnt="0">
        <dgm:presLayoutVars>
          <dgm:chMax val="0"/>
          <dgm:chPref val="0"/>
          <dgm:bulletEnabled val="1"/>
        </dgm:presLayoutVars>
      </dgm:prSet>
      <dgm:spPr/>
    </dgm:pt>
  </dgm:ptLst>
  <dgm:cxnLst>
    <dgm:cxn modelId="{E1FED809-D1CD-443E-802F-E6FD0FD39B8A}" srcId="{8689CA79-3FAF-4D66-B460-7076788E917E}" destId="{27D30A75-F2F6-4F0E-8311-781AD7DC21A3}" srcOrd="0" destOrd="0" parTransId="{87D1AB54-3722-4C5B-99DE-A65385446D22}" sibTransId="{984ECC45-07DF-427D-959B-03BE425081CA}"/>
    <dgm:cxn modelId="{ADF93D1D-3BE8-497F-85B2-BBBC645E502C}" srcId="{8689CA79-3FAF-4D66-B460-7076788E917E}" destId="{2004B091-A760-47CD-99B2-DF5416A72781}" srcOrd="1" destOrd="0" parTransId="{939EB614-9A78-4849-91AE-88828BB7BC5A}" sibTransId="{FC5F8A46-5ED0-41DA-8B8E-6E45CD34FDCF}"/>
    <dgm:cxn modelId="{9610762E-0C2F-4983-888F-7C7289987EC1}" type="presOf" srcId="{2004B091-A760-47CD-99B2-DF5416A72781}" destId="{0530EA3A-9E01-4FC2-BD73-80DED40D5157}" srcOrd="1" destOrd="0" presId="urn:microsoft.com/office/officeart/2005/8/layout/venn1"/>
    <dgm:cxn modelId="{EE591B76-43EE-4CCF-9EBB-213C95632293}" type="presOf" srcId="{8689CA79-3FAF-4D66-B460-7076788E917E}" destId="{7A327367-7A7F-446E-B704-61DDDD82FED4}" srcOrd="0" destOrd="0" presId="urn:microsoft.com/office/officeart/2005/8/layout/venn1"/>
    <dgm:cxn modelId="{F90FB68B-F051-41F9-ABD6-EAC6ECD60791}" type="presOf" srcId="{27D30A75-F2F6-4F0E-8311-781AD7DC21A3}" destId="{DE3EA7AA-9369-4138-8455-F1EF4CFC1C12}" srcOrd="0" destOrd="0" presId="urn:microsoft.com/office/officeart/2005/8/layout/venn1"/>
    <dgm:cxn modelId="{FBAD728C-A146-4B58-BF5D-97CD507C4E35}" type="presOf" srcId="{27D30A75-F2F6-4F0E-8311-781AD7DC21A3}" destId="{1CAECF7D-D3B0-4CF6-81BF-C433F9B16933}" srcOrd="1" destOrd="0" presId="urn:microsoft.com/office/officeart/2005/8/layout/venn1"/>
    <dgm:cxn modelId="{8BD395D6-D2BE-4E92-9286-27F4EEBF5BCC}" type="presOf" srcId="{2004B091-A760-47CD-99B2-DF5416A72781}" destId="{A178A451-88D9-4CCF-A38B-46ECAA1EC547}" srcOrd="0" destOrd="0" presId="urn:microsoft.com/office/officeart/2005/8/layout/venn1"/>
    <dgm:cxn modelId="{5ACB969B-B0D8-4DE3-BDC9-8517F9D7A7FE}" type="presParOf" srcId="{7A327367-7A7F-446E-B704-61DDDD82FED4}" destId="{DE3EA7AA-9369-4138-8455-F1EF4CFC1C12}" srcOrd="0" destOrd="0" presId="urn:microsoft.com/office/officeart/2005/8/layout/venn1"/>
    <dgm:cxn modelId="{C1CD9B79-448E-4E04-AF85-DF5A1FEE7397}" type="presParOf" srcId="{7A327367-7A7F-446E-B704-61DDDD82FED4}" destId="{1CAECF7D-D3B0-4CF6-81BF-C433F9B16933}" srcOrd="1" destOrd="0" presId="urn:microsoft.com/office/officeart/2005/8/layout/venn1"/>
    <dgm:cxn modelId="{AF4C2CCE-97D7-4653-B129-26FDA80F5D97}" type="presParOf" srcId="{7A327367-7A7F-446E-B704-61DDDD82FED4}" destId="{A178A451-88D9-4CCF-A38B-46ECAA1EC547}" srcOrd="2" destOrd="0" presId="urn:microsoft.com/office/officeart/2005/8/layout/venn1"/>
    <dgm:cxn modelId="{E6570DC1-7CF3-43CA-8FE5-263229A6CD00}" type="presParOf" srcId="{7A327367-7A7F-446E-B704-61DDDD82FED4}" destId="{0530EA3A-9E01-4FC2-BD73-80DED40D5157}"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EA7AA-9369-4138-8455-F1EF4CFC1C12}">
      <dsp:nvSpPr>
        <dsp:cNvPr id="0" name=""/>
        <dsp:cNvSpPr/>
      </dsp:nvSpPr>
      <dsp:spPr>
        <a:xfrm>
          <a:off x="154436" y="54603"/>
          <a:ext cx="3013122" cy="3091209"/>
        </a:xfrm>
        <a:prstGeom prst="ellipse">
          <a:avLst/>
        </a:prstGeom>
        <a:solidFill>
          <a:schemeClr val="accent2">
            <a:alpha val="50000"/>
            <a:hueOff val="0"/>
            <a:satOff val="0"/>
            <a:lumOff val="0"/>
            <a:alphaOff val="0"/>
          </a:schemeClr>
        </a:solidFill>
        <a:ln w="38100" cap="flat" cmpd="sng" algn="ctr">
          <a:solidFill>
            <a:schemeClr val="accent2"/>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AU" sz="2600" kern="1200" dirty="0"/>
            <a:t>Systematic reviews</a:t>
          </a:r>
        </a:p>
      </dsp:txBody>
      <dsp:txXfrm>
        <a:off x="575187" y="419123"/>
        <a:ext cx="1737296" cy="2362169"/>
      </dsp:txXfrm>
    </dsp:sp>
    <dsp:sp modelId="{A178A451-88D9-4CCF-A38B-46ECAA1EC547}">
      <dsp:nvSpPr>
        <dsp:cNvPr id="0" name=""/>
        <dsp:cNvSpPr/>
      </dsp:nvSpPr>
      <dsp:spPr>
        <a:xfrm>
          <a:off x="2357249" y="1046836"/>
          <a:ext cx="2266319" cy="2053987"/>
        </a:xfrm>
        <a:prstGeom prst="ellipse">
          <a:avLst/>
        </a:prstGeom>
        <a:solidFill>
          <a:schemeClr val="accent1">
            <a:alpha val="50000"/>
          </a:schemeClr>
        </a:solidFill>
        <a:ln w="38100" cap="flat" cmpd="sng" algn="ctr">
          <a:solidFill>
            <a:schemeClr val="accent1"/>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AU" sz="2600" kern="1200" dirty="0"/>
            <a:t>Meta- analyses</a:t>
          </a:r>
        </a:p>
      </dsp:txBody>
      <dsp:txXfrm>
        <a:off x="3000394" y="1289045"/>
        <a:ext cx="1306706" cy="156956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81013"/>
          </a:xfrm>
          <a:prstGeom prst="rect">
            <a:avLst/>
          </a:prstGeom>
        </p:spPr>
        <p:txBody>
          <a:bodyPr vert="horz" lIns="87572" tIns="43786" rIns="87572" bIns="43786" rtlCol="0"/>
          <a:lstStyle>
            <a:lvl1pPr algn="l">
              <a:defRPr sz="1100"/>
            </a:lvl1pPr>
          </a:lstStyle>
          <a:p>
            <a:endParaRPr lang="en-AU"/>
          </a:p>
        </p:txBody>
      </p:sp>
      <p:sp>
        <p:nvSpPr>
          <p:cNvPr id="4" name="Footer Placeholder 3"/>
          <p:cNvSpPr>
            <a:spLocks noGrp="1"/>
          </p:cNvSpPr>
          <p:nvPr>
            <p:ph type="ftr" sz="quarter" idx="2"/>
          </p:nvPr>
        </p:nvSpPr>
        <p:spPr>
          <a:xfrm>
            <a:off x="0" y="9120189"/>
            <a:ext cx="3170238" cy="481011"/>
          </a:xfrm>
          <a:prstGeom prst="rect">
            <a:avLst/>
          </a:prstGeom>
        </p:spPr>
        <p:txBody>
          <a:bodyPr vert="horz" lIns="87572" tIns="43786" rIns="87572" bIns="43786" rtlCol="0" anchor="b"/>
          <a:lstStyle>
            <a:lvl1pPr algn="l">
              <a:defRPr sz="1100"/>
            </a:lvl1pPr>
          </a:lstStyle>
          <a:p>
            <a:endParaRPr lang="en-AU"/>
          </a:p>
        </p:txBody>
      </p:sp>
    </p:spTree>
    <p:extLst>
      <p:ext uri="{BB962C8B-B14F-4D97-AF65-F5344CB8AC3E}">
        <p14:creationId xmlns:p14="http://schemas.microsoft.com/office/powerpoint/2010/main" val="4259324243"/>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5713" y="720725"/>
            <a:ext cx="4803775" cy="3602038"/>
          </a:xfrm>
          <a:prstGeom prst="rect">
            <a:avLst/>
          </a:prstGeom>
          <a:noFill/>
          <a:ln w="12700">
            <a:solidFill>
              <a:prstClr val="black"/>
            </a:solidFill>
          </a:ln>
        </p:spPr>
        <p:txBody>
          <a:bodyPr vert="horz" lIns="92572" tIns="46287" rIns="92572" bIns="46287" rtlCol="0" anchor="ctr"/>
          <a:lstStyle/>
          <a:p>
            <a:endParaRPr lang="en-GB" dirty="0"/>
          </a:p>
        </p:txBody>
      </p:sp>
      <p:sp>
        <p:nvSpPr>
          <p:cNvPr id="5" name="Notes Placeholder 4"/>
          <p:cNvSpPr>
            <a:spLocks noGrp="1"/>
          </p:cNvSpPr>
          <p:nvPr>
            <p:ph type="body" sz="quarter" idx="3"/>
          </p:nvPr>
        </p:nvSpPr>
        <p:spPr>
          <a:xfrm>
            <a:off x="1199728" y="4560571"/>
            <a:ext cx="4915746" cy="4320540"/>
          </a:xfrm>
          <a:prstGeom prst="rect">
            <a:avLst/>
          </a:prstGeom>
        </p:spPr>
        <p:txBody>
          <a:bodyPr vert="horz" lIns="92572" tIns="46287" rIns="92572" bIns="462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424401" y="9121140"/>
            <a:ext cx="890799" cy="480060"/>
          </a:xfrm>
          <a:prstGeom prst="rect">
            <a:avLst/>
          </a:prstGeom>
        </p:spPr>
        <p:txBody>
          <a:bodyPr vert="horz" lIns="92572" tIns="46287" rIns="92572" bIns="46287" rtlCol="0" anchor="b"/>
          <a:lstStyle>
            <a:lvl1pPr algn="r">
              <a:defRPr sz="1200">
                <a:latin typeface="Source Sans Pro"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Source Sans Pro"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Source Sans Pro"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Source Sans Pro"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Source Sans Pro"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Source Sans Pro"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8786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36348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To generate a meta-analysis we follow these steps. We begin by identifying the comparison to be made, and then the outcome to be measured, and the appropriate statistics to measure the effect. When we’ve decided what we’re measuring, we collect the relevant data from each study, and combine the results together. We can then explore the differences between the studies, before reaching our final interpretation of the result and describing it in our review.</a:t>
            </a:r>
          </a:p>
          <a:p>
            <a:endParaRPr lang="en-AU" altLang="en-US"/>
          </a:p>
          <a:p>
            <a:r>
              <a:rPr lang="en-AU" altLang="en-US"/>
              <a:t>We’ll be looking at all these steps in more detail.</a:t>
            </a:r>
          </a:p>
        </p:txBody>
      </p:sp>
    </p:spTree>
    <p:extLst>
      <p:ext uri="{BB962C8B-B14F-4D97-AF65-F5344CB8AC3E}">
        <p14:creationId xmlns:p14="http://schemas.microsoft.com/office/powerpoint/2010/main" val="1353204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Rot="1" noChangeAspect="1" noChangeArrowheads="1" noTextEdit="1"/>
          </p:cNvSpPr>
          <p:nvPr>
            <p:ph type="sldImg"/>
          </p:nvPr>
        </p:nvSpPr>
        <p:spPr>
          <a:xfrm>
            <a:off x="1033463" y="776288"/>
            <a:ext cx="5184775" cy="3889375"/>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The first step is to identify the comparisons in your review. In a Cochrane </a:t>
            </a:r>
            <a:r>
              <a:rPr lang="hr-HR" altLang="en-US" dirty="0"/>
              <a:t>R</a:t>
            </a:r>
            <a:r>
              <a:rPr lang="en-AU" altLang="en-US" dirty="0" err="1"/>
              <a:t>eview</a:t>
            </a:r>
            <a:r>
              <a:rPr lang="en-AU" altLang="en-US" dirty="0"/>
              <a:t>, we always have to break down our question into pairwise comparisons – one thing compared against another, e.g. intervention vs placebo, or intervention A vs intervention B. That way we can compare the two results against each other, and test which intervention is most effective.</a:t>
            </a:r>
          </a:p>
          <a:p>
            <a:endParaRPr lang="en-AU" altLang="en-US" dirty="0"/>
          </a:p>
          <a:p>
            <a:r>
              <a:rPr lang="en-AU" altLang="en-US" dirty="0"/>
              <a:t>Depending on your objective, your review may have a single comparison, or it may have many. You may be comparing one specific intervention to another specific intervention – which is one comparison. If you are looking at a number of different interventions for a condition, each different intervention might become a separate comparison.</a:t>
            </a:r>
          </a:p>
          <a:p>
            <a:endParaRPr lang="en-AU" altLang="en-US" dirty="0"/>
          </a:p>
          <a:p>
            <a:r>
              <a:rPr lang="en-AU" altLang="en-US" dirty="0"/>
              <a:t>In our hypothetical example, the review of caffeine for daytime drowsiness, we may have a collection of studies comparing ordinary coffee with decaffeinated coffee, but our review includes any studies of caffeine, so we may have other comparisons as well. We might have some studies comparing coffee vs tea, or tea vs placebo, or Red Bull versus coffee. We might also decide that the effect of caffeine in children should be treated as a separate comparison to the effect in adults. Although our review is interested in all those things, we need to break them down and look at them systematically, two at a time.</a:t>
            </a:r>
          </a:p>
          <a:p>
            <a:endParaRPr lang="en-AU" altLang="en-US" dirty="0"/>
          </a:p>
          <a:p>
            <a:r>
              <a:rPr lang="en-AU" altLang="en-US" dirty="0"/>
              <a:t>Your judgement will be needed here to decide what your comparisons are – you don’t need to take every tiny difference in your studies and make a separate comparison. We will still be exploring the important differences between the studies within each comparison. The purpose of selecting comparisons is to say “this group of studies is similar enough that it makes sense to analyse their results together”.</a:t>
            </a:r>
          </a:p>
        </p:txBody>
      </p:sp>
    </p:spTree>
    <p:extLst>
      <p:ext uri="{BB962C8B-B14F-4D97-AF65-F5344CB8AC3E}">
        <p14:creationId xmlns:p14="http://schemas.microsoft.com/office/powerpoint/2010/main" val="649473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Rot="1" noChangeAspect="1" noChangeArrowheads="1" noTextEdit="1"/>
          </p:cNvSpPr>
          <p:nvPr>
            <p:ph type="sldImg"/>
          </p:nvPr>
        </p:nvSpPr>
        <p:spPr>
          <a:xfrm>
            <a:off x="1033463" y="776288"/>
            <a:ext cx="5184775" cy="3889375"/>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Once you have identified your comparisons, you can then select the outcomes you will be measuring to decide which of the interventions is the most effective. These outcomes should be those you identified at the protocol stage, although you may add additional outcomes that have been identified as important during the course of the review.</a:t>
            </a:r>
          </a:p>
          <a:p>
            <a:endParaRPr lang="en-AU" altLang="en-US" dirty="0"/>
          </a:p>
          <a:p>
            <a:r>
              <a:rPr lang="en-AU" altLang="en-US" dirty="0"/>
              <a:t>For each outcome, you’ll also need to identify the effect measure you will use to report the results. For example, in our review of caffeine vs decaf, our first outcome might be the number of people who fell asleep during the study – this is a dichotomous outcome, and based on our protocol, we have planned to report dichotomous outcomes using RR. Our next outcome, irritability, is a continuous outcome measured on a scale. We planned to report continuous outcomes using MD, unless we have studies measuring irritability on different scales, in which case we may need to use SMD.</a:t>
            </a:r>
            <a:r>
              <a:rPr lang="hr-HR" altLang="en-US" dirty="0"/>
              <a:t> </a:t>
            </a:r>
            <a:endParaRPr lang="en-US" altLang="en-US" dirty="0"/>
          </a:p>
          <a:p>
            <a:endParaRPr lang="en-AU" altLang="en-US" dirty="0"/>
          </a:p>
          <a:p>
            <a:r>
              <a:rPr lang="en-AU" altLang="en-US" dirty="0"/>
              <a:t>Your decisions about how to analyse and report the results may depend on the data you have in your included studies. It may help you to map out which studies reported results for each outcome, and how they have reported it, as we discussed in the presentation on collecting data.</a:t>
            </a:r>
          </a:p>
        </p:txBody>
      </p:sp>
    </p:spTree>
    <p:extLst>
      <p:ext uri="{BB962C8B-B14F-4D97-AF65-F5344CB8AC3E}">
        <p14:creationId xmlns:p14="http://schemas.microsoft.com/office/powerpoint/2010/main" val="2295274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dirty="0"/>
              <a:t>So, starting with the first outcome in our first comparison, we need to combine the results from our set of studies together.</a:t>
            </a:r>
          </a:p>
          <a:p>
            <a:pPr eaLnBrk="1" hangingPunct="1"/>
            <a:endParaRPr lang="en-AU" altLang="en-US" dirty="0"/>
          </a:p>
          <a:p>
            <a:pPr eaLnBrk="1" hangingPunct="1"/>
            <a:r>
              <a:rPr lang="hr-HR" altLang="en-US" dirty="0"/>
              <a:t>[NOTE FOR </a:t>
            </a:r>
            <a:r>
              <a:rPr lang="hr-HR" altLang="en-US" dirty="0" err="1"/>
              <a:t>TRAINERS</a:t>
            </a:r>
            <a:r>
              <a:rPr lang="hr-HR" altLang="en-US" dirty="0"/>
              <a:t>: </a:t>
            </a:r>
            <a:r>
              <a:rPr lang="en-AU" altLang="en-US" dirty="0"/>
              <a:t>ASK: How do we bring the results of several studies together?</a:t>
            </a:r>
            <a:r>
              <a:rPr lang="hr-HR" altLang="en-US" dirty="0"/>
              <a:t>]</a:t>
            </a:r>
            <a:endParaRPr lang="en-AU" altLang="en-US" dirty="0"/>
          </a:p>
          <a:p>
            <a:pPr eaLnBrk="1" hangingPunct="1"/>
            <a:endParaRPr lang="en-AU" altLang="en-US" dirty="0"/>
          </a:p>
          <a:p>
            <a:pPr eaLnBrk="1" hangingPunct="1"/>
            <a:r>
              <a:rPr lang="en-AU" altLang="en-US" dirty="0"/>
              <a:t>CLICK Particularly for dichotomous data, we could add the events and sample sizes from each study together, and then compare the groups as if they were part of one big study. CLICK This is not correct – in effect, we are comparing the intervention data from one study with the control data from other studies, which is not a randomised comparison, and this can change the answer we get.</a:t>
            </a:r>
          </a:p>
          <a:p>
            <a:pPr eaLnBrk="1" hangingPunct="1"/>
            <a:endParaRPr lang="en-AU" altLang="en-US" dirty="0"/>
          </a:p>
          <a:p>
            <a:pPr eaLnBrk="1" hangingPunct="1"/>
            <a:r>
              <a:rPr lang="en-AU" altLang="en-US" dirty="0"/>
              <a:t>CLICK We could simply take the average of all the study results. CLICK But this ignores the fact that some studies are contributing more information than others.</a:t>
            </a:r>
          </a:p>
          <a:p>
            <a:pPr eaLnBrk="1" hangingPunct="1"/>
            <a:endParaRPr lang="en-AU" altLang="en-US" dirty="0"/>
          </a:p>
          <a:p>
            <a:pPr eaLnBrk="1" hangingPunct="1"/>
            <a:r>
              <a:rPr lang="en-AU" altLang="en-US" dirty="0"/>
              <a:t>CLICK The way we combine results is using a weighted average.</a:t>
            </a:r>
          </a:p>
          <a:p>
            <a:pPr eaLnBrk="1" hangingPunct="1"/>
            <a:endParaRPr lang="en-AU" altLang="en-US" dirty="0"/>
          </a:p>
          <a:p>
            <a:pPr eaLnBrk="1" hangingPunct="1"/>
            <a:r>
              <a:rPr lang="hr-HR" altLang="en-US" dirty="0"/>
              <a:t>[NOTE FOR </a:t>
            </a:r>
            <a:r>
              <a:rPr lang="hr-HR" altLang="en-US" dirty="0" err="1"/>
              <a:t>TRAINERS</a:t>
            </a:r>
            <a:r>
              <a:rPr lang="hr-HR" altLang="en-US" dirty="0"/>
              <a:t>: </a:t>
            </a:r>
            <a:r>
              <a:rPr lang="en-AU" altLang="en-US" dirty="0"/>
              <a:t>ASK: How do you think we might weight the studies?</a:t>
            </a:r>
            <a:r>
              <a:rPr lang="hr-HR" altLang="en-US" dirty="0"/>
              <a:t>]</a:t>
            </a:r>
            <a:endParaRPr lang="en-AU" altLang="en-US" dirty="0"/>
          </a:p>
          <a:p>
            <a:pPr eaLnBrk="1" hangingPunct="1"/>
            <a:r>
              <a:rPr lang="en-AU" altLang="en-US" dirty="0"/>
              <a:t>It would be nice to weight by their risk of bias, but unfortunately we don’t have the empirical information to calculate weights on that basis.</a:t>
            </a:r>
          </a:p>
        </p:txBody>
      </p:sp>
    </p:spTree>
    <p:extLst>
      <p:ext uri="{BB962C8B-B14F-4D97-AF65-F5344CB8AC3E}">
        <p14:creationId xmlns:p14="http://schemas.microsoft.com/office/powerpoint/2010/main" val="3648186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Rot="1" noChangeAspect="1" noChangeArrowheads="1" noTextEdit="1"/>
          </p:cNvSpPr>
          <p:nvPr>
            <p:ph type="sldImg"/>
          </p:nvPr>
        </p:nvSpPr>
        <p:spPr>
          <a:xfrm>
            <a:off x="1033463" y="776288"/>
            <a:ext cx="5186362" cy="3889375"/>
          </a:xfrm>
          <a:solidFill>
            <a:srgbClr val="FFFFFF"/>
          </a:solidFill>
          <a:ln/>
        </p:spPr>
      </p:sp>
      <p:sp>
        <p:nvSpPr>
          <p:cNvPr id="57348" name="Notes Placeholder 4"/>
          <p:cNvSpPr>
            <a:spLocks noGrp="1"/>
          </p:cNvSpPr>
          <p:nvPr>
            <p:ph type="body"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GB" altLang="en-US" sz="1000" dirty="0"/>
              <a:t>We want to give the most weight to the studies that give us the most information about the effect – the most precise estimate of the difference between the two groups. Usually that means the studies that have more participants, or more events of interest for dichotomous data, or more precise estimates of the mean for continuous data, should have the most weight.</a:t>
            </a:r>
          </a:p>
          <a:p>
            <a:pPr>
              <a:lnSpc>
                <a:spcPct val="90000"/>
              </a:lnSpc>
            </a:pPr>
            <a:endParaRPr lang="en-GB" altLang="en-US" sz="1000" dirty="0"/>
          </a:p>
          <a:p>
            <a:pPr>
              <a:lnSpc>
                <a:spcPct val="90000"/>
              </a:lnSpc>
            </a:pPr>
            <a:r>
              <a:rPr lang="en-GB" altLang="en-US" sz="1000" dirty="0"/>
              <a:t>To weight studies this way, we need two thing: an effect estimate for each study, and a measure of its precisions or uncertainty. A good way to summarise this precision is using the variance of the effect estimate. The variance is the same as the square of the standard error – a high variance means a very imprecise or uncertain study, and low variance means a more precise study that we want to give more weight to. For dichotomous data, </a:t>
            </a:r>
            <a:r>
              <a:rPr lang="en-GB" altLang="en-US" sz="1000" dirty="0" err="1"/>
              <a:t>RevMan</a:t>
            </a:r>
            <a:r>
              <a:rPr lang="en-GB" altLang="en-US" sz="1000" dirty="0"/>
              <a:t> can calculate the variance from the raw data about numbers of events and people. For continuous data, </a:t>
            </a:r>
            <a:r>
              <a:rPr lang="en-GB" altLang="en-US" sz="1000" dirty="0" err="1"/>
              <a:t>RevMan</a:t>
            </a:r>
            <a:r>
              <a:rPr lang="en-GB" altLang="en-US" sz="1000" dirty="0"/>
              <a:t> can use the number of people and the standard deviations we entered. Alternatively, we can enter the effect estimate and a measure of variance directly – such as when a study reports an effect estimate without the separate data for each group.</a:t>
            </a:r>
          </a:p>
          <a:p>
            <a:pPr>
              <a:lnSpc>
                <a:spcPct val="90000"/>
              </a:lnSpc>
            </a:pPr>
            <a:endParaRPr lang="en-GB" altLang="en-US" sz="1000" dirty="0"/>
          </a:p>
          <a:p>
            <a:pPr>
              <a:lnSpc>
                <a:spcPct val="90000"/>
              </a:lnSpc>
            </a:pPr>
            <a:r>
              <a:rPr lang="en-GB" altLang="en-US" sz="1000" dirty="0"/>
              <a:t>We use these numbers in what’s known as the inverse-variance method of meta-analysis. The weight of each study is the inverse of its variance - studies with a low variance get the most weight, and studies with a high variance get the least weight.</a:t>
            </a:r>
          </a:p>
          <a:p>
            <a:pPr>
              <a:lnSpc>
                <a:spcPct val="90000"/>
              </a:lnSpc>
            </a:pPr>
            <a:endParaRPr lang="en-GB" altLang="en-US" sz="1000" dirty="0"/>
          </a:p>
          <a:p>
            <a:pPr>
              <a:lnSpc>
                <a:spcPct val="90000"/>
              </a:lnSpc>
            </a:pPr>
            <a:r>
              <a:rPr lang="en-GB" altLang="en-US" sz="1000" dirty="0"/>
              <a:t>Note that this has some implications for the kind of studies that are likely to get greater weight. For example, if we’re measuring a continuous outcome, we enter the standard deviation into </a:t>
            </a:r>
            <a:r>
              <a:rPr lang="en-GB" altLang="en-US" sz="1000" dirty="0" err="1"/>
              <a:t>RevMan</a:t>
            </a:r>
            <a:r>
              <a:rPr lang="en-GB" altLang="en-US" sz="1000" dirty="0"/>
              <a:t>, which is used to calculate the variance. Pragmatic studies with broader inclusion criteria are likely to have more variation from participant to participant, and therefore a higher standard deviation. This will mean they get relatively lower weight in a meta-analysis than tightly-controlled studies. Similarly, studies with a longer follow-up period are likely to have higher standard deviations.</a:t>
            </a:r>
          </a:p>
          <a:p>
            <a:pPr>
              <a:lnSpc>
                <a:spcPct val="90000"/>
              </a:lnSpc>
            </a:pPr>
            <a:endParaRPr lang="en-GB" altLang="en-US" sz="1000" dirty="0"/>
          </a:p>
          <a:p>
            <a:pPr>
              <a:lnSpc>
                <a:spcPct val="90000"/>
              </a:lnSpc>
            </a:pPr>
            <a:r>
              <a:rPr lang="en-GB" altLang="en-US" sz="1000" dirty="0"/>
              <a:t>We multiply the result of each study by its weight, add them all together, and divide the result by the total of the weights to get the combined, meta-analysed result. You don’t need to calculate the weights or do these multiplications yourself – </a:t>
            </a:r>
            <a:r>
              <a:rPr lang="en-GB" altLang="en-US" sz="1000" dirty="0" err="1"/>
              <a:t>RevMan</a:t>
            </a:r>
            <a:r>
              <a:rPr lang="en-GB" altLang="en-US" sz="1000" dirty="0"/>
              <a:t> will calculate the weights and combine the results for you, but it’s important that you understand how the weights come about when you see them in your results.</a:t>
            </a:r>
          </a:p>
          <a:p>
            <a:pPr>
              <a:lnSpc>
                <a:spcPct val="90000"/>
              </a:lnSpc>
            </a:pPr>
            <a:endParaRPr lang="en-GB" altLang="en-US" sz="1000" dirty="0"/>
          </a:p>
          <a:p>
            <a:pPr>
              <a:lnSpc>
                <a:spcPct val="90000"/>
              </a:lnSpc>
            </a:pPr>
            <a:r>
              <a:rPr lang="en-GB" altLang="en-US" sz="1000" dirty="0"/>
              <a:t>NOTE:  When doing inverse variance meta-analysis, data must be entered into </a:t>
            </a:r>
            <a:r>
              <a:rPr lang="en-GB" altLang="en-US" sz="1000" dirty="0" err="1"/>
              <a:t>RevMan</a:t>
            </a:r>
            <a:r>
              <a:rPr lang="en-GB" altLang="en-US" sz="1000" dirty="0"/>
              <a:t> as natural logarithms for odds ratios and risk ratios (i.e. log odds ratio and the SE of the log odds ratio). However, </a:t>
            </a:r>
            <a:r>
              <a:rPr lang="en-GB" altLang="en-US" sz="1000" dirty="0" err="1"/>
              <a:t>RevMan</a:t>
            </a:r>
            <a:r>
              <a:rPr lang="en-GB" altLang="en-US" sz="1000" dirty="0"/>
              <a:t> can also display results on the original scale (see Cochrane handbook Chapter 10.3.3 Performing inverse-variance meta-analysis). </a:t>
            </a:r>
          </a:p>
          <a:p>
            <a:pPr>
              <a:lnSpc>
                <a:spcPct val="90000"/>
              </a:lnSpc>
            </a:pPr>
            <a:endParaRPr lang="en-US" altLang="en-US" sz="1000" dirty="0"/>
          </a:p>
        </p:txBody>
      </p:sp>
    </p:spTree>
    <p:extLst>
      <p:ext uri="{BB962C8B-B14F-4D97-AF65-F5344CB8AC3E}">
        <p14:creationId xmlns:p14="http://schemas.microsoft.com/office/powerpoint/2010/main" val="484581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dirty="0"/>
              <a:t>For example, we have a group of studies here measuring the effect of caffeine compared to decaf, measuring the outcome of headache.</a:t>
            </a:r>
          </a:p>
          <a:p>
            <a:pPr eaLnBrk="1" hangingPunct="1"/>
            <a:endParaRPr lang="en-AU" altLang="en-US" dirty="0"/>
          </a:p>
          <a:p>
            <a:pPr eaLnBrk="1" hangingPunct="1"/>
            <a:r>
              <a:rPr lang="hr-HR" altLang="en-US" dirty="0"/>
              <a:t>[NOTES FOR </a:t>
            </a:r>
            <a:r>
              <a:rPr lang="hr-HR" altLang="en-US" dirty="0" err="1"/>
              <a:t>TRAINERS</a:t>
            </a:r>
            <a:r>
              <a:rPr lang="hr-HR" altLang="en-US" dirty="0"/>
              <a:t>:</a:t>
            </a:r>
          </a:p>
          <a:p>
            <a:pPr eaLnBrk="1" hangingPunct="1"/>
            <a:r>
              <a:rPr lang="en-AU" altLang="en-US" dirty="0"/>
              <a:t>ASK: Which study will have the most weight?</a:t>
            </a:r>
          </a:p>
          <a:p>
            <a:pPr eaLnBrk="1" hangingPunct="1"/>
            <a:r>
              <a:rPr lang="en-AU" altLang="en-US" dirty="0"/>
              <a:t>ASK: Which study will have the least weight?</a:t>
            </a:r>
            <a:r>
              <a:rPr lang="hr-HR" altLang="en-US" dirty="0"/>
              <a:t>]</a:t>
            </a:r>
            <a:endParaRPr lang="en-AU" altLang="en-US" dirty="0"/>
          </a:p>
        </p:txBody>
      </p:sp>
    </p:spTree>
    <p:extLst>
      <p:ext uri="{BB962C8B-B14F-4D97-AF65-F5344CB8AC3E}">
        <p14:creationId xmlns:p14="http://schemas.microsoft.com/office/powerpoint/2010/main" val="2081594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a:t>These are the results as calculated by RevMan. You can see that:</a:t>
            </a:r>
          </a:p>
          <a:p>
            <a:pPr eaLnBrk="1" hangingPunct="1">
              <a:buFontTx/>
              <a:buChar char="•"/>
            </a:pPr>
            <a:r>
              <a:rPr lang="en-AU" altLang="en-US"/>
              <a:t> None of the studies is dominating the meta-analysis – no one study is taking most of the weight. </a:t>
            </a:r>
          </a:p>
          <a:p>
            <a:pPr eaLnBrk="1" hangingPunct="1">
              <a:buFontTx/>
              <a:buChar char="•"/>
            </a:pPr>
            <a:r>
              <a:rPr lang="en-AU" altLang="en-US"/>
              <a:t> Norscafe, with the largest sample size, has the largest weight.</a:t>
            </a:r>
          </a:p>
          <a:p>
            <a:pPr eaLnBrk="1" hangingPunct="1">
              <a:buFontTx/>
              <a:buChar char="•"/>
            </a:pPr>
            <a:r>
              <a:rPr lang="en-AU" altLang="en-US"/>
              <a:t> Not far behind is Mama-Kaffa, with only a slightly smaller sample.</a:t>
            </a:r>
          </a:p>
          <a:p>
            <a:pPr eaLnBrk="1" hangingPunct="1">
              <a:buFontTx/>
              <a:buChar char="•"/>
            </a:pPr>
            <a:r>
              <a:rPr lang="en-AU" altLang="en-US"/>
              <a:t> Deliciozza has almost the same weight as Mama-Kaffa, even though it has a smaller sample – but with a very similar event rate, it’s giving us a very similar amount of information on the difference between the intervention and the control.</a:t>
            </a:r>
          </a:p>
          <a:p>
            <a:pPr eaLnBrk="1" hangingPunct="1">
              <a:buFontTx/>
              <a:buChar char="•"/>
            </a:pPr>
            <a:r>
              <a:rPr lang="en-AU" altLang="en-US"/>
              <a:t> Morrocona, with it’s small sample and few events, has the least weight.</a:t>
            </a:r>
          </a:p>
        </p:txBody>
      </p:sp>
    </p:spTree>
    <p:extLst>
      <p:ext uri="{BB962C8B-B14F-4D97-AF65-F5344CB8AC3E}">
        <p14:creationId xmlns:p14="http://schemas.microsoft.com/office/powerpoint/2010/main" val="172056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txBox="1">
            <a:spLocks noGrp="1" noChangeArrowheads="1"/>
          </p:cNvSpPr>
          <p:nvPr/>
        </p:nvSpPr>
        <p:spPr bwMode="auto">
          <a:xfrm>
            <a:off x="0" y="2"/>
            <a:ext cx="3142827" cy="51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72" tIns="46287" rIns="92572" bIns="46287"/>
          <a:lstStyle>
            <a:lvl1pPr eaLnBrk="0" hangingPunct="0">
              <a:spcBef>
                <a:spcPct val="30000"/>
              </a:spcBef>
              <a:defRPr sz="1100">
                <a:solidFill>
                  <a:schemeClr val="tx1"/>
                </a:solidFill>
                <a:latin typeface="Calibri" panose="020F0502020204030204" pitchFamily="34" charset="0"/>
              </a:defRPr>
            </a:lvl1pPr>
            <a:lvl2pPr marL="742950" indent="-285750" eaLnBrk="0" hangingPunct="0">
              <a:spcBef>
                <a:spcPct val="30000"/>
              </a:spcBef>
              <a:defRPr sz="1100">
                <a:solidFill>
                  <a:schemeClr val="tx1"/>
                </a:solidFill>
                <a:latin typeface="Calibri" panose="020F0502020204030204" pitchFamily="34" charset="0"/>
              </a:defRPr>
            </a:lvl2pPr>
            <a:lvl3pPr marL="1143000" indent="-228600" eaLnBrk="0" hangingPunct="0">
              <a:spcBef>
                <a:spcPct val="30000"/>
              </a:spcBef>
              <a:defRPr sz="1100">
                <a:solidFill>
                  <a:schemeClr val="tx1"/>
                </a:solidFill>
                <a:latin typeface="Calibri" panose="020F0502020204030204" pitchFamily="34" charset="0"/>
              </a:defRPr>
            </a:lvl3pPr>
            <a:lvl4pPr marL="1600200" indent="-228600" eaLnBrk="0" hangingPunct="0">
              <a:spcBef>
                <a:spcPct val="30000"/>
              </a:spcBef>
              <a:defRPr sz="1100">
                <a:solidFill>
                  <a:schemeClr val="tx1"/>
                </a:solidFill>
                <a:latin typeface="Calibri" panose="020F0502020204030204" pitchFamily="34" charset="0"/>
              </a:defRPr>
            </a:lvl4pPr>
            <a:lvl5pPr marL="2057400" indent="-228600" eaLnBrk="0" hangingPunct="0">
              <a:spcBef>
                <a:spcPct val="30000"/>
              </a:spcBef>
              <a:defRPr sz="1100">
                <a:solidFill>
                  <a:schemeClr val="tx1"/>
                </a:solidFill>
                <a:latin typeface="Calibri" panose="020F0502020204030204" pitchFamily="34" charset="0"/>
              </a:defRPr>
            </a:lvl5pPr>
            <a:lvl6pPr marL="2514600" indent="-228600" eaLnBrk="0" fontAlgn="base" hangingPunct="0">
              <a:spcBef>
                <a:spcPct val="30000"/>
              </a:spcBef>
              <a:spcAft>
                <a:spcPct val="0"/>
              </a:spcAft>
              <a:defRPr sz="1100">
                <a:solidFill>
                  <a:schemeClr val="tx1"/>
                </a:solidFill>
                <a:latin typeface="Calibri" panose="020F0502020204030204" pitchFamily="34" charset="0"/>
              </a:defRPr>
            </a:lvl6pPr>
            <a:lvl7pPr marL="2971800" indent="-228600" eaLnBrk="0" fontAlgn="base" hangingPunct="0">
              <a:spcBef>
                <a:spcPct val="30000"/>
              </a:spcBef>
              <a:spcAft>
                <a:spcPct val="0"/>
              </a:spcAft>
              <a:defRPr sz="1100">
                <a:solidFill>
                  <a:schemeClr val="tx1"/>
                </a:solidFill>
                <a:latin typeface="Calibri" panose="020F0502020204030204" pitchFamily="34" charset="0"/>
              </a:defRPr>
            </a:lvl7pPr>
            <a:lvl8pPr marL="3429000" indent="-228600" eaLnBrk="0" fontAlgn="base" hangingPunct="0">
              <a:spcBef>
                <a:spcPct val="30000"/>
              </a:spcBef>
              <a:spcAft>
                <a:spcPct val="0"/>
              </a:spcAft>
              <a:defRPr sz="1100">
                <a:solidFill>
                  <a:schemeClr val="tx1"/>
                </a:solidFill>
                <a:latin typeface="Calibri" panose="020F0502020204030204" pitchFamily="34" charset="0"/>
              </a:defRPr>
            </a:lvl8pPr>
            <a:lvl9pPr marL="3886200" indent="-228600" eaLnBrk="0" fontAlgn="base" hangingPunct="0">
              <a:spcBef>
                <a:spcPct val="30000"/>
              </a:spcBef>
              <a:spcAft>
                <a:spcPct val="0"/>
              </a:spcAft>
              <a:defRPr sz="1100">
                <a:solidFill>
                  <a:schemeClr val="tx1"/>
                </a:solidFill>
                <a:latin typeface="Calibri" panose="020F0502020204030204" pitchFamily="34" charset="0"/>
              </a:defRPr>
            </a:lvl9pPr>
          </a:lstStyle>
          <a:p>
            <a:pPr eaLnBrk="1" hangingPunct="1">
              <a:spcBef>
                <a:spcPct val="0"/>
              </a:spcBef>
            </a:pPr>
            <a:endParaRPr lang="en-GB" altLang="en-US" sz="1200">
              <a:latin typeface="Times New Roman" panose="02020603050405020304" pitchFamily="18" charset="0"/>
            </a:endParaRPr>
          </a:p>
        </p:txBody>
      </p:sp>
      <p:sp>
        <p:nvSpPr>
          <p:cNvPr id="60419" name="Rectangle 3"/>
          <p:cNvSpPr txBox="1">
            <a:spLocks noGrp="1" noChangeArrowheads="1"/>
          </p:cNvSpPr>
          <p:nvPr/>
        </p:nvSpPr>
        <p:spPr bwMode="auto">
          <a:xfrm>
            <a:off x="4108028" y="2"/>
            <a:ext cx="3142827" cy="51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72" tIns="46287" rIns="92572" bIns="46287"/>
          <a:lstStyle>
            <a:lvl1pPr eaLnBrk="0" hangingPunct="0">
              <a:spcBef>
                <a:spcPct val="30000"/>
              </a:spcBef>
              <a:defRPr sz="1100">
                <a:solidFill>
                  <a:schemeClr val="tx1"/>
                </a:solidFill>
                <a:latin typeface="Calibri" panose="020F0502020204030204" pitchFamily="34" charset="0"/>
              </a:defRPr>
            </a:lvl1pPr>
            <a:lvl2pPr marL="742950" indent="-285750" eaLnBrk="0" hangingPunct="0">
              <a:spcBef>
                <a:spcPct val="30000"/>
              </a:spcBef>
              <a:defRPr sz="1100">
                <a:solidFill>
                  <a:schemeClr val="tx1"/>
                </a:solidFill>
                <a:latin typeface="Calibri" panose="020F0502020204030204" pitchFamily="34" charset="0"/>
              </a:defRPr>
            </a:lvl2pPr>
            <a:lvl3pPr marL="1143000" indent="-228600" eaLnBrk="0" hangingPunct="0">
              <a:spcBef>
                <a:spcPct val="30000"/>
              </a:spcBef>
              <a:defRPr sz="1100">
                <a:solidFill>
                  <a:schemeClr val="tx1"/>
                </a:solidFill>
                <a:latin typeface="Calibri" panose="020F0502020204030204" pitchFamily="34" charset="0"/>
              </a:defRPr>
            </a:lvl3pPr>
            <a:lvl4pPr marL="1600200" indent="-228600" eaLnBrk="0" hangingPunct="0">
              <a:spcBef>
                <a:spcPct val="30000"/>
              </a:spcBef>
              <a:defRPr sz="1100">
                <a:solidFill>
                  <a:schemeClr val="tx1"/>
                </a:solidFill>
                <a:latin typeface="Calibri" panose="020F0502020204030204" pitchFamily="34" charset="0"/>
              </a:defRPr>
            </a:lvl4pPr>
            <a:lvl5pPr marL="2057400" indent="-228600" eaLnBrk="0" hangingPunct="0">
              <a:spcBef>
                <a:spcPct val="30000"/>
              </a:spcBef>
              <a:defRPr sz="1100">
                <a:solidFill>
                  <a:schemeClr val="tx1"/>
                </a:solidFill>
                <a:latin typeface="Calibri" panose="020F0502020204030204" pitchFamily="34" charset="0"/>
              </a:defRPr>
            </a:lvl5pPr>
            <a:lvl6pPr marL="2514600" indent="-228600" eaLnBrk="0" fontAlgn="base" hangingPunct="0">
              <a:spcBef>
                <a:spcPct val="30000"/>
              </a:spcBef>
              <a:spcAft>
                <a:spcPct val="0"/>
              </a:spcAft>
              <a:defRPr sz="1100">
                <a:solidFill>
                  <a:schemeClr val="tx1"/>
                </a:solidFill>
                <a:latin typeface="Calibri" panose="020F0502020204030204" pitchFamily="34" charset="0"/>
              </a:defRPr>
            </a:lvl6pPr>
            <a:lvl7pPr marL="2971800" indent="-228600" eaLnBrk="0" fontAlgn="base" hangingPunct="0">
              <a:spcBef>
                <a:spcPct val="30000"/>
              </a:spcBef>
              <a:spcAft>
                <a:spcPct val="0"/>
              </a:spcAft>
              <a:defRPr sz="1100">
                <a:solidFill>
                  <a:schemeClr val="tx1"/>
                </a:solidFill>
                <a:latin typeface="Calibri" panose="020F0502020204030204" pitchFamily="34" charset="0"/>
              </a:defRPr>
            </a:lvl7pPr>
            <a:lvl8pPr marL="3429000" indent="-228600" eaLnBrk="0" fontAlgn="base" hangingPunct="0">
              <a:spcBef>
                <a:spcPct val="30000"/>
              </a:spcBef>
              <a:spcAft>
                <a:spcPct val="0"/>
              </a:spcAft>
              <a:defRPr sz="1100">
                <a:solidFill>
                  <a:schemeClr val="tx1"/>
                </a:solidFill>
                <a:latin typeface="Calibri" panose="020F0502020204030204" pitchFamily="34" charset="0"/>
              </a:defRPr>
            </a:lvl8pPr>
            <a:lvl9pPr marL="3886200" indent="-228600" eaLnBrk="0" fontAlgn="base" hangingPunct="0">
              <a:spcBef>
                <a:spcPct val="30000"/>
              </a:spcBef>
              <a:spcAft>
                <a:spcPct val="0"/>
              </a:spcAft>
              <a:defRPr sz="1100">
                <a:solidFill>
                  <a:schemeClr val="tx1"/>
                </a:solidFill>
                <a:latin typeface="Calibri" panose="020F0502020204030204" pitchFamily="34" charset="0"/>
              </a:defRPr>
            </a:lvl9pPr>
          </a:lstStyle>
          <a:p>
            <a:pPr algn="r" eaLnBrk="1" hangingPunct="1">
              <a:spcBef>
                <a:spcPct val="0"/>
              </a:spcBef>
            </a:pPr>
            <a:endParaRPr lang="en-GB" altLang="en-US" sz="1200">
              <a:latin typeface="Times New Roman" panose="02020603050405020304" pitchFamily="18" charset="0"/>
            </a:endParaRPr>
          </a:p>
        </p:txBody>
      </p:sp>
      <p:sp>
        <p:nvSpPr>
          <p:cNvPr id="60420" name="Rectangle 6"/>
          <p:cNvSpPr txBox="1">
            <a:spLocks noGrp="1" noChangeArrowheads="1"/>
          </p:cNvSpPr>
          <p:nvPr/>
        </p:nvSpPr>
        <p:spPr bwMode="auto">
          <a:xfrm>
            <a:off x="0" y="9849565"/>
            <a:ext cx="3142827" cy="51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72" tIns="46287" rIns="92572" bIns="46287" anchor="b"/>
          <a:lstStyle>
            <a:lvl1pPr eaLnBrk="0" hangingPunct="0">
              <a:spcBef>
                <a:spcPct val="30000"/>
              </a:spcBef>
              <a:defRPr sz="1100">
                <a:solidFill>
                  <a:schemeClr val="tx1"/>
                </a:solidFill>
                <a:latin typeface="Calibri" panose="020F0502020204030204" pitchFamily="34" charset="0"/>
              </a:defRPr>
            </a:lvl1pPr>
            <a:lvl2pPr marL="742950" indent="-285750" eaLnBrk="0" hangingPunct="0">
              <a:spcBef>
                <a:spcPct val="30000"/>
              </a:spcBef>
              <a:defRPr sz="1100">
                <a:solidFill>
                  <a:schemeClr val="tx1"/>
                </a:solidFill>
                <a:latin typeface="Calibri" panose="020F0502020204030204" pitchFamily="34" charset="0"/>
              </a:defRPr>
            </a:lvl2pPr>
            <a:lvl3pPr marL="1143000" indent="-228600" eaLnBrk="0" hangingPunct="0">
              <a:spcBef>
                <a:spcPct val="30000"/>
              </a:spcBef>
              <a:defRPr sz="1100">
                <a:solidFill>
                  <a:schemeClr val="tx1"/>
                </a:solidFill>
                <a:latin typeface="Calibri" panose="020F0502020204030204" pitchFamily="34" charset="0"/>
              </a:defRPr>
            </a:lvl3pPr>
            <a:lvl4pPr marL="1600200" indent="-228600" eaLnBrk="0" hangingPunct="0">
              <a:spcBef>
                <a:spcPct val="30000"/>
              </a:spcBef>
              <a:defRPr sz="1100">
                <a:solidFill>
                  <a:schemeClr val="tx1"/>
                </a:solidFill>
                <a:latin typeface="Calibri" panose="020F0502020204030204" pitchFamily="34" charset="0"/>
              </a:defRPr>
            </a:lvl4pPr>
            <a:lvl5pPr marL="2057400" indent="-228600" eaLnBrk="0" hangingPunct="0">
              <a:spcBef>
                <a:spcPct val="30000"/>
              </a:spcBef>
              <a:defRPr sz="1100">
                <a:solidFill>
                  <a:schemeClr val="tx1"/>
                </a:solidFill>
                <a:latin typeface="Calibri" panose="020F0502020204030204" pitchFamily="34" charset="0"/>
              </a:defRPr>
            </a:lvl5pPr>
            <a:lvl6pPr marL="2514600" indent="-228600" eaLnBrk="0" fontAlgn="base" hangingPunct="0">
              <a:spcBef>
                <a:spcPct val="30000"/>
              </a:spcBef>
              <a:spcAft>
                <a:spcPct val="0"/>
              </a:spcAft>
              <a:defRPr sz="1100">
                <a:solidFill>
                  <a:schemeClr val="tx1"/>
                </a:solidFill>
                <a:latin typeface="Calibri" panose="020F0502020204030204" pitchFamily="34" charset="0"/>
              </a:defRPr>
            </a:lvl6pPr>
            <a:lvl7pPr marL="2971800" indent="-228600" eaLnBrk="0" fontAlgn="base" hangingPunct="0">
              <a:spcBef>
                <a:spcPct val="30000"/>
              </a:spcBef>
              <a:spcAft>
                <a:spcPct val="0"/>
              </a:spcAft>
              <a:defRPr sz="1100">
                <a:solidFill>
                  <a:schemeClr val="tx1"/>
                </a:solidFill>
                <a:latin typeface="Calibri" panose="020F0502020204030204" pitchFamily="34" charset="0"/>
              </a:defRPr>
            </a:lvl7pPr>
            <a:lvl8pPr marL="3429000" indent="-228600" eaLnBrk="0" fontAlgn="base" hangingPunct="0">
              <a:spcBef>
                <a:spcPct val="30000"/>
              </a:spcBef>
              <a:spcAft>
                <a:spcPct val="0"/>
              </a:spcAft>
              <a:defRPr sz="1100">
                <a:solidFill>
                  <a:schemeClr val="tx1"/>
                </a:solidFill>
                <a:latin typeface="Calibri" panose="020F0502020204030204" pitchFamily="34" charset="0"/>
              </a:defRPr>
            </a:lvl8pPr>
            <a:lvl9pPr marL="3886200" indent="-228600" eaLnBrk="0" fontAlgn="base" hangingPunct="0">
              <a:spcBef>
                <a:spcPct val="30000"/>
              </a:spcBef>
              <a:spcAft>
                <a:spcPct val="0"/>
              </a:spcAft>
              <a:defRPr sz="1100">
                <a:solidFill>
                  <a:schemeClr val="tx1"/>
                </a:solidFill>
                <a:latin typeface="Calibri" panose="020F0502020204030204" pitchFamily="34" charset="0"/>
              </a:defRPr>
            </a:lvl9pPr>
          </a:lstStyle>
          <a:p>
            <a:pPr eaLnBrk="1" hangingPunct="1">
              <a:spcBef>
                <a:spcPct val="0"/>
              </a:spcBef>
            </a:pPr>
            <a:endParaRPr lang="en-GB" altLang="en-US" sz="1200">
              <a:latin typeface="Times New Roman" panose="02020603050405020304" pitchFamily="18" charset="0"/>
            </a:endParaRPr>
          </a:p>
        </p:txBody>
      </p:sp>
      <p:sp>
        <p:nvSpPr>
          <p:cNvPr id="60421" name="Rectangle 7"/>
          <p:cNvSpPr txBox="1">
            <a:spLocks noGrp="1" noChangeArrowheads="1"/>
          </p:cNvSpPr>
          <p:nvPr/>
        </p:nvSpPr>
        <p:spPr bwMode="auto">
          <a:xfrm>
            <a:off x="4108028" y="9849565"/>
            <a:ext cx="3142827" cy="51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72" tIns="46287" rIns="92572" bIns="46287" anchor="b"/>
          <a:lstStyle>
            <a:lvl1pPr eaLnBrk="0" hangingPunct="0">
              <a:spcBef>
                <a:spcPct val="30000"/>
              </a:spcBef>
              <a:defRPr sz="1100">
                <a:solidFill>
                  <a:schemeClr val="tx1"/>
                </a:solidFill>
                <a:latin typeface="Calibri" panose="020F0502020204030204" pitchFamily="34" charset="0"/>
              </a:defRPr>
            </a:lvl1pPr>
            <a:lvl2pPr marL="742950" indent="-285750" eaLnBrk="0" hangingPunct="0">
              <a:spcBef>
                <a:spcPct val="30000"/>
              </a:spcBef>
              <a:defRPr sz="1100">
                <a:solidFill>
                  <a:schemeClr val="tx1"/>
                </a:solidFill>
                <a:latin typeface="Calibri" panose="020F0502020204030204" pitchFamily="34" charset="0"/>
              </a:defRPr>
            </a:lvl2pPr>
            <a:lvl3pPr marL="1143000" indent="-228600" eaLnBrk="0" hangingPunct="0">
              <a:spcBef>
                <a:spcPct val="30000"/>
              </a:spcBef>
              <a:defRPr sz="1100">
                <a:solidFill>
                  <a:schemeClr val="tx1"/>
                </a:solidFill>
                <a:latin typeface="Calibri" panose="020F0502020204030204" pitchFamily="34" charset="0"/>
              </a:defRPr>
            </a:lvl3pPr>
            <a:lvl4pPr marL="1600200" indent="-228600" eaLnBrk="0" hangingPunct="0">
              <a:spcBef>
                <a:spcPct val="30000"/>
              </a:spcBef>
              <a:defRPr sz="1100">
                <a:solidFill>
                  <a:schemeClr val="tx1"/>
                </a:solidFill>
                <a:latin typeface="Calibri" panose="020F0502020204030204" pitchFamily="34" charset="0"/>
              </a:defRPr>
            </a:lvl4pPr>
            <a:lvl5pPr marL="2057400" indent="-228600" eaLnBrk="0" hangingPunct="0">
              <a:spcBef>
                <a:spcPct val="30000"/>
              </a:spcBef>
              <a:defRPr sz="1100">
                <a:solidFill>
                  <a:schemeClr val="tx1"/>
                </a:solidFill>
                <a:latin typeface="Calibri" panose="020F0502020204030204" pitchFamily="34" charset="0"/>
              </a:defRPr>
            </a:lvl5pPr>
            <a:lvl6pPr marL="2514600" indent="-228600" eaLnBrk="0" fontAlgn="base" hangingPunct="0">
              <a:spcBef>
                <a:spcPct val="30000"/>
              </a:spcBef>
              <a:spcAft>
                <a:spcPct val="0"/>
              </a:spcAft>
              <a:defRPr sz="1100">
                <a:solidFill>
                  <a:schemeClr val="tx1"/>
                </a:solidFill>
                <a:latin typeface="Calibri" panose="020F0502020204030204" pitchFamily="34" charset="0"/>
              </a:defRPr>
            </a:lvl6pPr>
            <a:lvl7pPr marL="2971800" indent="-228600" eaLnBrk="0" fontAlgn="base" hangingPunct="0">
              <a:spcBef>
                <a:spcPct val="30000"/>
              </a:spcBef>
              <a:spcAft>
                <a:spcPct val="0"/>
              </a:spcAft>
              <a:defRPr sz="1100">
                <a:solidFill>
                  <a:schemeClr val="tx1"/>
                </a:solidFill>
                <a:latin typeface="Calibri" panose="020F0502020204030204" pitchFamily="34" charset="0"/>
              </a:defRPr>
            </a:lvl7pPr>
            <a:lvl8pPr marL="3429000" indent="-228600" eaLnBrk="0" fontAlgn="base" hangingPunct="0">
              <a:spcBef>
                <a:spcPct val="30000"/>
              </a:spcBef>
              <a:spcAft>
                <a:spcPct val="0"/>
              </a:spcAft>
              <a:defRPr sz="1100">
                <a:solidFill>
                  <a:schemeClr val="tx1"/>
                </a:solidFill>
                <a:latin typeface="Calibri" panose="020F0502020204030204" pitchFamily="34" charset="0"/>
              </a:defRPr>
            </a:lvl8pPr>
            <a:lvl9pPr marL="3886200" indent="-228600" eaLnBrk="0" fontAlgn="base" hangingPunct="0">
              <a:spcBef>
                <a:spcPct val="30000"/>
              </a:spcBef>
              <a:spcAft>
                <a:spcPct val="0"/>
              </a:spcAft>
              <a:defRPr sz="1100">
                <a:solidFill>
                  <a:schemeClr val="tx1"/>
                </a:solidFill>
                <a:latin typeface="Calibri" panose="020F0502020204030204" pitchFamily="34" charset="0"/>
              </a:defRPr>
            </a:lvl9pPr>
          </a:lstStyle>
          <a:p>
            <a:pPr algn="r" eaLnBrk="1" hangingPunct="1">
              <a:spcBef>
                <a:spcPct val="0"/>
              </a:spcBef>
            </a:pPr>
            <a:fld id="{1EA2BB63-A5DD-4F3E-859E-5DEF2D437DEB}" type="slidenum">
              <a:rPr lang="en-GB" altLang="en-US" sz="1200">
                <a:latin typeface="Times New Roman" panose="02020603050405020304" pitchFamily="18" charset="0"/>
              </a:rPr>
              <a:pPr algn="r" eaLnBrk="1" hangingPunct="1">
                <a:spcBef>
                  <a:spcPct val="0"/>
                </a:spcBef>
              </a:pPr>
              <a:t>18</a:t>
            </a:fld>
            <a:endParaRPr lang="en-GB" altLang="en-US" sz="1200">
              <a:latin typeface="Times New Roman" panose="02020603050405020304" pitchFamily="18" charset="0"/>
            </a:endParaRPr>
          </a:p>
        </p:txBody>
      </p:sp>
      <p:sp>
        <p:nvSpPr>
          <p:cNvPr id="60422" name="Rectangle 2"/>
          <p:cNvSpPr>
            <a:spLocks noGrp="1" noRot="1" noChangeAspect="1" noChangeArrowheads="1" noTextEdit="1"/>
          </p:cNvSpPr>
          <p:nvPr>
            <p:ph type="sldImg"/>
          </p:nvPr>
        </p:nvSpPr>
        <p:spPr>
          <a:ln/>
        </p:spPr>
      </p:sp>
      <p:sp>
        <p:nvSpPr>
          <p:cNvPr id="604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Although </a:t>
            </a:r>
            <a:r>
              <a:rPr lang="en-US" altLang="en-US" dirty="0" err="1"/>
              <a:t>RevMan</a:t>
            </a:r>
            <a:r>
              <a:rPr lang="en-US" altLang="en-US" dirty="0"/>
              <a:t> will do all these calculations for you, you do have some options about the meta-analysis method used.</a:t>
            </a:r>
          </a:p>
          <a:p>
            <a:endParaRPr lang="en-US" altLang="en-US" dirty="0"/>
          </a:p>
          <a:p>
            <a:r>
              <a:rPr lang="en-US" altLang="en-US" dirty="0"/>
              <a:t>The inverse variance method, as you’ve just seen, is a straightforward method that can be used generally in most situations, but there are some slight variations on this method available in </a:t>
            </a:r>
            <a:r>
              <a:rPr lang="en-US" altLang="en-US" dirty="0" err="1"/>
              <a:t>RevMan</a:t>
            </a:r>
            <a:r>
              <a:rPr lang="en-US" altLang="en-US" dirty="0"/>
              <a:t>.</a:t>
            </a:r>
          </a:p>
          <a:p>
            <a:endParaRPr lang="en-US" altLang="en-US" dirty="0"/>
          </a:p>
          <a:p>
            <a:r>
              <a:rPr lang="en-US" altLang="en-US" dirty="0"/>
              <a:t>One of these methods is called the Mantel-</a:t>
            </a:r>
            <a:r>
              <a:rPr lang="en-US" altLang="en-US" dirty="0" err="1"/>
              <a:t>Haenszel</a:t>
            </a:r>
            <a:r>
              <a:rPr lang="en-US" altLang="en-US" dirty="0"/>
              <a:t> method, and it’s actually the default method </a:t>
            </a:r>
            <a:r>
              <a:rPr lang="en-US" altLang="en-US" dirty="0" err="1"/>
              <a:t>RevMan</a:t>
            </a:r>
            <a:r>
              <a:rPr lang="en-US" altLang="en-US" dirty="0"/>
              <a:t> uses for dichotomous data. The Mantel-</a:t>
            </a:r>
            <a:r>
              <a:rPr lang="en-US" altLang="en-US" dirty="0" err="1"/>
              <a:t>Haenszel</a:t>
            </a:r>
            <a:r>
              <a:rPr lang="en-US" altLang="en-US" dirty="0"/>
              <a:t> method is particularly good for reviews with few events or small studies – which is often the case with Cochrane reviews.</a:t>
            </a:r>
            <a:r>
              <a:rPr lang="hr-HR" altLang="en-US" dirty="0"/>
              <a:t> </a:t>
            </a:r>
            <a:r>
              <a:rPr lang="hr-HR" altLang="en-US" dirty="0" err="1"/>
              <a:t>It</a:t>
            </a:r>
            <a:r>
              <a:rPr lang="hr-HR" altLang="en-US" dirty="0"/>
              <a:t> </a:t>
            </a:r>
            <a:r>
              <a:rPr lang="hr-HR" altLang="en-US" dirty="0" err="1"/>
              <a:t>can’t</a:t>
            </a:r>
            <a:r>
              <a:rPr lang="hr-HR" altLang="en-US" dirty="0"/>
              <a:t> </a:t>
            </a:r>
            <a:r>
              <a:rPr lang="hr-HR" altLang="en-US" dirty="0" err="1"/>
              <a:t>be</a:t>
            </a:r>
            <a:r>
              <a:rPr lang="hr-HR" altLang="en-US" dirty="0"/>
              <a:t> </a:t>
            </a:r>
            <a:r>
              <a:rPr lang="hr-HR" altLang="en-US" dirty="0" err="1"/>
              <a:t>used</a:t>
            </a:r>
            <a:r>
              <a:rPr lang="hr-HR" altLang="en-US" dirty="0"/>
              <a:t> for </a:t>
            </a:r>
            <a:r>
              <a:rPr lang="hr-HR" altLang="en-US" dirty="0" err="1"/>
              <a:t>continuous</a:t>
            </a:r>
            <a:r>
              <a:rPr lang="hr-HR" altLang="en-US" dirty="0"/>
              <a:t> data.</a:t>
            </a:r>
            <a:endParaRPr lang="en-US" altLang="en-US" dirty="0"/>
          </a:p>
          <a:p>
            <a:endParaRPr lang="en-US" altLang="en-US" dirty="0"/>
          </a:p>
          <a:p>
            <a:r>
              <a:rPr lang="en-US" altLang="en-US" dirty="0"/>
              <a:t>For odds ratios, there’s also the additional </a:t>
            </a:r>
            <a:r>
              <a:rPr lang="en-US" altLang="en-US" dirty="0" err="1"/>
              <a:t>Peto</a:t>
            </a:r>
            <a:r>
              <a:rPr lang="en-US" altLang="en-US" dirty="0"/>
              <a:t> method. This is a good method if you have few events and small effects, such as an OR close to 1, but you shouldn’t use it if that’s not the case, as it can be biased.</a:t>
            </a:r>
          </a:p>
        </p:txBody>
      </p:sp>
    </p:spTree>
    <p:extLst>
      <p:ext uri="{BB962C8B-B14F-4D97-AF65-F5344CB8AC3E}">
        <p14:creationId xmlns:p14="http://schemas.microsoft.com/office/powerpoint/2010/main" val="1033019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xfrm>
            <a:off x="0" y="2"/>
            <a:ext cx="3142827" cy="5183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72" tIns="46287" rIns="92572" bIns="46287"/>
          <a:lstStyle>
            <a:lvl1pPr eaLnBrk="0" hangingPunct="0">
              <a:spcBef>
                <a:spcPct val="30000"/>
              </a:spcBef>
              <a:defRPr sz="1100">
                <a:solidFill>
                  <a:schemeClr val="tx1"/>
                </a:solidFill>
                <a:latin typeface="Calibri" panose="020F0502020204030204" pitchFamily="34" charset="0"/>
              </a:defRPr>
            </a:lvl1pPr>
            <a:lvl2pPr marL="752151" indent="-289289" eaLnBrk="0" hangingPunct="0">
              <a:spcBef>
                <a:spcPct val="30000"/>
              </a:spcBef>
              <a:defRPr sz="1100">
                <a:solidFill>
                  <a:schemeClr val="tx1"/>
                </a:solidFill>
                <a:latin typeface="Calibri" panose="020F0502020204030204" pitchFamily="34" charset="0"/>
              </a:defRPr>
            </a:lvl2pPr>
            <a:lvl3pPr marL="1157155" indent="-231431" eaLnBrk="0" hangingPunct="0">
              <a:spcBef>
                <a:spcPct val="30000"/>
              </a:spcBef>
              <a:defRPr sz="1100">
                <a:solidFill>
                  <a:schemeClr val="tx1"/>
                </a:solidFill>
                <a:latin typeface="Calibri" panose="020F0502020204030204" pitchFamily="34" charset="0"/>
              </a:defRPr>
            </a:lvl3pPr>
            <a:lvl4pPr marL="1620018" indent="-231431" eaLnBrk="0" hangingPunct="0">
              <a:spcBef>
                <a:spcPct val="30000"/>
              </a:spcBef>
              <a:defRPr sz="1100">
                <a:solidFill>
                  <a:schemeClr val="tx1"/>
                </a:solidFill>
                <a:latin typeface="Calibri" panose="020F0502020204030204" pitchFamily="34" charset="0"/>
              </a:defRPr>
            </a:lvl4pPr>
            <a:lvl5pPr marL="2082881" indent="-231431" eaLnBrk="0" hangingPunct="0">
              <a:spcBef>
                <a:spcPct val="30000"/>
              </a:spcBef>
              <a:defRPr sz="1100">
                <a:solidFill>
                  <a:schemeClr val="tx1"/>
                </a:solidFill>
                <a:latin typeface="Calibri" panose="020F0502020204030204" pitchFamily="34" charset="0"/>
              </a:defRPr>
            </a:lvl5pPr>
            <a:lvl6pPr marL="2545743" indent="-231431" eaLnBrk="0" fontAlgn="base" hangingPunct="0">
              <a:spcBef>
                <a:spcPct val="30000"/>
              </a:spcBef>
              <a:spcAft>
                <a:spcPct val="0"/>
              </a:spcAft>
              <a:defRPr sz="1100">
                <a:solidFill>
                  <a:schemeClr val="tx1"/>
                </a:solidFill>
                <a:latin typeface="Calibri" panose="020F0502020204030204" pitchFamily="34" charset="0"/>
              </a:defRPr>
            </a:lvl6pPr>
            <a:lvl7pPr marL="3008605" indent="-231431" eaLnBrk="0" fontAlgn="base" hangingPunct="0">
              <a:spcBef>
                <a:spcPct val="30000"/>
              </a:spcBef>
              <a:spcAft>
                <a:spcPct val="0"/>
              </a:spcAft>
              <a:defRPr sz="1100">
                <a:solidFill>
                  <a:schemeClr val="tx1"/>
                </a:solidFill>
                <a:latin typeface="Calibri" panose="020F0502020204030204" pitchFamily="34" charset="0"/>
              </a:defRPr>
            </a:lvl7pPr>
            <a:lvl8pPr marL="3471467" indent="-231431" eaLnBrk="0" fontAlgn="base" hangingPunct="0">
              <a:spcBef>
                <a:spcPct val="30000"/>
              </a:spcBef>
              <a:spcAft>
                <a:spcPct val="0"/>
              </a:spcAft>
              <a:defRPr sz="1100">
                <a:solidFill>
                  <a:schemeClr val="tx1"/>
                </a:solidFill>
                <a:latin typeface="Calibri" panose="020F0502020204030204" pitchFamily="34" charset="0"/>
              </a:defRPr>
            </a:lvl8pPr>
            <a:lvl9pPr marL="3934329" indent="-231431" eaLnBrk="0" fontAlgn="base" hangingPunct="0">
              <a:spcBef>
                <a:spcPct val="30000"/>
              </a:spcBef>
              <a:spcAft>
                <a:spcPct val="0"/>
              </a:spcAft>
              <a:defRPr sz="1100">
                <a:solidFill>
                  <a:schemeClr val="tx1"/>
                </a:solidFill>
                <a:latin typeface="Calibri" panose="020F0502020204030204" pitchFamily="34" charset="0"/>
              </a:defRPr>
            </a:lvl9pPr>
          </a:lstStyle>
          <a:p>
            <a:pPr eaLnBrk="1" hangingPunct="1">
              <a:spcBef>
                <a:spcPct val="0"/>
              </a:spcBef>
            </a:pPr>
            <a:endParaRPr lang="en-GB" altLang="en-US" sz="1200">
              <a:latin typeface="Times New Roman" panose="02020603050405020304" pitchFamily="18" charset="0"/>
              <a:cs typeface="Arial" panose="020B0604020202020204" pitchFamily="34" charset="0"/>
            </a:endParaRPr>
          </a:p>
        </p:txBody>
      </p:sp>
      <p:sp>
        <p:nvSpPr>
          <p:cNvPr id="61444" name="Rectangle 6"/>
          <p:cNvSpPr>
            <a:spLocks noGrp="1" noChangeArrowheads="1"/>
          </p:cNvSpPr>
          <p:nvPr>
            <p:ph type="ftr" sz="quarter" idx="4"/>
          </p:nvPr>
        </p:nvSpPr>
        <p:spPr>
          <a:xfrm>
            <a:off x="0" y="9849565"/>
            <a:ext cx="3142827" cy="51839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72" tIns="46287" rIns="92572" bIns="46287"/>
          <a:lstStyle>
            <a:lvl1pPr eaLnBrk="0" hangingPunct="0">
              <a:spcBef>
                <a:spcPct val="30000"/>
              </a:spcBef>
              <a:defRPr sz="1100">
                <a:solidFill>
                  <a:schemeClr val="tx1"/>
                </a:solidFill>
                <a:latin typeface="Calibri" panose="020F0502020204030204" pitchFamily="34" charset="0"/>
              </a:defRPr>
            </a:lvl1pPr>
            <a:lvl2pPr marL="752151" indent="-289289" eaLnBrk="0" hangingPunct="0">
              <a:spcBef>
                <a:spcPct val="30000"/>
              </a:spcBef>
              <a:defRPr sz="1100">
                <a:solidFill>
                  <a:schemeClr val="tx1"/>
                </a:solidFill>
                <a:latin typeface="Calibri" panose="020F0502020204030204" pitchFamily="34" charset="0"/>
              </a:defRPr>
            </a:lvl2pPr>
            <a:lvl3pPr marL="1157155" indent="-231431" eaLnBrk="0" hangingPunct="0">
              <a:spcBef>
                <a:spcPct val="30000"/>
              </a:spcBef>
              <a:defRPr sz="1100">
                <a:solidFill>
                  <a:schemeClr val="tx1"/>
                </a:solidFill>
                <a:latin typeface="Calibri" panose="020F0502020204030204" pitchFamily="34" charset="0"/>
              </a:defRPr>
            </a:lvl3pPr>
            <a:lvl4pPr marL="1620018" indent="-231431" eaLnBrk="0" hangingPunct="0">
              <a:spcBef>
                <a:spcPct val="30000"/>
              </a:spcBef>
              <a:defRPr sz="1100">
                <a:solidFill>
                  <a:schemeClr val="tx1"/>
                </a:solidFill>
                <a:latin typeface="Calibri" panose="020F0502020204030204" pitchFamily="34" charset="0"/>
              </a:defRPr>
            </a:lvl4pPr>
            <a:lvl5pPr marL="2082881" indent="-231431" eaLnBrk="0" hangingPunct="0">
              <a:spcBef>
                <a:spcPct val="30000"/>
              </a:spcBef>
              <a:defRPr sz="1100">
                <a:solidFill>
                  <a:schemeClr val="tx1"/>
                </a:solidFill>
                <a:latin typeface="Calibri" panose="020F0502020204030204" pitchFamily="34" charset="0"/>
              </a:defRPr>
            </a:lvl5pPr>
            <a:lvl6pPr marL="2545743" indent="-231431" eaLnBrk="0" fontAlgn="base" hangingPunct="0">
              <a:spcBef>
                <a:spcPct val="30000"/>
              </a:spcBef>
              <a:spcAft>
                <a:spcPct val="0"/>
              </a:spcAft>
              <a:defRPr sz="1100">
                <a:solidFill>
                  <a:schemeClr val="tx1"/>
                </a:solidFill>
                <a:latin typeface="Calibri" panose="020F0502020204030204" pitchFamily="34" charset="0"/>
              </a:defRPr>
            </a:lvl6pPr>
            <a:lvl7pPr marL="3008605" indent="-231431" eaLnBrk="0" fontAlgn="base" hangingPunct="0">
              <a:spcBef>
                <a:spcPct val="30000"/>
              </a:spcBef>
              <a:spcAft>
                <a:spcPct val="0"/>
              </a:spcAft>
              <a:defRPr sz="1100">
                <a:solidFill>
                  <a:schemeClr val="tx1"/>
                </a:solidFill>
                <a:latin typeface="Calibri" panose="020F0502020204030204" pitchFamily="34" charset="0"/>
              </a:defRPr>
            </a:lvl7pPr>
            <a:lvl8pPr marL="3471467" indent="-231431" eaLnBrk="0" fontAlgn="base" hangingPunct="0">
              <a:spcBef>
                <a:spcPct val="30000"/>
              </a:spcBef>
              <a:spcAft>
                <a:spcPct val="0"/>
              </a:spcAft>
              <a:defRPr sz="1100">
                <a:solidFill>
                  <a:schemeClr val="tx1"/>
                </a:solidFill>
                <a:latin typeface="Calibri" panose="020F0502020204030204" pitchFamily="34" charset="0"/>
              </a:defRPr>
            </a:lvl8pPr>
            <a:lvl9pPr marL="3934329" indent="-231431" eaLnBrk="0" fontAlgn="base" hangingPunct="0">
              <a:spcBef>
                <a:spcPct val="30000"/>
              </a:spcBef>
              <a:spcAft>
                <a:spcPct val="0"/>
              </a:spcAft>
              <a:defRPr sz="1100">
                <a:solidFill>
                  <a:schemeClr val="tx1"/>
                </a:solidFill>
                <a:latin typeface="Calibri" panose="020F0502020204030204" pitchFamily="34" charset="0"/>
              </a:defRPr>
            </a:lvl9pPr>
          </a:lstStyle>
          <a:p>
            <a:pPr eaLnBrk="1" hangingPunct="1">
              <a:spcBef>
                <a:spcPct val="0"/>
              </a:spcBef>
            </a:pPr>
            <a:endParaRPr lang="en-GB" altLang="en-US" sz="1200">
              <a:latin typeface="Times New Roman" panose="02020603050405020304" pitchFamily="18" charset="0"/>
              <a:cs typeface="Arial" panose="020B0604020202020204" pitchFamily="34" charset="0"/>
            </a:endParaRPr>
          </a:p>
        </p:txBody>
      </p:sp>
      <p:sp>
        <p:nvSpPr>
          <p:cNvPr id="61446" name="Rectangle 2"/>
          <p:cNvSpPr>
            <a:spLocks noGrp="1" noRot="1" noChangeAspect="1" noChangeArrowheads="1" noTextEdit="1"/>
          </p:cNvSpPr>
          <p:nvPr>
            <p:ph type="sldImg"/>
          </p:nvPr>
        </p:nvSpPr>
        <p:spPr>
          <a:ln/>
        </p:spPr>
      </p:sp>
      <p:sp>
        <p:nvSpPr>
          <p:cNvPr id="614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When you create an outcome in </a:t>
            </a:r>
            <a:r>
              <a:rPr lang="en-US" altLang="en-US" dirty="0" err="1"/>
              <a:t>RevMan</a:t>
            </a:r>
            <a:r>
              <a:rPr lang="en-US" altLang="en-US" dirty="0"/>
              <a:t>, these are the options you have available to choose from. You can see the choice between the meta-analysis method. Unless you have a strong preference, or you</a:t>
            </a:r>
            <a:r>
              <a:rPr lang="hr-HR" altLang="en-US" dirty="0"/>
              <a:t> are working with a Cochrane group who has </a:t>
            </a:r>
            <a:r>
              <a:rPr lang="en-US" altLang="en-US" dirty="0"/>
              <a:t>recommended one of these meta-analysis methods, you can leave the default settings in place.</a:t>
            </a:r>
          </a:p>
          <a:p>
            <a:endParaRPr lang="en-US" altLang="en-US" dirty="0"/>
          </a:p>
          <a:p>
            <a:r>
              <a:rPr lang="en-US" altLang="en-US" dirty="0"/>
              <a:t>For this dichotomous outcome, we can also choose between RR, OR and RD.</a:t>
            </a:r>
          </a:p>
          <a:p>
            <a:endParaRPr lang="en-US" altLang="en-US" dirty="0"/>
          </a:p>
          <a:p>
            <a:r>
              <a:rPr lang="en-US" altLang="en-US" dirty="0"/>
              <a:t>There’s one other important choice to make about your meta-analysis – between fixed-effect and random-effects meta-analysis. We’ll come back to that choice in a separate presentation, on Heterogeneity.</a:t>
            </a:r>
          </a:p>
        </p:txBody>
      </p:sp>
    </p:spTree>
    <p:extLst>
      <p:ext uri="{BB962C8B-B14F-4D97-AF65-F5344CB8AC3E}">
        <p14:creationId xmlns:p14="http://schemas.microsoft.com/office/powerpoint/2010/main" val="670022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838200" y="876300"/>
            <a:ext cx="5843588" cy="4383088"/>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a:solidFill>
                  <a:schemeClr val="tx1"/>
                </a:solidFill>
                <a:effectLst/>
                <a:latin typeface="Source Sans Pro" pitchFamily="34" charset="0"/>
                <a:ea typeface="+mn-ea"/>
                <a:cs typeface="Arial" panose="020B0604020202020204" pitchFamily="34" charset="0"/>
              </a:rPr>
              <a:t>In this presentation we will explain how to do a meta-analysis and present its results</a:t>
            </a:r>
            <a:r>
              <a:rPr lang="hr-HR" sz="1200" kern="1200" dirty="0">
                <a:solidFill>
                  <a:schemeClr val="tx1"/>
                </a:solidFill>
                <a:effectLst/>
                <a:latin typeface="Source Sans Pro" pitchFamily="34" charset="0"/>
                <a:ea typeface="+mn-ea"/>
                <a:cs typeface="Arial" panose="020B0604020202020204" pitchFamily="34" charset="0"/>
              </a:rPr>
              <a:t>.</a:t>
            </a:r>
            <a:endParaRPr lang="en-AU" altLang="en-US" dirty="0"/>
          </a:p>
        </p:txBody>
      </p:sp>
    </p:spTree>
    <p:extLst>
      <p:ext uri="{BB962C8B-B14F-4D97-AF65-F5344CB8AC3E}">
        <p14:creationId xmlns:p14="http://schemas.microsoft.com/office/powerpoint/2010/main" val="126249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93214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dirty="0"/>
              <a:t>[NOTE TO </a:t>
            </a:r>
            <a:r>
              <a:rPr lang="hr-HR" altLang="en-US" dirty="0" err="1"/>
              <a:t>TRAINERS</a:t>
            </a:r>
            <a:r>
              <a:rPr lang="hr-HR" altLang="en-US" dirty="0"/>
              <a:t>: </a:t>
            </a:r>
            <a:r>
              <a:rPr lang="en-AU" altLang="en-US" dirty="0"/>
              <a:t>ASK: Does anyone know how we present the results of a meta-analysis</a:t>
            </a:r>
            <a:r>
              <a:rPr lang="hr-HR" altLang="en-US" dirty="0"/>
              <a:t>?]</a:t>
            </a:r>
            <a:endParaRPr lang="en-AU" altLang="en-US" dirty="0"/>
          </a:p>
          <a:p>
            <a:pPr eaLnBrk="1" hangingPunct="1"/>
            <a:r>
              <a:rPr lang="en-AU" altLang="en-US" dirty="0"/>
              <a:t>They are presented on a forest plot – so-called because it’s said to resemble a forest of lines on the page.</a:t>
            </a:r>
          </a:p>
        </p:txBody>
      </p:sp>
    </p:spTree>
    <p:extLst>
      <p:ext uri="{BB962C8B-B14F-4D97-AF65-F5344CB8AC3E}">
        <p14:creationId xmlns:p14="http://schemas.microsoft.com/office/powerpoint/2010/main" val="3078203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nl-NL" altLang="en-US" dirty="0"/>
              <a:t>This is what a forest plot looks like. This example is from our caffeine review, reporting the headache outcome.</a:t>
            </a:r>
          </a:p>
          <a:p>
            <a:pPr>
              <a:spcBef>
                <a:spcPct val="0"/>
              </a:spcBef>
            </a:pPr>
            <a:endParaRPr lang="nl-NL" altLang="en-US" dirty="0"/>
          </a:p>
          <a:p>
            <a:pPr>
              <a:spcBef>
                <a:spcPct val="0"/>
              </a:spcBef>
            </a:pPr>
            <a:r>
              <a:rPr lang="hr-HR" altLang="en-US" dirty="0"/>
              <a:t>[NOTE TO </a:t>
            </a:r>
            <a:r>
              <a:rPr lang="hr-HR" altLang="en-US" dirty="0" err="1"/>
              <a:t>TRAINERS</a:t>
            </a:r>
            <a:r>
              <a:rPr lang="hr-HR" altLang="en-US" dirty="0"/>
              <a:t>: </a:t>
            </a:r>
            <a:r>
              <a:rPr lang="nl-NL" altLang="en-US" dirty="0"/>
              <a:t>ASK: Who has seen one of these before? Are you comfortable interpreting a forest plot?</a:t>
            </a:r>
            <a:r>
              <a:rPr lang="hr-HR" altLang="en-US" dirty="0"/>
              <a:t>]</a:t>
            </a:r>
            <a:endParaRPr lang="nl-NL" altLang="en-US" dirty="0"/>
          </a:p>
          <a:p>
            <a:pPr>
              <a:spcBef>
                <a:spcPct val="0"/>
              </a:spcBef>
            </a:pPr>
            <a:endParaRPr lang="nl-NL" altLang="en-US" dirty="0"/>
          </a:p>
          <a:p>
            <a:pPr>
              <a:spcBef>
                <a:spcPct val="0"/>
              </a:spcBef>
            </a:pPr>
            <a:r>
              <a:rPr lang="nl-NL" altLang="en-US" dirty="0"/>
              <a:t>CLICK: Headings at the top of the table tell you what the comparison is – first the intervention, and then the control. </a:t>
            </a:r>
            <a:r>
              <a:rPr lang="hr-HR" altLang="en-US" dirty="0"/>
              <a:t>I</a:t>
            </a:r>
            <a:r>
              <a:rPr lang="nl-NL" altLang="en-US" dirty="0"/>
              <a:t>n this case, our intervention is caffeinated coffee, and our control is decaffeinated coffee.</a:t>
            </a:r>
          </a:p>
        </p:txBody>
      </p:sp>
    </p:spTree>
    <p:extLst>
      <p:ext uri="{BB962C8B-B14F-4D97-AF65-F5344CB8AC3E}">
        <p14:creationId xmlns:p14="http://schemas.microsoft.com/office/powerpoint/2010/main" val="1615037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nl-NL" altLang="en-US"/>
              <a:t>On the left is a list of included studies (by first author’s name and year of publication, by Cochrane convention).</a:t>
            </a:r>
          </a:p>
        </p:txBody>
      </p:sp>
    </p:spTree>
    <p:extLst>
      <p:ext uri="{BB962C8B-B14F-4D97-AF65-F5344CB8AC3E}">
        <p14:creationId xmlns:p14="http://schemas.microsoft.com/office/powerpoint/2010/main" val="1222080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nl-NL" altLang="en-US"/>
              <a:t>Individual data are presented for each study – in this case, number of events and sample size. For a continuous outcome, the mean and SD would be shown with the sample size.</a:t>
            </a:r>
          </a:p>
        </p:txBody>
      </p:sp>
    </p:spTree>
    <p:extLst>
      <p:ext uri="{BB962C8B-B14F-4D97-AF65-F5344CB8AC3E}">
        <p14:creationId xmlns:p14="http://schemas.microsoft.com/office/powerpoint/2010/main" val="2296170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AU" altLang="en-US"/>
              <a:t>The total data for all the included studies is also given – in this case, the total number of events and participants in the intervention groups and control groups.</a:t>
            </a:r>
          </a:p>
        </p:txBody>
      </p:sp>
    </p:spTree>
    <p:extLst>
      <p:ext uri="{BB962C8B-B14F-4D97-AF65-F5344CB8AC3E}">
        <p14:creationId xmlns:p14="http://schemas.microsoft.com/office/powerpoint/2010/main" val="2226456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nl-NL" altLang="en-US"/>
              <a:t>The weight assigned to each study in the meta-analysis is given.</a:t>
            </a:r>
          </a:p>
        </p:txBody>
      </p:sp>
    </p:spTree>
    <p:extLst>
      <p:ext uri="{BB962C8B-B14F-4D97-AF65-F5344CB8AC3E}">
        <p14:creationId xmlns:p14="http://schemas.microsoft.com/office/powerpoint/2010/main" val="1585077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nl-NL" altLang="en-US"/>
              <a:t>The individual result for each study is given – in this case, the Risk Ratio with a 95% confidence interval. The statistical options chosen are noted at the top.</a:t>
            </a:r>
          </a:p>
        </p:txBody>
      </p:sp>
    </p:spTree>
    <p:extLst>
      <p:ext uri="{BB962C8B-B14F-4D97-AF65-F5344CB8AC3E}">
        <p14:creationId xmlns:p14="http://schemas.microsoft.com/office/powerpoint/2010/main" val="925252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66895" y="4908948"/>
            <a:ext cx="5317067" cy="46655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nl-NL" altLang="en-US" dirty="0"/>
              <a:t>The individual study results are also presented graphically. The coloured square shows the effect estimate, and the size of the square corresponds to the weight given to the study in the meta-analysis.</a:t>
            </a:r>
          </a:p>
          <a:p>
            <a:pPr>
              <a:spcBef>
                <a:spcPct val="0"/>
              </a:spcBef>
            </a:pPr>
            <a:endParaRPr lang="nl-NL" altLang="en-US" dirty="0"/>
          </a:p>
          <a:p>
            <a:pPr>
              <a:spcBef>
                <a:spcPct val="0"/>
              </a:spcBef>
            </a:pPr>
            <a:r>
              <a:rPr lang="nl-NL" altLang="en-US" dirty="0"/>
              <a:t>The horizontal line shows the confidence interval. The vertical line down the middle indicates the line of no effect – in this case, for a ratio, at 1.</a:t>
            </a:r>
          </a:p>
          <a:p>
            <a:pPr>
              <a:spcBef>
                <a:spcPct val="0"/>
              </a:spcBef>
            </a:pPr>
            <a:endParaRPr lang="nl-NL" altLang="en-US" dirty="0"/>
          </a:p>
          <a:p>
            <a:pPr>
              <a:spcBef>
                <a:spcPct val="0"/>
              </a:spcBef>
            </a:pPr>
            <a:r>
              <a:rPr lang="hr-HR" altLang="en-US" dirty="0"/>
              <a:t>[NOTE TO </a:t>
            </a:r>
            <a:r>
              <a:rPr lang="hr-HR" altLang="en-US" dirty="0" err="1"/>
              <a:t>TRAINERS</a:t>
            </a:r>
            <a:r>
              <a:rPr lang="hr-HR" altLang="en-US" dirty="0"/>
              <a:t>: </a:t>
            </a:r>
            <a:r>
              <a:rPr lang="nl-NL" altLang="en-US" dirty="0"/>
              <a:t>ASK: What does it mean if the 95% CI crosses the line of no effect?</a:t>
            </a:r>
            <a:r>
              <a:rPr lang="hr-HR" altLang="en-US" dirty="0"/>
              <a:t>]</a:t>
            </a:r>
            <a:endParaRPr lang="nl-NL" altLang="en-US" dirty="0"/>
          </a:p>
          <a:p>
            <a:pPr>
              <a:spcBef>
                <a:spcPct val="0"/>
              </a:spcBef>
            </a:pPr>
            <a:r>
              <a:rPr lang="nl-NL" altLang="en-US" dirty="0"/>
              <a:t>It means the results is not statistically significant, although there’s more to interpreting these results than statistical significance.</a:t>
            </a:r>
          </a:p>
        </p:txBody>
      </p:sp>
    </p:spTree>
    <p:extLst>
      <p:ext uri="{BB962C8B-B14F-4D97-AF65-F5344CB8AC3E}">
        <p14:creationId xmlns:p14="http://schemas.microsoft.com/office/powerpoint/2010/main" val="284297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nl-NL" altLang="en-US" dirty="0"/>
              <a:t>At the bottom of the plot is the scale, which you can adjust in RevMan as needed. </a:t>
            </a:r>
            <a:r>
              <a:rPr lang="en-AU" altLang="en-US" dirty="0"/>
              <a:t>Note that for ratios the scale is a log scale. The lowest value a ratio can take is 0, 1 represents no effect, and highest value it can take is infinity. The data are presented on a log scale to make the scale and the confidence intervals appear symmetrical. For an absolute effect (e.g. RD, MD), the scale is symmetrical, showing positive and negative values around 0 as the point of no effect.</a:t>
            </a:r>
          </a:p>
          <a:p>
            <a:pPr>
              <a:spcBef>
                <a:spcPct val="0"/>
              </a:spcBef>
            </a:pPr>
            <a:endParaRPr lang="en-AU" altLang="en-US" dirty="0"/>
          </a:p>
          <a:p>
            <a:pPr>
              <a:spcBef>
                <a:spcPct val="0"/>
              </a:spcBef>
            </a:pPr>
            <a:r>
              <a:rPr lang="en-AU" altLang="en-US" dirty="0"/>
              <a:t>Below the scale is an indication of which side of the plot favours the intervention. This will depend on the outcome you are measuring. The right side of the scale always indicates more events, or a higher score, for the intervention. The left side always indicates fewer events, or a lower score for the intervention. If you’re measuring something good, such as recovery or quality of life, then a result on the right side will be a good outcome for the intervention, because you want an increase in your outcome. A result on the left side will favour your control, because it means a decrease in your desired outcome.</a:t>
            </a:r>
          </a:p>
          <a:p>
            <a:pPr>
              <a:spcBef>
                <a:spcPct val="0"/>
              </a:spcBef>
            </a:pPr>
            <a:endParaRPr lang="en-AU" altLang="en-US" dirty="0"/>
          </a:p>
          <a:p>
            <a:pPr>
              <a:spcBef>
                <a:spcPct val="0"/>
              </a:spcBef>
            </a:pPr>
            <a:r>
              <a:rPr lang="en-AU" altLang="en-US" dirty="0"/>
              <a:t>If you’re measuring something bad, such as headaches or irritability, then a result on the left side of the scale will indicate a favourable result for your intervention, because you wanted to reduce the outcome. A result on the right side will be bad for the intervention, because it indicates an increase in the negative outcome, and so results on the right side favour the control. </a:t>
            </a:r>
          </a:p>
          <a:p>
            <a:pPr>
              <a:spcBef>
                <a:spcPct val="0"/>
              </a:spcBef>
            </a:pPr>
            <a:endParaRPr lang="en-AU" altLang="en-US" dirty="0"/>
          </a:p>
          <a:p>
            <a:pPr>
              <a:spcBef>
                <a:spcPct val="0"/>
              </a:spcBef>
            </a:pPr>
            <a:r>
              <a:rPr lang="en-AU" altLang="en-US" dirty="0"/>
              <a:t>It’s important that you read these labels carefully, and make sure you have them the right way around, depending on whether you’re measuring a good or a bad outcome.</a:t>
            </a:r>
          </a:p>
        </p:txBody>
      </p:sp>
    </p:spTree>
    <p:extLst>
      <p:ext uri="{BB962C8B-B14F-4D97-AF65-F5344CB8AC3E}">
        <p14:creationId xmlns:p14="http://schemas.microsoft.com/office/powerpoint/2010/main" val="774528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0622125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nl-NL" altLang="en-US"/>
              <a:t>Finally, the pooled result for all the studies combined is presented, both in numbers and graphically. The result is shown graphically as a black diamond. The top and bottom points of the diamond correspond to the overall effect estimate, and the width of the diamond represents the confidence interval.</a:t>
            </a:r>
          </a:p>
        </p:txBody>
      </p:sp>
    </p:spTree>
    <p:extLst>
      <p:ext uri="{BB962C8B-B14F-4D97-AF65-F5344CB8AC3E}">
        <p14:creationId xmlns:p14="http://schemas.microsoft.com/office/powerpoint/2010/main" val="1851312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AU" altLang="en-US" sz="800" dirty="0"/>
              <a:t>Whenever we present results in a Cochrane </a:t>
            </a:r>
            <a:r>
              <a:rPr lang="hr-HR" altLang="en-US" sz="800" dirty="0"/>
              <a:t>R</a:t>
            </a:r>
            <a:r>
              <a:rPr lang="en-AU" altLang="en-US" sz="800" dirty="0" err="1"/>
              <a:t>eview</a:t>
            </a:r>
            <a:r>
              <a:rPr lang="en-AU" altLang="en-US" sz="800" dirty="0"/>
              <a:t>, we need to include a measure of uncertainty, such as a confidence interval. While the point estimate is our best guess of the effect of the intervention, based on the information we have, we need to take into account that next time we take a sample, we might not get the same result. The confidence interval represents the range of values we can be reasonably sure includes the true value of the effect – for a 95% CI, if we repeated the study indefinitely, the CI would include the true effect 95% of the time.</a:t>
            </a:r>
          </a:p>
          <a:p>
            <a:pPr>
              <a:lnSpc>
                <a:spcPct val="80000"/>
              </a:lnSpc>
            </a:pPr>
            <a:endParaRPr lang="en-AU" altLang="en-US" sz="800" dirty="0"/>
          </a:p>
          <a:p>
            <a:pPr>
              <a:lnSpc>
                <a:spcPct val="80000"/>
              </a:lnSpc>
            </a:pPr>
            <a:r>
              <a:rPr lang="en-AU" altLang="en-US" sz="800" dirty="0"/>
              <a:t>A narrow confidence interval means we have a precise estimate of the effect. A wide confidence interval means less precision, although sometimes we can still be certain enough to make a decision about the intervention – if the CI is wide, but both the top and bottom of the range indicate a beneficial effect, we can go ahead and use the intervention. If the CI is very wide, and it includes conflicting effects (e.g. benefit and harm), then perhaps we don’t have enough information to make a decision.</a:t>
            </a:r>
          </a:p>
          <a:p>
            <a:pPr>
              <a:lnSpc>
                <a:spcPct val="80000"/>
              </a:lnSpc>
            </a:pPr>
            <a:endParaRPr lang="en-AU" altLang="en-US" sz="800" dirty="0"/>
          </a:p>
        </p:txBody>
      </p:sp>
    </p:spTree>
    <p:extLst>
      <p:ext uri="{BB962C8B-B14F-4D97-AF65-F5344CB8AC3E}">
        <p14:creationId xmlns:p14="http://schemas.microsoft.com/office/powerpoint/2010/main" val="33634361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ZA" sz="1050" b="0" i="0" dirty="0">
                <a:solidFill>
                  <a:srgbClr val="333333"/>
                </a:solidFill>
                <a:effectLst/>
                <a:latin typeface="Source Sans Pro" panose="020B0503030403020204" pitchFamily="34" charset="0"/>
              </a:rPr>
              <a:t>The width of the confidence interval for an individual study depends to a large extent on the sample size. </a:t>
            </a:r>
            <a:r>
              <a:rPr lang="en-AU" altLang="en-US" sz="800" dirty="0"/>
              <a:t>For an individual study, larger studies tend to have narrower confidence intervals (more precise effect). For a meta-analysis, more studies will usually mean a narrower CI, although if the study results are conflicting with each other, more studies may lead to a wider CI.</a:t>
            </a:r>
          </a:p>
          <a:p>
            <a:pPr>
              <a:lnSpc>
                <a:spcPct val="80000"/>
              </a:lnSpc>
            </a:pPr>
            <a:endParaRPr lang="en-AU" altLang="en-US" sz="800" dirty="0"/>
          </a:p>
          <a:p>
            <a:pPr>
              <a:lnSpc>
                <a:spcPct val="80000"/>
              </a:lnSpc>
            </a:pPr>
            <a:r>
              <a:rPr lang="en-AU" altLang="en-US" sz="800" dirty="0"/>
              <a:t>The CI  can also tell us about the statistical significance of the estimate – if the CI includes the line of no effect, then the result is not statistically significant at that level (e.g. a 95% CI corresponds to a P value of 0.05, a 90% CI corresponds to a P value of 0.1). Authors are advised NOT to describe results as ‘not statistically significant’ or ‘non-significant’, but to interpret what the results tell us.</a:t>
            </a:r>
          </a:p>
          <a:p>
            <a:pPr>
              <a:lnSpc>
                <a:spcPct val="80000"/>
              </a:lnSpc>
            </a:pPr>
            <a:endParaRPr lang="en-AU" altLang="en-US" sz="800" dirty="0"/>
          </a:p>
          <a:p>
            <a:pPr>
              <a:lnSpc>
                <a:spcPct val="80000"/>
              </a:lnSpc>
            </a:pPr>
            <a:r>
              <a:rPr lang="en-AU" altLang="en-US" sz="800" dirty="0"/>
              <a:t>It’s important to be able to tell the difference between ‘evidence of no effect’ and ‘no evidence of effect’. A non-significant result may mean that we don’t have enough information to be certain that the intervention works, but if we had some more studies and more results, our precision might increase. Alternatively, if we have lots of studies, and a very precise result sitting right on the line of no effect, then perhaps we can be certain that the intervention has no effect.</a:t>
            </a:r>
          </a:p>
          <a:p>
            <a:pPr>
              <a:lnSpc>
                <a:spcPct val="80000"/>
              </a:lnSpc>
            </a:pPr>
            <a:endParaRPr lang="en-AU" altLang="en-US" sz="800" dirty="0"/>
          </a:p>
          <a:p>
            <a:pPr>
              <a:lnSpc>
                <a:spcPct val="80000"/>
              </a:lnSpc>
            </a:pPr>
            <a:r>
              <a:rPr lang="en-AU" altLang="en-US" sz="800" dirty="0"/>
              <a:t>It’s also important to consider clinical significance – for this outcome, in the context of your question, what level of change would be considered important? e.g. 10% decrease in risk? 2 point change on a 10 point pain scale? If the CI shows a range that includes values above and below your clinical important change, then you can’t be confident that the effect will be large enough to be important to your patients. If the range also includes the line of no effect, then you can’t be certain that the intervention will have any effect, and may even be harmful.</a:t>
            </a:r>
          </a:p>
          <a:p>
            <a:pPr>
              <a:lnSpc>
                <a:spcPct val="80000"/>
              </a:lnSpc>
            </a:pPr>
            <a:endParaRPr lang="en-AU" altLang="en-US" sz="800" dirty="0"/>
          </a:p>
          <a:p>
            <a:pPr>
              <a:lnSpc>
                <a:spcPct val="80000"/>
              </a:lnSpc>
            </a:pPr>
            <a:r>
              <a:rPr lang="en-AU" altLang="en-US" sz="800" dirty="0"/>
              <a:t>More on interpretation will be covered in a separate presentation.</a:t>
            </a:r>
          </a:p>
        </p:txBody>
      </p:sp>
    </p:spTree>
    <p:extLst>
      <p:ext uri="{BB962C8B-B14F-4D97-AF65-F5344CB8AC3E}">
        <p14:creationId xmlns:p14="http://schemas.microsoft.com/office/powerpoint/2010/main" val="88296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Rot="1" noChangeAspect="1" noChangeArrowheads="1" noTextEdit="1"/>
          </p:cNvSpPr>
          <p:nvPr>
            <p:ph type="sldImg"/>
          </p:nvPr>
        </p:nvSpPr>
        <p:spPr>
          <a:xfrm>
            <a:off x="1033463" y="776288"/>
            <a:ext cx="5184775" cy="3889375"/>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AU" altLang="en-US" sz="700" dirty="0"/>
              <a:t>In this example, the review looks at the effects of total fat intake on body weight, comparing low dietary fat intake with  usual fat intake in the general population. The mean difference in weight loss between groups with at least 6 months follow-up was 1.54kg (95%CI -1.97 to -1.12kg). This is a significant effect, as the 95% CI indicates, that we can be 95% certain that the weight loss in the population is somewhere between 1.12 and 1.97 kg (the CI does not cross </a:t>
            </a:r>
            <a:r>
              <a:rPr lang="en-AU" altLang="en-US" sz="700" dirty="0" err="1"/>
              <a:t>ths</a:t>
            </a:r>
            <a:r>
              <a:rPr lang="en-AU" altLang="en-US" sz="700" dirty="0"/>
              <a:t> line of no effect). </a:t>
            </a:r>
          </a:p>
          <a:p>
            <a:pPr eaLnBrk="1" hangingPunct="1">
              <a:lnSpc>
                <a:spcPct val="80000"/>
              </a:lnSpc>
            </a:pPr>
            <a:endParaRPr lang="en-AU" altLang="en-US" sz="700" dirty="0"/>
          </a:p>
          <a:p>
            <a:pPr eaLnBrk="1" hangingPunct="1">
              <a:lnSpc>
                <a:spcPct val="80000"/>
              </a:lnSpc>
            </a:pPr>
            <a:r>
              <a:rPr lang="hr-HR" altLang="en-US" sz="700" dirty="0"/>
              <a:t>[NOTE TO </a:t>
            </a:r>
            <a:r>
              <a:rPr lang="hr-HR" altLang="en-US" sz="700" dirty="0" err="1"/>
              <a:t>TRAINERS</a:t>
            </a:r>
            <a:r>
              <a:rPr lang="hr-HR" altLang="en-US" sz="700" dirty="0"/>
              <a:t>: </a:t>
            </a:r>
            <a:r>
              <a:rPr lang="en-AU" altLang="en-US" sz="700" dirty="0"/>
              <a:t>ASK: Is this effect clinically important?</a:t>
            </a:r>
            <a:r>
              <a:rPr lang="hr-HR" altLang="en-US" sz="700" dirty="0"/>
              <a:t>]</a:t>
            </a:r>
            <a:endParaRPr lang="en-US" altLang="en-US" sz="700" dirty="0"/>
          </a:p>
          <a:p>
            <a:pPr eaLnBrk="1" hangingPunct="1">
              <a:lnSpc>
                <a:spcPct val="80000"/>
              </a:lnSpc>
            </a:pPr>
            <a:r>
              <a:rPr lang="en-US" altLang="en-US" sz="700" dirty="0"/>
              <a:t>Is a difference in weight loss of 1.5kg between groups, over a period of 6 months clinically significant? Considering that our daily weight can fluctuate by up to 2kg due to fluid intake, perspiration, exercise, menstrual cycles etc. this statistically significant difference is probably not clinically significant. We would also want more information on the average baseline weight, as a 5-10% reduction from the baseline weight could be seen as clinically </a:t>
            </a:r>
            <a:r>
              <a:rPr lang="en-US" altLang="en-US" sz="700"/>
              <a:t>meaningful weight loss. </a:t>
            </a:r>
            <a:endParaRPr lang="en-AU" altLang="en-US" sz="700" dirty="0"/>
          </a:p>
        </p:txBody>
      </p:sp>
    </p:spTree>
    <p:extLst>
      <p:ext uri="{BB962C8B-B14F-4D97-AF65-F5344CB8AC3E}">
        <p14:creationId xmlns:p14="http://schemas.microsoft.com/office/powerpoint/2010/main" val="33654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AU" altLang="en-US" sz="1200" dirty="0"/>
              <a:t>There’s more to your analysis than this, and we’ll come back to talk about some tricky types of data, and exploring and interpreting your results in separate presentations.</a:t>
            </a:r>
          </a:p>
          <a:p>
            <a:endParaRPr lang="en-AU" altLang="en-US" sz="1200" dirty="0"/>
          </a:p>
          <a:p>
            <a:r>
              <a:rPr lang="en-AU" altLang="en-US" sz="1200" dirty="0"/>
              <a:t>First, a few words on how your forest plots fit in with the results section of your review. First, your results section should present a systematic, narrative summary of the results. Don’t need to repeat all the data in the text, but make sure you summarise the key findings, and that the text makes sense without referring to the plots.</a:t>
            </a:r>
          </a:p>
          <a:p>
            <a:endParaRPr lang="en-AU" altLang="en-US" sz="1200" dirty="0"/>
          </a:p>
          <a:p>
            <a:r>
              <a:rPr lang="en-AU" altLang="en-US" sz="1200" dirty="0"/>
              <a:t>All your forest plots will be included in the online version of the review, and you should make sure that you’re not including unnecessary forest plots, such as repetitive variations on the same plot, or forest plots with only one included study, as these just make it more difficult for the reader to navigate through all the information. It may be preferable to include outcome data from single studies in a table rather than presenting multiple single-study forest plots</a:t>
            </a:r>
            <a:r>
              <a:rPr lang="hr-HR" altLang="en-US" sz="1200" dirty="0"/>
              <a:t>.</a:t>
            </a:r>
            <a:endParaRPr lang="en-AU" altLang="en-US" sz="1200" dirty="0"/>
          </a:p>
          <a:p>
            <a:endParaRPr lang="en-AU" altLang="en-US" sz="1200" dirty="0"/>
          </a:p>
          <a:p>
            <a:r>
              <a:rPr lang="en-AU" altLang="en-US" sz="1200" dirty="0"/>
              <a:t>The complete set of forest plots is treated as supplementary data alongside the online version of your published review. Some printed versions will not include all the forest plots, so you should select a small number of key forest plots, usually relating to your primary outcomes, and link them as figures in the results section – the same way you would for any published paper. These will then be included with any printed version of the review.</a:t>
            </a:r>
          </a:p>
          <a:p>
            <a:endParaRPr lang="en-AU" altLang="en-US" sz="1200" dirty="0"/>
          </a:p>
          <a:p>
            <a:r>
              <a:rPr lang="en-AU" altLang="en-US" sz="1200" dirty="0"/>
              <a:t>Don’t forget that you might also have other data you need to present, that wouldn’t fit in the forest plots, such as results in different formats that did not match the other studies, or results of single studies that were the only ones to report a particular comparison or outcome. These results should not be left out of your review - you need to give a complete and unbiased picture of the evidence.</a:t>
            </a:r>
          </a:p>
          <a:p>
            <a:endParaRPr lang="en-AU" altLang="en-US" sz="1200" dirty="0"/>
          </a:p>
          <a:p>
            <a:r>
              <a:rPr lang="en-AU" altLang="en-US" sz="1200" dirty="0"/>
              <a:t>Don’t forget, though, that some results may not be helpful to include. For example, trivial outcomes measured by your included studies but not considered important at the protocol stage do not have to be included (although you might note that they were measured in your ‘Characteristics of included studies’ table. You may also choose not to report results at high risk of bias. Always be clear and report when you have chosen not to include some results.</a:t>
            </a:r>
            <a:endParaRPr lang="en-AU" altLang="en-US" dirty="0"/>
          </a:p>
          <a:p>
            <a:endParaRPr lang="en-GB" dirty="0"/>
          </a:p>
        </p:txBody>
      </p:sp>
    </p:spTree>
    <p:extLst>
      <p:ext uri="{BB962C8B-B14F-4D97-AF65-F5344CB8AC3E}">
        <p14:creationId xmlns:p14="http://schemas.microsoft.com/office/powerpoint/2010/main" val="925226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Thinking back to the protocol stage, you’ll need to give brief descriptions of your planned analysis. First, you’ll need to briefly state that you will consider whether your studies are similar enough to meta-analyse before proceeding. You’ll also need to specify the meta-analysis methods you plan to use.</a:t>
            </a:r>
          </a:p>
        </p:txBody>
      </p:sp>
    </p:spTree>
    <p:extLst>
      <p:ext uri="{BB962C8B-B14F-4D97-AF65-F5344CB8AC3E}">
        <p14:creationId xmlns:p14="http://schemas.microsoft.com/office/powerpoint/2010/main" val="855194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668294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8184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688975" y="847725"/>
            <a:ext cx="5651500" cy="4238625"/>
          </a:xfrm>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As mentioned in the presentations on Dichotomous and Continuous data, we have until now been mainly focused on collecting appropriate data and effect estimates for each included study. With this presentation, we’re now looking at the review level – how to bring the results of our collection of included studies together, and one of the ways we can do that is meta-analysis.</a:t>
            </a:r>
          </a:p>
        </p:txBody>
      </p:sp>
    </p:spTree>
    <p:extLst>
      <p:ext uri="{BB962C8B-B14F-4D97-AF65-F5344CB8AC3E}">
        <p14:creationId xmlns:p14="http://schemas.microsoft.com/office/powerpoint/2010/main" val="3341422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dirty="0"/>
              <a:t>The terms ‘systematic review’ and ‘meta-analysis’ are often used interchangeably, but they are not the same. Meta-analysis is the term used for the statistical method of combining the results of more than one study, to find the average or common effect across those studies.</a:t>
            </a:r>
          </a:p>
          <a:p>
            <a:pPr eaLnBrk="1" hangingPunct="1"/>
            <a:endParaRPr lang="en-AU" altLang="en-US" dirty="0"/>
          </a:p>
          <a:p>
            <a:pPr eaLnBrk="1" hangingPunct="1"/>
            <a:r>
              <a:rPr lang="en-AU" altLang="en-US" dirty="0"/>
              <a:t>A systematic review, bringing together all the relevant studies to answer a particular question, can synthesise the results with or without a meta-analysis – for example by presenting a narrative synthesis in the text, or it may not find enough of the right kind of data to perform a meta-analysis.</a:t>
            </a:r>
          </a:p>
          <a:p>
            <a:pPr eaLnBrk="1" hangingPunct="1"/>
            <a:endParaRPr lang="en-AU" altLang="en-US" dirty="0"/>
          </a:p>
          <a:p>
            <a:pPr eaLnBrk="1" hangingPunct="1"/>
            <a:r>
              <a:rPr lang="en-AU" altLang="en-US" dirty="0"/>
              <a:t>Equally, a meta-analysis can be presented with or without a systematic review. You can meta-analyse any old studies, that may not represent a systematic, critically appraised, comprehensive view of the literature.</a:t>
            </a:r>
          </a:p>
        </p:txBody>
      </p:sp>
    </p:spTree>
    <p:extLst>
      <p:ext uri="{BB962C8B-B14F-4D97-AF65-F5344CB8AC3E}">
        <p14:creationId xmlns:p14="http://schemas.microsoft.com/office/powerpoint/2010/main" val="2991118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dirty="0"/>
              <a:t>There are a number of reasons why we might want to perform a meta-analysis in our review. First, it’s useful to have a quantitative answer as to how effective our intervention is, and how uncertain we are about the results. </a:t>
            </a:r>
          </a:p>
          <a:p>
            <a:pPr eaLnBrk="1" hangingPunct="1"/>
            <a:endParaRPr lang="en-AU" altLang="en-US" dirty="0"/>
          </a:p>
          <a:p>
            <a:pPr eaLnBrk="1" hangingPunct="1"/>
            <a:r>
              <a:rPr lang="en-AU" altLang="en-US" dirty="0"/>
              <a:t>Bringing together the results of multiple studies gives us advantages – by combining samples we increase our power to detect differences, and increase the precision of our answer. We can also do things that a single study can’t, no matter how well conducted – we can explore the differences between the individual studies, giving us more answers about the way the intervention works in different variations, or different populations and contexts.</a:t>
            </a:r>
          </a:p>
          <a:p>
            <a:pPr eaLnBrk="1" hangingPunct="1"/>
            <a:endParaRPr lang="en-AU" altLang="en-US" dirty="0"/>
          </a:p>
          <a:p>
            <a:pPr eaLnBrk="1" hangingPunct="1"/>
            <a:r>
              <a:rPr lang="en-AU" altLang="en-US" dirty="0"/>
              <a:t>If the individual studies are giving us conflicting answers, a meta-analysis may settle the controversy by giving us an overall answer, although sometimes controversies can be hard to settle. We can also identify new ideas and hypotheses to be tested by future studies.</a:t>
            </a:r>
          </a:p>
        </p:txBody>
      </p:sp>
    </p:spTree>
    <p:extLst>
      <p:ext uri="{BB962C8B-B14F-4D97-AF65-F5344CB8AC3E}">
        <p14:creationId xmlns:p14="http://schemas.microsoft.com/office/powerpoint/2010/main" val="2012083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dirty="0"/>
              <a:t>But it’s not always a good idea to perform a meta-analysis, and there are some situations where we should not. The first of these situations is where we are mixing apples with oranges – when the studies are too different from each other, and it would not make sense to combine their results. Before we combine the results of multiple studies, we need to be confident that they are comparing the same interventions and measuring the same outcomes.</a:t>
            </a:r>
          </a:p>
          <a:p>
            <a:pPr eaLnBrk="1" hangingPunct="1"/>
            <a:endParaRPr lang="en-AU" altLang="en-US" dirty="0"/>
          </a:p>
          <a:p>
            <a:pPr eaLnBrk="1" hangingPunct="1"/>
            <a:r>
              <a:rPr lang="en-AU" altLang="en-US" dirty="0"/>
              <a:t>You’ll need to use your judgement to decide whether this is the case and refer back to the objective of your review. In some cases, it might make sense to combine a broad range of studies. If your objective is to investigate the impact of exercise programs compared to no exercise, then you might be happy to combine studies using many different kinds of exercise programs, and you would get a broad answer about their effectiveness.</a:t>
            </a:r>
          </a:p>
          <a:p>
            <a:pPr eaLnBrk="1" hangingPunct="1"/>
            <a:endParaRPr lang="en-AU" altLang="en-US" dirty="0"/>
          </a:p>
          <a:p>
            <a:pPr eaLnBrk="1" hangingPunct="1"/>
            <a:r>
              <a:rPr lang="en-AU" altLang="en-US" dirty="0"/>
              <a:t>On the other hand, this would not answer questions about the difference between swimming and jogging, or between self-managed exercise versus exercise with a physiotherapist, or between short and long exercise programs, and the overall broad answer you get may be too broad to be useful in predicting the effect of any particular exercise program. If that’s what you want to do, you might decide to break up your review into several separate meta-analyses. It’s up to you to make those judgements.</a:t>
            </a:r>
          </a:p>
        </p:txBody>
      </p:sp>
    </p:spTree>
    <p:extLst>
      <p:ext uri="{BB962C8B-B14F-4D97-AF65-F5344CB8AC3E}">
        <p14:creationId xmlns:p14="http://schemas.microsoft.com/office/powerpoint/2010/main" val="3363446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The second reason why we may not want to do a meta-analysis is if the studies are too unreliable – if their risk of bias is too high for us to be confident that they are telling us the truth. A meta-analysis is only as good as the studies in it – as we say, ‘garbage in, garbage out’. If the studies are biased, then the result of the meta-analysis may also be wrong. Even worse, meta-analysing biased results will increase their precision, narrowing the confidence intervals and increasing people’s confidence in the result, and it will give the results more credibility by labelling them as a systematic review.</a:t>
            </a:r>
          </a:p>
          <a:p>
            <a:endParaRPr lang="en-AU" altLang="en-US"/>
          </a:p>
          <a:p>
            <a:r>
              <a:rPr lang="en-AU" altLang="en-US"/>
              <a:t>It’s also important to consider whether your studies are a true reflection of the research in a field. Reporting bias or publication bias might mean that we have an unrepresentative sample that exaggerates the true intervention effect. If you suspect that your review is suffering from this problem, it may be best not to present the meta-analysed result.</a:t>
            </a:r>
          </a:p>
        </p:txBody>
      </p:sp>
    </p:spTree>
    <p:extLst>
      <p:ext uri="{BB962C8B-B14F-4D97-AF65-F5344CB8AC3E}">
        <p14:creationId xmlns:p14="http://schemas.microsoft.com/office/powerpoint/2010/main" val="468075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dirty="0"/>
              <a:t>However, if you are confident that you have a group of studies that are sufficiently comparable, and they are sufficiently reliable, then we can go ahead and do a meta-analysis. To do this, we need to have at least two studies measuring the same thing in a similar way, and we need the data in a format we can use, e.g. for dichotomous outcomes the number of events and the number of people in each group, and for continuous outcomes the mean, SD and number of people in each group.</a:t>
            </a:r>
          </a:p>
          <a:p>
            <a:pPr eaLnBrk="1" hangingPunct="1"/>
            <a:endParaRPr lang="en-AU" altLang="en-US" dirty="0"/>
          </a:p>
          <a:p>
            <a:pPr eaLnBrk="1" hangingPunct="1"/>
            <a:r>
              <a:rPr lang="en-AU" altLang="en-US" dirty="0"/>
              <a:t>NOTE to trainers: More information about the principles of meta-analysis is provided in the Cochrane Handbook, Section 10.2.1: Principles of meta-analysis. </a:t>
            </a:r>
          </a:p>
        </p:txBody>
      </p:sp>
    </p:spTree>
    <p:extLst>
      <p:ext uri="{BB962C8B-B14F-4D97-AF65-F5344CB8AC3E}">
        <p14:creationId xmlns:p14="http://schemas.microsoft.com/office/powerpoint/2010/main" val="944783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Tree>
    <p:extLst>
      <p:ext uri="{BB962C8B-B14F-4D97-AF65-F5344CB8AC3E}">
        <p14:creationId xmlns:p14="http://schemas.microsoft.com/office/powerpoint/2010/main" val="321759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hr-HR"/>
              <a:t>Uredite stilove teksta matrice</a:t>
            </a:r>
          </a:p>
        </p:txBody>
      </p:sp>
      <p:pic>
        <p:nvPicPr>
          <p:cNvPr id="5" name="Picture 4">
            <a:extLst>
              <a:ext uri="{FF2B5EF4-FFF2-40B4-BE49-F238E27FC236}">
                <a16:creationId xmlns:a16="http://schemas.microsoft.com/office/drawing/2014/main" id="{CCF16492-5966-43E8-882F-B5E25E5683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162163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able Title">
    <p:spTree>
      <p:nvGrpSpPr>
        <p:cNvPr id="1" name=""/>
        <p:cNvGrpSpPr/>
        <p:nvPr/>
      </p:nvGrpSpPr>
      <p:grpSpPr>
        <a:xfrm>
          <a:off x="0" y="0"/>
          <a:ext cx="0" cy="0"/>
          <a:chOff x="0" y="0"/>
          <a:chExt cx="0" cy="0"/>
        </a:xfrm>
      </p:grpSpPr>
      <p:sp>
        <p:nvSpPr>
          <p:cNvPr id="2" name="Title 1"/>
          <p:cNvSpPr>
            <a:spLocks noGrp="1"/>
          </p:cNvSpPr>
          <p:nvPr>
            <p:ph type="title"/>
          </p:nvPr>
        </p:nvSpPr>
        <p:spPr>
          <a:xfrm>
            <a:off x="439738" y="1202400"/>
            <a:ext cx="6120000" cy="460800"/>
          </a:xfrm>
        </p:spPr>
        <p:txBody>
          <a:bodyPr anchor="t" anchorCtr="0"/>
          <a:lstStyle>
            <a:lvl1pPr>
              <a:defRPr sz="2000"/>
            </a:lvl1pPr>
          </a:lstStyle>
          <a:p>
            <a:r>
              <a:rPr lang="hr-HR"/>
              <a:t>Uredite stil naslova matrice</a:t>
            </a: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sp>
        <p:nvSpPr>
          <p:cNvPr id="8"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hr-HR"/>
              <a:t>Uredite stilove teksta matrice</a:t>
            </a:r>
          </a:p>
        </p:txBody>
      </p:sp>
    </p:spTree>
    <p:extLst>
      <p:ext uri="{BB962C8B-B14F-4D97-AF65-F5344CB8AC3E}">
        <p14:creationId xmlns:p14="http://schemas.microsoft.com/office/powerpoint/2010/main" val="2404286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Tree>
    <p:extLst>
      <p:ext uri="{BB962C8B-B14F-4D97-AF65-F5344CB8AC3E}">
        <p14:creationId xmlns:p14="http://schemas.microsoft.com/office/powerpoint/2010/main" val="3631997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3922754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vider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2849400"/>
            <a:ext cx="4192587" cy="20826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Tree>
    <p:extLst>
      <p:ext uri="{BB962C8B-B14F-4D97-AF65-F5344CB8AC3E}">
        <p14:creationId xmlns:p14="http://schemas.microsoft.com/office/powerpoint/2010/main" val="3925665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vider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2849400"/>
            <a:ext cx="4192587" cy="21978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pic>
        <p:nvPicPr>
          <p:cNvPr id="6" name="Picture 3">
            <a:extLst>
              <a:ext uri="{FF2B5EF4-FFF2-40B4-BE49-F238E27FC236}">
                <a16:creationId xmlns:a16="http://schemas.microsoft.com/office/drawing/2014/main" id="{24A681DD-34D4-42B6-BFBC-EFEF29174A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000" y="439200"/>
            <a:ext cx="1879200" cy="639233"/>
          </a:xfrm>
          <a:prstGeom prst="rect">
            <a:avLst/>
          </a:prstGeom>
        </p:spPr>
      </p:pic>
      <p:pic>
        <p:nvPicPr>
          <p:cNvPr id="8" name="Picture 6">
            <a:extLst>
              <a:ext uri="{FF2B5EF4-FFF2-40B4-BE49-F238E27FC236}">
                <a16:creationId xmlns:a16="http://schemas.microsoft.com/office/drawing/2014/main" id="{D753AA4B-F64E-485E-8144-A277E01CD6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10" name="Rectangle 7">
            <a:extLst>
              <a:ext uri="{FF2B5EF4-FFF2-40B4-BE49-F238E27FC236}">
                <a16:creationId xmlns:a16="http://schemas.microsoft.com/office/drawing/2014/main" id="{D6ECCC19-5F72-4FDF-A742-41D8BDAE8B54}"/>
              </a:ext>
            </a:extLst>
          </p:cNvPr>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367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072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Large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0" y="460800"/>
            <a:ext cx="1879200" cy="639233"/>
          </a:xfrm>
          <a:prstGeom prst="rect">
            <a:avLst/>
          </a:prstGeom>
        </p:spPr>
      </p:pic>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en-US"/>
              <a:t>Click to edit Master title style</a:t>
            </a:r>
            <a:endParaRPr lang="en-GB" dirty="0"/>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083042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4121083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53619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pic>
        <p:nvPicPr>
          <p:cNvPr id="7" name="Picture 3">
            <a:extLst>
              <a:ext uri="{FF2B5EF4-FFF2-40B4-BE49-F238E27FC236}">
                <a16:creationId xmlns:a16="http://schemas.microsoft.com/office/drawing/2014/main" id="{FFB0D148-F3A8-41F3-A08A-F544DD7411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66746"/>
            <a:ext cx="1879200" cy="627341"/>
          </a:xfrm>
          <a:prstGeom prst="rect">
            <a:avLst/>
          </a:prstGeom>
        </p:spPr>
      </p:pic>
      <p:sp>
        <p:nvSpPr>
          <p:cNvPr id="9" name="TextBox 7">
            <a:extLst>
              <a:ext uri="{FF2B5EF4-FFF2-40B4-BE49-F238E27FC236}">
                <a16:creationId xmlns:a16="http://schemas.microsoft.com/office/drawing/2014/main" id="{188A06D3-D149-4CA3-B43A-8F52C8114C23}"/>
              </a:ext>
            </a:extLst>
          </p:cNvPr>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10" name="Picture 5">
            <a:extLst>
              <a:ext uri="{FF2B5EF4-FFF2-40B4-BE49-F238E27FC236}">
                <a16:creationId xmlns:a16="http://schemas.microsoft.com/office/drawing/2014/main" id="{26A1BEF0-5700-4547-89CB-80031D9944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11" name="Rectangle 8">
            <a:extLst>
              <a:ext uri="{FF2B5EF4-FFF2-40B4-BE49-F238E27FC236}">
                <a16:creationId xmlns:a16="http://schemas.microsoft.com/office/drawing/2014/main" id="{18FB4144-7933-43ED-8169-85C7AC751803}"/>
              </a:ext>
            </a:extLst>
          </p:cNvPr>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3817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4005458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67198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sp>
        <p:nvSpPr>
          <p:cNvPr id="6" name="Rectangle 5"/>
          <p:cNvSpPr/>
          <p:nvPr/>
        </p:nvSpPr>
        <p:spPr>
          <a:xfrm>
            <a:off x="3924000" y="0"/>
            <a:ext cx="5220000" cy="685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4608000" y="1964825"/>
            <a:ext cx="4356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608000" y="3835800"/>
            <a:ext cx="4046400" cy="822600"/>
          </a:xfrm>
        </p:spPr>
        <p:txBody>
          <a:bodyPr/>
          <a:lstStyle>
            <a:lvl1pPr marL="0" indent="0" algn="l">
              <a:lnSpc>
                <a:spcPts val="1900"/>
              </a:lnSpc>
              <a:spcBef>
                <a:spcPts val="0"/>
              </a:spcBef>
              <a:buNone/>
              <a:defRPr sz="1800" b="1">
                <a:solidFill>
                  <a:schemeClr val="bg1"/>
                </a:solidFill>
                <a:latin typeface="+mj-lt"/>
              </a:defRPr>
            </a:lvl1pPr>
            <a:lvl2pPr marL="3175" indent="0" algn="l">
              <a:lnSpc>
                <a:spcPts val="1900"/>
              </a:lnSpc>
              <a:spcBef>
                <a:spcPts val="0"/>
              </a:spcBef>
              <a:buNone/>
              <a:defRPr sz="1800">
                <a:solidFill>
                  <a:schemeClr val="bg1"/>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1808" b="16524"/>
          <a:stretch/>
        </p:blipFill>
        <p:spPr>
          <a:xfrm>
            <a:off x="2073686" y="0"/>
            <a:ext cx="2777113" cy="6858000"/>
          </a:xfrm>
          <a:prstGeom prst="rect">
            <a:avLst/>
          </a:prstGeom>
        </p:spPr>
      </p:pic>
    </p:spTree>
    <p:extLst>
      <p:ext uri="{BB962C8B-B14F-4D97-AF65-F5344CB8AC3E}">
        <p14:creationId xmlns:p14="http://schemas.microsoft.com/office/powerpoint/2010/main" val="972064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v4">
    <p:spTree>
      <p:nvGrpSpPr>
        <p:cNvPr id="1" name=""/>
        <p:cNvGrpSpPr/>
        <p:nvPr/>
      </p:nvGrpSpPr>
      <p:grpSpPr>
        <a:xfrm>
          <a:off x="0" y="0"/>
          <a:ext cx="0" cy="0"/>
          <a:chOff x="0" y="0"/>
          <a:chExt cx="0" cy="0"/>
        </a:xfrm>
      </p:grpSpPr>
      <p:sp>
        <p:nvSpPr>
          <p:cNvPr id="2" name="Title 1"/>
          <p:cNvSpPr>
            <a:spLocks noGrp="1"/>
          </p:cNvSpPr>
          <p:nvPr>
            <p:ph type="ctrTitle"/>
          </p:nvPr>
        </p:nvSpPr>
        <p:spPr>
          <a:xfrm>
            <a:off x="439738" y="356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47286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6585" y="0"/>
            <a:ext cx="4282440" cy="6858000"/>
          </a:xfrm>
          <a:prstGeom prst="rect">
            <a:avLst/>
          </a:prstGeom>
        </p:spPr>
      </p:pic>
    </p:spTree>
    <p:extLst>
      <p:ext uri="{BB962C8B-B14F-4D97-AF65-F5344CB8AC3E}">
        <p14:creationId xmlns:p14="http://schemas.microsoft.com/office/powerpoint/2010/main" val="229727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Large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pic>
        <p:nvPicPr>
          <p:cNvPr id="6" name="Picture 3">
            <a:extLst>
              <a:ext uri="{FF2B5EF4-FFF2-40B4-BE49-F238E27FC236}">
                <a16:creationId xmlns:a16="http://schemas.microsoft.com/office/drawing/2014/main" id="{E71D4FAA-1586-4D01-9F9C-E6C5C05AA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60800"/>
            <a:ext cx="1879200" cy="639233"/>
          </a:xfrm>
          <a:prstGeom prst="rect">
            <a:avLst/>
          </a:prstGeom>
        </p:spPr>
      </p:pic>
    </p:spTree>
    <p:extLst>
      <p:ext uri="{BB962C8B-B14F-4D97-AF65-F5344CB8AC3E}">
        <p14:creationId xmlns:p14="http://schemas.microsoft.com/office/powerpoint/2010/main" val="327787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with Small Image">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699225"/>
            <a:ext cx="4117862"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958200"/>
            <a:ext cx="4117862"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7863"/>
          <a:stretch/>
        </p:blipFill>
        <p:spPr>
          <a:xfrm>
            <a:off x="5534025" y="0"/>
            <a:ext cx="3120980" cy="6858000"/>
          </a:xfrm>
          <a:prstGeom prst="rect">
            <a:avLst/>
          </a:prstGeom>
        </p:spPr>
      </p:pic>
      <p:sp>
        <p:nvSpPr>
          <p:cNvPr id="7" name="Picture Placeholder 6"/>
          <p:cNvSpPr>
            <a:spLocks noGrp="1"/>
          </p:cNvSpPr>
          <p:nvPr>
            <p:ph type="pic" sz="quarter" idx="10" hasCustomPrompt="1"/>
          </p:nvPr>
        </p:nvSpPr>
        <p:spPr>
          <a:xfrm>
            <a:off x="4644000" y="1324800"/>
            <a:ext cx="4500000" cy="3384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507501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with Large Image v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3419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46278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Tree>
    <p:extLst>
      <p:ext uri="{BB962C8B-B14F-4D97-AF65-F5344CB8AC3E}">
        <p14:creationId xmlns:p14="http://schemas.microsoft.com/office/powerpoint/2010/main" val="291450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pic>
        <p:nvPicPr>
          <p:cNvPr id="3" name="Picture 2">
            <a:extLst>
              <a:ext uri="{FF2B5EF4-FFF2-40B4-BE49-F238E27FC236}">
                <a16:creationId xmlns:a16="http://schemas.microsoft.com/office/drawing/2014/main" id="{257D9E46-01DE-401C-9A14-012FF25191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32699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spTree>
    <p:extLst>
      <p:ext uri="{BB962C8B-B14F-4D97-AF65-F5344CB8AC3E}">
        <p14:creationId xmlns:p14="http://schemas.microsoft.com/office/powerpoint/2010/main" val="226031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738" y="1317600"/>
            <a:ext cx="6120000" cy="632838"/>
          </a:xfrm>
          <a:prstGeom prst="rect">
            <a:avLst/>
          </a:prstGeom>
        </p:spPr>
        <p:txBody>
          <a:bodyPr vert="horz" lIns="0" tIns="0" rIns="0" bIns="0" rtlCol="0" anchor="b" anchorCtr="0">
            <a:noAutofit/>
          </a:bodyPr>
          <a:lstStyle/>
          <a:p>
            <a:r>
              <a:rPr lang="hr-HR"/>
              <a:t>Uredite stil naslova matrice</a:t>
            </a:r>
            <a:endParaRPr lang="en-GB"/>
          </a:p>
        </p:txBody>
      </p:sp>
      <p:sp>
        <p:nvSpPr>
          <p:cNvPr id="3" name="Text Placeholder 2"/>
          <p:cNvSpPr>
            <a:spLocks noGrp="1"/>
          </p:cNvSpPr>
          <p:nvPr>
            <p:ph type="body" idx="1"/>
          </p:nvPr>
        </p:nvSpPr>
        <p:spPr>
          <a:xfrm>
            <a:off x="439738" y="2275200"/>
            <a:ext cx="6120000" cy="3909600"/>
          </a:xfrm>
          <a:prstGeom prst="rect">
            <a:avLst/>
          </a:prstGeom>
        </p:spPr>
        <p:txBody>
          <a:bodyPr vert="horz" lIns="0" tIns="0" rIns="0" bIns="0" rtlCol="0">
            <a:no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pic>
        <p:nvPicPr>
          <p:cNvPr id="7" name="Picture 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pic>
        <p:nvPicPr>
          <p:cNvPr id="6" name="Picture 3">
            <a:extLst>
              <a:ext uri="{FF2B5EF4-FFF2-40B4-BE49-F238E27FC236}">
                <a16:creationId xmlns:a16="http://schemas.microsoft.com/office/drawing/2014/main" id="{E06D13AC-E33F-44B6-8E8B-A62B4787C1D1}"/>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32000" y="466746"/>
            <a:ext cx="1879200" cy="627341"/>
          </a:xfrm>
          <a:prstGeom prst="rect">
            <a:avLst/>
          </a:prstGeom>
        </p:spPr>
      </p:pic>
    </p:spTree>
    <p:extLst>
      <p:ext uri="{BB962C8B-B14F-4D97-AF65-F5344CB8AC3E}">
        <p14:creationId xmlns:p14="http://schemas.microsoft.com/office/powerpoint/2010/main" val="23566784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61" r:id="rId17"/>
    <p:sldLayoutId id="2147483650" r:id="rId18"/>
    <p:sldLayoutId id="2147483668" r:id="rId19"/>
    <p:sldLayoutId id="2147483664" r:id="rId20"/>
    <p:sldLayoutId id="2147483665" r:id="rId21"/>
  </p:sldLayoutIdLst>
  <p:txStyles>
    <p:titleStyle>
      <a:lvl1pPr algn="l" defTabSz="914400" rtl="0" eaLnBrk="1" latinLnBrk="0" hangingPunct="1">
        <a:spcBef>
          <a:spcPct val="0"/>
        </a:spcBef>
        <a:buNone/>
        <a:defRPr sz="3600" b="1" kern="1200" spc="-40" baseline="0">
          <a:solidFill>
            <a:schemeClr val="bg2"/>
          </a:solidFill>
          <a:latin typeface="+mj-lt"/>
          <a:ea typeface="+mj-ea"/>
          <a:cs typeface="+mj-cs"/>
        </a:defRPr>
      </a:lvl1pPr>
    </p:titleStyle>
    <p:body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2.wmf"/><Relationship Id="rId4" Type="http://schemas.openxmlformats.org/officeDocument/2006/relationships/image" Target="../media/image11.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hyperlink" Target="http://i.creativecommons.org/l/by-nc/3.0/88x31.p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www.training.cochrane.org/handbook.S"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hyperlink" Target="http://www.training.cochrane.org/handboo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chemeClr val="accent2"/>
                </a:solidFill>
              </a:rPr>
              <a:t>Introduction to meta-analysis</a:t>
            </a:r>
          </a:p>
        </p:txBody>
      </p:sp>
    </p:spTree>
    <p:extLst>
      <p:ext uri="{BB962C8B-B14F-4D97-AF65-F5344CB8AC3E}">
        <p14:creationId xmlns:p14="http://schemas.microsoft.com/office/powerpoint/2010/main" val="3602439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AU" altLang="en-US"/>
              <a:t>Session outline</a:t>
            </a:r>
          </a:p>
        </p:txBody>
      </p:sp>
      <p:sp>
        <p:nvSpPr>
          <p:cNvPr id="14339" name="Content Placeholder 2"/>
          <p:cNvSpPr>
            <a:spLocks noGrp="1"/>
          </p:cNvSpPr>
          <p:nvPr>
            <p:ph idx="1"/>
          </p:nvPr>
        </p:nvSpPr>
        <p:spPr/>
        <p:txBody>
          <a:bodyPr/>
          <a:lstStyle/>
          <a:p>
            <a:pPr marL="182563" indent="-182563">
              <a:buFont typeface="Arial" panose="020B0604020202020204" pitchFamily="34" charset="0"/>
              <a:buChar char="•"/>
            </a:pPr>
            <a:r>
              <a:rPr lang="en-AU" altLang="en-US" dirty="0"/>
              <a:t>principles of meta-analysis</a:t>
            </a:r>
          </a:p>
          <a:p>
            <a:pPr marL="182563" indent="-182563">
              <a:buFont typeface="Arial" panose="020B0604020202020204" pitchFamily="34" charset="0"/>
              <a:buChar char="•"/>
            </a:pPr>
            <a:r>
              <a:rPr lang="en-AU" altLang="en-US" b="1" dirty="0"/>
              <a:t>steps in a meta-analysis</a:t>
            </a:r>
          </a:p>
          <a:p>
            <a:pPr marL="182563" indent="-182563">
              <a:buFont typeface="Arial" panose="020B0604020202020204" pitchFamily="34" charset="0"/>
              <a:buChar char="•"/>
            </a:pPr>
            <a:r>
              <a:rPr lang="en-AU" altLang="en-US" dirty="0"/>
              <a:t>presenting your results</a:t>
            </a:r>
          </a:p>
        </p:txBody>
      </p:sp>
    </p:spTree>
    <p:extLst>
      <p:ext uri="{BB962C8B-B14F-4D97-AF65-F5344CB8AC3E}">
        <p14:creationId xmlns:p14="http://schemas.microsoft.com/office/powerpoint/2010/main" val="4087308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AU" altLang="en-US"/>
              <a:t>Steps in a meta-analysis</a:t>
            </a:r>
          </a:p>
        </p:txBody>
      </p:sp>
      <p:sp>
        <p:nvSpPr>
          <p:cNvPr id="15363" name="Content Placeholder 2"/>
          <p:cNvSpPr>
            <a:spLocks noGrp="1"/>
          </p:cNvSpPr>
          <p:nvPr>
            <p:ph idx="4294967295"/>
          </p:nvPr>
        </p:nvSpPr>
        <p:spPr>
          <a:xfrm>
            <a:off x="658368" y="2301875"/>
            <a:ext cx="8232775" cy="3910013"/>
          </a:xfrm>
        </p:spPr>
        <p:txBody>
          <a:bodyPr/>
          <a:lstStyle/>
          <a:p>
            <a:pPr marL="182563" indent="-182563">
              <a:buFont typeface="Arial" panose="020B0604020202020204" pitchFamily="34" charset="0"/>
              <a:buChar char="•"/>
            </a:pPr>
            <a:r>
              <a:rPr lang="en-AU" altLang="en-US" dirty="0"/>
              <a:t>identify comparisons to be made</a:t>
            </a:r>
          </a:p>
          <a:p>
            <a:pPr marL="182563" indent="-182563">
              <a:buFont typeface="Arial" panose="020B0604020202020204" pitchFamily="34" charset="0"/>
              <a:buChar char="•"/>
            </a:pPr>
            <a:r>
              <a:rPr lang="en-AU" altLang="en-US" dirty="0"/>
              <a:t>identify outcomes to be reported and statistics to be used</a:t>
            </a:r>
          </a:p>
          <a:p>
            <a:pPr marL="182563" indent="-182563">
              <a:buFont typeface="Arial" panose="020B0604020202020204" pitchFamily="34" charset="0"/>
              <a:buChar char="•"/>
            </a:pPr>
            <a:r>
              <a:rPr lang="en-AU" altLang="en-US" dirty="0"/>
              <a:t>collect data from each relevant study</a:t>
            </a:r>
          </a:p>
          <a:p>
            <a:pPr marL="182563" indent="-182563">
              <a:buFont typeface="Arial" panose="020B0604020202020204" pitchFamily="34" charset="0"/>
              <a:buChar char="•"/>
            </a:pPr>
            <a:r>
              <a:rPr lang="en-AU" altLang="en-US" dirty="0"/>
              <a:t>combine the results to obtain the summary of effect</a:t>
            </a:r>
          </a:p>
          <a:p>
            <a:pPr marL="182563" indent="-182563">
              <a:buFont typeface="Arial" panose="020B0604020202020204" pitchFamily="34" charset="0"/>
              <a:buChar char="•"/>
            </a:pPr>
            <a:r>
              <a:rPr lang="en-AU" altLang="en-US" dirty="0"/>
              <a:t>explore differences between the studies</a:t>
            </a:r>
          </a:p>
          <a:p>
            <a:pPr marL="182563" indent="-182563">
              <a:buFont typeface="Arial" panose="020B0604020202020204" pitchFamily="34" charset="0"/>
              <a:buChar char="•"/>
            </a:pPr>
            <a:r>
              <a:rPr lang="en-AU" altLang="en-US" dirty="0"/>
              <a:t>interpret the results</a:t>
            </a:r>
          </a:p>
        </p:txBody>
      </p:sp>
    </p:spTree>
    <p:extLst>
      <p:ext uri="{BB962C8B-B14F-4D97-AF65-F5344CB8AC3E}">
        <p14:creationId xmlns:p14="http://schemas.microsoft.com/office/powerpoint/2010/main" val="3318459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a:t>Selecting comparisons</a:t>
            </a:r>
            <a:endParaRPr lang="en-AU" altLang="en-US" dirty="0"/>
          </a:p>
        </p:txBody>
      </p:sp>
      <p:sp>
        <p:nvSpPr>
          <p:cNvPr id="694275" name="Rectangle 3"/>
          <p:cNvSpPr>
            <a:spLocks noGrp="1" noChangeArrowheads="1"/>
          </p:cNvSpPr>
          <p:nvPr>
            <p:ph idx="4294967295"/>
          </p:nvPr>
        </p:nvSpPr>
        <p:spPr>
          <a:xfrm>
            <a:off x="914400" y="4287838"/>
            <a:ext cx="8229600" cy="1771650"/>
          </a:xfrm>
        </p:spPr>
        <p:txBody>
          <a:bodyPr>
            <a:normAutofit/>
          </a:bodyPr>
          <a:lstStyle/>
          <a:p>
            <a:pPr marL="182563" indent="-182563" eaLnBrk="1" hangingPunct="1">
              <a:buFont typeface="Arial" charset="0"/>
              <a:buChar char="•"/>
              <a:defRPr/>
            </a:pPr>
            <a:r>
              <a:rPr lang="en-AU" dirty="0"/>
              <a:t>break your topic down into pair-wise comparisons</a:t>
            </a:r>
          </a:p>
          <a:p>
            <a:pPr marL="182563" indent="-182563" eaLnBrk="1" hangingPunct="1">
              <a:buFont typeface="Arial" charset="0"/>
              <a:buChar char="•"/>
              <a:defRPr/>
            </a:pPr>
            <a:r>
              <a:rPr lang="en-AU" dirty="0"/>
              <a:t>each review may have one or many</a:t>
            </a:r>
          </a:p>
          <a:p>
            <a:pPr marL="182563" indent="-182563" eaLnBrk="1" hangingPunct="1">
              <a:buFont typeface="Arial" charset="0"/>
              <a:buChar char="•"/>
              <a:defRPr/>
            </a:pPr>
            <a:r>
              <a:rPr lang="en-AU" dirty="0"/>
              <a:t>use your judgement to decide what to group together, and what should be a separate comparison</a:t>
            </a:r>
          </a:p>
        </p:txBody>
      </p:sp>
      <p:grpSp>
        <p:nvGrpSpPr>
          <p:cNvPr id="16388" name="Group 6"/>
          <p:cNvGrpSpPr>
            <a:grpSpLocks/>
          </p:cNvGrpSpPr>
          <p:nvPr/>
        </p:nvGrpSpPr>
        <p:grpSpPr bwMode="auto">
          <a:xfrm>
            <a:off x="784225" y="2448507"/>
            <a:ext cx="7526338" cy="1323975"/>
            <a:chOff x="737420" y="2964425"/>
            <a:chExt cx="7525040" cy="1323439"/>
          </a:xfrm>
        </p:grpSpPr>
        <p:sp>
          <p:nvSpPr>
            <p:cNvPr id="16389" name="Text Box 5"/>
            <p:cNvSpPr txBox="1">
              <a:spLocks noChangeArrowheads="1"/>
            </p:cNvSpPr>
            <p:nvPr/>
          </p:nvSpPr>
          <p:spPr bwMode="auto">
            <a:xfrm>
              <a:off x="737420" y="2964425"/>
              <a:ext cx="752504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2800" dirty="0"/>
                <a:t> </a:t>
              </a:r>
              <a:r>
                <a:rPr lang="en-AU" altLang="en-US" b="1" dirty="0">
                  <a:solidFill>
                    <a:schemeClr val="accent2"/>
                  </a:solidFill>
                </a:rPr>
                <a:t>Hypothetical review: </a:t>
              </a:r>
              <a:r>
                <a:rPr lang="en-AU" altLang="en-US" dirty="0">
                  <a:solidFill>
                    <a:schemeClr val="tx2"/>
                  </a:solidFill>
                </a:rPr>
                <a:t>Caffeine for daytime drowsiness</a:t>
              </a:r>
            </a:p>
            <a:p>
              <a:pPr algn="ctr" eaLnBrk="1" hangingPunct="1">
                <a:spcBef>
                  <a:spcPct val="0"/>
                </a:spcBef>
                <a:buFontTx/>
                <a:buNone/>
              </a:pPr>
              <a:endParaRPr lang="en-US" altLang="en-US" dirty="0"/>
            </a:p>
            <a:p>
              <a:pPr algn="ctr" eaLnBrk="1" hangingPunct="1">
                <a:spcBef>
                  <a:spcPct val="0"/>
                </a:spcBef>
                <a:buFontTx/>
                <a:buNone/>
              </a:pPr>
              <a:r>
                <a:rPr lang="en-US" altLang="en-US" dirty="0"/>
                <a:t>vs</a:t>
              </a:r>
              <a:endParaRPr lang="en-AU" altLang="en-US" dirty="0"/>
            </a:p>
          </p:txBody>
        </p:sp>
        <p:sp>
          <p:nvSpPr>
            <p:cNvPr id="16390" name="Rectangle 4"/>
            <p:cNvSpPr>
              <a:spLocks noChangeArrowheads="1"/>
            </p:cNvSpPr>
            <p:nvPr/>
          </p:nvSpPr>
          <p:spPr bwMode="auto">
            <a:xfrm>
              <a:off x="1589761" y="3665816"/>
              <a:ext cx="2549085" cy="574442"/>
            </a:xfrm>
            <a:prstGeom prst="rect">
              <a:avLst/>
            </a:prstGeom>
            <a:solidFill>
              <a:schemeClr val="tx2"/>
            </a:solidFill>
            <a:ln w="9525">
              <a:noFill/>
              <a:miter lim="800000"/>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mj-lt"/>
                </a:rPr>
                <a:t>caffeinated coffee</a:t>
              </a:r>
              <a:endParaRPr lang="en-AU" altLang="en-US" sz="2400" dirty="0">
                <a:solidFill>
                  <a:schemeClr val="bg1"/>
                </a:solidFill>
                <a:latin typeface="+mj-lt"/>
              </a:endParaRPr>
            </a:p>
          </p:txBody>
        </p:sp>
        <p:sp>
          <p:nvSpPr>
            <p:cNvPr id="16391" name="Rectangle 6"/>
            <p:cNvSpPr>
              <a:spLocks noChangeArrowheads="1"/>
            </p:cNvSpPr>
            <p:nvPr/>
          </p:nvSpPr>
          <p:spPr bwMode="auto">
            <a:xfrm>
              <a:off x="4888017" y="3664230"/>
              <a:ext cx="2941130" cy="576029"/>
            </a:xfrm>
            <a:prstGeom prst="rect">
              <a:avLst/>
            </a:prstGeom>
            <a:solidFill>
              <a:schemeClr val="tx2"/>
            </a:solidFill>
            <a:ln w="9525">
              <a:noFill/>
              <a:miter lim="800000"/>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mj-lt"/>
                </a:rPr>
                <a:t>decaffeinated coffee</a:t>
              </a:r>
              <a:endParaRPr lang="en-AU" altLang="en-US" sz="2400" dirty="0">
                <a:solidFill>
                  <a:schemeClr val="bg1"/>
                </a:solidFill>
                <a:latin typeface="+mj-lt"/>
              </a:endParaRPr>
            </a:p>
          </p:txBody>
        </p:sp>
      </p:grpSp>
    </p:spTree>
    <p:extLst>
      <p:ext uri="{BB962C8B-B14F-4D97-AF65-F5344CB8AC3E}">
        <p14:creationId xmlns:p14="http://schemas.microsoft.com/office/powerpoint/2010/main" val="233582708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39737" y="1317600"/>
            <a:ext cx="8413317" cy="632838"/>
          </a:xfrm>
        </p:spPr>
        <p:txBody>
          <a:bodyPr/>
          <a:lstStyle/>
          <a:p>
            <a:pPr eaLnBrk="1" hangingPunct="1"/>
            <a:r>
              <a:rPr lang="en-US" altLang="en-US" dirty="0"/>
              <a:t>Selecting outcomes &amp; effect measures</a:t>
            </a:r>
            <a:endParaRPr lang="en-AU" altLang="en-US" dirty="0"/>
          </a:p>
        </p:txBody>
      </p:sp>
      <p:sp>
        <p:nvSpPr>
          <p:cNvPr id="17411" name="Rectangle 3"/>
          <p:cNvSpPr>
            <a:spLocks noGrp="1" noChangeArrowheads="1"/>
          </p:cNvSpPr>
          <p:nvPr>
            <p:ph idx="4294967295"/>
          </p:nvPr>
        </p:nvSpPr>
        <p:spPr>
          <a:xfrm>
            <a:off x="439738" y="5154613"/>
            <a:ext cx="8704262" cy="1703387"/>
          </a:xfrm>
        </p:spPr>
        <p:txBody>
          <a:bodyPr/>
          <a:lstStyle/>
          <a:p>
            <a:pPr marL="182563" indent="-182563" eaLnBrk="1" hangingPunct="1">
              <a:buFont typeface="Arial" panose="020B0604020202020204" pitchFamily="34" charset="0"/>
              <a:buChar char="•"/>
            </a:pPr>
            <a:r>
              <a:rPr lang="en-AU" altLang="en-US" dirty="0"/>
              <a:t>for each comparison, select outcomes</a:t>
            </a:r>
          </a:p>
          <a:p>
            <a:pPr marL="182563" indent="-182563" eaLnBrk="1" hangingPunct="1">
              <a:buFont typeface="Arial" panose="020B0604020202020204" pitchFamily="34" charset="0"/>
              <a:buChar char="•"/>
            </a:pPr>
            <a:r>
              <a:rPr lang="en-AU" altLang="en-US" dirty="0"/>
              <a:t>for each outcome, select an effect measure</a:t>
            </a:r>
          </a:p>
          <a:p>
            <a:pPr marL="536575" lvl="1" indent="-136525" eaLnBrk="1" hangingPunct="1"/>
            <a:r>
              <a:rPr lang="en-AU" altLang="en-US" dirty="0"/>
              <a:t>may depend on the available data from included studies</a:t>
            </a:r>
          </a:p>
        </p:txBody>
      </p:sp>
      <p:sp>
        <p:nvSpPr>
          <p:cNvPr id="16" name="Text Box 5"/>
          <p:cNvSpPr txBox="1">
            <a:spLocks noChangeArrowheads="1"/>
          </p:cNvSpPr>
          <p:nvPr/>
        </p:nvSpPr>
        <p:spPr bwMode="auto">
          <a:xfrm>
            <a:off x="2617788" y="3530600"/>
            <a:ext cx="3686175" cy="1201738"/>
          </a:xfrm>
          <a:prstGeom prst="rect">
            <a:avLst/>
          </a:prstGeom>
          <a:solidFill>
            <a:schemeClr val="accent2"/>
          </a:solidFill>
          <a:ln w="9525">
            <a:noFill/>
            <a:miter lim="800000"/>
            <a:headEnd/>
            <a:tailEnd/>
          </a:ln>
          <a:effectLst/>
        </p:spPr>
        <p:txBody>
          <a:bodyPr anchor="ctr">
            <a:normAutofit fontScale="85000" lnSpcReduction="10000"/>
          </a:bodyPr>
          <a:lstStyle/>
          <a:p>
            <a:pPr marL="254000" lvl="2" indent="-342900">
              <a:spcBef>
                <a:spcPct val="20000"/>
              </a:spcBef>
              <a:buFont typeface="Arial" charset="0"/>
              <a:buChar char="•"/>
              <a:defRPr/>
            </a:pPr>
            <a:r>
              <a:rPr lang="en-AU" sz="2600" dirty="0">
                <a:solidFill>
                  <a:schemeClr val="bg1"/>
                </a:solidFill>
                <a:latin typeface="+mn-lt"/>
                <a:cs typeface="Arial" charset="0"/>
              </a:rPr>
              <a:t>asleep at end of trial (RR) </a:t>
            </a:r>
          </a:p>
          <a:p>
            <a:pPr marL="254000" lvl="2" indent="-342900">
              <a:spcBef>
                <a:spcPct val="20000"/>
              </a:spcBef>
              <a:buFont typeface="Arial" charset="0"/>
              <a:buChar char="•"/>
              <a:defRPr/>
            </a:pPr>
            <a:r>
              <a:rPr lang="en-AU" sz="2600" dirty="0">
                <a:solidFill>
                  <a:schemeClr val="bg1"/>
                </a:solidFill>
                <a:latin typeface="+mn-lt"/>
                <a:cs typeface="+mn-cs"/>
              </a:rPr>
              <a:t>irritability (MD/SMD)</a:t>
            </a:r>
          </a:p>
          <a:p>
            <a:pPr marL="254000" lvl="2" indent="-342900">
              <a:spcBef>
                <a:spcPct val="20000"/>
              </a:spcBef>
              <a:buFont typeface="Arial" charset="0"/>
              <a:buChar char="•"/>
              <a:defRPr/>
            </a:pPr>
            <a:r>
              <a:rPr lang="en-AU" sz="2600" dirty="0">
                <a:solidFill>
                  <a:schemeClr val="bg1"/>
                </a:solidFill>
                <a:latin typeface="+mn-lt"/>
                <a:cs typeface="+mn-cs"/>
              </a:rPr>
              <a:t>headaches (RR)</a:t>
            </a:r>
          </a:p>
        </p:txBody>
      </p:sp>
      <p:grpSp>
        <p:nvGrpSpPr>
          <p:cNvPr id="17413" name="Group 11"/>
          <p:cNvGrpSpPr>
            <a:grpSpLocks/>
          </p:cNvGrpSpPr>
          <p:nvPr/>
        </p:nvGrpSpPr>
        <p:grpSpPr bwMode="auto">
          <a:xfrm>
            <a:off x="784225" y="2060575"/>
            <a:ext cx="7526338" cy="1323975"/>
            <a:chOff x="737420" y="2964425"/>
            <a:chExt cx="7525040" cy="1323439"/>
          </a:xfrm>
        </p:grpSpPr>
        <p:sp>
          <p:nvSpPr>
            <p:cNvPr id="17414" name="Text Box 5"/>
            <p:cNvSpPr txBox="1">
              <a:spLocks noChangeArrowheads="1"/>
            </p:cNvSpPr>
            <p:nvPr/>
          </p:nvSpPr>
          <p:spPr bwMode="auto">
            <a:xfrm>
              <a:off x="737420" y="2964425"/>
              <a:ext cx="752504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2800"/>
                <a:t> </a:t>
              </a:r>
              <a:r>
                <a:rPr lang="en-AU" altLang="en-US" b="1">
                  <a:solidFill>
                    <a:schemeClr val="accent2"/>
                  </a:solidFill>
                </a:rPr>
                <a:t>Hypothetical review: </a:t>
              </a:r>
              <a:r>
                <a:rPr lang="en-AU" altLang="en-US"/>
                <a:t>Caffeine for daytime drowsiness</a:t>
              </a:r>
            </a:p>
            <a:p>
              <a:pPr algn="ctr" eaLnBrk="1" hangingPunct="1">
                <a:spcBef>
                  <a:spcPct val="0"/>
                </a:spcBef>
                <a:buFontTx/>
                <a:buNone/>
              </a:pPr>
              <a:endParaRPr lang="en-US" altLang="en-US"/>
            </a:p>
            <a:p>
              <a:pPr algn="ctr" eaLnBrk="1" hangingPunct="1">
                <a:spcBef>
                  <a:spcPct val="0"/>
                </a:spcBef>
                <a:buFontTx/>
                <a:buNone/>
              </a:pPr>
              <a:r>
                <a:rPr lang="en-US" altLang="en-US"/>
                <a:t>vs</a:t>
              </a:r>
              <a:endParaRPr lang="en-AU" altLang="en-US"/>
            </a:p>
          </p:txBody>
        </p:sp>
        <p:sp>
          <p:nvSpPr>
            <p:cNvPr id="17415" name="Rectangle 4"/>
            <p:cNvSpPr>
              <a:spLocks noChangeArrowheads="1"/>
            </p:cNvSpPr>
            <p:nvPr/>
          </p:nvSpPr>
          <p:spPr bwMode="auto">
            <a:xfrm>
              <a:off x="1589761" y="3665816"/>
              <a:ext cx="2549085" cy="57444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a:solidFill>
                    <a:schemeClr val="bg1"/>
                  </a:solidFill>
                </a:rPr>
                <a:t>caffeinated coffee</a:t>
              </a:r>
              <a:endParaRPr lang="en-AU" altLang="en-US">
                <a:solidFill>
                  <a:schemeClr val="bg1"/>
                </a:solidFill>
              </a:endParaRPr>
            </a:p>
          </p:txBody>
        </p:sp>
        <p:sp>
          <p:nvSpPr>
            <p:cNvPr id="17416" name="Rectangle 6"/>
            <p:cNvSpPr>
              <a:spLocks noChangeArrowheads="1"/>
            </p:cNvSpPr>
            <p:nvPr/>
          </p:nvSpPr>
          <p:spPr bwMode="auto">
            <a:xfrm>
              <a:off x="4888017" y="3664230"/>
              <a:ext cx="2941130" cy="5760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a:solidFill>
                    <a:schemeClr val="bg1"/>
                  </a:solidFill>
                </a:rPr>
                <a:t>decaffeinated coffee</a:t>
              </a:r>
              <a:endParaRPr lang="en-AU" altLang="en-US">
                <a:solidFill>
                  <a:schemeClr val="bg1"/>
                </a:solidFill>
              </a:endParaRPr>
            </a:p>
          </p:txBody>
        </p:sp>
      </p:grpSp>
    </p:spTree>
    <p:extLst>
      <p:ext uri="{BB962C8B-B14F-4D97-AF65-F5344CB8AC3E}">
        <p14:creationId xmlns:p14="http://schemas.microsoft.com/office/powerpoint/2010/main" val="32504265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39737" y="1317600"/>
            <a:ext cx="7762153" cy="632838"/>
          </a:xfrm>
        </p:spPr>
        <p:txBody>
          <a:bodyPr/>
          <a:lstStyle/>
          <a:p>
            <a:r>
              <a:rPr lang="en-US" altLang="en-US" dirty="0"/>
              <a:t>Calculating the summary result</a:t>
            </a:r>
            <a:endParaRPr lang="en-AU" altLang="en-US" dirty="0"/>
          </a:p>
        </p:txBody>
      </p:sp>
      <p:sp>
        <p:nvSpPr>
          <p:cNvPr id="12291" name="Rectangle 3"/>
          <p:cNvSpPr>
            <a:spLocks noGrp="1" noChangeArrowheads="1"/>
          </p:cNvSpPr>
          <p:nvPr>
            <p:ph idx="4294967295"/>
          </p:nvPr>
        </p:nvSpPr>
        <p:spPr>
          <a:xfrm>
            <a:off x="439738" y="2301875"/>
            <a:ext cx="8704262" cy="3910013"/>
          </a:xfrm>
        </p:spPr>
        <p:txBody>
          <a:bodyPr/>
          <a:lstStyle/>
          <a:p>
            <a:pPr lvl="1"/>
            <a:r>
              <a:rPr lang="en-GB" altLang="en-US" dirty="0"/>
              <a:t>collect a summary statistic from each contributing study</a:t>
            </a:r>
          </a:p>
          <a:p>
            <a:pPr lvl="1"/>
            <a:r>
              <a:rPr lang="en-GB" altLang="en-US" dirty="0"/>
              <a:t>how do we bring them together?</a:t>
            </a:r>
          </a:p>
          <a:p>
            <a:pPr lvl="2"/>
            <a:r>
              <a:rPr lang="en-GB" altLang="en-US" dirty="0"/>
              <a:t>treat as one big study – add intervention &amp; control data?</a:t>
            </a:r>
          </a:p>
          <a:p>
            <a:pPr lvl="3"/>
            <a:r>
              <a:rPr lang="en-GB" altLang="en-US" dirty="0"/>
              <a:t>breaks randomisation, will give the wrong answer</a:t>
            </a:r>
          </a:p>
          <a:p>
            <a:pPr lvl="2"/>
            <a:r>
              <a:rPr lang="en-GB" altLang="en-US" dirty="0"/>
              <a:t>simple average?</a:t>
            </a:r>
          </a:p>
          <a:p>
            <a:pPr lvl="3"/>
            <a:r>
              <a:rPr lang="en-GB" altLang="en-US" dirty="0"/>
              <a:t> weights all studies equally – some studies closer to the truth</a:t>
            </a:r>
          </a:p>
          <a:p>
            <a:pPr lvl="2"/>
            <a:r>
              <a:rPr lang="en-GB" altLang="en-US" dirty="0"/>
              <a:t>weighted average</a:t>
            </a:r>
            <a:endParaRPr lang="en-AU" altLang="en-US" dirty="0"/>
          </a:p>
        </p:txBody>
      </p:sp>
    </p:spTree>
    <p:extLst>
      <p:ext uri="{BB962C8B-B14F-4D97-AF65-F5344CB8AC3E}">
        <p14:creationId xmlns:p14="http://schemas.microsoft.com/office/powerpoint/2010/main" val="2792701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25883" y="1255193"/>
            <a:ext cx="6120000" cy="632838"/>
          </a:xfrm>
        </p:spPr>
        <p:txBody>
          <a:bodyPr/>
          <a:lstStyle/>
          <a:p>
            <a:pPr eaLnBrk="1" hangingPunct="1"/>
            <a:r>
              <a:rPr lang="en-GB" altLang="en-US" dirty="0"/>
              <a:t>Weighting studies</a:t>
            </a:r>
          </a:p>
        </p:txBody>
      </p:sp>
      <p:sp>
        <p:nvSpPr>
          <p:cNvPr id="19459" name="Rectangle 3"/>
          <p:cNvSpPr>
            <a:spLocks noGrp="1" noChangeArrowheads="1"/>
          </p:cNvSpPr>
          <p:nvPr>
            <p:ph type="body" idx="4294967295"/>
          </p:nvPr>
        </p:nvSpPr>
        <p:spPr>
          <a:xfrm>
            <a:off x="582613" y="2149475"/>
            <a:ext cx="8561387" cy="3965575"/>
          </a:xfrm>
        </p:spPr>
        <p:txBody>
          <a:bodyPr/>
          <a:lstStyle/>
          <a:p>
            <a:pPr lvl="1"/>
            <a:r>
              <a:rPr lang="en-GB" altLang="en-US" dirty="0"/>
              <a:t>more weight to the studies which give more information</a:t>
            </a:r>
          </a:p>
          <a:p>
            <a:pPr lvl="2"/>
            <a:r>
              <a:rPr lang="en-GB" altLang="en-US" dirty="0"/>
              <a:t>more participants, more events, narrower confidence interval</a:t>
            </a:r>
          </a:p>
          <a:p>
            <a:pPr lvl="2"/>
            <a:r>
              <a:rPr lang="en-GB" altLang="en-US" dirty="0"/>
              <a:t>calculated using the effect estimate and its variance</a:t>
            </a:r>
          </a:p>
          <a:p>
            <a:pPr eaLnBrk="1" hangingPunct="1"/>
            <a:endParaRPr lang="en-GB" altLang="en-US" dirty="0"/>
          </a:p>
          <a:p>
            <a:pPr marL="182563" indent="-182563" eaLnBrk="1" hangingPunct="1">
              <a:buFont typeface="Arial" panose="020B0604020202020204" pitchFamily="34" charset="0"/>
              <a:buChar char="•"/>
            </a:pPr>
            <a:r>
              <a:rPr lang="en-GB" altLang="en-US" dirty="0"/>
              <a:t>inverse-variance method:</a:t>
            </a:r>
          </a:p>
        </p:txBody>
      </p:sp>
      <p:graphicFrame>
        <p:nvGraphicFramePr>
          <p:cNvPr id="19460" name="Object 2"/>
          <p:cNvGraphicFramePr>
            <a:graphicFrameLocks noChangeAspect="1"/>
          </p:cNvGraphicFramePr>
          <p:nvPr>
            <p:extLst>
              <p:ext uri="{D42A27DB-BD31-4B8C-83A1-F6EECF244321}">
                <p14:modId xmlns:p14="http://schemas.microsoft.com/office/powerpoint/2010/main" val="3270642741"/>
              </p:ext>
            </p:extLst>
          </p:nvPr>
        </p:nvGraphicFramePr>
        <p:xfrm>
          <a:off x="2033588" y="4132263"/>
          <a:ext cx="4940300" cy="903287"/>
        </p:xfrm>
        <a:graphic>
          <a:graphicData uri="http://schemas.openxmlformats.org/presentationml/2006/ole">
            <mc:AlternateContent xmlns:mc="http://schemas.openxmlformats.org/markup-compatibility/2006">
              <mc:Choice xmlns:v="urn:schemas-microsoft-com:vml" Requires="v">
                <p:oleObj name="Jednadžba" r:id="rId3" imgW="2361960" imgH="431640" progId="Equation.3">
                  <p:embed/>
                </p:oleObj>
              </mc:Choice>
              <mc:Fallback>
                <p:oleObj name="Jednadžba" r:id="rId3" imgW="2361960" imgH="431640" progId="Equation.3">
                  <p:embed/>
                  <p:pic>
                    <p:nvPicPr>
                      <p:cNvPr id="19460" name="Object 2"/>
                      <p:cNvPicPr>
                        <a:picLocks noChangeAspect="1" noChangeArrowheads="1"/>
                      </p:cNvPicPr>
                      <p:nvPr/>
                    </p:nvPicPr>
                    <p:blipFill>
                      <a:blip r:embed="rId4"/>
                      <a:srcRect/>
                      <a:stretch>
                        <a:fillRect/>
                      </a:stretch>
                    </p:blipFill>
                    <p:spPr bwMode="auto">
                      <a:xfrm>
                        <a:off x="2033588" y="4132263"/>
                        <a:ext cx="49403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946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7675" y="5297488"/>
            <a:ext cx="584676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738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44212956"/>
              </p:ext>
            </p:extLst>
          </p:nvPr>
        </p:nvGraphicFramePr>
        <p:xfrm>
          <a:off x="503238" y="2269696"/>
          <a:ext cx="8243887" cy="4400552"/>
        </p:xfrm>
        <a:graphic>
          <a:graphicData uri="http://schemas.openxmlformats.org/drawingml/2006/table">
            <a:tbl>
              <a:tblPr/>
              <a:tblGrid>
                <a:gridCol w="3233737">
                  <a:extLst>
                    <a:ext uri="{9D8B030D-6E8A-4147-A177-3AD203B41FA5}">
                      <a16:colId xmlns:a16="http://schemas.microsoft.com/office/drawing/2014/main" val="20000"/>
                    </a:ext>
                  </a:extLst>
                </a:gridCol>
                <a:gridCol w="1609725">
                  <a:extLst>
                    <a:ext uri="{9D8B030D-6E8A-4147-A177-3AD203B41FA5}">
                      <a16:colId xmlns:a16="http://schemas.microsoft.com/office/drawing/2014/main" val="20001"/>
                    </a:ext>
                  </a:extLst>
                </a:gridCol>
                <a:gridCol w="1665288">
                  <a:extLst>
                    <a:ext uri="{9D8B030D-6E8A-4147-A177-3AD203B41FA5}">
                      <a16:colId xmlns:a16="http://schemas.microsoft.com/office/drawing/2014/main" val="20002"/>
                    </a:ext>
                  </a:extLst>
                </a:gridCol>
                <a:gridCol w="1735137">
                  <a:extLst>
                    <a:ext uri="{9D8B030D-6E8A-4147-A177-3AD203B41FA5}">
                      <a16:colId xmlns:a16="http://schemas.microsoft.com/office/drawing/2014/main" val="20003"/>
                    </a:ext>
                  </a:extLst>
                </a:gridCol>
              </a:tblGrid>
              <a:tr h="833436">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1" i="0" u="none" strike="noStrike" cap="none" normalizeH="0" baseline="0" dirty="0">
                          <a:ln>
                            <a:noFill/>
                          </a:ln>
                          <a:solidFill>
                            <a:schemeClr val="tx1"/>
                          </a:solidFill>
                          <a:effectLst/>
                          <a:latin typeface="+mj-lt"/>
                          <a:cs typeface="Arial" charset="0"/>
                        </a:rPr>
                        <a:t>Headache</a:t>
                      </a:r>
                    </a:p>
                  </a:txBody>
                  <a:tcPr marL="91429" marR="91429" marT="45713" marB="45713"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1" i="0" u="none" strike="noStrike" cap="none" normalizeH="0" baseline="0" dirty="0">
                          <a:ln>
                            <a:noFill/>
                          </a:ln>
                          <a:solidFill>
                            <a:schemeClr val="tx1"/>
                          </a:solidFill>
                          <a:effectLst/>
                          <a:latin typeface="+mj-lt"/>
                          <a:cs typeface="Arial" charset="0"/>
                        </a:rPr>
                        <a:t>Caffeine</a:t>
                      </a:r>
                    </a:p>
                  </a:txBody>
                  <a:tcPr marL="91429" marR="91429" marT="45713" marB="45713"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1" i="0" u="none" strike="noStrike" cap="none" normalizeH="0" baseline="0">
                          <a:ln>
                            <a:noFill/>
                          </a:ln>
                          <a:solidFill>
                            <a:schemeClr val="tx1"/>
                          </a:solidFill>
                          <a:effectLst/>
                          <a:latin typeface="+mj-lt"/>
                          <a:cs typeface="Arial" charset="0"/>
                        </a:rPr>
                        <a:t>Decaf</a:t>
                      </a:r>
                    </a:p>
                  </a:txBody>
                  <a:tcPr marL="91429" marR="91429" marT="45713" marB="45713"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1" i="0" u="none" strike="noStrike" cap="none" normalizeH="0" baseline="0">
                          <a:ln>
                            <a:noFill/>
                          </a:ln>
                          <a:solidFill>
                            <a:schemeClr val="tx1"/>
                          </a:solidFill>
                          <a:effectLst/>
                          <a:latin typeface="+mj-lt"/>
                          <a:cs typeface="Arial" charset="0"/>
                        </a:rPr>
                        <a:t>Weight</a:t>
                      </a:r>
                    </a:p>
                  </a:txBody>
                  <a:tcPr marL="91429" marR="91429" marT="45713" marB="45713"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9588">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1" i="0" u="none" strike="noStrike" cap="none" normalizeH="0" baseline="0" dirty="0">
                          <a:ln>
                            <a:noFill/>
                          </a:ln>
                          <a:solidFill>
                            <a:schemeClr val="tx1"/>
                          </a:solidFill>
                          <a:effectLst/>
                          <a:latin typeface="+mj-lt"/>
                          <a:cs typeface="Arial" charset="0"/>
                        </a:rPr>
                        <a:t>Amore-</a:t>
                      </a:r>
                      <a:r>
                        <a:rPr kumimoji="0" lang="en-AU" altLang="en-US" sz="2000" b="1" i="0" u="none" strike="noStrike" cap="none" normalizeH="0" baseline="0" dirty="0" err="1">
                          <a:ln>
                            <a:noFill/>
                          </a:ln>
                          <a:solidFill>
                            <a:schemeClr val="tx1"/>
                          </a:solidFill>
                          <a:effectLst/>
                          <a:latin typeface="+mj-lt"/>
                          <a:cs typeface="Arial" charset="0"/>
                        </a:rPr>
                        <a:t>Coffea</a:t>
                      </a:r>
                      <a:r>
                        <a:rPr kumimoji="0" lang="en-AU" altLang="en-US" sz="2000" b="1" i="0" u="none" strike="noStrike" cap="none" normalizeH="0" baseline="0" dirty="0">
                          <a:ln>
                            <a:noFill/>
                          </a:ln>
                          <a:solidFill>
                            <a:schemeClr val="tx1"/>
                          </a:solidFill>
                          <a:effectLst/>
                          <a:latin typeface="+mj-lt"/>
                          <a:cs typeface="Arial" charset="0"/>
                        </a:rPr>
                        <a:t> 2000</a:t>
                      </a:r>
                    </a:p>
                  </a:txBody>
                  <a:tcPr marL="91429" marR="91429" marT="45713" marB="45713"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0" i="0" u="none" strike="noStrike" cap="none" normalizeH="0" baseline="0">
                          <a:ln>
                            <a:noFill/>
                          </a:ln>
                          <a:solidFill>
                            <a:schemeClr val="tx1"/>
                          </a:solidFill>
                          <a:effectLst/>
                          <a:latin typeface="+mj-lt"/>
                          <a:cs typeface="Arial" charset="0"/>
                        </a:rPr>
                        <a:t>2/31</a:t>
                      </a:r>
                    </a:p>
                  </a:txBody>
                  <a:tcPr marL="91429" marR="91429" marT="45713" marB="45713"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0" i="0" u="none" strike="noStrike" cap="none" normalizeH="0" baseline="0">
                          <a:ln>
                            <a:noFill/>
                          </a:ln>
                          <a:solidFill>
                            <a:schemeClr val="tx1"/>
                          </a:solidFill>
                          <a:effectLst/>
                          <a:latin typeface="+mj-lt"/>
                          <a:cs typeface="Arial" charset="0"/>
                        </a:rPr>
                        <a:t>10/34</a:t>
                      </a:r>
                    </a:p>
                  </a:txBody>
                  <a:tcPr marL="91429" marR="91429" marT="45713" marB="45713"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altLang="en-US" sz="2000" b="0" i="0" u="none" strike="noStrike" cap="none" normalizeH="0" baseline="0">
                        <a:ln>
                          <a:noFill/>
                        </a:ln>
                        <a:solidFill>
                          <a:schemeClr val="tx1"/>
                        </a:solidFill>
                        <a:effectLst/>
                        <a:latin typeface="+mj-lt"/>
                        <a:cs typeface="Arial" charset="0"/>
                      </a:endParaRPr>
                    </a:p>
                  </a:txBody>
                  <a:tcPr marL="91429" marR="91429" marT="45713" marB="45713"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09588">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1" i="0" u="none" strike="noStrike" cap="none" normalizeH="0" baseline="0" dirty="0" err="1">
                          <a:ln>
                            <a:noFill/>
                          </a:ln>
                          <a:solidFill>
                            <a:schemeClr val="tx1"/>
                          </a:solidFill>
                          <a:effectLst/>
                          <a:latin typeface="+mj-lt"/>
                          <a:cs typeface="Arial" charset="0"/>
                        </a:rPr>
                        <a:t>Deliciozza</a:t>
                      </a:r>
                      <a:r>
                        <a:rPr kumimoji="0" lang="en-AU" altLang="en-US" sz="2000" b="1" i="0" u="none" strike="noStrike" cap="none" normalizeH="0" baseline="0" dirty="0">
                          <a:ln>
                            <a:noFill/>
                          </a:ln>
                          <a:solidFill>
                            <a:schemeClr val="tx1"/>
                          </a:solidFill>
                          <a:effectLst/>
                          <a:latin typeface="+mj-lt"/>
                          <a:cs typeface="Arial" charset="0"/>
                        </a:rPr>
                        <a:t> 2004</a:t>
                      </a:r>
                    </a:p>
                  </a:txBody>
                  <a:tcPr marL="91429" marR="91429" marT="45713" marB="45713"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0" i="0" u="none" strike="noStrike" cap="none" normalizeH="0" baseline="0">
                          <a:ln>
                            <a:noFill/>
                          </a:ln>
                          <a:solidFill>
                            <a:schemeClr val="tx1"/>
                          </a:solidFill>
                          <a:effectLst/>
                          <a:latin typeface="+mj-lt"/>
                          <a:cs typeface="Arial" charset="0"/>
                        </a:rPr>
                        <a:t>10/40</a:t>
                      </a:r>
                    </a:p>
                  </a:txBody>
                  <a:tcPr marL="91429" marR="91429" marT="45713" marB="45713"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0" i="0" u="none" strike="noStrike" cap="none" normalizeH="0" baseline="0">
                          <a:ln>
                            <a:noFill/>
                          </a:ln>
                          <a:solidFill>
                            <a:schemeClr val="tx1"/>
                          </a:solidFill>
                          <a:effectLst/>
                          <a:latin typeface="+mj-lt"/>
                          <a:cs typeface="Arial" charset="0"/>
                        </a:rPr>
                        <a:t>9/40</a:t>
                      </a:r>
                    </a:p>
                  </a:txBody>
                  <a:tcPr marL="91429" marR="91429" marT="45713" marB="45713"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altLang="en-US" sz="2000" b="0" i="0" u="none" strike="noStrike" cap="none" normalizeH="0" baseline="0">
                        <a:ln>
                          <a:noFill/>
                        </a:ln>
                        <a:solidFill>
                          <a:schemeClr val="tx1"/>
                        </a:solidFill>
                        <a:effectLst/>
                        <a:latin typeface="+mj-lt"/>
                        <a:cs typeface="Arial" charset="0"/>
                      </a:endParaRPr>
                    </a:p>
                  </a:txBody>
                  <a:tcPr marL="91429" marR="91429" marT="45713" marB="4571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509588">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1" i="0" u="none" strike="noStrike" cap="none" normalizeH="0" baseline="0" dirty="0">
                          <a:ln>
                            <a:noFill/>
                          </a:ln>
                          <a:solidFill>
                            <a:schemeClr val="tx1"/>
                          </a:solidFill>
                          <a:effectLst/>
                          <a:latin typeface="+mj-lt"/>
                          <a:cs typeface="Arial" charset="0"/>
                        </a:rPr>
                        <a:t>Mama-</a:t>
                      </a:r>
                      <a:r>
                        <a:rPr kumimoji="0" lang="en-AU" altLang="en-US" sz="2000" b="1" i="0" u="none" strike="noStrike" cap="none" normalizeH="0" baseline="0" dirty="0" err="1">
                          <a:ln>
                            <a:noFill/>
                          </a:ln>
                          <a:solidFill>
                            <a:schemeClr val="tx1"/>
                          </a:solidFill>
                          <a:effectLst/>
                          <a:latin typeface="+mj-lt"/>
                          <a:cs typeface="Arial" charset="0"/>
                        </a:rPr>
                        <a:t>Kaffa</a:t>
                      </a:r>
                      <a:r>
                        <a:rPr kumimoji="0" lang="en-AU" altLang="en-US" sz="2000" b="1" i="0" u="none" strike="noStrike" cap="none" normalizeH="0" baseline="0" dirty="0">
                          <a:ln>
                            <a:noFill/>
                          </a:ln>
                          <a:solidFill>
                            <a:schemeClr val="tx1"/>
                          </a:solidFill>
                          <a:effectLst/>
                          <a:latin typeface="+mj-lt"/>
                          <a:cs typeface="Arial" charset="0"/>
                        </a:rPr>
                        <a:t> 1999</a:t>
                      </a:r>
                    </a:p>
                  </a:txBody>
                  <a:tcPr marL="91429" marR="91429" marT="45713" marB="45713"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0" i="0" u="none" strike="noStrike" cap="none" normalizeH="0" baseline="0">
                          <a:ln>
                            <a:noFill/>
                          </a:ln>
                          <a:solidFill>
                            <a:schemeClr val="tx1"/>
                          </a:solidFill>
                          <a:effectLst/>
                          <a:latin typeface="+mj-lt"/>
                          <a:cs typeface="Arial" charset="0"/>
                        </a:rPr>
                        <a:t>12/53</a:t>
                      </a:r>
                    </a:p>
                  </a:txBody>
                  <a:tcPr marL="91429" marR="91429" marT="45713" marB="45713"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0" i="0" u="none" strike="noStrike" cap="none" normalizeH="0" baseline="0">
                          <a:ln>
                            <a:noFill/>
                          </a:ln>
                          <a:solidFill>
                            <a:schemeClr val="tx1"/>
                          </a:solidFill>
                          <a:effectLst/>
                          <a:latin typeface="+mj-lt"/>
                          <a:cs typeface="Arial" charset="0"/>
                        </a:rPr>
                        <a:t>9/61</a:t>
                      </a:r>
                    </a:p>
                  </a:txBody>
                  <a:tcPr marL="91429" marR="91429" marT="45713" marB="45713"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altLang="en-US" sz="2000" b="0" i="0" u="none" strike="noStrike" cap="none" normalizeH="0" baseline="0">
                        <a:ln>
                          <a:noFill/>
                        </a:ln>
                        <a:solidFill>
                          <a:schemeClr val="tx1"/>
                        </a:solidFill>
                        <a:effectLst/>
                        <a:latin typeface="+mj-lt"/>
                        <a:cs typeface="Arial" charset="0"/>
                      </a:endParaRPr>
                    </a:p>
                  </a:txBody>
                  <a:tcPr marL="91429" marR="91429" marT="45713" marB="4571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09588">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1" i="0" u="none" strike="noStrike" cap="none" normalizeH="0" baseline="0" dirty="0" err="1">
                          <a:ln>
                            <a:noFill/>
                          </a:ln>
                          <a:solidFill>
                            <a:schemeClr val="tx1"/>
                          </a:solidFill>
                          <a:effectLst/>
                          <a:latin typeface="+mj-lt"/>
                          <a:cs typeface="Arial" charset="0"/>
                        </a:rPr>
                        <a:t>Morrocona</a:t>
                      </a:r>
                      <a:r>
                        <a:rPr kumimoji="0" lang="en-AU" altLang="en-US" sz="2000" b="1" i="0" u="none" strike="noStrike" cap="none" normalizeH="0" baseline="0" dirty="0">
                          <a:ln>
                            <a:noFill/>
                          </a:ln>
                          <a:solidFill>
                            <a:schemeClr val="tx1"/>
                          </a:solidFill>
                          <a:effectLst/>
                          <a:latin typeface="+mj-lt"/>
                          <a:cs typeface="Arial" charset="0"/>
                        </a:rPr>
                        <a:t> 1998</a:t>
                      </a:r>
                    </a:p>
                  </a:txBody>
                  <a:tcPr marL="91429" marR="91429" marT="45713" marB="45713"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0" i="0" u="none" strike="noStrike" cap="none" normalizeH="0" baseline="0">
                          <a:ln>
                            <a:noFill/>
                          </a:ln>
                          <a:solidFill>
                            <a:schemeClr val="tx1"/>
                          </a:solidFill>
                          <a:effectLst/>
                          <a:latin typeface="+mj-lt"/>
                          <a:cs typeface="Arial" charset="0"/>
                        </a:rPr>
                        <a:t>3/15</a:t>
                      </a:r>
                    </a:p>
                  </a:txBody>
                  <a:tcPr marL="91429" marR="91429" marT="45713" marB="45713"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0" i="0" u="none" strike="noStrike" cap="none" normalizeH="0" baseline="0">
                          <a:ln>
                            <a:noFill/>
                          </a:ln>
                          <a:solidFill>
                            <a:schemeClr val="tx1"/>
                          </a:solidFill>
                          <a:effectLst/>
                          <a:latin typeface="+mj-lt"/>
                          <a:cs typeface="Arial" charset="0"/>
                        </a:rPr>
                        <a:t>1/17</a:t>
                      </a:r>
                    </a:p>
                  </a:txBody>
                  <a:tcPr marL="91429" marR="91429" marT="45713" marB="45713"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altLang="en-US" sz="2000" b="0" i="0" u="none" strike="noStrike" cap="none" normalizeH="0" baseline="0">
                        <a:ln>
                          <a:noFill/>
                        </a:ln>
                        <a:solidFill>
                          <a:schemeClr val="tx1"/>
                        </a:solidFill>
                        <a:effectLst/>
                        <a:latin typeface="+mj-lt"/>
                        <a:cs typeface="Arial" charset="0"/>
                      </a:endParaRPr>
                    </a:p>
                  </a:txBody>
                  <a:tcPr marL="91429" marR="91429" marT="45713" marB="4571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509588">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1" i="0" u="none" strike="noStrike" cap="none" normalizeH="0" baseline="0" dirty="0" err="1">
                          <a:ln>
                            <a:noFill/>
                          </a:ln>
                          <a:solidFill>
                            <a:schemeClr val="tx1"/>
                          </a:solidFill>
                          <a:effectLst/>
                          <a:latin typeface="+mj-lt"/>
                          <a:cs typeface="Arial" charset="0"/>
                        </a:rPr>
                        <a:t>Norscafe</a:t>
                      </a:r>
                      <a:r>
                        <a:rPr kumimoji="0" lang="en-AU" altLang="en-US" sz="2000" b="1" i="0" u="none" strike="noStrike" cap="none" normalizeH="0" baseline="0" dirty="0">
                          <a:ln>
                            <a:noFill/>
                          </a:ln>
                          <a:solidFill>
                            <a:schemeClr val="tx1"/>
                          </a:solidFill>
                          <a:effectLst/>
                          <a:latin typeface="+mj-lt"/>
                          <a:cs typeface="Arial" charset="0"/>
                        </a:rPr>
                        <a:t> 1998</a:t>
                      </a:r>
                    </a:p>
                  </a:txBody>
                  <a:tcPr marL="91429" marR="91429" marT="45713" marB="45713"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0" i="0" u="none" strike="noStrike" cap="none" normalizeH="0" baseline="0">
                          <a:ln>
                            <a:noFill/>
                          </a:ln>
                          <a:solidFill>
                            <a:schemeClr val="tx1"/>
                          </a:solidFill>
                          <a:effectLst/>
                          <a:latin typeface="+mj-lt"/>
                          <a:cs typeface="Arial" charset="0"/>
                        </a:rPr>
                        <a:t>19/68</a:t>
                      </a:r>
                    </a:p>
                  </a:txBody>
                  <a:tcPr marL="91429" marR="91429" marT="45713" marB="45713"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0" i="0" u="none" strike="noStrike" cap="none" normalizeH="0" baseline="0">
                          <a:ln>
                            <a:noFill/>
                          </a:ln>
                          <a:solidFill>
                            <a:schemeClr val="tx1"/>
                          </a:solidFill>
                          <a:effectLst/>
                          <a:latin typeface="+mj-lt"/>
                          <a:cs typeface="Arial" charset="0"/>
                        </a:rPr>
                        <a:t>9/64</a:t>
                      </a:r>
                    </a:p>
                  </a:txBody>
                  <a:tcPr marL="91429" marR="91429" marT="45713" marB="45713"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altLang="en-US" sz="2000" b="0" i="0" u="none" strike="noStrike" cap="none" normalizeH="0" baseline="0">
                        <a:ln>
                          <a:noFill/>
                        </a:ln>
                        <a:solidFill>
                          <a:schemeClr val="accent1"/>
                        </a:solidFill>
                        <a:effectLst/>
                        <a:latin typeface="+mj-lt"/>
                        <a:cs typeface="Arial" charset="0"/>
                      </a:endParaRPr>
                    </a:p>
                  </a:txBody>
                  <a:tcPr marL="91429" marR="91429" marT="45713" marB="4571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509588">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1" i="0" u="none" strike="noStrike" cap="none" normalizeH="0" baseline="0" dirty="0" err="1">
                          <a:ln>
                            <a:noFill/>
                          </a:ln>
                          <a:solidFill>
                            <a:schemeClr val="tx1"/>
                          </a:solidFill>
                          <a:effectLst/>
                          <a:latin typeface="+mj-lt"/>
                          <a:cs typeface="Arial" charset="0"/>
                        </a:rPr>
                        <a:t>Oohlahlazza</a:t>
                      </a:r>
                      <a:r>
                        <a:rPr kumimoji="0" lang="en-AU" altLang="en-US" sz="2000" b="1" i="0" u="none" strike="noStrike" cap="none" normalizeH="0" baseline="0" dirty="0">
                          <a:ln>
                            <a:noFill/>
                          </a:ln>
                          <a:solidFill>
                            <a:schemeClr val="tx1"/>
                          </a:solidFill>
                          <a:effectLst/>
                          <a:latin typeface="+mj-lt"/>
                          <a:cs typeface="Arial" charset="0"/>
                        </a:rPr>
                        <a:t> 1998</a:t>
                      </a:r>
                    </a:p>
                  </a:txBody>
                  <a:tcPr marL="91429" marR="91429" marT="45713" marB="45713"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0" i="0" u="none" strike="noStrike" cap="none" normalizeH="0" baseline="0">
                          <a:ln>
                            <a:noFill/>
                          </a:ln>
                          <a:solidFill>
                            <a:schemeClr val="tx1"/>
                          </a:solidFill>
                          <a:effectLst/>
                          <a:latin typeface="+mj-lt"/>
                          <a:cs typeface="Arial" charset="0"/>
                        </a:rPr>
                        <a:t>4/35</a:t>
                      </a:r>
                    </a:p>
                  </a:txBody>
                  <a:tcPr marL="91429" marR="91429" marT="45713" marB="45713"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0" i="0" u="none" strike="noStrike" cap="none" normalizeH="0" baseline="0">
                          <a:ln>
                            <a:noFill/>
                          </a:ln>
                          <a:solidFill>
                            <a:schemeClr val="tx1"/>
                          </a:solidFill>
                          <a:effectLst/>
                          <a:latin typeface="+mj-lt"/>
                          <a:cs typeface="Arial" charset="0"/>
                        </a:rPr>
                        <a:t>2/37</a:t>
                      </a:r>
                    </a:p>
                  </a:txBody>
                  <a:tcPr marL="91429" marR="91429" marT="45713" marB="45713"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altLang="en-US" sz="2000" b="0" i="0" u="none" strike="noStrike" cap="none" normalizeH="0" baseline="0">
                        <a:ln>
                          <a:noFill/>
                        </a:ln>
                        <a:solidFill>
                          <a:schemeClr val="tx1"/>
                        </a:solidFill>
                        <a:effectLst/>
                        <a:latin typeface="+mj-lt"/>
                        <a:cs typeface="Arial" charset="0"/>
                      </a:endParaRPr>
                    </a:p>
                  </a:txBody>
                  <a:tcPr marL="91429" marR="91429" marT="45713" marB="4571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509588">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1" i="0" u="none" strike="noStrike" cap="none" normalizeH="0" baseline="0" dirty="0">
                          <a:ln>
                            <a:noFill/>
                          </a:ln>
                          <a:solidFill>
                            <a:schemeClr val="tx1"/>
                          </a:solidFill>
                          <a:effectLst/>
                          <a:latin typeface="+mj-lt"/>
                          <a:cs typeface="Arial" charset="0"/>
                        </a:rPr>
                        <a:t>Piazza-</a:t>
                      </a:r>
                      <a:r>
                        <a:rPr kumimoji="0" lang="en-AU" altLang="en-US" sz="2000" b="1" i="0" u="none" strike="noStrike" cap="none" normalizeH="0" baseline="0" dirty="0" err="1">
                          <a:ln>
                            <a:noFill/>
                          </a:ln>
                          <a:solidFill>
                            <a:schemeClr val="tx1"/>
                          </a:solidFill>
                          <a:effectLst/>
                          <a:latin typeface="+mj-lt"/>
                          <a:cs typeface="Arial" charset="0"/>
                        </a:rPr>
                        <a:t>Allerta</a:t>
                      </a:r>
                      <a:r>
                        <a:rPr kumimoji="0" lang="en-AU" altLang="en-US" sz="2000" b="1" i="0" u="none" strike="noStrike" cap="none" normalizeH="0" baseline="0" dirty="0">
                          <a:ln>
                            <a:noFill/>
                          </a:ln>
                          <a:solidFill>
                            <a:schemeClr val="tx1"/>
                          </a:solidFill>
                          <a:effectLst/>
                          <a:latin typeface="+mj-lt"/>
                          <a:cs typeface="Arial" charset="0"/>
                        </a:rPr>
                        <a:t> 2003</a:t>
                      </a:r>
                    </a:p>
                  </a:txBody>
                  <a:tcPr marL="91429" marR="91429" marT="45713" marB="45713"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0" i="0" u="none" strike="noStrike" cap="none" normalizeH="0" baseline="0">
                          <a:ln>
                            <a:noFill/>
                          </a:ln>
                          <a:solidFill>
                            <a:schemeClr val="tx1"/>
                          </a:solidFill>
                          <a:effectLst/>
                          <a:latin typeface="+mj-lt"/>
                          <a:cs typeface="Arial" charset="0"/>
                        </a:rPr>
                        <a:t>8/35</a:t>
                      </a:r>
                    </a:p>
                  </a:txBody>
                  <a:tcPr marL="91429" marR="91429" marT="45713" marB="45713"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000" b="0" i="0" u="none" strike="noStrike" cap="none" normalizeH="0" baseline="0">
                          <a:ln>
                            <a:noFill/>
                          </a:ln>
                          <a:solidFill>
                            <a:schemeClr val="tx1"/>
                          </a:solidFill>
                          <a:effectLst/>
                          <a:latin typeface="+mj-lt"/>
                          <a:cs typeface="Arial" charset="0"/>
                        </a:rPr>
                        <a:t>6/37</a:t>
                      </a:r>
                    </a:p>
                  </a:txBody>
                  <a:tcPr marL="91429" marR="91429" marT="45713" marB="45713"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altLang="en-US" sz="2000" b="0" i="0" u="none" strike="noStrike" cap="none" normalizeH="0" baseline="0" dirty="0">
                        <a:ln>
                          <a:noFill/>
                        </a:ln>
                        <a:solidFill>
                          <a:schemeClr val="tx1"/>
                        </a:solidFill>
                        <a:effectLst/>
                        <a:latin typeface="+mj-lt"/>
                        <a:cs typeface="Arial" charset="0"/>
                      </a:endParaRPr>
                    </a:p>
                  </a:txBody>
                  <a:tcPr marL="91429" marR="91429" marT="45713" marB="45713"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0518" name="Rectangle 2"/>
          <p:cNvSpPr>
            <a:spLocks noGrp="1" noChangeArrowheads="1"/>
          </p:cNvSpPr>
          <p:nvPr>
            <p:ph type="title"/>
          </p:nvPr>
        </p:nvSpPr>
        <p:spPr>
          <a:xfrm>
            <a:off x="503238" y="1289891"/>
            <a:ext cx="6120000" cy="632838"/>
          </a:xfrm>
        </p:spPr>
        <p:txBody>
          <a:bodyPr/>
          <a:lstStyle/>
          <a:p>
            <a:pPr eaLnBrk="1" hangingPunct="1"/>
            <a:r>
              <a:rPr lang="en-US" altLang="en-US" dirty="0"/>
              <a:t>For example</a:t>
            </a:r>
            <a:endParaRPr lang="en-AU" altLang="en-US" dirty="0"/>
          </a:p>
        </p:txBody>
      </p:sp>
    </p:spTree>
    <p:extLst>
      <p:ext uri="{BB962C8B-B14F-4D97-AF65-F5344CB8AC3E}">
        <p14:creationId xmlns:p14="http://schemas.microsoft.com/office/powerpoint/2010/main" val="1709905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99180417"/>
              </p:ext>
            </p:extLst>
          </p:nvPr>
        </p:nvGraphicFramePr>
        <p:xfrm>
          <a:off x="503238" y="2255843"/>
          <a:ext cx="8243887" cy="4403725"/>
        </p:xfrm>
        <a:graphic>
          <a:graphicData uri="http://schemas.openxmlformats.org/drawingml/2006/table">
            <a:tbl>
              <a:tblPr firstRow="1" firstCol="1">
                <a:tableStyleId>{0E3FDE45-AF77-4B5C-9715-49D594BDF05E}</a:tableStyleId>
              </a:tblPr>
              <a:tblGrid>
                <a:gridCol w="3233129">
                  <a:extLst>
                    <a:ext uri="{9D8B030D-6E8A-4147-A177-3AD203B41FA5}">
                      <a16:colId xmlns:a16="http://schemas.microsoft.com/office/drawing/2014/main" val="20000"/>
                    </a:ext>
                  </a:extLst>
                </a:gridCol>
                <a:gridCol w="1610601">
                  <a:extLst>
                    <a:ext uri="{9D8B030D-6E8A-4147-A177-3AD203B41FA5}">
                      <a16:colId xmlns:a16="http://schemas.microsoft.com/office/drawing/2014/main" val="20001"/>
                    </a:ext>
                  </a:extLst>
                </a:gridCol>
                <a:gridCol w="1664287">
                  <a:extLst>
                    <a:ext uri="{9D8B030D-6E8A-4147-A177-3AD203B41FA5}">
                      <a16:colId xmlns:a16="http://schemas.microsoft.com/office/drawing/2014/main" val="20002"/>
                    </a:ext>
                  </a:extLst>
                </a:gridCol>
                <a:gridCol w="1735870">
                  <a:extLst>
                    <a:ext uri="{9D8B030D-6E8A-4147-A177-3AD203B41FA5}">
                      <a16:colId xmlns:a16="http://schemas.microsoft.com/office/drawing/2014/main" val="20003"/>
                    </a:ext>
                  </a:extLst>
                </a:gridCol>
              </a:tblGrid>
              <a:tr h="833025">
                <a:tc>
                  <a:txBody>
                    <a:bodyPr/>
                    <a:lstStyle/>
                    <a:p>
                      <a:pPr algn="l"/>
                      <a:r>
                        <a:rPr lang="en-AU" sz="2000" dirty="0"/>
                        <a:t>Headache</a:t>
                      </a:r>
                    </a:p>
                  </a:txBody>
                  <a:tcPr marL="91429" marR="91429" marT="45713" marB="45713" anchor="ctr"/>
                </a:tc>
                <a:tc>
                  <a:txBody>
                    <a:bodyPr/>
                    <a:lstStyle/>
                    <a:p>
                      <a:pPr algn="l"/>
                      <a:r>
                        <a:rPr lang="en-AU" sz="2000" dirty="0"/>
                        <a:t>Caffeine</a:t>
                      </a:r>
                    </a:p>
                  </a:txBody>
                  <a:tcPr marL="91429" marR="91429" marT="45713" marB="45713" anchor="ctr"/>
                </a:tc>
                <a:tc>
                  <a:txBody>
                    <a:bodyPr/>
                    <a:lstStyle/>
                    <a:p>
                      <a:pPr algn="l"/>
                      <a:r>
                        <a:rPr lang="en-AU" sz="2000" dirty="0"/>
                        <a:t>Decaf</a:t>
                      </a:r>
                    </a:p>
                  </a:txBody>
                  <a:tcPr marL="91429" marR="91429" marT="45713" marB="45713" anchor="ctr"/>
                </a:tc>
                <a:tc>
                  <a:txBody>
                    <a:bodyPr/>
                    <a:lstStyle/>
                    <a:p>
                      <a:pPr algn="l"/>
                      <a:r>
                        <a:rPr lang="en-AU" sz="2000" dirty="0"/>
                        <a:t>Weight</a:t>
                      </a:r>
                    </a:p>
                  </a:txBody>
                  <a:tcPr marL="91429" marR="91429" marT="45713" marB="45713" anchor="ctr"/>
                </a:tc>
                <a:extLst>
                  <a:ext uri="{0D108BD9-81ED-4DB2-BD59-A6C34878D82A}">
                    <a16:rowId xmlns:a16="http://schemas.microsoft.com/office/drawing/2014/main" val="10000"/>
                  </a:ext>
                </a:extLst>
              </a:tr>
              <a:tr h="510100">
                <a:tc>
                  <a:txBody>
                    <a:bodyPr/>
                    <a:lstStyle/>
                    <a:p>
                      <a:pPr algn="l"/>
                      <a:r>
                        <a:rPr lang="en-AU" sz="2000" dirty="0"/>
                        <a:t>Amore-</a:t>
                      </a:r>
                      <a:r>
                        <a:rPr lang="en-AU" sz="2000" dirty="0" err="1"/>
                        <a:t>Coffea</a:t>
                      </a:r>
                      <a:r>
                        <a:rPr lang="en-AU" sz="2000" dirty="0"/>
                        <a:t> 2000</a:t>
                      </a:r>
                    </a:p>
                  </a:txBody>
                  <a:tcPr marL="91429" marR="91429" marT="45713" marB="45713" anchor="ctr"/>
                </a:tc>
                <a:tc>
                  <a:txBody>
                    <a:bodyPr/>
                    <a:lstStyle/>
                    <a:p>
                      <a:pPr algn="l"/>
                      <a:r>
                        <a:rPr lang="en-AU" sz="2000" dirty="0"/>
                        <a:t>2/31</a:t>
                      </a:r>
                    </a:p>
                  </a:txBody>
                  <a:tcPr marL="91429" marR="91429" marT="45713" marB="45713" anchor="ctr"/>
                </a:tc>
                <a:tc>
                  <a:txBody>
                    <a:bodyPr/>
                    <a:lstStyle/>
                    <a:p>
                      <a:pPr algn="l"/>
                      <a:r>
                        <a:rPr lang="en-AU" sz="2000" dirty="0"/>
                        <a:t>10/34</a:t>
                      </a:r>
                    </a:p>
                  </a:txBody>
                  <a:tcPr marL="91429" marR="91429" marT="45713" marB="45713" anchor="ctr"/>
                </a:tc>
                <a:tc>
                  <a:txBody>
                    <a:bodyPr/>
                    <a:lstStyle/>
                    <a:p>
                      <a:r>
                        <a:rPr lang="en-AU" sz="2000" dirty="0"/>
                        <a:t>6.6%</a:t>
                      </a:r>
                    </a:p>
                  </a:txBody>
                  <a:tcPr anchor="ctr"/>
                </a:tc>
                <a:extLst>
                  <a:ext uri="{0D108BD9-81ED-4DB2-BD59-A6C34878D82A}">
                    <a16:rowId xmlns:a16="http://schemas.microsoft.com/office/drawing/2014/main" val="10001"/>
                  </a:ext>
                </a:extLst>
              </a:tr>
              <a:tr h="510100">
                <a:tc>
                  <a:txBody>
                    <a:bodyPr/>
                    <a:lstStyle/>
                    <a:p>
                      <a:pPr algn="l"/>
                      <a:r>
                        <a:rPr lang="en-AU" sz="2000" dirty="0" err="1"/>
                        <a:t>Deliciozza</a:t>
                      </a:r>
                      <a:r>
                        <a:rPr lang="en-AU" sz="2000" dirty="0"/>
                        <a:t> 2004</a:t>
                      </a:r>
                    </a:p>
                  </a:txBody>
                  <a:tcPr marL="91429" marR="91429" marT="45713" marB="45713" anchor="ctr"/>
                </a:tc>
                <a:tc>
                  <a:txBody>
                    <a:bodyPr/>
                    <a:lstStyle/>
                    <a:p>
                      <a:pPr algn="l"/>
                      <a:r>
                        <a:rPr lang="en-AU" sz="2000" dirty="0"/>
                        <a:t>10/40</a:t>
                      </a:r>
                    </a:p>
                  </a:txBody>
                  <a:tcPr marL="91429" marR="91429" marT="45713" marB="45713" anchor="ctr"/>
                </a:tc>
                <a:tc>
                  <a:txBody>
                    <a:bodyPr/>
                    <a:lstStyle/>
                    <a:p>
                      <a:pPr algn="l"/>
                      <a:r>
                        <a:rPr lang="en-AU" sz="2000" dirty="0"/>
                        <a:t>9/40</a:t>
                      </a:r>
                    </a:p>
                  </a:txBody>
                  <a:tcPr marL="91429" marR="91429" marT="45713" marB="45713" anchor="ctr"/>
                </a:tc>
                <a:tc>
                  <a:txBody>
                    <a:bodyPr/>
                    <a:lstStyle/>
                    <a:p>
                      <a:r>
                        <a:rPr lang="en-AU" sz="2000" dirty="0"/>
                        <a:t>21.9%</a:t>
                      </a:r>
                    </a:p>
                  </a:txBody>
                  <a:tcPr anchor="ctr"/>
                </a:tc>
                <a:extLst>
                  <a:ext uri="{0D108BD9-81ED-4DB2-BD59-A6C34878D82A}">
                    <a16:rowId xmlns:a16="http://schemas.microsoft.com/office/drawing/2014/main" val="10002"/>
                  </a:ext>
                </a:extLst>
              </a:tr>
              <a:tr h="510100">
                <a:tc>
                  <a:txBody>
                    <a:bodyPr/>
                    <a:lstStyle/>
                    <a:p>
                      <a:pPr algn="l"/>
                      <a:r>
                        <a:rPr lang="en-AU" sz="2000" dirty="0"/>
                        <a:t>Mama-</a:t>
                      </a:r>
                      <a:r>
                        <a:rPr lang="en-AU" sz="2000" dirty="0" err="1"/>
                        <a:t>Kaffa</a:t>
                      </a:r>
                      <a:r>
                        <a:rPr lang="en-AU" sz="2000" dirty="0"/>
                        <a:t> 1999</a:t>
                      </a:r>
                    </a:p>
                  </a:txBody>
                  <a:tcPr marL="91429" marR="91429" marT="45713" marB="45713" anchor="ctr"/>
                </a:tc>
                <a:tc>
                  <a:txBody>
                    <a:bodyPr/>
                    <a:lstStyle/>
                    <a:p>
                      <a:pPr algn="l"/>
                      <a:r>
                        <a:rPr lang="en-AU" sz="2000" dirty="0"/>
                        <a:t>12/53</a:t>
                      </a:r>
                    </a:p>
                  </a:txBody>
                  <a:tcPr marL="91429" marR="91429" marT="45713" marB="45713" anchor="ctr"/>
                </a:tc>
                <a:tc>
                  <a:txBody>
                    <a:bodyPr/>
                    <a:lstStyle/>
                    <a:p>
                      <a:pPr algn="l"/>
                      <a:r>
                        <a:rPr lang="en-AU" sz="2000" dirty="0"/>
                        <a:t>9/61</a:t>
                      </a:r>
                    </a:p>
                  </a:txBody>
                  <a:tcPr marL="91429" marR="91429" marT="45713" marB="45713" anchor="ctr"/>
                </a:tc>
                <a:tc>
                  <a:txBody>
                    <a:bodyPr/>
                    <a:lstStyle/>
                    <a:p>
                      <a:r>
                        <a:rPr lang="en-AU" sz="2000" dirty="0"/>
                        <a:t>22.2%</a:t>
                      </a:r>
                    </a:p>
                  </a:txBody>
                  <a:tcPr anchor="ctr"/>
                </a:tc>
                <a:extLst>
                  <a:ext uri="{0D108BD9-81ED-4DB2-BD59-A6C34878D82A}">
                    <a16:rowId xmlns:a16="http://schemas.microsoft.com/office/drawing/2014/main" val="10003"/>
                  </a:ext>
                </a:extLst>
              </a:tr>
              <a:tr h="510100">
                <a:tc>
                  <a:txBody>
                    <a:bodyPr/>
                    <a:lstStyle/>
                    <a:p>
                      <a:pPr algn="l"/>
                      <a:r>
                        <a:rPr lang="en-AU" sz="2000" dirty="0" err="1"/>
                        <a:t>Morrocona</a:t>
                      </a:r>
                      <a:r>
                        <a:rPr lang="en-AU" sz="2000" dirty="0"/>
                        <a:t> 1998</a:t>
                      </a:r>
                    </a:p>
                  </a:txBody>
                  <a:tcPr marL="91429" marR="91429" marT="45713" marB="45713" anchor="ctr"/>
                </a:tc>
                <a:tc>
                  <a:txBody>
                    <a:bodyPr/>
                    <a:lstStyle/>
                    <a:p>
                      <a:pPr algn="l"/>
                      <a:r>
                        <a:rPr lang="en-AU" sz="2000" dirty="0"/>
                        <a:t>3/15</a:t>
                      </a:r>
                    </a:p>
                  </a:txBody>
                  <a:tcPr marL="91429" marR="91429" marT="45713" marB="45713" anchor="ctr"/>
                </a:tc>
                <a:tc>
                  <a:txBody>
                    <a:bodyPr/>
                    <a:lstStyle/>
                    <a:p>
                      <a:pPr algn="l"/>
                      <a:r>
                        <a:rPr lang="en-AU" sz="2000" dirty="0"/>
                        <a:t>1/17</a:t>
                      </a:r>
                    </a:p>
                  </a:txBody>
                  <a:tcPr marL="91429" marR="91429" marT="45713" marB="45713" anchor="ctr"/>
                </a:tc>
                <a:tc>
                  <a:txBody>
                    <a:bodyPr/>
                    <a:lstStyle/>
                    <a:p>
                      <a:r>
                        <a:rPr lang="en-AU" sz="2000" dirty="0"/>
                        <a:t>2.9%</a:t>
                      </a:r>
                    </a:p>
                  </a:txBody>
                  <a:tcPr anchor="ctr"/>
                </a:tc>
                <a:extLst>
                  <a:ext uri="{0D108BD9-81ED-4DB2-BD59-A6C34878D82A}">
                    <a16:rowId xmlns:a16="http://schemas.microsoft.com/office/drawing/2014/main" val="10004"/>
                  </a:ext>
                </a:extLst>
              </a:tr>
              <a:tr h="510100">
                <a:tc>
                  <a:txBody>
                    <a:bodyPr/>
                    <a:lstStyle/>
                    <a:p>
                      <a:pPr algn="l"/>
                      <a:r>
                        <a:rPr lang="en-AU" sz="2000" dirty="0" err="1"/>
                        <a:t>Norscafe</a:t>
                      </a:r>
                      <a:r>
                        <a:rPr lang="en-AU" sz="2000" dirty="0"/>
                        <a:t> 1998</a:t>
                      </a:r>
                    </a:p>
                  </a:txBody>
                  <a:tcPr marL="91429" marR="91429" marT="45713" marB="45713" anchor="ctr"/>
                </a:tc>
                <a:tc>
                  <a:txBody>
                    <a:bodyPr/>
                    <a:lstStyle/>
                    <a:p>
                      <a:pPr algn="l"/>
                      <a:r>
                        <a:rPr lang="en-AU" sz="2000" dirty="0"/>
                        <a:t>19/68</a:t>
                      </a:r>
                    </a:p>
                  </a:txBody>
                  <a:tcPr marL="91429" marR="91429" marT="45713" marB="45713" anchor="ctr"/>
                </a:tc>
                <a:tc>
                  <a:txBody>
                    <a:bodyPr/>
                    <a:lstStyle/>
                    <a:p>
                      <a:pPr algn="l"/>
                      <a:r>
                        <a:rPr lang="en-AU" sz="2000" dirty="0"/>
                        <a:t>9/64</a:t>
                      </a:r>
                    </a:p>
                  </a:txBody>
                  <a:tcPr marL="91429" marR="91429" marT="45713" marB="45713" anchor="ctr"/>
                </a:tc>
                <a:tc>
                  <a:txBody>
                    <a:bodyPr/>
                    <a:lstStyle/>
                    <a:p>
                      <a:r>
                        <a:rPr lang="en-AU" sz="2000" b="1" dirty="0">
                          <a:solidFill>
                            <a:schemeClr val="accent1"/>
                          </a:solidFill>
                        </a:rPr>
                        <a:t>26.4%</a:t>
                      </a:r>
                    </a:p>
                  </a:txBody>
                  <a:tcPr anchor="ctr"/>
                </a:tc>
                <a:extLst>
                  <a:ext uri="{0D108BD9-81ED-4DB2-BD59-A6C34878D82A}">
                    <a16:rowId xmlns:a16="http://schemas.microsoft.com/office/drawing/2014/main" val="10005"/>
                  </a:ext>
                </a:extLst>
              </a:tr>
              <a:tr h="510100">
                <a:tc>
                  <a:txBody>
                    <a:bodyPr/>
                    <a:lstStyle/>
                    <a:p>
                      <a:pPr algn="l"/>
                      <a:r>
                        <a:rPr lang="en-AU" sz="2000"/>
                        <a:t>Oohlahlazza 1998</a:t>
                      </a:r>
                    </a:p>
                  </a:txBody>
                  <a:tcPr marL="91429" marR="91429" marT="45713" marB="45713" anchor="ctr"/>
                </a:tc>
                <a:tc>
                  <a:txBody>
                    <a:bodyPr/>
                    <a:lstStyle/>
                    <a:p>
                      <a:pPr algn="l"/>
                      <a:r>
                        <a:rPr lang="en-AU" sz="2000" dirty="0"/>
                        <a:t>4/35</a:t>
                      </a:r>
                    </a:p>
                  </a:txBody>
                  <a:tcPr marL="91429" marR="91429" marT="45713" marB="45713" anchor="ctr"/>
                </a:tc>
                <a:tc>
                  <a:txBody>
                    <a:bodyPr/>
                    <a:lstStyle/>
                    <a:p>
                      <a:pPr algn="l"/>
                      <a:r>
                        <a:rPr lang="en-AU" sz="2000" dirty="0"/>
                        <a:t>2/37</a:t>
                      </a:r>
                    </a:p>
                  </a:txBody>
                  <a:tcPr marL="91429" marR="91429" marT="45713" marB="45713" anchor="ctr"/>
                </a:tc>
                <a:tc>
                  <a:txBody>
                    <a:bodyPr/>
                    <a:lstStyle/>
                    <a:p>
                      <a:r>
                        <a:rPr lang="en-AU" sz="2000" dirty="0"/>
                        <a:t>5.1%</a:t>
                      </a:r>
                    </a:p>
                  </a:txBody>
                  <a:tcPr anchor="ctr"/>
                </a:tc>
                <a:extLst>
                  <a:ext uri="{0D108BD9-81ED-4DB2-BD59-A6C34878D82A}">
                    <a16:rowId xmlns:a16="http://schemas.microsoft.com/office/drawing/2014/main" val="10006"/>
                  </a:ext>
                </a:extLst>
              </a:tr>
              <a:tr h="510100">
                <a:tc>
                  <a:txBody>
                    <a:bodyPr/>
                    <a:lstStyle/>
                    <a:p>
                      <a:pPr algn="l"/>
                      <a:r>
                        <a:rPr lang="en-AU" sz="2000" dirty="0"/>
                        <a:t>Piazza-</a:t>
                      </a:r>
                      <a:r>
                        <a:rPr lang="en-AU" sz="2000" dirty="0" err="1"/>
                        <a:t>Allerta</a:t>
                      </a:r>
                      <a:r>
                        <a:rPr lang="en-AU" sz="2000" dirty="0"/>
                        <a:t> 2003</a:t>
                      </a:r>
                    </a:p>
                  </a:txBody>
                  <a:tcPr marL="91429" marR="91429" marT="45713" marB="45713" anchor="ctr"/>
                </a:tc>
                <a:tc>
                  <a:txBody>
                    <a:bodyPr/>
                    <a:lstStyle/>
                    <a:p>
                      <a:pPr algn="l"/>
                      <a:r>
                        <a:rPr lang="en-AU" sz="2000" dirty="0"/>
                        <a:t>8/35</a:t>
                      </a:r>
                    </a:p>
                  </a:txBody>
                  <a:tcPr marL="91429" marR="91429" marT="45713" marB="45713" anchor="ctr"/>
                </a:tc>
                <a:tc>
                  <a:txBody>
                    <a:bodyPr/>
                    <a:lstStyle/>
                    <a:p>
                      <a:pPr algn="l"/>
                      <a:r>
                        <a:rPr lang="en-AU" sz="2000" dirty="0"/>
                        <a:t>6/37</a:t>
                      </a:r>
                    </a:p>
                  </a:txBody>
                  <a:tcPr marL="91429" marR="91429" marT="45713" marB="45713" anchor="ctr"/>
                </a:tc>
                <a:tc>
                  <a:txBody>
                    <a:bodyPr/>
                    <a:lstStyle/>
                    <a:p>
                      <a:r>
                        <a:rPr lang="en-AU" sz="2000" dirty="0"/>
                        <a:t>14.9%</a:t>
                      </a:r>
                    </a:p>
                  </a:txBody>
                  <a:tcPr anchor="ctr"/>
                </a:tc>
                <a:extLst>
                  <a:ext uri="{0D108BD9-81ED-4DB2-BD59-A6C34878D82A}">
                    <a16:rowId xmlns:a16="http://schemas.microsoft.com/office/drawing/2014/main" val="10007"/>
                  </a:ext>
                </a:extLst>
              </a:tr>
            </a:tbl>
          </a:graphicData>
        </a:graphic>
      </p:graphicFrame>
      <p:sp>
        <p:nvSpPr>
          <p:cNvPr id="21542" name="Rectangle 2"/>
          <p:cNvSpPr>
            <a:spLocks noGrp="1" noChangeArrowheads="1"/>
          </p:cNvSpPr>
          <p:nvPr>
            <p:ph type="title"/>
          </p:nvPr>
        </p:nvSpPr>
        <p:spPr>
          <a:xfrm>
            <a:off x="503238" y="1289891"/>
            <a:ext cx="6120000" cy="632838"/>
          </a:xfrm>
        </p:spPr>
        <p:txBody>
          <a:bodyPr/>
          <a:lstStyle/>
          <a:p>
            <a:pPr eaLnBrk="1" hangingPunct="1"/>
            <a:r>
              <a:rPr lang="en-US" altLang="en-US" dirty="0"/>
              <a:t>For example</a:t>
            </a:r>
            <a:endParaRPr lang="en-AU" altLang="en-US" dirty="0"/>
          </a:p>
        </p:txBody>
      </p:sp>
    </p:spTree>
    <p:extLst>
      <p:ext uri="{BB962C8B-B14F-4D97-AF65-F5344CB8AC3E}">
        <p14:creationId xmlns:p14="http://schemas.microsoft.com/office/powerpoint/2010/main" val="10362214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5"/>
          <p:cNvSpPr>
            <a:spLocks noGrp="1"/>
          </p:cNvSpPr>
          <p:nvPr>
            <p:ph type="title"/>
          </p:nvPr>
        </p:nvSpPr>
        <p:spPr/>
        <p:txBody>
          <a:bodyPr/>
          <a:lstStyle/>
          <a:p>
            <a:pPr eaLnBrk="1" hangingPunct="1"/>
            <a:r>
              <a:rPr lang="en-AU" altLang="en-US"/>
              <a:t>Meta-analysis options</a:t>
            </a:r>
          </a:p>
        </p:txBody>
      </p:sp>
      <p:sp>
        <p:nvSpPr>
          <p:cNvPr id="22530" name="Rectangle 3"/>
          <p:cNvSpPr>
            <a:spLocks noGrp="1" noChangeArrowheads="1"/>
          </p:cNvSpPr>
          <p:nvPr>
            <p:ph idx="4294967295"/>
          </p:nvPr>
        </p:nvSpPr>
        <p:spPr>
          <a:xfrm>
            <a:off x="621792" y="2231962"/>
            <a:ext cx="8229600" cy="3910012"/>
          </a:xfrm>
        </p:spPr>
        <p:txBody>
          <a:bodyPr/>
          <a:lstStyle/>
          <a:p>
            <a:pPr lvl="1"/>
            <a:r>
              <a:rPr lang="en-US" altLang="en-US" dirty="0"/>
              <a:t>for dichotomous or continuous data</a:t>
            </a:r>
          </a:p>
          <a:p>
            <a:pPr lvl="2"/>
            <a:r>
              <a:rPr lang="en-US" altLang="en-US" dirty="0"/>
              <a:t>inverse-variance</a:t>
            </a:r>
          </a:p>
          <a:p>
            <a:pPr lvl="3"/>
            <a:r>
              <a:rPr lang="en-US" altLang="en-US" dirty="0"/>
              <a:t>straightforward, general method</a:t>
            </a:r>
          </a:p>
          <a:p>
            <a:pPr lvl="1"/>
            <a:r>
              <a:rPr lang="en-US" altLang="en-US" dirty="0"/>
              <a:t>for dichotomous data only</a:t>
            </a:r>
          </a:p>
          <a:p>
            <a:pPr lvl="2"/>
            <a:r>
              <a:rPr lang="en-US" altLang="en-US" dirty="0"/>
              <a:t>Mantel-</a:t>
            </a:r>
            <a:r>
              <a:rPr lang="en-US" altLang="en-US" dirty="0" err="1"/>
              <a:t>Haenszel</a:t>
            </a:r>
            <a:r>
              <a:rPr lang="en-US" altLang="en-US" dirty="0"/>
              <a:t> (default)</a:t>
            </a:r>
          </a:p>
          <a:p>
            <a:pPr lvl="3"/>
            <a:r>
              <a:rPr lang="en-US" altLang="en-US" dirty="0"/>
              <a:t>good with few events – common in Cochrane reviews</a:t>
            </a:r>
          </a:p>
          <a:p>
            <a:pPr lvl="3"/>
            <a:r>
              <a:rPr lang="en-US" altLang="en-US" dirty="0"/>
              <a:t>weighting system depends on effect measure</a:t>
            </a:r>
          </a:p>
          <a:p>
            <a:pPr lvl="2"/>
            <a:r>
              <a:rPr lang="en-US" altLang="en-US" dirty="0" err="1"/>
              <a:t>Peto</a:t>
            </a:r>
            <a:endParaRPr lang="en-US" altLang="en-US" dirty="0"/>
          </a:p>
          <a:p>
            <a:pPr lvl="3"/>
            <a:r>
              <a:rPr lang="en-US" altLang="en-US" dirty="0"/>
              <a:t>for odds ratios only</a:t>
            </a:r>
          </a:p>
          <a:p>
            <a:pPr lvl="3"/>
            <a:r>
              <a:rPr lang="en-US" altLang="en-US" dirty="0"/>
              <a:t>good with few events and small effect sizes (OR close to 1)</a:t>
            </a:r>
          </a:p>
        </p:txBody>
      </p:sp>
    </p:spTree>
    <p:extLst>
      <p:ext uri="{BB962C8B-B14F-4D97-AF65-F5344CB8AC3E}">
        <p14:creationId xmlns:p14="http://schemas.microsoft.com/office/powerpoint/2010/main" val="2111752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439738" y="1219628"/>
            <a:ext cx="6120000" cy="632838"/>
          </a:xfrm>
        </p:spPr>
        <p:txBody>
          <a:bodyPr/>
          <a:lstStyle/>
          <a:p>
            <a:pPr eaLnBrk="1" hangingPunct="1"/>
            <a:r>
              <a:rPr lang="en-AU" altLang="en-US"/>
              <a:t>Meta-analysis options</a:t>
            </a:r>
          </a:p>
        </p:txBody>
      </p:sp>
      <p:pic>
        <p:nvPicPr>
          <p:cNvPr id="5" name="Picture 4" descr="Graphical user interface, text, application, email&#10;&#10;Description automatically generated">
            <a:extLst>
              <a:ext uri="{FF2B5EF4-FFF2-40B4-BE49-F238E27FC236}">
                <a16:creationId xmlns:a16="http://schemas.microsoft.com/office/drawing/2014/main" id="{01093584-D30F-DF04-34EB-B565B83C6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0438"/>
            <a:ext cx="9144000" cy="5052780"/>
          </a:xfrm>
          <a:prstGeom prst="rect">
            <a:avLst/>
          </a:prstGeom>
        </p:spPr>
      </p:pic>
    </p:spTree>
    <p:extLst>
      <p:ext uri="{BB962C8B-B14F-4D97-AF65-F5344CB8AC3E}">
        <p14:creationId xmlns:p14="http://schemas.microsoft.com/office/powerpoint/2010/main" val="1417261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itle 6"/>
          <p:cNvSpPr>
            <a:spLocks noGrp="1"/>
          </p:cNvSpPr>
          <p:nvPr>
            <p:ph type="title"/>
          </p:nvPr>
        </p:nvSpPr>
        <p:spPr>
          <a:xfrm>
            <a:off x="439737" y="1278067"/>
            <a:ext cx="8461891" cy="632838"/>
          </a:xfrm>
        </p:spPr>
        <p:txBody>
          <a:bodyPr/>
          <a:lstStyle/>
          <a:p>
            <a:r>
              <a:rPr lang="en-US" altLang="en-US" dirty="0"/>
              <a:t>Steps of a Cochrane </a:t>
            </a:r>
            <a:r>
              <a:rPr lang="hr-HR" altLang="en-US"/>
              <a:t>Review</a:t>
            </a:r>
            <a:endParaRPr lang="en-AU" altLang="en-US" dirty="0"/>
          </a:p>
        </p:txBody>
      </p:sp>
      <p:sp>
        <p:nvSpPr>
          <p:cNvPr id="15363" name="Content Placeholder 8"/>
          <p:cNvSpPr>
            <a:spLocks noGrp="1"/>
          </p:cNvSpPr>
          <p:nvPr>
            <p:ph idx="4294967295"/>
          </p:nvPr>
        </p:nvSpPr>
        <p:spPr>
          <a:xfrm>
            <a:off x="439737" y="2030349"/>
            <a:ext cx="8229600" cy="4598988"/>
          </a:xfrm>
        </p:spPr>
        <p:txBody>
          <a:bodyPr/>
          <a:lstStyle/>
          <a:p>
            <a:pPr marL="457200" indent="-457200" eaLnBrk="1" hangingPunct="1">
              <a:buFont typeface="Calibri" panose="020F0502020204030204" pitchFamily="34" charset="0"/>
              <a:buAutoNum type="arabicPeriod"/>
            </a:pPr>
            <a:r>
              <a:rPr lang="en-US" altLang="en-US" sz="2200" dirty="0"/>
              <a:t>define the question</a:t>
            </a:r>
          </a:p>
          <a:p>
            <a:pPr marL="457200" indent="-457200" eaLnBrk="1" hangingPunct="1">
              <a:buFont typeface="Calibri" panose="020F0502020204030204" pitchFamily="34" charset="0"/>
              <a:buAutoNum type="arabicPeriod"/>
            </a:pPr>
            <a:r>
              <a:rPr lang="en-AU" altLang="en-US" sz="2200" dirty="0"/>
              <a:t>plan eligibility criteria</a:t>
            </a:r>
          </a:p>
          <a:p>
            <a:pPr marL="457200" indent="-457200" eaLnBrk="1" hangingPunct="1">
              <a:buFont typeface="Calibri" panose="020F0502020204030204" pitchFamily="34" charset="0"/>
              <a:buAutoNum type="arabicPeriod"/>
            </a:pPr>
            <a:r>
              <a:rPr lang="en-AU" altLang="en-US" sz="2200" dirty="0"/>
              <a:t>plan methods</a:t>
            </a:r>
          </a:p>
          <a:p>
            <a:pPr marL="457200" indent="-457200" eaLnBrk="1" hangingPunct="1">
              <a:buFont typeface="Calibri" panose="020F0502020204030204" pitchFamily="34" charset="0"/>
              <a:buAutoNum type="arabicPeriod"/>
            </a:pPr>
            <a:r>
              <a:rPr lang="en-US" altLang="en-US" sz="2200" dirty="0"/>
              <a:t>search for studies</a:t>
            </a:r>
          </a:p>
          <a:p>
            <a:pPr marL="457200" indent="-457200" eaLnBrk="1" hangingPunct="1">
              <a:buFont typeface="Calibri" panose="020F0502020204030204" pitchFamily="34" charset="0"/>
              <a:buAutoNum type="arabicPeriod"/>
            </a:pPr>
            <a:r>
              <a:rPr lang="en-US" altLang="en-US" sz="2200" dirty="0"/>
              <a:t>apply eligibility criteria</a:t>
            </a:r>
          </a:p>
          <a:p>
            <a:pPr marL="457200" indent="-457200" eaLnBrk="1" hangingPunct="1">
              <a:buFont typeface="Calibri" panose="020F0502020204030204" pitchFamily="34" charset="0"/>
              <a:buAutoNum type="arabicPeriod"/>
            </a:pPr>
            <a:r>
              <a:rPr lang="en-US" altLang="en-US" sz="2200" dirty="0"/>
              <a:t>collect data</a:t>
            </a:r>
          </a:p>
          <a:p>
            <a:pPr marL="457200" indent="-457200" eaLnBrk="1" hangingPunct="1">
              <a:buFont typeface="Calibri" panose="020F0502020204030204" pitchFamily="34" charset="0"/>
              <a:buAutoNum type="arabicPeriod"/>
            </a:pPr>
            <a:r>
              <a:rPr lang="en-US" altLang="en-US" sz="2200" dirty="0"/>
              <a:t>assess studies for risk of bias</a:t>
            </a:r>
          </a:p>
          <a:p>
            <a:pPr marL="457200" indent="-457200" eaLnBrk="1" hangingPunct="1">
              <a:buFont typeface="Calibri" panose="020F0502020204030204" pitchFamily="34" charset="0"/>
              <a:buAutoNum type="arabicPeriod"/>
            </a:pPr>
            <a:r>
              <a:rPr lang="en-US" altLang="en-US" sz="2200" b="1" dirty="0" err="1"/>
              <a:t>analyse</a:t>
            </a:r>
            <a:r>
              <a:rPr lang="en-US" altLang="en-US" sz="2200" b="1" dirty="0"/>
              <a:t> and present results</a:t>
            </a:r>
          </a:p>
          <a:p>
            <a:pPr marL="457200" indent="-457200" eaLnBrk="1" hangingPunct="1">
              <a:buFont typeface="Calibri" panose="020F0502020204030204" pitchFamily="34" charset="0"/>
              <a:buAutoNum type="arabicPeriod"/>
            </a:pPr>
            <a:r>
              <a:rPr lang="en-US" altLang="en-US" sz="2200" dirty="0"/>
              <a:t>interpret results and draw conclusions</a:t>
            </a:r>
          </a:p>
          <a:p>
            <a:pPr marL="457200" indent="-457200" eaLnBrk="1" hangingPunct="1">
              <a:buFont typeface="Calibri" panose="020F0502020204030204" pitchFamily="34" charset="0"/>
              <a:buAutoNum type="arabicPeriod"/>
            </a:pPr>
            <a:r>
              <a:rPr lang="en-US" altLang="en-US" sz="2200" dirty="0"/>
              <a:t>improve and update review</a:t>
            </a:r>
            <a:endParaRPr lang="en-AU" altLang="en-US" sz="2200" dirty="0"/>
          </a:p>
        </p:txBody>
      </p:sp>
    </p:spTree>
    <p:extLst>
      <p:ext uri="{BB962C8B-B14F-4D97-AF65-F5344CB8AC3E}">
        <p14:creationId xmlns:p14="http://schemas.microsoft.com/office/powerpoint/2010/main" val="286894229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AU" altLang="en-US"/>
              <a:t>Session outline</a:t>
            </a:r>
          </a:p>
        </p:txBody>
      </p:sp>
      <p:sp>
        <p:nvSpPr>
          <p:cNvPr id="24579" name="Content Placeholder 2"/>
          <p:cNvSpPr>
            <a:spLocks noGrp="1"/>
          </p:cNvSpPr>
          <p:nvPr>
            <p:ph idx="1"/>
          </p:nvPr>
        </p:nvSpPr>
        <p:spPr/>
        <p:txBody>
          <a:bodyPr/>
          <a:lstStyle/>
          <a:p>
            <a:pPr marL="182563" indent="-182563">
              <a:buFont typeface="Arial" panose="020B0604020202020204" pitchFamily="34" charset="0"/>
              <a:buChar char="•"/>
            </a:pPr>
            <a:r>
              <a:rPr lang="en-AU" altLang="en-US" dirty="0"/>
              <a:t>principles of meta-analysis</a:t>
            </a:r>
          </a:p>
          <a:p>
            <a:pPr marL="182563" indent="-182563">
              <a:buFont typeface="Arial" panose="020B0604020202020204" pitchFamily="34" charset="0"/>
              <a:buChar char="•"/>
            </a:pPr>
            <a:r>
              <a:rPr lang="en-AU" altLang="en-US" dirty="0"/>
              <a:t>steps in a meta-analysis</a:t>
            </a:r>
          </a:p>
          <a:p>
            <a:pPr marL="182563" indent="-182563">
              <a:buFont typeface="Arial" panose="020B0604020202020204" pitchFamily="34" charset="0"/>
              <a:buChar char="•"/>
            </a:pPr>
            <a:r>
              <a:rPr lang="en-AU" altLang="en-US" b="1" dirty="0"/>
              <a:t>presenting your results</a:t>
            </a:r>
          </a:p>
        </p:txBody>
      </p:sp>
    </p:spTree>
    <p:extLst>
      <p:ext uri="{BB962C8B-B14F-4D97-AF65-F5344CB8AC3E}">
        <p14:creationId xmlns:p14="http://schemas.microsoft.com/office/powerpoint/2010/main" val="3152587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p:txBody>
          <a:bodyPr/>
          <a:lstStyle/>
          <a:p>
            <a:pPr eaLnBrk="1" hangingPunct="1"/>
            <a:r>
              <a:rPr lang="en-AU" altLang="en-US"/>
              <a:t>A forest of lines</a:t>
            </a:r>
          </a:p>
        </p:txBody>
      </p:sp>
      <p:sp>
        <p:nvSpPr>
          <p:cNvPr id="9" name="TextBox 5"/>
          <p:cNvSpPr txBox="1">
            <a:spLocks noChangeArrowheads="1"/>
          </p:cNvSpPr>
          <p:nvPr/>
        </p:nvSpPr>
        <p:spPr bwMode="auto">
          <a:xfrm>
            <a:off x="788988" y="6611938"/>
            <a:ext cx="8355012" cy="276225"/>
          </a:xfrm>
          <a:prstGeom prst="rect">
            <a:avLst/>
          </a:prstGeom>
          <a:noFill/>
          <a:ln w="9525">
            <a:noFill/>
            <a:miter lim="800000"/>
            <a:headEnd/>
            <a:tailEnd/>
          </a:ln>
        </p:spPr>
        <p:txBody>
          <a:bodyPr>
            <a:spAutoFit/>
          </a:bodyPr>
          <a:lstStyle/>
          <a:p>
            <a:pPr>
              <a:defRPr/>
            </a:pPr>
            <a:r>
              <a:rPr lang="en-AU" sz="1200" dirty="0">
                <a:solidFill>
                  <a:schemeClr val="tx2"/>
                </a:solidFill>
                <a:latin typeface="+mn-lt"/>
                <a:cs typeface="Arial" charset="0"/>
              </a:rPr>
              <a:t>Trees Joyce Kilmer Forest by </a:t>
            </a:r>
            <a:r>
              <a:rPr lang="en-AU" sz="1200" dirty="0" err="1">
                <a:solidFill>
                  <a:schemeClr val="tx2"/>
                </a:solidFill>
                <a:latin typeface="+mn-lt"/>
                <a:cs typeface="Arial" charset="0"/>
              </a:rPr>
              <a:t>charlescleonard</a:t>
            </a:r>
            <a:r>
              <a:rPr lang="en-AU" sz="1200" dirty="0">
                <a:solidFill>
                  <a:schemeClr val="tx2"/>
                </a:solidFill>
                <a:latin typeface="+mn-lt"/>
                <a:cs typeface="Arial" charset="0"/>
              </a:rPr>
              <a:t> http://www.flickr.com/photos/charlescleonard/3754931947</a:t>
            </a:r>
            <a:r>
              <a:rPr lang="en-AU" sz="1200" dirty="0">
                <a:solidFill>
                  <a:schemeClr val="accent2">
                    <a:lumMod val="75000"/>
                  </a:schemeClr>
                </a:solidFill>
                <a:latin typeface="+mn-lt"/>
                <a:cs typeface="Arial" charset="0"/>
              </a:rPr>
              <a:t>/</a:t>
            </a:r>
          </a:p>
        </p:txBody>
      </p:sp>
      <p:pic>
        <p:nvPicPr>
          <p:cNvPr id="25604" name="Picture 6" descr="C:\Ifolder\Pictures\For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8027" y="2158324"/>
            <a:ext cx="5597152" cy="419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descr="by-n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62725"/>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07073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with low confidence">
            <a:extLst>
              <a:ext uri="{FF2B5EF4-FFF2-40B4-BE49-F238E27FC236}">
                <a16:creationId xmlns:a16="http://schemas.microsoft.com/office/drawing/2014/main" id="{F0B9CC1D-1916-38C6-0BEF-53A74E03B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6268"/>
            <a:ext cx="9144000" cy="3572308"/>
          </a:xfrm>
          <a:prstGeom prst="rect">
            <a:avLst/>
          </a:prstGeom>
        </p:spPr>
      </p:pic>
      <p:sp>
        <p:nvSpPr>
          <p:cNvPr id="26626" name="Title 18"/>
          <p:cNvSpPr>
            <a:spLocks noGrp="1"/>
          </p:cNvSpPr>
          <p:nvPr>
            <p:ph type="title"/>
          </p:nvPr>
        </p:nvSpPr>
        <p:spPr/>
        <p:txBody>
          <a:bodyPr/>
          <a:lstStyle/>
          <a:p>
            <a:pPr eaLnBrk="1" hangingPunct="1"/>
            <a:r>
              <a:rPr lang="en-AU" altLang="en-US"/>
              <a:t>Forest plots</a:t>
            </a:r>
          </a:p>
        </p:txBody>
      </p:sp>
      <p:sp>
        <p:nvSpPr>
          <p:cNvPr id="26627" name="Content Placeholder 6"/>
          <p:cNvSpPr>
            <a:spLocks noGrp="1"/>
          </p:cNvSpPr>
          <p:nvPr>
            <p:ph idx="4294967295"/>
          </p:nvPr>
        </p:nvSpPr>
        <p:spPr>
          <a:xfrm>
            <a:off x="292608" y="2116862"/>
            <a:ext cx="8229600" cy="658813"/>
          </a:xfrm>
        </p:spPr>
        <p:txBody>
          <a:bodyPr/>
          <a:lstStyle/>
          <a:p>
            <a:pPr eaLnBrk="1" hangingPunct="1">
              <a:buFont typeface="Arial" panose="020B0604020202020204" pitchFamily="34" charset="0"/>
              <a:buNone/>
            </a:pPr>
            <a:r>
              <a:rPr lang="en-AU" altLang="en-US" b="1" dirty="0"/>
              <a:t>Headache at 24 hours</a:t>
            </a:r>
          </a:p>
        </p:txBody>
      </p:sp>
      <p:sp>
        <p:nvSpPr>
          <p:cNvPr id="20" name="Content Placeholder 6"/>
          <p:cNvSpPr txBox="1">
            <a:spLocks/>
          </p:cNvSpPr>
          <p:nvPr/>
        </p:nvSpPr>
        <p:spPr bwMode="auto">
          <a:xfrm>
            <a:off x="439738" y="6197600"/>
            <a:ext cx="8229600" cy="660400"/>
          </a:xfrm>
          <a:prstGeom prst="rect">
            <a:avLst/>
          </a:prstGeom>
          <a:noFill/>
          <a:ln w="9525">
            <a:noFill/>
            <a:miter lim="800000"/>
            <a:headEnd/>
            <a:tailEnd/>
          </a:ln>
        </p:spPr>
        <p:txBody>
          <a:bodyPr>
            <a:normAutofit/>
          </a:bodyPr>
          <a:lstStyle/>
          <a:p>
            <a:pPr marL="342900" indent="-342900">
              <a:spcBef>
                <a:spcPct val="20000"/>
              </a:spcBef>
              <a:buClr>
                <a:schemeClr val="bg2"/>
              </a:buClr>
              <a:buFont typeface="Arial" pitchFamily="34" charset="0"/>
              <a:buChar char="•"/>
              <a:defRPr/>
            </a:pPr>
            <a:r>
              <a:rPr kumimoji="0" lang="en-AU" sz="2400" dirty="0">
                <a:solidFill>
                  <a:schemeClr val="tx2"/>
                </a:solidFill>
                <a:latin typeface="+mn-lt"/>
                <a:cs typeface="+mn-cs"/>
              </a:rPr>
              <a:t>headings explain the comparison</a:t>
            </a:r>
          </a:p>
        </p:txBody>
      </p:sp>
      <p:sp>
        <p:nvSpPr>
          <p:cNvPr id="6" name="Oval 4"/>
          <p:cNvSpPr>
            <a:spLocks noChangeArrowheads="1"/>
          </p:cNvSpPr>
          <p:nvPr/>
        </p:nvSpPr>
        <p:spPr bwMode="auto">
          <a:xfrm>
            <a:off x="1353684" y="2397487"/>
            <a:ext cx="3397250" cy="557212"/>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Tree>
    <p:extLst>
      <p:ext uri="{BB962C8B-B14F-4D97-AF65-F5344CB8AC3E}">
        <p14:creationId xmlns:p14="http://schemas.microsoft.com/office/powerpoint/2010/main" val="30269798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10;&#10;Description automatically generated with low confidence">
            <a:extLst>
              <a:ext uri="{FF2B5EF4-FFF2-40B4-BE49-F238E27FC236}">
                <a16:creationId xmlns:a16="http://schemas.microsoft.com/office/drawing/2014/main" id="{437B4A2B-7B65-87FE-50DA-4CFCC3F9A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4814"/>
            <a:ext cx="9144000" cy="3572308"/>
          </a:xfrm>
          <a:prstGeom prst="rect">
            <a:avLst/>
          </a:prstGeom>
        </p:spPr>
      </p:pic>
      <p:sp>
        <p:nvSpPr>
          <p:cNvPr id="27650" name="Title 18"/>
          <p:cNvSpPr>
            <a:spLocks noGrp="1"/>
          </p:cNvSpPr>
          <p:nvPr>
            <p:ph type="title"/>
          </p:nvPr>
        </p:nvSpPr>
        <p:spPr/>
        <p:txBody>
          <a:bodyPr/>
          <a:lstStyle/>
          <a:p>
            <a:r>
              <a:rPr lang="en-AU" altLang="en-US" dirty="0"/>
              <a:t>Forest plots</a:t>
            </a:r>
          </a:p>
        </p:txBody>
      </p:sp>
      <p:sp>
        <p:nvSpPr>
          <p:cNvPr id="27651" name="Content Placeholder 6"/>
          <p:cNvSpPr>
            <a:spLocks noGrp="1"/>
          </p:cNvSpPr>
          <p:nvPr>
            <p:ph idx="4294967295"/>
          </p:nvPr>
        </p:nvSpPr>
        <p:spPr>
          <a:xfrm>
            <a:off x="268224" y="2133891"/>
            <a:ext cx="6119813" cy="3910013"/>
          </a:xfrm>
        </p:spPr>
        <p:txBody>
          <a:bodyPr/>
          <a:lstStyle/>
          <a:p>
            <a:r>
              <a:rPr lang="en-AU" altLang="en-US" b="1" dirty="0"/>
              <a:t>Headache at 24 hours</a:t>
            </a:r>
          </a:p>
        </p:txBody>
      </p:sp>
      <p:sp>
        <p:nvSpPr>
          <p:cNvPr id="17" name="Content Placeholder 6"/>
          <p:cNvSpPr txBox="1">
            <a:spLocks/>
          </p:cNvSpPr>
          <p:nvPr/>
        </p:nvSpPr>
        <p:spPr bwMode="auto">
          <a:xfrm>
            <a:off x="420688" y="6182017"/>
            <a:ext cx="8229600" cy="660400"/>
          </a:xfrm>
          <a:prstGeom prst="rect">
            <a:avLst/>
          </a:prstGeom>
          <a:noFill/>
          <a:ln w="9525">
            <a:noFill/>
            <a:miter lim="800000"/>
            <a:headEnd/>
            <a:tailEnd/>
          </a:ln>
        </p:spPr>
        <p:txBody>
          <a:bodyPr>
            <a:normAutofit/>
          </a:bodyPr>
          <a:lstStyle/>
          <a:p>
            <a:pPr marL="342900" indent="-342900">
              <a:spcBef>
                <a:spcPct val="20000"/>
              </a:spcBef>
              <a:buClr>
                <a:schemeClr val="bg2"/>
              </a:buClr>
              <a:buFont typeface="Arial" pitchFamily="34" charset="0"/>
              <a:buChar char="•"/>
              <a:defRPr/>
            </a:pPr>
            <a:r>
              <a:rPr kumimoji="0" lang="en-AU" sz="2400" dirty="0">
                <a:solidFill>
                  <a:schemeClr val="tx2"/>
                </a:solidFill>
                <a:latin typeface="+mn-lt"/>
                <a:cs typeface="+mn-cs"/>
              </a:rPr>
              <a:t>list of included studies</a:t>
            </a:r>
          </a:p>
        </p:txBody>
      </p:sp>
      <p:sp>
        <p:nvSpPr>
          <p:cNvPr id="27654" name="Oval 4"/>
          <p:cNvSpPr>
            <a:spLocks noChangeArrowheads="1"/>
          </p:cNvSpPr>
          <p:nvPr/>
        </p:nvSpPr>
        <p:spPr bwMode="auto">
          <a:xfrm>
            <a:off x="-107043" y="2799038"/>
            <a:ext cx="1778000" cy="2176462"/>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Tree>
    <p:extLst>
      <p:ext uri="{BB962C8B-B14F-4D97-AF65-F5344CB8AC3E}">
        <p14:creationId xmlns:p14="http://schemas.microsoft.com/office/powerpoint/2010/main" val="405636865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10;&#10;Description automatically generated with low confidence">
            <a:extLst>
              <a:ext uri="{FF2B5EF4-FFF2-40B4-BE49-F238E27FC236}">
                <a16:creationId xmlns:a16="http://schemas.microsoft.com/office/drawing/2014/main" id="{520A007A-481A-1F6A-33D0-ECCBF64FF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6268"/>
            <a:ext cx="9144000" cy="3572308"/>
          </a:xfrm>
          <a:prstGeom prst="rect">
            <a:avLst/>
          </a:prstGeom>
        </p:spPr>
      </p:pic>
      <p:sp>
        <p:nvSpPr>
          <p:cNvPr id="28676" name="Title 18"/>
          <p:cNvSpPr>
            <a:spLocks noGrp="1"/>
          </p:cNvSpPr>
          <p:nvPr>
            <p:ph type="title"/>
          </p:nvPr>
        </p:nvSpPr>
        <p:spPr/>
        <p:txBody>
          <a:bodyPr/>
          <a:lstStyle/>
          <a:p>
            <a:r>
              <a:rPr lang="en-AU" altLang="en-US"/>
              <a:t>Forest plots</a:t>
            </a:r>
          </a:p>
        </p:txBody>
      </p:sp>
      <p:sp>
        <p:nvSpPr>
          <p:cNvPr id="28674" name="Content Placeholder 6"/>
          <p:cNvSpPr>
            <a:spLocks noGrp="1"/>
          </p:cNvSpPr>
          <p:nvPr>
            <p:ph idx="4294967295"/>
          </p:nvPr>
        </p:nvSpPr>
        <p:spPr>
          <a:xfrm>
            <a:off x="249237" y="2095574"/>
            <a:ext cx="6119813" cy="3910013"/>
          </a:xfrm>
        </p:spPr>
        <p:txBody>
          <a:bodyPr/>
          <a:lstStyle/>
          <a:p>
            <a:r>
              <a:rPr lang="en-AU" altLang="en-US" b="1" dirty="0"/>
              <a:t>Headache at 24 hours</a:t>
            </a:r>
          </a:p>
        </p:txBody>
      </p:sp>
      <p:sp>
        <p:nvSpPr>
          <p:cNvPr id="17" name="Content Placeholder 6"/>
          <p:cNvSpPr txBox="1">
            <a:spLocks/>
          </p:cNvSpPr>
          <p:nvPr/>
        </p:nvSpPr>
        <p:spPr bwMode="auto">
          <a:xfrm>
            <a:off x="438944" y="6138862"/>
            <a:ext cx="8229600" cy="660400"/>
          </a:xfrm>
          <a:prstGeom prst="rect">
            <a:avLst/>
          </a:prstGeom>
          <a:noFill/>
          <a:ln w="9525">
            <a:noFill/>
            <a:miter lim="800000"/>
            <a:headEnd/>
            <a:tailEnd/>
          </a:ln>
        </p:spPr>
        <p:txBody>
          <a:bodyPr>
            <a:normAutofit/>
          </a:bodyPr>
          <a:lstStyle/>
          <a:p>
            <a:pPr marL="342900" indent="-342900">
              <a:spcBef>
                <a:spcPct val="20000"/>
              </a:spcBef>
              <a:buClr>
                <a:schemeClr val="bg2"/>
              </a:buClr>
              <a:buFont typeface="Arial" pitchFamily="34" charset="0"/>
              <a:buChar char="•"/>
              <a:defRPr/>
            </a:pPr>
            <a:r>
              <a:rPr kumimoji="0" lang="en-AU" sz="2400" dirty="0">
                <a:solidFill>
                  <a:schemeClr val="tx2"/>
                </a:solidFill>
                <a:latin typeface="+mn-lt"/>
                <a:cs typeface="+mn-cs"/>
              </a:rPr>
              <a:t>raw data for each study</a:t>
            </a:r>
          </a:p>
        </p:txBody>
      </p:sp>
      <p:sp>
        <p:nvSpPr>
          <p:cNvPr id="28678" name="Oval 4"/>
          <p:cNvSpPr>
            <a:spLocks noChangeArrowheads="1"/>
          </p:cNvSpPr>
          <p:nvPr/>
        </p:nvSpPr>
        <p:spPr bwMode="auto">
          <a:xfrm>
            <a:off x="1746250" y="2808513"/>
            <a:ext cx="3125788" cy="2133601"/>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Tree>
    <p:extLst>
      <p:ext uri="{BB962C8B-B14F-4D97-AF65-F5344CB8AC3E}">
        <p14:creationId xmlns:p14="http://schemas.microsoft.com/office/powerpoint/2010/main" val="351515211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10;&#10;Description automatically generated with low confidence">
            <a:extLst>
              <a:ext uri="{FF2B5EF4-FFF2-40B4-BE49-F238E27FC236}">
                <a16:creationId xmlns:a16="http://schemas.microsoft.com/office/drawing/2014/main" id="{61B65CA7-C380-6AE0-E5F8-7C1A8F717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6268"/>
            <a:ext cx="9144000" cy="3572308"/>
          </a:xfrm>
          <a:prstGeom prst="rect">
            <a:avLst/>
          </a:prstGeom>
        </p:spPr>
      </p:pic>
      <p:sp>
        <p:nvSpPr>
          <p:cNvPr id="29698" name="Title 18"/>
          <p:cNvSpPr>
            <a:spLocks noGrp="1"/>
          </p:cNvSpPr>
          <p:nvPr>
            <p:ph type="title"/>
          </p:nvPr>
        </p:nvSpPr>
        <p:spPr/>
        <p:txBody>
          <a:bodyPr/>
          <a:lstStyle/>
          <a:p>
            <a:pPr eaLnBrk="1" hangingPunct="1"/>
            <a:r>
              <a:rPr lang="en-AU" altLang="en-US" dirty="0"/>
              <a:t>Forest plots</a:t>
            </a:r>
          </a:p>
        </p:txBody>
      </p:sp>
      <p:sp>
        <p:nvSpPr>
          <p:cNvPr id="29699" name="Content Placeholder 6"/>
          <p:cNvSpPr>
            <a:spLocks noGrp="1"/>
          </p:cNvSpPr>
          <p:nvPr>
            <p:ph idx="4294967295"/>
          </p:nvPr>
        </p:nvSpPr>
        <p:spPr>
          <a:xfrm>
            <a:off x="318298" y="2094117"/>
            <a:ext cx="8229600" cy="4130675"/>
          </a:xfrm>
        </p:spPr>
        <p:txBody>
          <a:bodyPr/>
          <a:lstStyle/>
          <a:p>
            <a:pPr lvl="1">
              <a:buFont typeface="Arial" panose="020B0604020202020204" pitchFamily="34" charset="0"/>
              <a:buNone/>
            </a:pPr>
            <a:r>
              <a:rPr lang="en-AU" altLang="en-US" b="1" dirty="0"/>
              <a:t>Headache at 24 hours</a:t>
            </a:r>
          </a:p>
        </p:txBody>
      </p:sp>
      <p:sp>
        <p:nvSpPr>
          <p:cNvPr id="9" name="Content Placeholder 6"/>
          <p:cNvSpPr txBox="1">
            <a:spLocks/>
          </p:cNvSpPr>
          <p:nvPr/>
        </p:nvSpPr>
        <p:spPr bwMode="auto">
          <a:xfrm>
            <a:off x="439738" y="6322151"/>
            <a:ext cx="8229600" cy="660400"/>
          </a:xfrm>
          <a:prstGeom prst="rect">
            <a:avLst/>
          </a:prstGeom>
          <a:noFill/>
          <a:ln w="9525">
            <a:noFill/>
            <a:miter lim="800000"/>
            <a:headEnd/>
            <a:tailEnd/>
          </a:ln>
        </p:spPr>
        <p:txBody>
          <a:bodyPr>
            <a:normAutofit/>
          </a:bodyPr>
          <a:lstStyle/>
          <a:p>
            <a:pPr marL="342900" indent="-342900">
              <a:spcBef>
                <a:spcPct val="20000"/>
              </a:spcBef>
              <a:buClr>
                <a:schemeClr val="bg2"/>
              </a:buClr>
              <a:buFont typeface="Arial" pitchFamily="34" charset="0"/>
              <a:buChar char="•"/>
              <a:defRPr/>
            </a:pPr>
            <a:r>
              <a:rPr kumimoji="0" lang="en-AU" sz="2400" dirty="0">
                <a:solidFill>
                  <a:schemeClr val="tx2"/>
                </a:solidFill>
                <a:latin typeface="+mn-lt"/>
                <a:cs typeface="+mn-cs"/>
              </a:rPr>
              <a:t>total data for all studies</a:t>
            </a:r>
          </a:p>
        </p:txBody>
      </p:sp>
      <p:sp>
        <p:nvSpPr>
          <p:cNvPr id="29702" name="Oval 4"/>
          <p:cNvSpPr>
            <a:spLocks noChangeArrowheads="1"/>
          </p:cNvSpPr>
          <p:nvPr/>
        </p:nvSpPr>
        <p:spPr bwMode="auto">
          <a:xfrm>
            <a:off x="-219074" y="4486096"/>
            <a:ext cx="4965246" cy="792162"/>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Tree>
    <p:extLst>
      <p:ext uri="{BB962C8B-B14F-4D97-AF65-F5344CB8AC3E}">
        <p14:creationId xmlns:p14="http://schemas.microsoft.com/office/powerpoint/2010/main" val="349303359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10;&#10;Description automatically generated with low confidence">
            <a:extLst>
              <a:ext uri="{FF2B5EF4-FFF2-40B4-BE49-F238E27FC236}">
                <a16:creationId xmlns:a16="http://schemas.microsoft.com/office/drawing/2014/main" id="{8491B3A4-E6A3-6C70-9FC6-FEA96561C5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6268"/>
            <a:ext cx="9144000" cy="3572308"/>
          </a:xfrm>
          <a:prstGeom prst="rect">
            <a:avLst/>
          </a:prstGeom>
        </p:spPr>
      </p:pic>
      <p:sp>
        <p:nvSpPr>
          <p:cNvPr id="30724" name="Title 18"/>
          <p:cNvSpPr>
            <a:spLocks noGrp="1"/>
          </p:cNvSpPr>
          <p:nvPr>
            <p:ph type="title"/>
          </p:nvPr>
        </p:nvSpPr>
        <p:spPr/>
        <p:txBody>
          <a:bodyPr/>
          <a:lstStyle/>
          <a:p>
            <a:r>
              <a:rPr lang="en-AU" altLang="en-US"/>
              <a:t>Forest plots</a:t>
            </a:r>
          </a:p>
        </p:txBody>
      </p:sp>
      <p:sp>
        <p:nvSpPr>
          <p:cNvPr id="30722" name="Content Placeholder 6"/>
          <p:cNvSpPr>
            <a:spLocks noGrp="1"/>
          </p:cNvSpPr>
          <p:nvPr>
            <p:ph idx="4294967295"/>
          </p:nvPr>
        </p:nvSpPr>
        <p:spPr>
          <a:xfrm>
            <a:off x="280416" y="2095020"/>
            <a:ext cx="6119813" cy="3910013"/>
          </a:xfrm>
        </p:spPr>
        <p:txBody>
          <a:bodyPr/>
          <a:lstStyle/>
          <a:p>
            <a:r>
              <a:rPr lang="en-AU" altLang="en-US" b="1" dirty="0"/>
              <a:t>Headache at 24 hours</a:t>
            </a:r>
          </a:p>
        </p:txBody>
      </p:sp>
      <p:sp>
        <p:nvSpPr>
          <p:cNvPr id="17" name="Content Placeholder 6"/>
          <p:cNvSpPr txBox="1">
            <a:spLocks/>
          </p:cNvSpPr>
          <p:nvPr/>
        </p:nvSpPr>
        <p:spPr bwMode="auto">
          <a:xfrm>
            <a:off x="420688" y="6168598"/>
            <a:ext cx="8229600" cy="660400"/>
          </a:xfrm>
          <a:prstGeom prst="rect">
            <a:avLst/>
          </a:prstGeom>
          <a:noFill/>
          <a:ln w="9525">
            <a:noFill/>
            <a:miter lim="800000"/>
            <a:headEnd/>
            <a:tailEnd/>
          </a:ln>
        </p:spPr>
        <p:txBody>
          <a:bodyPr>
            <a:normAutofit/>
          </a:bodyPr>
          <a:lstStyle/>
          <a:p>
            <a:pPr marL="342900" indent="-342900">
              <a:spcBef>
                <a:spcPct val="20000"/>
              </a:spcBef>
              <a:buFont typeface="Arial" pitchFamily="34" charset="0"/>
              <a:buChar char="•"/>
              <a:defRPr/>
            </a:pPr>
            <a:r>
              <a:rPr kumimoji="0" lang="en-AU" sz="2400" dirty="0">
                <a:solidFill>
                  <a:schemeClr val="tx2"/>
                </a:solidFill>
                <a:latin typeface="+mn-lt"/>
                <a:cs typeface="+mn-cs"/>
              </a:rPr>
              <a:t>weight given to each study</a:t>
            </a:r>
          </a:p>
        </p:txBody>
      </p:sp>
      <p:sp>
        <p:nvSpPr>
          <p:cNvPr id="30726" name="Oval 4"/>
          <p:cNvSpPr>
            <a:spLocks noChangeArrowheads="1"/>
          </p:cNvSpPr>
          <p:nvPr/>
        </p:nvSpPr>
        <p:spPr bwMode="auto">
          <a:xfrm>
            <a:off x="4484914" y="2432725"/>
            <a:ext cx="914400" cy="2792417"/>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Tree>
    <p:extLst>
      <p:ext uri="{BB962C8B-B14F-4D97-AF65-F5344CB8AC3E}">
        <p14:creationId xmlns:p14="http://schemas.microsoft.com/office/powerpoint/2010/main" val="49184154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ble&#10;&#10;Description automatically generated with low confidence">
            <a:extLst>
              <a:ext uri="{FF2B5EF4-FFF2-40B4-BE49-F238E27FC236}">
                <a16:creationId xmlns:a16="http://schemas.microsoft.com/office/drawing/2014/main" id="{CDEB095A-2207-D221-38CC-E01FF6F24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6268"/>
            <a:ext cx="9144000" cy="3572308"/>
          </a:xfrm>
          <a:prstGeom prst="rect">
            <a:avLst/>
          </a:prstGeom>
        </p:spPr>
      </p:pic>
      <p:sp>
        <p:nvSpPr>
          <p:cNvPr id="31748" name="Title 18"/>
          <p:cNvSpPr>
            <a:spLocks noGrp="1"/>
          </p:cNvSpPr>
          <p:nvPr>
            <p:ph type="title"/>
          </p:nvPr>
        </p:nvSpPr>
        <p:spPr/>
        <p:txBody>
          <a:bodyPr/>
          <a:lstStyle/>
          <a:p>
            <a:pPr eaLnBrk="1" hangingPunct="1"/>
            <a:r>
              <a:rPr lang="en-AU" altLang="en-US" dirty="0"/>
              <a:t>Forest plots</a:t>
            </a:r>
          </a:p>
        </p:txBody>
      </p:sp>
      <p:sp>
        <p:nvSpPr>
          <p:cNvPr id="31746" name="Content Placeholder 6"/>
          <p:cNvSpPr>
            <a:spLocks noGrp="1"/>
          </p:cNvSpPr>
          <p:nvPr>
            <p:ph idx="4294967295"/>
          </p:nvPr>
        </p:nvSpPr>
        <p:spPr>
          <a:xfrm>
            <a:off x="240579" y="2132711"/>
            <a:ext cx="8229600" cy="525463"/>
          </a:xfrm>
        </p:spPr>
        <p:txBody>
          <a:bodyPr/>
          <a:lstStyle/>
          <a:p>
            <a:pPr eaLnBrk="1" hangingPunct="1">
              <a:buFont typeface="Arial" panose="020B0604020202020204" pitchFamily="34" charset="0"/>
              <a:buNone/>
            </a:pPr>
            <a:r>
              <a:rPr lang="en-AU" altLang="en-US" b="1" dirty="0"/>
              <a:t>Headache at 24 hours</a:t>
            </a:r>
          </a:p>
        </p:txBody>
      </p:sp>
      <p:sp>
        <p:nvSpPr>
          <p:cNvPr id="17" name="Content Placeholder 6"/>
          <p:cNvSpPr txBox="1">
            <a:spLocks/>
          </p:cNvSpPr>
          <p:nvPr/>
        </p:nvSpPr>
        <p:spPr bwMode="auto">
          <a:xfrm>
            <a:off x="240579" y="6197600"/>
            <a:ext cx="8229600" cy="660400"/>
          </a:xfrm>
          <a:prstGeom prst="rect">
            <a:avLst/>
          </a:prstGeom>
          <a:noFill/>
          <a:ln w="9525">
            <a:noFill/>
            <a:miter lim="800000"/>
            <a:headEnd/>
            <a:tailEnd/>
          </a:ln>
        </p:spPr>
        <p:txBody>
          <a:bodyPr>
            <a:normAutofit/>
          </a:bodyPr>
          <a:lstStyle/>
          <a:p>
            <a:pPr marL="342900" indent="-342900">
              <a:spcBef>
                <a:spcPct val="20000"/>
              </a:spcBef>
              <a:buClr>
                <a:schemeClr val="bg2"/>
              </a:buClr>
              <a:buFont typeface="Arial" pitchFamily="34" charset="0"/>
              <a:buChar char="•"/>
              <a:defRPr/>
            </a:pPr>
            <a:r>
              <a:rPr kumimoji="0" lang="en-AU" sz="2400" dirty="0">
                <a:solidFill>
                  <a:schemeClr val="tx2"/>
                </a:solidFill>
                <a:latin typeface="+mn-lt"/>
                <a:cs typeface="+mn-cs"/>
              </a:rPr>
              <a:t>effect estimate for each study, with CI</a:t>
            </a:r>
          </a:p>
        </p:txBody>
      </p:sp>
      <p:sp>
        <p:nvSpPr>
          <p:cNvPr id="31750" name="Oval 4"/>
          <p:cNvSpPr>
            <a:spLocks noChangeArrowheads="1"/>
          </p:cNvSpPr>
          <p:nvPr/>
        </p:nvSpPr>
        <p:spPr bwMode="auto">
          <a:xfrm>
            <a:off x="5023573" y="2776371"/>
            <a:ext cx="1731962" cy="2128837"/>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Tree>
    <p:extLst>
      <p:ext uri="{BB962C8B-B14F-4D97-AF65-F5344CB8AC3E}">
        <p14:creationId xmlns:p14="http://schemas.microsoft.com/office/powerpoint/2010/main" val="190553641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10;&#10;Description automatically generated with low confidence">
            <a:extLst>
              <a:ext uri="{FF2B5EF4-FFF2-40B4-BE49-F238E27FC236}">
                <a16:creationId xmlns:a16="http://schemas.microsoft.com/office/drawing/2014/main" id="{C284A6CD-A1BB-77D5-74BD-0FF5F3C07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6268"/>
            <a:ext cx="9144000" cy="3572308"/>
          </a:xfrm>
          <a:prstGeom prst="rect">
            <a:avLst/>
          </a:prstGeom>
        </p:spPr>
      </p:pic>
      <p:sp>
        <p:nvSpPr>
          <p:cNvPr id="32772" name="Title 18"/>
          <p:cNvSpPr>
            <a:spLocks noGrp="1"/>
          </p:cNvSpPr>
          <p:nvPr>
            <p:ph type="title"/>
          </p:nvPr>
        </p:nvSpPr>
        <p:spPr/>
        <p:txBody>
          <a:bodyPr/>
          <a:lstStyle/>
          <a:p>
            <a:r>
              <a:rPr lang="en-AU" altLang="en-US" dirty="0"/>
              <a:t>Forest plots</a:t>
            </a:r>
          </a:p>
        </p:txBody>
      </p:sp>
      <p:sp>
        <p:nvSpPr>
          <p:cNvPr id="32770" name="Content Placeholder 6"/>
          <p:cNvSpPr>
            <a:spLocks noGrp="1"/>
          </p:cNvSpPr>
          <p:nvPr>
            <p:ph idx="4294967295"/>
          </p:nvPr>
        </p:nvSpPr>
        <p:spPr>
          <a:xfrm>
            <a:off x="182450" y="2137082"/>
            <a:ext cx="6119813" cy="3910012"/>
          </a:xfrm>
        </p:spPr>
        <p:txBody>
          <a:bodyPr/>
          <a:lstStyle/>
          <a:p>
            <a:r>
              <a:rPr lang="en-AU" altLang="en-US" b="1" dirty="0"/>
              <a:t>Headache at 24 hours</a:t>
            </a:r>
          </a:p>
        </p:txBody>
      </p:sp>
      <p:sp>
        <p:nvSpPr>
          <p:cNvPr id="17" name="Content Placeholder 6"/>
          <p:cNvSpPr txBox="1">
            <a:spLocks/>
          </p:cNvSpPr>
          <p:nvPr/>
        </p:nvSpPr>
        <p:spPr bwMode="auto">
          <a:xfrm>
            <a:off x="439738" y="6221413"/>
            <a:ext cx="8229600" cy="660400"/>
          </a:xfrm>
          <a:prstGeom prst="rect">
            <a:avLst/>
          </a:prstGeom>
          <a:noFill/>
          <a:ln w="9525">
            <a:noFill/>
            <a:miter lim="800000"/>
            <a:headEnd/>
            <a:tailEnd/>
          </a:ln>
        </p:spPr>
        <p:txBody>
          <a:bodyPr>
            <a:normAutofit/>
          </a:bodyPr>
          <a:lstStyle/>
          <a:p>
            <a:pPr marL="342900" indent="-342900">
              <a:spcBef>
                <a:spcPct val="20000"/>
              </a:spcBef>
              <a:buClr>
                <a:schemeClr val="bg2"/>
              </a:buClr>
              <a:buFont typeface="Arial" pitchFamily="34" charset="0"/>
              <a:buChar char="•"/>
              <a:defRPr/>
            </a:pPr>
            <a:r>
              <a:rPr kumimoji="0" lang="en-AU" sz="2400" dirty="0">
                <a:solidFill>
                  <a:schemeClr val="tx2"/>
                </a:solidFill>
                <a:latin typeface="+mn-lt"/>
                <a:cs typeface="+mn-cs"/>
              </a:rPr>
              <a:t>effect estimate for each study, with CI</a:t>
            </a:r>
          </a:p>
        </p:txBody>
      </p:sp>
      <p:sp>
        <p:nvSpPr>
          <p:cNvPr id="32774" name="Oval 4"/>
          <p:cNvSpPr>
            <a:spLocks noChangeArrowheads="1"/>
          </p:cNvSpPr>
          <p:nvPr/>
        </p:nvSpPr>
        <p:spPr bwMode="auto">
          <a:xfrm>
            <a:off x="6783388" y="2893293"/>
            <a:ext cx="2016125" cy="1863764"/>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Tree>
    <p:extLst>
      <p:ext uri="{BB962C8B-B14F-4D97-AF65-F5344CB8AC3E}">
        <p14:creationId xmlns:p14="http://schemas.microsoft.com/office/powerpoint/2010/main" val="32411440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ble&#10;&#10;Description automatically generated with low confidence">
            <a:extLst>
              <a:ext uri="{FF2B5EF4-FFF2-40B4-BE49-F238E27FC236}">
                <a16:creationId xmlns:a16="http://schemas.microsoft.com/office/drawing/2014/main" id="{82FAAD14-2823-7E32-2608-0D1F67E1B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6268"/>
            <a:ext cx="9144000" cy="3572308"/>
          </a:xfrm>
          <a:prstGeom prst="rect">
            <a:avLst/>
          </a:prstGeom>
        </p:spPr>
      </p:pic>
      <p:sp>
        <p:nvSpPr>
          <p:cNvPr id="33796" name="Title 18"/>
          <p:cNvSpPr>
            <a:spLocks noGrp="1"/>
          </p:cNvSpPr>
          <p:nvPr>
            <p:ph type="title"/>
          </p:nvPr>
        </p:nvSpPr>
        <p:spPr/>
        <p:txBody>
          <a:bodyPr/>
          <a:lstStyle/>
          <a:p>
            <a:pPr eaLnBrk="1" hangingPunct="1"/>
            <a:r>
              <a:rPr lang="en-AU" altLang="en-US"/>
              <a:t>Forest plots</a:t>
            </a:r>
          </a:p>
        </p:txBody>
      </p:sp>
      <p:sp>
        <p:nvSpPr>
          <p:cNvPr id="33794" name="Content Placeholder 6"/>
          <p:cNvSpPr>
            <a:spLocks noGrp="1"/>
          </p:cNvSpPr>
          <p:nvPr>
            <p:ph idx="4294967295"/>
          </p:nvPr>
        </p:nvSpPr>
        <p:spPr>
          <a:xfrm>
            <a:off x="260371" y="2129612"/>
            <a:ext cx="8229600" cy="525463"/>
          </a:xfrm>
        </p:spPr>
        <p:txBody>
          <a:bodyPr/>
          <a:lstStyle/>
          <a:p>
            <a:pPr eaLnBrk="1" hangingPunct="1">
              <a:buFont typeface="Arial" panose="020B0604020202020204" pitchFamily="34" charset="0"/>
              <a:buNone/>
            </a:pPr>
            <a:r>
              <a:rPr lang="en-AU" altLang="en-US" b="1" dirty="0"/>
              <a:t>Headache at 24 hours</a:t>
            </a:r>
          </a:p>
        </p:txBody>
      </p:sp>
      <p:sp>
        <p:nvSpPr>
          <p:cNvPr id="17" name="Content Placeholder 6"/>
          <p:cNvSpPr txBox="1">
            <a:spLocks/>
          </p:cNvSpPr>
          <p:nvPr/>
        </p:nvSpPr>
        <p:spPr bwMode="auto">
          <a:xfrm>
            <a:off x="282142" y="6197600"/>
            <a:ext cx="8229600" cy="660400"/>
          </a:xfrm>
          <a:prstGeom prst="rect">
            <a:avLst/>
          </a:prstGeom>
          <a:noFill/>
          <a:ln w="9525">
            <a:noFill/>
            <a:miter lim="800000"/>
            <a:headEnd/>
            <a:tailEnd/>
          </a:ln>
        </p:spPr>
        <p:txBody>
          <a:bodyPr>
            <a:normAutofit/>
          </a:bodyPr>
          <a:lstStyle/>
          <a:p>
            <a:pPr marL="342900" indent="-342900">
              <a:spcBef>
                <a:spcPct val="20000"/>
              </a:spcBef>
              <a:buClr>
                <a:schemeClr val="bg2"/>
              </a:buClr>
              <a:buFont typeface="Arial" pitchFamily="34" charset="0"/>
              <a:buChar char="•"/>
              <a:defRPr/>
            </a:pPr>
            <a:r>
              <a:rPr kumimoji="0" lang="en-AU" sz="2400" dirty="0">
                <a:solidFill>
                  <a:schemeClr val="tx2"/>
                </a:solidFill>
                <a:latin typeface="+mn-lt"/>
                <a:cs typeface="+mn-cs"/>
              </a:rPr>
              <a:t>scale and direction of benefit</a:t>
            </a:r>
          </a:p>
        </p:txBody>
      </p:sp>
      <p:sp>
        <p:nvSpPr>
          <p:cNvPr id="33798" name="Oval 4"/>
          <p:cNvSpPr>
            <a:spLocks noChangeArrowheads="1"/>
          </p:cNvSpPr>
          <p:nvPr/>
        </p:nvSpPr>
        <p:spPr bwMode="auto">
          <a:xfrm>
            <a:off x="6283325" y="4983001"/>
            <a:ext cx="2784475" cy="850900"/>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Tree>
    <p:extLst>
      <p:ext uri="{BB962C8B-B14F-4D97-AF65-F5344CB8AC3E}">
        <p14:creationId xmlns:p14="http://schemas.microsoft.com/office/powerpoint/2010/main" val="286882651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AU" altLang="en-US"/>
              <a:t>Session outline</a:t>
            </a:r>
          </a:p>
        </p:txBody>
      </p:sp>
      <p:sp>
        <p:nvSpPr>
          <p:cNvPr id="7171" name="Content Placeholder 2"/>
          <p:cNvSpPr>
            <a:spLocks noGrp="1"/>
          </p:cNvSpPr>
          <p:nvPr>
            <p:ph idx="1"/>
          </p:nvPr>
        </p:nvSpPr>
        <p:spPr/>
        <p:txBody>
          <a:bodyPr/>
          <a:lstStyle/>
          <a:p>
            <a:pPr marL="182563" indent="-182563">
              <a:buFont typeface="Arial" panose="020B0604020202020204" pitchFamily="34" charset="0"/>
              <a:buChar char="•"/>
            </a:pPr>
            <a:r>
              <a:rPr lang="en-AU" altLang="en-US" b="1" dirty="0"/>
              <a:t>principles of meta-analysis</a:t>
            </a:r>
          </a:p>
          <a:p>
            <a:pPr marL="182563" indent="-182563">
              <a:buFont typeface="Arial" panose="020B0604020202020204" pitchFamily="34" charset="0"/>
              <a:buChar char="•"/>
            </a:pPr>
            <a:r>
              <a:rPr lang="en-AU" altLang="en-US" dirty="0"/>
              <a:t>steps in a meta-analysis</a:t>
            </a:r>
          </a:p>
          <a:p>
            <a:pPr marL="182563" indent="-182563">
              <a:buFont typeface="Arial" panose="020B0604020202020204" pitchFamily="34" charset="0"/>
              <a:buChar char="•"/>
            </a:pPr>
            <a:r>
              <a:rPr lang="en-AU" altLang="en-US" dirty="0"/>
              <a:t>presenting your results</a:t>
            </a:r>
          </a:p>
          <a:p>
            <a:endParaRPr lang="en-AU" altLang="en-US" dirty="0"/>
          </a:p>
        </p:txBody>
      </p:sp>
      <p:grpSp>
        <p:nvGrpSpPr>
          <p:cNvPr id="7172" name="Group 3"/>
          <p:cNvGrpSpPr>
            <a:grpSpLocks/>
          </p:cNvGrpSpPr>
          <p:nvPr/>
        </p:nvGrpSpPr>
        <p:grpSpPr bwMode="auto">
          <a:xfrm>
            <a:off x="341924" y="5813325"/>
            <a:ext cx="5707894" cy="742950"/>
            <a:chOff x="1564269" y="5433242"/>
            <a:chExt cx="5707866" cy="741593"/>
          </a:xfrm>
        </p:grpSpPr>
        <p:pic>
          <p:nvPicPr>
            <p:cNvPr id="71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564269" y="5433242"/>
              <a:ext cx="494059" cy="74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8"/>
            <p:cNvSpPr txBox="1">
              <a:spLocks noChangeArrowheads="1"/>
            </p:cNvSpPr>
            <p:nvPr/>
          </p:nvSpPr>
          <p:spPr bwMode="auto">
            <a:xfrm>
              <a:off x="2015949" y="5659840"/>
              <a:ext cx="5256186" cy="39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Clr>
                  <a:schemeClr val="tx1"/>
                </a:buClr>
                <a:buFont typeface="Wingdings" panose="05000000000000000000" pitchFamily="2" charset="2"/>
                <a:buNone/>
              </a:pPr>
              <a:r>
                <a:rPr lang="en-AU" altLang="en-US" sz="2000" spc="-20" dirty="0">
                  <a:solidFill>
                    <a:schemeClr val="tx2"/>
                  </a:solidFill>
                  <a:latin typeface="+mj-lt"/>
                </a:rPr>
                <a:t>See Chapter 10 of the Handbook</a:t>
              </a:r>
            </a:p>
          </p:txBody>
        </p:sp>
      </p:grpSp>
    </p:spTree>
    <p:extLst>
      <p:ext uri="{BB962C8B-B14F-4D97-AF65-F5344CB8AC3E}">
        <p14:creationId xmlns:p14="http://schemas.microsoft.com/office/powerpoint/2010/main" val="2979292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10;&#10;Description automatically generated with low confidence">
            <a:extLst>
              <a:ext uri="{FF2B5EF4-FFF2-40B4-BE49-F238E27FC236}">
                <a16:creationId xmlns:a16="http://schemas.microsoft.com/office/drawing/2014/main" id="{660F47B5-4BDC-5A0C-B8A6-FB46B2420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87786"/>
            <a:ext cx="9144000" cy="3572308"/>
          </a:xfrm>
          <a:prstGeom prst="rect">
            <a:avLst/>
          </a:prstGeom>
        </p:spPr>
      </p:pic>
      <p:sp>
        <p:nvSpPr>
          <p:cNvPr id="34822" name="Title 18"/>
          <p:cNvSpPr>
            <a:spLocks noGrp="1"/>
          </p:cNvSpPr>
          <p:nvPr>
            <p:ph type="title"/>
          </p:nvPr>
        </p:nvSpPr>
        <p:spPr/>
        <p:txBody>
          <a:bodyPr/>
          <a:lstStyle/>
          <a:p>
            <a:pPr eaLnBrk="1" hangingPunct="1"/>
            <a:r>
              <a:rPr lang="en-AU" altLang="en-US"/>
              <a:t>Forest plots</a:t>
            </a:r>
          </a:p>
        </p:txBody>
      </p:sp>
      <p:sp>
        <p:nvSpPr>
          <p:cNvPr id="34819" name="Content Placeholder 6"/>
          <p:cNvSpPr>
            <a:spLocks noGrp="1"/>
          </p:cNvSpPr>
          <p:nvPr>
            <p:ph idx="4294967295"/>
          </p:nvPr>
        </p:nvSpPr>
        <p:spPr>
          <a:xfrm>
            <a:off x="254433" y="2212677"/>
            <a:ext cx="8229600" cy="525462"/>
          </a:xfrm>
        </p:spPr>
        <p:txBody>
          <a:bodyPr/>
          <a:lstStyle/>
          <a:p>
            <a:pPr eaLnBrk="1" hangingPunct="1">
              <a:buFont typeface="Arial" panose="020B0604020202020204" pitchFamily="34" charset="0"/>
              <a:buNone/>
            </a:pPr>
            <a:r>
              <a:rPr lang="en-AU" altLang="en-US" b="1" dirty="0"/>
              <a:t>Headache at 24 hours</a:t>
            </a:r>
          </a:p>
        </p:txBody>
      </p:sp>
      <p:sp>
        <p:nvSpPr>
          <p:cNvPr id="34820" name="Oval 4"/>
          <p:cNvSpPr>
            <a:spLocks noChangeArrowheads="1"/>
          </p:cNvSpPr>
          <p:nvPr/>
        </p:nvSpPr>
        <p:spPr bwMode="auto">
          <a:xfrm>
            <a:off x="5240338" y="4733929"/>
            <a:ext cx="2935287" cy="627063"/>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3" name="Content Placeholder 6"/>
          <p:cNvSpPr txBox="1">
            <a:spLocks/>
          </p:cNvSpPr>
          <p:nvPr/>
        </p:nvSpPr>
        <p:spPr bwMode="auto">
          <a:xfrm>
            <a:off x="254433" y="6197600"/>
            <a:ext cx="8229600" cy="660400"/>
          </a:xfrm>
          <a:prstGeom prst="rect">
            <a:avLst/>
          </a:prstGeom>
          <a:noFill/>
          <a:ln w="9525">
            <a:noFill/>
            <a:miter lim="800000"/>
            <a:headEnd/>
            <a:tailEnd/>
          </a:ln>
        </p:spPr>
        <p:txBody>
          <a:bodyPr>
            <a:normAutofit/>
          </a:bodyPr>
          <a:lstStyle/>
          <a:p>
            <a:pPr marL="342900" indent="-342900">
              <a:spcBef>
                <a:spcPct val="20000"/>
              </a:spcBef>
              <a:buClr>
                <a:schemeClr val="bg2"/>
              </a:buClr>
              <a:buFont typeface="Arial" pitchFamily="34" charset="0"/>
              <a:buChar char="•"/>
              <a:defRPr/>
            </a:pPr>
            <a:r>
              <a:rPr kumimoji="0" lang="en-AU" sz="2400" dirty="0">
                <a:solidFill>
                  <a:schemeClr val="tx2"/>
                </a:solidFill>
                <a:latin typeface="+mn-lt"/>
                <a:cs typeface="+mn-cs"/>
              </a:rPr>
              <a:t>pooled effect estimate for all studies, with CI</a:t>
            </a:r>
          </a:p>
        </p:txBody>
      </p:sp>
    </p:spTree>
    <p:extLst>
      <p:ext uri="{BB962C8B-B14F-4D97-AF65-F5344CB8AC3E}">
        <p14:creationId xmlns:p14="http://schemas.microsoft.com/office/powerpoint/2010/main" val="44859030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39738" y="1317600"/>
            <a:ext cx="8094662" cy="632838"/>
          </a:xfrm>
        </p:spPr>
        <p:txBody>
          <a:bodyPr/>
          <a:lstStyle/>
          <a:p>
            <a:r>
              <a:rPr lang="en-AU" altLang="en-US" dirty="0"/>
              <a:t>Confidence intervals</a:t>
            </a:r>
          </a:p>
        </p:txBody>
      </p:sp>
      <p:sp>
        <p:nvSpPr>
          <p:cNvPr id="35843" name="Content Placeholder 2"/>
          <p:cNvSpPr>
            <a:spLocks noGrp="1"/>
          </p:cNvSpPr>
          <p:nvPr>
            <p:ph idx="4294967295"/>
          </p:nvPr>
        </p:nvSpPr>
        <p:spPr>
          <a:xfrm>
            <a:off x="597408" y="2248408"/>
            <a:ext cx="8191500" cy="4176246"/>
          </a:xfrm>
        </p:spPr>
        <p:txBody>
          <a:bodyPr/>
          <a:lstStyle/>
          <a:p>
            <a:pPr lvl="1"/>
            <a:r>
              <a:rPr lang="en-AU" altLang="en-US" dirty="0"/>
              <a:t>Always present estimate with a confidence interval (CI)</a:t>
            </a:r>
          </a:p>
          <a:p>
            <a:pPr lvl="1"/>
            <a:r>
              <a:rPr lang="en-AU" altLang="en-US" dirty="0"/>
              <a:t>Effect estimate from study sample – best guess of effect</a:t>
            </a:r>
          </a:p>
          <a:p>
            <a:pPr lvl="1"/>
            <a:r>
              <a:rPr lang="en-AU" altLang="en-US" dirty="0"/>
              <a:t>Estimating effect in greater population - uncertainty</a:t>
            </a:r>
          </a:p>
          <a:p>
            <a:pPr lvl="1"/>
            <a:r>
              <a:rPr lang="en-AU" altLang="en-US" dirty="0"/>
              <a:t>95% CIs are calculated to describe uncertainty around the effect estimate</a:t>
            </a:r>
          </a:p>
          <a:p>
            <a:pPr lvl="1"/>
            <a:r>
              <a:rPr lang="en-AU" altLang="en-US" dirty="0"/>
              <a:t>Describes a range of values we can be 95% certain includes the true effect</a:t>
            </a:r>
          </a:p>
          <a:p>
            <a:pPr lvl="1"/>
            <a:r>
              <a:rPr lang="en-AU" altLang="en-US" dirty="0"/>
              <a:t>Precision</a:t>
            </a:r>
          </a:p>
          <a:p>
            <a:pPr lvl="2"/>
            <a:r>
              <a:rPr lang="en-AU" altLang="en-US" dirty="0"/>
              <a:t>Narrow CI (e.g. 0.70 to 0.80) indicates that the effect size is known precisely</a:t>
            </a:r>
          </a:p>
          <a:p>
            <a:pPr lvl="2"/>
            <a:r>
              <a:rPr lang="en-AU" altLang="en-US" dirty="0"/>
              <a:t>Wide CI (e.g. 0.60 to 0.93) indicates greater uncertainty</a:t>
            </a:r>
          </a:p>
          <a:p>
            <a:pPr lvl="2"/>
            <a:r>
              <a:rPr lang="en-AU" altLang="en-US" dirty="0"/>
              <a:t>Very wide CI (e.g. 0.50 to 1.10) indicates that we have very little knowledge about the effect</a:t>
            </a:r>
          </a:p>
          <a:p>
            <a:pPr lvl="1"/>
            <a:endParaRPr lang="en-AU" altLang="en-US" dirty="0"/>
          </a:p>
        </p:txBody>
      </p:sp>
    </p:spTree>
    <p:extLst>
      <p:ext uri="{BB962C8B-B14F-4D97-AF65-F5344CB8AC3E}">
        <p14:creationId xmlns:p14="http://schemas.microsoft.com/office/powerpoint/2010/main" val="2608133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39738" y="1317600"/>
            <a:ext cx="8094662" cy="632838"/>
          </a:xfrm>
        </p:spPr>
        <p:txBody>
          <a:bodyPr/>
          <a:lstStyle/>
          <a:p>
            <a:r>
              <a:rPr lang="en-AU" altLang="en-US" dirty="0"/>
              <a:t>Confidence intervals</a:t>
            </a:r>
          </a:p>
        </p:txBody>
      </p:sp>
      <p:sp>
        <p:nvSpPr>
          <p:cNvPr id="35843" name="Content Placeholder 2"/>
          <p:cNvSpPr>
            <a:spLocks noGrp="1"/>
          </p:cNvSpPr>
          <p:nvPr>
            <p:ph idx="4294967295"/>
          </p:nvPr>
        </p:nvSpPr>
        <p:spPr>
          <a:xfrm>
            <a:off x="597408" y="2248408"/>
            <a:ext cx="8191500" cy="3910013"/>
          </a:xfrm>
        </p:spPr>
        <p:txBody>
          <a:bodyPr/>
          <a:lstStyle/>
          <a:p>
            <a:pPr lvl="1"/>
            <a:r>
              <a:rPr lang="en-AU" altLang="en-US" dirty="0"/>
              <a:t>Largely affected by sample size </a:t>
            </a:r>
          </a:p>
          <a:p>
            <a:pPr lvl="2"/>
            <a:r>
              <a:rPr lang="en-AU" altLang="en-US" dirty="0"/>
              <a:t>Larger sample = narrower 95%CIs in individual studies</a:t>
            </a:r>
          </a:p>
          <a:p>
            <a:pPr lvl="2"/>
            <a:r>
              <a:rPr lang="en-AU" altLang="en-US" dirty="0"/>
              <a:t>In meta-analysis, more studies will lead to a narrower CI if results are similar</a:t>
            </a:r>
          </a:p>
          <a:p>
            <a:pPr lvl="2"/>
            <a:r>
              <a:rPr lang="en-AU" altLang="en-US" dirty="0"/>
              <a:t>If results are conflicting, more studies may lead to a wider CI</a:t>
            </a:r>
          </a:p>
          <a:p>
            <a:pPr lvl="1"/>
            <a:r>
              <a:rPr lang="en-AU" altLang="en-US" dirty="0"/>
              <a:t>Significance</a:t>
            </a:r>
          </a:p>
          <a:p>
            <a:pPr lvl="2"/>
            <a:r>
              <a:rPr lang="en-AU" altLang="en-US" dirty="0"/>
              <a:t>if the CI includes the null value </a:t>
            </a:r>
          </a:p>
          <a:p>
            <a:pPr lvl="3"/>
            <a:r>
              <a:rPr lang="en-AU" altLang="en-US" dirty="0"/>
              <a:t>rarely means evidence of no effect</a:t>
            </a:r>
          </a:p>
          <a:p>
            <a:pPr lvl="3"/>
            <a:r>
              <a:rPr lang="en-AU" altLang="en-US" dirty="0"/>
              <a:t>effect cannot be confirmed or refuted by the available evidence</a:t>
            </a:r>
          </a:p>
          <a:p>
            <a:pPr lvl="2"/>
            <a:r>
              <a:rPr lang="en-AU" altLang="en-US" dirty="0"/>
              <a:t>consider what level of change is clinically important</a:t>
            </a:r>
          </a:p>
          <a:p>
            <a:pPr marL="0" lvl="1" indent="0">
              <a:buNone/>
            </a:pPr>
            <a:endParaRPr lang="en-AU" altLang="en-US" dirty="0"/>
          </a:p>
        </p:txBody>
      </p:sp>
    </p:spTree>
    <p:extLst>
      <p:ext uri="{BB962C8B-B14F-4D97-AF65-F5344CB8AC3E}">
        <p14:creationId xmlns:p14="http://schemas.microsoft.com/office/powerpoint/2010/main" val="187800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6"/>
          <p:cNvSpPr>
            <a:spLocks noGrp="1"/>
          </p:cNvSpPr>
          <p:nvPr>
            <p:ph type="title"/>
          </p:nvPr>
        </p:nvSpPr>
        <p:spPr>
          <a:xfrm>
            <a:off x="2594542" y="442912"/>
            <a:ext cx="8136226" cy="632838"/>
          </a:xfrm>
        </p:spPr>
        <p:txBody>
          <a:bodyPr/>
          <a:lstStyle/>
          <a:p>
            <a:pPr eaLnBrk="1" hangingPunct="1"/>
            <a:r>
              <a:rPr lang="en-AU" altLang="en-US" dirty="0"/>
              <a:t>Considering clinical significance</a:t>
            </a:r>
          </a:p>
        </p:txBody>
      </p:sp>
      <p:sp>
        <p:nvSpPr>
          <p:cNvPr id="2" name="AutoShape 2" descr="Comparison 1 Antibiotic versus placebo, Outcome 1 Pain.">
            <a:extLst>
              <a:ext uri="{FF2B5EF4-FFF2-40B4-BE49-F238E27FC236}">
                <a16:creationId xmlns:a16="http://schemas.microsoft.com/office/drawing/2014/main" id="{41D98DFA-A957-41F2-987C-2BDC404B2FD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5" name="Picture 4" descr="A picture containing table&#10;&#10;Description automatically generated">
            <a:extLst>
              <a:ext uri="{FF2B5EF4-FFF2-40B4-BE49-F238E27FC236}">
                <a16:creationId xmlns:a16="http://schemas.microsoft.com/office/drawing/2014/main" id="{E0B93929-12E7-4027-90A7-9279481E0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02" y="1075750"/>
            <a:ext cx="8136226" cy="5411962"/>
          </a:xfrm>
          <a:prstGeom prst="rect">
            <a:avLst/>
          </a:prstGeom>
        </p:spPr>
      </p:pic>
      <p:sp>
        <p:nvSpPr>
          <p:cNvPr id="9" name="Content Placeholder 6"/>
          <p:cNvSpPr txBox="1">
            <a:spLocks/>
          </p:cNvSpPr>
          <p:nvPr/>
        </p:nvSpPr>
        <p:spPr bwMode="auto">
          <a:xfrm>
            <a:off x="69272" y="6415088"/>
            <a:ext cx="9005455" cy="442912"/>
          </a:xfrm>
          <a:prstGeom prst="rect">
            <a:avLst/>
          </a:prstGeom>
          <a:noFill/>
          <a:ln w="9525">
            <a:noFill/>
            <a:miter lim="800000"/>
            <a:headEnd/>
            <a:tailEnd/>
          </a:ln>
        </p:spPr>
        <p:txBody>
          <a:bodyPr/>
          <a:lstStyle/>
          <a:p>
            <a:pPr>
              <a:spcBef>
                <a:spcPts val="0"/>
              </a:spcBef>
              <a:buFont typeface="Arial" charset="0"/>
              <a:buNone/>
              <a:defRPr/>
            </a:pPr>
            <a:r>
              <a:rPr kumimoji="0" lang="en-ZA" sz="1200" dirty="0">
                <a:solidFill>
                  <a:schemeClr val="tx2"/>
                </a:solidFill>
                <a:latin typeface="+mn-lt"/>
                <a:cs typeface="+mn-cs"/>
              </a:rPr>
              <a:t>Hooper  L, Abdelhamid  A, Bunn  D, Brown  T, Summerbell  CD, </a:t>
            </a:r>
            <a:r>
              <a:rPr kumimoji="0" lang="en-ZA" sz="1200" dirty="0" err="1">
                <a:solidFill>
                  <a:schemeClr val="tx2"/>
                </a:solidFill>
                <a:latin typeface="+mn-lt"/>
                <a:cs typeface="+mn-cs"/>
              </a:rPr>
              <a:t>Skeaff</a:t>
            </a:r>
            <a:r>
              <a:rPr kumimoji="0" lang="en-ZA" sz="1200" dirty="0">
                <a:solidFill>
                  <a:schemeClr val="tx2"/>
                </a:solidFill>
                <a:latin typeface="+mn-lt"/>
                <a:cs typeface="+mn-cs"/>
              </a:rPr>
              <a:t>  CM. Effects of total fat intake on body weight. Cochrane Database of Systematic Reviews 2015, Issue 8. Art. No.: CD011834. DOI: 10.1002/14651858.CD011834</a:t>
            </a:r>
            <a:endParaRPr kumimoji="0" lang="en-AU" sz="1200" dirty="0">
              <a:solidFill>
                <a:schemeClr val="tx2"/>
              </a:solidFill>
              <a:latin typeface="+mn-lt"/>
              <a:cs typeface="+mn-cs"/>
            </a:endParaRPr>
          </a:p>
        </p:txBody>
      </p:sp>
    </p:spTree>
    <p:extLst>
      <p:ext uri="{BB962C8B-B14F-4D97-AF65-F5344CB8AC3E}">
        <p14:creationId xmlns:p14="http://schemas.microsoft.com/office/powerpoint/2010/main" val="356680695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9737" y="1317600"/>
            <a:ext cx="7932737" cy="632838"/>
          </a:xfrm>
        </p:spPr>
        <p:txBody>
          <a:bodyPr/>
          <a:lstStyle/>
          <a:p>
            <a:r>
              <a:rPr lang="en-AU" dirty="0"/>
              <a:t>Presenting data in your review</a:t>
            </a:r>
          </a:p>
        </p:txBody>
      </p:sp>
      <p:sp>
        <p:nvSpPr>
          <p:cNvPr id="4" name="Content Placeholder 3"/>
          <p:cNvSpPr>
            <a:spLocks noGrp="1"/>
          </p:cNvSpPr>
          <p:nvPr>
            <p:ph idx="1"/>
          </p:nvPr>
        </p:nvSpPr>
        <p:spPr>
          <a:xfrm>
            <a:off x="439737" y="2275200"/>
            <a:ext cx="7432675" cy="3909600"/>
          </a:xfrm>
        </p:spPr>
        <p:txBody>
          <a:bodyPr/>
          <a:lstStyle/>
          <a:p>
            <a:pPr marL="182563" indent="-182563">
              <a:buFont typeface="Arial" charset="0"/>
              <a:buChar char="•"/>
              <a:defRPr/>
            </a:pPr>
            <a:r>
              <a:rPr lang="en-AU" dirty="0"/>
              <a:t>present outcomes in consistent order throughout</a:t>
            </a:r>
          </a:p>
          <a:p>
            <a:pPr marL="361951" lvl="1" indent="-182563">
              <a:buFont typeface="Arial" charset="0"/>
              <a:buChar char="•"/>
              <a:defRPr/>
            </a:pPr>
            <a:r>
              <a:rPr lang="en-AU" sz="1800" dirty="0"/>
              <a:t>Abstract, Methods, Results, data</a:t>
            </a:r>
          </a:p>
          <a:p>
            <a:pPr marL="182563" indent="-182563">
              <a:buFont typeface="Arial" charset="0"/>
              <a:buChar char="•"/>
              <a:defRPr/>
            </a:pPr>
            <a:r>
              <a:rPr lang="en-AU" dirty="0"/>
              <a:t>forest plots</a:t>
            </a:r>
          </a:p>
          <a:p>
            <a:pPr lvl="2">
              <a:defRPr/>
            </a:pPr>
            <a:r>
              <a:rPr lang="en-AU" dirty="0"/>
              <a:t>key forest plots linked as figures</a:t>
            </a:r>
          </a:p>
          <a:p>
            <a:pPr lvl="3">
              <a:buFont typeface="Arial" charset="0"/>
              <a:buChar char="•"/>
              <a:defRPr/>
            </a:pPr>
            <a:r>
              <a:rPr lang="en-AU" dirty="0"/>
              <a:t>usually primary outcomes</a:t>
            </a:r>
          </a:p>
          <a:p>
            <a:pPr lvl="2">
              <a:defRPr/>
            </a:pPr>
            <a:r>
              <a:rPr lang="en-AU" dirty="0"/>
              <a:t>all forest plots will be published as supplementary data</a:t>
            </a:r>
          </a:p>
          <a:p>
            <a:pPr lvl="2">
              <a:defRPr/>
            </a:pPr>
            <a:r>
              <a:rPr lang="en-AU" dirty="0"/>
              <a:t>avoid forest plots with only one study</a:t>
            </a:r>
          </a:p>
          <a:p>
            <a:pPr marL="182563" indent="-182563">
              <a:buFont typeface="Arial" charset="0"/>
              <a:buChar char="•"/>
              <a:defRPr/>
            </a:pPr>
            <a:r>
              <a:rPr lang="en-AU" dirty="0"/>
              <a:t>may also add other data tables</a:t>
            </a:r>
          </a:p>
          <a:p>
            <a:pPr lvl="2">
              <a:defRPr/>
            </a:pPr>
            <a:r>
              <a:rPr lang="en-AU" dirty="0"/>
              <a:t>results of single studies </a:t>
            </a:r>
          </a:p>
          <a:p>
            <a:pPr lvl="3">
              <a:buFont typeface="Arial" charset="0"/>
              <a:buChar char="•"/>
              <a:defRPr/>
            </a:pPr>
            <a:r>
              <a:rPr lang="en-AU" dirty="0"/>
              <a:t>summary data for each group, effect estimates, confidence intervals</a:t>
            </a:r>
          </a:p>
          <a:p>
            <a:pPr lvl="2">
              <a:defRPr/>
            </a:pPr>
            <a:r>
              <a:rPr lang="en-AU" dirty="0"/>
              <a:t>non-standard data</a:t>
            </a:r>
          </a:p>
        </p:txBody>
      </p:sp>
    </p:spTree>
    <p:extLst>
      <p:ext uri="{BB962C8B-B14F-4D97-AF65-F5344CB8AC3E}">
        <p14:creationId xmlns:p14="http://schemas.microsoft.com/office/powerpoint/2010/main" val="1875951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39737" y="1317600"/>
            <a:ext cx="8219353" cy="632838"/>
          </a:xfrm>
        </p:spPr>
        <p:txBody>
          <a:bodyPr/>
          <a:lstStyle/>
          <a:p>
            <a:r>
              <a:rPr lang="en-AU" altLang="en-US" dirty="0"/>
              <a:t>What to include in the protocol</a:t>
            </a:r>
          </a:p>
        </p:txBody>
      </p:sp>
      <p:sp>
        <p:nvSpPr>
          <p:cNvPr id="38915" name="Content Placeholder 3"/>
          <p:cNvSpPr>
            <a:spLocks noGrp="1"/>
          </p:cNvSpPr>
          <p:nvPr>
            <p:ph idx="4294967295"/>
          </p:nvPr>
        </p:nvSpPr>
        <p:spPr>
          <a:xfrm>
            <a:off x="585216" y="2348040"/>
            <a:ext cx="6826250" cy="3910012"/>
          </a:xfrm>
        </p:spPr>
        <p:txBody>
          <a:bodyPr/>
          <a:lstStyle/>
          <a:p>
            <a:pPr marL="182563" indent="-182563">
              <a:buFont typeface="Arial" panose="020B0604020202020204" pitchFamily="34" charset="0"/>
              <a:buChar char="•"/>
            </a:pPr>
            <a:r>
              <a:rPr lang="en-AU" altLang="en-US" dirty="0"/>
              <a:t>how will you decide whether a meta-analysis is appropriate?</a:t>
            </a:r>
          </a:p>
          <a:p>
            <a:pPr marL="182563" indent="-182563">
              <a:buFont typeface="Arial" panose="020B0604020202020204" pitchFamily="34" charset="0"/>
              <a:buChar char="•"/>
            </a:pPr>
            <a:r>
              <a:rPr lang="en-AU" altLang="en-US" dirty="0"/>
              <a:t>meta-analysis model to be used</a:t>
            </a:r>
          </a:p>
        </p:txBody>
      </p:sp>
    </p:spTree>
    <p:extLst>
      <p:ext uri="{BB962C8B-B14F-4D97-AF65-F5344CB8AC3E}">
        <p14:creationId xmlns:p14="http://schemas.microsoft.com/office/powerpoint/2010/main" val="435550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Take home message</a:t>
            </a:r>
            <a:endParaRPr lang="en-AU" altLang="en-US"/>
          </a:p>
        </p:txBody>
      </p:sp>
      <p:sp>
        <p:nvSpPr>
          <p:cNvPr id="39939" name="Rectangle 3"/>
          <p:cNvSpPr>
            <a:spLocks noGrp="1" noChangeArrowheads="1"/>
          </p:cNvSpPr>
          <p:nvPr>
            <p:ph idx="1"/>
          </p:nvPr>
        </p:nvSpPr>
        <p:spPr/>
        <p:txBody>
          <a:bodyPr/>
          <a:lstStyle/>
          <a:p>
            <a:pPr marL="182563" indent="-182563">
              <a:buFont typeface="Arial" panose="020B0604020202020204" pitchFamily="34" charset="0"/>
              <a:buChar char="•"/>
            </a:pPr>
            <a:r>
              <a:rPr lang="en-US" altLang="en-US" dirty="0"/>
              <a:t>there are several advantages to performing a meta-analysis but it is not always possible (or appropriate)</a:t>
            </a:r>
          </a:p>
          <a:p>
            <a:pPr marL="182563" indent="-182563">
              <a:buFont typeface="Arial" panose="020B0604020202020204" pitchFamily="34" charset="0"/>
              <a:buChar char="•"/>
            </a:pPr>
            <a:r>
              <a:rPr lang="en-US" altLang="en-US" dirty="0"/>
              <a:t>plan your analysis carefully, including comparisons, outcomes and meta-analysis methods</a:t>
            </a:r>
          </a:p>
          <a:p>
            <a:pPr marL="182563" indent="-182563">
              <a:buFont typeface="Arial" panose="020B0604020202020204" pitchFamily="34" charset="0"/>
              <a:buChar char="•"/>
            </a:pPr>
            <a:r>
              <a:rPr lang="en-US" altLang="en-US" dirty="0"/>
              <a:t>forest plots display the results of meta-analyses graphically</a:t>
            </a:r>
          </a:p>
          <a:p>
            <a:pPr marL="182563" indent="-182563">
              <a:buFont typeface="Arial" panose="020B0604020202020204" pitchFamily="34" charset="0"/>
              <a:buChar char="•"/>
            </a:pPr>
            <a:r>
              <a:rPr lang="en-AU" altLang="en-US" dirty="0"/>
              <a:t>interpret your results with caution</a:t>
            </a:r>
            <a:endParaRPr lang="en-US" altLang="en-US" dirty="0"/>
          </a:p>
        </p:txBody>
      </p:sp>
    </p:spTree>
    <p:extLst>
      <p:ext uri="{BB962C8B-B14F-4D97-AF65-F5344CB8AC3E}">
        <p14:creationId xmlns:p14="http://schemas.microsoft.com/office/powerpoint/2010/main" val="253681201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AU" altLang="en-US" dirty="0"/>
              <a:t>References</a:t>
            </a:r>
          </a:p>
        </p:txBody>
      </p:sp>
      <p:sp>
        <p:nvSpPr>
          <p:cNvPr id="40963" name="Content Placeholder 3"/>
          <p:cNvSpPr>
            <a:spLocks noGrp="1"/>
          </p:cNvSpPr>
          <p:nvPr>
            <p:ph idx="4294967295"/>
          </p:nvPr>
        </p:nvSpPr>
        <p:spPr>
          <a:xfrm>
            <a:off x="439738" y="2226833"/>
            <a:ext cx="8229600" cy="2409714"/>
          </a:xfrm>
        </p:spPr>
        <p:txBody>
          <a:bodyPr/>
          <a:lstStyle/>
          <a:p>
            <a:pPr marL="182563" indent="-182563" eaLnBrk="1" hangingPunct="1">
              <a:lnSpc>
                <a:spcPct val="80000"/>
              </a:lnSpc>
              <a:buFont typeface="Arial" panose="020B0604020202020204" pitchFamily="34" charset="0"/>
              <a:buChar char="•"/>
            </a:pPr>
            <a:r>
              <a:rPr lang="en-US" sz="1600" dirty="0" err="1"/>
              <a:t>Deeks</a:t>
            </a:r>
            <a:r>
              <a:rPr lang="en-US" sz="1600" dirty="0"/>
              <a:t> JJ, Higgins JPT, Altman DG (editors). </a:t>
            </a:r>
            <a:r>
              <a:rPr lang="en-US" sz="1600" b="1" dirty="0"/>
              <a:t>Chapter 10: </a:t>
            </a:r>
            <a:r>
              <a:rPr lang="en-US" sz="1600" b="1" dirty="0" err="1"/>
              <a:t>Analysing</a:t>
            </a:r>
            <a:r>
              <a:rPr lang="en-US" sz="1600" b="1" dirty="0"/>
              <a:t> data and undertaking meta-analyses.</a:t>
            </a:r>
            <a:r>
              <a:rPr lang="en-US" sz="1600" dirty="0"/>
              <a:t> In: Higgins JPT, Thomas J, Chandler J, </a:t>
            </a:r>
            <a:r>
              <a:rPr lang="en-US" sz="1600" dirty="0" err="1"/>
              <a:t>Cumpston</a:t>
            </a:r>
            <a:r>
              <a:rPr lang="en-US" sz="1600" dirty="0"/>
              <a:t> M, Li T, Page MJ, Welch VA (editors). </a:t>
            </a:r>
            <a:r>
              <a:rPr lang="en-US" sz="1600" i="1" dirty="0"/>
              <a:t>Cochrane Handbook for Systematic Reviews of Interventions </a:t>
            </a:r>
            <a:r>
              <a:rPr lang="en-US" sz="1600" dirty="0"/>
              <a:t>version 6.2 (updated February 2021). Cochrane, 2021. Available from </a:t>
            </a:r>
            <a:r>
              <a:rPr lang="en-US" sz="1600" dirty="0">
                <a:hlinkClick r:id="rId3"/>
              </a:rPr>
              <a:t>www.training.cochrane.org/handbook.</a:t>
            </a:r>
            <a:r>
              <a:rPr lang="en-US" altLang="en-US" sz="1800" dirty="0">
                <a:hlinkClick r:id="rId3"/>
              </a:rPr>
              <a:t>S</a:t>
            </a:r>
            <a:endParaRPr lang="en-US" altLang="en-US" sz="1800" dirty="0"/>
          </a:p>
          <a:p>
            <a:pPr marL="182563" indent="-182563" eaLnBrk="1" hangingPunct="1">
              <a:lnSpc>
                <a:spcPct val="80000"/>
              </a:lnSpc>
              <a:buFont typeface="Arial" panose="020B0604020202020204" pitchFamily="34" charset="0"/>
              <a:buChar char="•"/>
            </a:pPr>
            <a:r>
              <a:rPr lang="en-US" sz="1600" dirty="0" err="1"/>
              <a:t>Schünemann</a:t>
            </a:r>
            <a:r>
              <a:rPr lang="en-US" sz="1600" dirty="0"/>
              <a:t> HJ, Higgins JPT, </a:t>
            </a:r>
            <a:r>
              <a:rPr lang="en-US" sz="1600" dirty="0" err="1"/>
              <a:t>Vist</a:t>
            </a:r>
            <a:r>
              <a:rPr lang="en-US" sz="1600" dirty="0"/>
              <a:t> GE, Glasziou P, </a:t>
            </a:r>
            <a:r>
              <a:rPr lang="en-US" sz="1600" dirty="0" err="1"/>
              <a:t>Akl</a:t>
            </a:r>
            <a:r>
              <a:rPr lang="en-US" sz="1600" dirty="0"/>
              <a:t> EA, </a:t>
            </a:r>
            <a:r>
              <a:rPr lang="en-US" sz="1600" dirty="0" err="1"/>
              <a:t>Skoetz</a:t>
            </a:r>
            <a:r>
              <a:rPr lang="en-US" sz="1600" dirty="0"/>
              <a:t> N, </a:t>
            </a:r>
            <a:r>
              <a:rPr lang="en-US" sz="1600" dirty="0" err="1"/>
              <a:t>Guyatt</a:t>
            </a:r>
            <a:r>
              <a:rPr lang="en-US" sz="1600" dirty="0"/>
              <a:t> GH. </a:t>
            </a:r>
            <a:r>
              <a:rPr lang="en-US" sz="1600" b="1" dirty="0"/>
              <a:t>Chapter 14: Completing ‘Summary of findings’ tables and grading the certainty of the evidence</a:t>
            </a:r>
            <a:r>
              <a:rPr lang="en-US" sz="1600" dirty="0"/>
              <a:t>. In: Higgins JPT, Thomas J, Chandler J, </a:t>
            </a:r>
            <a:r>
              <a:rPr lang="en-US" sz="1600" dirty="0" err="1"/>
              <a:t>Cumpston</a:t>
            </a:r>
            <a:r>
              <a:rPr lang="en-US" sz="1600" dirty="0"/>
              <a:t> M, Li T, Page MJ, Welch VA (editors). </a:t>
            </a:r>
            <a:r>
              <a:rPr lang="en-US" sz="1600" i="1" dirty="0"/>
              <a:t>Cochrane Handbook for Systematic Reviews of Interventions </a:t>
            </a:r>
            <a:r>
              <a:rPr lang="en-US" sz="1600" dirty="0"/>
              <a:t>version 6.2 (updated February 2021). Cochrane, 2021. Available from </a:t>
            </a:r>
            <a:r>
              <a:rPr lang="en-US" sz="1600" dirty="0">
                <a:hlinkClick r:id="rId4"/>
              </a:rPr>
              <a:t>www.training.cochrane.org/handbook</a:t>
            </a:r>
            <a:r>
              <a:rPr lang="en-US" sz="1600" dirty="0"/>
              <a:t>.</a:t>
            </a:r>
            <a:endParaRPr lang="en-US" altLang="en-US" sz="1800" dirty="0"/>
          </a:p>
        </p:txBody>
      </p:sp>
      <p:sp>
        <p:nvSpPr>
          <p:cNvPr id="7" name="Title 1"/>
          <p:cNvSpPr txBox="1">
            <a:spLocks/>
          </p:cNvSpPr>
          <p:nvPr/>
        </p:nvSpPr>
        <p:spPr bwMode="auto">
          <a:xfrm>
            <a:off x="273050" y="4240213"/>
            <a:ext cx="8866188" cy="857250"/>
          </a:xfrm>
          <a:prstGeom prst="rect">
            <a:avLst/>
          </a:prstGeom>
          <a:noFill/>
          <a:ln w="9525">
            <a:noFill/>
            <a:miter lim="800000"/>
            <a:headEnd/>
            <a:tailEnd/>
          </a:ln>
        </p:spPr>
        <p:txBody>
          <a:bodyPr anchor="ctr"/>
          <a:lstStyle/>
          <a:p>
            <a:pPr>
              <a:defRPr/>
            </a:pPr>
            <a:r>
              <a:rPr lang="en-AU" sz="3600" b="1" spc="-40" dirty="0">
                <a:solidFill>
                  <a:schemeClr val="bg2"/>
                </a:solidFill>
                <a:latin typeface="+mj-lt"/>
                <a:ea typeface="+mj-ea"/>
                <a:cs typeface="+mj-cs"/>
              </a:rPr>
              <a:t>Acknowledgements</a:t>
            </a:r>
          </a:p>
        </p:txBody>
      </p:sp>
      <p:sp>
        <p:nvSpPr>
          <p:cNvPr id="10" name="Content Placeholder 3"/>
          <p:cNvSpPr txBox="1">
            <a:spLocks/>
          </p:cNvSpPr>
          <p:nvPr/>
        </p:nvSpPr>
        <p:spPr bwMode="auto">
          <a:xfrm>
            <a:off x="598488" y="5108575"/>
            <a:ext cx="8229600" cy="1262063"/>
          </a:xfrm>
          <a:prstGeom prst="rect">
            <a:avLst/>
          </a:prstGeom>
          <a:noFill/>
          <a:ln w="9525">
            <a:noFill/>
            <a:miter lim="800000"/>
            <a:headEnd/>
            <a:tailEnd/>
          </a:ln>
        </p:spPr>
        <p:txBody>
          <a:bodyPr/>
          <a:lstStyle/>
          <a:p>
            <a:pPr marL="182563" indent="-182563">
              <a:spcBef>
                <a:spcPct val="20000"/>
              </a:spcBef>
              <a:buFont typeface="Arial" charset="0"/>
              <a:buChar char="•"/>
              <a:tabLst>
                <a:tab pos="179388" algn="l"/>
              </a:tabLst>
              <a:defRPr/>
            </a:pPr>
            <a:r>
              <a:rPr lang="en-AU" sz="1600" dirty="0">
                <a:solidFill>
                  <a:schemeClr val="tx2"/>
                </a:solidFill>
                <a:latin typeface="+mn-lt"/>
                <a:cs typeface="Arial" charset="0"/>
              </a:rPr>
              <a:t>Compiled by Miranda Cumpston</a:t>
            </a:r>
          </a:p>
          <a:p>
            <a:pPr marL="182563" indent="-182563">
              <a:spcBef>
                <a:spcPct val="20000"/>
              </a:spcBef>
              <a:buFont typeface="Arial" charset="0"/>
              <a:buChar char="•"/>
              <a:tabLst>
                <a:tab pos="179388" algn="l"/>
              </a:tabLst>
              <a:defRPr/>
            </a:pPr>
            <a:r>
              <a:rPr lang="en-AU" sz="1600" dirty="0">
                <a:solidFill>
                  <a:schemeClr val="tx2"/>
                </a:solidFill>
                <a:latin typeface="+mn-lt"/>
                <a:cs typeface="Arial" charset="0"/>
              </a:rPr>
              <a:t>Based on materials by Sally Hopewell, Julian Higgins, the Cochrane Statistical Methods Group and </a:t>
            </a:r>
            <a:r>
              <a:rPr lang="hr-HR" sz="1600" dirty="0">
                <a:solidFill>
                  <a:schemeClr val="tx2"/>
                </a:solidFill>
                <a:latin typeface="+mn-lt"/>
                <a:cs typeface="Arial" charset="0"/>
              </a:rPr>
              <a:t>Cochrane Netherlands</a:t>
            </a:r>
            <a:endParaRPr lang="en-AU" sz="1600" dirty="0">
              <a:solidFill>
                <a:schemeClr val="tx2"/>
              </a:solidFill>
              <a:latin typeface="+mn-lt"/>
              <a:cs typeface="Arial" charset="0"/>
            </a:endParaRPr>
          </a:p>
          <a:p>
            <a:pPr marL="182563" indent="-182563">
              <a:spcBef>
                <a:spcPct val="20000"/>
              </a:spcBef>
              <a:buFont typeface="Arial" charset="0"/>
              <a:buChar char="•"/>
              <a:tabLst>
                <a:tab pos="179388" algn="l"/>
              </a:tabLst>
              <a:defRPr/>
            </a:pPr>
            <a:r>
              <a:rPr lang="en-AU" sz="1600" dirty="0">
                <a:solidFill>
                  <a:schemeClr val="tx2"/>
                </a:solidFill>
                <a:latin typeface="+mn-lt"/>
                <a:cs typeface="Arial" charset="0"/>
              </a:rPr>
              <a:t>Approved by the </a:t>
            </a:r>
            <a:r>
              <a:rPr lang="hr-HR" sz="1600" dirty="0">
                <a:solidFill>
                  <a:schemeClr val="tx2"/>
                </a:solidFill>
                <a:latin typeface="+mn-lt"/>
                <a:cs typeface="Arial" charset="0"/>
              </a:rPr>
              <a:t>Convenors of Cochrane Methods Groups</a:t>
            </a:r>
            <a:endParaRPr lang="en-AU" sz="1600" dirty="0">
              <a:solidFill>
                <a:schemeClr val="tx2"/>
              </a:solidFill>
              <a:latin typeface="+mn-lt"/>
              <a:cs typeface="Arial" charset="0"/>
            </a:endParaRPr>
          </a:p>
        </p:txBody>
      </p:sp>
    </p:spTree>
    <p:extLst>
      <p:ext uri="{BB962C8B-B14F-4D97-AF65-F5344CB8AC3E}">
        <p14:creationId xmlns:p14="http://schemas.microsoft.com/office/powerpoint/2010/main" val="955086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a:spLocks noChangeArrowheads="1"/>
          </p:cNvSpPr>
          <p:nvPr/>
        </p:nvSpPr>
        <p:spPr bwMode="auto">
          <a:xfrm>
            <a:off x="6735763" y="830263"/>
            <a:ext cx="1800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AU" altLang="en-US" sz="2400" b="1" dirty="0">
                <a:solidFill>
                  <a:schemeClr val="tx2"/>
                </a:solidFill>
              </a:rPr>
              <a:t>Review level</a:t>
            </a:r>
          </a:p>
          <a:p>
            <a:pPr algn="ctr" eaLnBrk="1" hangingPunct="1">
              <a:spcBef>
                <a:spcPct val="0"/>
              </a:spcBef>
              <a:buFontTx/>
              <a:buNone/>
            </a:pPr>
            <a:r>
              <a:rPr lang="en-AU" altLang="en-US" sz="2400" b="1" dirty="0">
                <a:solidFill>
                  <a:schemeClr val="tx2"/>
                </a:solidFill>
              </a:rPr>
              <a:t>↓</a:t>
            </a:r>
          </a:p>
        </p:txBody>
      </p:sp>
      <p:sp>
        <p:nvSpPr>
          <p:cNvPr id="26" name="Rectangle 25"/>
          <p:cNvSpPr/>
          <p:nvPr/>
        </p:nvSpPr>
        <p:spPr>
          <a:xfrm>
            <a:off x="6838950" y="3489325"/>
            <a:ext cx="2084388" cy="411163"/>
          </a:xfrm>
          <a:prstGeom prst="rect">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dirty="0"/>
              <a:t>Effect measure</a:t>
            </a:r>
          </a:p>
        </p:txBody>
      </p:sp>
      <p:sp>
        <p:nvSpPr>
          <p:cNvPr id="28" name="Right Brace 27"/>
          <p:cNvSpPr/>
          <p:nvPr/>
        </p:nvSpPr>
        <p:spPr>
          <a:xfrm>
            <a:off x="6091238" y="2046288"/>
            <a:ext cx="525462" cy="3295650"/>
          </a:xfrm>
          <a:prstGeom prst="rightBrace">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a:cs typeface="Arial" charset="0"/>
            </a:endParaRPr>
          </a:p>
        </p:txBody>
      </p:sp>
      <p:sp>
        <p:nvSpPr>
          <p:cNvPr id="22" name="TextBox 21"/>
          <p:cNvSpPr txBox="1"/>
          <p:nvPr/>
        </p:nvSpPr>
        <p:spPr>
          <a:xfrm>
            <a:off x="223838" y="2082800"/>
            <a:ext cx="1289050" cy="369332"/>
          </a:xfrm>
          <a:prstGeom prst="rect">
            <a:avLst/>
          </a:prstGeom>
          <a:noFill/>
        </p:spPr>
        <p:txBody>
          <a:bodyPr>
            <a:spAutoFit/>
          </a:bodyPr>
          <a:lstStyle/>
          <a:p>
            <a:pPr>
              <a:defRPr/>
            </a:pPr>
            <a:r>
              <a:rPr lang="en-AU" b="1" dirty="0">
                <a:solidFill>
                  <a:schemeClr val="tx2"/>
                </a:solidFill>
                <a:latin typeface="+mn-lt"/>
                <a:cs typeface="Arial" charset="0"/>
              </a:rPr>
              <a:t>Study A</a:t>
            </a:r>
          </a:p>
        </p:txBody>
      </p:sp>
      <p:grpSp>
        <p:nvGrpSpPr>
          <p:cNvPr id="6150" name="Group 101"/>
          <p:cNvGrpSpPr>
            <a:grpSpLocks noChangeAspect="1"/>
          </p:cNvGrpSpPr>
          <p:nvPr/>
        </p:nvGrpSpPr>
        <p:grpSpPr bwMode="auto">
          <a:xfrm>
            <a:off x="1600200" y="1912938"/>
            <a:ext cx="4225925" cy="785812"/>
            <a:chOff x="1619886" y="1899817"/>
            <a:chExt cx="4226147" cy="785611"/>
          </a:xfrm>
        </p:grpSpPr>
        <p:sp>
          <p:nvSpPr>
            <p:cNvPr id="4" name="Rectangle 3"/>
            <p:cNvSpPr/>
            <p:nvPr/>
          </p:nvSpPr>
          <p:spPr>
            <a:xfrm>
              <a:off x="4175895" y="2047416"/>
              <a:ext cx="1670138" cy="411058"/>
            </a:xfrm>
            <a:prstGeom prst="rect">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dirty="0"/>
                <a:t>Effect measure</a:t>
              </a:r>
            </a:p>
          </p:txBody>
        </p:sp>
        <p:grpSp>
          <p:nvGrpSpPr>
            <p:cNvPr id="6193" name="Group 28"/>
            <p:cNvGrpSpPr>
              <a:grpSpLocks/>
            </p:cNvGrpSpPr>
            <p:nvPr/>
          </p:nvGrpSpPr>
          <p:grpSpPr bwMode="auto">
            <a:xfrm>
              <a:off x="1619886" y="1899817"/>
              <a:ext cx="1725770" cy="785611"/>
              <a:chOff x="3039414" y="691161"/>
              <a:chExt cx="2648758" cy="1163396"/>
            </a:xfrm>
          </p:grpSpPr>
          <p:sp>
            <p:nvSpPr>
              <p:cNvPr id="10" name="Oval 9"/>
              <p:cNvSpPr/>
              <p:nvPr/>
            </p:nvSpPr>
            <p:spPr>
              <a:xfrm>
                <a:off x="3534058" y="1396250"/>
                <a:ext cx="458093" cy="458307"/>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11" name="Oval 10"/>
              <p:cNvSpPr/>
              <p:nvPr/>
            </p:nvSpPr>
            <p:spPr>
              <a:xfrm>
                <a:off x="4123731" y="940292"/>
                <a:ext cx="455656" cy="455958"/>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13" name="Oval 12"/>
              <p:cNvSpPr/>
              <p:nvPr/>
            </p:nvSpPr>
            <p:spPr>
              <a:xfrm>
                <a:off x="3582791" y="691161"/>
                <a:ext cx="455656" cy="458307"/>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14" name="Oval 13"/>
              <p:cNvSpPr/>
              <p:nvPr/>
            </p:nvSpPr>
            <p:spPr>
              <a:xfrm>
                <a:off x="4774320" y="1363346"/>
                <a:ext cx="455657" cy="458307"/>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15" name="Oval 14"/>
              <p:cNvSpPr/>
              <p:nvPr/>
            </p:nvSpPr>
            <p:spPr>
              <a:xfrm>
                <a:off x="4703658" y="742868"/>
                <a:ext cx="455656" cy="455958"/>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16" name="Oval 15"/>
              <p:cNvSpPr/>
              <p:nvPr/>
            </p:nvSpPr>
            <p:spPr>
              <a:xfrm>
                <a:off x="3039414" y="1029604"/>
                <a:ext cx="458093" cy="458307"/>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18" name="Oval 17"/>
              <p:cNvSpPr/>
              <p:nvPr/>
            </p:nvSpPr>
            <p:spPr>
              <a:xfrm>
                <a:off x="5229977" y="984947"/>
                <a:ext cx="458093" cy="458309"/>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17" name="Rectangle 16"/>
              <p:cNvSpPr/>
              <p:nvPr/>
            </p:nvSpPr>
            <p:spPr>
              <a:xfrm>
                <a:off x="3039414" y="1116564"/>
                <a:ext cx="2524386" cy="4136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800" b="1" dirty="0">
                    <a:solidFill>
                      <a:schemeClr val="tx1"/>
                    </a:solidFill>
                  </a:rPr>
                  <a:t>Outcome data</a:t>
                </a:r>
              </a:p>
            </p:txBody>
          </p:sp>
        </p:grpSp>
        <p:sp>
          <p:nvSpPr>
            <p:cNvPr id="30" name="Down Arrow 29"/>
            <p:cNvSpPr/>
            <p:nvPr/>
          </p:nvSpPr>
          <p:spPr>
            <a:xfrm rot="16200000">
              <a:off x="3647285" y="2014012"/>
              <a:ext cx="358683" cy="488976"/>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grpSp>
      <p:grpSp>
        <p:nvGrpSpPr>
          <p:cNvPr id="5" name="Group 116"/>
          <p:cNvGrpSpPr>
            <a:grpSpLocks/>
          </p:cNvGrpSpPr>
          <p:nvPr/>
        </p:nvGrpSpPr>
        <p:grpSpPr bwMode="auto">
          <a:xfrm>
            <a:off x="268288" y="2851150"/>
            <a:ext cx="5600700" cy="785813"/>
            <a:chOff x="268306" y="2850715"/>
            <a:chExt cx="5601337" cy="785611"/>
          </a:xfrm>
        </p:grpSpPr>
        <p:sp>
          <p:nvSpPr>
            <p:cNvPr id="42" name="Rectangle 41"/>
            <p:cNvSpPr/>
            <p:nvPr/>
          </p:nvSpPr>
          <p:spPr>
            <a:xfrm>
              <a:off x="4199403" y="2998315"/>
              <a:ext cx="1670240" cy="411056"/>
            </a:xfrm>
            <a:prstGeom prst="rect">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dirty="0"/>
                <a:t>Effect measure</a:t>
              </a:r>
            </a:p>
          </p:txBody>
        </p:sp>
        <p:grpSp>
          <p:nvGrpSpPr>
            <p:cNvPr id="6181" name="Group 42"/>
            <p:cNvGrpSpPr>
              <a:grpSpLocks/>
            </p:cNvGrpSpPr>
            <p:nvPr/>
          </p:nvGrpSpPr>
          <p:grpSpPr bwMode="auto">
            <a:xfrm>
              <a:off x="1643496" y="2850715"/>
              <a:ext cx="1725770" cy="785611"/>
              <a:chOff x="3039414" y="691161"/>
              <a:chExt cx="2648758" cy="1163396"/>
            </a:xfrm>
          </p:grpSpPr>
          <p:sp>
            <p:nvSpPr>
              <p:cNvPr id="51" name="Oval 50"/>
              <p:cNvSpPr/>
              <p:nvPr/>
            </p:nvSpPr>
            <p:spPr>
              <a:xfrm>
                <a:off x="5229712" y="984948"/>
                <a:ext cx="458121" cy="458306"/>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44" name="Oval 43"/>
              <p:cNvSpPr/>
              <p:nvPr/>
            </p:nvSpPr>
            <p:spPr>
              <a:xfrm>
                <a:off x="3533689" y="1396249"/>
                <a:ext cx="458121" cy="458308"/>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45" name="Oval 44"/>
              <p:cNvSpPr/>
              <p:nvPr/>
            </p:nvSpPr>
            <p:spPr>
              <a:xfrm>
                <a:off x="4123398" y="940292"/>
                <a:ext cx="455685" cy="455957"/>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46" name="Oval 45"/>
              <p:cNvSpPr/>
              <p:nvPr/>
            </p:nvSpPr>
            <p:spPr>
              <a:xfrm>
                <a:off x="3582425" y="691161"/>
                <a:ext cx="455685" cy="458308"/>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47" name="Oval 46"/>
              <p:cNvSpPr/>
              <p:nvPr/>
            </p:nvSpPr>
            <p:spPr>
              <a:xfrm>
                <a:off x="4774028" y="1363345"/>
                <a:ext cx="455683" cy="458308"/>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48" name="Oval 47"/>
              <p:cNvSpPr/>
              <p:nvPr/>
            </p:nvSpPr>
            <p:spPr>
              <a:xfrm>
                <a:off x="4703360" y="742867"/>
                <a:ext cx="455685" cy="455957"/>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49" name="Oval 48"/>
              <p:cNvSpPr/>
              <p:nvPr/>
            </p:nvSpPr>
            <p:spPr>
              <a:xfrm>
                <a:off x="3039016" y="1029603"/>
                <a:ext cx="458121" cy="458308"/>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50" name="Rectangle 49"/>
              <p:cNvSpPr/>
              <p:nvPr/>
            </p:nvSpPr>
            <p:spPr>
              <a:xfrm>
                <a:off x="3039016" y="1116565"/>
                <a:ext cx="2524540" cy="4136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800" b="1" dirty="0">
                    <a:solidFill>
                      <a:schemeClr val="tx1"/>
                    </a:solidFill>
                  </a:rPr>
                  <a:t>Outcome data</a:t>
                </a:r>
              </a:p>
            </p:txBody>
          </p:sp>
        </p:grpSp>
        <p:sp>
          <p:nvSpPr>
            <p:cNvPr id="52" name="TextBox 51"/>
            <p:cNvSpPr txBox="1"/>
            <p:nvPr/>
          </p:nvSpPr>
          <p:spPr>
            <a:xfrm>
              <a:off x="268306" y="3020534"/>
              <a:ext cx="1287608" cy="369237"/>
            </a:xfrm>
            <a:prstGeom prst="rect">
              <a:avLst/>
            </a:prstGeom>
            <a:noFill/>
          </p:spPr>
          <p:txBody>
            <a:bodyPr>
              <a:spAutoFit/>
            </a:bodyPr>
            <a:lstStyle/>
            <a:p>
              <a:pPr>
                <a:defRPr/>
              </a:pPr>
              <a:r>
                <a:rPr lang="en-AU" b="1" dirty="0">
                  <a:solidFill>
                    <a:schemeClr val="tx2"/>
                  </a:solidFill>
                  <a:latin typeface="+mn-lt"/>
                  <a:cs typeface="Arial" charset="0"/>
                </a:rPr>
                <a:t>Study B</a:t>
              </a:r>
            </a:p>
          </p:txBody>
        </p:sp>
        <p:sp>
          <p:nvSpPr>
            <p:cNvPr id="53" name="Down Arrow 52"/>
            <p:cNvSpPr/>
            <p:nvPr/>
          </p:nvSpPr>
          <p:spPr>
            <a:xfrm rot="16200000">
              <a:off x="3670771" y="2964896"/>
              <a:ext cx="358683" cy="489006"/>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grpSp>
      <p:grpSp>
        <p:nvGrpSpPr>
          <p:cNvPr id="7" name="Group 115"/>
          <p:cNvGrpSpPr>
            <a:grpSpLocks/>
          </p:cNvGrpSpPr>
          <p:nvPr/>
        </p:nvGrpSpPr>
        <p:grpSpPr bwMode="auto">
          <a:xfrm>
            <a:off x="268288" y="3789361"/>
            <a:ext cx="5600700" cy="785813"/>
            <a:chOff x="268306" y="3789712"/>
            <a:chExt cx="5601337" cy="785612"/>
          </a:xfrm>
        </p:grpSpPr>
        <p:sp>
          <p:nvSpPr>
            <p:cNvPr id="54" name="Rectangle 53"/>
            <p:cNvSpPr/>
            <p:nvPr/>
          </p:nvSpPr>
          <p:spPr>
            <a:xfrm>
              <a:off x="4199403" y="3937313"/>
              <a:ext cx="1670240" cy="411058"/>
            </a:xfrm>
            <a:prstGeom prst="rect">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dirty="0"/>
                <a:t>Effect measure</a:t>
              </a:r>
            </a:p>
          </p:txBody>
        </p:sp>
        <p:grpSp>
          <p:nvGrpSpPr>
            <p:cNvPr id="6169" name="Group 54"/>
            <p:cNvGrpSpPr>
              <a:grpSpLocks/>
            </p:cNvGrpSpPr>
            <p:nvPr/>
          </p:nvGrpSpPr>
          <p:grpSpPr bwMode="auto">
            <a:xfrm>
              <a:off x="1643236" y="3789712"/>
              <a:ext cx="1725808" cy="785612"/>
              <a:chOff x="3039016" y="691159"/>
              <a:chExt cx="2648817" cy="1163398"/>
            </a:xfrm>
          </p:grpSpPr>
          <p:sp>
            <p:nvSpPr>
              <p:cNvPr id="56" name="Oval 55"/>
              <p:cNvSpPr/>
              <p:nvPr/>
            </p:nvSpPr>
            <p:spPr>
              <a:xfrm>
                <a:off x="3533689" y="1396250"/>
                <a:ext cx="458121" cy="458307"/>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57" name="Oval 56"/>
              <p:cNvSpPr/>
              <p:nvPr/>
            </p:nvSpPr>
            <p:spPr>
              <a:xfrm>
                <a:off x="4123398" y="940293"/>
                <a:ext cx="455685" cy="455958"/>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58" name="Oval 57"/>
              <p:cNvSpPr/>
              <p:nvPr/>
            </p:nvSpPr>
            <p:spPr>
              <a:xfrm>
                <a:off x="3582425" y="691159"/>
                <a:ext cx="455685" cy="458307"/>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59" name="Oval 58"/>
              <p:cNvSpPr/>
              <p:nvPr/>
            </p:nvSpPr>
            <p:spPr>
              <a:xfrm>
                <a:off x="4774030" y="1363344"/>
                <a:ext cx="455684" cy="458307"/>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60" name="Oval 59"/>
              <p:cNvSpPr/>
              <p:nvPr/>
            </p:nvSpPr>
            <p:spPr>
              <a:xfrm>
                <a:off x="4703360" y="742868"/>
                <a:ext cx="455685" cy="455958"/>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61" name="Oval 60"/>
              <p:cNvSpPr/>
              <p:nvPr/>
            </p:nvSpPr>
            <p:spPr>
              <a:xfrm>
                <a:off x="3039016" y="1029604"/>
                <a:ext cx="458121" cy="458307"/>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63" name="Oval 62"/>
              <p:cNvSpPr/>
              <p:nvPr/>
            </p:nvSpPr>
            <p:spPr>
              <a:xfrm>
                <a:off x="5229712" y="984948"/>
                <a:ext cx="458121" cy="458309"/>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62" name="Rectangle 61"/>
              <p:cNvSpPr/>
              <p:nvPr/>
            </p:nvSpPr>
            <p:spPr>
              <a:xfrm>
                <a:off x="3039016" y="1116564"/>
                <a:ext cx="2524540" cy="4136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800" b="1" dirty="0">
                    <a:solidFill>
                      <a:schemeClr val="tx1"/>
                    </a:solidFill>
                  </a:rPr>
                  <a:t>Outcome data</a:t>
                </a:r>
              </a:p>
            </p:txBody>
          </p:sp>
        </p:grpSp>
        <p:sp>
          <p:nvSpPr>
            <p:cNvPr id="64" name="TextBox 63"/>
            <p:cNvSpPr txBox="1"/>
            <p:nvPr/>
          </p:nvSpPr>
          <p:spPr>
            <a:xfrm>
              <a:off x="268306" y="3959533"/>
              <a:ext cx="1287608" cy="369238"/>
            </a:xfrm>
            <a:prstGeom prst="rect">
              <a:avLst/>
            </a:prstGeom>
            <a:noFill/>
          </p:spPr>
          <p:txBody>
            <a:bodyPr>
              <a:spAutoFit/>
            </a:bodyPr>
            <a:lstStyle/>
            <a:p>
              <a:pPr>
                <a:defRPr/>
              </a:pPr>
              <a:r>
                <a:rPr lang="en-AU" b="1" dirty="0">
                  <a:solidFill>
                    <a:schemeClr val="tx2"/>
                  </a:solidFill>
                  <a:latin typeface="+mn-lt"/>
                  <a:cs typeface="Arial" charset="0"/>
                </a:rPr>
                <a:t>Study C</a:t>
              </a:r>
            </a:p>
          </p:txBody>
        </p:sp>
        <p:sp>
          <p:nvSpPr>
            <p:cNvPr id="65" name="Down Arrow 64"/>
            <p:cNvSpPr/>
            <p:nvPr/>
          </p:nvSpPr>
          <p:spPr>
            <a:xfrm rot="16200000">
              <a:off x="3670771" y="3903894"/>
              <a:ext cx="358683" cy="489006"/>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grpSp>
      <p:grpSp>
        <p:nvGrpSpPr>
          <p:cNvPr id="9" name="Group 114"/>
          <p:cNvGrpSpPr>
            <a:grpSpLocks/>
          </p:cNvGrpSpPr>
          <p:nvPr/>
        </p:nvGrpSpPr>
        <p:grpSpPr bwMode="auto">
          <a:xfrm>
            <a:off x="268288" y="4776788"/>
            <a:ext cx="5600700" cy="785812"/>
            <a:chOff x="268306" y="4776634"/>
            <a:chExt cx="5601337" cy="785611"/>
          </a:xfrm>
        </p:grpSpPr>
        <p:sp>
          <p:nvSpPr>
            <p:cNvPr id="66" name="Rectangle 65"/>
            <p:cNvSpPr/>
            <p:nvPr/>
          </p:nvSpPr>
          <p:spPr>
            <a:xfrm>
              <a:off x="4199403" y="4924233"/>
              <a:ext cx="1670240" cy="411058"/>
            </a:xfrm>
            <a:prstGeom prst="rect">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dirty="0"/>
                <a:t>Effect measure</a:t>
              </a:r>
            </a:p>
          </p:txBody>
        </p:sp>
        <p:grpSp>
          <p:nvGrpSpPr>
            <p:cNvPr id="6157" name="Group 66"/>
            <p:cNvGrpSpPr>
              <a:grpSpLocks/>
            </p:cNvGrpSpPr>
            <p:nvPr/>
          </p:nvGrpSpPr>
          <p:grpSpPr bwMode="auto">
            <a:xfrm>
              <a:off x="1643496" y="4776634"/>
              <a:ext cx="1725770" cy="785611"/>
              <a:chOff x="3039414" y="691161"/>
              <a:chExt cx="2648758" cy="1163396"/>
            </a:xfrm>
          </p:grpSpPr>
          <p:sp>
            <p:nvSpPr>
              <p:cNvPr id="68" name="Oval 67"/>
              <p:cNvSpPr/>
              <p:nvPr/>
            </p:nvSpPr>
            <p:spPr>
              <a:xfrm>
                <a:off x="3533689" y="1396250"/>
                <a:ext cx="458121" cy="458307"/>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69" name="Oval 68"/>
              <p:cNvSpPr/>
              <p:nvPr/>
            </p:nvSpPr>
            <p:spPr>
              <a:xfrm>
                <a:off x="4123398" y="940292"/>
                <a:ext cx="455685" cy="455958"/>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70" name="Oval 69"/>
              <p:cNvSpPr/>
              <p:nvPr/>
            </p:nvSpPr>
            <p:spPr>
              <a:xfrm>
                <a:off x="3582425" y="691161"/>
                <a:ext cx="455685" cy="458307"/>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71" name="Oval 70"/>
              <p:cNvSpPr/>
              <p:nvPr/>
            </p:nvSpPr>
            <p:spPr>
              <a:xfrm>
                <a:off x="4774028" y="1363346"/>
                <a:ext cx="455683" cy="458307"/>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72" name="Oval 71"/>
              <p:cNvSpPr/>
              <p:nvPr/>
            </p:nvSpPr>
            <p:spPr>
              <a:xfrm>
                <a:off x="4703360" y="742868"/>
                <a:ext cx="455685" cy="455958"/>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73" name="Oval 72"/>
              <p:cNvSpPr/>
              <p:nvPr/>
            </p:nvSpPr>
            <p:spPr>
              <a:xfrm>
                <a:off x="3039016" y="1029604"/>
                <a:ext cx="458121" cy="458307"/>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75" name="Oval 74"/>
              <p:cNvSpPr/>
              <p:nvPr/>
            </p:nvSpPr>
            <p:spPr>
              <a:xfrm>
                <a:off x="5229712" y="984947"/>
                <a:ext cx="458121" cy="458309"/>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74" name="Rectangle 73"/>
              <p:cNvSpPr/>
              <p:nvPr/>
            </p:nvSpPr>
            <p:spPr>
              <a:xfrm>
                <a:off x="3039016" y="1116564"/>
                <a:ext cx="2524540" cy="4136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800" b="1" dirty="0">
                    <a:solidFill>
                      <a:schemeClr val="tx1"/>
                    </a:solidFill>
                  </a:rPr>
                  <a:t>Outcome data</a:t>
                </a:r>
              </a:p>
            </p:txBody>
          </p:sp>
        </p:grpSp>
        <p:sp>
          <p:nvSpPr>
            <p:cNvPr id="76" name="TextBox 75"/>
            <p:cNvSpPr txBox="1"/>
            <p:nvPr/>
          </p:nvSpPr>
          <p:spPr>
            <a:xfrm>
              <a:off x="268306" y="4946453"/>
              <a:ext cx="1287608" cy="369238"/>
            </a:xfrm>
            <a:prstGeom prst="rect">
              <a:avLst/>
            </a:prstGeom>
            <a:noFill/>
          </p:spPr>
          <p:txBody>
            <a:bodyPr>
              <a:spAutoFit/>
            </a:bodyPr>
            <a:lstStyle/>
            <a:p>
              <a:pPr>
                <a:defRPr/>
              </a:pPr>
              <a:r>
                <a:rPr lang="en-AU" b="1" dirty="0">
                  <a:solidFill>
                    <a:schemeClr val="tx2"/>
                  </a:solidFill>
                  <a:latin typeface="+mn-lt"/>
                  <a:cs typeface="Arial" charset="0"/>
                </a:rPr>
                <a:t>Study D</a:t>
              </a:r>
            </a:p>
          </p:txBody>
        </p:sp>
        <p:sp>
          <p:nvSpPr>
            <p:cNvPr id="77" name="Down Arrow 76"/>
            <p:cNvSpPr/>
            <p:nvPr/>
          </p:nvSpPr>
          <p:spPr>
            <a:xfrm rot="16200000">
              <a:off x="3670771" y="4890814"/>
              <a:ext cx="358683" cy="489006"/>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grpSp>
      <p:sp>
        <p:nvSpPr>
          <p:cNvPr id="90" name="TextBox 89"/>
          <p:cNvSpPr txBox="1">
            <a:spLocks noChangeArrowheads="1"/>
          </p:cNvSpPr>
          <p:nvPr/>
        </p:nvSpPr>
        <p:spPr bwMode="auto">
          <a:xfrm>
            <a:off x="3025775" y="830263"/>
            <a:ext cx="1800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AU" altLang="en-US" sz="2400" b="1" dirty="0">
                <a:solidFill>
                  <a:schemeClr val="tx2"/>
                </a:solidFill>
              </a:rPr>
              <a:t>Study level</a:t>
            </a:r>
          </a:p>
          <a:p>
            <a:pPr algn="ctr" eaLnBrk="1" hangingPunct="1">
              <a:spcBef>
                <a:spcPct val="0"/>
              </a:spcBef>
              <a:buFontTx/>
              <a:buNone/>
            </a:pPr>
            <a:r>
              <a:rPr lang="en-AU" altLang="en-US" sz="2400" b="1" dirty="0">
                <a:solidFill>
                  <a:schemeClr val="tx2"/>
                </a:solidFill>
              </a:rPr>
              <a:t>↓</a:t>
            </a:r>
          </a:p>
        </p:txBody>
      </p:sp>
      <p:sp>
        <p:nvSpPr>
          <p:cNvPr id="67" name="TextBox 5"/>
          <p:cNvSpPr txBox="1">
            <a:spLocks noChangeArrowheads="1"/>
          </p:cNvSpPr>
          <p:nvPr/>
        </p:nvSpPr>
        <p:spPr bwMode="auto">
          <a:xfrm>
            <a:off x="69215" y="6519863"/>
            <a:ext cx="4389120" cy="307777"/>
          </a:xfrm>
          <a:prstGeom prst="rect">
            <a:avLst/>
          </a:prstGeom>
          <a:noFill/>
          <a:ln w="9525">
            <a:noFill/>
            <a:miter lim="800000"/>
            <a:headEnd/>
            <a:tailEnd/>
          </a:ln>
        </p:spPr>
        <p:txBody>
          <a:bodyPr wrap="square">
            <a:spAutoFit/>
          </a:bodyPr>
          <a:lstStyle/>
          <a:p>
            <a:pPr>
              <a:defRPr/>
            </a:pPr>
            <a:r>
              <a:rPr lang="en-AU" sz="1400" dirty="0">
                <a:solidFill>
                  <a:schemeClr val="tx2"/>
                </a:solidFill>
                <a:latin typeface="+mn-lt"/>
                <a:cs typeface="Arial" charset="0"/>
              </a:rPr>
              <a:t>Source: Jo McKenzie &amp; Miranda Cumpston</a:t>
            </a:r>
          </a:p>
        </p:txBody>
      </p:sp>
    </p:spTree>
    <p:extLst>
      <p:ext uri="{BB962C8B-B14F-4D97-AF65-F5344CB8AC3E}">
        <p14:creationId xmlns:p14="http://schemas.microsoft.com/office/powerpoint/2010/main" val="148490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a:t>What is a meta-analysis?</a:t>
            </a:r>
            <a:endParaRPr lang="en-AU" altLang="en-US"/>
          </a:p>
        </p:txBody>
      </p:sp>
      <p:sp>
        <p:nvSpPr>
          <p:cNvPr id="9219" name="Rectangle 3"/>
          <p:cNvSpPr>
            <a:spLocks noGrp="1" noChangeArrowheads="1"/>
          </p:cNvSpPr>
          <p:nvPr>
            <p:ph idx="4294967295"/>
          </p:nvPr>
        </p:nvSpPr>
        <p:spPr>
          <a:xfrm>
            <a:off x="609600" y="2172988"/>
            <a:ext cx="8229600" cy="4130675"/>
          </a:xfrm>
        </p:spPr>
        <p:txBody>
          <a:bodyPr/>
          <a:lstStyle/>
          <a:p>
            <a:pPr marL="182563" indent="-182563" eaLnBrk="1" hangingPunct="1">
              <a:buFont typeface="Arial" panose="020B0604020202020204" pitchFamily="34" charset="0"/>
              <a:buChar char="•"/>
            </a:pPr>
            <a:r>
              <a:rPr lang="en-GB" altLang="en-US" dirty="0"/>
              <a:t>combines the results from two or more studies</a:t>
            </a:r>
            <a:endParaRPr lang="en-AU" altLang="en-US" dirty="0"/>
          </a:p>
          <a:p>
            <a:pPr marL="182563" indent="-182563" eaLnBrk="1" hangingPunct="1">
              <a:buFont typeface="Arial" panose="020B0604020202020204" pitchFamily="34" charset="0"/>
              <a:buChar char="•"/>
            </a:pPr>
            <a:r>
              <a:rPr lang="en-GB" altLang="en-US" dirty="0"/>
              <a:t>estimates an ‘average’ or ‘common’ effect</a:t>
            </a:r>
          </a:p>
          <a:p>
            <a:pPr marL="182563" indent="-182563" eaLnBrk="1" hangingPunct="1">
              <a:buFont typeface="Arial" panose="020B0604020202020204" pitchFamily="34" charset="0"/>
              <a:buChar char="•"/>
            </a:pPr>
            <a:r>
              <a:rPr lang="en-GB" altLang="en-US" dirty="0"/>
              <a:t>optional part of a systematic review</a:t>
            </a:r>
          </a:p>
        </p:txBody>
      </p:sp>
      <p:sp>
        <p:nvSpPr>
          <p:cNvPr id="10" name="TextBox 5"/>
          <p:cNvSpPr txBox="1">
            <a:spLocks noChangeArrowheads="1"/>
          </p:cNvSpPr>
          <p:nvPr/>
        </p:nvSpPr>
        <p:spPr bwMode="auto">
          <a:xfrm>
            <a:off x="0" y="6526213"/>
            <a:ext cx="2552700" cy="338137"/>
          </a:xfrm>
          <a:prstGeom prst="rect">
            <a:avLst/>
          </a:prstGeom>
          <a:noFill/>
          <a:ln w="9525">
            <a:noFill/>
            <a:miter lim="800000"/>
            <a:headEnd/>
            <a:tailEnd/>
          </a:ln>
        </p:spPr>
        <p:txBody>
          <a:bodyPr>
            <a:spAutoFit/>
          </a:bodyPr>
          <a:lstStyle/>
          <a:p>
            <a:pPr>
              <a:defRPr/>
            </a:pPr>
            <a:r>
              <a:rPr lang="en-AU" sz="1600" dirty="0">
                <a:solidFill>
                  <a:schemeClr val="tx2"/>
                </a:solidFill>
                <a:latin typeface="+mn-lt"/>
                <a:cs typeface="Arial" charset="0"/>
              </a:rPr>
              <a:t>Source: Julian Higgins</a:t>
            </a:r>
          </a:p>
        </p:txBody>
      </p:sp>
      <p:graphicFrame>
        <p:nvGraphicFramePr>
          <p:cNvPr id="2" name="Diagram 1"/>
          <p:cNvGraphicFramePr/>
          <p:nvPr>
            <p:extLst>
              <p:ext uri="{D42A27DB-BD31-4B8C-83A1-F6EECF244321}">
                <p14:modId xmlns:p14="http://schemas.microsoft.com/office/powerpoint/2010/main" val="2941208143"/>
              </p:ext>
            </p:extLst>
          </p:nvPr>
        </p:nvGraphicFramePr>
        <p:xfrm>
          <a:off x="3755014" y="3467589"/>
          <a:ext cx="4914324" cy="3227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11999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39738" y="1317600"/>
            <a:ext cx="7789862" cy="632838"/>
          </a:xfrm>
        </p:spPr>
        <p:txBody>
          <a:bodyPr/>
          <a:lstStyle/>
          <a:p>
            <a:r>
              <a:rPr lang="en-US" altLang="en-US" dirty="0"/>
              <a:t>Why perform a meta-analysis?</a:t>
            </a:r>
            <a:endParaRPr lang="en-AU" altLang="en-US" dirty="0"/>
          </a:p>
        </p:txBody>
      </p:sp>
      <p:sp>
        <p:nvSpPr>
          <p:cNvPr id="10243" name="Rectangle 3"/>
          <p:cNvSpPr>
            <a:spLocks noGrp="1" noChangeArrowheads="1"/>
          </p:cNvSpPr>
          <p:nvPr>
            <p:ph idx="4294967295"/>
          </p:nvPr>
        </p:nvSpPr>
        <p:spPr>
          <a:xfrm>
            <a:off x="804672" y="2197481"/>
            <a:ext cx="7637463" cy="3910013"/>
          </a:xfrm>
        </p:spPr>
        <p:txBody>
          <a:bodyPr/>
          <a:lstStyle/>
          <a:p>
            <a:pPr marL="182563" indent="-182563">
              <a:buFont typeface="Arial" panose="020B0604020202020204" pitchFamily="34" charset="0"/>
              <a:buChar char="•"/>
            </a:pPr>
            <a:r>
              <a:rPr lang="en-US" altLang="en-US" dirty="0"/>
              <a:t>quantify treatment effects and their uncertainty</a:t>
            </a:r>
          </a:p>
          <a:p>
            <a:pPr marL="182563" indent="-182563">
              <a:buFont typeface="Arial" panose="020B0604020202020204" pitchFamily="34" charset="0"/>
              <a:buChar char="•"/>
            </a:pPr>
            <a:r>
              <a:rPr lang="en-US" altLang="en-US" dirty="0"/>
              <a:t>increase power</a:t>
            </a:r>
          </a:p>
          <a:p>
            <a:pPr marL="182563" indent="-182563">
              <a:buFont typeface="Arial" panose="020B0604020202020204" pitchFamily="34" charset="0"/>
              <a:buChar char="•"/>
            </a:pPr>
            <a:r>
              <a:rPr lang="en-US" altLang="en-US" dirty="0"/>
              <a:t>increase precision</a:t>
            </a:r>
          </a:p>
          <a:p>
            <a:pPr marL="182563" indent="-182563">
              <a:buFont typeface="Arial" panose="020B0604020202020204" pitchFamily="34" charset="0"/>
              <a:buChar char="•"/>
            </a:pPr>
            <a:r>
              <a:rPr lang="en-US" altLang="en-US" dirty="0"/>
              <a:t>explore differences between studies</a:t>
            </a:r>
          </a:p>
          <a:p>
            <a:pPr marL="182563" indent="-182563">
              <a:buFont typeface="Arial" panose="020B0604020202020204" pitchFamily="34" charset="0"/>
              <a:buChar char="•"/>
            </a:pPr>
            <a:r>
              <a:rPr lang="en-US" altLang="en-US" dirty="0"/>
              <a:t>settle controversies from conflicting studies</a:t>
            </a:r>
          </a:p>
          <a:p>
            <a:pPr marL="182563" indent="-182563">
              <a:buFont typeface="Arial" panose="020B0604020202020204" pitchFamily="34" charset="0"/>
              <a:buChar char="•"/>
            </a:pPr>
            <a:r>
              <a:rPr lang="en-US" altLang="en-US" dirty="0"/>
              <a:t>generate new hypotheses</a:t>
            </a:r>
            <a:endParaRPr lang="en-AU" altLang="en-US" dirty="0"/>
          </a:p>
        </p:txBody>
      </p:sp>
      <p:sp>
        <p:nvSpPr>
          <p:cNvPr id="4" name="TextBox 5"/>
          <p:cNvSpPr txBox="1">
            <a:spLocks noChangeArrowheads="1"/>
          </p:cNvSpPr>
          <p:nvPr/>
        </p:nvSpPr>
        <p:spPr bwMode="auto">
          <a:xfrm>
            <a:off x="0" y="6526213"/>
            <a:ext cx="2552700" cy="338137"/>
          </a:xfrm>
          <a:prstGeom prst="rect">
            <a:avLst/>
          </a:prstGeom>
          <a:noFill/>
          <a:ln w="9525">
            <a:noFill/>
            <a:miter lim="800000"/>
            <a:headEnd/>
            <a:tailEnd/>
          </a:ln>
        </p:spPr>
        <p:txBody>
          <a:bodyPr>
            <a:spAutoFit/>
          </a:bodyPr>
          <a:lstStyle/>
          <a:p>
            <a:pPr>
              <a:defRPr/>
            </a:pPr>
            <a:r>
              <a:rPr lang="en-AU" sz="1600" dirty="0">
                <a:solidFill>
                  <a:schemeClr val="tx2"/>
                </a:solidFill>
                <a:latin typeface="+mn-lt"/>
                <a:cs typeface="Arial" charset="0"/>
              </a:rPr>
              <a:t>Source: Julian Higgins</a:t>
            </a:r>
          </a:p>
        </p:txBody>
      </p:sp>
    </p:spTree>
    <p:extLst>
      <p:ext uri="{BB962C8B-B14F-4D97-AF65-F5344CB8AC3E}">
        <p14:creationId xmlns:p14="http://schemas.microsoft.com/office/powerpoint/2010/main" val="160789161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39737" y="1317600"/>
            <a:ext cx="7803717" cy="632838"/>
          </a:xfrm>
        </p:spPr>
        <p:txBody>
          <a:bodyPr/>
          <a:lstStyle/>
          <a:p>
            <a:r>
              <a:rPr lang="en-US" altLang="en-US" dirty="0"/>
              <a:t>When not to do a meta-analysis</a:t>
            </a:r>
            <a:endParaRPr lang="en-AU" altLang="en-US" dirty="0"/>
          </a:p>
        </p:txBody>
      </p:sp>
      <p:sp>
        <p:nvSpPr>
          <p:cNvPr id="11267" name="Rectangle 3"/>
          <p:cNvSpPr>
            <a:spLocks noGrp="1" noChangeArrowheads="1"/>
          </p:cNvSpPr>
          <p:nvPr>
            <p:ph idx="4294967295"/>
          </p:nvPr>
        </p:nvSpPr>
        <p:spPr>
          <a:xfrm>
            <a:off x="682752" y="2283319"/>
            <a:ext cx="8247063" cy="3910013"/>
          </a:xfrm>
        </p:spPr>
        <p:txBody>
          <a:bodyPr/>
          <a:lstStyle/>
          <a:p>
            <a:pPr lvl="1"/>
            <a:r>
              <a:rPr lang="en-AU" altLang="en-US" b="1" dirty="0"/>
              <a:t>mixing apples with oranges</a:t>
            </a:r>
          </a:p>
          <a:p>
            <a:pPr lvl="2"/>
            <a:r>
              <a:rPr lang="en-AU" altLang="en-US" dirty="0"/>
              <a:t>each included study must address the same question</a:t>
            </a:r>
          </a:p>
          <a:p>
            <a:pPr lvl="3"/>
            <a:r>
              <a:rPr lang="en-AU" altLang="en-US" dirty="0"/>
              <a:t>consider comparison and outcomes</a:t>
            </a:r>
          </a:p>
          <a:p>
            <a:pPr lvl="3"/>
            <a:r>
              <a:rPr lang="en-AU" altLang="en-US" dirty="0"/>
              <a:t>requires your subjective judgement</a:t>
            </a:r>
          </a:p>
          <a:p>
            <a:pPr lvl="2"/>
            <a:r>
              <a:rPr lang="en-AU" altLang="en-US" dirty="0"/>
              <a:t>combining a broad mix of studies answers broad questions</a:t>
            </a:r>
          </a:p>
          <a:p>
            <a:pPr lvl="2"/>
            <a:r>
              <a:rPr lang="en-AU" altLang="en-US" dirty="0"/>
              <a:t>answer may be meaningless and genuine effects may be obscured if studies are too diverse</a:t>
            </a:r>
          </a:p>
        </p:txBody>
      </p:sp>
      <p:sp>
        <p:nvSpPr>
          <p:cNvPr id="4" name="TextBox 5"/>
          <p:cNvSpPr txBox="1">
            <a:spLocks noChangeArrowheads="1"/>
          </p:cNvSpPr>
          <p:nvPr/>
        </p:nvSpPr>
        <p:spPr bwMode="auto">
          <a:xfrm>
            <a:off x="0" y="6526213"/>
            <a:ext cx="2552700" cy="338137"/>
          </a:xfrm>
          <a:prstGeom prst="rect">
            <a:avLst/>
          </a:prstGeom>
          <a:noFill/>
          <a:ln w="9525">
            <a:noFill/>
            <a:miter lim="800000"/>
            <a:headEnd/>
            <a:tailEnd/>
          </a:ln>
        </p:spPr>
        <p:txBody>
          <a:bodyPr>
            <a:spAutoFit/>
          </a:bodyPr>
          <a:lstStyle/>
          <a:p>
            <a:pPr>
              <a:defRPr/>
            </a:pPr>
            <a:r>
              <a:rPr lang="en-AU" sz="1600" dirty="0">
                <a:solidFill>
                  <a:schemeClr val="tx2"/>
                </a:solidFill>
                <a:latin typeface="+mn-lt"/>
                <a:cs typeface="Arial" charset="0"/>
              </a:rPr>
              <a:t>Source: Julian Higgins</a:t>
            </a:r>
          </a:p>
        </p:txBody>
      </p:sp>
    </p:spTree>
    <p:extLst>
      <p:ext uri="{BB962C8B-B14F-4D97-AF65-F5344CB8AC3E}">
        <p14:creationId xmlns:p14="http://schemas.microsoft.com/office/powerpoint/2010/main" val="152167135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39738" y="1317600"/>
            <a:ext cx="7789862" cy="632838"/>
          </a:xfrm>
        </p:spPr>
        <p:txBody>
          <a:bodyPr/>
          <a:lstStyle/>
          <a:p>
            <a:r>
              <a:rPr lang="en-US" altLang="en-US" dirty="0"/>
              <a:t>When not to do a meta-analysis</a:t>
            </a:r>
            <a:endParaRPr lang="en-AU" altLang="en-US" dirty="0"/>
          </a:p>
        </p:txBody>
      </p:sp>
      <p:sp>
        <p:nvSpPr>
          <p:cNvPr id="12291" name="Content Placeholder 2"/>
          <p:cNvSpPr>
            <a:spLocks noGrp="1"/>
          </p:cNvSpPr>
          <p:nvPr>
            <p:ph idx="4294967295"/>
          </p:nvPr>
        </p:nvSpPr>
        <p:spPr>
          <a:xfrm>
            <a:off x="743712" y="2283319"/>
            <a:ext cx="8094663" cy="3910013"/>
          </a:xfrm>
        </p:spPr>
        <p:txBody>
          <a:bodyPr/>
          <a:lstStyle/>
          <a:p>
            <a:pPr lvl="1"/>
            <a:r>
              <a:rPr lang="en-US" altLang="en-US" b="1" dirty="0"/>
              <a:t>garbage in – garbage out</a:t>
            </a:r>
          </a:p>
          <a:p>
            <a:pPr lvl="2"/>
            <a:r>
              <a:rPr lang="en-US" altLang="en-US" dirty="0"/>
              <a:t>a meta-analysis is only as good as the studies in it</a:t>
            </a:r>
          </a:p>
          <a:p>
            <a:pPr lvl="2"/>
            <a:r>
              <a:rPr lang="en-US" altLang="en-US" dirty="0"/>
              <a:t>if included studies are biased:</a:t>
            </a:r>
          </a:p>
          <a:p>
            <a:pPr lvl="3"/>
            <a:r>
              <a:rPr lang="en-US" altLang="en-US" dirty="0"/>
              <a:t>meta-analysis result will also be incorrect</a:t>
            </a:r>
          </a:p>
          <a:p>
            <a:pPr lvl="3"/>
            <a:r>
              <a:rPr lang="en-US" altLang="en-US" dirty="0"/>
              <a:t>will give more credibility and narrower confidence interval</a:t>
            </a:r>
          </a:p>
          <a:p>
            <a:pPr lvl="2"/>
            <a:r>
              <a:rPr lang="en-US" altLang="en-US" dirty="0"/>
              <a:t>if serious reporting biases present:</a:t>
            </a:r>
          </a:p>
          <a:p>
            <a:pPr lvl="3"/>
            <a:r>
              <a:rPr lang="en-US" altLang="en-US" dirty="0"/>
              <a:t>unrepresentative set of studies may give misleading result</a:t>
            </a:r>
          </a:p>
        </p:txBody>
      </p:sp>
      <p:sp>
        <p:nvSpPr>
          <p:cNvPr id="4" name="TextBox 5"/>
          <p:cNvSpPr txBox="1">
            <a:spLocks noChangeArrowheads="1"/>
          </p:cNvSpPr>
          <p:nvPr/>
        </p:nvSpPr>
        <p:spPr bwMode="auto">
          <a:xfrm>
            <a:off x="0" y="6526213"/>
            <a:ext cx="2552700" cy="338137"/>
          </a:xfrm>
          <a:prstGeom prst="rect">
            <a:avLst/>
          </a:prstGeom>
          <a:noFill/>
          <a:ln w="9525">
            <a:noFill/>
            <a:miter lim="800000"/>
            <a:headEnd/>
            <a:tailEnd/>
          </a:ln>
        </p:spPr>
        <p:txBody>
          <a:bodyPr>
            <a:spAutoFit/>
          </a:bodyPr>
          <a:lstStyle/>
          <a:p>
            <a:pPr>
              <a:defRPr/>
            </a:pPr>
            <a:r>
              <a:rPr lang="en-AU" sz="1600" dirty="0">
                <a:solidFill>
                  <a:schemeClr val="tx2"/>
                </a:solidFill>
                <a:latin typeface="+mn-lt"/>
                <a:cs typeface="Arial" charset="0"/>
              </a:rPr>
              <a:t>Source: Julian Higgins</a:t>
            </a:r>
          </a:p>
        </p:txBody>
      </p:sp>
    </p:spTree>
    <p:extLst>
      <p:ext uri="{BB962C8B-B14F-4D97-AF65-F5344CB8AC3E}">
        <p14:creationId xmlns:p14="http://schemas.microsoft.com/office/powerpoint/2010/main" val="105361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39737" y="1317600"/>
            <a:ext cx="8022091" cy="632838"/>
          </a:xfrm>
        </p:spPr>
        <p:txBody>
          <a:bodyPr/>
          <a:lstStyle/>
          <a:p>
            <a:r>
              <a:rPr lang="en-US" altLang="en-US" dirty="0"/>
              <a:t>When can you do a meta-analysis?</a:t>
            </a:r>
            <a:endParaRPr lang="en-AU" altLang="en-US" dirty="0"/>
          </a:p>
        </p:txBody>
      </p:sp>
      <p:sp>
        <p:nvSpPr>
          <p:cNvPr id="13315" name="Rectangle 3"/>
          <p:cNvSpPr>
            <a:spLocks noGrp="1" noChangeArrowheads="1"/>
          </p:cNvSpPr>
          <p:nvPr>
            <p:ph idx="4294967295"/>
          </p:nvPr>
        </p:nvSpPr>
        <p:spPr>
          <a:xfrm>
            <a:off x="773565" y="2338346"/>
            <a:ext cx="7688263" cy="3910013"/>
          </a:xfrm>
        </p:spPr>
        <p:txBody>
          <a:bodyPr/>
          <a:lstStyle/>
          <a:p>
            <a:pPr marL="182563" indent="-182563">
              <a:buFont typeface="Arial" panose="020B0604020202020204" pitchFamily="34" charset="0"/>
              <a:buChar char="•"/>
            </a:pPr>
            <a:r>
              <a:rPr lang="en-GB" altLang="en-US" dirty="0"/>
              <a:t>more than one study has measured an effect</a:t>
            </a:r>
          </a:p>
          <a:p>
            <a:pPr marL="182563" indent="-182563">
              <a:buFont typeface="Arial" panose="020B0604020202020204" pitchFamily="34" charset="0"/>
              <a:buChar char="•"/>
            </a:pPr>
            <a:r>
              <a:rPr lang="en-GB" altLang="en-US" dirty="0"/>
              <a:t>the studies are sufficiently similar to produce a meaningful and useful result</a:t>
            </a:r>
          </a:p>
          <a:p>
            <a:pPr marL="182563" indent="-182563">
              <a:buFont typeface="Arial" panose="020B0604020202020204" pitchFamily="34" charset="0"/>
              <a:buChar char="•"/>
            </a:pPr>
            <a:r>
              <a:rPr lang="en-GB" altLang="en-US" dirty="0"/>
              <a:t>the outcome has been measured in similar ways</a:t>
            </a:r>
          </a:p>
          <a:p>
            <a:pPr marL="182563" indent="-182563">
              <a:buFont typeface="Arial" panose="020B0604020202020204" pitchFamily="34" charset="0"/>
              <a:buChar char="•"/>
            </a:pPr>
            <a:r>
              <a:rPr lang="en-GB" altLang="en-US" dirty="0"/>
              <a:t>data are available in a format we can use</a:t>
            </a:r>
          </a:p>
        </p:txBody>
      </p:sp>
    </p:spTree>
    <p:extLst>
      <p:ext uri="{BB962C8B-B14F-4D97-AF65-F5344CB8AC3E}">
        <p14:creationId xmlns:p14="http://schemas.microsoft.com/office/powerpoint/2010/main" val="83731418"/>
      </p:ext>
    </p:extLst>
  </p:cSld>
  <p:clrMapOvr>
    <a:masterClrMapping/>
  </p:clrMapOvr>
  <p:transition/>
</p:sld>
</file>

<file path=ppt/theme/theme1.xml><?xml version="1.0" encoding="utf-8"?>
<a:theme xmlns:a="http://schemas.openxmlformats.org/drawingml/2006/main" name="Cochrane Purple">
  <a:themeElements>
    <a:clrScheme name="Cochrane">
      <a:dk1>
        <a:srgbClr val="000000"/>
      </a:dk1>
      <a:lt1>
        <a:srgbClr val="FFFFFF"/>
      </a:lt1>
      <a:dk2>
        <a:srgbClr val="002D64"/>
      </a:dk2>
      <a:lt2>
        <a:srgbClr val="962D91"/>
      </a:lt2>
      <a:accent1>
        <a:srgbClr val="002D64"/>
      </a:accent1>
      <a:accent2>
        <a:srgbClr val="962D91"/>
      </a:accent2>
      <a:accent3>
        <a:srgbClr val="696969"/>
      </a:accent3>
      <a:accent4>
        <a:srgbClr val="999999"/>
      </a:accent4>
      <a:accent5>
        <a:srgbClr val="CCCCCC"/>
      </a:accent5>
      <a:accent6>
        <a:srgbClr val="E6E6E6"/>
      </a:accent6>
      <a:hlink>
        <a:srgbClr val="002D64"/>
      </a:hlink>
      <a:folHlink>
        <a:srgbClr val="002D64"/>
      </a:folHlink>
    </a:clrScheme>
    <a:fontScheme name="Cochrane">
      <a:majorFont>
        <a:latin typeface="Source Sans Pro"/>
        <a:ea typeface=""/>
        <a:cs typeface=""/>
      </a:majorFont>
      <a:minorFont>
        <a:latin typeface="Source Sans Pro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chrane Purple" id="{9F74E5A4-AC76-403A-97A3-2DCB06FD0A0C}" vid="{8A0DEDA8-15D8-4B20-8E56-DCECA5C0D5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Cochrane Purple</Template>
  <TotalTime>2062</TotalTime>
  <Words>6232</Words>
  <Application>Microsoft Office PowerPoint</Application>
  <PresentationFormat>On-screen Show (4:3)</PresentationFormat>
  <Paragraphs>410</Paragraphs>
  <Slides>37</Slides>
  <Notes>37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5" baseType="lpstr">
      <vt:lpstr>Arial</vt:lpstr>
      <vt:lpstr>Calibri</vt:lpstr>
      <vt:lpstr>Source Sans Pro</vt:lpstr>
      <vt:lpstr>Source Sans Pro Semibold</vt:lpstr>
      <vt:lpstr>Times New Roman</vt:lpstr>
      <vt:lpstr>Wingdings</vt:lpstr>
      <vt:lpstr>Cochrane Purple</vt:lpstr>
      <vt:lpstr>Jednadžba</vt:lpstr>
      <vt:lpstr>Introduction to meta-analysis</vt:lpstr>
      <vt:lpstr>Steps of a Cochrane Review</vt:lpstr>
      <vt:lpstr>Session outline</vt:lpstr>
      <vt:lpstr>PowerPoint Presentation</vt:lpstr>
      <vt:lpstr>What is a meta-analysis?</vt:lpstr>
      <vt:lpstr>Why perform a meta-analysis?</vt:lpstr>
      <vt:lpstr>When not to do a meta-analysis</vt:lpstr>
      <vt:lpstr>When not to do a meta-analysis</vt:lpstr>
      <vt:lpstr>When can you do a meta-analysis?</vt:lpstr>
      <vt:lpstr>Session outline</vt:lpstr>
      <vt:lpstr>Steps in a meta-analysis</vt:lpstr>
      <vt:lpstr>Selecting comparisons</vt:lpstr>
      <vt:lpstr>Selecting outcomes &amp; effect measures</vt:lpstr>
      <vt:lpstr>Calculating the summary result</vt:lpstr>
      <vt:lpstr>Weighting studies</vt:lpstr>
      <vt:lpstr>For example</vt:lpstr>
      <vt:lpstr>For example</vt:lpstr>
      <vt:lpstr>Meta-analysis options</vt:lpstr>
      <vt:lpstr>Meta-analysis options</vt:lpstr>
      <vt:lpstr>Session outline</vt:lpstr>
      <vt:lpstr>A forest of lines</vt:lpstr>
      <vt:lpstr>Forest plots</vt:lpstr>
      <vt:lpstr>Forest plots</vt:lpstr>
      <vt:lpstr>Forest plots</vt:lpstr>
      <vt:lpstr>Forest plots</vt:lpstr>
      <vt:lpstr>Forest plots</vt:lpstr>
      <vt:lpstr>Forest plots</vt:lpstr>
      <vt:lpstr>Forest plots</vt:lpstr>
      <vt:lpstr>Forest plots</vt:lpstr>
      <vt:lpstr>Forest plots</vt:lpstr>
      <vt:lpstr>Confidence intervals</vt:lpstr>
      <vt:lpstr>Confidence intervals</vt:lpstr>
      <vt:lpstr>Considering clinical significance</vt:lpstr>
      <vt:lpstr>Presenting data in your review</vt:lpstr>
      <vt:lpstr>What to include in the protocol</vt:lpstr>
      <vt:lpstr>Take home message</vt:lpstr>
      <vt:lpstr>References</vt:lpstr>
    </vt:vector>
  </TitlesOfParts>
  <Manager/>
  <Company>Monash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 maximum</dc:title>
  <dc:subject/>
  <dc:creator>Kelly Allen</dc:creator>
  <cp:keywords/>
  <dc:description/>
  <cp:lastModifiedBy>Dario Sambunjak</cp:lastModifiedBy>
  <cp:revision>53</cp:revision>
  <cp:lastPrinted>2017-03-06T06:50:38Z</cp:lastPrinted>
  <dcterms:created xsi:type="dcterms:W3CDTF">2016-03-04T03:08:32Z</dcterms:created>
  <dcterms:modified xsi:type="dcterms:W3CDTF">2022-07-14T12:17:48Z</dcterms:modified>
  <cp:category/>
</cp:coreProperties>
</file>