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4"/>
  </p:notesMasterIdLst>
  <p:handoutMasterIdLst>
    <p:handoutMasterId r:id="rId45"/>
  </p:handoutMasterIdLst>
  <p:sldIdLst>
    <p:sldId id="257" r:id="rId2"/>
    <p:sldId id="309"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54" r:id="rId25"/>
    <p:sldId id="334" r:id="rId26"/>
    <p:sldId id="335" r:id="rId27"/>
    <p:sldId id="336" r:id="rId28"/>
    <p:sldId id="337" r:id="rId29"/>
    <p:sldId id="338" r:id="rId30"/>
    <p:sldId id="339" r:id="rId31"/>
    <p:sldId id="340" r:id="rId32"/>
    <p:sldId id="341" r:id="rId33"/>
    <p:sldId id="342" r:id="rId34"/>
    <p:sldId id="343" r:id="rId35"/>
    <p:sldId id="344" r:id="rId36"/>
    <p:sldId id="353" r:id="rId37"/>
    <p:sldId id="346" r:id="rId38"/>
    <p:sldId id="347" r:id="rId39"/>
    <p:sldId id="348" r:id="rId40"/>
    <p:sldId id="349" r:id="rId41"/>
    <p:sldId id="351" r:id="rId42"/>
    <p:sldId id="352" r:id="rId4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2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8" autoAdjust="0"/>
    <p:restoredTop sz="63337" autoAdjust="0"/>
  </p:normalViewPr>
  <p:slideViewPr>
    <p:cSldViewPr snapToGrid="0" showGuides="1">
      <p:cViewPr varScale="1">
        <p:scale>
          <a:sx n="72" d="100"/>
          <a:sy n="72" d="100"/>
        </p:scale>
        <p:origin x="2322" y="66"/>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7" d="100"/>
          <a:sy n="77" d="100"/>
        </p:scale>
        <p:origin x="3072" y="96"/>
      </p:cViewPr>
      <p:guideLst>
        <p:guide orient="horz" pos="3224"/>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26269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64319" y="4861441"/>
            <a:ext cx="4770663" cy="460557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234792" y="9722882"/>
            <a:ext cx="864508" cy="511731"/>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8712C2B-42D3-4968-9162-02E25D79F6AC}" type="slidenum">
              <a:rPr lang="en-US" altLang="en-US" sz="1300">
                <a:latin typeface="Times New Roman" panose="02020603050405020304" pitchFamily="18" charset="0"/>
              </a:rPr>
              <a:pPr eaLnBrk="1" hangingPunct="1">
                <a:spcBef>
                  <a:spcPct val="0"/>
                </a:spcBef>
              </a:pPr>
              <a:t>10</a:t>
            </a:fld>
            <a:endParaRPr lang="en-US" altLang="en-US" sz="13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fixed-effect model assumes that all the studies in your review are estimating the same underlying effect – that is, there is one true effect of your intervention, and each study is more or less accurate in trying to measure that one true effect.</a:t>
            </a:r>
          </a:p>
          <a:p>
            <a:endParaRPr lang="en-AU" altLang="en-US" dirty="0"/>
          </a:p>
          <a:p>
            <a:r>
              <a:rPr lang="hr-HR" altLang="en-US" dirty="0"/>
              <a:t>[NOTE TO </a:t>
            </a:r>
            <a:r>
              <a:rPr lang="hr-HR" altLang="en-US" dirty="0" err="1"/>
              <a:t>TRAINERS</a:t>
            </a:r>
            <a:r>
              <a:rPr lang="hr-HR" altLang="en-US" dirty="0"/>
              <a:t>: </a:t>
            </a:r>
            <a:r>
              <a:rPr lang="en-AU" altLang="en-US" dirty="0"/>
              <a:t>ASK: If there is one true effect of the intervention, why don’t all the studies measure that effect? Why are they not lined up along the line?</a:t>
            </a:r>
            <a:r>
              <a:rPr lang="hr-HR" altLang="en-US" dirty="0"/>
              <a:t>]</a:t>
            </a:r>
            <a:endParaRPr lang="en-AU" altLang="en-US" dirty="0"/>
          </a:p>
          <a:p>
            <a:endParaRPr lang="en-AU" altLang="en-US" dirty="0"/>
          </a:p>
          <a:p>
            <a:r>
              <a:rPr lang="en-AU" altLang="en-US" dirty="0"/>
              <a:t>The answer is random error, or sampling variation. I can’t measure the universal true effect with perfect accuracy by measuring 20 people, or 200 people, or even 2000 – each time I will get an estimate that is more or less accurate at random. The smaller the study, the more likely it is to be mistaken about the true effect. So, say for example that the true effect of your intervention is 2. Not every study will report the exact answer of 2, but you will see answers scattered either side, e.g. 2.2, 2.5, 1.3 – and we can use these numbers to estimate the true effect. </a:t>
            </a:r>
          </a:p>
          <a:p>
            <a:endParaRPr lang="en-AU" altLang="en-US" dirty="0"/>
          </a:p>
          <a:p>
            <a:r>
              <a:rPr lang="en-AU" altLang="en-US" dirty="0"/>
              <a:t>Effectively, this model assumes that all the differences between studies are due to random error, and ignores the possibility of heterogeneity.</a:t>
            </a:r>
          </a:p>
        </p:txBody>
      </p:sp>
    </p:spTree>
    <p:extLst>
      <p:ext uri="{BB962C8B-B14F-4D97-AF65-F5344CB8AC3E}">
        <p14:creationId xmlns:p14="http://schemas.microsoft.com/office/powerpoint/2010/main" val="351011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B5C6E97-D26D-410C-8253-A764F38C6E40}" type="slidenum">
              <a:rPr lang="en-US" altLang="en-US" sz="1300">
                <a:latin typeface="Times New Roman" panose="02020603050405020304" pitchFamily="18" charset="0"/>
              </a:rPr>
              <a:pPr eaLnBrk="1" hangingPunct="1">
                <a:spcBef>
                  <a:spcPct val="0"/>
                </a:spcBef>
              </a:pPr>
              <a:t>11</a:t>
            </a:fld>
            <a:endParaRPr lang="en-US" altLang="en-US" sz="13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Using a random-effects model, we don’t accept that there is just one true effect for all the studies. Instead, we assume that each study has its own study-specific effect – that over and above the random error, there are genuine differences in the underlying effects being measured by each study. That is, this model assumes the presence of heterogeneity. Instead of having a single effect, your set of studies reports a distribution of related effects, depending on how and where the intervention is used each time.</a:t>
            </a:r>
          </a:p>
          <a:p>
            <a:endParaRPr lang="en-AU" altLang="en-US"/>
          </a:p>
          <a:p>
            <a:r>
              <a:rPr lang="en-AU" altLang="en-US"/>
              <a:t>The random-effects meta-analysis is one of the standard meta-analysis methods in RevMan that you can select. Instead of reporting an estimate of the overall effect, RevMan will estimate the mean of the distribution, the mean of those study-specific effects. It’s important that you get this right when reporting the results of your meta-analysis in your review.</a:t>
            </a:r>
          </a:p>
          <a:p>
            <a:endParaRPr lang="en-AU" altLang="en-US"/>
          </a:p>
          <a:p>
            <a:r>
              <a:rPr lang="en-AU" altLang="en-US"/>
              <a:t>In calculating this mean, the random-effects model weights the studies differently. The model uses the variance within each study as usual, and also adds a second measure known as </a:t>
            </a:r>
            <a:r>
              <a:rPr lang="en-AU" altLang="en-US">
                <a:sym typeface="Symbol" panose="05050102010706020507" pitchFamily="18" charset="2"/>
              </a:rPr>
              <a:t>tau</a:t>
            </a:r>
            <a:r>
              <a:rPr lang="en-AU" altLang="en-US" baseline="30000">
                <a:sym typeface="Symbol" panose="05050102010706020507" pitchFamily="18" charset="2"/>
              </a:rPr>
              <a:t>2</a:t>
            </a:r>
            <a:r>
              <a:rPr lang="en-AU" altLang="en-US"/>
              <a:t>. </a:t>
            </a:r>
            <a:r>
              <a:rPr lang="en-AU" altLang="en-US">
                <a:sym typeface="Symbol" panose="05050102010706020507" pitchFamily="18" charset="2"/>
              </a:rPr>
              <a:t>Tau</a:t>
            </a:r>
            <a:r>
              <a:rPr lang="en-AU" altLang="en-US" baseline="30000">
                <a:sym typeface="Symbol" panose="05050102010706020507" pitchFamily="18" charset="2"/>
              </a:rPr>
              <a:t>2</a:t>
            </a:r>
            <a:r>
              <a:rPr lang="en-AU" altLang="en-US"/>
              <a:t> is an estimate of the variance of that distribution of effects between studies. You’ll see it reported at the bottom of each random-effects meta-analysis in RevMan.</a:t>
            </a:r>
          </a:p>
        </p:txBody>
      </p:sp>
    </p:spTree>
    <p:extLst>
      <p:ext uri="{BB962C8B-B14F-4D97-AF65-F5344CB8AC3E}">
        <p14:creationId xmlns:p14="http://schemas.microsoft.com/office/powerpoint/2010/main" val="17362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E6ACEA7-E203-4FA0-8701-FB68BB0A9B6E}" type="slidenum">
              <a:rPr lang="en-US" altLang="en-US" sz="1300">
                <a:latin typeface="Times New Roman" panose="02020603050405020304" pitchFamily="18" charset="0"/>
              </a:rPr>
              <a:pPr eaLnBrk="1" hangingPunct="1">
                <a:spcBef>
                  <a:spcPct val="0"/>
                </a:spcBef>
              </a:pPr>
              <a:t>12</a:t>
            </a:fld>
            <a:endParaRPr lang="en-US" altLang="en-US" sz="13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dirty="0"/>
              <a:t>So what difference does the choice of model make to our results? We saw in the Introduction to Meta-analysis presentation that the inverse-variance model of meta-analysis weights each study according to the inverse of its variance – that is, the variance within each study. This is the fixed-effect model.</a:t>
            </a:r>
          </a:p>
          <a:p>
            <a:pPr>
              <a:lnSpc>
                <a:spcPct val="90000"/>
              </a:lnSpc>
            </a:pPr>
            <a:endParaRPr lang="en-AU" altLang="en-US" dirty="0"/>
          </a:p>
          <a:p>
            <a:pPr>
              <a:lnSpc>
                <a:spcPct val="90000"/>
              </a:lnSpc>
            </a:pPr>
            <a:r>
              <a:rPr lang="en-AU" altLang="en-US" dirty="0"/>
              <a:t>In a random-effects meta-analysis the results are weighted differently. An extra value is incorporated – </a:t>
            </a:r>
            <a:r>
              <a:rPr lang="en-AU" altLang="en-US" dirty="0" err="1">
                <a:sym typeface="Symbol" panose="05050102010706020507" pitchFamily="18" charset="2"/>
              </a:rPr>
              <a:t>tau</a:t>
            </a:r>
            <a:r>
              <a:rPr lang="en-AU" altLang="en-US" baseline="30000" dirty="0" err="1">
                <a:sym typeface="Symbol" panose="05050102010706020507" pitchFamily="18" charset="2"/>
              </a:rPr>
              <a:t>2</a:t>
            </a:r>
            <a:r>
              <a:rPr lang="en-AU" altLang="en-US" dirty="0"/>
              <a:t> represents the variance between the studies, giving us a picture of that distribution of effects, as well as the variance within each study. If there is no heterogeneity present, no observable difference between the effects measured by each study, then </a:t>
            </a:r>
            <a:r>
              <a:rPr lang="en-AU" altLang="en-US" dirty="0" err="1">
                <a:sym typeface="Symbol" panose="05050102010706020507" pitchFamily="18" charset="2"/>
              </a:rPr>
              <a:t>tau</a:t>
            </a:r>
            <a:r>
              <a:rPr lang="en-AU" altLang="en-US" baseline="30000" dirty="0" err="1">
                <a:sym typeface="Symbol" panose="05050102010706020507" pitchFamily="18" charset="2"/>
              </a:rPr>
              <a:t>2</a:t>
            </a:r>
            <a:r>
              <a:rPr lang="en-AU" altLang="en-US" dirty="0"/>
              <a:t> is 0, and we are effectively using the fixed-effect formula. There will be no difference then in the weights given to each study or the results of the meta-analysis.</a:t>
            </a:r>
          </a:p>
          <a:p>
            <a:pPr>
              <a:lnSpc>
                <a:spcPct val="90000"/>
              </a:lnSpc>
            </a:pPr>
            <a:endParaRPr lang="en-AU" altLang="en-US" dirty="0"/>
          </a:p>
          <a:p>
            <a:pPr>
              <a:lnSpc>
                <a:spcPct val="90000"/>
              </a:lnSpc>
            </a:pPr>
            <a:r>
              <a:rPr lang="en-AU" altLang="en-US" dirty="0"/>
              <a:t>More commonly, there is some heterogeneity present, and </a:t>
            </a:r>
            <a:r>
              <a:rPr lang="en-AU" altLang="en-US" dirty="0" err="1">
                <a:sym typeface="Symbol" panose="05050102010706020507" pitchFamily="18" charset="2"/>
              </a:rPr>
              <a:t>tau</a:t>
            </a:r>
            <a:r>
              <a:rPr lang="en-AU" altLang="en-US" baseline="30000" dirty="0" err="1">
                <a:sym typeface="Symbol" panose="05050102010706020507" pitchFamily="18" charset="2"/>
              </a:rPr>
              <a:t>2</a:t>
            </a:r>
            <a:r>
              <a:rPr lang="en-AU" altLang="en-US" dirty="0"/>
              <a:t> will have a value that changes the weighting. The effect of this is that the random-effects model will give more even weighting to all the studies in the meta-analysis – the big studies won’t get so much more weight than the others as they otherwise would. The effect estimate itself – remembering that this is now the mean effect across studies – will actually still be very similar to a fixed-effect analysis. However, the confidence intervals will be wider, indicating that we have greater uncertainty about our estimate of the mean effect than we would have if estimating a single effect using the fixed-effect model.</a:t>
            </a:r>
          </a:p>
          <a:p>
            <a:pPr>
              <a:lnSpc>
                <a:spcPct val="90000"/>
              </a:lnSpc>
            </a:pPr>
            <a:endParaRPr lang="en-AU" altLang="en-US" dirty="0"/>
          </a:p>
          <a:p>
            <a:pPr>
              <a:lnSpc>
                <a:spcPct val="90000"/>
              </a:lnSpc>
            </a:pPr>
            <a:r>
              <a:rPr lang="en-AU" altLang="en-US" dirty="0"/>
              <a:t>It’s important to note that the wider confidence intervals around </a:t>
            </a:r>
            <a:r>
              <a:rPr lang="en-GB" altLang="en-US" dirty="0"/>
              <a:t>a random-effects analysis don’t represent the width of the distribution of effects across studies, or show the degree of heterogeneity – they just represent our uncertainty around the estimate of the mean effect. If there are many studies in a meta-analysis, it’s possible to have a very narrow confidence interval around the estimate of the mean even when there is a large amount of heterogeneity. </a:t>
            </a:r>
            <a:r>
              <a:rPr lang="en-AU" altLang="en-US" dirty="0"/>
              <a:t>It’s possible to calculate statistics that reflect the width of the distribution, such as the predictive interval, but this isn’t yet available in </a:t>
            </a:r>
            <a:r>
              <a:rPr lang="en-AU" altLang="en-US" dirty="0" err="1"/>
              <a:t>RevMan</a:t>
            </a:r>
            <a:r>
              <a:rPr lang="en-AU" altLang="en-US" dirty="0"/>
              <a:t>. </a:t>
            </a:r>
            <a:r>
              <a:rPr lang="en-GB" altLang="en-US" dirty="0"/>
              <a:t>If we want to try to measure the heterogeneity, we need to use other tools, and we’ll discuss that further shortly.</a:t>
            </a:r>
            <a:endParaRPr lang="en-AU" altLang="en-US" dirty="0"/>
          </a:p>
          <a:p>
            <a:pPr>
              <a:lnSpc>
                <a:spcPct val="90000"/>
              </a:lnSpc>
            </a:pPr>
            <a:endParaRPr lang="en-AU" altLang="en-US" dirty="0"/>
          </a:p>
          <a:p>
            <a:pPr>
              <a:lnSpc>
                <a:spcPct val="90000"/>
              </a:lnSpc>
            </a:pPr>
            <a:r>
              <a:rPr lang="en-AU" altLang="en-US" dirty="0"/>
              <a:t>There’s one important occasion when a fixed-effect and random-effects analysis will give you quite different results. The effect of giving more even weight to all studies, is that random-effects meta-analysis gives greater weight to the smaller studies. This is important where the results of the studies are correlated with their size – where the smaller studies are for some reason reporting systematically different results to the larger studies. In this case random-effects meta-analysis will give a different effect estimate, as well as a wider confidence interval. This is called ‘small study effects’, and deserves further investigation. Small study effects are discussed in more detail in a separate presentation that also looks at reporting biases</a:t>
            </a:r>
            <a:r>
              <a:rPr lang="hr-HR" altLang="en-US" dirty="0"/>
              <a:t> (‘</a:t>
            </a:r>
            <a:r>
              <a:rPr lang="en-GB" altLang="en-US" dirty="0"/>
              <a:t>Bias due to missing results in a synthesis</a:t>
            </a:r>
            <a:r>
              <a:rPr lang="hr-HR" altLang="en-US" dirty="0"/>
              <a:t>’)</a:t>
            </a:r>
            <a:r>
              <a:rPr lang="en-AU" altLang="en-US" dirty="0"/>
              <a:t>.</a:t>
            </a:r>
          </a:p>
        </p:txBody>
      </p:sp>
    </p:spTree>
    <p:extLst>
      <p:ext uri="{BB962C8B-B14F-4D97-AF65-F5344CB8AC3E}">
        <p14:creationId xmlns:p14="http://schemas.microsoft.com/office/powerpoint/2010/main" val="305166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75115735-6741-4B21-B587-054A4535FADA}" type="slidenum">
              <a:rPr lang="en-US" altLang="en-US" sz="1300">
                <a:latin typeface="Times New Roman" panose="02020603050405020304" pitchFamily="18" charset="0"/>
              </a:rPr>
              <a:pPr eaLnBrk="1" hangingPunct="1">
                <a:spcBef>
                  <a:spcPct val="0"/>
                </a:spcBef>
              </a:pPr>
              <a:t>13</a:t>
            </a:fld>
            <a:endParaRPr lang="en-US" altLang="en-US" sz="13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Let’s see what that looks like in practice. In this case, we have a review of early erythropoietin to prevent red blood cell transfusions in preterm infants, and we are measuring the occurrence of retinopathy. This forest plot shows the results using the fixed-effect model, [CLICK] and this shows the same data analysed using the random-effects model.</a:t>
            </a:r>
          </a:p>
          <a:p>
            <a:endParaRPr lang="en-AU" altLang="en-US"/>
          </a:p>
          <a:p>
            <a:r>
              <a:rPr lang="en-AU" altLang="en-US"/>
              <a:t>In this case, the included studies are all giving very similar results – you can see from the forest plots that they are all quite well lined up. There is no heterogeneity to speak of, and you can see that the results are almost the same, although not exactly identical. We can also see the estimate of tau</a:t>
            </a:r>
            <a:r>
              <a:rPr lang="en-AU" altLang="en-US" baseline="30000"/>
              <a:t>2</a:t>
            </a:r>
            <a:r>
              <a:rPr lang="en-AU" altLang="en-US"/>
              <a:t> – in this case it is 0, so there is no additional value to affect the weighting of studies.</a:t>
            </a:r>
          </a:p>
        </p:txBody>
      </p:sp>
    </p:spTree>
    <p:extLst>
      <p:ext uri="{BB962C8B-B14F-4D97-AF65-F5344CB8AC3E}">
        <p14:creationId xmlns:p14="http://schemas.microsoft.com/office/powerpoint/2010/main" val="186713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9D55D4C-34FA-4960-805C-AE752A3BDA58}" type="slidenum">
              <a:rPr lang="en-US" altLang="en-US" sz="1300">
                <a:latin typeface="Times New Roman" panose="02020603050405020304" pitchFamily="18" charset="0"/>
              </a:rPr>
              <a:pPr eaLnBrk="1" hangingPunct="1">
                <a:spcBef>
                  <a:spcPct val="0"/>
                </a:spcBef>
              </a:pPr>
              <a:t>14</a:t>
            </a:fld>
            <a:endParaRPr lang="en-US" altLang="en-US" sz="13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In this case, we are looking at a review of chlorpromazine for schizophrenia, and we are looking at occurrence of deteriorated behaviour. In this case, there is more variation between the individual studies – they are not all reporting consistent results. Here is the fixed-effect analysis [CLICK] and here is the random-effects analysis. Looking at the results, the random-effects model is giving us a very similar effect estimate, but with a noticeably wider confidence interval.</a:t>
            </a:r>
          </a:p>
          <a:p>
            <a:endParaRPr lang="en-AU" altLang="en-US"/>
          </a:p>
          <a:p>
            <a:r>
              <a:rPr lang="en-AU" altLang="en-US"/>
              <a:t>We can see that, in this example, tau</a:t>
            </a:r>
            <a:r>
              <a:rPr lang="en-AU" altLang="en-US" baseline="30000"/>
              <a:t>2</a:t>
            </a:r>
            <a:r>
              <a:rPr lang="en-AU" altLang="en-US"/>
              <a:t> is not zero – so we have an extra value affecting the calculation of the weights in this meta-analysis.</a:t>
            </a:r>
          </a:p>
          <a:p>
            <a:endParaRPr lang="en-AU" altLang="en-US"/>
          </a:p>
          <a:p>
            <a:r>
              <a:rPr lang="en-AU" altLang="en-US"/>
              <a:t>Remember that the diamond in the random-effects meta-analysis now represents the best estimate of the mean of effects across all the studies. The width of the diamond represents our uncertainty around that mean – it doesn’t truly represent the breadth of the distribution of effects, so we can expect to see individual studies reporting results outside this interval.</a:t>
            </a:r>
          </a:p>
        </p:txBody>
      </p:sp>
    </p:spTree>
    <p:extLst>
      <p:ext uri="{BB962C8B-B14F-4D97-AF65-F5344CB8AC3E}">
        <p14:creationId xmlns:p14="http://schemas.microsoft.com/office/powerpoint/2010/main" val="269964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4A7F8C8-8BA2-496B-8327-FFA402208BB4}" type="slidenum">
              <a:rPr lang="en-US" altLang="en-US" sz="1300">
                <a:latin typeface="Times New Roman" panose="02020603050405020304" pitchFamily="18" charset="0"/>
              </a:rPr>
              <a:pPr eaLnBrk="1" hangingPunct="1">
                <a:spcBef>
                  <a:spcPct val="0"/>
                </a:spcBef>
              </a:pPr>
              <a:t>15</a:t>
            </a:fld>
            <a:endParaRPr lang="en-US" altLang="en-US" sz="13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Here we have an example where the size of the studies in the review is correlated with their results. This review is looking at intra-venous magnesium for acute myocardial infarction, and measuring mortality. As you can see, there are a few large studies, shown by the large squares, lined up closely to the line of no effect. There are then a lot of small studies, and they are all over to the left of the plot, showing a stronger reduction in mortality.</a:t>
            </a:r>
          </a:p>
          <a:p>
            <a:endParaRPr lang="en-AU" altLang="en-US" dirty="0"/>
          </a:p>
          <a:p>
            <a:r>
              <a:rPr lang="en-AU" altLang="en-US" dirty="0"/>
              <a:t>The fixed-effect model gives greater weight to the larger studies, and so the result is right on the line of no effect. [CLICK] In comparison, the random-effects model gives quite a different result – it has shifted to the left, and now shows a significant reduction in mortality. We can see that </a:t>
            </a:r>
            <a:r>
              <a:rPr lang="en-AU" altLang="en-US" dirty="0" err="1"/>
              <a:t>tau</a:t>
            </a:r>
            <a:r>
              <a:rPr lang="en-AU" altLang="en-US" baseline="30000" dirty="0" err="1"/>
              <a:t>2</a:t>
            </a:r>
            <a:r>
              <a:rPr lang="en-AU" altLang="en-US" dirty="0"/>
              <a:t> is not zero, so that extra value is playing a role in the meta-analysis, but the really important place to look on this forest plot is the weights. The random-effects model gives much less weight to the large studies – you can see that the big squares are now very small, and the weight of the ISIS study has dropped from 71% to 18% of the total weight. Giving greater weight to all those small studies off to the left is what has affected the result of the meta-analysis.</a:t>
            </a:r>
          </a:p>
          <a:p>
            <a:endParaRPr lang="en-AU" altLang="en-US" dirty="0"/>
          </a:p>
          <a:p>
            <a:r>
              <a:rPr lang="en-AU" altLang="en-US" dirty="0"/>
              <a:t>Technically speaking, in these cases neither result is perfectly accurate – each has flaws in the assumptions they are making. If you come across this kind of example, you’ll need to do some further work to explore the reason for these small study effects. The important question is not, “which should I present?”, but “what does this mean?”, and we’ll talk further about how to explore that later.</a:t>
            </a:r>
          </a:p>
        </p:txBody>
      </p:sp>
    </p:spTree>
    <p:extLst>
      <p:ext uri="{BB962C8B-B14F-4D97-AF65-F5344CB8AC3E}">
        <p14:creationId xmlns:p14="http://schemas.microsoft.com/office/powerpoint/2010/main" val="1631315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100" dirty="0"/>
              <a:t>There is no correct answer as to which model you should use for your review. If possible, it’s important to plan your analysis in advance, at the protocol stage, to avoid making biased decisions about the model once you see the results of your meta-analysis.</a:t>
            </a:r>
          </a:p>
          <a:p>
            <a:pPr>
              <a:lnSpc>
                <a:spcPct val="90000"/>
              </a:lnSpc>
            </a:pPr>
            <a:endParaRPr lang="en-AU" altLang="en-US" sz="1100" dirty="0"/>
          </a:p>
          <a:p>
            <a:pPr>
              <a:lnSpc>
                <a:spcPct val="90000"/>
              </a:lnSpc>
            </a:pPr>
            <a:r>
              <a:rPr lang="en-AU" altLang="en-US" sz="1100" dirty="0"/>
              <a:t>The most important thing to consider is the assumptions each model makes: essentially, do you believe in heterogeneity? Do you expect there will be differences between your studies that are not just caused by random chance, or do you expect your intervention to be consistent in most contexts?</a:t>
            </a:r>
          </a:p>
          <a:p>
            <a:pPr>
              <a:lnSpc>
                <a:spcPct val="90000"/>
              </a:lnSpc>
            </a:pPr>
            <a:endParaRPr lang="en-AU" altLang="en-US" sz="1100" dirty="0"/>
          </a:p>
          <a:p>
            <a:pPr>
              <a:lnSpc>
                <a:spcPct val="90000"/>
              </a:lnSpc>
            </a:pPr>
            <a:r>
              <a:rPr lang="en-AU" altLang="en-US" sz="1100" dirty="0"/>
              <a:t>In particular, don’t make this decision based on a particular measure of observed heterogeneity – heterogeneity may be at work or not regardless of whether we are able to detect it at a particular level with a particular test.</a:t>
            </a:r>
          </a:p>
          <a:p>
            <a:pPr>
              <a:lnSpc>
                <a:spcPct val="90000"/>
              </a:lnSpc>
            </a:pPr>
            <a:endParaRPr lang="en-AU" altLang="en-US" sz="1100" dirty="0"/>
          </a:p>
          <a:p>
            <a:pPr>
              <a:lnSpc>
                <a:spcPct val="90000"/>
              </a:lnSpc>
            </a:pPr>
            <a:r>
              <a:rPr lang="en-AU" altLang="en-US" sz="1100" dirty="0"/>
              <a:t>Each model has advantages and disadvantages. The fixed effect model is our best estimate of the overall effect of the intervention, based on the data we have, but it may be unrealistic to ignore heterogeneity in our model. It will give us a more precise effect estimate, with narrower confidence intervals, but that precise estimate may not really be applicable to all populations, contexts and variations on the intervention.</a:t>
            </a:r>
          </a:p>
          <a:p>
            <a:pPr>
              <a:lnSpc>
                <a:spcPct val="90000"/>
              </a:lnSpc>
            </a:pPr>
            <a:endParaRPr lang="en-AU" altLang="en-US" sz="1100" dirty="0"/>
          </a:p>
          <a:p>
            <a:pPr>
              <a:lnSpc>
                <a:spcPct val="90000"/>
              </a:lnSpc>
            </a:pPr>
            <a:r>
              <a:rPr lang="en-AU" altLang="en-US" sz="1100" dirty="0"/>
              <a:t>The random effects model takes that heterogeneity into account, although in doing so it does make some assumptions of its own about the distribution of the study effects, which may not be accurate if the study effects are not randomly distributed, for example if bias is present, or if we don’t have enough studies to get an accurate picture of the distribution.</a:t>
            </a:r>
          </a:p>
          <a:p>
            <a:pPr>
              <a:lnSpc>
                <a:spcPct val="90000"/>
              </a:lnSpc>
            </a:pPr>
            <a:endParaRPr lang="en-AU" altLang="en-US" sz="1100" dirty="0"/>
          </a:p>
          <a:p>
            <a:pPr>
              <a:lnSpc>
                <a:spcPct val="90000"/>
              </a:lnSpc>
            </a:pPr>
            <a:r>
              <a:rPr lang="en-AU" altLang="en-US" sz="1100" dirty="0"/>
              <a:t>If you are working with Cochrane group who have a preferred model, you should go ahead and use that, but otherwise, as review authors, you should select the model that you feel best represents your assumptions about heterogeneity.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77D36350-FBE1-4A6D-BF90-0103128835E0}" type="slidenum">
              <a:rPr lang="en-US" altLang="en-US" sz="1300">
                <a:latin typeface="Times New Roman" panose="02020603050405020304" pitchFamily="18" charset="0"/>
              </a:rPr>
              <a:pPr eaLnBrk="1" hangingPunct="1">
                <a:spcBef>
                  <a:spcPct val="0"/>
                </a:spcBef>
              </a:pPr>
              <a:t>16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63765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 when we are looking at the results of our meta-analysis, how do we know if we have heterogeneity?</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E85A4B6-2299-41B1-A181-3CB843984106}" type="slidenum">
              <a:rPr lang="en-US" altLang="en-US" sz="1300">
                <a:latin typeface="Times New Roman" panose="02020603050405020304" pitchFamily="18" charset="0"/>
              </a:rPr>
              <a:pPr eaLnBrk="1" hangingPunct="1">
                <a:spcBef>
                  <a:spcPct val="0"/>
                </a:spcBef>
              </a:pPr>
              <a:t>17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4620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There are three tools we can use to identify heterogeneity:</a:t>
            </a:r>
          </a:p>
          <a:p>
            <a:pPr>
              <a:spcBef>
                <a:spcPct val="0"/>
              </a:spcBef>
              <a:buFontTx/>
              <a:buChar char="•"/>
            </a:pPr>
            <a:r>
              <a:rPr lang="en-GB" altLang="en-US"/>
              <a:t> a visual inspection of the forest plot, also called the ‘eyeball test.’</a:t>
            </a:r>
          </a:p>
          <a:p>
            <a:pPr>
              <a:spcBef>
                <a:spcPct val="0"/>
              </a:spcBef>
              <a:buFontTx/>
              <a:buChar char="•"/>
            </a:pPr>
            <a:r>
              <a:rPr lang="en-GB" altLang="en-US"/>
              <a:t> the chi</a:t>
            </a:r>
            <a:r>
              <a:rPr lang="en-GB" altLang="en-US" baseline="30000"/>
              <a:t>2</a:t>
            </a:r>
            <a:r>
              <a:rPr lang="en-GB" altLang="en-US"/>
              <a:t> test, otherwise known as the Q test</a:t>
            </a:r>
          </a:p>
          <a:p>
            <a:pPr>
              <a:spcBef>
                <a:spcPct val="0"/>
              </a:spcBef>
              <a:buFontTx/>
              <a:buChar char="•"/>
            </a:pPr>
            <a:r>
              <a:rPr lang="en-GB" altLang="en-US"/>
              <a:t> the I</a:t>
            </a:r>
            <a:r>
              <a:rPr lang="en-GB" altLang="en-US" baseline="30000"/>
              <a:t>2</a:t>
            </a:r>
            <a:r>
              <a:rPr lang="en-GB" altLang="en-US"/>
              <a:t> statistic</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7292D177-5918-40B5-8740-3B83B82E08BF}" type="slidenum">
              <a:rPr lang="en-AU" altLang="en-US" sz="1300">
                <a:latin typeface="Times New Roman" panose="02020603050405020304" pitchFamily="18" charset="0"/>
              </a:rPr>
              <a:pPr eaLnBrk="1" hangingPunct="1">
                <a:spcBef>
                  <a:spcPct val="0"/>
                </a:spcBef>
              </a:pPr>
              <a:t>18</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134483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9A2AF30-54CD-4C0F-882F-2D4AF5653DCD}" type="slidenum">
              <a:rPr lang="en-US" altLang="en-US" sz="1300">
                <a:latin typeface="Times New Roman" panose="02020603050405020304" pitchFamily="18" charset="0"/>
              </a:rPr>
              <a:pPr eaLnBrk="1" hangingPunct="1">
                <a:spcBef>
                  <a:spcPct val="0"/>
                </a:spcBef>
              </a:pPr>
              <a:t>19</a:t>
            </a:fld>
            <a:endParaRPr lang="en-US" altLang="en-US" sz="13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[NOTE TO </a:t>
            </a:r>
            <a:r>
              <a:rPr lang="hr-HR" altLang="en-US" dirty="0" err="1"/>
              <a:t>TRAINERS</a:t>
            </a:r>
            <a:r>
              <a:rPr lang="hr-HR" altLang="en-US" dirty="0"/>
              <a:t>: </a:t>
            </a:r>
            <a:r>
              <a:rPr lang="en-GB" altLang="en-US" dirty="0"/>
              <a:t>ASK: Which of these studies shows more heterogeneity?</a:t>
            </a:r>
            <a:r>
              <a:rPr lang="hr-HR" altLang="en-US" dirty="0"/>
              <a:t>]</a:t>
            </a:r>
            <a:endParaRPr lang="en-GB" altLang="en-US" dirty="0"/>
          </a:p>
          <a:p>
            <a:endParaRPr lang="en-GB" altLang="en-US" dirty="0"/>
          </a:p>
          <a:p>
            <a:r>
              <a:rPr lang="en-GB" altLang="en-US" dirty="0"/>
              <a:t>The first step you should always take is to visually examine your forest plots, and look to see whether all your studies are reporting consistent results. Look for overlap in the confidence intervals, not just differences in the effect estimate. For example, in Forest plot B, the studies on the left of the plot are not consistent with some of the studies on the right, not necessarily because their blue dots don’t’ line up, but because their confidence intervals don’t overlap – it’s not likely that each study is measuring the same true effect. </a:t>
            </a:r>
          </a:p>
          <a:p>
            <a:endParaRPr lang="en-GB" altLang="en-US" dirty="0"/>
          </a:p>
          <a:p>
            <a:r>
              <a:rPr lang="en-GB" altLang="en-US" dirty="0"/>
              <a:t>It’s also important to note that the presence of heterogeneity is not about which side of the line of no effect the results are on. It’s possible to have very consistent studies whose results are slightly one side of the line or the other, and it</a:t>
            </a:r>
            <a:r>
              <a:rPr lang="en-AU" altLang="en-US" dirty="0"/>
              <a:t>’s possible to have studies that are very inconsistent even thought they are all showing different degrees of a positive effect, all on one side of the line.</a:t>
            </a:r>
            <a:endParaRPr lang="en-GB" altLang="en-US" dirty="0"/>
          </a:p>
          <a:p>
            <a:endParaRPr lang="en-AU" altLang="en-US" dirty="0"/>
          </a:p>
          <a:p>
            <a:r>
              <a:rPr lang="en-AU" altLang="en-US" dirty="0"/>
              <a:t>Having said that, whether the results are either side of the line of no effect may influence our assessment of whether the heterogeneity matters. For example, it affects our understanding more in a case like this, where the heterogeneity is around the null effect and we have studies going in each direction. If all the studies were showing different degrees of positive effect, we would be more confident of that the intervention is effective, and we would know how to act, even if we were uncertain about the exact strength of the effect.</a:t>
            </a:r>
          </a:p>
        </p:txBody>
      </p:sp>
    </p:spTree>
    <p:extLst>
      <p:ext uri="{BB962C8B-B14F-4D97-AF65-F5344CB8AC3E}">
        <p14:creationId xmlns:p14="http://schemas.microsoft.com/office/powerpoint/2010/main" val="131323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534988" y="933450"/>
            <a:ext cx="6227762" cy="467201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An important part of the analysis and interpretation of your results is assessment and exploration of heterogeneity.</a:t>
            </a:r>
            <a:endParaRPr lang="en-AU" altLang="en-US" dirty="0"/>
          </a:p>
        </p:txBody>
      </p:sp>
    </p:spTree>
    <p:extLst>
      <p:ext uri="{BB962C8B-B14F-4D97-AF65-F5344CB8AC3E}">
        <p14:creationId xmlns:p14="http://schemas.microsoft.com/office/powerpoint/2010/main" val="256292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a:t>One of the tools available to help us detect heterogeneity is the </a:t>
            </a:r>
            <a:r>
              <a:rPr lang="en-GB" altLang="en-US" dirty="0" err="1">
                <a:sym typeface="Symbol" panose="05050102010706020507" pitchFamily="18" charset="2"/>
              </a:rPr>
              <a:t>chi</a:t>
            </a:r>
            <a:r>
              <a:rPr lang="en-GB" altLang="en-US" baseline="30000" dirty="0" err="1"/>
              <a:t>2</a:t>
            </a:r>
            <a:r>
              <a:rPr lang="en-GB" altLang="en-US" dirty="0"/>
              <a:t> test, which is added automatically to every forest plot created in </a:t>
            </a:r>
            <a:r>
              <a:rPr lang="en-GB" altLang="en-US" dirty="0" err="1"/>
              <a:t>RevMan</a:t>
            </a:r>
            <a:r>
              <a:rPr lang="en-GB" altLang="en-US" dirty="0"/>
              <a:t>. This test assumes the null hypothesis that all the studies are homogeneous, or that each study is measuring an identical effect, and gives us a P value to test this hypothesis. If the P value is very low, it means we can reject this assumption – the studies are too different for them all to be truly measuring the same effect, and we can conclude that heterogeneity is present.</a:t>
            </a:r>
          </a:p>
          <a:p>
            <a:pPr>
              <a:spcBef>
                <a:spcPct val="0"/>
              </a:spcBef>
            </a:pPr>
            <a:endParaRPr lang="en-GB" altLang="en-US" dirty="0"/>
          </a:p>
          <a:p>
            <a:pPr>
              <a:spcBef>
                <a:spcPct val="0"/>
              </a:spcBef>
            </a:pPr>
            <a:r>
              <a:rPr lang="en-GB" altLang="en-US" dirty="0"/>
              <a:t>However, the test is not very reliable – when there are few studies, which is the case with most Cochrane </a:t>
            </a:r>
            <a:r>
              <a:rPr lang="hr-HR" altLang="en-US" dirty="0"/>
              <a:t>R</a:t>
            </a:r>
            <a:r>
              <a:rPr lang="en-GB" altLang="en-US" dirty="0" err="1"/>
              <a:t>eviews</a:t>
            </a:r>
            <a:r>
              <a:rPr lang="en-GB" altLang="en-US" dirty="0"/>
              <a:t>, then the test is not sensitive enough, and can wrongly conclude that there </a:t>
            </a:r>
            <a:r>
              <a:rPr lang="en-GB" altLang="en-US" b="1" dirty="0"/>
              <a:t>is no </a:t>
            </a:r>
            <a:r>
              <a:rPr lang="en-GB" altLang="en-US" dirty="0"/>
              <a:t>heterogeneity. For this reason, people often use a cut-off for the P value of P &lt; 0.1, rather than P &lt; 0.05, but insensitivity can still be a problem. On the other hand, when there are many studies, although this is less common, the study can be too sensitive, and can detect that there </a:t>
            </a:r>
            <a:r>
              <a:rPr lang="en-GB" altLang="en-US" b="1" dirty="0"/>
              <a:t>is</a:t>
            </a:r>
            <a:r>
              <a:rPr lang="en-GB" altLang="en-US" dirty="0"/>
              <a:t> heterogeneity – but it might detect heterogeneity that is not very important to us. A significant result may also arise from a single outlying study, rather than general dispersion of results – which would require two different approaches to interpreting the results.</a:t>
            </a:r>
          </a:p>
          <a:p>
            <a:pPr>
              <a:spcBef>
                <a:spcPct val="0"/>
              </a:spcBef>
            </a:pPr>
            <a:endParaRPr lang="en-GB" altLang="en-US" dirty="0"/>
          </a:p>
          <a:p>
            <a:pPr>
              <a:spcBef>
                <a:spcPct val="0"/>
              </a:spcBef>
            </a:pPr>
            <a:r>
              <a:rPr lang="en-GB" altLang="en-US" dirty="0"/>
              <a:t>In addition, a test like this is not very informative and quite rigid – it gives only a yes or no answer about heterogeneity, based on an arbitrary cut</a:t>
            </a:r>
            <a:r>
              <a:rPr lang="hr-HR" altLang="en-US" dirty="0"/>
              <a:t> </a:t>
            </a:r>
            <a:r>
              <a:rPr lang="en-GB" altLang="en-US" dirty="0"/>
              <a:t>off point. Further, if it’s possible to assume that heterogeneity is always present (as we do for a random effects analysis), then using a test to tell us whether there is heterogeneity or not is not very useful.</a:t>
            </a:r>
          </a:p>
          <a:p>
            <a:pPr>
              <a:spcBef>
                <a:spcPct val="0"/>
              </a:spcBef>
            </a:pPr>
            <a:endParaRPr lang="en-GB" altLang="en-US" dirty="0"/>
          </a:p>
          <a:p>
            <a:pPr>
              <a:spcBef>
                <a:spcPct val="0"/>
              </a:spcBef>
            </a:pPr>
            <a:r>
              <a:rPr lang="en-GB" altLang="en-US" dirty="0"/>
              <a:t>[</a:t>
            </a:r>
            <a:r>
              <a:rPr lang="hr-HR" altLang="en-US" dirty="0"/>
              <a:t>NOTE TO </a:t>
            </a:r>
            <a:r>
              <a:rPr lang="hr-HR" altLang="en-US" dirty="0" err="1"/>
              <a:t>TRAINERS</a:t>
            </a:r>
            <a:r>
              <a:rPr lang="hr-HR" altLang="en-US" dirty="0"/>
              <a:t>:</a:t>
            </a:r>
            <a:r>
              <a:rPr lang="en-GB" altLang="en-US" dirty="0"/>
              <a:t>: </a:t>
            </a:r>
            <a:r>
              <a:rPr lang="en-GB" altLang="en-US" dirty="0" err="1">
                <a:sym typeface="Symbol" panose="05050102010706020507" pitchFamily="18" charset="2"/>
              </a:rPr>
              <a:t>chi</a:t>
            </a:r>
            <a:r>
              <a:rPr lang="en-GB" altLang="en-US" baseline="30000" dirty="0" err="1"/>
              <a:t>2</a:t>
            </a:r>
            <a:r>
              <a:rPr lang="en-GB" altLang="en-US" dirty="0"/>
              <a:t> test is calculated using the Q statistic, which is then compared to the </a:t>
            </a:r>
            <a:r>
              <a:rPr lang="en-GB" altLang="en-US" dirty="0" err="1"/>
              <a:t>chi</a:t>
            </a:r>
            <a:r>
              <a:rPr lang="en-GB" altLang="en-US" baseline="30000" dirty="0" err="1"/>
              <a:t>2</a:t>
            </a:r>
            <a:r>
              <a:rPr lang="en-GB" altLang="en-US" dirty="0"/>
              <a:t> distribution to obtain a P value. Q = </a:t>
            </a:r>
            <a:r>
              <a:rPr lang="en-GB" altLang="en-US" dirty="0">
                <a:sym typeface="Symbol" panose="05050102010706020507" pitchFamily="18" charset="2"/>
              </a:rPr>
              <a:t></a:t>
            </a:r>
            <a:r>
              <a:rPr lang="en-GB" altLang="en-US" dirty="0" err="1">
                <a:sym typeface="Symbol" panose="05050102010706020507" pitchFamily="18" charset="2"/>
              </a:rPr>
              <a:t>w</a:t>
            </a:r>
            <a:r>
              <a:rPr lang="en-GB" altLang="en-US" baseline="-25000" dirty="0" err="1">
                <a:sym typeface="Symbol" panose="05050102010706020507" pitchFamily="18" charset="2"/>
              </a:rPr>
              <a:t>i</a:t>
            </a:r>
            <a:r>
              <a:rPr lang="en-GB" altLang="en-US" dirty="0">
                <a:sym typeface="Symbol" panose="05050102010706020507" pitchFamily="18" charset="2"/>
              </a:rPr>
              <a:t>(</a:t>
            </a:r>
            <a:r>
              <a:rPr lang="en-GB" altLang="en-US" dirty="0" err="1">
                <a:sym typeface="Symbol" panose="05050102010706020507" pitchFamily="18" charset="2"/>
              </a:rPr>
              <a:t>y</a:t>
            </a:r>
            <a:r>
              <a:rPr lang="en-GB" altLang="en-US" baseline="-25000" dirty="0" err="1">
                <a:sym typeface="Symbol" panose="05050102010706020507" pitchFamily="18" charset="2"/>
              </a:rPr>
              <a:t>i</a:t>
            </a:r>
            <a:r>
              <a:rPr lang="en-GB" altLang="en-US" dirty="0">
                <a:sym typeface="Symbol" panose="05050102010706020507" pitchFamily="18" charset="2"/>
              </a:rPr>
              <a:t>-)</a:t>
            </a:r>
            <a:r>
              <a:rPr lang="en-GB" altLang="en-US" baseline="30000" dirty="0"/>
              <a:t> 2</a:t>
            </a:r>
            <a:r>
              <a:rPr lang="en-GB" altLang="en-US" dirty="0">
                <a:sym typeface="Symbol" panose="05050102010706020507" pitchFamily="18" charset="2"/>
              </a:rPr>
              <a:t>, where w is the weight of each study, y is the effect estimate of each study, and  (theta) is the effect estimate of the meta-analysis.]</a:t>
            </a:r>
            <a:endParaRPr lang="en-GB"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A94B21D-AB1B-4A67-BDD5-B0D00659F81E}" type="slidenum">
              <a:rPr lang="en-AU" altLang="en-US" sz="1300">
                <a:latin typeface="Times New Roman" panose="02020603050405020304" pitchFamily="18" charset="0"/>
              </a:rPr>
              <a:pPr eaLnBrk="1" hangingPunct="1">
                <a:spcBef>
                  <a:spcPct val="0"/>
                </a:spcBef>
              </a:pPr>
              <a:t>20</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144691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FEEF487-DA23-4215-A826-F7D12245D3D9}" type="slidenum">
              <a:rPr lang="en-US" altLang="en-US" sz="1300">
                <a:latin typeface="Times New Roman" panose="02020603050405020304" pitchFamily="18" charset="0"/>
              </a:rPr>
              <a:pPr eaLnBrk="1" hangingPunct="1">
                <a:spcBef>
                  <a:spcPct val="0"/>
                </a:spcBef>
              </a:pPr>
              <a:t>21</a:t>
            </a:fld>
            <a:endParaRPr lang="en-US" altLang="en-US" sz="13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More useful than a simple yes/no test for heterogeneity is a way to measure </a:t>
            </a:r>
            <a:r>
              <a:rPr lang="en-AU" altLang="en-US" dirty="0">
                <a:solidFill>
                  <a:srgbClr val="000000"/>
                </a:solidFill>
                <a:cs typeface="Times New Roman" panose="02020603050405020304" pitchFamily="18" charset="0"/>
              </a:rPr>
              <a:t>the extent to which studies are agreeing with each other, and we can do that with the </a:t>
            </a:r>
            <a:r>
              <a:rPr lang="en-AU" altLang="en-US" dirty="0" err="1"/>
              <a:t>I</a:t>
            </a:r>
            <a:r>
              <a:rPr lang="en-AU" altLang="en-US" baseline="30000" dirty="0" err="1"/>
              <a:t>2</a:t>
            </a:r>
            <a:r>
              <a:rPr lang="en-AU" altLang="en-US" dirty="0">
                <a:solidFill>
                  <a:srgbClr val="000000"/>
                </a:solidFill>
                <a:cs typeface="Times New Roman" panose="02020603050405020304" pitchFamily="18" charset="0"/>
              </a:rPr>
              <a:t> statistic. This measure tells us how much inconsistency we have – what percentage of the observed variability in effect estimates is above what we would expect to see from random chance or sampling error alone. </a:t>
            </a:r>
          </a:p>
          <a:p>
            <a:endParaRPr lang="en-AU" altLang="en-US" dirty="0"/>
          </a:p>
          <a:p>
            <a:r>
              <a:rPr lang="en-AU" altLang="en-US" dirty="0"/>
              <a:t>Low values of </a:t>
            </a:r>
            <a:r>
              <a:rPr lang="en-AU" altLang="en-US" dirty="0" err="1"/>
              <a:t>I</a:t>
            </a:r>
            <a:r>
              <a:rPr lang="en-AU" altLang="en-US" baseline="30000" dirty="0" err="1"/>
              <a:t>2</a:t>
            </a:r>
            <a:r>
              <a:rPr lang="en-AU" altLang="en-US" dirty="0"/>
              <a:t>, close to zero, indicate little or no heterogeneity – effectively, all the variation observed could be plausibly due to random error. 100% indicates very high heterogeneity. For the range of values in between, there are no universal cut-off points for interpretation, as the importance of a particular value of </a:t>
            </a:r>
            <a:r>
              <a:rPr lang="en-AU" altLang="en-US" dirty="0" err="1"/>
              <a:t>I</a:t>
            </a:r>
            <a:r>
              <a:rPr lang="en-AU" altLang="en-US" baseline="30000" dirty="0" err="1"/>
              <a:t>2</a:t>
            </a:r>
            <a:r>
              <a:rPr lang="en-AU" altLang="en-US" dirty="0"/>
              <a:t> depends on factors such as the magnitude and direction of the meta-analysis result. Roughly speaking, below 30-40% may represent low or unimportant heterogeneity, 30-60% might represent moderate heterogeneity, 50-90% might represent substantial heterogeneity, and 75-100% might represent quite high heterogeneity.</a:t>
            </a:r>
          </a:p>
          <a:p>
            <a:endParaRPr lang="en-AU" altLang="en-US" dirty="0"/>
          </a:p>
          <a:p>
            <a:r>
              <a:rPr lang="en-AU" altLang="en-US" dirty="0"/>
              <a:t>It’s important that the </a:t>
            </a:r>
            <a:r>
              <a:rPr lang="en-AU" altLang="en-US" dirty="0" err="1"/>
              <a:t>I</a:t>
            </a:r>
            <a:r>
              <a:rPr lang="en-AU" altLang="en-US" baseline="30000" dirty="0" err="1"/>
              <a:t>2</a:t>
            </a:r>
            <a:r>
              <a:rPr lang="en-AU" altLang="en-US" dirty="0"/>
              <a:t> is only taken as a guide, and not definitive proof that you do or don’t have heterogeneity at a particular level. Like any statistic, </a:t>
            </a:r>
            <a:r>
              <a:rPr lang="en-AU" altLang="en-US" dirty="0" err="1"/>
              <a:t>I</a:t>
            </a:r>
            <a:r>
              <a:rPr lang="en-AU" altLang="en-US" baseline="30000" dirty="0" err="1"/>
              <a:t>2</a:t>
            </a:r>
            <a:r>
              <a:rPr lang="en-AU" altLang="en-US" dirty="0"/>
              <a:t> has a level of uncertainty. </a:t>
            </a:r>
            <a:r>
              <a:rPr lang="en-AU" altLang="en-US" dirty="0" err="1"/>
              <a:t>RevMan</a:t>
            </a:r>
            <a:r>
              <a:rPr lang="en-AU" altLang="en-US" dirty="0"/>
              <a:t> currently does not provide confidence intervals, but CIs for </a:t>
            </a:r>
            <a:r>
              <a:rPr lang="en-AU" altLang="en-US" dirty="0" err="1"/>
              <a:t>I</a:t>
            </a:r>
            <a:r>
              <a:rPr lang="en-AU" altLang="en-US" baseline="30000" dirty="0" err="1"/>
              <a:t>2</a:t>
            </a:r>
            <a:r>
              <a:rPr lang="en-AU" altLang="en-US" dirty="0"/>
              <a:t> can be very wide, so be cautious. Because there is usually a lot of uncertainty in </a:t>
            </a:r>
            <a:r>
              <a:rPr lang="en-AU" altLang="en-US" dirty="0" err="1"/>
              <a:t>I</a:t>
            </a:r>
            <a:r>
              <a:rPr lang="en-AU" altLang="en-US" baseline="30000" dirty="0" err="1"/>
              <a:t>2</a:t>
            </a:r>
            <a:r>
              <a:rPr lang="en-AU" altLang="en-US" dirty="0"/>
              <a:t>, it should not be used alone. If confidence intervals are not available to you, look also at the result of the chi-squared test.</a:t>
            </a:r>
          </a:p>
        </p:txBody>
      </p:sp>
    </p:spTree>
    <p:extLst>
      <p:ext uri="{BB962C8B-B14F-4D97-AF65-F5344CB8AC3E}">
        <p14:creationId xmlns:p14="http://schemas.microsoft.com/office/powerpoint/2010/main" val="4016612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2431974-2BF7-4CD1-9A78-7ABB29639669}" type="slidenum">
              <a:rPr lang="en-US" altLang="en-US" sz="1300">
                <a:latin typeface="Times New Roman" panose="02020603050405020304" pitchFamily="18" charset="0"/>
              </a:rPr>
              <a:pPr eaLnBrk="1" hangingPunct="1">
                <a:spcBef>
                  <a:spcPct val="0"/>
                </a:spcBef>
              </a:pPr>
              <a:t>22</a:t>
            </a:fld>
            <a:endParaRPr lang="en-US" altLang="en-US"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this case, the </a:t>
            </a:r>
            <a:r>
              <a:rPr lang="en-AU" altLang="en-US" dirty="0" err="1"/>
              <a:t>I</a:t>
            </a:r>
            <a:r>
              <a:rPr lang="en-AU" altLang="en-US" baseline="30000" dirty="0" err="1"/>
              <a:t>2</a:t>
            </a:r>
            <a:r>
              <a:rPr lang="en-AU" altLang="en-US" dirty="0"/>
              <a:t> has been calculated at 14.3%, which is low, and we can see that the studies are all fairly consistent with overlapping confidence intervals.</a:t>
            </a:r>
          </a:p>
        </p:txBody>
      </p:sp>
    </p:spTree>
    <p:extLst>
      <p:ext uri="{BB962C8B-B14F-4D97-AF65-F5344CB8AC3E}">
        <p14:creationId xmlns:p14="http://schemas.microsoft.com/office/powerpoint/2010/main" val="157015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a:t>In these two examples, we have two groups of studies measuring bleeding as an outcome in a review on Vitamin K.</a:t>
            </a:r>
          </a:p>
          <a:p>
            <a:pPr>
              <a:spcBef>
                <a:spcPct val="0"/>
              </a:spcBef>
            </a:pPr>
            <a:endParaRPr lang="en-GB" altLang="en-US" dirty="0"/>
          </a:p>
          <a:p>
            <a:pPr>
              <a:spcBef>
                <a:spcPct val="0"/>
              </a:spcBef>
            </a:pPr>
            <a:r>
              <a:rPr lang="en-GB" altLang="en-US" dirty="0"/>
              <a:t>In the first group, using the </a:t>
            </a:r>
            <a:r>
              <a:rPr lang="en-GB" altLang="en-US" dirty="0" err="1">
                <a:sym typeface="Symbol" panose="05050102010706020507" pitchFamily="18" charset="2"/>
              </a:rPr>
              <a:t>chi</a:t>
            </a:r>
            <a:r>
              <a:rPr lang="en-GB" altLang="en-US" baseline="30000" dirty="0" err="1"/>
              <a:t>2</a:t>
            </a:r>
            <a:r>
              <a:rPr lang="en-GB" altLang="en-US" dirty="0"/>
              <a:t> test, we have a P value of 0.005, indicating that there is heterogeneity present. In the second group, we have a P value of 0.11, which is not low enough to reject the null hypothesis of homogeneity.</a:t>
            </a:r>
          </a:p>
          <a:p>
            <a:pPr>
              <a:spcBef>
                <a:spcPct val="0"/>
              </a:spcBef>
            </a:pPr>
            <a:endParaRPr lang="en-GB" altLang="en-US" dirty="0"/>
          </a:p>
          <a:p>
            <a:pPr>
              <a:spcBef>
                <a:spcPct val="0"/>
              </a:spcBef>
            </a:pPr>
            <a:r>
              <a:rPr lang="hr-HR" altLang="en-US" dirty="0"/>
              <a:t>[</a:t>
            </a:r>
            <a:r>
              <a:rPr lang="hr-HR" altLang="en-US" dirty="0" err="1"/>
              <a:t>CLICK</a:t>
            </a:r>
            <a:r>
              <a:rPr lang="hr-HR" altLang="en-US" dirty="0"/>
              <a:t>] </a:t>
            </a:r>
            <a:r>
              <a:rPr lang="en-GB" altLang="en-US" dirty="0"/>
              <a:t>However, if we look at the </a:t>
            </a:r>
            <a:r>
              <a:rPr lang="en-GB" altLang="en-US" dirty="0" err="1"/>
              <a:t>I</a:t>
            </a:r>
            <a:r>
              <a:rPr lang="en-GB" altLang="en-US" baseline="30000" dirty="0" err="1"/>
              <a:t>2</a:t>
            </a:r>
            <a:r>
              <a:rPr lang="en-GB" altLang="en-US" dirty="0"/>
              <a:t> values, we can actually see that the amount of heterogeneity is very similar between these two meta-analyses, at a moderate level. Perhaps with fewer studies in the second group the test just did not have enough power to successfully identify heterogeneity.</a:t>
            </a:r>
          </a:p>
          <a:p>
            <a:pPr>
              <a:spcBef>
                <a:spcPct val="0"/>
              </a:spcBef>
            </a:pPr>
            <a:endParaRPr lang="en-GB" altLang="en-US" dirty="0"/>
          </a:p>
          <a:p>
            <a:pPr>
              <a:spcBef>
                <a:spcPct val="0"/>
              </a:spcBef>
            </a:pPr>
            <a:r>
              <a:rPr lang="en-GB" altLang="en-US" dirty="0"/>
              <a:t>Generally speaking, the </a:t>
            </a:r>
            <a:r>
              <a:rPr lang="en-GB" altLang="en-US" dirty="0" err="1"/>
              <a:t>I</a:t>
            </a:r>
            <a:r>
              <a:rPr lang="en-GB" altLang="en-US" baseline="30000" dirty="0" err="1"/>
              <a:t>2</a:t>
            </a:r>
            <a:r>
              <a:rPr lang="en-GB" altLang="en-US" dirty="0"/>
              <a:t> statistic is more informative in most cases.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9C6A6B4-38F3-4FD8-992F-702279AA25FD}" type="slidenum">
              <a:rPr lang="en-AU" altLang="en-US" sz="1300">
                <a:latin typeface="Times New Roman" panose="02020603050405020304" pitchFamily="18" charset="0"/>
              </a:rPr>
              <a:pPr eaLnBrk="1" hangingPunct="1">
                <a:spcBef>
                  <a:spcPct val="0"/>
                </a:spcBef>
              </a:pPr>
              <a:t>23</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340684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1247775" y="1279525"/>
            <a:ext cx="4603750" cy="3454400"/>
          </a:xfrm>
        </p:spPr>
      </p:sp>
      <p:sp>
        <p:nvSpPr>
          <p:cNvPr id="3" name="Rezervirano mjesto bilježaka 2"/>
          <p:cNvSpPr>
            <a:spLocks noGrp="1"/>
          </p:cNvSpPr>
          <p:nvPr>
            <p:ph type="body" idx="1"/>
          </p:nvPr>
        </p:nvSpPr>
        <p:spPr/>
        <p:txBody>
          <a:bodyPr/>
          <a:lstStyle/>
          <a:p>
            <a:pPr defTabSz="966612">
              <a:defRPr/>
            </a:pPr>
            <a:r>
              <a:rPr lang="hr-HR" sz="1300" dirty="0">
                <a:latin typeface="+mn-lt"/>
                <a:cs typeface="+mn-cs"/>
              </a:rPr>
              <a:t>W</a:t>
            </a:r>
            <a:r>
              <a:rPr lang="en-AU" sz="1300" dirty="0">
                <a:latin typeface="+mn-lt"/>
                <a:cs typeface="+mn-cs"/>
              </a:rPr>
              <a:t>hat should you do about </a:t>
            </a:r>
            <a:r>
              <a:rPr lang="hr-HR" sz="1300" dirty="0" err="1">
                <a:latin typeface="+mn-lt"/>
                <a:cs typeface="+mn-cs"/>
              </a:rPr>
              <a:t>the</a:t>
            </a:r>
            <a:r>
              <a:rPr lang="hr-HR" sz="1300" dirty="0">
                <a:latin typeface="+mn-lt"/>
                <a:cs typeface="+mn-cs"/>
              </a:rPr>
              <a:t> </a:t>
            </a:r>
            <a:r>
              <a:rPr lang="hr-HR" sz="1300" dirty="0" err="1">
                <a:latin typeface="+mn-lt"/>
                <a:cs typeface="+mn-cs"/>
              </a:rPr>
              <a:t>heterogeneity</a:t>
            </a:r>
            <a:r>
              <a:rPr lang="hr-HR" sz="1300" dirty="0">
                <a:latin typeface="+mn-lt"/>
                <a:cs typeface="+mn-cs"/>
              </a:rPr>
              <a:t> </a:t>
            </a:r>
            <a:r>
              <a:rPr lang="hr-HR" sz="1300" dirty="0" err="1">
                <a:latin typeface="+mn-lt"/>
                <a:cs typeface="+mn-cs"/>
              </a:rPr>
              <a:t>in</a:t>
            </a:r>
            <a:r>
              <a:rPr lang="hr-HR" sz="1300" dirty="0">
                <a:latin typeface="+mn-lt"/>
                <a:cs typeface="+mn-cs"/>
              </a:rPr>
              <a:t> </a:t>
            </a:r>
            <a:r>
              <a:rPr lang="hr-HR" sz="1300" dirty="0" err="1">
                <a:latin typeface="+mn-lt"/>
                <a:cs typeface="+mn-cs"/>
              </a:rPr>
              <a:t>your</a:t>
            </a:r>
            <a:r>
              <a:rPr lang="hr-HR" sz="1300" dirty="0">
                <a:latin typeface="+mn-lt"/>
                <a:cs typeface="+mn-cs"/>
              </a:rPr>
              <a:t> meta-</a:t>
            </a:r>
            <a:r>
              <a:rPr lang="hr-HR" sz="1300" dirty="0" err="1">
                <a:latin typeface="+mn-lt"/>
                <a:cs typeface="+mn-cs"/>
              </a:rPr>
              <a:t>analysis</a:t>
            </a:r>
            <a:r>
              <a:rPr lang="en-AU"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following</a:t>
            </a:r>
            <a:r>
              <a:rPr lang="hr-HR" sz="1300" dirty="0">
                <a:latin typeface="+mn-lt"/>
                <a:cs typeface="+mn-cs"/>
              </a:rPr>
              <a:t> </a:t>
            </a:r>
            <a:r>
              <a:rPr lang="hr-HR" sz="1300" dirty="0" err="1">
                <a:latin typeface="+mn-lt"/>
                <a:cs typeface="+mn-cs"/>
              </a:rPr>
              <a:t>is</a:t>
            </a:r>
            <a:r>
              <a:rPr lang="hr-HR" sz="1300" dirty="0">
                <a:latin typeface="+mn-lt"/>
                <a:cs typeface="+mn-cs"/>
              </a:rPr>
              <a:t> a </a:t>
            </a:r>
            <a:r>
              <a:rPr lang="hr-HR" sz="1300" dirty="0" err="1">
                <a:latin typeface="+mn-lt"/>
                <a:cs typeface="+mn-cs"/>
              </a:rPr>
              <a:t>possible</a:t>
            </a:r>
            <a:r>
              <a:rPr lang="hr-HR" sz="1300" dirty="0">
                <a:latin typeface="+mn-lt"/>
                <a:cs typeface="+mn-cs"/>
              </a:rPr>
              <a:t> </a:t>
            </a:r>
            <a:r>
              <a:rPr lang="hr-HR" sz="1300" dirty="0" err="1">
                <a:latin typeface="+mn-lt"/>
                <a:cs typeface="+mn-cs"/>
              </a:rPr>
              <a:t>algorithm</a:t>
            </a:r>
            <a:r>
              <a:rPr lang="hr-HR" sz="1300" dirty="0">
                <a:latin typeface="+mn-lt"/>
                <a:cs typeface="+mn-cs"/>
              </a:rPr>
              <a:t> to </a:t>
            </a:r>
            <a:r>
              <a:rPr lang="hr-HR" sz="1300" dirty="0" err="1">
                <a:latin typeface="+mn-lt"/>
                <a:cs typeface="+mn-cs"/>
              </a:rPr>
              <a:t>follow</a:t>
            </a:r>
            <a:r>
              <a:rPr lang="hr-HR" sz="1300" dirty="0">
                <a:latin typeface="+mn-lt"/>
                <a:cs typeface="+mn-cs"/>
              </a:rPr>
              <a:t>.</a:t>
            </a:r>
          </a:p>
          <a:p>
            <a:pPr marL="241653" indent="-241653" defTabSz="966612">
              <a:buFontTx/>
              <a:buAutoNum type="arabicPeriod"/>
              <a:defRPr/>
            </a:pPr>
            <a:r>
              <a:rPr lang="en-AU" sz="1300" dirty="0">
                <a:latin typeface="+mn-lt"/>
                <a:cs typeface="+mn-cs"/>
              </a:rPr>
              <a:t>Plan to use either a fixed-effect or random-effects meta-analysis model at the protocol stage, taking into consideration whether you expect heterogeneity to influence your analysis, and the features of each model. </a:t>
            </a:r>
            <a:r>
              <a:rPr lang="hr-HR" sz="1300" dirty="0">
                <a:latin typeface="+mn-lt"/>
                <a:cs typeface="+mn-cs"/>
              </a:rPr>
              <a:t>A </a:t>
            </a:r>
            <a:r>
              <a:rPr lang="hr-HR" sz="1300" dirty="0" err="1">
                <a:latin typeface="+mn-lt"/>
                <a:cs typeface="+mn-cs"/>
              </a:rPr>
              <a:t>fixed-effect</a:t>
            </a:r>
            <a:r>
              <a:rPr lang="hr-HR" sz="1300" dirty="0">
                <a:latin typeface="+mn-lt"/>
                <a:cs typeface="+mn-cs"/>
              </a:rPr>
              <a:t> </a:t>
            </a:r>
            <a:r>
              <a:rPr lang="hr-HR" sz="1300" dirty="0" err="1">
                <a:latin typeface="+mn-lt"/>
                <a:cs typeface="+mn-cs"/>
              </a:rPr>
              <a:t>analysis</a:t>
            </a:r>
            <a:r>
              <a:rPr lang="hr-HR" sz="1300" dirty="0">
                <a:latin typeface="+mn-lt"/>
                <a:cs typeface="+mn-cs"/>
              </a:rPr>
              <a:t> </a:t>
            </a:r>
            <a:r>
              <a:rPr lang="hr-HR" sz="1300" dirty="0" err="1">
                <a:latin typeface="+mn-lt"/>
                <a:cs typeface="+mn-cs"/>
              </a:rPr>
              <a:t>gives</a:t>
            </a:r>
            <a:r>
              <a:rPr lang="hr-HR" sz="1300" dirty="0">
                <a:latin typeface="+mn-lt"/>
                <a:cs typeface="+mn-cs"/>
              </a:rPr>
              <a:t> </a:t>
            </a:r>
            <a:r>
              <a:rPr lang="hr-HR" sz="1300" dirty="0" err="1">
                <a:latin typeface="+mn-lt"/>
                <a:cs typeface="+mn-cs"/>
              </a:rPr>
              <a:t>confidence</a:t>
            </a:r>
            <a:r>
              <a:rPr lang="hr-HR" sz="1300" dirty="0">
                <a:latin typeface="+mn-lt"/>
                <a:cs typeface="+mn-cs"/>
              </a:rPr>
              <a:t> </a:t>
            </a:r>
            <a:r>
              <a:rPr lang="hr-HR" sz="1300" dirty="0" err="1">
                <a:latin typeface="+mn-lt"/>
                <a:cs typeface="+mn-cs"/>
              </a:rPr>
              <a:t>intervals</a:t>
            </a:r>
            <a:r>
              <a:rPr lang="hr-HR" sz="1300" dirty="0">
                <a:latin typeface="+mn-lt"/>
                <a:cs typeface="+mn-cs"/>
              </a:rPr>
              <a:t> </a:t>
            </a:r>
            <a:r>
              <a:rPr lang="hr-HR" sz="1300" dirty="0" err="1">
                <a:latin typeface="+mn-lt"/>
                <a:cs typeface="+mn-cs"/>
              </a:rPr>
              <a:t>that</a:t>
            </a:r>
            <a:r>
              <a:rPr lang="hr-HR" sz="1300" dirty="0">
                <a:latin typeface="+mn-lt"/>
                <a:cs typeface="+mn-cs"/>
              </a:rPr>
              <a:t> </a:t>
            </a:r>
            <a:r>
              <a:rPr lang="hr-HR" sz="1300" dirty="0" err="1">
                <a:latin typeface="+mn-lt"/>
                <a:cs typeface="+mn-cs"/>
              </a:rPr>
              <a:t>ignore</a:t>
            </a:r>
            <a:r>
              <a:rPr lang="hr-HR" sz="1300" dirty="0">
                <a:latin typeface="+mn-lt"/>
                <a:cs typeface="+mn-cs"/>
              </a:rPr>
              <a:t> </a:t>
            </a:r>
            <a:r>
              <a:rPr lang="hr-HR" sz="1300" dirty="0" err="1">
                <a:latin typeface="+mn-lt"/>
                <a:cs typeface="+mn-cs"/>
              </a:rPr>
              <a:t>any</a:t>
            </a:r>
            <a:r>
              <a:rPr lang="hr-HR" sz="1300" dirty="0">
                <a:latin typeface="+mn-lt"/>
                <a:cs typeface="+mn-cs"/>
              </a:rPr>
              <a:t> </a:t>
            </a:r>
            <a:r>
              <a:rPr lang="hr-HR" sz="1300" dirty="0" err="1">
                <a:latin typeface="+mn-lt"/>
                <a:cs typeface="+mn-cs"/>
              </a:rPr>
              <a:t>heterogeneity</a:t>
            </a:r>
            <a:r>
              <a:rPr lang="hr-HR" sz="1300" dirty="0">
                <a:latin typeface="+mn-lt"/>
                <a:cs typeface="+mn-cs"/>
              </a:rPr>
              <a:t> </a:t>
            </a:r>
            <a:r>
              <a:rPr lang="hr-HR" sz="1300" dirty="0" err="1">
                <a:latin typeface="+mn-lt"/>
                <a:cs typeface="+mn-cs"/>
              </a:rPr>
              <a:t>across</a:t>
            </a:r>
            <a:r>
              <a:rPr lang="hr-HR" sz="1300" dirty="0">
                <a:latin typeface="+mn-lt"/>
                <a:cs typeface="+mn-cs"/>
              </a:rPr>
              <a:t> </a:t>
            </a:r>
            <a:r>
              <a:rPr lang="hr-HR" sz="1300" dirty="0" err="1">
                <a:latin typeface="+mn-lt"/>
                <a:cs typeface="+mn-cs"/>
              </a:rPr>
              <a:t>studies</a:t>
            </a:r>
            <a:r>
              <a:rPr lang="en-AU" sz="1300" dirty="0">
                <a:latin typeface="+mn-lt"/>
                <a:cs typeface="+mn-cs"/>
              </a:rPr>
              <a:t>. Random-effects analysis allows for heterogeneity, but is an imperfect measure of the uncertainty across the distribution of effects. Never select a model based on a statistical test for heterogeneity, but follow your planned analysis. You may wish to conduct and comment on a </a:t>
            </a:r>
            <a:r>
              <a:rPr lang="en-AU" sz="1300" dirty="0" err="1">
                <a:latin typeface="+mn-lt"/>
                <a:cs typeface="+mn-cs"/>
              </a:rPr>
              <a:t>sensi</a:t>
            </a:r>
            <a:r>
              <a:rPr lang="hr-HR" sz="1300" dirty="0" err="1">
                <a:latin typeface="+mn-lt"/>
                <a:cs typeface="+mn-cs"/>
              </a:rPr>
              <a:t>tivi</a:t>
            </a:r>
            <a:r>
              <a:rPr lang="en-AU" sz="1300" dirty="0">
                <a:latin typeface="+mn-lt"/>
                <a:cs typeface="+mn-cs"/>
              </a:rPr>
              <a:t>ty analysis, e.g. if you planned a fixed-effect analysis but observed high heterogeneity, or if a systematic difference in the results of small studies is affecting a random-effects analysis.</a:t>
            </a:r>
            <a:endParaRPr lang="hr-HR" sz="1300" dirty="0">
              <a:latin typeface="+mn-lt"/>
              <a:cs typeface="+mn-cs"/>
            </a:endParaRPr>
          </a:p>
          <a:p>
            <a:pPr marL="241653" indent="-241653" defTabSz="966612">
              <a:buFontTx/>
              <a:buAutoNum type="arabicPeriod"/>
              <a:defRPr/>
            </a:pPr>
            <a:r>
              <a:rPr lang="hr-HR" sz="1300" dirty="0" err="1">
                <a:latin typeface="+mn-lt"/>
                <a:cs typeface="+mn-cs"/>
              </a:rPr>
              <a:t>When</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have</a:t>
            </a:r>
            <a:r>
              <a:rPr lang="hr-HR" sz="1300" dirty="0">
                <a:latin typeface="+mn-lt"/>
                <a:cs typeface="+mn-cs"/>
              </a:rPr>
              <a:t> </a:t>
            </a:r>
            <a:r>
              <a:rPr lang="hr-HR" sz="1300" dirty="0" err="1">
                <a:latin typeface="+mn-lt"/>
                <a:cs typeface="+mn-cs"/>
              </a:rPr>
              <a:t>all</a:t>
            </a:r>
            <a:r>
              <a:rPr lang="hr-HR"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studies</a:t>
            </a:r>
            <a:r>
              <a:rPr lang="hr-HR" sz="1300" dirty="0">
                <a:latin typeface="+mn-lt"/>
                <a:cs typeface="+mn-cs"/>
              </a:rPr>
              <a:t> </a:t>
            </a:r>
            <a:r>
              <a:rPr lang="hr-HR" sz="1300" dirty="0" err="1">
                <a:latin typeface="+mn-lt"/>
                <a:cs typeface="+mn-cs"/>
              </a:rPr>
              <a:t>included</a:t>
            </a:r>
            <a:r>
              <a:rPr lang="hr-HR" sz="1300" dirty="0">
                <a:latin typeface="+mn-lt"/>
                <a:cs typeface="+mn-cs"/>
              </a:rPr>
              <a:t> </a:t>
            </a:r>
            <a:r>
              <a:rPr lang="hr-HR" sz="1300" dirty="0" err="1">
                <a:latin typeface="+mn-lt"/>
                <a:cs typeface="+mn-cs"/>
              </a:rPr>
              <a:t>in</a:t>
            </a:r>
            <a:r>
              <a:rPr lang="hr-HR" sz="1300" dirty="0">
                <a:latin typeface="+mn-lt"/>
                <a:cs typeface="+mn-cs"/>
              </a:rPr>
              <a:t> </a:t>
            </a:r>
            <a:r>
              <a:rPr lang="hr-HR" sz="1300" dirty="0" err="1">
                <a:latin typeface="+mn-lt"/>
                <a:cs typeface="+mn-cs"/>
              </a:rPr>
              <a:t>your</a:t>
            </a:r>
            <a:r>
              <a:rPr lang="hr-HR" sz="1300" dirty="0">
                <a:latin typeface="+mn-lt"/>
                <a:cs typeface="+mn-cs"/>
              </a:rPr>
              <a:t> </a:t>
            </a:r>
            <a:r>
              <a:rPr lang="hr-HR" sz="1300" dirty="0" err="1">
                <a:latin typeface="+mn-lt"/>
                <a:cs typeface="+mn-cs"/>
              </a:rPr>
              <a:t>review</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need</a:t>
            </a:r>
            <a:r>
              <a:rPr lang="hr-HR" sz="1300" dirty="0">
                <a:latin typeface="+mn-lt"/>
                <a:cs typeface="+mn-cs"/>
              </a:rPr>
              <a:t> to </a:t>
            </a:r>
            <a:r>
              <a:rPr lang="hr-HR" sz="1300" dirty="0" err="1">
                <a:latin typeface="+mn-lt"/>
                <a:cs typeface="+mn-cs"/>
              </a:rPr>
              <a:t>decide</a:t>
            </a:r>
            <a:r>
              <a:rPr lang="hr-HR" sz="1300" dirty="0">
                <a:latin typeface="+mn-lt"/>
                <a:cs typeface="+mn-cs"/>
              </a:rPr>
              <a:t> </a:t>
            </a:r>
            <a:r>
              <a:rPr lang="hr-HR" sz="1300" dirty="0" err="1">
                <a:latin typeface="+mn-lt"/>
                <a:cs typeface="+mn-cs"/>
              </a:rPr>
              <a:t>if</a:t>
            </a:r>
            <a:r>
              <a:rPr lang="hr-HR" sz="1300" dirty="0">
                <a:latin typeface="+mn-lt"/>
                <a:cs typeface="+mn-cs"/>
              </a:rPr>
              <a:t> </a:t>
            </a:r>
            <a:r>
              <a:rPr lang="hr-HR" sz="1300" dirty="0" err="1">
                <a:latin typeface="+mn-lt"/>
                <a:cs typeface="+mn-cs"/>
              </a:rPr>
              <a:t>they</a:t>
            </a:r>
            <a:r>
              <a:rPr lang="hr-HR" sz="1300" dirty="0">
                <a:latin typeface="+mn-lt"/>
                <a:cs typeface="+mn-cs"/>
              </a:rPr>
              <a:t> are </a:t>
            </a:r>
            <a:r>
              <a:rPr lang="hr-HR" sz="1300" dirty="0" err="1">
                <a:latin typeface="+mn-lt"/>
                <a:cs typeface="+mn-cs"/>
              </a:rPr>
              <a:t>too</a:t>
            </a:r>
            <a:r>
              <a:rPr lang="hr-HR" sz="1300" dirty="0">
                <a:latin typeface="+mn-lt"/>
                <a:cs typeface="+mn-cs"/>
              </a:rPr>
              <a:t> </a:t>
            </a:r>
            <a:r>
              <a:rPr lang="hr-HR" sz="1300" dirty="0" err="1">
                <a:latin typeface="+mn-lt"/>
                <a:cs typeface="+mn-cs"/>
              </a:rPr>
              <a:t>dissimilar</a:t>
            </a:r>
            <a:r>
              <a:rPr lang="hr-HR" sz="1300" dirty="0">
                <a:latin typeface="+mn-lt"/>
                <a:cs typeface="+mn-cs"/>
              </a:rPr>
              <a:t> for a </a:t>
            </a:r>
            <a:r>
              <a:rPr lang="hr-HR" sz="1300" dirty="0" err="1">
                <a:latin typeface="+mn-lt"/>
                <a:cs typeface="+mn-cs"/>
              </a:rPr>
              <a:t>meaningful</a:t>
            </a:r>
            <a:r>
              <a:rPr lang="hr-HR" sz="1300" dirty="0">
                <a:latin typeface="+mn-lt"/>
                <a:cs typeface="+mn-cs"/>
              </a:rPr>
              <a:t> meta-</a:t>
            </a:r>
            <a:r>
              <a:rPr lang="hr-HR" sz="1300" dirty="0" err="1">
                <a:latin typeface="+mn-lt"/>
                <a:cs typeface="+mn-cs"/>
              </a:rPr>
              <a:t>analysis</a:t>
            </a:r>
            <a:r>
              <a:rPr lang="hr-HR" sz="1300" dirty="0">
                <a:latin typeface="+mn-lt"/>
                <a:cs typeface="+mn-cs"/>
              </a:rPr>
              <a:t>. </a:t>
            </a:r>
            <a:r>
              <a:rPr lang="hr-HR" sz="1300" dirty="0" err="1">
                <a:latin typeface="+mn-lt"/>
                <a:cs typeface="+mn-cs"/>
              </a:rPr>
              <a:t>This</a:t>
            </a:r>
            <a:r>
              <a:rPr lang="hr-HR" sz="1300" dirty="0">
                <a:latin typeface="+mn-lt"/>
                <a:cs typeface="+mn-cs"/>
              </a:rPr>
              <a:t> </a:t>
            </a:r>
            <a:r>
              <a:rPr lang="hr-HR" sz="1300" dirty="0" err="1">
                <a:latin typeface="+mn-lt"/>
                <a:cs typeface="+mn-cs"/>
              </a:rPr>
              <a:t>refers</a:t>
            </a:r>
            <a:r>
              <a:rPr lang="hr-HR" sz="1300" dirty="0">
                <a:latin typeface="+mn-lt"/>
                <a:cs typeface="+mn-cs"/>
              </a:rPr>
              <a:t> to </a:t>
            </a:r>
            <a:r>
              <a:rPr lang="hr-HR" sz="1300" dirty="0" err="1">
                <a:latin typeface="+mn-lt"/>
                <a:cs typeface="+mn-cs"/>
              </a:rPr>
              <a:t>the</a:t>
            </a:r>
            <a:r>
              <a:rPr lang="hr-HR" sz="1300" dirty="0">
                <a:latin typeface="+mn-lt"/>
                <a:cs typeface="+mn-cs"/>
              </a:rPr>
              <a:t> </a:t>
            </a:r>
            <a:r>
              <a:rPr lang="hr-HR" sz="1300" dirty="0" err="1">
                <a:latin typeface="+mn-lt"/>
                <a:cs typeface="+mn-cs"/>
              </a:rPr>
              <a:t>clinical</a:t>
            </a:r>
            <a:r>
              <a:rPr lang="hr-HR" sz="1300" dirty="0">
                <a:latin typeface="+mn-lt"/>
                <a:cs typeface="+mn-cs"/>
              </a:rPr>
              <a:t> </a:t>
            </a:r>
            <a:r>
              <a:rPr lang="hr-HR" sz="1300" dirty="0" err="1">
                <a:latin typeface="+mn-lt"/>
                <a:cs typeface="+mn-cs"/>
              </a:rPr>
              <a:t>and</a:t>
            </a:r>
            <a:r>
              <a:rPr lang="hr-HR"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methodological</a:t>
            </a:r>
            <a:r>
              <a:rPr lang="hr-HR" sz="1300" dirty="0">
                <a:latin typeface="+mn-lt"/>
                <a:cs typeface="+mn-cs"/>
              </a:rPr>
              <a:t> </a:t>
            </a:r>
            <a:r>
              <a:rPr lang="hr-HR" sz="1300" dirty="0" err="1">
                <a:latin typeface="+mn-lt"/>
                <a:cs typeface="+mn-cs"/>
              </a:rPr>
              <a:t>heterogeneity</a:t>
            </a:r>
            <a:r>
              <a:rPr lang="hr-HR" sz="1300" dirty="0">
                <a:latin typeface="+mn-lt"/>
                <a:cs typeface="+mn-cs"/>
              </a:rPr>
              <a:t>. </a:t>
            </a:r>
            <a:r>
              <a:rPr lang="en-AU" sz="1300" dirty="0">
                <a:latin typeface="+mn-lt"/>
                <a:cs typeface="+mn-cs"/>
              </a:rPr>
              <a:t>If your studies are too dissimilar</a:t>
            </a:r>
            <a:r>
              <a:rPr lang="hr-HR" sz="1300" dirty="0">
                <a:latin typeface="+mn-lt"/>
                <a:cs typeface="+mn-cs"/>
              </a:rPr>
              <a:t> </a:t>
            </a:r>
            <a:r>
              <a:rPr lang="en-AU" sz="1300" dirty="0">
                <a:latin typeface="+mn-lt"/>
                <a:cs typeface="+mn-cs"/>
              </a:rPr>
              <a:t>it may be best </a:t>
            </a:r>
            <a:r>
              <a:rPr lang="en-AU" sz="1300" b="1" dirty="0">
                <a:latin typeface="+mn-lt"/>
                <a:cs typeface="+mn-cs"/>
              </a:rPr>
              <a:t>not to proceed with your meta-analysis</a:t>
            </a:r>
            <a:r>
              <a:rPr lang="en-AU" sz="1300" dirty="0">
                <a:latin typeface="+mn-lt"/>
                <a:cs typeface="+mn-cs"/>
              </a:rPr>
              <a:t>. Any average result you calculate in these circumstances may be meaningless, and not useful for readers of the review hoping to predict how the intervention will work if they decide to use it. </a:t>
            </a:r>
            <a:r>
              <a:rPr lang="hr-HR" sz="1300" dirty="0" err="1">
                <a:latin typeface="+mn-lt"/>
                <a:cs typeface="+mn-cs"/>
              </a:rPr>
              <a:t>Instead</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could</a:t>
            </a:r>
            <a:r>
              <a:rPr lang="hr-HR" sz="1300" dirty="0">
                <a:latin typeface="+mn-lt"/>
                <a:cs typeface="+mn-cs"/>
              </a:rPr>
              <a:t> </a:t>
            </a:r>
            <a:r>
              <a:rPr lang="hr-HR" sz="1300" dirty="0" err="1">
                <a:latin typeface="+mn-lt"/>
                <a:cs typeface="+mn-cs"/>
              </a:rPr>
              <a:t>consider</a:t>
            </a:r>
            <a:r>
              <a:rPr lang="hr-HR" sz="1300" dirty="0">
                <a:latin typeface="+mn-lt"/>
                <a:cs typeface="+mn-cs"/>
              </a:rPr>
              <a:t> a </a:t>
            </a:r>
            <a:r>
              <a:rPr lang="hr-HR" sz="1300" dirty="0" err="1">
                <a:latin typeface="+mn-lt"/>
                <a:cs typeface="+mn-cs"/>
              </a:rPr>
              <a:t>narrative</a:t>
            </a:r>
            <a:r>
              <a:rPr lang="hr-HR" sz="1300" dirty="0">
                <a:latin typeface="+mn-lt"/>
                <a:cs typeface="+mn-cs"/>
              </a:rPr>
              <a:t> </a:t>
            </a:r>
            <a:r>
              <a:rPr lang="hr-HR" sz="1300" dirty="0" err="1">
                <a:latin typeface="+mn-lt"/>
                <a:cs typeface="+mn-cs"/>
              </a:rPr>
              <a:t>synthesis</a:t>
            </a:r>
            <a:r>
              <a:rPr lang="hr-HR" sz="1300" dirty="0">
                <a:latin typeface="+mn-lt"/>
                <a:cs typeface="+mn-cs"/>
              </a:rPr>
              <a:t> </a:t>
            </a:r>
            <a:r>
              <a:rPr lang="hr-HR" sz="1300" dirty="0" err="1">
                <a:latin typeface="+mn-lt"/>
                <a:cs typeface="+mn-cs"/>
              </a:rPr>
              <a:t>of</a:t>
            </a:r>
            <a:r>
              <a:rPr lang="hr-HR"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results</a:t>
            </a:r>
            <a:r>
              <a:rPr lang="hr-HR" sz="1300" dirty="0">
                <a:latin typeface="+mn-lt"/>
                <a:cs typeface="+mn-cs"/>
              </a:rPr>
              <a:t>.</a:t>
            </a:r>
          </a:p>
          <a:p>
            <a:pPr marL="241653" indent="-241653" defTabSz="966612">
              <a:buFontTx/>
              <a:buAutoNum type="arabicPeriod"/>
              <a:defRPr/>
            </a:pPr>
            <a:r>
              <a:rPr lang="hr-HR" sz="1300" dirty="0" err="1">
                <a:latin typeface="+mn-lt"/>
                <a:cs typeface="+mn-cs"/>
              </a:rPr>
              <a:t>When</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combine</a:t>
            </a:r>
            <a:r>
              <a:rPr lang="hr-HR" sz="1300" dirty="0">
                <a:latin typeface="+mn-lt"/>
                <a:cs typeface="+mn-cs"/>
              </a:rPr>
              <a:t> </a:t>
            </a:r>
            <a:r>
              <a:rPr lang="hr-HR" sz="1300" dirty="0" err="1">
                <a:latin typeface="+mn-lt"/>
                <a:cs typeface="+mn-cs"/>
              </a:rPr>
              <a:t>your</a:t>
            </a:r>
            <a:r>
              <a:rPr lang="hr-HR" sz="1300" dirty="0">
                <a:latin typeface="+mn-lt"/>
                <a:cs typeface="+mn-cs"/>
              </a:rPr>
              <a:t> data </a:t>
            </a:r>
            <a:r>
              <a:rPr lang="hr-HR" sz="1300" dirty="0" err="1">
                <a:latin typeface="+mn-lt"/>
                <a:cs typeface="+mn-cs"/>
              </a:rPr>
              <a:t>in</a:t>
            </a:r>
            <a:r>
              <a:rPr lang="hr-HR" sz="1300" dirty="0">
                <a:latin typeface="+mn-lt"/>
                <a:cs typeface="+mn-cs"/>
              </a:rPr>
              <a:t> a meta-</a:t>
            </a:r>
            <a:r>
              <a:rPr lang="hr-HR" sz="1300" dirty="0" err="1">
                <a:latin typeface="+mn-lt"/>
                <a:cs typeface="+mn-cs"/>
              </a:rPr>
              <a:t>analysis</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will</a:t>
            </a:r>
            <a:r>
              <a:rPr lang="hr-HR" sz="1300" dirty="0">
                <a:latin typeface="+mn-lt"/>
                <a:cs typeface="+mn-cs"/>
              </a:rPr>
              <a:t> </a:t>
            </a:r>
            <a:r>
              <a:rPr lang="hr-HR" sz="1300" dirty="0" err="1">
                <a:latin typeface="+mn-lt"/>
                <a:cs typeface="+mn-cs"/>
              </a:rPr>
              <a:t>need</a:t>
            </a:r>
            <a:r>
              <a:rPr lang="hr-HR" sz="1300" dirty="0">
                <a:latin typeface="+mn-lt"/>
                <a:cs typeface="+mn-cs"/>
              </a:rPr>
              <a:t> to </a:t>
            </a:r>
            <a:r>
              <a:rPr lang="hr-HR" sz="1300" dirty="0" err="1">
                <a:latin typeface="+mn-lt"/>
                <a:cs typeface="+mn-cs"/>
              </a:rPr>
              <a:t>assess</a:t>
            </a:r>
            <a:r>
              <a:rPr lang="hr-HR"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level</a:t>
            </a:r>
            <a:r>
              <a:rPr lang="hr-HR" sz="1300" dirty="0">
                <a:latin typeface="+mn-lt"/>
                <a:cs typeface="+mn-cs"/>
              </a:rPr>
              <a:t> </a:t>
            </a:r>
            <a:r>
              <a:rPr lang="hr-HR" sz="1300" dirty="0" err="1">
                <a:latin typeface="+mn-lt"/>
                <a:cs typeface="+mn-cs"/>
              </a:rPr>
              <a:t>of</a:t>
            </a:r>
            <a:r>
              <a:rPr lang="hr-HR" sz="1300" dirty="0">
                <a:latin typeface="+mn-lt"/>
                <a:cs typeface="+mn-cs"/>
              </a:rPr>
              <a:t> </a:t>
            </a:r>
            <a:r>
              <a:rPr lang="hr-HR" sz="1300" dirty="0" err="1">
                <a:latin typeface="+mn-lt"/>
                <a:cs typeface="+mn-cs"/>
              </a:rPr>
              <a:t>heterogeneity</a:t>
            </a:r>
            <a:r>
              <a:rPr lang="hr-HR" sz="1300" dirty="0">
                <a:latin typeface="+mn-lt"/>
                <a:cs typeface="+mn-cs"/>
              </a:rPr>
              <a:t> </a:t>
            </a:r>
            <a:r>
              <a:rPr lang="hr-HR" sz="1300" dirty="0" err="1">
                <a:latin typeface="+mn-lt"/>
                <a:cs typeface="+mn-cs"/>
              </a:rPr>
              <a:t>in</a:t>
            </a:r>
            <a:r>
              <a:rPr lang="hr-HR" sz="1300" dirty="0">
                <a:latin typeface="+mn-lt"/>
                <a:cs typeface="+mn-cs"/>
              </a:rPr>
              <a:t> </a:t>
            </a:r>
            <a:r>
              <a:rPr lang="hr-HR" sz="1300" dirty="0" err="1">
                <a:latin typeface="+mn-lt"/>
                <a:cs typeface="+mn-cs"/>
              </a:rPr>
              <a:t>your</a:t>
            </a:r>
            <a:r>
              <a:rPr lang="hr-HR" sz="1300" dirty="0">
                <a:latin typeface="+mn-lt"/>
                <a:cs typeface="+mn-cs"/>
              </a:rPr>
              <a:t> </a:t>
            </a:r>
            <a:r>
              <a:rPr lang="hr-HR" sz="1300" dirty="0" err="1">
                <a:latin typeface="+mn-lt"/>
                <a:cs typeface="+mn-cs"/>
              </a:rPr>
              <a:t>results</a:t>
            </a:r>
            <a:r>
              <a:rPr lang="hr-HR" sz="1300" dirty="0">
                <a:latin typeface="+mn-lt"/>
                <a:cs typeface="+mn-cs"/>
              </a:rPr>
              <a:t>. </a:t>
            </a:r>
            <a:r>
              <a:rPr lang="hr-HR" sz="1300" dirty="0" err="1">
                <a:latin typeface="+mn-lt"/>
                <a:cs typeface="+mn-cs"/>
              </a:rPr>
              <a:t>If</a:t>
            </a:r>
            <a:r>
              <a:rPr lang="hr-HR" sz="1300" dirty="0">
                <a:latin typeface="+mn-lt"/>
                <a:cs typeface="+mn-cs"/>
              </a:rPr>
              <a:t> </a:t>
            </a:r>
            <a:r>
              <a:rPr lang="hr-HR" sz="1300" dirty="0" err="1">
                <a:latin typeface="+mn-lt"/>
                <a:cs typeface="+mn-cs"/>
              </a:rPr>
              <a:t>there</a:t>
            </a:r>
            <a:r>
              <a:rPr lang="hr-HR" sz="1300" dirty="0">
                <a:latin typeface="+mn-lt"/>
                <a:cs typeface="+mn-cs"/>
              </a:rPr>
              <a:t> </a:t>
            </a:r>
            <a:r>
              <a:rPr lang="hr-HR" sz="1300" dirty="0" err="1">
                <a:latin typeface="+mn-lt"/>
                <a:cs typeface="+mn-cs"/>
              </a:rPr>
              <a:t>is</a:t>
            </a:r>
            <a:r>
              <a:rPr lang="hr-HR" sz="1300" dirty="0">
                <a:latin typeface="+mn-lt"/>
                <a:cs typeface="+mn-cs"/>
              </a:rPr>
              <a:t> no </a:t>
            </a:r>
            <a:r>
              <a:rPr lang="hr-HR" sz="1300" dirty="0" err="1">
                <a:latin typeface="+mn-lt"/>
                <a:cs typeface="+mn-cs"/>
              </a:rPr>
              <a:t>heterogeneity</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can</a:t>
            </a:r>
            <a:r>
              <a:rPr lang="hr-HR" sz="1300" dirty="0">
                <a:latin typeface="+mn-lt"/>
                <a:cs typeface="+mn-cs"/>
              </a:rPr>
              <a:t> </a:t>
            </a:r>
            <a:r>
              <a:rPr lang="hr-HR" sz="1300" dirty="0" err="1">
                <a:latin typeface="+mn-lt"/>
                <a:cs typeface="+mn-cs"/>
              </a:rPr>
              <a:t>go</a:t>
            </a:r>
            <a:r>
              <a:rPr lang="hr-HR" sz="1300" dirty="0">
                <a:latin typeface="+mn-lt"/>
                <a:cs typeface="+mn-cs"/>
              </a:rPr>
              <a:t> on </a:t>
            </a:r>
            <a:r>
              <a:rPr lang="hr-HR" sz="1300" dirty="0" err="1">
                <a:latin typeface="+mn-lt"/>
                <a:cs typeface="+mn-cs"/>
              </a:rPr>
              <a:t>and</a:t>
            </a:r>
            <a:r>
              <a:rPr lang="hr-HR" sz="1300" dirty="0">
                <a:latin typeface="+mn-lt"/>
                <a:cs typeface="+mn-cs"/>
              </a:rPr>
              <a:t> </a:t>
            </a:r>
            <a:r>
              <a:rPr lang="hr-HR" sz="1300" dirty="0" err="1">
                <a:latin typeface="+mn-lt"/>
                <a:cs typeface="+mn-cs"/>
              </a:rPr>
              <a:t>present</a:t>
            </a:r>
            <a:r>
              <a:rPr lang="hr-HR" sz="1300" dirty="0">
                <a:latin typeface="+mn-lt"/>
                <a:cs typeface="+mn-cs"/>
              </a:rPr>
              <a:t> </a:t>
            </a:r>
            <a:r>
              <a:rPr lang="hr-HR" sz="1300" dirty="0" err="1">
                <a:latin typeface="+mn-lt"/>
                <a:cs typeface="+mn-cs"/>
              </a:rPr>
              <a:t>results</a:t>
            </a:r>
            <a:r>
              <a:rPr lang="hr-HR" sz="1300" dirty="0">
                <a:latin typeface="+mn-lt"/>
                <a:cs typeface="+mn-cs"/>
              </a:rPr>
              <a:t> </a:t>
            </a:r>
            <a:r>
              <a:rPr lang="hr-HR" sz="1300" dirty="0" err="1">
                <a:latin typeface="+mn-lt"/>
                <a:cs typeface="+mn-cs"/>
              </a:rPr>
              <a:t>of</a:t>
            </a:r>
            <a:r>
              <a:rPr lang="hr-HR" sz="1300" dirty="0">
                <a:latin typeface="+mn-lt"/>
                <a:cs typeface="+mn-cs"/>
              </a:rPr>
              <a:t> </a:t>
            </a:r>
            <a:r>
              <a:rPr lang="hr-HR" sz="1300" dirty="0" err="1">
                <a:latin typeface="+mn-lt"/>
                <a:cs typeface="+mn-cs"/>
              </a:rPr>
              <a:t>overall</a:t>
            </a:r>
            <a:r>
              <a:rPr lang="hr-HR" sz="1300" dirty="0">
                <a:latin typeface="+mn-lt"/>
                <a:cs typeface="+mn-cs"/>
              </a:rPr>
              <a:t> </a:t>
            </a:r>
            <a:r>
              <a:rPr lang="hr-HR" sz="1300" dirty="0" err="1">
                <a:latin typeface="+mn-lt"/>
                <a:cs typeface="+mn-cs"/>
              </a:rPr>
              <a:t>analysis</a:t>
            </a:r>
            <a:r>
              <a:rPr lang="hr-HR" sz="1300" dirty="0">
                <a:latin typeface="+mn-lt"/>
                <a:cs typeface="+mn-cs"/>
              </a:rPr>
              <a:t>.</a:t>
            </a:r>
          </a:p>
          <a:p>
            <a:pPr marL="241653" indent="-241653" defTabSz="966612">
              <a:buFontTx/>
              <a:buAutoNum type="arabicPeriod"/>
              <a:defRPr/>
            </a:pPr>
            <a:r>
              <a:rPr lang="hr-HR" sz="1300" dirty="0" err="1">
                <a:latin typeface="+mn-lt"/>
                <a:cs typeface="+mn-cs"/>
              </a:rPr>
              <a:t>If</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find</a:t>
            </a:r>
            <a:r>
              <a:rPr lang="hr-HR" sz="1300" dirty="0">
                <a:latin typeface="+mn-lt"/>
                <a:cs typeface="+mn-cs"/>
              </a:rPr>
              <a:t> </a:t>
            </a:r>
            <a:r>
              <a:rPr lang="hr-HR" sz="1300" dirty="0" err="1">
                <a:latin typeface="+mn-lt"/>
                <a:cs typeface="+mn-cs"/>
              </a:rPr>
              <a:t>very</a:t>
            </a:r>
            <a:r>
              <a:rPr lang="hr-HR" sz="1300" dirty="0">
                <a:latin typeface="+mn-lt"/>
                <a:cs typeface="+mn-cs"/>
              </a:rPr>
              <a:t> </a:t>
            </a:r>
            <a:r>
              <a:rPr lang="hr-HR" sz="1300" dirty="0" err="1">
                <a:latin typeface="+mn-lt"/>
                <a:cs typeface="+mn-cs"/>
              </a:rPr>
              <a:t>high</a:t>
            </a:r>
            <a:r>
              <a:rPr lang="hr-HR" sz="1300" dirty="0">
                <a:latin typeface="+mn-lt"/>
                <a:cs typeface="+mn-cs"/>
              </a:rPr>
              <a:t> </a:t>
            </a:r>
            <a:r>
              <a:rPr lang="hr-HR" sz="1300" dirty="0" err="1">
                <a:latin typeface="+mn-lt"/>
                <a:cs typeface="+mn-cs"/>
              </a:rPr>
              <a:t>heterogeneity</a:t>
            </a:r>
            <a:r>
              <a:rPr lang="hr-HR" sz="1300" dirty="0">
                <a:latin typeface="+mn-lt"/>
                <a:cs typeface="+mn-cs"/>
              </a:rPr>
              <a:t>, </a:t>
            </a:r>
            <a:r>
              <a:rPr lang="hr-HR" sz="1300" dirty="0" err="1">
                <a:latin typeface="+mn-lt"/>
                <a:cs typeface="+mn-cs"/>
              </a:rPr>
              <a:t>you</a:t>
            </a:r>
            <a:r>
              <a:rPr lang="hr-HR" sz="1300" dirty="0">
                <a:latin typeface="+mn-lt"/>
                <a:cs typeface="+mn-cs"/>
              </a:rPr>
              <a:t> </a:t>
            </a:r>
            <a:r>
              <a:rPr lang="hr-HR" sz="1300" dirty="0" err="1">
                <a:latin typeface="+mn-lt"/>
                <a:cs typeface="+mn-cs"/>
              </a:rPr>
              <a:t>should</a:t>
            </a:r>
            <a:r>
              <a:rPr lang="hr-HR" sz="1300" dirty="0">
                <a:latin typeface="+mn-lt"/>
                <a:cs typeface="+mn-cs"/>
              </a:rPr>
              <a:t> </a:t>
            </a:r>
            <a:r>
              <a:rPr lang="hr-HR" sz="1300" dirty="0" err="1">
                <a:latin typeface="+mn-lt"/>
                <a:cs typeface="+mn-cs"/>
              </a:rPr>
              <a:t>first</a:t>
            </a:r>
            <a:r>
              <a:rPr lang="hr-HR" sz="1300" dirty="0">
                <a:latin typeface="+mn-lt"/>
                <a:cs typeface="+mn-cs"/>
              </a:rPr>
              <a:t> </a:t>
            </a:r>
            <a:r>
              <a:rPr lang="hr-HR" sz="1300" b="1" dirty="0" err="1">
                <a:latin typeface="+mn-lt"/>
                <a:cs typeface="+mn-cs"/>
              </a:rPr>
              <a:t>check</a:t>
            </a:r>
            <a:r>
              <a:rPr lang="hr-HR" sz="1300" b="1" dirty="0">
                <a:latin typeface="+mn-lt"/>
                <a:cs typeface="+mn-cs"/>
              </a:rPr>
              <a:t> </a:t>
            </a:r>
            <a:r>
              <a:rPr lang="hr-HR" sz="1300" b="1" dirty="0" err="1">
                <a:latin typeface="+mn-lt"/>
                <a:cs typeface="+mn-cs"/>
              </a:rPr>
              <a:t>the</a:t>
            </a:r>
            <a:r>
              <a:rPr lang="hr-HR" sz="1300" b="1" dirty="0">
                <a:latin typeface="+mn-lt"/>
                <a:cs typeface="+mn-cs"/>
              </a:rPr>
              <a:t> data </a:t>
            </a:r>
            <a:r>
              <a:rPr lang="hr-HR" sz="1300" dirty="0">
                <a:latin typeface="+mn-lt"/>
                <a:cs typeface="+mn-cs"/>
              </a:rPr>
              <a:t>– </a:t>
            </a:r>
            <a:r>
              <a:rPr lang="en-AU" sz="1300" dirty="0">
                <a:latin typeface="+mn-lt"/>
                <a:cs typeface="+mn-cs"/>
              </a:rPr>
              <a:t>surprising results may be due to errors in the data collection or data entry, so make sure you check any outliers. Mistaking a standard error (SE) for a standard deviation (SD), or unit of analysis errors can also lead to overly narrow confidence intervals, which can increase your heterogeneity.</a:t>
            </a:r>
            <a:r>
              <a:rPr lang="hr-HR" sz="1300" dirty="0">
                <a:latin typeface="+mn-lt"/>
                <a:cs typeface="+mn-cs"/>
              </a:rPr>
              <a:t> </a:t>
            </a:r>
            <a:r>
              <a:rPr lang="hr-HR" dirty="0" err="1"/>
              <a:t>If</a:t>
            </a:r>
            <a:r>
              <a:rPr lang="hr-HR" dirty="0"/>
              <a:t> </a:t>
            </a:r>
            <a:r>
              <a:rPr lang="hr-HR" dirty="0" err="1"/>
              <a:t>your</a:t>
            </a:r>
            <a:r>
              <a:rPr lang="hr-HR" dirty="0"/>
              <a:t> data are </a:t>
            </a:r>
            <a:r>
              <a:rPr lang="hr-HR" dirty="0" err="1"/>
              <a:t>all</a:t>
            </a:r>
            <a:r>
              <a:rPr lang="hr-HR" dirty="0"/>
              <a:t> </a:t>
            </a:r>
            <a:r>
              <a:rPr lang="hr-HR" dirty="0" err="1"/>
              <a:t>correct</a:t>
            </a:r>
            <a:r>
              <a:rPr lang="hr-HR" dirty="0"/>
              <a:t> </a:t>
            </a:r>
            <a:r>
              <a:rPr lang="hr-HR" dirty="0" err="1"/>
              <a:t>and</a:t>
            </a:r>
            <a:r>
              <a:rPr lang="hr-HR" dirty="0"/>
              <a:t> </a:t>
            </a:r>
            <a:r>
              <a:rPr lang="hr-HR" dirty="0" err="1"/>
              <a:t>the</a:t>
            </a:r>
            <a:r>
              <a:rPr lang="hr-HR" dirty="0"/>
              <a:t> </a:t>
            </a:r>
            <a:r>
              <a:rPr lang="hr-HR" dirty="0" err="1"/>
              <a:t>heterogeneity</a:t>
            </a:r>
            <a:r>
              <a:rPr lang="hr-HR" dirty="0"/>
              <a:t> </a:t>
            </a:r>
            <a:r>
              <a:rPr lang="hr-HR" dirty="0" err="1"/>
              <a:t>is</a:t>
            </a:r>
            <a:r>
              <a:rPr lang="hr-HR" dirty="0"/>
              <a:t> </a:t>
            </a:r>
            <a:r>
              <a:rPr lang="hr-HR" dirty="0" err="1"/>
              <a:t>still</a:t>
            </a:r>
            <a:r>
              <a:rPr lang="hr-HR" dirty="0"/>
              <a:t> </a:t>
            </a:r>
            <a:r>
              <a:rPr lang="hr-HR" dirty="0" err="1"/>
              <a:t>high</a:t>
            </a:r>
            <a:r>
              <a:rPr lang="hr-HR" dirty="0"/>
              <a:t>, </a:t>
            </a:r>
            <a:r>
              <a:rPr lang="hr-HR" dirty="0" err="1"/>
              <a:t>y</a:t>
            </a:r>
            <a:r>
              <a:rPr lang="hr-HR" sz="1300" dirty="0" err="1">
                <a:latin typeface="+mn-lt"/>
                <a:cs typeface="+mn-cs"/>
              </a:rPr>
              <a:t>ou</a:t>
            </a:r>
            <a:r>
              <a:rPr lang="hr-HR" sz="1300" dirty="0">
                <a:latin typeface="+mn-lt"/>
                <a:cs typeface="+mn-cs"/>
              </a:rPr>
              <a:t> </a:t>
            </a:r>
            <a:r>
              <a:rPr lang="hr-HR" sz="1300" dirty="0" err="1">
                <a:latin typeface="+mn-lt"/>
                <a:cs typeface="+mn-cs"/>
              </a:rPr>
              <a:t>should</a:t>
            </a:r>
            <a:r>
              <a:rPr lang="hr-HR" sz="1300" dirty="0">
                <a:latin typeface="+mn-lt"/>
                <a:cs typeface="+mn-cs"/>
              </a:rPr>
              <a:t> </a:t>
            </a:r>
            <a:r>
              <a:rPr lang="hr-HR" sz="1300" dirty="0" err="1">
                <a:latin typeface="+mn-lt"/>
                <a:cs typeface="+mn-cs"/>
              </a:rPr>
              <a:t>carefully</a:t>
            </a:r>
            <a:r>
              <a:rPr lang="hr-HR" sz="1300" dirty="0">
                <a:latin typeface="+mn-lt"/>
                <a:cs typeface="+mn-cs"/>
              </a:rPr>
              <a:t> </a:t>
            </a:r>
            <a:r>
              <a:rPr lang="hr-HR" sz="1300" dirty="0" err="1">
                <a:latin typeface="+mn-lt"/>
                <a:cs typeface="+mn-cs"/>
              </a:rPr>
              <a:t>think</a:t>
            </a:r>
            <a:r>
              <a:rPr lang="hr-HR" sz="1300" dirty="0">
                <a:latin typeface="+mn-lt"/>
                <a:cs typeface="+mn-cs"/>
              </a:rPr>
              <a:t> </a:t>
            </a:r>
            <a:r>
              <a:rPr lang="hr-HR" sz="1300" dirty="0" err="1">
                <a:latin typeface="+mn-lt"/>
                <a:cs typeface="+mn-cs"/>
              </a:rPr>
              <a:t>about</a:t>
            </a:r>
            <a:r>
              <a:rPr lang="hr-HR" sz="1300" dirty="0">
                <a:latin typeface="+mn-lt"/>
                <a:cs typeface="+mn-cs"/>
              </a:rPr>
              <a:t> </a:t>
            </a:r>
            <a:r>
              <a:rPr lang="en-AU" sz="1300" b="1" dirty="0">
                <a:latin typeface="+mn-lt"/>
                <a:cs typeface="+mn-cs"/>
              </a:rPr>
              <a:t>exploring the results of your studies</a:t>
            </a:r>
            <a:r>
              <a:rPr lang="en-AU" sz="1300" dirty="0">
                <a:latin typeface="+mn-lt"/>
                <a:cs typeface="+mn-cs"/>
              </a:rPr>
              <a:t>, to better understand why there is heterogeneity, and identify the important factors that are affecting your results.</a:t>
            </a:r>
            <a:r>
              <a:rPr lang="hr-HR" sz="1300" dirty="0">
                <a:latin typeface="+mn-lt"/>
                <a:cs typeface="+mn-cs"/>
              </a:rPr>
              <a:t> </a:t>
            </a:r>
            <a:r>
              <a:rPr lang="en-AU" sz="1300" dirty="0">
                <a:latin typeface="+mn-lt"/>
                <a:cs typeface="+mn-cs"/>
              </a:rPr>
              <a:t>Some authors use specified </a:t>
            </a:r>
            <a:r>
              <a:rPr lang="en-AU" sz="1300" dirty="0" err="1">
                <a:latin typeface="+mn-lt"/>
                <a:cs typeface="+mn-cs"/>
              </a:rPr>
              <a:t>I</a:t>
            </a:r>
            <a:r>
              <a:rPr lang="en-AU" sz="1300" baseline="30000" dirty="0" err="1">
                <a:latin typeface="+mn-lt"/>
                <a:cs typeface="+mn-cs"/>
              </a:rPr>
              <a:t>2</a:t>
            </a:r>
            <a:r>
              <a:rPr lang="en-AU" sz="1300" dirty="0">
                <a:latin typeface="+mn-lt"/>
                <a:cs typeface="+mn-cs"/>
              </a:rPr>
              <a:t> values as thresholds for investigating heterogeneity, but particular values of </a:t>
            </a:r>
            <a:r>
              <a:rPr lang="en-AU" sz="1300" dirty="0" err="1">
                <a:latin typeface="+mn-lt"/>
                <a:cs typeface="+mn-cs"/>
              </a:rPr>
              <a:t>I</a:t>
            </a:r>
            <a:r>
              <a:rPr lang="en-AU" sz="1300" baseline="30000" dirty="0" err="1">
                <a:latin typeface="+mn-lt"/>
                <a:cs typeface="+mn-cs"/>
              </a:rPr>
              <a:t>2</a:t>
            </a:r>
            <a:r>
              <a:rPr lang="en-AU" sz="1300" dirty="0">
                <a:latin typeface="+mn-lt"/>
                <a:cs typeface="+mn-cs"/>
              </a:rPr>
              <a:t> may not be meaningful, especially if there are very few studies. As authors of the review, you still have a responsibility to interpret and contextualise the results for your readers. Your approach should avoid focusing on single outlying studies, changing the effect measure in your meta-analysis to reduce the heterogeneity, or investigating ad hoc theories on why studies are different. The p</a:t>
            </a:r>
            <a:r>
              <a:rPr lang="hr-HR" sz="1300" dirty="0" err="1">
                <a:latin typeface="+mn-lt"/>
                <a:cs typeface="+mn-cs"/>
              </a:rPr>
              <a:t>ossib</a:t>
            </a:r>
            <a:r>
              <a:rPr lang="en-AU" sz="1300" dirty="0">
                <a:latin typeface="+mn-lt"/>
                <a:cs typeface="+mn-cs"/>
              </a:rPr>
              <a:t>le factors likely to influence your results </a:t>
            </a:r>
            <a:r>
              <a:rPr lang="hr-HR" sz="1300" dirty="0" err="1">
                <a:latin typeface="+mn-lt"/>
                <a:cs typeface="+mn-cs"/>
              </a:rPr>
              <a:t>should</a:t>
            </a:r>
            <a:r>
              <a:rPr lang="hr-HR" sz="1300" dirty="0">
                <a:latin typeface="+mn-lt"/>
                <a:cs typeface="+mn-cs"/>
              </a:rPr>
              <a:t> </a:t>
            </a:r>
            <a:r>
              <a:rPr lang="hr-HR" sz="1300" dirty="0" err="1">
                <a:latin typeface="+mn-lt"/>
                <a:cs typeface="+mn-cs"/>
              </a:rPr>
              <a:t>be</a:t>
            </a:r>
            <a:r>
              <a:rPr lang="hr-HR" sz="1300" dirty="0">
                <a:latin typeface="+mn-lt"/>
                <a:cs typeface="+mn-cs"/>
              </a:rPr>
              <a:t> </a:t>
            </a:r>
            <a:r>
              <a:rPr lang="hr-HR" sz="1300" dirty="0" err="1">
                <a:latin typeface="+mn-lt"/>
                <a:cs typeface="+mn-cs"/>
              </a:rPr>
              <a:t>defined</a:t>
            </a:r>
            <a:r>
              <a:rPr lang="hr-HR" sz="1300" dirty="0">
                <a:latin typeface="+mn-lt"/>
                <a:cs typeface="+mn-cs"/>
              </a:rPr>
              <a:t> </a:t>
            </a:r>
            <a:r>
              <a:rPr lang="hr-HR" sz="1300" dirty="0" err="1">
                <a:latin typeface="+mn-lt"/>
                <a:cs typeface="+mn-cs"/>
              </a:rPr>
              <a:t>in</a:t>
            </a:r>
            <a:r>
              <a:rPr lang="hr-HR" sz="1300" dirty="0">
                <a:latin typeface="+mn-lt"/>
                <a:cs typeface="+mn-cs"/>
              </a:rPr>
              <a:t> </a:t>
            </a:r>
            <a:r>
              <a:rPr lang="hr-HR" sz="1300" dirty="0" err="1">
                <a:latin typeface="+mn-lt"/>
                <a:cs typeface="+mn-cs"/>
              </a:rPr>
              <a:t>the</a:t>
            </a:r>
            <a:r>
              <a:rPr lang="hr-HR" sz="1300" dirty="0">
                <a:latin typeface="+mn-lt"/>
                <a:cs typeface="+mn-cs"/>
              </a:rPr>
              <a:t> </a:t>
            </a:r>
            <a:r>
              <a:rPr lang="hr-HR" sz="1300" dirty="0" err="1">
                <a:latin typeface="+mn-lt"/>
                <a:cs typeface="+mn-cs"/>
              </a:rPr>
              <a:t>protocol</a:t>
            </a:r>
            <a:r>
              <a:rPr lang="hr-HR" sz="1300" dirty="0">
                <a:latin typeface="+mn-lt"/>
                <a:cs typeface="+mn-cs"/>
              </a:rPr>
              <a:t>, </a:t>
            </a:r>
            <a:r>
              <a:rPr lang="hr-HR" sz="1300" dirty="0" err="1">
                <a:latin typeface="+mn-lt"/>
                <a:cs typeface="+mn-cs"/>
              </a:rPr>
              <a:t>and</a:t>
            </a:r>
            <a:r>
              <a:rPr lang="hr-HR" sz="1300" dirty="0">
                <a:latin typeface="+mn-lt"/>
                <a:cs typeface="+mn-cs"/>
              </a:rPr>
              <a:t> </a:t>
            </a:r>
            <a:r>
              <a:rPr lang="hr-HR" sz="1300" dirty="0" err="1">
                <a:latin typeface="+mn-lt"/>
                <a:cs typeface="+mn-cs"/>
              </a:rPr>
              <a:t>investigated</a:t>
            </a:r>
            <a:r>
              <a:rPr lang="hr-HR" sz="1300" dirty="0">
                <a:latin typeface="+mn-lt"/>
                <a:cs typeface="+mn-cs"/>
              </a:rPr>
              <a:t> </a:t>
            </a:r>
            <a:r>
              <a:rPr lang="en-AU" sz="1300" dirty="0">
                <a:latin typeface="+mn-lt"/>
                <a:cs typeface="+mn-cs"/>
              </a:rPr>
              <a:t>systematically as planned, e.g. </a:t>
            </a:r>
            <a:r>
              <a:rPr lang="hr-HR" sz="1300" dirty="0" err="1">
                <a:latin typeface="+mn-lt"/>
                <a:cs typeface="+mn-cs"/>
              </a:rPr>
              <a:t>by</a:t>
            </a:r>
            <a:r>
              <a:rPr lang="hr-HR" sz="1300" dirty="0">
                <a:latin typeface="+mn-lt"/>
                <a:cs typeface="+mn-cs"/>
              </a:rPr>
              <a:t> </a:t>
            </a:r>
            <a:r>
              <a:rPr lang="hr-HR" sz="1300" dirty="0" err="1">
                <a:latin typeface="+mn-lt"/>
                <a:cs typeface="+mn-cs"/>
              </a:rPr>
              <a:t>subgroup</a:t>
            </a:r>
            <a:r>
              <a:rPr lang="hr-HR" sz="1300" dirty="0">
                <a:latin typeface="+mn-lt"/>
                <a:cs typeface="+mn-cs"/>
              </a:rPr>
              <a:t> </a:t>
            </a:r>
            <a:r>
              <a:rPr lang="hr-HR" sz="1300" dirty="0" err="1">
                <a:latin typeface="+mn-lt"/>
                <a:cs typeface="+mn-cs"/>
              </a:rPr>
              <a:t>analyses</a:t>
            </a:r>
            <a:r>
              <a:rPr lang="hr-HR" sz="1300" dirty="0">
                <a:latin typeface="+mn-lt"/>
                <a:cs typeface="+mn-cs"/>
              </a:rPr>
              <a:t> </a:t>
            </a:r>
            <a:r>
              <a:rPr lang="hr-HR" sz="1300" dirty="0" err="1">
                <a:latin typeface="+mn-lt"/>
                <a:cs typeface="+mn-cs"/>
              </a:rPr>
              <a:t>or</a:t>
            </a:r>
            <a:r>
              <a:rPr lang="hr-HR" sz="1300" dirty="0">
                <a:latin typeface="+mn-lt"/>
                <a:cs typeface="+mn-cs"/>
              </a:rPr>
              <a:t> </a:t>
            </a:r>
            <a:r>
              <a:rPr lang="en-AU" sz="1300" dirty="0" err="1">
                <a:latin typeface="+mn-lt"/>
                <a:cs typeface="+mn-cs"/>
              </a:rPr>
              <a:t>metaregression</a:t>
            </a:r>
            <a:r>
              <a:rPr lang="en-AU" sz="1300" dirty="0">
                <a:latin typeface="+mn-lt"/>
                <a:cs typeface="+mn-cs"/>
              </a:rPr>
              <a:t>. If you do add any post-hoc factors to your analysis, these should be declared.</a:t>
            </a:r>
            <a:endParaRPr lang="hr-HR" sz="1300" dirty="0">
              <a:latin typeface="+mn-lt"/>
              <a:cs typeface="+mn-cs"/>
            </a:endParaRPr>
          </a:p>
          <a:p>
            <a:pPr marL="241653" indent="-241653" defTabSz="966612">
              <a:buFontTx/>
              <a:buAutoNum type="arabicPeriod"/>
              <a:defRPr/>
            </a:pPr>
            <a:r>
              <a:rPr lang="hr-HR" sz="1300" dirty="0">
                <a:latin typeface="+mn-lt"/>
                <a:cs typeface="+mn-cs"/>
              </a:rPr>
              <a:t>B</a:t>
            </a:r>
            <a:r>
              <a:rPr lang="en-AU" sz="1300" dirty="0">
                <a:latin typeface="+mn-lt"/>
                <a:cs typeface="+mn-cs"/>
              </a:rPr>
              <a:t>e cautious when interpreting the results of </a:t>
            </a:r>
            <a:r>
              <a:rPr lang="hr-HR" sz="1300" dirty="0" err="1">
                <a:latin typeface="+mn-lt"/>
                <a:cs typeface="+mn-cs"/>
              </a:rPr>
              <a:t>subgroup</a:t>
            </a:r>
            <a:r>
              <a:rPr lang="hr-HR" sz="1300" dirty="0">
                <a:latin typeface="+mn-lt"/>
                <a:cs typeface="+mn-cs"/>
              </a:rPr>
              <a:t> </a:t>
            </a:r>
            <a:r>
              <a:rPr lang="hr-HR" sz="1300" dirty="0" err="1">
                <a:latin typeface="+mn-lt"/>
                <a:cs typeface="+mn-cs"/>
              </a:rPr>
              <a:t>analyses</a:t>
            </a:r>
            <a:r>
              <a:rPr lang="en-AU" sz="1300" dirty="0">
                <a:latin typeface="+mn-lt"/>
                <a:cs typeface="+mn-cs"/>
              </a:rPr>
              <a:t>. Use the formal test for subgroup effects provided in your forest plot to identify whether subgroup effects are truly different from each other, and look for confidence intervals that don’t overlap, and noticeable reductions in heterogeneity within the subgroups, compared to the overall analysis.</a:t>
            </a:r>
            <a:endParaRPr lang="hr-HR" sz="1300" dirty="0">
              <a:latin typeface="+mn-lt"/>
              <a:cs typeface="+mn-cs"/>
            </a:endParaRPr>
          </a:p>
          <a:p>
            <a:pPr marL="241653" indent="-241653" defTabSz="966612">
              <a:buFontTx/>
              <a:buAutoNum type="arabicPeriod"/>
              <a:defRPr/>
            </a:pPr>
            <a:r>
              <a:rPr lang="hr-HR" sz="1300" dirty="0" err="1">
                <a:latin typeface="+mn-lt"/>
                <a:cs typeface="+mn-cs"/>
              </a:rPr>
              <a:t>If</a:t>
            </a:r>
            <a:r>
              <a:rPr lang="en-AU" sz="1300" dirty="0">
                <a:latin typeface="+mn-lt"/>
                <a:cs typeface="+mn-cs"/>
              </a:rPr>
              <a:t> your exploratory analysis has not identified factors causing the heterogeneity, avoid speculating on other factors in your review. Note that unexplained heterogeneity is important to note when you present your results, e.g. as part of a GRADE assessment. Inconsistent results between the studies in your analysis indicate a level of uncertainty of the precise effect of your intervention, and what factors might influence that effect.</a:t>
            </a:r>
            <a:endParaRPr lang="hr-HR" sz="1300" dirty="0">
              <a:latin typeface="+mn-lt"/>
              <a:cs typeface="+mn-cs"/>
            </a:endParaRPr>
          </a:p>
          <a:p>
            <a:pPr marL="241653" indent="-241653" defTabSz="966612">
              <a:buFontTx/>
              <a:buAutoNum type="arabicPeriod"/>
              <a:defRPr/>
            </a:pPr>
            <a:r>
              <a:rPr lang="hr-HR" sz="1300" dirty="0">
                <a:latin typeface="+mn-lt"/>
                <a:cs typeface="+mn-cs"/>
              </a:rPr>
              <a:t>Re</a:t>
            </a:r>
            <a:r>
              <a:rPr lang="en-AU" sz="1300" dirty="0">
                <a:latin typeface="+mn-lt"/>
                <a:cs typeface="+mn-cs"/>
              </a:rPr>
              <a:t>member to present the results of subgroup analysis, etc. with caution. The populations in subgroup analyses are rarely randomised, and so your results should be considered observational and hypothesis-generating, rather than definitive in most cases.</a:t>
            </a:r>
            <a:endParaRPr lang="hr-HR" sz="1300" dirty="0">
              <a:latin typeface="+mn-lt"/>
              <a:cs typeface="+mn-cs"/>
            </a:endParaRPr>
          </a:p>
          <a:p>
            <a:pPr defTabSz="966612">
              <a:defRPr/>
            </a:pPr>
            <a:endParaRPr lang="en-AU" sz="1300" dirty="0">
              <a:latin typeface="+mn-lt"/>
              <a:cs typeface="+mn-cs"/>
            </a:endParaRPr>
          </a:p>
          <a:p>
            <a:pPr defTabSz="966612">
              <a:defRPr/>
            </a:pPr>
            <a:endParaRPr lang="en-AU" sz="1300" dirty="0">
              <a:latin typeface="+mn-lt"/>
              <a:cs typeface="+mn-cs"/>
            </a:endParaRPr>
          </a:p>
          <a:p>
            <a:endParaRPr lang="hr-HR" dirty="0"/>
          </a:p>
        </p:txBody>
      </p:sp>
      <p:sp>
        <p:nvSpPr>
          <p:cNvPr id="4" name="Rezervirano mjesto broja slajda 3"/>
          <p:cNvSpPr>
            <a:spLocks noGrp="1"/>
          </p:cNvSpPr>
          <p:nvPr>
            <p:ph type="sldNum" sz="quarter" idx="10"/>
          </p:nvPr>
        </p:nvSpPr>
        <p:spPr/>
        <p:txBody>
          <a:bodyPr/>
          <a:lstStyle/>
          <a:p>
            <a:fld id="{44B4B823-657D-4E8D-BB0D-F0830D516A1C}" type="slidenum">
              <a:rPr lang="hr-HR" smtClean="0"/>
              <a:t>24</a:t>
            </a:fld>
            <a:endParaRPr lang="hr-HR"/>
          </a:p>
        </p:txBody>
      </p:sp>
    </p:spTree>
    <p:extLst>
      <p:ext uri="{BB962C8B-B14F-4D97-AF65-F5344CB8AC3E}">
        <p14:creationId xmlns:p14="http://schemas.microsoft.com/office/powerpoint/2010/main" val="303702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 when we are looking at the results of our meta-analysis, how do we know if we have heterogeneity?</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CCC80C5-DBE7-46D7-BFEB-D906C2703C02}" type="slidenum">
              <a:rPr lang="en-US" altLang="en-US" sz="1300">
                <a:latin typeface="Times New Roman" panose="02020603050405020304" pitchFamily="18" charset="0"/>
              </a:rPr>
              <a:pPr eaLnBrk="1" hangingPunct="1">
                <a:spcBef>
                  <a:spcPct val="0"/>
                </a:spcBef>
              </a:pPr>
              <a:t>25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20506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5C8ABAC-D155-4C15-B3B0-78FAB8B642C7}" type="slidenum">
              <a:rPr lang="en-US" altLang="en-US" sz="1300">
                <a:latin typeface="Times New Roman" panose="02020603050405020304" pitchFamily="18" charset="0"/>
              </a:rPr>
              <a:pPr eaLnBrk="1" hangingPunct="1">
                <a:spcBef>
                  <a:spcPct val="0"/>
                </a:spcBef>
              </a:pPr>
              <a:t>26</a:t>
            </a:fld>
            <a:endParaRPr lang="en-US" altLang="en-US" sz="13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AU" altLang="en-US" sz="700" dirty="0"/>
              <a:t>When you see heterogeneity in your results, the question we want to answer is, if not random chance, what differences in the studies cause these differences in effect? This variation caused by identifiable factors is sometimes called interaction or effect modification.</a:t>
            </a:r>
          </a:p>
          <a:p>
            <a:pPr eaLnBrk="1" hangingPunct="1">
              <a:lnSpc>
                <a:spcPct val="80000"/>
              </a:lnSpc>
            </a:pPr>
            <a:endParaRPr lang="en-AU" altLang="en-US" sz="700" dirty="0"/>
          </a:p>
          <a:p>
            <a:pPr eaLnBrk="1" hangingPunct="1">
              <a:lnSpc>
                <a:spcPct val="80000"/>
              </a:lnSpc>
            </a:pPr>
            <a:r>
              <a:rPr lang="en-AU" altLang="en-US" sz="700" dirty="0"/>
              <a:t>This is where we can start to explore the impact of what we described earlier as clinical or methodological heterogeneity. In defining the question for your review, it’s likely that you identified some important factors that could affect the study results, including variations in the population and the way the intervention was implemented. For example, perhaps in some studies in your review the drug was given at very low doses, and you want to know whether the low dose is as effective as the standard dose. Or perhaps you want to know if the intervention is effective in children versus adults, or when it’s delivered by in a health setting versus a community setting. We know that differences in the way the studies are conducted can also affect the results.</a:t>
            </a:r>
          </a:p>
          <a:p>
            <a:pPr eaLnBrk="1" hangingPunct="1">
              <a:lnSpc>
                <a:spcPct val="80000"/>
              </a:lnSpc>
            </a:pPr>
            <a:endParaRPr lang="en-AU" altLang="en-US" sz="700" dirty="0"/>
          </a:p>
          <a:p>
            <a:pPr eaLnBrk="1" hangingPunct="1">
              <a:lnSpc>
                <a:spcPct val="80000"/>
              </a:lnSpc>
            </a:pPr>
            <a:r>
              <a:rPr lang="en-AU" altLang="en-US" sz="700" dirty="0"/>
              <a:t>It’s very important, however, just like it was when we selected our statistical methods, to avoid post hoc decisions after we already have the data. planned subgroup analyses should be specified in the protocol – this will avoid selective decisions about which subgroups to investigate based on the studies’ results.</a:t>
            </a:r>
          </a:p>
          <a:p>
            <a:pPr eaLnBrk="1" hangingPunct="1">
              <a:lnSpc>
                <a:spcPct val="80000"/>
              </a:lnSpc>
            </a:pPr>
            <a:endParaRPr lang="en-AU" altLang="en-US" sz="700" dirty="0"/>
          </a:p>
          <a:p>
            <a:pPr eaLnBrk="1" hangingPunct="1">
              <a:lnSpc>
                <a:spcPct val="80000"/>
              </a:lnSpc>
            </a:pPr>
            <a:r>
              <a:rPr lang="en-AU" altLang="en-US" sz="700" dirty="0"/>
              <a:t>This can also avoid what we call data ‘dredging’. We want to avoid a situation where you see heterogeneity in the data and you think, perhaps it’s the age groups,  so you investigate the age groups and don’t find anything, so then you try the geographic location, the components of the intervention, the severity of disease, the risk of bias of included studies, and finally you try testing for an effect based on whether the author’s last name comes before or after M in the alphabet, and suddenly you find a significant effect. This can happen – the more you investigate the data, the more likely </a:t>
            </a:r>
            <a:r>
              <a:rPr lang="hr-HR" altLang="en-US" sz="700" dirty="0" err="1"/>
              <a:t>you</a:t>
            </a:r>
            <a:r>
              <a:rPr lang="en-AU" altLang="en-US" sz="700" dirty="0"/>
              <a:t> are to find a significant effect purely by chance.</a:t>
            </a:r>
          </a:p>
          <a:p>
            <a:pPr eaLnBrk="1" hangingPunct="1">
              <a:lnSpc>
                <a:spcPct val="80000"/>
              </a:lnSpc>
            </a:pPr>
            <a:endParaRPr lang="en-AU" altLang="en-US" sz="700" dirty="0"/>
          </a:p>
          <a:p>
            <a:pPr eaLnBrk="1" hangingPunct="1">
              <a:lnSpc>
                <a:spcPct val="80000"/>
              </a:lnSpc>
            </a:pPr>
            <a:r>
              <a:rPr lang="en-AU" altLang="en-US" sz="700" dirty="0"/>
              <a:t>The characteristics you investigate should be limited in number. Don’t try to investigate every possible variation on every possible factor – aside from anything else, presenting 10 different subgroup analyses on your 7 main outcomes might give you 70 forest plots before you even begin, which is too many to be useful to readers of your review. Think carefully about which key factors you expect to be most important. If there are more than one or two, you may want to consider changing your significance threshold to account for multiple comparisons – for example, requiring a P value of 0.01 rather than 0.05 to identify significance. Get some advice from a statistician about this.</a:t>
            </a:r>
          </a:p>
          <a:p>
            <a:pPr eaLnBrk="1" hangingPunct="1">
              <a:lnSpc>
                <a:spcPct val="80000"/>
              </a:lnSpc>
            </a:pPr>
            <a:endParaRPr lang="en-AU" altLang="en-US" sz="700" dirty="0"/>
          </a:p>
          <a:p>
            <a:pPr eaLnBrk="1" hangingPunct="1">
              <a:lnSpc>
                <a:spcPct val="80000"/>
              </a:lnSpc>
            </a:pPr>
            <a:r>
              <a:rPr lang="en-AU" altLang="en-US" sz="700" dirty="0"/>
              <a:t>Make sure you have a scientific rationale for each factor you select – how is it that you expect this factor to change the way the intervention works? Make sure you’re not confusing prognostic factors, like age or smoking, that will change the outcome of the health condition, with things that actually change the effect of the intervention. (Noting that age and smoking might also be effect modifiers in some circumstances).</a:t>
            </a:r>
          </a:p>
          <a:p>
            <a:pPr eaLnBrk="1" hangingPunct="1">
              <a:lnSpc>
                <a:spcPct val="80000"/>
              </a:lnSpc>
            </a:pPr>
            <a:endParaRPr lang="en-AU" altLang="en-US" sz="700" dirty="0"/>
          </a:p>
          <a:p>
            <a:pPr eaLnBrk="1" hangingPunct="1">
              <a:lnSpc>
                <a:spcPct val="80000"/>
              </a:lnSpc>
            </a:pPr>
            <a:r>
              <a:rPr lang="en-AU" altLang="en-US" sz="700" dirty="0"/>
              <a:t>If you do find something during the course of the review that appears to be having an important impact and was not pre-specified, you should go ahead and analyse it. Just be clear and transparent that this was a post-hoc analysis, and treat the results as hypothesis-generating at best, not a conclusive finding.</a:t>
            </a:r>
          </a:p>
          <a:p>
            <a:pPr eaLnBrk="1" hangingPunct="1">
              <a:lnSpc>
                <a:spcPct val="80000"/>
              </a:lnSpc>
            </a:pPr>
            <a:endParaRPr lang="en-AU" altLang="en-US" sz="700" dirty="0"/>
          </a:p>
          <a:p>
            <a:pPr eaLnBrk="1" hangingPunct="1">
              <a:lnSpc>
                <a:spcPct val="80000"/>
              </a:lnSpc>
            </a:pPr>
            <a:r>
              <a:rPr lang="en-AU" altLang="en-US" sz="700" dirty="0"/>
              <a:t>[</a:t>
            </a:r>
            <a:r>
              <a:rPr lang="hr-HR" altLang="en-US" sz="700" dirty="0"/>
              <a:t>NOTE TO TRAINERS</a:t>
            </a:r>
            <a:r>
              <a:rPr lang="en-AU" altLang="en-US" sz="700" dirty="0"/>
              <a:t>: avoid simple analysis of control group risk as a modifying factor. This is inherently correlated with the effect estimate (e.g. odds ratio). If it is low or high by chance alone, then the odds ratio will also be low or high by chance alone, because it is calculated using the control group risk, but this is a complex issue and complex to interpret – statistical advice is required to do this well.]</a:t>
            </a:r>
          </a:p>
        </p:txBody>
      </p:sp>
    </p:spTree>
    <p:extLst>
      <p:ext uri="{BB962C8B-B14F-4D97-AF65-F5344CB8AC3E}">
        <p14:creationId xmlns:p14="http://schemas.microsoft.com/office/powerpoint/2010/main" val="3597880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92D23D4-3BA2-4553-8E67-20A3B7B93239}" type="slidenum">
              <a:rPr lang="en-US" altLang="en-US" sz="1300">
                <a:latin typeface="Times New Roman" panose="02020603050405020304" pitchFamily="18" charset="0"/>
              </a:rPr>
              <a:pPr eaLnBrk="1" hangingPunct="1">
                <a:spcBef>
                  <a:spcPct val="0"/>
                </a:spcBef>
              </a:pPr>
              <a:t>27</a:t>
            </a:fld>
            <a:endParaRPr lang="en-US" altLang="en-US" sz="13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There are two main methods available to identify interaction, or factors that are modifying the effect of your intervention. Remember to proceed with caution. Each of these methods has potential pitfalls, and you want to avoid misinterpreting and misrepresenting your results.</a:t>
            </a:r>
          </a:p>
          <a:p>
            <a:endParaRPr lang="en-AU" altLang="en-US" dirty="0"/>
          </a:p>
          <a:p>
            <a:r>
              <a:rPr lang="en-AU" altLang="en-US" dirty="0"/>
              <a:t>The first, subgroup analysis, is the most commonly found in Cochrane </a:t>
            </a:r>
            <a:r>
              <a:rPr lang="hr-HR" altLang="en-US" dirty="0"/>
              <a:t>R</a:t>
            </a:r>
            <a:r>
              <a:rPr lang="en-AU" altLang="en-US" dirty="0" err="1"/>
              <a:t>eviews</a:t>
            </a:r>
            <a:r>
              <a:rPr lang="en-AU" altLang="en-US" dirty="0"/>
              <a:t>. Just as you would in a primary study, we group studies by those pre-specified factors (specified at the protocol stage) that were likely to affect the results of the studies, such as age groups, location of studies, or variations on the intervention, and we compare the results. </a:t>
            </a:r>
          </a:p>
          <a:p>
            <a:endParaRPr lang="en-AU" altLang="en-US" dirty="0"/>
          </a:p>
          <a:p>
            <a:r>
              <a:rPr lang="en-AU" altLang="en-US" dirty="0"/>
              <a:t>The second is meta-regression. This method is not available in </a:t>
            </a:r>
            <a:r>
              <a:rPr lang="en-AU" altLang="en-US" dirty="0" err="1"/>
              <a:t>RevMan</a:t>
            </a:r>
            <a:r>
              <a:rPr lang="en-AU" altLang="en-US" dirty="0"/>
              <a:t>, but if you have statistical advice or you have the expertise yourself, you can run meta-regression in other statistical software. Meta-regression looks for associations between the results of studies and the variables of interest, and can be used for categorical variables (like subgroups) or continuous variables that change along a scale. You need at least 10 studies to run a meaningful meta-regression.</a:t>
            </a:r>
          </a:p>
          <a:p>
            <a:endParaRPr lang="en-AU" altLang="en-US" dirty="0"/>
          </a:p>
          <a:p>
            <a:r>
              <a:rPr lang="en-AU" altLang="en-US" dirty="0"/>
              <a:t>In a systematic review, we rarely have enough detailed data from the included studies to split individual patients into subgroups – it’s more common to group whole studies based on their different populations and interventions. Occasionally, individual patient data is available in the published studies, or obtained directly from the authors. When you have more detailed information within studies – either break-down by subgroup or individual participant data - both subgroup analyses and meta-regression can be extended to look at participant level factors.</a:t>
            </a:r>
          </a:p>
        </p:txBody>
      </p:sp>
    </p:spTree>
    <p:extLst>
      <p:ext uri="{BB962C8B-B14F-4D97-AF65-F5344CB8AC3E}">
        <p14:creationId xmlns:p14="http://schemas.microsoft.com/office/powerpoint/2010/main" val="314732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1100" dirty="0"/>
              <a:t>Be cautious about the results. Subgroup analyses are not randomised comparisons – even if the participants are randomised within the study, they may not be randomised to the relevant subgroups. More commonly, we are comparing whole studies against each other, and participants are certainly not randomised to be in one particular study or another. Subgroup analyses are effectively observational studies, with all the associated limitations of possible bias.</a:t>
            </a:r>
          </a:p>
          <a:p>
            <a:pPr>
              <a:lnSpc>
                <a:spcPct val="80000"/>
              </a:lnSpc>
            </a:pPr>
            <a:endParaRPr lang="en-AU" altLang="en-US" sz="1100" dirty="0"/>
          </a:p>
          <a:p>
            <a:pPr>
              <a:lnSpc>
                <a:spcPct val="80000"/>
              </a:lnSpc>
            </a:pPr>
            <a:r>
              <a:rPr lang="en-AU" altLang="en-US" sz="1100" dirty="0"/>
              <a:t>Remember that the more subgroup analyses you add, the more likely we are to find false positive and false negative results, and we need to be particularly cautious around post-hoc analyses.</a:t>
            </a:r>
          </a:p>
          <a:p>
            <a:pPr>
              <a:lnSpc>
                <a:spcPct val="80000"/>
              </a:lnSpc>
            </a:pPr>
            <a:endParaRPr lang="en-AU" altLang="en-US" sz="1100" dirty="0"/>
          </a:p>
          <a:p>
            <a:pPr>
              <a:lnSpc>
                <a:spcPct val="80000"/>
              </a:lnSpc>
            </a:pPr>
            <a:r>
              <a:rPr lang="en-AU" altLang="en-US" sz="1100" dirty="0"/>
              <a:t>Even where subgroup analyses have been carefully planned, they may not successfully answer the questions we wanted to investigate. Once you have the results of your review, you might find that you have very few studies overall, or very few in one of your subgroups. Consider whether you have enough information to conduct a meaningful investigation of each group – this is quite a common problem in Cochrane </a:t>
            </a:r>
            <a:r>
              <a:rPr lang="hr-HR" altLang="en-US" sz="1100" dirty="0"/>
              <a:t>R</a:t>
            </a:r>
            <a:r>
              <a:rPr lang="en-AU" altLang="en-US" sz="1100" dirty="0" err="1"/>
              <a:t>eviews</a:t>
            </a:r>
            <a:r>
              <a:rPr lang="en-AU" altLang="en-US" sz="1100" dirty="0"/>
              <a:t>.</a:t>
            </a:r>
          </a:p>
          <a:p>
            <a:pPr>
              <a:lnSpc>
                <a:spcPct val="80000"/>
              </a:lnSpc>
            </a:pPr>
            <a:endParaRPr lang="en-AU" altLang="en-US" sz="1100" dirty="0"/>
          </a:p>
          <a:p>
            <a:pPr>
              <a:lnSpc>
                <a:spcPct val="80000"/>
              </a:lnSpc>
            </a:pPr>
            <a:r>
              <a:rPr lang="en-AU" altLang="en-US" sz="1100" dirty="0"/>
              <a:t>Another problem you might come across is aggregate data – for example, if you want to assess the impact of age, you might find that studies only report results for their whole populations, and don’t provide separate data for different age groups. Unless the study populations are very different between studies – such as a group of studies whose whole population is under 30 years, and another group whose population is over 30 years, you won’t be able to effectively investigate these subgroups without individual patient data.</a:t>
            </a:r>
          </a:p>
          <a:p>
            <a:pPr>
              <a:lnSpc>
                <a:spcPct val="80000"/>
              </a:lnSpc>
            </a:pPr>
            <a:endParaRPr lang="en-AU" altLang="en-US" sz="1100" dirty="0"/>
          </a:p>
          <a:p>
            <a:pPr>
              <a:lnSpc>
                <a:spcPct val="80000"/>
              </a:lnSpc>
            </a:pPr>
            <a:r>
              <a:rPr lang="en-AU" altLang="en-US" sz="1100" dirty="0"/>
              <a:t>It’s also important to think about possible confounding factors operating at the study level, even though within your studies the individuals may be randomised. Are the studies that were conducted in low-income countries also the studies that used lower doses of the drug? Are the studies conducted in people with more severe disease also the studies that incorporated additional intervention components?</a:t>
            </a:r>
          </a:p>
          <a:p>
            <a:pPr>
              <a:lnSpc>
                <a:spcPct val="80000"/>
              </a:lnSpc>
            </a:pPr>
            <a:endParaRPr lang="en-AU" altLang="en-US" sz="1100" dirty="0"/>
          </a:p>
          <a:p>
            <a:pPr>
              <a:lnSpc>
                <a:spcPct val="80000"/>
              </a:lnSpc>
            </a:pPr>
            <a:r>
              <a:rPr lang="en-AU" altLang="en-US" sz="1100" dirty="0"/>
              <a:t>Your best approach is to carefully follow the planned subgroup analysis set out in your protocol. Conduct all the analyses you planned, if possible. When reporting the results, avoid focusing on those results that found significant differences, or that met your expectations, and report all your findings. Overall, you need to be very wary of presenting the results of subgroup analyses as definitive conclusions. </a:t>
            </a:r>
          </a:p>
          <a:p>
            <a:pPr>
              <a:lnSpc>
                <a:spcPct val="80000"/>
              </a:lnSpc>
            </a:pPr>
            <a:endParaRPr lang="en-AU" altLang="en-US" sz="1100"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B6ADCF7-D63C-41DD-8628-A30EE9BABF32}" type="slidenum">
              <a:rPr lang="en-US" altLang="en-US" sz="1300">
                <a:latin typeface="Times New Roman" panose="02020603050405020304" pitchFamily="18" charset="0"/>
              </a:rPr>
              <a:pPr eaLnBrk="1" hangingPunct="1">
                <a:spcBef>
                  <a:spcPct val="0"/>
                </a:spcBef>
              </a:pPr>
              <a:t>28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62749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800" dirty="0"/>
              <a:t>When looking at the results of a subgroup analysis, we want to look at the effect estimate for each subgroup, to see whether they’re different from each other, and to see whether the heterogeneity within each subgroup is different from the overall level of heterogeneity, indicating that the studies are more consistent within than between subgroups, and the factor being grouped is explaining some of the observed heterogeneity.</a:t>
            </a:r>
          </a:p>
          <a:p>
            <a:pPr>
              <a:lnSpc>
                <a:spcPct val="80000"/>
              </a:lnSpc>
            </a:pPr>
            <a:endParaRPr lang="en-AU" altLang="en-US" sz="800" dirty="0"/>
          </a:p>
          <a:p>
            <a:pPr>
              <a:lnSpc>
                <a:spcPct val="80000"/>
              </a:lnSpc>
            </a:pPr>
            <a:r>
              <a:rPr lang="en-AU" altLang="en-US" sz="800" dirty="0"/>
              <a:t>We need to do this carefully, though - don’t just look at their results and see whether the effect estimate is different, or look to see whether the result is statistically significant for one group but not the other. We need to directly compare the subgroups with each other, to see whether the findings are consistent with the possibility that in fact the true underlying effects in each subgroup are the same.</a:t>
            </a:r>
          </a:p>
          <a:p>
            <a:pPr>
              <a:lnSpc>
                <a:spcPct val="80000"/>
              </a:lnSpc>
            </a:pPr>
            <a:endParaRPr lang="en-AU" altLang="en-US" sz="800" dirty="0"/>
          </a:p>
          <a:p>
            <a:pPr>
              <a:lnSpc>
                <a:spcPct val="80000"/>
              </a:lnSpc>
            </a:pPr>
            <a:r>
              <a:rPr lang="en-AU" altLang="en-US" sz="800" dirty="0"/>
              <a:t>If you have only </a:t>
            </a:r>
            <a:r>
              <a:rPr lang="hr-HR" altLang="en-US" sz="800" dirty="0"/>
              <a:t>two</a:t>
            </a:r>
            <a:r>
              <a:rPr lang="en-AU" altLang="en-US" sz="800" dirty="0"/>
              <a:t> subgroups, the simplest way to do that is to compare the confidence intervals – do they overlap? If they don’t, you have a significant difference. It’s also possible for confidence intervals to overlap a tiny bit and the difference can still be significant.</a:t>
            </a:r>
          </a:p>
          <a:p>
            <a:pPr>
              <a:lnSpc>
                <a:spcPct val="80000"/>
              </a:lnSpc>
            </a:pPr>
            <a:endParaRPr lang="en-AU" altLang="en-US" sz="800" dirty="0"/>
          </a:p>
          <a:p>
            <a:pPr>
              <a:lnSpc>
                <a:spcPct val="80000"/>
              </a:lnSpc>
            </a:pPr>
            <a:r>
              <a:rPr lang="en-AU" altLang="en-US" sz="800" dirty="0" err="1"/>
              <a:t>RevMan</a:t>
            </a:r>
            <a:r>
              <a:rPr lang="en-AU" altLang="en-US" sz="800" dirty="0"/>
              <a:t> can also test for a statistically significant difference between groups, and will report this on your forest plot below the heterogeneity statistics. As always, be cautious about these tests, as they may identify false positive results, particularly when using the fixed-effect model. Meta-regression is a more flexible tool for testing these differences, if you have access to it.</a:t>
            </a:r>
          </a:p>
          <a:p>
            <a:pPr>
              <a:lnSpc>
                <a:spcPct val="80000"/>
              </a:lnSpc>
            </a:pPr>
            <a:endParaRPr lang="en-AU" altLang="en-US" sz="800" dirty="0"/>
          </a:p>
          <a:p>
            <a:pPr>
              <a:lnSpc>
                <a:spcPct val="80000"/>
              </a:lnSpc>
            </a:pPr>
            <a:r>
              <a:rPr lang="en-AU" altLang="en-US" sz="800" dirty="0"/>
              <a:t>As we said, results are rarely definitive, but if the subgroups were planned in advance and there are a limited number, and we’ve considered all the reasons to be cautious, we can be more confident in their results. If the subgroups are based on within-study data (based on individual patient results), we can be more confident than between-study data (based on whole studies being grouped), especially if both within- and between-study analyses give us the same result.</a:t>
            </a:r>
          </a:p>
          <a:p>
            <a:pPr>
              <a:lnSpc>
                <a:spcPct val="80000"/>
              </a:lnSpc>
            </a:pPr>
            <a:endParaRPr lang="en-AU" altLang="en-US" sz="800" dirty="0"/>
          </a:p>
          <a:p>
            <a:pPr>
              <a:lnSpc>
                <a:spcPct val="80000"/>
              </a:lnSpc>
            </a:pPr>
            <a:r>
              <a:rPr lang="en-AU" altLang="en-US" sz="800" dirty="0"/>
              <a:t>Any observed effect should be clinically plausible – that is, we can understand how the characteristic can have the observed effect on the intervention. If there is any indirect supporting evidence from outside the review that supports our hypothesis, we can be that much more confident of our conclusions.</a:t>
            </a:r>
          </a:p>
          <a:p>
            <a:pPr>
              <a:lnSpc>
                <a:spcPct val="80000"/>
              </a:lnSpc>
            </a:pPr>
            <a:endParaRPr lang="en-AU" altLang="en-US" sz="800" dirty="0"/>
          </a:p>
          <a:p>
            <a:pPr>
              <a:lnSpc>
                <a:spcPct val="80000"/>
              </a:lnSpc>
            </a:pPr>
            <a:r>
              <a:rPr lang="en-AU" altLang="en-US" sz="800" dirty="0"/>
              <a:t>It’s also important to consider whether the observed effect is clinically meaningful – in a practical sense, does this difference between subgroups mean that we would make different recommendations for action for the different groups? e.g. the intervention is substantially more effective in some groups than others, or one variation on the intervention is more effective than other variations. If the results would not lead to different conclusions, then there may not be much benefit in presenting the subgroup analysis (although you might note that you explored the results and found no important difference).</a:t>
            </a:r>
          </a:p>
          <a:p>
            <a:pPr>
              <a:lnSpc>
                <a:spcPct val="80000"/>
              </a:lnSpc>
            </a:pPr>
            <a:endParaRPr lang="en-AU" altLang="en-US" sz="80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61BEA40-608E-4A43-91DE-6ABA26AABE2A}" type="slidenum">
              <a:rPr lang="en-US" altLang="en-US" sz="1300">
                <a:latin typeface="Times New Roman" panose="02020603050405020304" pitchFamily="18" charset="0"/>
              </a:rPr>
              <a:pPr eaLnBrk="1" hangingPunct="1">
                <a:spcBef>
                  <a:spcPct val="0"/>
                </a:spcBef>
              </a:pPr>
              <a:t>29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3653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5A61128-9A71-42D1-A38F-B496D510BD3F}" type="slidenum">
              <a:rPr lang="en-US" altLang="en-US" sz="1300">
                <a:latin typeface="Times New Roman" panose="02020603050405020304" pitchFamily="18" charset="0"/>
              </a:rPr>
              <a:pPr eaLnBrk="1" hangingPunct="1">
                <a:spcBef>
                  <a:spcPct val="0"/>
                </a:spcBef>
              </a:pPr>
              <a:t>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170731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63EAE19-D230-4B8C-8AB9-32B296F20FC0}" type="slidenum">
              <a:rPr lang="en-US" altLang="en-US" sz="1300">
                <a:latin typeface="Times New Roman" panose="02020603050405020304" pitchFamily="18" charset="0"/>
              </a:rPr>
              <a:pPr eaLnBrk="1" hangingPunct="1">
                <a:spcBef>
                  <a:spcPct val="0"/>
                </a:spcBef>
              </a:pPr>
              <a:t>30</a:t>
            </a:fld>
            <a:endParaRPr lang="en-US" altLang="en-US" sz="13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812800" y="860425"/>
            <a:ext cx="5727700" cy="4295775"/>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AU" altLang="en-US" sz="700" dirty="0"/>
              <a:t>Let’s look at an example. This is a review of nicotine replacement therapy, comparing a high dose </a:t>
            </a:r>
            <a:r>
              <a:rPr lang="en-AU" altLang="en-US" sz="700" dirty="0" err="1"/>
              <a:t>4mg</a:t>
            </a:r>
            <a:r>
              <a:rPr lang="en-AU" altLang="en-US" sz="700" dirty="0"/>
              <a:t> gum with a lower dose 2 mg gum. The outcome being measured is the number of people who successfully quit smoking. You can generate forest plots like this in </a:t>
            </a:r>
            <a:r>
              <a:rPr lang="en-AU" altLang="en-US" sz="700" dirty="0" err="1"/>
              <a:t>RevMan</a:t>
            </a:r>
            <a:r>
              <a:rPr lang="en-AU" altLang="en-US" sz="700" dirty="0"/>
              <a:t>, that separate your study data into two or more groups. You can see there is a black diamond showing an overall effect for each group, and another one at the bottom – this one shows the overall effect estimate for all the data combined.</a:t>
            </a:r>
          </a:p>
          <a:p>
            <a:pPr eaLnBrk="1" hangingPunct="1">
              <a:lnSpc>
                <a:spcPct val="80000"/>
              </a:lnSpc>
            </a:pPr>
            <a:endParaRPr lang="en-AU" altLang="en-US" sz="700" dirty="0"/>
          </a:p>
          <a:p>
            <a:pPr eaLnBrk="1" hangingPunct="1">
              <a:lnSpc>
                <a:spcPct val="80000"/>
              </a:lnSpc>
            </a:pPr>
            <a:r>
              <a:rPr lang="hr-HR" altLang="en-US" sz="700" dirty="0"/>
              <a:t>[NOTE TO </a:t>
            </a:r>
            <a:r>
              <a:rPr lang="hr-HR" altLang="en-US" sz="700" dirty="0" err="1"/>
              <a:t>TRAINERS</a:t>
            </a:r>
            <a:r>
              <a:rPr lang="hr-HR" altLang="en-US" sz="700" dirty="0"/>
              <a:t>: </a:t>
            </a:r>
            <a:r>
              <a:rPr lang="en-AU" altLang="en-US" sz="700" dirty="0"/>
              <a:t>ASK: What is the overall effect of the </a:t>
            </a:r>
            <a:r>
              <a:rPr lang="en-AU" altLang="en-US" sz="700" dirty="0" err="1"/>
              <a:t>4mg</a:t>
            </a:r>
            <a:r>
              <a:rPr lang="en-AU" altLang="en-US" sz="700" dirty="0"/>
              <a:t> gum, in comparison to the </a:t>
            </a:r>
            <a:r>
              <a:rPr lang="en-AU" altLang="en-US" sz="700" dirty="0" err="1"/>
              <a:t>2mg</a:t>
            </a:r>
            <a:r>
              <a:rPr lang="en-AU" altLang="en-US" sz="700" dirty="0"/>
              <a:t> gum?</a:t>
            </a:r>
            <a:r>
              <a:rPr lang="hr-HR" altLang="en-US" sz="700" dirty="0"/>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answer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that </a:t>
            </a:r>
            <a:r>
              <a:rPr lang="hr-HR" sz="1200" kern="1200" dirty="0" err="1">
                <a:solidFill>
                  <a:schemeClr val="tx1"/>
                </a:solidFill>
                <a:effectLst/>
                <a:latin typeface="Source Sans Pro" pitchFamily="34" charset="0"/>
                <a:ea typeface="+mn-ea"/>
                <a:cs typeface="Arial" panose="020B0604020202020204" pitchFamily="34" charset="0"/>
              </a:rPr>
              <a:t>those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using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4mg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gums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were</a:t>
            </a:r>
            <a:r>
              <a:rPr lang="hr-HR" sz="1200" kern="1200" dirty="0">
                <a:solidFill>
                  <a:schemeClr val="tx1"/>
                </a:solidFill>
                <a:effectLst/>
                <a:latin typeface="Source Sans Pro" pitchFamily="34" charset="0"/>
                <a:ea typeface="+mn-ea"/>
                <a:cs typeface="Arial" panose="020B0604020202020204" pitchFamily="34" charset="0"/>
              </a:rPr>
              <a:t> 36% more </a:t>
            </a:r>
            <a:r>
              <a:rPr lang="hr-HR" sz="1200" kern="1200" dirty="0" err="1">
                <a:solidFill>
                  <a:schemeClr val="tx1"/>
                </a:solidFill>
                <a:effectLst/>
                <a:latin typeface="Source Sans Pro" pitchFamily="34" charset="0"/>
                <a:ea typeface="+mn-ea"/>
                <a:cs typeface="Arial" panose="020B0604020202020204" pitchFamily="34" charset="0"/>
              </a:rPr>
              <a:t>likely</a:t>
            </a:r>
            <a:r>
              <a:rPr lang="hr-HR" sz="1200" kern="1200" dirty="0">
                <a:solidFill>
                  <a:schemeClr val="tx1"/>
                </a:solidFill>
                <a:effectLst/>
                <a:latin typeface="Source Sans Pro" pitchFamily="34" charset="0"/>
                <a:ea typeface="+mn-ea"/>
                <a:cs typeface="Arial" panose="020B0604020202020204" pitchFamily="34" charset="0"/>
              </a:rPr>
              <a:t> to </a:t>
            </a:r>
            <a:r>
              <a:rPr lang="hr-HR" sz="1200" kern="1200" dirty="0" err="1">
                <a:solidFill>
                  <a:schemeClr val="tx1"/>
                </a:solidFill>
                <a:effectLst/>
                <a:latin typeface="Source Sans Pro" pitchFamily="34" charset="0"/>
                <a:ea typeface="+mn-ea"/>
                <a:cs typeface="Arial" panose="020B0604020202020204" pitchFamily="34" charset="0"/>
              </a:rPr>
              <a:t>quit</a:t>
            </a:r>
            <a:r>
              <a:rPr lang="hr-HR" sz="1200" kern="1200" dirty="0">
                <a:solidFill>
                  <a:schemeClr val="tx1"/>
                </a:solidFill>
                <a:effectLst/>
                <a:latin typeface="Source Sans Pro" pitchFamily="34" charset="0"/>
                <a:ea typeface="+mn-ea"/>
                <a:cs typeface="Arial" panose="020B0604020202020204" pitchFamily="34" charset="0"/>
              </a:rPr>
              <a:t> smoking </a:t>
            </a:r>
            <a:r>
              <a:rPr lang="hr-HR" sz="1200" kern="1200" dirty="0" err="1">
                <a:solidFill>
                  <a:schemeClr val="tx1"/>
                </a:solidFill>
                <a:effectLst/>
                <a:latin typeface="Source Sans Pro" pitchFamily="34" charset="0"/>
                <a:ea typeface="+mn-ea"/>
                <a:cs typeface="Arial" panose="020B0604020202020204" pitchFamily="34" charset="0"/>
              </a:rPr>
              <a:t>than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those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using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2mg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gums</a:t>
            </a:r>
            <a:r>
              <a:rPr lang="hr-HR" sz="1200" kern="1200" dirty="0">
                <a:solidFill>
                  <a:schemeClr val="tx1"/>
                </a:solidFill>
                <a:effectLst/>
                <a:latin typeface="Source Sans Pro" pitchFamily="34" charset="0"/>
                <a:ea typeface="+mn-ea"/>
                <a:cs typeface="Arial" panose="020B0604020202020204" pitchFamily="34" charset="0"/>
              </a:rPr>
              <a:t>.</a:t>
            </a:r>
            <a:r>
              <a:rPr lang="hr-HR" altLang="en-US" sz="700" dirty="0"/>
              <a:t>]</a:t>
            </a:r>
            <a:endParaRPr lang="en-AU" altLang="en-US" sz="700" dirty="0"/>
          </a:p>
          <a:p>
            <a:pPr eaLnBrk="1" hangingPunct="1">
              <a:lnSpc>
                <a:spcPct val="80000"/>
              </a:lnSpc>
            </a:pPr>
            <a:endParaRPr lang="en-AU" altLang="en-US" sz="700" dirty="0"/>
          </a:p>
          <a:p>
            <a:pPr eaLnBrk="1" hangingPunct="1">
              <a:lnSpc>
                <a:spcPct val="80000"/>
              </a:lnSpc>
            </a:pPr>
            <a:r>
              <a:rPr lang="en-AU" altLang="en-US" sz="700" dirty="0"/>
              <a:t>Now let’s look at the subgroups, which are based on characteristics of the study participants. The top subgroup is high dependency smokers, and the lower subgroup is low dependency smokers.</a:t>
            </a:r>
          </a:p>
          <a:p>
            <a:pPr eaLnBrk="1" hangingPunct="1">
              <a:lnSpc>
                <a:spcPct val="80000"/>
              </a:lnSpc>
            </a:pPr>
            <a:endParaRPr lang="en-AU" altLang="en-US" sz="700" dirty="0"/>
          </a:p>
          <a:p>
            <a:pPr eaLnBrk="1" hangingPunct="1">
              <a:lnSpc>
                <a:spcPct val="80000"/>
              </a:lnSpc>
            </a:pPr>
            <a:r>
              <a:rPr lang="hr-HR" altLang="en-US" sz="700" dirty="0"/>
              <a:t>NOTE TO </a:t>
            </a:r>
            <a:r>
              <a:rPr lang="hr-HR" altLang="en-US" sz="700" dirty="0" err="1"/>
              <a:t>TRAINERS</a:t>
            </a:r>
            <a:r>
              <a:rPr lang="hr-HR" altLang="en-US" sz="700" dirty="0"/>
              <a:t>: </a:t>
            </a:r>
            <a:r>
              <a:rPr lang="en-AU" altLang="en-US" sz="700" dirty="0"/>
              <a:t>ASK: What is the effect of the </a:t>
            </a:r>
            <a:r>
              <a:rPr lang="en-AU" altLang="en-US" sz="700" dirty="0" err="1"/>
              <a:t>4mg</a:t>
            </a:r>
            <a:r>
              <a:rPr lang="en-AU" altLang="en-US" sz="700" dirty="0"/>
              <a:t> gum in high dependency smokers, compared to </a:t>
            </a:r>
            <a:r>
              <a:rPr lang="en-AU" altLang="en-US" sz="700" dirty="0" err="1"/>
              <a:t>2mg</a:t>
            </a:r>
            <a:r>
              <a:rPr lang="en-AU" altLang="en-US" sz="700" dirty="0"/>
              <a:t> gum</a:t>
            </a:r>
            <a:r>
              <a:rPr lang="hr-HR" altLang="en-US" sz="700" dirty="0"/>
              <a:t>? </a:t>
            </a:r>
            <a:r>
              <a:rPr lang="en-AU" altLang="en-US" sz="700" dirty="0"/>
              <a:t>What is the effect of the </a:t>
            </a:r>
            <a:r>
              <a:rPr lang="en-AU" altLang="en-US" sz="700" dirty="0" err="1"/>
              <a:t>4mg</a:t>
            </a:r>
            <a:r>
              <a:rPr lang="en-AU" altLang="en-US" sz="700" dirty="0"/>
              <a:t> gum in low dependency smokers? What does this indicate?</a:t>
            </a:r>
            <a:r>
              <a:rPr lang="hr-HR" altLang="en-US" sz="700" dirty="0"/>
              <a:t> </a:t>
            </a:r>
            <a:r>
              <a:rPr lang="hr-HR" altLang="en-US" sz="700" dirty="0" err="1"/>
              <a:t>ANSWER</a:t>
            </a:r>
            <a:r>
              <a:rPr lang="hr-HR" altLang="en-US" sz="700" dirty="0"/>
              <a:t>: </a:t>
            </a:r>
            <a:r>
              <a:rPr lang="hr-HR" altLang="en-US" sz="700" dirty="0" err="1"/>
              <a:t>the</a:t>
            </a:r>
            <a:r>
              <a:rPr lang="hr-HR" altLang="en-US" sz="700" dirty="0"/>
              <a:t> </a:t>
            </a:r>
            <a:r>
              <a:rPr lang="hr-HR" altLang="en-US" sz="700" dirty="0" err="1"/>
              <a:t>effect</a:t>
            </a:r>
            <a:r>
              <a:rPr lang="hr-HR" altLang="en-US" sz="700" dirty="0"/>
              <a:t> </a:t>
            </a:r>
            <a:r>
              <a:rPr lang="hr-HR" altLang="en-US" sz="700" dirty="0" err="1"/>
              <a:t>appears</a:t>
            </a:r>
            <a:r>
              <a:rPr lang="hr-HR" altLang="en-US" sz="700" dirty="0"/>
              <a:t> to </a:t>
            </a:r>
            <a:r>
              <a:rPr lang="hr-HR" altLang="en-US" sz="700" dirty="0" err="1"/>
              <a:t>be</a:t>
            </a:r>
            <a:r>
              <a:rPr lang="hr-HR" altLang="en-US" sz="700" dirty="0"/>
              <a:t> </a:t>
            </a:r>
            <a:r>
              <a:rPr lang="hr-HR" altLang="en-US" sz="700" dirty="0" err="1"/>
              <a:t>higher</a:t>
            </a:r>
            <a:r>
              <a:rPr lang="hr-HR" altLang="en-US" sz="700" dirty="0"/>
              <a:t> </a:t>
            </a:r>
            <a:r>
              <a:rPr lang="hr-HR" altLang="en-US" sz="700" dirty="0" err="1"/>
              <a:t>in</a:t>
            </a:r>
            <a:r>
              <a:rPr lang="hr-HR" altLang="en-US" sz="700" dirty="0"/>
              <a:t> </a:t>
            </a:r>
            <a:r>
              <a:rPr lang="hr-HR" altLang="en-US" sz="700" dirty="0" err="1"/>
              <a:t>high</a:t>
            </a:r>
            <a:r>
              <a:rPr lang="hr-HR" altLang="en-US" sz="700" dirty="0"/>
              <a:t> </a:t>
            </a:r>
            <a:r>
              <a:rPr lang="hr-HR" altLang="en-US" sz="700" dirty="0" err="1"/>
              <a:t>dependency</a:t>
            </a:r>
            <a:r>
              <a:rPr lang="hr-HR" altLang="en-US" sz="700" dirty="0"/>
              <a:t> </a:t>
            </a:r>
            <a:r>
              <a:rPr lang="hr-HR" altLang="en-US" sz="700" dirty="0" err="1"/>
              <a:t>smokers</a:t>
            </a:r>
            <a:r>
              <a:rPr lang="hr-HR" altLang="en-US" sz="700" dirty="0"/>
              <a:t>, </a:t>
            </a:r>
            <a:r>
              <a:rPr lang="hr-HR" altLang="en-US" sz="700" dirty="0" err="1"/>
              <a:t>while</a:t>
            </a:r>
            <a:r>
              <a:rPr lang="hr-HR" altLang="en-US" sz="700" dirty="0"/>
              <a:t> </a:t>
            </a:r>
            <a:r>
              <a:rPr lang="hr-HR" altLang="en-US" sz="700" dirty="0" err="1"/>
              <a:t>the</a:t>
            </a:r>
            <a:r>
              <a:rPr lang="hr-HR" altLang="en-US" sz="700" dirty="0"/>
              <a:t> use </a:t>
            </a:r>
            <a:r>
              <a:rPr lang="hr-HR" altLang="en-US" sz="700" dirty="0" err="1"/>
              <a:t>of</a:t>
            </a:r>
            <a:r>
              <a:rPr lang="hr-HR" altLang="en-US" sz="700" dirty="0"/>
              <a:t> </a:t>
            </a:r>
            <a:r>
              <a:rPr lang="hr-HR" altLang="en-US" sz="700" dirty="0" err="1"/>
              <a:t>stronger</a:t>
            </a:r>
            <a:r>
              <a:rPr lang="hr-HR" altLang="en-US" sz="700" dirty="0"/>
              <a:t> (</a:t>
            </a:r>
            <a:r>
              <a:rPr lang="hr-HR" altLang="en-US" sz="700" dirty="0" err="1"/>
              <a:t>4mg</a:t>
            </a:r>
            <a:r>
              <a:rPr lang="hr-HR" altLang="en-US" sz="700" dirty="0"/>
              <a:t>) </a:t>
            </a:r>
            <a:r>
              <a:rPr lang="hr-HR" altLang="en-US" sz="700" dirty="0" err="1"/>
              <a:t>gum</a:t>
            </a:r>
            <a:r>
              <a:rPr lang="hr-HR" altLang="en-US" sz="700" dirty="0"/>
              <a:t> </a:t>
            </a:r>
            <a:r>
              <a:rPr lang="hr-HR" altLang="en-US" sz="700" dirty="0" err="1"/>
              <a:t>appers</a:t>
            </a:r>
            <a:r>
              <a:rPr lang="hr-HR" altLang="en-US" sz="700" dirty="0"/>
              <a:t> </a:t>
            </a:r>
            <a:r>
              <a:rPr lang="hr-HR" altLang="en-US" sz="700" dirty="0" err="1"/>
              <a:t>not</a:t>
            </a:r>
            <a:r>
              <a:rPr lang="hr-HR" altLang="en-US" sz="700" dirty="0"/>
              <a:t> to make </a:t>
            </a:r>
            <a:r>
              <a:rPr lang="hr-HR" altLang="en-US" sz="700" dirty="0" err="1"/>
              <a:t>any</a:t>
            </a:r>
            <a:r>
              <a:rPr lang="hr-HR" altLang="en-US" sz="700" dirty="0"/>
              <a:t> </a:t>
            </a:r>
            <a:r>
              <a:rPr lang="hr-HR" altLang="en-US" sz="700" dirty="0" err="1"/>
              <a:t>difference</a:t>
            </a:r>
            <a:r>
              <a:rPr lang="hr-HR" altLang="en-US" sz="700" dirty="0"/>
              <a:t> </a:t>
            </a:r>
            <a:r>
              <a:rPr lang="hr-HR" altLang="en-US" sz="700" dirty="0" err="1"/>
              <a:t>in</a:t>
            </a:r>
            <a:r>
              <a:rPr lang="hr-HR" altLang="en-US" sz="700" dirty="0"/>
              <a:t> </a:t>
            </a:r>
            <a:r>
              <a:rPr lang="hr-HR" altLang="en-US" sz="700" dirty="0" err="1"/>
              <a:t>low</a:t>
            </a:r>
            <a:r>
              <a:rPr lang="hr-HR" altLang="en-US" sz="700" dirty="0"/>
              <a:t> </a:t>
            </a:r>
            <a:r>
              <a:rPr lang="hr-HR" altLang="en-US" sz="700" dirty="0" err="1"/>
              <a:t>dependency</a:t>
            </a:r>
            <a:r>
              <a:rPr lang="hr-HR" altLang="en-US" sz="700" dirty="0"/>
              <a:t> </a:t>
            </a:r>
            <a:r>
              <a:rPr lang="hr-HR" altLang="en-US" sz="700" dirty="0" err="1"/>
              <a:t>smokers</a:t>
            </a:r>
            <a:r>
              <a:rPr lang="en-AU" altLang="en-US" sz="700" dirty="0"/>
              <a:t>?</a:t>
            </a:r>
            <a:endParaRPr lang="hr-HR" altLang="en-US" sz="700" dirty="0"/>
          </a:p>
          <a:p>
            <a:pPr eaLnBrk="1" hangingPunct="1">
              <a:lnSpc>
                <a:spcPct val="80000"/>
              </a:lnSpc>
            </a:pPr>
            <a:endParaRPr lang="en-AU" altLang="en-US" sz="700" dirty="0"/>
          </a:p>
          <a:p>
            <a:pPr eaLnBrk="1" hangingPunct="1">
              <a:lnSpc>
                <a:spcPct val="80000"/>
              </a:lnSpc>
            </a:pPr>
            <a:r>
              <a:rPr lang="hr-HR" altLang="en-US" sz="700" dirty="0" err="1"/>
              <a:t>ASK</a:t>
            </a:r>
            <a:r>
              <a:rPr lang="hr-HR" altLang="en-US" sz="700" dirty="0"/>
              <a:t>: </a:t>
            </a:r>
            <a:r>
              <a:rPr lang="en-AU" altLang="en-US" sz="700" dirty="0"/>
              <a:t>What is the overall level of heterogeneity? What are the levels of heterogeneity in each subgroup? What does this indicate?</a:t>
            </a:r>
            <a:endParaRPr lang="hr-HR" altLang="en-US" sz="700" dirty="0"/>
          </a:p>
          <a:p>
            <a:pPr eaLnBrk="1" hangingPunct="1">
              <a:lnSpc>
                <a:spcPct val="80000"/>
              </a:lnSpc>
            </a:pPr>
            <a:r>
              <a:rPr lang="hr-HR" altLang="en-US" sz="700" dirty="0" err="1"/>
              <a:t>ANSWER</a:t>
            </a:r>
            <a:r>
              <a:rPr lang="hr-HR" altLang="en-US" sz="700" dirty="0"/>
              <a:t>: </a:t>
            </a:r>
            <a:r>
              <a:rPr lang="hr-HR" altLang="en-US" sz="700" dirty="0" err="1"/>
              <a:t>Overall</a:t>
            </a:r>
            <a:r>
              <a:rPr lang="hr-HR" altLang="en-US" sz="700" dirty="0"/>
              <a:t> </a:t>
            </a:r>
            <a:r>
              <a:rPr lang="hr-HR" altLang="en-US" sz="700" dirty="0" err="1"/>
              <a:t>level</a:t>
            </a:r>
            <a:r>
              <a:rPr lang="hr-HR" altLang="en-US" sz="700" dirty="0"/>
              <a:t> </a:t>
            </a:r>
            <a:r>
              <a:rPr lang="hr-HR" altLang="en-US" sz="700" dirty="0" err="1"/>
              <a:t>of</a:t>
            </a:r>
            <a:r>
              <a:rPr lang="hr-HR" altLang="en-US" sz="700" dirty="0"/>
              <a:t> </a:t>
            </a:r>
            <a:r>
              <a:rPr lang="hr-HR" altLang="en-US" sz="700" dirty="0" err="1"/>
              <a:t>heterogeneity</a:t>
            </a:r>
            <a:r>
              <a:rPr lang="hr-HR" altLang="en-US" sz="700" dirty="0"/>
              <a:t> </a:t>
            </a:r>
            <a:r>
              <a:rPr lang="hr-HR" altLang="en-US" sz="700" dirty="0" err="1"/>
              <a:t>is</a:t>
            </a:r>
            <a:r>
              <a:rPr lang="hr-HR" altLang="en-US" sz="700" dirty="0"/>
              <a:t> </a:t>
            </a:r>
            <a:r>
              <a:rPr lang="hr-HR" altLang="en-US" sz="700" dirty="0" err="1"/>
              <a:t>considerable</a:t>
            </a:r>
            <a:r>
              <a:rPr lang="hr-HR" altLang="en-US" sz="700" dirty="0"/>
              <a:t>  (</a:t>
            </a:r>
            <a:r>
              <a:rPr lang="en-AU" altLang="en-US" sz="800" dirty="0" err="1"/>
              <a:t>I</a:t>
            </a:r>
            <a:r>
              <a:rPr lang="en-AU" altLang="en-US" sz="800" baseline="30000" dirty="0" err="1"/>
              <a:t>2</a:t>
            </a:r>
            <a:r>
              <a:rPr lang="hr-HR" altLang="en-US" sz="700" dirty="0"/>
              <a:t>=62%), but </a:t>
            </a:r>
            <a:r>
              <a:rPr lang="hr-HR" altLang="en-US" sz="700" dirty="0" err="1"/>
              <a:t>much</a:t>
            </a:r>
            <a:r>
              <a:rPr lang="hr-HR" altLang="en-US" sz="700" dirty="0"/>
              <a:t> </a:t>
            </a:r>
            <a:r>
              <a:rPr lang="hr-HR" altLang="en-US" sz="700" dirty="0" err="1"/>
              <a:t>smaller</a:t>
            </a:r>
            <a:r>
              <a:rPr lang="hr-HR" altLang="en-US" sz="700" dirty="0"/>
              <a:t> </a:t>
            </a:r>
            <a:r>
              <a:rPr lang="hr-HR" altLang="en-US" sz="700" dirty="0" err="1"/>
              <a:t>in</a:t>
            </a:r>
            <a:r>
              <a:rPr lang="hr-HR" altLang="en-US" sz="700" dirty="0"/>
              <a:t> </a:t>
            </a:r>
            <a:r>
              <a:rPr lang="hr-HR" altLang="en-US" sz="700" dirty="0" err="1"/>
              <a:t>each</a:t>
            </a:r>
            <a:r>
              <a:rPr lang="hr-HR" altLang="en-US" sz="700" dirty="0"/>
              <a:t> </a:t>
            </a:r>
            <a:r>
              <a:rPr lang="hr-HR" altLang="en-US" sz="700" dirty="0" err="1"/>
              <a:t>subgroup</a:t>
            </a:r>
            <a:r>
              <a:rPr lang="hr-HR" altLang="en-US" sz="700" dirty="0"/>
              <a:t> (</a:t>
            </a:r>
            <a:r>
              <a:rPr lang="en-AU" altLang="en-US" sz="800" dirty="0" err="1"/>
              <a:t>I</a:t>
            </a:r>
            <a:r>
              <a:rPr lang="en-AU" altLang="en-US" sz="800" baseline="30000" dirty="0" err="1"/>
              <a:t>2</a:t>
            </a:r>
            <a:r>
              <a:rPr lang="hr-HR" altLang="en-US" sz="700" dirty="0"/>
              <a:t>=13%, </a:t>
            </a:r>
            <a:r>
              <a:rPr lang="en-AU" altLang="en-US" sz="800" dirty="0" err="1"/>
              <a:t>I</a:t>
            </a:r>
            <a:r>
              <a:rPr lang="en-AU" altLang="en-US" sz="800" baseline="30000" dirty="0" err="1"/>
              <a:t>2</a:t>
            </a:r>
            <a:r>
              <a:rPr lang="hr-HR" altLang="en-US" sz="700" dirty="0"/>
              <a:t>=0%). </a:t>
            </a:r>
            <a:r>
              <a:rPr lang="hr-HR" altLang="en-US" sz="700" dirty="0" err="1"/>
              <a:t>This</a:t>
            </a:r>
            <a:r>
              <a:rPr lang="hr-HR" altLang="en-US" sz="700" dirty="0"/>
              <a:t> </a:t>
            </a:r>
            <a:r>
              <a:rPr lang="hr-HR" altLang="en-US" sz="700" dirty="0" err="1"/>
              <a:t>indicates</a:t>
            </a:r>
            <a:r>
              <a:rPr lang="hr-HR" altLang="en-US" sz="700" dirty="0"/>
              <a:t> </a:t>
            </a:r>
            <a:r>
              <a:rPr lang="hr-HR" altLang="en-US" sz="700" dirty="0" err="1"/>
              <a:t>that</a:t>
            </a:r>
            <a:r>
              <a:rPr lang="hr-HR" altLang="en-US" sz="700" dirty="0"/>
              <a:t> </a:t>
            </a:r>
            <a:r>
              <a:rPr lang="hr-HR" altLang="en-US" sz="700" dirty="0" err="1"/>
              <a:t>the</a:t>
            </a:r>
            <a:r>
              <a:rPr lang="hr-HR" altLang="en-US" sz="700" dirty="0"/>
              <a:t> </a:t>
            </a:r>
            <a:r>
              <a:rPr lang="hr-HR" altLang="en-US" sz="700" dirty="0" err="1"/>
              <a:t>overall</a:t>
            </a:r>
            <a:r>
              <a:rPr lang="hr-HR" altLang="en-US" sz="700" dirty="0"/>
              <a:t> </a:t>
            </a:r>
            <a:r>
              <a:rPr lang="hr-HR" altLang="en-US" sz="700" dirty="0" err="1"/>
              <a:t>heterogeneity</a:t>
            </a:r>
            <a:r>
              <a:rPr lang="hr-HR" altLang="en-US" sz="700" dirty="0"/>
              <a:t> </a:t>
            </a:r>
            <a:r>
              <a:rPr lang="hr-HR" altLang="en-US" sz="700" dirty="0" err="1"/>
              <a:t>may</a:t>
            </a:r>
            <a:r>
              <a:rPr lang="hr-HR" altLang="en-US" sz="700" dirty="0"/>
              <a:t> </a:t>
            </a:r>
            <a:r>
              <a:rPr lang="hr-HR" altLang="en-US" sz="700" dirty="0" err="1"/>
              <a:t>be</a:t>
            </a:r>
            <a:r>
              <a:rPr lang="hr-HR" altLang="en-US" sz="700" dirty="0"/>
              <a:t> </a:t>
            </a:r>
            <a:r>
              <a:rPr lang="hr-HR" altLang="en-US" sz="700" dirty="0" err="1"/>
              <a:t>explained</a:t>
            </a:r>
            <a:r>
              <a:rPr lang="hr-HR" altLang="en-US" sz="700" dirty="0"/>
              <a:t> </a:t>
            </a:r>
            <a:r>
              <a:rPr lang="hr-HR" altLang="en-US" sz="700" dirty="0" err="1"/>
              <a:t>by</a:t>
            </a:r>
            <a:r>
              <a:rPr lang="hr-HR" altLang="en-US" sz="700" dirty="0"/>
              <a:t> </a:t>
            </a:r>
            <a:r>
              <a:rPr lang="hr-HR" altLang="en-US" sz="700" dirty="0" err="1"/>
              <a:t>differences</a:t>
            </a:r>
            <a:r>
              <a:rPr lang="hr-HR" altLang="en-US" sz="700" dirty="0"/>
              <a:t> </a:t>
            </a:r>
            <a:r>
              <a:rPr lang="hr-HR" altLang="en-US" sz="700" dirty="0" err="1"/>
              <a:t>among</a:t>
            </a:r>
            <a:r>
              <a:rPr lang="hr-HR" altLang="en-US" sz="700" dirty="0"/>
              <a:t> </a:t>
            </a:r>
            <a:r>
              <a:rPr lang="hr-HR" altLang="en-US" sz="700" dirty="0" err="1"/>
              <a:t>subgroups</a:t>
            </a:r>
            <a:r>
              <a:rPr lang="hr-HR" altLang="en-US" sz="700" dirty="0"/>
              <a:t>.</a:t>
            </a:r>
            <a:endParaRPr lang="en-AU" altLang="en-US" sz="700" dirty="0"/>
          </a:p>
          <a:p>
            <a:pPr eaLnBrk="1" hangingPunct="1">
              <a:lnSpc>
                <a:spcPct val="80000"/>
              </a:lnSpc>
            </a:pPr>
            <a:endParaRPr lang="hr-HR" altLang="en-US" sz="700" dirty="0"/>
          </a:p>
          <a:p>
            <a:pPr eaLnBrk="1" hangingPunct="1">
              <a:lnSpc>
                <a:spcPct val="80000"/>
              </a:lnSpc>
            </a:pPr>
            <a:r>
              <a:rPr lang="hr-HR" altLang="en-US" sz="700" dirty="0" err="1"/>
              <a:t>ASK</a:t>
            </a:r>
            <a:r>
              <a:rPr lang="hr-HR" altLang="en-US" sz="700" dirty="0"/>
              <a:t>: </a:t>
            </a:r>
            <a:r>
              <a:rPr lang="en-AU" altLang="en-US" sz="700" dirty="0"/>
              <a:t>How can we tell if these subgroup results are significantly different from each other?</a:t>
            </a:r>
          </a:p>
          <a:p>
            <a:pPr eaLnBrk="1" hangingPunct="1">
              <a:lnSpc>
                <a:spcPct val="80000"/>
              </a:lnSpc>
            </a:pPr>
            <a:r>
              <a:rPr lang="hr-HR" altLang="en-US" sz="700" dirty="0" err="1"/>
              <a:t>ANSWER</a:t>
            </a:r>
            <a:r>
              <a:rPr lang="hr-HR" altLang="en-US" sz="700" dirty="0"/>
              <a:t>: </a:t>
            </a:r>
            <a:r>
              <a:rPr lang="en-AU" altLang="en-US" sz="700" dirty="0"/>
              <a:t>First we can look at whether their confidence intervals overlap – in this case, they don’t. We can also look at the </a:t>
            </a:r>
            <a:r>
              <a:rPr lang="en-AU" altLang="en-US" sz="700" dirty="0" err="1"/>
              <a:t>chi</a:t>
            </a:r>
            <a:r>
              <a:rPr lang="en-AU" altLang="en-US" sz="700" baseline="30000" dirty="0" err="1"/>
              <a:t>2</a:t>
            </a:r>
            <a:r>
              <a:rPr lang="en-AU" altLang="en-US" sz="700" dirty="0"/>
              <a:t> test for subgroup difference – in this case we find a very low P value of 0.001. So, it seems reasonable to conclude that while </a:t>
            </a:r>
            <a:r>
              <a:rPr lang="en-AU" altLang="en-US" sz="700" dirty="0" err="1"/>
              <a:t>4mg</a:t>
            </a:r>
            <a:r>
              <a:rPr lang="en-AU" altLang="en-US" sz="700" dirty="0"/>
              <a:t> gum is more effective than </a:t>
            </a:r>
            <a:r>
              <a:rPr lang="en-AU" altLang="en-US" sz="700" dirty="0" err="1"/>
              <a:t>2mg</a:t>
            </a:r>
            <a:r>
              <a:rPr lang="en-AU" altLang="en-US" sz="700" dirty="0"/>
              <a:t> in high dependency smokers, but it appears to be equally but no more effective for low dependency smokers.</a:t>
            </a:r>
          </a:p>
          <a:p>
            <a:pPr eaLnBrk="1" hangingPunct="1">
              <a:lnSpc>
                <a:spcPct val="80000"/>
              </a:lnSpc>
            </a:pPr>
            <a:endParaRPr lang="en-AU" altLang="en-US" sz="700" dirty="0"/>
          </a:p>
          <a:p>
            <a:pPr eaLnBrk="1" hangingPunct="1">
              <a:lnSpc>
                <a:spcPct val="80000"/>
              </a:lnSpc>
            </a:pPr>
            <a:r>
              <a:rPr lang="en-AU" altLang="en-US" sz="700" dirty="0"/>
              <a:t>Note that it’s much more common to find differences in the strength of an effect of an intervention between subgroups than to find qualitative differences – that is, it would be very unlikely to find that </a:t>
            </a:r>
            <a:r>
              <a:rPr lang="en-AU" altLang="en-US" sz="700" dirty="0" err="1"/>
              <a:t>4mg</a:t>
            </a:r>
            <a:r>
              <a:rPr lang="en-AU" altLang="en-US" sz="700" dirty="0"/>
              <a:t> gum helped some people quit but prevented others from quitting.</a:t>
            </a:r>
          </a:p>
          <a:p>
            <a:pPr eaLnBrk="1" hangingPunct="1">
              <a:lnSpc>
                <a:spcPct val="80000"/>
              </a:lnSpc>
            </a:pPr>
            <a:endParaRPr lang="en-AU" altLang="en-US" sz="700" dirty="0"/>
          </a:p>
          <a:p>
            <a:pPr eaLnBrk="1" hangingPunct="1">
              <a:lnSpc>
                <a:spcPct val="80000"/>
              </a:lnSpc>
            </a:pPr>
            <a:r>
              <a:rPr lang="en-AU" altLang="en-US" sz="700" dirty="0"/>
              <a:t>ASK: is this difference clinically plausible?</a:t>
            </a:r>
          </a:p>
          <a:p>
            <a:pPr eaLnBrk="1" hangingPunct="1">
              <a:lnSpc>
                <a:spcPct val="80000"/>
              </a:lnSpc>
            </a:pPr>
            <a:r>
              <a:rPr lang="en-AU" altLang="en-US" sz="700" dirty="0"/>
              <a:t>Yes – it might well be that there is a threshold level of nicotine required to help you quit that varies depending on your regular nicotine intake.</a:t>
            </a:r>
          </a:p>
          <a:p>
            <a:pPr eaLnBrk="1" hangingPunct="1">
              <a:lnSpc>
                <a:spcPct val="80000"/>
              </a:lnSpc>
            </a:pPr>
            <a:endParaRPr lang="en-AU" altLang="en-US" sz="700" dirty="0"/>
          </a:p>
          <a:p>
            <a:pPr eaLnBrk="1" hangingPunct="1">
              <a:lnSpc>
                <a:spcPct val="80000"/>
              </a:lnSpc>
            </a:pPr>
            <a:r>
              <a:rPr lang="en-AU" altLang="en-US" sz="700" dirty="0"/>
              <a:t>ASK: Is the difference clinically important – would it affect your recommendations for the use of </a:t>
            </a:r>
            <a:r>
              <a:rPr lang="en-AU" altLang="en-US" sz="700" dirty="0" err="1"/>
              <a:t>4mg</a:t>
            </a:r>
            <a:r>
              <a:rPr lang="en-AU" altLang="en-US" sz="700" dirty="0"/>
              <a:t> gum?</a:t>
            </a:r>
          </a:p>
          <a:p>
            <a:pPr eaLnBrk="1" hangingPunct="1">
              <a:lnSpc>
                <a:spcPct val="80000"/>
              </a:lnSpc>
            </a:pPr>
            <a:r>
              <a:rPr lang="en-AU" altLang="en-US" sz="700" dirty="0"/>
              <a:t>Yes – low dependency smokers might well prefer to use a lower dose, as it might be cheaper, or less likely to cause side-effects.</a:t>
            </a:r>
          </a:p>
          <a:p>
            <a:pPr eaLnBrk="1" hangingPunct="1">
              <a:lnSpc>
                <a:spcPct val="80000"/>
              </a:lnSpc>
            </a:pPr>
            <a:endParaRPr lang="en-AU" altLang="en-US" sz="700" dirty="0"/>
          </a:p>
          <a:p>
            <a:pPr eaLnBrk="1" hangingPunct="1">
              <a:lnSpc>
                <a:spcPct val="80000"/>
              </a:lnSpc>
            </a:pPr>
            <a:r>
              <a:rPr lang="en-AU" altLang="en-US" sz="700" dirty="0"/>
              <a:t>ASK: Are there any other factors we should consider?</a:t>
            </a:r>
          </a:p>
          <a:p>
            <a:pPr eaLnBrk="1" hangingPunct="1">
              <a:lnSpc>
                <a:spcPct val="80000"/>
              </a:lnSpc>
            </a:pPr>
            <a:r>
              <a:rPr lang="en-AU" altLang="en-US" sz="700" dirty="0"/>
              <a:t>It’s reassuring to note that in this case two of the included studies, Garvey and </a:t>
            </a:r>
            <a:r>
              <a:rPr lang="en-AU" altLang="en-US" sz="700" dirty="0" err="1"/>
              <a:t>Kornitzer</a:t>
            </a:r>
            <a:r>
              <a:rPr lang="en-AU" altLang="en-US" sz="700" dirty="0"/>
              <a:t>, are providing individual patient data to both subgroups, to go alongside between-study evidence from the other studies.</a:t>
            </a:r>
          </a:p>
        </p:txBody>
      </p:sp>
    </p:spTree>
    <p:extLst>
      <p:ext uri="{BB962C8B-B14F-4D97-AF65-F5344CB8AC3E}">
        <p14:creationId xmlns:p14="http://schemas.microsoft.com/office/powerpoint/2010/main" val="3538418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00FCCF1-0B0E-4C46-BD7F-17464DB5073F}" type="slidenum">
              <a:rPr lang="en-US" altLang="en-US" sz="1300">
                <a:latin typeface="Times New Roman" panose="02020603050405020304" pitchFamily="18" charset="0"/>
              </a:rPr>
              <a:pPr eaLnBrk="1" hangingPunct="1">
                <a:spcBef>
                  <a:spcPct val="0"/>
                </a:spcBef>
              </a:pPr>
              <a:t>31</a:t>
            </a:fld>
            <a:endParaRPr lang="en-US" altLang="en-US" sz="13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812800" y="860425"/>
            <a:ext cx="5727700" cy="4295775"/>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Here’s another example. This review is of St John’s Wort for depression, and we’re measuring the number of people who successfully respond to the herbal extract. In this case, the authors have grouped the studies according to the different extracts of St John’s wort that have been used.</a:t>
            </a:r>
          </a:p>
          <a:p>
            <a:pPr eaLnBrk="1" hangingPunct="1"/>
            <a:endParaRPr lang="en-AU" altLang="en-US" dirty="0"/>
          </a:p>
          <a:p>
            <a:pPr eaLnBrk="1" hangingPunct="1"/>
            <a:r>
              <a:rPr lang="hr-HR" altLang="en-US" dirty="0"/>
              <a:t>NOTE TO </a:t>
            </a:r>
            <a:r>
              <a:rPr lang="hr-HR" altLang="en-US" dirty="0" err="1"/>
              <a:t>TRAINERS</a:t>
            </a:r>
            <a:r>
              <a:rPr lang="hr-HR" altLang="en-US" dirty="0"/>
              <a:t>: </a:t>
            </a:r>
            <a:r>
              <a:rPr lang="en-AU" altLang="en-US" dirty="0"/>
              <a:t>ASK: Looking at the results for each subgroup, does it appear that there are important differences between the effects of the different extracts?</a:t>
            </a:r>
          </a:p>
          <a:p>
            <a:pPr eaLnBrk="1" hangingPunct="1"/>
            <a:r>
              <a:rPr lang="hr-HR" altLang="en-US" dirty="0" err="1"/>
              <a:t>ANSWER</a:t>
            </a:r>
            <a:r>
              <a:rPr lang="hr-HR" altLang="en-US" dirty="0"/>
              <a:t>: </a:t>
            </a:r>
            <a:r>
              <a:rPr lang="en-AU" altLang="en-US" dirty="0"/>
              <a:t>No. Although some results are significant and others are not, this does not mean the results are inconsistent – these are very small subgroups, and they vary in the amount of information they have, and their power to detect an effect. The diamonds all line up with each other relatively well, and the test for subgroup differences does not indicate a significance difference.</a:t>
            </a:r>
          </a:p>
          <a:p>
            <a:pPr eaLnBrk="1" hangingPunct="1"/>
            <a:endParaRPr lang="en-AU" altLang="en-US" dirty="0"/>
          </a:p>
          <a:p>
            <a:pPr eaLnBrk="1" hangingPunct="1"/>
            <a:r>
              <a:rPr lang="en-AU" altLang="en-US" dirty="0"/>
              <a:t>Although there is clear heterogeneity on this forest plot overall, it is not explained by the extract used, and the authors would need to move on to their other planned subgroup analyses. Note that there is one particular outlying study on this forest plot</a:t>
            </a:r>
            <a:r>
              <a:rPr lang="hr-HR" altLang="en-US" dirty="0"/>
              <a:t> (</a:t>
            </a:r>
            <a:r>
              <a:rPr lang="hr-HR" altLang="en-US" dirty="0" err="1"/>
              <a:t>Uebelhack</a:t>
            </a:r>
            <a:r>
              <a:rPr lang="hr-HR" altLang="en-US" dirty="0"/>
              <a:t> 2004)</a:t>
            </a:r>
            <a:r>
              <a:rPr lang="en-AU" altLang="en-US" dirty="0"/>
              <a:t> – this study would cause heterogeneity to appear on any subgroup analysis, but it may be something else that’s different about this study, such as its risk of bias, or its population, that causes it to find different results.</a:t>
            </a:r>
          </a:p>
        </p:txBody>
      </p:sp>
    </p:spTree>
    <p:extLst>
      <p:ext uri="{BB962C8B-B14F-4D97-AF65-F5344CB8AC3E}">
        <p14:creationId xmlns:p14="http://schemas.microsoft.com/office/powerpoint/2010/main" val="1796607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1100" dirty="0"/>
              <a:t>Sensitivity analysis is often confused with subgroup analysis, but they’re not the same thing, although they are both important for your review.</a:t>
            </a:r>
          </a:p>
          <a:p>
            <a:pPr>
              <a:lnSpc>
                <a:spcPct val="80000"/>
              </a:lnSpc>
            </a:pPr>
            <a:endParaRPr lang="en-AU" altLang="en-US" sz="1100" dirty="0"/>
          </a:p>
          <a:p>
            <a:pPr>
              <a:lnSpc>
                <a:spcPct val="80000"/>
              </a:lnSpc>
            </a:pPr>
            <a:r>
              <a:rPr lang="en-AU" altLang="en-US" sz="1100" dirty="0"/>
              <a:t>The process of writing a systematic review involves a long series of decisions – in some cases objective decisions, and in some cases more subjective or arbitrary decisions. It can be helpful to test those decisions to see whether the findings of the review would have been different had we made a different decision.</a:t>
            </a:r>
          </a:p>
          <a:p>
            <a:pPr>
              <a:lnSpc>
                <a:spcPct val="80000"/>
              </a:lnSpc>
            </a:pPr>
            <a:endParaRPr lang="en-AU" altLang="en-US" sz="1100" dirty="0"/>
          </a:p>
          <a:p>
            <a:pPr>
              <a:lnSpc>
                <a:spcPct val="80000"/>
              </a:lnSpc>
            </a:pPr>
            <a:r>
              <a:rPr lang="en-AU" altLang="en-US" sz="1100" dirty="0"/>
              <a:t>Examples of decisions that might be useful to test include:</a:t>
            </a:r>
          </a:p>
          <a:p>
            <a:pPr>
              <a:lnSpc>
                <a:spcPct val="80000"/>
              </a:lnSpc>
              <a:buFontTx/>
              <a:buChar char="•"/>
            </a:pPr>
            <a:r>
              <a:rPr lang="en-AU" altLang="en-US" sz="1100" dirty="0"/>
              <a:t> limits of your eligibility criteria (e.g. age limits, minimum dose or components for the intervention)</a:t>
            </a:r>
          </a:p>
          <a:p>
            <a:pPr>
              <a:lnSpc>
                <a:spcPct val="80000"/>
              </a:lnSpc>
              <a:buFontTx/>
              <a:buChar char="•"/>
            </a:pPr>
            <a:r>
              <a:rPr lang="en-AU" altLang="en-US" sz="1100" dirty="0"/>
              <a:t> decision to include results at high risk of bias in your primary analysis</a:t>
            </a:r>
          </a:p>
          <a:p>
            <a:pPr>
              <a:lnSpc>
                <a:spcPct val="80000"/>
              </a:lnSpc>
              <a:buFontTx/>
              <a:buChar char="•"/>
            </a:pPr>
            <a:r>
              <a:rPr lang="en-AU" altLang="en-US" sz="1100" dirty="0"/>
              <a:t> choice of statistic for dichotomous data (e.g. RR, OR)</a:t>
            </a:r>
          </a:p>
          <a:p>
            <a:pPr>
              <a:lnSpc>
                <a:spcPct val="80000"/>
              </a:lnSpc>
              <a:buFontTx/>
              <a:buChar char="•"/>
            </a:pPr>
            <a:r>
              <a:rPr lang="en-AU" altLang="en-US" sz="1100" dirty="0"/>
              <a:t> decision to combine different scales using </a:t>
            </a:r>
            <a:r>
              <a:rPr lang="en-AU" altLang="en-US" sz="1100" dirty="0" err="1"/>
              <a:t>SMD</a:t>
            </a:r>
            <a:endParaRPr lang="en-AU" altLang="en-US" sz="1100" dirty="0"/>
          </a:p>
          <a:p>
            <a:pPr>
              <a:lnSpc>
                <a:spcPct val="80000"/>
              </a:lnSpc>
              <a:buFontTx/>
              <a:buChar char="•"/>
            </a:pPr>
            <a:r>
              <a:rPr lang="en-AU" altLang="en-US" sz="1100" dirty="0"/>
              <a:t> assumptions made about missing values (e.g. withdrawals or missing statistics)</a:t>
            </a:r>
          </a:p>
          <a:p>
            <a:pPr>
              <a:lnSpc>
                <a:spcPct val="80000"/>
              </a:lnSpc>
              <a:buFontTx/>
              <a:buChar char="•"/>
            </a:pPr>
            <a:r>
              <a:rPr lang="en-AU" altLang="en-US" sz="1100" dirty="0"/>
              <a:t> method of analysis for non-standard data – cut-off points to dichotomise ordinal data, correlation coefficients for cluster or crossover data</a:t>
            </a:r>
          </a:p>
          <a:p>
            <a:pPr>
              <a:lnSpc>
                <a:spcPct val="80000"/>
              </a:lnSpc>
              <a:buFontTx/>
              <a:buChar char="•"/>
            </a:pPr>
            <a:r>
              <a:rPr lang="en-AU" altLang="en-US" sz="1100" dirty="0"/>
              <a:t> fixed vs random-effects meta-analysis</a:t>
            </a:r>
          </a:p>
          <a:p>
            <a:pPr>
              <a:lnSpc>
                <a:spcPct val="80000"/>
              </a:lnSpc>
            </a:pPr>
            <a:endParaRPr lang="en-AU" altLang="en-US" sz="1100" dirty="0"/>
          </a:p>
          <a:p>
            <a:pPr>
              <a:lnSpc>
                <a:spcPct val="80000"/>
              </a:lnSpc>
            </a:pPr>
            <a:r>
              <a:rPr lang="en-AU" altLang="en-US" sz="1100" dirty="0"/>
              <a:t>Sensitivity analysis is done by repeating the meta-analysis using the alternative option, to see if the results change a little or a lot. If the results stay the same, then we can be even more confident about our conclusions. If they change a lot depending on the choices and assumptions we have made, then we should be more cautious about interpreting our results - if there’s anything we can do to further support our assumptions, such as obtaining any missing data from the study authors, then we should do so, and perhaps our uncertainty might identify areas where future research might fill in the gaps.</a:t>
            </a:r>
          </a:p>
          <a:p>
            <a:pPr>
              <a:lnSpc>
                <a:spcPct val="80000"/>
              </a:lnSpc>
            </a:pPr>
            <a:endParaRPr lang="en-AU" altLang="en-US" sz="1100" dirty="0"/>
          </a:p>
          <a:p>
            <a:pPr>
              <a:lnSpc>
                <a:spcPct val="80000"/>
              </a:lnSpc>
            </a:pPr>
            <a:r>
              <a:rPr lang="en-AU" altLang="en-US" sz="1100" dirty="0"/>
              <a:t>The results of sensitivity analyses should be briefly summarised and reported, e.g. in the text of the review or a table. Don’t present multiple versions of the meta-analysis – this is unnecessary and confusing for readers.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18498BE-AA8A-4DCB-8105-183E59F4BFA2}" type="slidenum">
              <a:rPr lang="en-US" altLang="en-US" sz="1300">
                <a:latin typeface="Times New Roman" panose="02020603050405020304" pitchFamily="18" charset="0"/>
              </a:rPr>
              <a:pPr eaLnBrk="1" hangingPunct="1">
                <a:spcBef>
                  <a:spcPct val="0"/>
                </a:spcBef>
              </a:pPr>
              <a:t>32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5673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Bringing all this back to your protocol – all of these methods around heterogeneity should be planned and outlined briefly in your protocol. In the </a:t>
            </a:r>
            <a:r>
              <a:rPr lang="hr-HR" altLang="en-US" dirty="0"/>
              <a:t>‘</a:t>
            </a:r>
            <a:r>
              <a:rPr lang="en-AU" altLang="en-US" dirty="0"/>
              <a:t>Methods</a:t>
            </a:r>
            <a:r>
              <a:rPr lang="hr-HR" altLang="en-US" dirty="0"/>
              <a:t>’</a:t>
            </a:r>
            <a:r>
              <a:rPr lang="en-AU" altLang="en-US" dirty="0"/>
              <a:t> section of the review, under the collective heading ‘Data and analysis’, there are subheadings to remind you to address all these things:</a:t>
            </a:r>
          </a:p>
          <a:p>
            <a:pPr>
              <a:buFontTx/>
              <a:buChar char="•"/>
            </a:pPr>
            <a:r>
              <a:rPr lang="en-AU" altLang="en-US" dirty="0"/>
              <a:t> how you plan to assess heterogeneity, including your initial decisions about determining whether studies are similar enough to meta-analyse from a clinical perspective, and assessments of statistical heterogeneity such as visual assessment of forest plots and the </a:t>
            </a:r>
            <a:r>
              <a:rPr lang="en-AU" altLang="en-US" dirty="0" err="1"/>
              <a:t>I</a:t>
            </a:r>
            <a:r>
              <a:rPr lang="en-AU" altLang="en-US" baseline="30000" dirty="0" err="1"/>
              <a:t>2</a:t>
            </a:r>
            <a:r>
              <a:rPr lang="en-AU" altLang="en-US" dirty="0"/>
              <a:t> statistic. </a:t>
            </a:r>
          </a:p>
          <a:p>
            <a:pPr>
              <a:buFontTx/>
              <a:buChar char="•"/>
            </a:pPr>
            <a:r>
              <a:rPr lang="en-AU" altLang="en-US" dirty="0"/>
              <a:t> the statistical model your plan to use in your meta-analysis, including your choice of fixed-effect or random-effects meta-analysis.</a:t>
            </a:r>
          </a:p>
          <a:p>
            <a:pPr>
              <a:buFontTx/>
              <a:buChar char="•"/>
            </a:pPr>
            <a:r>
              <a:rPr lang="en-AU" altLang="en-US" dirty="0"/>
              <a:t> the subgroups you plan to investigate, and any other methods relevant to heterogeneity that you may have planned.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96069A3-EB75-421A-87CE-F7DDDE3B4584}" type="slidenum">
              <a:rPr lang="en-US" altLang="en-US" sz="1300">
                <a:latin typeface="Times New Roman" panose="02020603050405020304" pitchFamily="18" charset="0"/>
              </a:rPr>
              <a:pPr eaLnBrk="1" hangingPunct="1">
                <a:spcBef>
                  <a:spcPct val="0"/>
                </a:spcBef>
              </a:pPr>
              <a:t>33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0336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89C4A32-E89F-4D20-B9D9-1ACC05F240A7}" type="slidenum">
              <a:rPr lang="en-US" altLang="en-US" sz="1300">
                <a:latin typeface="Times New Roman" panose="02020603050405020304" pitchFamily="18" charset="0"/>
              </a:rPr>
              <a:pPr eaLnBrk="1" hangingPunct="1">
                <a:spcBef>
                  <a:spcPct val="0"/>
                </a:spcBef>
              </a:pPr>
              <a:t>34</a:t>
            </a:fld>
            <a:endParaRPr lang="en-US" altLang="en-US" sz="13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1951030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A8D37A4-286B-4338-B691-6E7A1FD558FC}" type="slidenum">
              <a:rPr lang="en-US" altLang="en-US" sz="1300">
                <a:latin typeface="Times New Roman" panose="02020603050405020304" pitchFamily="18" charset="0"/>
              </a:rPr>
              <a:pPr eaLnBrk="1" hangingPunct="1">
                <a:spcBef>
                  <a:spcPct val="0"/>
                </a:spcBef>
              </a:pPr>
              <a:t>35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8428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[NOTE TO </a:t>
            </a:r>
            <a:r>
              <a:rPr lang="hr-HR" dirty="0" err="1"/>
              <a:t>TRAINERS</a:t>
            </a:r>
            <a:r>
              <a:rPr lang="hr-HR" dirty="0"/>
              <a:t>: </a:t>
            </a:r>
            <a:r>
              <a:rPr lang="hr-HR" dirty="0" err="1"/>
              <a:t>The</a:t>
            </a:r>
            <a:r>
              <a:rPr lang="hr-HR" dirty="0"/>
              <a:t> </a:t>
            </a:r>
            <a:r>
              <a:rPr lang="hr-HR" dirty="0" err="1"/>
              <a:t>following</a:t>
            </a:r>
            <a:r>
              <a:rPr lang="hr-HR" dirty="0"/>
              <a:t> </a:t>
            </a:r>
            <a:r>
              <a:rPr lang="hr-HR" dirty="0" err="1"/>
              <a:t>is</a:t>
            </a:r>
            <a:r>
              <a:rPr lang="hr-HR" dirty="0"/>
              <a:t> a </a:t>
            </a:r>
            <a:r>
              <a:rPr lang="hr-HR" dirty="0" err="1"/>
              <a:t>series</a:t>
            </a:r>
            <a:r>
              <a:rPr lang="hr-HR" dirty="0"/>
              <a:t> </a:t>
            </a:r>
            <a:r>
              <a:rPr lang="hr-HR" dirty="0" err="1"/>
              <a:t>of</a:t>
            </a:r>
            <a:r>
              <a:rPr lang="hr-HR" dirty="0"/>
              <a:t> </a:t>
            </a:r>
            <a:r>
              <a:rPr lang="hr-HR" dirty="0" err="1"/>
              <a:t>examples</a:t>
            </a:r>
            <a:r>
              <a:rPr lang="hr-HR" dirty="0"/>
              <a:t> </a:t>
            </a:r>
            <a:r>
              <a:rPr lang="hr-HR" dirty="0" err="1"/>
              <a:t>from</a:t>
            </a:r>
            <a:r>
              <a:rPr lang="hr-HR" dirty="0"/>
              <a:t> </a:t>
            </a:r>
            <a:r>
              <a:rPr lang="hr-HR" dirty="0" err="1"/>
              <a:t>real-life</a:t>
            </a:r>
            <a:r>
              <a:rPr lang="hr-HR" dirty="0"/>
              <a:t> </a:t>
            </a:r>
            <a:r>
              <a:rPr lang="hr-HR" dirty="0" err="1"/>
              <a:t>reviews</a:t>
            </a:r>
            <a:r>
              <a:rPr lang="hr-HR" dirty="0"/>
              <a:t> – </a:t>
            </a:r>
            <a:r>
              <a:rPr lang="hr-HR" dirty="0" err="1"/>
              <a:t>you</a:t>
            </a:r>
            <a:r>
              <a:rPr lang="hr-HR" dirty="0"/>
              <a:t> </a:t>
            </a:r>
            <a:r>
              <a:rPr lang="hr-HR" dirty="0" err="1"/>
              <a:t>can</a:t>
            </a:r>
            <a:r>
              <a:rPr lang="hr-HR" dirty="0"/>
              <a:t> use </a:t>
            </a:r>
            <a:r>
              <a:rPr lang="hr-HR" dirty="0" err="1"/>
              <a:t>it</a:t>
            </a:r>
            <a:r>
              <a:rPr lang="hr-HR" dirty="0"/>
              <a:t> to </a:t>
            </a:r>
            <a:r>
              <a:rPr lang="hr-HR" dirty="0" err="1"/>
              <a:t>reinforce</a:t>
            </a:r>
            <a:r>
              <a:rPr lang="hr-HR" dirty="0"/>
              <a:t> </a:t>
            </a:r>
            <a:r>
              <a:rPr lang="hr-HR" dirty="0" err="1"/>
              <a:t>the</a:t>
            </a:r>
            <a:r>
              <a:rPr lang="hr-HR" dirty="0"/>
              <a:t> </a:t>
            </a:r>
            <a:r>
              <a:rPr lang="hr-HR" dirty="0" err="1"/>
              <a:t>learning</a:t>
            </a:r>
            <a:r>
              <a:rPr lang="hr-HR" dirty="0"/>
              <a:t> </a:t>
            </a:r>
            <a:r>
              <a:rPr lang="hr-HR" dirty="0" err="1"/>
              <a:t>if</a:t>
            </a:r>
            <a:r>
              <a:rPr lang="hr-HR" dirty="0"/>
              <a:t> </a:t>
            </a:r>
            <a:r>
              <a:rPr lang="hr-HR" dirty="0" err="1"/>
              <a:t>you</a:t>
            </a:r>
            <a:r>
              <a:rPr lang="hr-HR" dirty="0"/>
              <a:t> </a:t>
            </a:r>
            <a:r>
              <a:rPr lang="hr-HR" dirty="0" err="1"/>
              <a:t>have</a:t>
            </a:r>
            <a:r>
              <a:rPr lang="hr-HR" dirty="0"/>
              <a:t> </a:t>
            </a:r>
            <a:r>
              <a:rPr lang="hr-HR" dirty="0" err="1"/>
              <a:t>enough</a:t>
            </a:r>
            <a:r>
              <a:rPr lang="hr-HR" dirty="0"/>
              <a:t> time. </a:t>
            </a:r>
            <a:r>
              <a:rPr lang="hr-HR" dirty="0" err="1"/>
              <a:t>If</a:t>
            </a:r>
            <a:r>
              <a:rPr lang="hr-HR" dirty="0"/>
              <a:t> </a:t>
            </a:r>
            <a:r>
              <a:rPr lang="hr-HR" dirty="0" err="1"/>
              <a:t>you’re</a:t>
            </a:r>
            <a:r>
              <a:rPr lang="hr-HR" dirty="0"/>
              <a:t> </a:t>
            </a:r>
            <a:r>
              <a:rPr lang="hr-HR" dirty="0" err="1"/>
              <a:t>giving</a:t>
            </a:r>
            <a:r>
              <a:rPr lang="hr-HR" dirty="0"/>
              <a:t> </a:t>
            </a:r>
            <a:r>
              <a:rPr lang="hr-HR" dirty="0" err="1"/>
              <a:t>handouts</a:t>
            </a:r>
            <a:r>
              <a:rPr lang="hr-HR" dirty="0"/>
              <a:t> </a:t>
            </a:r>
            <a:r>
              <a:rPr lang="hr-HR" dirty="0" err="1"/>
              <a:t>of</a:t>
            </a:r>
            <a:r>
              <a:rPr lang="hr-HR" dirty="0"/>
              <a:t> </a:t>
            </a:r>
            <a:r>
              <a:rPr lang="hr-HR" dirty="0" err="1"/>
              <a:t>the</a:t>
            </a:r>
            <a:r>
              <a:rPr lang="hr-HR" dirty="0"/>
              <a:t> </a:t>
            </a:r>
            <a:r>
              <a:rPr lang="hr-HR" dirty="0" err="1"/>
              <a:t>presentation</a:t>
            </a:r>
            <a:r>
              <a:rPr lang="hr-HR" dirty="0"/>
              <a:t> </a:t>
            </a:r>
            <a:r>
              <a:rPr lang="hr-HR" dirty="0" err="1"/>
              <a:t>before</a:t>
            </a:r>
            <a:r>
              <a:rPr lang="hr-HR" dirty="0"/>
              <a:t> </a:t>
            </a:r>
            <a:r>
              <a:rPr lang="hr-HR" dirty="0" err="1"/>
              <a:t>the</a:t>
            </a:r>
            <a:r>
              <a:rPr lang="hr-HR" dirty="0"/>
              <a:t> </a:t>
            </a:r>
            <a:r>
              <a:rPr lang="hr-HR" dirty="0" err="1"/>
              <a:t>session</a:t>
            </a:r>
            <a:r>
              <a:rPr lang="hr-HR" dirty="0"/>
              <a:t>, make sure to </a:t>
            </a:r>
            <a:r>
              <a:rPr lang="hr-HR" dirty="0" err="1"/>
              <a:t>delete</a:t>
            </a:r>
            <a:r>
              <a:rPr lang="hr-HR" dirty="0"/>
              <a:t> </a:t>
            </a:r>
            <a:r>
              <a:rPr lang="hr-HR" dirty="0" err="1"/>
              <a:t>this</a:t>
            </a:r>
            <a:r>
              <a:rPr lang="hr-HR" dirty="0"/>
              <a:t> </a:t>
            </a:r>
            <a:r>
              <a:rPr lang="hr-HR" dirty="0" err="1"/>
              <a:t>section</a:t>
            </a:r>
            <a:r>
              <a:rPr lang="hr-HR" dirty="0"/>
              <a:t> </a:t>
            </a:r>
            <a:r>
              <a:rPr lang="hr-HR" dirty="0" err="1"/>
              <a:t>from</a:t>
            </a:r>
            <a:r>
              <a:rPr lang="hr-HR" dirty="0"/>
              <a:t> </a:t>
            </a:r>
            <a:r>
              <a:rPr lang="hr-HR" dirty="0" err="1"/>
              <a:t>the</a:t>
            </a:r>
            <a:r>
              <a:rPr lang="hr-HR" dirty="0"/>
              <a:t> </a:t>
            </a:r>
            <a:r>
              <a:rPr lang="hr-HR" dirty="0" err="1"/>
              <a:t>handout</a:t>
            </a:r>
            <a:r>
              <a:rPr lang="hr-HR" dirty="0"/>
              <a:t>.]</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36</a:t>
            </a:fld>
            <a:endParaRPr lang="en-GB" dirty="0"/>
          </a:p>
        </p:txBody>
      </p:sp>
    </p:spTree>
    <p:extLst>
      <p:ext uri="{BB962C8B-B14F-4D97-AF65-F5344CB8AC3E}">
        <p14:creationId xmlns:p14="http://schemas.microsoft.com/office/powerpoint/2010/main" val="1429592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L</a:t>
            </a:r>
            <a:r>
              <a:rPr lang="en-AU" altLang="en-US" dirty="0" err="1"/>
              <a:t>ook</a:t>
            </a:r>
            <a:r>
              <a:rPr lang="en-AU" altLang="en-US" dirty="0"/>
              <a:t> at the following forest plot taken from a review on Physical activity and enhanced fitness to improve cognitive function in older people without cognitive impairment. In this plot you see the results of a meta-analysis for the comparison of aerobic exercise versus any intervention for the outcome auditory attention. CLICK red line appears ASK: Does visual </a:t>
            </a:r>
            <a:r>
              <a:rPr lang="en-AU" altLang="en-US" dirty="0" err="1"/>
              <a:t>inspecton</a:t>
            </a:r>
            <a:r>
              <a:rPr lang="en-AU" altLang="en-US" dirty="0"/>
              <a:t> of this forest plot show statistical heterogeneity? </a:t>
            </a:r>
            <a:r>
              <a:rPr lang="hr-HR" altLang="en-US" dirty="0"/>
              <a:t>Raise </a:t>
            </a:r>
            <a:r>
              <a:rPr lang="hr-HR" altLang="en-US" dirty="0" err="1"/>
              <a:t>your</a:t>
            </a:r>
            <a:r>
              <a:rPr lang="hr-HR" altLang="en-US" dirty="0"/>
              <a:t> </a:t>
            </a:r>
            <a:r>
              <a:rPr lang="hr-HR" altLang="en-US" dirty="0" err="1"/>
              <a:t>hand</a:t>
            </a:r>
            <a:r>
              <a:rPr lang="hr-HR" altLang="en-US" dirty="0"/>
              <a:t> </a:t>
            </a:r>
            <a:r>
              <a:rPr lang="hr-HR" altLang="en-US" dirty="0" err="1"/>
              <a:t>if</a:t>
            </a:r>
            <a:r>
              <a:rPr lang="hr-HR" altLang="en-US" dirty="0"/>
              <a:t> </a:t>
            </a:r>
            <a:r>
              <a:rPr lang="hr-HR" altLang="en-US" dirty="0" err="1"/>
              <a:t>your</a:t>
            </a:r>
            <a:r>
              <a:rPr lang="hr-HR" altLang="en-US" dirty="0"/>
              <a:t> </a:t>
            </a:r>
            <a:r>
              <a:rPr lang="hr-HR" altLang="en-US" dirty="0" err="1"/>
              <a:t>answer</a:t>
            </a:r>
            <a:r>
              <a:rPr lang="hr-HR" altLang="en-US" dirty="0"/>
              <a:t> </a:t>
            </a:r>
            <a:r>
              <a:rPr lang="hr-HR" altLang="en-US" dirty="0" err="1"/>
              <a:t>is</a:t>
            </a:r>
            <a:r>
              <a:rPr lang="hr-HR" altLang="en-US" dirty="0"/>
              <a:t> </a:t>
            </a:r>
            <a:r>
              <a:rPr lang="hr-HR" altLang="en-US" dirty="0" err="1"/>
              <a:t>yes</a:t>
            </a:r>
            <a:r>
              <a:rPr lang="hr-HR" altLang="en-US" dirty="0"/>
              <a:t>. </a:t>
            </a:r>
            <a:r>
              <a:rPr lang="en-AU" altLang="en-US" dirty="0"/>
              <a:t>ASK: why is your answer Yes</a:t>
            </a:r>
            <a:r>
              <a:rPr lang="hr-HR" altLang="en-US" dirty="0"/>
              <a:t>? [</a:t>
            </a:r>
            <a:r>
              <a:rPr lang="en-AU" altLang="en-US" dirty="0"/>
              <a:t>CLICK</a:t>
            </a:r>
            <a:r>
              <a:rPr lang="hr-HR" altLang="en-US" dirty="0"/>
              <a:t>]</a:t>
            </a:r>
            <a:r>
              <a:rPr lang="en-AU" altLang="en-US" dirty="0"/>
              <a:t> The answer is NO. You see a strong overlap of the CI’s of the included studies.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D2FF908-0506-401F-BEF2-7DDFA605EE5D}" type="slidenum">
              <a:rPr lang="en-AU" altLang="en-US" sz="1300">
                <a:latin typeface="Times New Roman" panose="02020603050405020304" pitchFamily="18" charset="0"/>
              </a:rPr>
              <a:pPr eaLnBrk="1" hangingPunct="1">
                <a:spcBef>
                  <a:spcPct val="0"/>
                </a:spcBef>
              </a:pPr>
              <a:t>37</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2144982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Looking at the statistics of the same forest plot </a:t>
            </a:r>
            <a:r>
              <a:rPr lang="hr-HR" altLang="en-US" dirty="0"/>
              <a:t>[</a:t>
            </a:r>
            <a:r>
              <a:rPr lang="en-AU" altLang="en-US" dirty="0"/>
              <a:t>CLICK red oval appears</a:t>
            </a:r>
            <a:r>
              <a:rPr lang="hr-HR" altLang="en-US" dirty="0"/>
              <a:t>]</a:t>
            </a:r>
            <a:r>
              <a:rPr lang="en-AU" altLang="en-US" dirty="0"/>
              <a:t> </a:t>
            </a:r>
            <a:r>
              <a:rPr lang="hr-HR" altLang="en-US" dirty="0"/>
              <a:t>– P </a:t>
            </a:r>
            <a:r>
              <a:rPr lang="en-AU" altLang="en-US" dirty="0"/>
              <a:t>value is 0.53 and </a:t>
            </a:r>
            <a:r>
              <a:rPr lang="en-GB" altLang="en-US" dirty="0" err="1"/>
              <a:t>I</a:t>
            </a:r>
            <a:r>
              <a:rPr lang="en-GB" altLang="en-US" baseline="30000" dirty="0" err="1"/>
              <a:t>2</a:t>
            </a:r>
            <a:r>
              <a:rPr lang="en-AU" altLang="en-US" dirty="0"/>
              <a:t> is 0%</a:t>
            </a:r>
            <a:r>
              <a:rPr lang="hr-HR" altLang="en-US" dirty="0"/>
              <a:t>.</a:t>
            </a:r>
            <a:r>
              <a:rPr lang="en-AU" altLang="en-US" dirty="0"/>
              <a:t> ASK: Do the calculated statistics </a:t>
            </a:r>
            <a:r>
              <a:rPr lang="hr-HR" altLang="en-US" dirty="0" err="1"/>
              <a:t>indicate</a:t>
            </a:r>
            <a:r>
              <a:rPr lang="hr-HR" altLang="en-US" dirty="0"/>
              <a:t> </a:t>
            </a:r>
            <a:r>
              <a:rPr lang="hr-HR" altLang="en-US" dirty="0" err="1"/>
              <a:t>statistical</a:t>
            </a:r>
            <a:r>
              <a:rPr lang="hr-HR" altLang="en-US" dirty="0"/>
              <a:t> </a:t>
            </a:r>
            <a:r>
              <a:rPr lang="hr-HR" altLang="en-US" dirty="0" err="1"/>
              <a:t>heterogeneity</a:t>
            </a:r>
            <a:r>
              <a:rPr lang="hr-HR" altLang="en-US" dirty="0"/>
              <a:t>?</a:t>
            </a:r>
            <a:r>
              <a:rPr lang="en-AU" altLang="en-US" dirty="0"/>
              <a:t> </a:t>
            </a:r>
            <a:r>
              <a:rPr lang="hr-HR" altLang="en-US" dirty="0"/>
              <a:t>[</a:t>
            </a:r>
            <a:r>
              <a:rPr lang="en-AU" altLang="en-US" dirty="0"/>
              <a:t>CLICK</a:t>
            </a:r>
            <a:r>
              <a:rPr lang="hr-HR" altLang="en-US" dirty="0"/>
              <a:t>]</a:t>
            </a:r>
            <a:r>
              <a:rPr lang="en-AU" altLang="en-US" dirty="0"/>
              <a:t> The answer is NO there is no indication of statistical heterogeneity.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4838D20-53E0-470A-803A-85F0AD736123}" type="slidenum">
              <a:rPr lang="en-AU" altLang="en-US" sz="1300">
                <a:latin typeface="Times New Roman" panose="02020603050405020304" pitchFamily="18" charset="0"/>
              </a:rPr>
              <a:pPr eaLnBrk="1" hangingPunct="1">
                <a:spcBef>
                  <a:spcPct val="0"/>
                </a:spcBef>
              </a:pPr>
              <a:t>38</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2682428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Looking at this following forest plot taken from a review</a:t>
            </a:r>
            <a:r>
              <a:rPr lang="hr-HR" altLang="en-US" dirty="0"/>
              <a:t> </a:t>
            </a:r>
            <a:r>
              <a:rPr lang="en-AU" altLang="en-US" dirty="0"/>
              <a:t>o</a:t>
            </a:r>
            <a:r>
              <a:rPr lang="hr-HR" altLang="en-US" dirty="0"/>
              <a:t>f</a:t>
            </a:r>
            <a:r>
              <a:rPr lang="en-AU" altLang="en-US" dirty="0"/>
              <a:t> Buprenorphine maintenance versus placebo or methadone maintenance for opioid dependence. The outcome is retention in treatment comparing a low does versus placebo. </a:t>
            </a:r>
            <a:r>
              <a:rPr lang="hr-HR" altLang="en-US" dirty="0"/>
              <a:t>[</a:t>
            </a:r>
            <a:r>
              <a:rPr lang="en-AU" altLang="en-US" dirty="0"/>
              <a:t>CLICK </a:t>
            </a:r>
            <a:r>
              <a:rPr lang="hr-HR" altLang="en-US" dirty="0"/>
              <a:t>- </a:t>
            </a:r>
            <a:r>
              <a:rPr lang="en-AU" altLang="en-US" dirty="0"/>
              <a:t>red line appears</a:t>
            </a:r>
            <a:r>
              <a:rPr lang="hr-HR" altLang="en-US" dirty="0"/>
              <a:t>]</a:t>
            </a:r>
            <a:r>
              <a:rPr lang="en-AU" altLang="en-US" dirty="0"/>
              <a:t> </a:t>
            </a:r>
            <a:r>
              <a:rPr lang="hr-HR" altLang="en-US" dirty="0"/>
              <a:t>[NOTE TO </a:t>
            </a:r>
            <a:r>
              <a:rPr lang="hr-HR" altLang="en-US" dirty="0" err="1"/>
              <a:t>TRAINERS</a:t>
            </a:r>
            <a:r>
              <a:rPr lang="hr-HR" altLang="en-US" dirty="0"/>
              <a:t>: </a:t>
            </a:r>
            <a:r>
              <a:rPr lang="en-AU" altLang="en-US" dirty="0"/>
              <a:t>ASK</a:t>
            </a:r>
            <a:r>
              <a:rPr lang="hr-HR" altLang="en-US" dirty="0"/>
              <a:t>:</a:t>
            </a:r>
            <a:r>
              <a:rPr lang="en-AU" altLang="en-US" dirty="0"/>
              <a:t> does visual inspection of this plot show statistical </a:t>
            </a:r>
            <a:r>
              <a:rPr lang="en-AU" altLang="en-US" dirty="0" err="1"/>
              <a:t>heteogeneity</a:t>
            </a:r>
            <a:r>
              <a:rPr lang="en-AU" altLang="en-US" dirty="0"/>
              <a:t>? </a:t>
            </a:r>
            <a:r>
              <a:rPr lang="hr-HR" altLang="en-US" dirty="0" err="1"/>
              <a:t>Ask</a:t>
            </a:r>
            <a:r>
              <a:rPr lang="hr-HR" altLang="en-US" dirty="0"/>
              <a:t> </a:t>
            </a:r>
            <a:r>
              <a:rPr lang="hr-HR" altLang="en-US" dirty="0" err="1"/>
              <a:t>the</a:t>
            </a:r>
            <a:r>
              <a:rPr lang="hr-HR" altLang="en-US" dirty="0"/>
              <a:t> </a:t>
            </a:r>
            <a:r>
              <a:rPr lang="hr-HR" altLang="en-US" dirty="0" err="1"/>
              <a:t>learners</a:t>
            </a:r>
            <a:r>
              <a:rPr lang="hr-HR" altLang="en-US" dirty="0"/>
              <a:t> to </a:t>
            </a:r>
            <a:r>
              <a:rPr lang="hr-HR" altLang="en-US" dirty="0" err="1"/>
              <a:t>raise</a:t>
            </a:r>
            <a:r>
              <a:rPr lang="hr-HR" altLang="en-US" dirty="0"/>
              <a:t> </a:t>
            </a:r>
            <a:r>
              <a:rPr lang="hr-HR" altLang="en-US" dirty="0" err="1"/>
              <a:t>their</a:t>
            </a:r>
            <a:r>
              <a:rPr lang="hr-HR" altLang="en-US" dirty="0"/>
              <a:t> </a:t>
            </a:r>
            <a:r>
              <a:rPr lang="hr-HR" altLang="en-US" dirty="0" err="1"/>
              <a:t>hand</a:t>
            </a:r>
            <a:r>
              <a:rPr lang="hr-HR" altLang="en-US" dirty="0"/>
              <a:t> </a:t>
            </a:r>
            <a:r>
              <a:rPr lang="hr-HR" altLang="en-US" dirty="0" err="1"/>
              <a:t>if</a:t>
            </a:r>
            <a:r>
              <a:rPr lang="hr-HR" altLang="en-US" dirty="0"/>
              <a:t> </a:t>
            </a:r>
            <a:r>
              <a:rPr lang="hr-HR" altLang="en-US" dirty="0" err="1"/>
              <a:t>they</a:t>
            </a:r>
            <a:r>
              <a:rPr lang="hr-HR" altLang="en-US" dirty="0"/>
              <a:t> </a:t>
            </a:r>
            <a:r>
              <a:rPr lang="hr-HR" altLang="en-US" dirty="0" err="1"/>
              <a:t>think</a:t>
            </a:r>
            <a:r>
              <a:rPr lang="hr-HR" altLang="en-US" dirty="0"/>
              <a:t> </a:t>
            </a:r>
            <a:r>
              <a:rPr lang="hr-HR" altLang="en-US" dirty="0" err="1"/>
              <a:t>the</a:t>
            </a:r>
            <a:r>
              <a:rPr lang="hr-HR" altLang="en-US" dirty="0"/>
              <a:t> </a:t>
            </a:r>
            <a:r>
              <a:rPr lang="hr-HR" altLang="en-US" dirty="0" err="1"/>
              <a:t>answer</a:t>
            </a:r>
            <a:r>
              <a:rPr lang="hr-HR" altLang="en-US" dirty="0"/>
              <a:t> </a:t>
            </a:r>
            <a:r>
              <a:rPr lang="hr-HR" altLang="en-US" dirty="0" err="1"/>
              <a:t>is</a:t>
            </a:r>
            <a:r>
              <a:rPr lang="hr-HR" altLang="en-US" dirty="0"/>
              <a:t> </a:t>
            </a:r>
            <a:r>
              <a:rPr lang="hr-HR" altLang="en-US" dirty="0" err="1"/>
              <a:t>yes</a:t>
            </a:r>
            <a:r>
              <a:rPr lang="hr-HR" altLang="en-US" dirty="0"/>
              <a:t>. </a:t>
            </a:r>
            <a:r>
              <a:rPr lang="en-AU" altLang="en-US" dirty="0"/>
              <a:t>ASK: why is you answer yes/no</a:t>
            </a:r>
            <a:r>
              <a:rPr lang="hr-HR" altLang="en-US" dirty="0"/>
              <a:t>?</a:t>
            </a:r>
            <a:r>
              <a:rPr lang="en-AU" altLang="en-US" dirty="0"/>
              <a:t> </a:t>
            </a:r>
            <a:r>
              <a:rPr lang="hr-HR" altLang="en-US" dirty="0"/>
              <a:t>[</a:t>
            </a:r>
            <a:r>
              <a:rPr lang="en-AU" altLang="en-US" dirty="0"/>
              <a:t>CLICK</a:t>
            </a:r>
            <a:r>
              <a:rPr lang="hr-HR" altLang="en-US" dirty="0"/>
              <a:t>]</a:t>
            </a:r>
            <a:r>
              <a:rPr lang="en-AU" altLang="en-US" dirty="0"/>
              <a:t> point estimates are all on right side however not all CI’s  do overlap.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765512E5-9BE7-461D-9A9C-B94E799BB500}" type="slidenum">
              <a:rPr lang="en-AU" altLang="en-US" sz="1300">
                <a:latin typeface="Times New Roman" panose="02020603050405020304" pitchFamily="18" charset="0"/>
              </a:rPr>
              <a:pPr eaLnBrk="1" hangingPunct="1">
                <a:spcBef>
                  <a:spcPct val="0"/>
                </a:spcBef>
              </a:pPr>
              <a:t>39</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291503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6BBCF0D-7972-4F9E-9B41-2765FC882937}" type="slidenum">
              <a:rPr lang="en-US" altLang="en-US" sz="1300">
                <a:latin typeface="Times New Roman" panose="02020603050405020304" pitchFamily="18" charset="0"/>
              </a:rPr>
              <a:pPr eaLnBrk="1" hangingPunct="1">
                <a:spcBef>
                  <a:spcPct val="0"/>
                </a:spcBef>
              </a:pPr>
              <a:t>4</a:t>
            </a:fld>
            <a:endParaRPr lang="en-US" altLang="en-US" sz="13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Heterogeneity is a term to refer to variation or differences across studies. It's often used specifically for variation between the results of the studies in a review, but we'll start by taking a broader perspective. There are three general types of heterogeneity that we’re interested in: clinical, methodological and statistical. </a:t>
            </a:r>
          </a:p>
          <a:p>
            <a:endParaRPr lang="en-AU" altLang="en-US" dirty="0"/>
          </a:p>
          <a:p>
            <a:r>
              <a:rPr lang="en-AU" altLang="en-US" dirty="0"/>
              <a:t>We’re interested in these differences because they can indicate that our intervention may not be working in the same way every time it’s used. By investigating these differences we can reach a much greater understanding of what factors influence the intervention, and what result we can expect next time the intervention is implemented.</a:t>
            </a:r>
          </a:p>
          <a:p>
            <a:endParaRPr lang="en-AU" altLang="en-US" dirty="0"/>
          </a:p>
          <a:p>
            <a:endParaRPr lang="en-AU" altLang="en-US" dirty="0"/>
          </a:p>
        </p:txBody>
      </p:sp>
    </p:spTree>
    <p:extLst>
      <p:ext uri="{BB962C8B-B14F-4D97-AF65-F5344CB8AC3E}">
        <p14:creationId xmlns:p14="http://schemas.microsoft.com/office/powerpoint/2010/main" val="2932533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Looking at the statistics of the same forest plot </a:t>
            </a:r>
            <a:r>
              <a:rPr lang="hr-HR" altLang="en-US" dirty="0"/>
              <a:t>[</a:t>
            </a:r>
            <a:r>
              <a:rPr lang="en-AU" altLang="en-US" dirty="0"/>
              <a:t>CLICK red oval appears</a:t>
            </a:r>
            <a:r>
              <a:rPr lang="hr-HR" altLang="en-US" dirty="0"/>
              <a:t>]</a:t>
            </a:r>
            <a:r>
              <a:rPr lang="en-AU" altLang="en-US" dirty="0"/>
              <a:t> </a:t>
            </a:r>
            <a:r>
              <a:rPr lang="hr-HR" altLang="en-US" dirty="0"/>
              <a:t>– P </a:t>
            </a:r>
            <a:r>
              <a:rPr lang="en-AU" altLang="en-US" dirty="0"/>
              <a:t>value is 0.</a:t>
            </a:r>
            <a:r>
              <a:rPr lang="hr-HR" altLang="en-US" dirty="0"/>
              <a:t>01</a:t>
            </a:r>
            <a:r>
              <a:rPr lang="en-AU" altLang="en-US" dirty="0"/>
              <a:t> and </a:t>
            </a:r>
            <a:r>
              <a:rPr lang="en-GB" altLang="en-US" dirty="0" err="1"/>
              <a:t>I</a:t>
            </a:r>
            <a:r>
              <a:rPr lang="en-GB" altLang="en-US" baseline="30000" dirty="0" err="1"/>
              <a:t>2</a:t>
            </a:r>
            <a:r>
              <a:rPr lang="en-AU" altLang="en-US" dirty="0"/>
              <a:t> is </a:t>
            </a:r>
            <a:r>
              <a:rPr lang="hr-HR" altLang="en-US" dirty="0"/>
              <a:t>72</a:t>
            </a:r>
            <a:r>
              <a:rPr lang="en-AU" altLang="en-US" dirty="0"/>
              <a:t>%</a:t>
            </a:r>
            <a:r>
              <a:rPr lang="hr-HR" altLang="en-US" dirty="0"/>
              <a:t>.</a:t>
            </a:r>
            <a:r>
              <a:rPr lang="en-AU" altLang="en-US" dirty="0"/>
              <a:t> ASK</a:t>
            </a:r>
            <a:r>
              <a:rPr lang="hr-HR" altLang="en-US" dirty="0"/>
              <a:t>:</a:t>
            </a:r>
            <a:r>
              <a:rPr lang="en-AU" altLang="en-US" dirty="0"/>
              <a:t> based on the statistics would you say there is statistical heterogeneity?</a:t>
            </a:r>
            <a:r>
              <a:rPr lang="hr-HR" altLang="en-US" dirty="0"/>
              <a:t> [</a:t>
            </a:r>
            <a:r>
              <a:rPr lang="en-AU" altLang="en-US" dirty="0"/>
              <a:t>CLICK</a:t>
            </a:r>
            <a:r>
              <a:rPr lang="hr-HR" altLang="en-US" dirty="0"/>
              <a:t>]</a:t>
            </a:r>
            <a:r>
              <a:rPr lang="en-AU" altLang="en-US" dirty="0"/>
              <a:t> the answer is YES. </a:t>
            </a:r>
            <a:r>
              <a:rPr lang="hr-HR" altLang="en-US" dirty="0"/>
              <a:t>P v</a:t>
            </a:r>
            <a:r>
              <a:rPr lang="en-AU" altLang="en-US" dirty="0" err="1"/>
              <a:t>alue</a:t>
            </a:r>
            <a:r>
              <a:rPr lang="en-AU" altLang="en-US" dirty="0"/>
              <a:t> is significant</a:t>
            </a:r>
            <a:r>
              <a:rPr lang="hr-HR" altLang="en-US" dirty="0"/>
              <a:t> (</a:t>
            </a:r>
            <a:r>
              <a:rPr lang="hr-HR" altLang="en-US" dirty="0" err="1"/>
              <a:t>less</a:t>
            </a:r>
            <a:r>
              <a:rPr lang="hr-HR" altLang="en-US" dirty="0"/>
              <a:t> </a:t>
            </a:r>
            <a:r>
              <a:rPr lang="hr-HR" altLang="en-US" dirty="0" err="1"/>
              <a:t>than</a:t>
            </a:r>
            <a:r>
              <a:rPr lang="hr-HR" altLang="en-US" dirty="0"/>
              <a:t> 0.05)</a:t>
            </a:r>
            <a:r>
              <a:rPr lang="en-AU" altLang="en-US" dirty="0"/>
              <a:t> but more important</a:t>
            </a:r>
            <a:r>
              <a:rPr lang="hr-HR" altLang="en-US" dirty="0" err="1"/>
              <a:t>ly</a:t>
            </a:r>
            <a:r>
              <a:rPr lang="en-AU" altLang="en-US" dirty="0"/>
              <a:t> the </a:t>
            </a:r>
            <a:r>
              <a:rPr lang="en-GB" altLang="en-US" dirty="0" err="1"/>
              <a:t>I</a:t>
            </a:r>
            <a:r>
              <a:rPr lang="en-GB" altLang="en-US" baseline="30000" dirty="0" err="1"/>
              <a:t>2</a:t>
            </a:r>
            <a:r>
              <a:rPr lang="en-AU" altLang="en-US" dirty="0"/>
              <a:t> is quite high.</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B363612-2759-42AA-AFED-308BF70E5111}" type="slidenum">
              <a:rPr lang="en-AU" altLang="en-US" sz="1300">
                <a:latin typeface="Times New Roman" panose="02020603050405020304" pitchFamily="18" charset="0"/>
              </a:rPr>
              <a:pPr eaLnBrk="1" hangingPunct="1">
                <a:spcBef>
                  <a:spcPct val="0"/>
                </a:spcBef>
              </a:pPr>
              <a:t>40</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209465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r>
              <a:rPr lang="en-AU" altLang="en-US" dirty="0"/>
              <a:t>Another example. Look at the following forest plot of a review of Non-invasive brain stimulation techniques for chronic pain, comparing non-invasive high intensity (&gt;5 Hz) techniques for the motor cortex versus sham. The outcome being measured is a standardized measure of pain. The study data is separated into two subgroups</a:t>
            </a:r>
            <a:r>
              <a:rPr lang="hr-HR" altLang="en-US" dirty="0"/>
              <a:t> – </a:t>
            </a:r>
            <a:r>
              <a:rPr lang="hr-HR" altLang="en-US" dirty="0" err="1"/>
              <a:t>studies</a:t>
            </a:r>
            <a:r>
              <a:rPr lang="hr-HR" altLang="en-US" dirty="0"/>
              <a:t> </a:t>
            </a:r>
            <a:r>
              <a:rPr lang="hr-HR" altLang="en-US" dirty="0" err="1"/>
              <a:t>using</a:t>
            </a:r>
            <a:r>
              <a:rPr lang="hr-HR" altLang="en-US" dirty="0"/>
              <a:t> single </a:t>
            </a:r>
            <a:r>
              <a:rPr lang="hr-HR" altLang="en-US" dirty="0" err="1"/>
              <a:t>dose</a:t>
            </a:r>
            <a:r>
              <a:rPr lang="hr-HR" altLang="en-US" dirty="0"/>
              <a:t> </a:t>
            </a:r>
            <a:r>
              <a:rPr lang="hr-HR" altLang="en-US" dirty="0" err="1"/>
              <a:t>intervention</a:t>
            </a:r>
            <a:r>
              <a:rPr lang="hr-HR" altLang="en-US" dirty="0"/>
              <a:t> vs. </a:t>
            </a:r>
            <a:r>
              <a:rPr lang="hr-HR" altLang="en-US" dirty="0" err="1"/>
              <a:t>those</a:t>
            </a:r>
            <a:r>
              <a:rPr lang="hr-HR" altLang="en-US" dirty="0"/>
              <a:t> </a:t>
            </a:r>
            <a:r>
              <a:rPr lang="hr-HR" altLang="en-US" dirty="0" err="1"/>
              <a:t>using</a:t>
            </a:r>
            <a:r>
              <a:rPr lang="hr-HR" altLang="en-US" dirty="0"/>
              <a:t> </a:t>
            </a:r>
            <a:r>
              <a:rPr lang="hr-HR" altLang="en-US" dirty="0" err="1"/>
              <a:t>multiple</a:t>
            </a:r>
            <a:r>
              <a:rPr lang="hr-HR" altLang="en-US" dirty="0"/>
              <a:t> </a:t>
            </a:r>
            <a:r>
              <a:rPr lang="hr-HR" altLang="en-US" dirty="0" err="1"/>
              <a:t>dose</a:t>
            </a:r>
            <a:r>
              <a:rPr lang="en-AU" altLang="en-US" dirty="0"/>
              <a:t>. You can see there is a black diamond showing an overall effect for each group, and another one at the bottom – this one shows the overall effect estimate for all the data combined.</a:t>
            </a:r>
          </a:p>
          <a:p>
            <a:endParaRPr lang="en-AU" altLang="en-US" dirty="0"/>
          </a:p>
          <a:p>
            <a:r>
              <a:rPr lang="en-AU" altLang="en-US" dirty="0"/>
              <a:t>So looking at this plot do you think these subgroups explain heterogeneity? </a:t>
            </a:r>
            <a:r>
              <a:rPr lang="hr-HR" altLang="en-US" dirty="0"/>
              <a:t>Raise </a:t>
            </a:r>
            <a:r>
              <a:rPr lang="hr-HR" altLang="en-US" dirty="0" err="1"/>
              <a:t>your</a:t>
            </a:r>
            <a:r>
              <a:rPr lang="hr-HR" altLang="en-US" dirty="0"/>
              <a:t> </a:t>
            </a:r>
            <a:r>
              <a:rPr lang="hr-HR" altLang="en-US" dirty="0" err="1"/>
              <a:t>hand</a:t>
            </a:r>
            <a:r>
              <a:rPr lang="hr-HR" altLang="en-US" dirty="0"/>
              <a:t> </a:t>
            </a:r>
            <a:r>
              <a:rPr lang="hr-HR" altLang="en-US" dirty="0" err="1"/>
              <a:t>if</a:t>
            </a:r>
            <a:r>
              <a:rPr lang="hr-HR" altLang="en-US" dirty="0"/>
              <a:t> </a:t>
            </a:r>
            <a:r>
              <a:rPr lang="hr-HR" altLang="en-US" dirty="0" err="1"/>
              <a:t>you</a:t>
            </a:r>
            <a:r>
              <a:rPr lang="hr-HR" altLang="en-US" dirty="0"/>
              <a:t> </a:t>
            </a:r>
            <a:r>
              <a:rPr lang="hr-HR" altLang="en-US" dirty="0" err="1"/>
              <a:t>think</a:t>
            </a:r>
            <a:r>
              <a:rPr lang="hr-HR" altLang="en-US" dirty="0"/>
              <a:t> </a:t>
            </a:r>
            <a:r>
              <a:rPr lang="hr-HR" altLang="en-US" dirty="0" err="1"/>
              <a:t>the</a:t>
            </a:r>
            <a:r>
              <a:rPr lang="hr-HR" altLang="en-US" dirty="0"/>
              <a:t> </a:t>
            </a:r>
            <a:r>
              <a:rPr lang="hr-HR" altLang="en-US" dirty="0" err="1"/>
              <a:t>answer</a:t>
            </a:r>
            <a:r>
              <a:rPr lang="hr-HR" altLang="en-US" dirty="0"/>
              <a:t> </a:t>
            </a:r>
            <a:r>
              <a:rPr lang="hr-HR" altLang="en-US" dirty="0" err="1"/>
              <a:t>is</a:t>
            </a:r>
            <a:r>
              <a:rPr lang="hr-HR" altLang="en-US" dirty="0"/>
              <a:t> </a:t>
            </a:r>
            <a:r>
              <a:rPr lang="hr-HR" altLang="en-US" dirty="0" err="1"/>
              <a:t>yes</a:t>
            </a:r>
            <a:r>
              <a:rPr lang="en-AU" altLang="en-US" dirty="0"/>
              <a:t>. ASK why did you answer yes/no? </a:t>
            </a:r>
            <a:r>
              <a:rPr lang="hr-HR" altLang="en-US" dirty="0"/>
              <a:t>[</a:t>
            </a:r>
            <a:r>
              <a:rPr lang="en-AU" altLang="en-US" dirty="0"/>
              <a:t>CLICK</a:t>
            </a:r>
            <a:r>
              <a:rPr lang="hr-HR" altLang="en-US" dirty="0"/>
              <a:t> - </a:t>
            </a:r>
            <a:r>
              <a:rPr lang="en-AU" altLang="en-US" dirty="0"/>
              <a:t>Green box appears</a:t>
            </a:r>
            <a:r>
              <a:rPr lang="hr-HR" altLang="en-US" dirty="0"/>
              <a:t>]</a:t>
            </a:r>
            <a:r>
              <a:rPr lang="en-AU" altLang="en-US" dirty="0"/>
              <a:t>. The answer is NO. Look at overlapping CI. </a:t>
            </a:r>
            <a:r>
              <a:rPr lang="hr-HR" altLang="en-US" dirty="0"/>
              <a:t>[</a:t>
            </a:r>
            <a:r>
              <a:rPr lang="en-AU" altLang="en-US" dirty="0"/>
              <a:t>CLICK red </a:t>
            </a:r>
            <a:r>
              <a:rPr lang="hr-HR" altLang="en-US" dirty="0"/>
              <a:t>line </a:t>
            </a:r>
            <a:r>
              <a:rPr lang="hr-HR" altLang="en-US" dirty="0" err="1"/>
              <a:t>and</a:t>
            </a:r>
            <a:r>
              <a:rPr lang="hr-HR" altLang="en-US" dirty="0"/>
              <a:t> </a:t>
            </a:r>
            <a:r>
              <a:rPr lang="en-AU" altLang="en-US" dirty="0"/>
              <a:t>oval appears</a:t>
            </a:r>
            <a:r>
              <a:rPr lang="hr-HR" altLang="en-US" dirty="0"/>
              <a:t>]</a:t>
            </a:r>
            <a:r>
              <a:rPr lang="en-AU" altLang="en-US" dirty="0"/>
              <a:t>. The test for subgroup differences show a p-value of 0.29 indicating no subgroup differences. Heterogeneity drops a bit in group 1 to 53% but increases in group 2 to 86%. </a:t>
            </a:r>
            <a:r>
              <a:rPr lang="hr-HR" altLang="en-US" dirty="0" err="1"/>
              <a:t>DISCUSS</a:t>
            </a:r>
            <a:r>
              <a:rPr lang="en-AU" altLang="en-US" dirty="0"/>
              <a:t>: there are other factors that explain heterogeneity that we don’t know of yet.</a:t>
            </a:r>
          </a:p>
          <a:p>
            <a:r>
              <a:rPr lang="en-AU" altLang="en-US" dirty="0"/>
              <a:t>Effects multi-dose are inconsistent and two studies show non–significant effects in favour of control, characteristics of the studies?</a:t>
            </a:r>
          </a:p>
          <a:p>
            <a:r>
              <a:rPr lang="en-AU" altLang="en-US" dirty="0"/>
              <a:t>Overall there is evidence of heterogeneity; should you do a meta-analysis at all? Heterogeneity is not that high and you need to explore further and move on to different subgroup analyses that was pre planned</a:t>
            </a:r>
            <a:r>
              <a:rPr lang="hr-HR" altLang="en-US" dirty="0"/>
              <a:t>.</a:t>
            </a:r>
            <a:endParaRPr lang="en-AU" alt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AEB6351-589C-49BD-AD50-7C25AB055A31}" type="slidenum">
              <a:rPr lang="en-AU" altLang="en-US" sz="1300">
                <a:latin typeface="Times New Roman" panose="02020603050405020304" pitchFamily="18" charset="0"/>
              </a:rPr>
              <a:pPr eaLnBrk="1" hangingPunct="1">
                <a:spcBef>
                  <a:spcPct val="0"/>
                </a:spcBef>
              </a:pPr>
              <a:t>41</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721159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814388" y="860425"/>
            <a:ext cx="5722937" cy="42926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0197538A-D8C2-4B48-92A3-0656BDF73F4C}" type="slidenum">
              <a:rPr lang="en-US" altLang="en-US" sz="1300">
                <a:solidFill>
                  <a:srgbClr val="000000"/>
                </a:solidFill>
                <a:latin typeface="Times New Roman" panose="02020603050405020304" pitchFamily="18" charset="0"/>
              </a:rPr>
              <a:pPr eaLnBrk="1" hangingPunct="1">
                <a:spcBef>
                  <a:spcPct val="0"/>
                </a:spcBef>
              </a:pPr>
              <a:t>42</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168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5D7DF10-FB32-4B2E-892F-F844F667B0DE}" type="slidenum">
              <a:rPr lang="en-US" altLang="en-US" sz="1300">
                <a:latin typeface="Times New Roman" panose="02020603050405020304" pitchFamily="18" charset="0"/>
              </a:rPr>
              <a:pPr eaLnBrk="1" hangingPunct="1">
                <a:spcBef>
                  <a:spcPct val="0"/>
                </a:spcBef>
              </a:pPr>
              <a:t>5</a:t>
            </a:fld>
            <a:endParaRPr lang="en-US" altLang="en-US" sz="130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Clinical heterogeneity, or clinical diversity, refers to the real world differences between the populations and interventions in the studies, and the concept applies even if your review is not looking at clinical question. These are likely to be the same variations you considered when you were considering the question for your review.</a:t>
            </a:r>
          </a:p>
          <a:p>
            <a:endParaRPr lang="en-AU" altLang="en-US" dirty="0"/>
          </a:p>
          <a:p>
            <a:r>
              <a:rPr lang="en-AU" altLang="en-US" dirty="0"/>
              <a:t>Each study will have its own eligibility criteria, and will be set in its own context. Populations may differ according to the type or severity of the health condition they have; their age, gender, ethnic background or socioeconomic status; and their geographic location. </a:t>
            </a:r>
          </a:p>
          <a:p>
            <a:endParaRPr lang="en-AU" altLang="en-US" dirty="0"/>
          </a:p>
          <a:p>
            <a:r>
              <a:rPr lang="en-AU" altLang="en-US" dirty="0"/>
              <a:t>Interventions will vary in how they are implemented between each study, including the dose or intensity of the intervention, the different components included, who delivered the intervention, and whether the intervention is being compared to exactly the same control.</a:t>
            </a:r>
          </a:p>
          <a:p>
            <a:endParaRPr lang="en-AU" altLang="en-US" dirty="0"/>
          </a:p>
          <a:p>
            <a:r>
              <a:rPr lang="en-AU" altLang="en-US" dirty="0"/>
              <a:t>Outcomes will also vary from study to study, in the way they are measured, how events and cut-off points are defined, and what time points are chosen for measurement.</a:t>
            </a:r>
          </a:p>
        </p:txBody>
      </p:sp>
    </p:spTree>
    <p:extLst>
      <p:ext uri="{BB962C8B-B14F-4D97-AF65-F5344CB8AC3E}">
        <p14:creationId xmlns:p14="http://schemas.microsoft.com/office/powerpoint/2010/main" val="418859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Studies can also differ in how they are designed and conducted – what we call methodological heterogeneity, or methodological diversity. Different study designs will produce different results, including randomised versus non-randomised designs, as well as variations on RCTs, such as crossover, parallel and cluster-randomised trials.</a:t>
            </a:r>
          </a:p>
          <a:p>
            <a:endParaRPr lang="en-GB" altLang="en-US" dirty="0"/>
          </a:p>
          <a:p>
            <a:r>
              <a:rPr lang="en-GB" altLang="en-US" dirty="0"/>
              <a:t>Within a study, we know that bias arising from the way the study is conducted can change the results. Including studies at high and low risk of bias may well lead to differences in the results. The choices made about how the results are analysed will also affect the results, such as the statistics used, any imputation of missing data, etc.</a:t>
            </a:r>
          </a:p>
          <a:p>
            <a:endParaRPr lang="en-GB" altLang="en-US" dirty="0"/>
          </a:p>
          <a:p>
            <a:r>
              <a:rPr lang="en-GB" altLang="en-US" dirty="0"/>
              <a:t>One further type of heterogeneity you might find is when the small studies in your review have systematically different findings to the large studies – what we call small study effects. This can have a number of different causes, including the possibility of publication bias among others. This possibility is discussed in further detail in a separate presentation on small study effects and reporting biases.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5504920-5ADD-41F4-BD5F-057F988B0B20}" type="slidenum">
              <a:rPr lang="en-AU" altLang="en-US" sz="1300">
                <a:latin typeface="Times New Roman" panose="02020603050405020304" pitchFamily="18" charset="0"/>
              </a:rPr>
              <a:pPr eaLnBrk="1" hangingPunct="1">
                <a:spcBef>
                  <a:spcPct val="0"/>
                </a:spcBef>
              </a:pPr>
              <a:t>6</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77260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Both of these kinds of diversity – clinical and methodological – can be the cause of what we call statistical heterogeneity. Any time we take measurements from different samples – in this case, different study populations, there will be some random variation from study to study.</a:t>
            </a:r>
          </a:p>
          <a:p>
            <a:pPr>
              <a:spcBef>
                <a:spcPct val="0"/>
              </a:spcBef>
            </a:pPr>
            <a:endParaRPr lang="en-GB" altLang="en-US"/>
          </a:p>
          <a:p>
            <a:pPr>
              <a:spcBef>
                <a:spcPct val="0"/>
              </a:spcBef>
            </a:pPr>
            <a:r>
              <a:rPr lang="en-GB" altLang="en-US"/>
              <a:t>What we’re really interested in is what we call statistical heterogeneity - true differences in the underlying effect that studies are trying to measure, that can be caused by the kinds of clinical and methodological variation we’ve just discussed, such as differences in the population or intervention, or the presence of bias.</a:t>
            </a:r>
          </a:p>
          <a:p>
            <a:pPr>
              <a:spcBef>
                <a:spcPct val="0"/>
              </a:spcBef>
            </a:pPr>
            <a:endParaRPr lang="en-GB" altLang="en-US"/>
          </a:p>
          <a:p>
            <a:pPr>
              <a:spcBef>
                <a:spcPct val="0"/>
              </a:spcBef>
            </a:pPr>
            <a:r>
              <a:rPr lang="en-GB" altLang="en-US"/>
              <a:t>We can see statistical heterogeneity in the underlying effects when the results we observe from each study are more different from each other than we would expect to occur by chance, indicating that more substantive differences are present. Where heterogeneity is present, we are rejecting the assumption of homogeneity – that every study is trying to measure an identical effect.</a:t>
            </a:r>
          </a:p>
          <a:p>
            <a:pPr>
              <a:spcBef>
                <a:spcPct val="0"/>
              </a:spcBef>
            </a:pPr>
            <a:endParaRPr lang="en-GB" altLang="en-US"/>
          </a:p>
          <a:p>
            <a:pPr>
              <a:spcBef>
                <a:spcPct val="0"/>
              </a:spcBef>
            </a:pPr>
            <a:r>
              <a:rPr lang="en-GB" altLang="en-US"/>
              <a:t>Statistical heterogeneity is what we will refer to when we say ‘heterogeneity’ from here on in this presentation.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A94D0EA-FEEA-48B4-9555-29CD888CAD38}" type="slidenum">
              <a:rPr lang="en-AU" altLang="en-US" sz="1300">
                <a:latin typeface="Times New Roman" panose="02020603050405020304" pitchFamily="18" charset="0"/>
              </a:rPr>
              <a:pPr eaLnBrk="1" hangingPunct="1">
                <a:spcBef>
                  <a:spcPct val="0"/>
                </a:spcBef>
              </a:pPr>
              <a:t>7</a:t>
            </a:fld>
            <a:endParaRPr lang="en-AU" altLang="en-US" sz="1300">
              <a:latin typeface="Times New Roman" panose="02020603050405020304" pitchFamily="18" charset="0"/>
            </a:endParaRPr>
          </a:p>
        </p:txBody>
      </p:sp>
    </p:spTree>
    <p:extLst>
      <p:ext uri="{BB962C8B-B14F-4D97-AF65-F5344CB8AC3E}">
        <p14:creationId xmlns:p14="http://schemas.microsoft.com/office/powerpoint/2010/main" val="172323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Before we look at the results of our meta-analysis, we need to consider our a priori view about heterogeneity, and some assumptions.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F1382A4-908D-4179-83CF-D0B9B0F00FDA}" type="slidenum">
              <a:rPr lang="en-US" altLang="en-US" sz="1300">
                <a:latin typeface="Times New Roman" panose="02020603050405020304" pitchFamily="18" charset="0"/>
              </a:rPr>
              <a:pPr eaLnBrk="1" hangingPunct="1">
                <a:spcBef>
                  <a:spcPct val="0"/>
                </a:spcBef>
              </a:pPr>
              <a:t>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63042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Back at the planning stage of your meta-analysis, you will need to give some thought to heterogeneity in your review. Your assumptions about heterogeneity will affect the decisions you make about how to analyse your data.</a:t>
            </a:r>
          </a:p>
          <a:p>
            <a:endParaRPr lang="en-AU" altLang="en-US" dirty="0"/>
          </a:p>
          <a:p>
            <a:r>
              <a:rPr lang="en-AU" altLang="en-US" dirty="0"/>
              <a:t>There are two </a:t>
            </a:r>
            <a:r>
              <a:rPr lang="hr-HR" altLang="en-US" dirty="0" err="1"/>
              <a:t>models</a:t>
            </a:r>
            <a:r>
              <a:rPr lang="en-AU" altLang="en-US" dirty="0"/>
              <a:t> of meta-analysis available in </a:t>
            </a:r>
            <a:r>
              <a:rPr lang="en-AU" altLang="en-US" dirty="0" err="1"/>
              <a:t>RevMan</a:t>
            </a:r>
            <a:r>
              <a:rPr lang="en-AU" altLang="en-US" dirty="0"/>
              <a:t>, fixed-effect and random-effects. Which one you choose will depend on your assumptions about heterogeneity, so it’s important to understand them and plan which one to use at the protocol stage.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F228CFF-364F-4E0F-8517-0F9553DE30EA}" type="slidenum">
              <a:rPr lang="en-US" altLang="en-US" sz="1300">
                <a:latin typeface="Times New Roman" panose="02020603050405020304" pitchFamily="18" charset="0"/>
              </a:rPr>
              <a:pPr eaLnBrk="1" hangingPunct="1">
                <a:spcBef>
                  <a:spcPct val="0"/>
                </a:spcBef>
              </a:pPr>
              <a:t>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87481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49844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D2A135BD-6734-4435-819F-45D806DA7D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01831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90603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5124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87981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28320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AE15DAED-AD16-4840-90D7-8A16201167C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77C5C8D4-9A70-4886-A2CA-806FE0B2E8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2818FB1D-0B8D-475E-AC05-A6AE3F4C449A}"/>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40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85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475CAF9D-6B5A-4D1F-8F59-517A6E816A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E6C2BBDB-0DB3-4414-841B-DA80CBCDAF73}"/>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E7F64192-16D8-4A9A-A91C-F681AC8EA0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04A1F474-0623-43BE-A1CD-775123AEF91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32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313504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69733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A8CD7527-FAE5-47D3-B997-A97F8F737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61649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92977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366149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062EB93C-86BF-4B27-BC16-7EC51D4BAD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63969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51811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6CF23571-1546-4624-BBA9-8A5472C39A8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6744726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123225"/>
            <a:ext cx="4977389" cy="1080775"/>
          </a:xfrm>
        </p:spPr>
        <p:txBody>
          <a:bodyPr/>
          <a:lstStyle/>
          <a:p>
            <a:r>
              <a:rPr lang="en-GB" dirty="0"/>
              <a:t>Exploring heterogeneity</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606675" y="5957888"/>
            <a:ext cx="703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13315" name="Rectangle 3"/>
          <p:cNvSpPr>
            <a:spLocks noChangeArrowheads="1"/>
          </p:cNvSpPr>
          <p:nvPr/>
        </p:nvSpPr>
        <p:spPr bwMode="auto">
          <a:xfrm>
            <a:off x="2708275" y="6310313"/>
            <a:ext cx="8159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13316" name="Rectangle 4"/>
          <p:cNvSpPr>
            <a:spLocks noGrp="1" noChangeArrowheads="1"/>
          </p:cNvSpPr>
          <p:nvPr>
            <p:ph type="title" idx="4294967295"/>
          </p:nvPr>
        </p:nvSpPr>
        <p:spPr>
          <a:xfrm>
            <a:off x="277813" y="315913"/>
            <a:ext cx="8866187" cy="855662"/>
          </a:xfrm>
        </p:spPr>
        <p:txBody>
          <a:bodyPr/>
          <a:lstStyle/>
          <a:p>
            <a:pPr eaLnBrk="1" hangingPunct="1"/>
            <a:r>
              <a:rPr lang="en-GB" altLang="en-US" dirty="0"/>
              <a:t>Fixed-effect model</a:t>
            </a:r>
          </a:p>
        </p:txBody>
      </p:sp>
      <p:sp>
        <p:nvSpPr>
          <p:cNvPr id="13317" name="Rectangle 5"/>
          <p:cNvSpPr>
            <a:spLocks noGrp="1" noChangeArrowheads="1"/>
          </p:cNvSpPr>
          <p:nvPr>
            <p:ph idx="4294967295"/>
          </p:nvPr>
        </p:nvSpPr>
        <p:spPr>
          <a:xfrm>
            <a:off x="5114925" y="2058988"/>
            <a:ext cx="4029075" cy="4130675"/>
          </a:xfrm>
        </p:spPr>
        <p:txBody>
          <a:bodyPr/>
          <a:lstStyle/>
          <a:p>
            <a:pPr marL="177800" indent="-177800" eaLnBrk="1" hangingPunct="1">
              <a:lnSpc>
                <a:spcPct val="90000"/>
              </a:lnSpc>
              <a:buFont typeface="Arial" panose="020B0604020202020204" pitchFamily="34" charset="0"/>
              <a:buChar char="•"/>
            </a:pPr>
            <a:r>
              <a:rPr lang="en-GB" altLang="en-US" sz="2200" dirty="0"/>
              <a:t>assumes all studies are measuring the same treatment effect</a:t>
            </a:r>
          </a:p>
          <a:p>
            <a:pPr marL="177800" indent="-177800" eaLnBrk="1" hangingPunct="1">
              <a:lnSpc>
                <a:spcPct val="90000"/>
              </a:lnSpc>
              <a:buFont typeface="Arial" panose="020B0604020202020204" pitchFamily="34" charset="0"/>
              <a:buChar char="•"/>
            </a:pPr>
            <a:r>
              <a:rPr lang="en-GB" altLang="en-US" sz="2200" dirty="0"/>
              <a:t>estimates that one effect</a:t>
            </a:r>
          </a:p>
          <a:p>
            <a:pPr marL="177800" indent="-177800" eaLnBrk="1" hangingPunct="1">
              <a:lnSpc>
                <a:spcPct val="90000"/>
              </a:lnSpc>
              <a:buFont typeface="Arial" panose="020B0604020202020204" pitchFamily="34" charset="0"/>
              <a:buChar char="•"/>
            </a:pPr>
            <a:r>
              <a:rPr lang="en-GB" altLang="en-US" sz="2200" dirty="0"/>
              <a:t>if not for random (sampling) error, all results would be identical</a:t>
            </a:r>
          </a:p>
        </p:txBody>
      </p:sp>
      <p:grpSp>
        <p:nvGrpSpPr>
          <p:cNvPr id="13318" name="Group 20"/>
          <p:cNvGrpSpPr>
            <a:grpSpLocks/>
          </p:cNvGrpSpPr>
          <p:nvPr/>
        </p:nvGrpSpPr>
        <p:grpSpPr bwMode="auto">
          <a:xfrm>
            <a:off x="649288" y="1600200"/>
            <a:ext cx="3343275" cy="5257800"/>
            <a:chOff x="539750" y="914408"/>
            <a:chExt cx="3343275" cy="5257792"/>
          </a:xfrm>
        </p:grpSpPr>
        <p:sp>
          <p:nvSpPr>
            <p:cNvPr id="13321" name="Line 10"/>
            <p:cNvSpPr>
              <a:spLocks noChangeShapeType="1"/>
            </p:cNvSpPr>
            <p:nvPr/>
          </p:nvSpPr>
          <p:spPr bwMode="auto">
            <a:xfrm flipH="1">
              <a:off x="1622425" y="3962400"/>
              <a:ext cx="1431925"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3322" name="Text Box 15"/>
            <p:cNvSpPr txBox="1">
              <a:spLocks noChangeArrowheads="1"/>
            </p:cNvSpPr>
            <p:nvPr/>
          </p:nvSpPr>
          <p:spPr bwMode="auto">
            <a:xfrm>
              <a:off x="2368550" y="5562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800">
                  <a:latin typeface="Arial" panose="020B0604020202020204" pitchFamily="34" charset="0"/>
                </a:rPr>
                <a:t>Common</a:t>
              </a:r>
              <a:endParaRPr kumimoji="0" lang="en-GB" altLang="en-US" sz="2400">
                <a:latin typeface="Times New Roman" panose="02020603050405020304" pitchFamily="18" charset="0"/>
              </a:endParaRPr>
            </a:p>
          </p:txBody>
        </p:sp>
        <p:grpSp>
          <p:nvGrpSpPr>
            <p:cNvPr id="13323" name="Group 19"/>
            <p:cNvGrpSpPr>
              <a:grpSpLocks/>
            </p:cNvGrpSpPr>
            <p:nvPr/>
          </p:nvGrpSpPr>
          <p:grpSpPr bwMode="auto">
            <a:xfrm>
              <a:off x="539750" y="914408"/>
              <a:ext cx="3343275" cy="5257792"/>
              <a:chOff x="539750" y="914408"/>
              <a:chExt cx="3343275" cy="5257792"/>
            </a:xfrm>
          </p:grpSpPr>
          <p:sp>
            <p:nvSpPr>
              <p:cNvPr id="13324" name="Line 14"/>
              <p:cNvSpPr>
                <a:spLocks noChangeShapeType="1"/>
              </p:cNvSpPr>
              <p:nvPr/>
            </p:nvSpPr>
            <p:spPr bwMode="auto">
              <a:xfrm flipH="1" flipV="1">
                <a:off x="3046977" y="914408"/>
                <a:ext cx="7373" cy="4571992"/>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nvGrpSpPr>
              <p:cNvPr id="13325" name="Group 18"/>
              <p:cNvGrpSpPr>
                <a:grpSpLocks/>
              </p:cNvGrpSpPr>
              <p:nvPr/>
            </p:nvGrpSpPr>
            <p:grpSpPr bwMode="auto">
              <a:xfrm>
                <a:off x="539750" y="1143000"/>
                <a:ext cx="3343275" cy="5029200"/>
                <a:chOff x="539750" y="1143000"/>
                <a:chExt cx="3343275" cy="5029200"/>
              </a:xfrm>
            </p:grpSpPr>
            <p:sp>
              <p:nvSpPr>
                <p:cNvPr id="13326" name="Line 6"/>
                <p:cNvSpPr>
                  <a:spLocks noChangeShapeType="1"/>
                </p:cNvSpPr>
                <p:nvPr/>
              </p:nvSpPr>
              <p:spPr bwMode="auto">
                <a:xfrm>
                  <a:off x="1327150" y="1898650"/>
                  <a:ext cx="965200" cy="1987550"/>
                </a:xfrm>
                <a:prstGeom prst="line">
                  <a:avLst/>
                </a:prstGeom>
                <a:noFill/>
                <a:ln w="14351">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AU"/>
                </a:p>
              </p:txBody>
            </p:sp>
            <p:sp>
              <p:nvSpPr>
                <p:cNvPr id="13327" name="Rectangle 7"/>
                <p:cNvSpPr>
                  <a:spLocks noChangeArrowheads="1"/>
                </p:cNvSpPr>
                <p:nvPr/>
              </p:nvSpPr>
              <p:spPr bwMode="auto">
                <a:xfrm>
                  <a:off x="815022" y="1165896"/>
                  <a:ext cx="2135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dirty="0">
                      <a:latin typeface="Arial" panose="020B0604020202020204" pitchFamily="34" charset="0"/>
                    </a:rPr>
                    <a:t>Random (sampling)</a:t>
                  </a:r>
                  <a:endParaRPr kumimoji="0" lang="en-GB" altLang="en-US" sz="2400" dirty="0">
                    <a:latin typeface="Times New Roman" panose="02020603050405020304" pitchFamily="18" charset="0"/>
                  </a:endParaRPr>
                </a:p>
              </p:txBody>
            </p:sp>
            <p:sp>
              <p:nvSpPr>
                <p:cNvPr id="13328" name="Rectangle 8"/>
                <p:cNvSpPr>
                  <a:spLocks noChangeArrowheads="1"/>
                </p:cNvSpPr>
                <p:nvPr/>
              </p:nvSpPr>
              <p:spPr bwMode="auto">
                <a:xfrm>
                  <a:off x="920750" y="1447800"/>
                  <a:ext cx="51777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latin typeface="Arial" panose="020B0604020202020204" pitchFamily="34" charset="0"/>
                    </a:rPr>
                    <a:t>error</a:t>
                  </a:r>
                  <a:endParaRPr kumimoji="0" lang="en-GB" altLang="en-US" sz="2400">
                    <a:latin typeface="Times New Roman" panose="02020603050405020304" pitchFamily="18" charset="0"/>
                  </a:endParaRPr>
                </a:p>
              </p:txBody>
            </p:sp>
            <p:sp>
              <p:nvSpPr>
                <p:cNvPr id="13329" name="Line 9"/>
                <p:cNvSpPr>
                  <a:spLocks noChangeShapeType="1"/>
                </p:cNvSpPr>
                <p:nvPr/>
              </p:nvSpPr>
              <p:spPr bwMode="auto">
                <a:xfrm>
                  <a:off x="3054350" y="1143000"/>
                  <a:ext cx="515938" cy="4763"/>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3330" name="Line 11"/>
                <p:cNvSpPr>
                  <a:spLocks noChangeShapeType="1"/>
                </p:cNvSpPr>
                <p:nvPr/>
              </p:nvSpPr>
              <p:spPr bwMode="auto">
                <a:xfrm>
                  <a:off x="3054350" y="1752600"/>
                  <a:ext cx="228600" cy="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3331" name="Line 12"/>
                <p:cNvSpPr>
                  <a:spLocks noChangeShapeType="1"/>
                </p:cNvSpPr>
                <p:nvPr/>
              </p:nvSpPr>
              <p:spPr bwMode="auto">
                <a:xfrm flipH="1">
                  <a:off x="2560638" y="2433638"/>
                  <a:ext cx="493712" cy="1587"/>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3332" name="Line 13"/>
                <p:cNvSpPr>
                  <a:spLocks noChangeShapeType="1"/>
                </p:cNvSpPr>
                <p:nvPr/>
              </p:nvSpPr>
              <p:spPr bwMode="auto">
                <a:xfrm>
                  <a:off x="3054350" y="3225800"/>
                  <a:ext cx="828675"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3333" name="Text Box 16"/>
                <p:cNvSpPr txBox="1">
                  <a:spLocks noChangeArrowheads="1"/>
                </p:cNvSpPr>
                <p:nvPr/>
              </p:nvSpPr>
              <p:spPr bwMode="auto">
                <a:xfrm>
                  <a:off x="2368550" y="58054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800">
                      <a:latin typeface="Arial" panose="020B0604020202020204" pitchFamily="34" charset="0"/>
                    </a:rPr>
                    <a:t>true effect</a:t>
                  </a:r>
                  <a:endParaRPr kumimoji="0" lang="en-GB" altLang="en-US" sz="2400">
                    <a:latin typeface="Times New Roman" panose="02020603050405020304" pitchFamily="18" charset="0"/>
                  </a:endParaRPr>
                </a:p>
              </p:txBody>
            </p:sp>
            <p:sp>
              <p:nvSpPr>
                <p:cNvPr id="13334" name="Rectangle 17"/>
                <p:cNvSpPr>
                  <a:spLocks noChangeArrowheads="1"/>
                </p:cNvSpPr>
                <p:nvPr/>
              </p:nvSpPr>
              <p:spPr bwMode="auto">
                <a:xfrm>
                  <a:off x="539750" y="4953000"/>
                  <a:ext cx="6235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latin typeface="Arial" panose="020B0604020202020204" pitchFamily="34" charset="0"/>
                    </a:rPr>
                    <a:t>Study</a:t>
                  </a:r>
                  <a:endParaRPr kumimoji="0" lang="en-GB" altLang="en-US" sz="2400">
                    <a:latin typeface="Times New Roman" panose="02020603050405020304" pitchFamily="18" charset="0"/>
                  </a:endParaRPr>
                </a:p>
              </p:txBody>
            </p:sp>
            <p:sp>
              <p:nvSpPr>
                <p:cNvPr id="13335" name="Line 18"/>
                <p:cNvSpPr>
                  <a:spLocks noChangeShapeType="1"/>
                </p:cNvSpPr>
                <p:nvPr/>
              </p:nvSpPr>
              <p:spPr bwMode="auto">
                <a:xfrm flipV="1">
                  <a:off x="996950" y="4114800"/>
                  <a:ext cx="533400" cy="838200"/>
                </a:xfrm>
                <a:prstGeom prst="line">
                  <a:avLst/>
                </a:prstGeom>
                <a:noFill/>
                <a:ln w="14351">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AU"/>
                </a:p>
              </p:txBody>
            </p:sp>
          </p:grpSp>
        </p:grpSp>
      </p:grpSp>
      <p:sp>
        <p:nvSpPr>
          <p:cNvPr id="13319" name="Rectangle 17"/>
          <p:cNvSpPr>
            <a:spLocks noChangeArrowheads="1"/>
          </p:cNvSpPr>
          <p:nvPr/>
        </p:nvSpPr>
        <p:spPr bwMode="auto">
          <a:xfrm>
            <a:off x="642938" y="5895975"/>
            <a:ext cx="5984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latin typeface="Arial" panose="020B0604020202020204" pitchFamily="34" charset="0"/>
              </a:rPr>
              <a:t>result</a:t>
            </a:r>
            <a:endParaRPr kumimoji="0" lang="en-GB" altLang="en-US" sz="2400">
              <a:latin typeface="Times New Roman" panose="02020603050405020304" pitchFamily="18" charset="0"/>
            </a:endParaRPr>
          </a:p>
        </p:txBody>
      </p:sp>
      <p:sp>
        <p:nvSpPr>
          <p:cNvPr id="23" name="TextBox 5"/>
          <p:cNvSpPr txBox="1">
            <a:spLocks noChangeArrowheads="1"/>
          </p:cNvSpPr>
          <p:nvPr/>
        </p:nvSpPr>
        <p:spPr bwMode="auto">
          <a:xfrm>
            <a:off x="0" y="6577013"/>
            <a:ext cx="1987550" cy="307975"/>
          </a:xfrm>
          <a:prstGeom prst="rect">
            <a:avLst/>
          </a:prstGeom>
          <a:noFill/>
          <a:ln w="9525">
            <a:noFill/>
            <a:miter lim="800000"/>
            <a:headEnd/>
            <a:tailEnd/>
          </a:ln>
        </p:spPr>
        <p:txBody>
          <a:bodyPr>
            <a:spAutoFit/>
          </a:bodyPr>
          <a:lstStyle/>
          <a:p>
            <a:pPr>
              <a:defRPr/>
            </a:pPr>
            <a:r>
              <a:rPr lang="en-AU" sz="1400" dirty="0">
                <a:solidFill>
                  <a:schemeClr val="accent2">
                    <a:lumMod val="50000"/>
                  </a:schemeClr>
                </a:solidFill>
                <a:latin typeface="+mn-lt"/>
                <a:ea typeface="+mn-ea"/>
                <a:cs typeface="Arial" charset="0"/>
              </a:rPr>
              <a:t>Source: Julian Higgins</a:t>
            </a:r>
          </a:p>
        </p:txBody>
      </p:sp>
    </p:spTree>
    <p:extLst>
      <p:ext uri="{BB962C8B-B14F-4D97-AF65-F5344CB8AC3E}">
        <p14:creationId xmlns:p14="http://schemas.microsoft.com/office/powerpoint/2010/main" val="318133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77813" y="319088"/>
            <a:ext cx="8866187" cy="855662"/>
          </a:xfrm>
        </p:spPr>
        <p:txBody>
          <a:bodyPr/>
          <a:lstStyle/>
          <a:p>
            <a:pPr eaLnBrk="1" hangingPunct="1"/>
            <a:r>
              <a:rPr lang="en-GB" altLang="en-US" dirty="0"/>
              <a:t>Random-effects model</a:t>
            </a:r>
          </a:p>
        </p:txBody>
      </p:sp>
      <p:grpSp>
        <p:nvGrpSpPr>
          <p:cNvPr id="14339" name="Group 40"/>
          <p:cNvGrpSpPr>
            <a:grpSpLocks noChangeAspect="1"/>
          </p:cNvGrpSpPr>
          <p:nvPr/>
        </p:nvGrpSpPr>
        <p:grpSpPr bwMode="auto">
          <a:xfrm>
            <a:off x="44450" y="1504950"/>
            <a:ext cx="5724525" cy="5386388"/>
            <a:chOff x="179388" y="762000"/>
            <a:chExt cx="5724525" cy="5386388"/>
          </a:xfrm>
        </p:grpSpPr>
        <p:grpSp>
          <p:nvGrpSpPr>
            <p:cNvPr id="14343" name="Group 3"/>
            <p:cNvGrpSpPr>
              <a:grpSpLocks/>
            </p:cNvGrpSpPr>
            <p:nvPr/>
          </p:nvGrpSpPr>
          <p:grpSpPr bwMode="auto">
            <a:xfrm>
              <a:off x="941388" y="1177925"/>
              <a:ext cx="990600" cy="2708275"/>
              <a:chOff x="672" y="742"/>
              <a:chExt cx="624" cy="1706"/>
            </a:xfrm>
          </p:grpSpPr>
          <p:sp>
            <p:nvSpPr>
              <p:cNvPr id="14376" name="Line 4"/>
              <p:cNvSpPr>
                <a:spLocks noChangeShapeType="1"/>
              </p:cNvSpPr>
              <p:nvPr/>
            </p:nvSpPr>
            <p:spPr bwMode="auto">
              <a:xfrm>
                <a:off x="928" y="1196"/>
                <a:ext cx="368" cy="1252"/>
              </a:xfrm>
              <a:prstGeom prst="line">
                <a:avLst/>
              </a:prstGeom>
              <a:noFill/>
              <a:ln w="14351">
                <a:solidFill>
                  <a:schemeClr val="tx2"/>
                </a:solidFill>
                <a:round/>
                <a:headEnd/>
                <a:tailEnd type="triangle" w="med" len="lg"/>
              </a:ln>
              <a:extLst>
                <a:ext uri="{909E8E84-426E-40DD-AFC4-6F175D3DCCD1}">
                  <a14:hiddenFill xmlns:a14="http://schemas.microsoft.com/office/drawing/2010/main">
                    <a:noFill/>
                  </a14:hiddenFill>
                </a:ext>
              </a:extLst>
            </p:spPr>
            <p:txBody>
              <a:bodyPr/>
              <a:lstStyle/>
              <a:p>
                <a:endParaRPr lang="en-AU"/>
              </a:p>
            </p:txBody>
          </p:sp>
          <p:sp>
            <p:nvSpPr>
              <p:cNvPr id="14377" name="Rectangle 5"/>
              <p:cNvSpPr>
                <a:spLocks noChangeArrowheads="1"/>
              </p:cNvSpPr>
              <p:nvPr/>
            </p:nvSpPr>
            <p:spPr bwMode="auto">
              <a:xfrm>
                <a:off x="672" y="742"/>
                <a:ext cx="5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solidFill>
                      <a:schemeClr val="tx2"/>
                    </a:solidFill>
                    <a:latin typeface="Arial" panose="020B0604020202020204" pitchFamily="34" charset="0"/>
                  </a:rPr>
                  <a:t>Random</a:t>
                </a:r>
                <a:endParaRPr kumimoji="0" lang="en-GB" altLang="en-US" sz="2400">
                  <a:solidFill>
                    <a:schemeClr val="tx2"/>
                  </a:solidFill>
                  <a:latin typeface="Times New Roman" panose="02020603050405020304" pitchFamily="18" charset="0"/>
                </a:endParaRPr>
              </a:p>
            </p:txBody>
          </p:sp>
          <p:sp>
            <p:nvSpPr>
              <p:cNvPr id="14378" name="Rectangle 6"/>
              <p:cNvSpPr>
                <a:spLocks noChangeArrowheads="1"/>
              </p:cNvSpPr>
              <p:nvPr/>
            </p:nvSpPr>
            <p:spPr bwMode="auto">
              <a:xfrm>
                <a:off x="672" y="923"/>
                <a:ext cx="3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solidFill>
                      <a:schemeClr val="tx2"/>
                    </a:solidFill>
                    <a:latin typeface="Arial" panose="020B0604020202020204" pitchFamily="34" charset="0"/>
                  </a:rPr>
                  <a:t>error</a:t>
                </a:r>
                <a:endParaRPr kumimoji="0" lang="en-GB" altLang="en-US" sz="2400">
                  <a:solidFill>
                    <a:schemeClr val="tx2"/>
                  </a:solidFill>
                  <a:latin typeface="Times New Roman" panose="02020603050405020304" pitchFamily="18" charset="0"/>
                </a:endParaRPr>
              </a:p>
            </p:txBody>
          </p:sp>
        </p:grpSp>
        <p:sp>
          <p:nvSpPr>
            <p:cNvPr id="14344" name="Line 8"/>
            <p:cNvSpPr>
              <a:spLocks noChangeShapeType="1"/>
            </p:cNvSpPr>
            <p:nvPr/>
          </p:nvSpPr>
          <p:spPr bwMode="auto">
            <a:xfrm rot="10046547" flipH="1" flipV="1">
              <a:off x="1347788" y="4479925"/>
              <a:ext cx="755650" cy="33338"/>
            </a:xfrm>
            <a:prstGeom prst="line">
              <a:avLst/>
            </a:prstGeom>
            <a:noFill/>
            <a:ln w="14351">
              <a:solidFill>
                <a:schemeClr val="tx2"/>
              </a:solidFill>
              <a:round/>
              <a:headEnd/>
              <a:tailEnd type="triangle" w="med" len="lg"/>
            </a:ln>
            <a:extLst>
              <a:ext uri="{909E8E84-426E-40DD-AFC4-6F175D3DCCD1}">
                <a14:hiddenFill xmlns:a14="http://schemas.microsoft.com/office/drawing/2010/main">
                  <a:noFill/>
                </a14:hiddenFill>
              </a:ext>
            </a:extLst>
          </p:spPr>
          <p:txBody>
            <a:bodyPr/>
            <a:lstStyle/>
            <a:p>
              <a:endParaRPr lang="en-AU"/>
            </a:p>
          </p:txBody>
        </p:sp>
        <p:grpSp>
          <p:nvGrpSpPr>
            <p:cNvPr id="14345" name="Group 41"/>
            <p:cNvGrpSpPr>
              <a:grpSpLocks/>
            </p:cNvGrpSpPr>
            <p:nvPr/>
          </p:nvGrpSpPr>
          <p:grpSpPr bwMode="auto">
            <a:xfrm>
              <a:off x="514348" y="4365625"/>
              <a:ext cx="806450" cy="863600"/>
              <a:chOff x="505" y="2704"/>
              <a:chExt cx="508" cy="544"/>
            </a:xfrm>
          </p:grpSpPr>
          <p:sp>
            <p:nvSpPr>
              <p:cNvPr id="14373" name="Rectangle 9"/>
              <p:cNvSpPr>
                <a:spLocks noChangeArrowheads="1"/>
              </p:cNvSpPr>
              <p:nvPr/>
            </p:nvSpPr>
            <p:spPr bwMode="auto">
              <a:xfrm>
                <a:off x="505" y="2704"/>
                <a:ext cx="44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solidFill>
                      <a:schemeClr val="tx2"/>
                    </a:solidFill>
                    <a:latin typeface="Arial" panose="020B0604020202020204" pitchFamily="34" charset="0"/>
                  </a:rPr>
                  <a:t>Study-</a:t>
                </a:r>
                <a:endParaRPr kumimoji="0" lang="en-GB" altLang="en-US" sz="2400">
                  <a:solidFill>
                    <a:schemeClr val="tx2"/>
                  </a:solidFill>
                  <a:latin typeface="Times New Roman" panose="02020603050405020304" pitchFamily="18" charset="0"/>
                </a:endParaRPr>
              </a:p>
            </p:txBody>
          </p:sp>
          <p:sp>
            <p:nvSpPr>
              <p:cNvPr id="14374" name="Rectangle 10"/>
              <p:cNvSpPr>
                <a:spLocks noChangeArrowheads="1"/>
              </p:cNvSpPr>
              <p:nvPr/>
            </p:nvSpPr>
            <p:spPr bwMode="auto">
              <a:xfrm>
                <a:off x="505" y="2885"/>
                <a:ext cx="50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solidFill>
                      <a:schemeClr val="tx2"/>
                    </a:solidFill>
                    <a:latin typeface="Arial" panose="020B0604020202020204" pitchFamily="34" charset="0"/>
                  </a:rPr>
                  <a:t>specific</a:t>
                </a:r>
                <a:endParaRPr kumimoji="0" lang="en-GB" altLang="en-US" sz="2400">
                  <a:solidFill>
                    <a:schemeClr val="tx2"/>
                  </a:solidFill>
                  <a:latin typeface="Times New Roman" panose="02020603050405020304" pitchFamily="18" charset="0"/>
                </a:endParaRPr>
              </a:p>
            </p:txBody>
          </p:sp>
          <p:sp>
            <p:nvSpPr>
              <p:cNvPr id="14375" name="Rectangle 11"/>
              <p:cNvSpPr>
                <a:spLocks noChangeArrowheads="1"/>
              </p:cNvSpPr>
              <p:nvPr/>
            </p:nvSpPr>
            <p:spPr bwMode="auto">
              <a:xfrm>
                <a:off x="505" y="3066"/>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900">
                    <a:solidFill>
                      <a:schemeClr val="tx2"/>
                    </a:solidFill>
                    <a:latin typeface="Arial" panose="020B0604020202020204" pitchFamily="34" charset="0"/>
                  </a:rPr>
                  <a:t>effect</a:t>
                </a:r>
                <a:endParaRPr kumimoji="0" lang="en-GB" altLang="en-US" sz="2400">
                  <a:solidFill>
                    <a:schemeClr val="tx2"/>
                  </a:solidFill>
                  <a:latin typeface="Times New Roman" panose="02020603050405020304" pitchFamily="18" charset="0"/>
                </a:endParaRPr>
              </a:p>
            </p:txBody>
          </p:sp>
        </p:grpSp>
        <p:sp>
          <p:nvSpPr>
            <p:cNvPr id="14346" name="Line 12"/>
            <p:cNvSpPr>
              <a:spLocks noChangeShapeType="1"/>
            </p:cNvSpPr>
            <p:nvPr/>
          </p:nvSpPr>
          <p:spPr bwMode="auto">
            <a:xfrm>
              <a:off x="3225800" y="1146175"/>
              <a:ext cx="365125"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4347" name="Line 13"/>
            <p:cNvSpPr>
              <a:spLocks noChangeShapeType="1"/>
            </p:cNvSpPr>
            <p:nvPr/>
          </p:nvSpPr>
          <p:spPr bwMode="auto">
            <a:xfrm flipH="1">
              <a:off x="1562100" y="3962400"/>
              <a:ext cx="638175"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4348" name="Line 14"/>
            <p:cNvSpPr>
              <a:spLocks noChangeShapeType="1"/>
            </p:cNvSpPr>
            <p:nvPr/>
          </p:nvSpPr>
          <p:spPr bwMode="auto">
            <a:xfrm flipH="1">
              <a:off x="3386138" y="1784350"/>
              <a:ext cx="638175"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4349" name="Line 15"/>
            <p:cNvSpPr>
              <a:spLocks noChangeShapeType="1"/>
            </p:cNvSpPr>
            <p:nvPr/>
          </p:nvSpPr>
          <p:spPr bwMode="auto">
            <a:xfrm flipH="1">
              <a:off x="2473325" y="2422525"/>
              <a:ext cx="182563" cy="1588"/>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sp>
          <p:nvSpPr>
            <p:cNvPr id="14350" name="Line 16"/>
            <p:cNvSpPr>
              <a:spLocks noChangeShapeType="1"/>
            </p:cNvSpPr>
            <p:nvPr/>
          </p:nvSpPr>
          <p:spPr bwMode="auto">
            <a:xfrm>
              <a:off x="2889250" y="3243263"/>
              <a:ext cx="1003300" cy="1587"/>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AU"/>
            </a:p>
          </p:txBody>
        </p:sp>
        <p:grpSp>
          <p:nvGrpSpPr>
            <p:cNvPr id="14351" name="Group 17"/>
            <p:cNvGrpSpPr>
              <a:grpSpLocks/>
            </p:cNvGrpSpPr>
            <p:nvPr/>
          </p:nvGrpSpPr>
          <p:grpSpPr bwMode="auto">
            <a:xfrm>
              <a:off x="2211389" y="762000"/>
              <a:ext cx="992188" cy="4724400"/>
              <a:chOff x="1472" y="480"/>
              <a:chExt cx="625" cy="2976"/>
            </a:xfrm>
          </p:grpSpPr>
          <p:sp>
            <p:nvSpPr>
              <p:cNvPr id="14369" name="Line 18"/>
              <p:cNvSpPr>
                <a:spLocks noChangeShapeType="1"/>
              </p:cNvSpPr>
              <p:nvPr/>
            </p:nvSpPr>
            <p:spPr bwMode="auto">
              <a:xfrm flipV="1">
                <a:off x="1472" y="480"/>
                <a:ext cx="2" cy="297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4370" name="Line 19"/>
              <p:cNvSpPr>
                <a:spLocks noChangeShapeType="1"/>
              </p:cNvSpPr>
              <p:nvPr/>
            </p:nvSpPr>
            <p:spPr bwMode="auto">
              <a:xfrm flipH="1" flipV="1">
                <a:off x="1901" y="480"/>
                <a:ext cx="3" cy="297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4371" name="Line 20"/>
              <p:cNvSpPr>
                <a:spLocks noChangeShapeType="1"/>
              </p:cNvSpPr>
              <p:nvPr/>
            </p:nvSpPr>
            <p:spPr bwMode="auto">
              <a:xfrm flipV="1">
                <a:off x="1760" y="480"/>
                <a:ext cx="2" cy="297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4372" name="Line 21"/>
              <p:cNvSpPr>
                <a:spLocks noChangeShapeType="1"/>
              </p:cNvSpPr>
              <p:nvPr/>
            </p:nvSpPr>
            <p:spPr bwMode="auto">
              <a:xfrm flipV="1">
                <a:off x="2096" y="480"/>
                <a:ext cx="1" cy="297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14352" name="Line 23"/>
            <p:cNvSpPr>
              <a:spLocks noChangeShapeType="1"/>
            </p:cNvSpPr>
            <p:nvPr/>
          </p:nvSpPr>
          <p:spPr bwMode="auto">
            <a:xfrm flipH="1" flipV="1">
              <a:off x="3070073" y="762052"/>
              <a:ext cx="4915" cy="472434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nvGrpSpPr>
            <p:cNvPr id="14353" name="Group 24"/>
            <p:cNvGrpSpPr>
              <a:grpSpLocks/>
            </p:cNvGrpSpPr>
            <p:nvPr/>
          </p:nvGrpSpPr>
          <p:grpSpPr bwMode="auto">
            <a:xfrm>
              <a:off x="179388" y="4724400"/>
              <a:ext cx="5724525" cy="711200"/>
              <a:chOff x="560" y="2948"/>
              <a:chExt cx="3606" cy="448"/>
            </a:xfrm>
          </p:grpSpPr>
          <p:sp>
            <p:nvSpPr>
              <p:cNvPr id="14357" name="Freeform 25"/>
              <p:cNvSpPr>
                <a:spLocks/>
              </p:cNvSpPr>
              <p:nvPr/>
            </p:nvSpPr>
            <p:spPr bwMode="auto">
              <a:xfrm>
                <a:off x="560" y="3371"/>
                <a:ext cx="305" cy="25"/>
              </a:xfrm>
              <a:custGeom>
                <a:avLst/>
                <a:gdLst>
                  <a:gd name="T0" fmla="*/ 0 w 305"/>
                  <a:gd name="T1" fmla="*/ 5 h 25"/>
                  <a:gd name="T2" fmla="*/ 0 w 305"/>
                  <a:gd name="T3" fmla="*/ 25 h 25"/>
                  <a:gd name="T4" fmla="*/ 38 w 305"/>
                  <a:gd name="T5" fmla="*/ 25 h 25"/>
                  <a:gd name="T6" fmla="*/ 78 w 305"/>
                  <a:gd name="T7" fmla="*/ 25 h 25"/>
                  <a:gd name="T8" fmla="*/ 113 w 305"/>
                  <a:gd name="T9" fmla="*/ 25 h 25"/>
                  <a:gd name="T10" fmla="*/ 150 w 305"/>
                  <a:gd name="T11" fmla="*/ 25 h 25"/>
                  <a:gd name="T12" fmla="*/ 190 w 305"/>
                  <a:gd name="T13" fmla="*/ 25 h 25"/>
                  <a:gd name="T14" fmla="*/ 227 w 305"/>
                  <a:gd name="T15" fmla="*/ 25 h 25"/>
                  <a:gd name="T16" fmla="*/ 265 w 305"/>
                  <a:gd name="T17" fmla="*/ 23 h 25"/>
                  <a:gd name="T18" fmla="*/ 285 w 305"/>
                  <a:gd name="T19" fmla="*/ 23 h 25"/>
                  <a:gd name="T20" fmla="*/ 288 w 305"/>
                  <a:gd name="T21" fmla="*/ 23 h 25"/>
                  <a:gd name="T22" fmla="*/ 305 w 305"/>
                  <a:gd name="T23" fmla="*/ 20 h 25"/>
                  <a:gd name="T24" fmla="*/ 302 w 305"/>
                  <a:gd name="T25" fmla="*/ 0 h 25"/>
                  <a:gd name="T26" fmla="*/ 285 w 305"/>
                  <a:gd name="T27" fmla="*/ 2 h 25"/>
                  <a:gd name="T28" fmla="*/ 285 w 305"/>
                  <a:gd name="T29" fmla="*/ 11 h 25"/>
                  <a:gd name="T30" fmla="*/ 285 w 305"/>
                  <a:gd name="T31" fmla="*/ 2 h 25"/>
                  <a:gd name="T32" fmla="*/ 265 w 305"/>
                  <a:gd name="T33" fmla="*/ 2 h 25"/>
                  <a:gd name="T34" fmla="*/ 227 w 305"/>
                  <a:gd name="T35" fmla="*/ 5 h 25"/>
                  <a:gd name="T36" fmla="*/ 190 w 305"/>
                  <a:gd name="T37" fmla="*/ 5 h 25"/>
                  <a:gd name="T38" fmla="*/ 150 w 305"/>
                  <a:gd name="T39" fmla="*/ 5 h 25"/>
                  <a:gd name="T40" fmla="*/ 113 w 305"/>
                  <a:gd name="T41" fmla="*/ 5 h 25"/>
                  <a:gd name="T42" fmla="*/ 78 w 305"/>
                  <a:gd name="T43" fmla="*/ 5 h 25"/>
                  <a:gd name="T44" fmla="*/ 38 w 305"/>
                  <a:gd name="T45" fmla="*/ 5 h 25"/>
                  <a:gd name="T46" fmla="*/ 0 w 305"/>
                  <a:gd name="T47" fmla="*/ 5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5"/>
                  <a:gd name="T73" fmla="*/ 0 h 25"/>
                  <a:gd name="T74" fmla="*/ 305 w 305"/>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5" h="25">
                    <a:moveTo>
                      <a:pt x="0" y="5"/>
                    </a:moveTo>
                    <a:lnTo>
                      <a:pt x="0" y="25"/>
                    </a:lnTo>
                    <a:lnTo>
                      <a:pt x="38" y="25"/>
                    </a:lnTo>
                    <a:lnTo>
                      <a:pt x="78" y="25"/>
                    </a:lnTo>
                    <a:lnTo>
                      <a:pt x="113" y="25"/>
                    </a:lnTo>
                    <a:lnTo>
                      <a:pt x="150" y="25"/>
                    </a:lnTo>
                    <a:lnTo>
                      <a:pt x="190" y="25"/>
                    </a:lnTo>
                    <a:lnTo>
                      <a:pt x="227" y="25"/>
                    </a:lnTo>
                    <a:lnTo>
                      <a:pt x="265" y="23"/>
                    </a:lnTo>
                    <a:lnTo>
                      <a:pt x="285" y="23"/>
                    </a:lnTo>
                    <a:lnTo>
                      <a:pt x="288" y="23"/>
                    </a:lnTo>
                    <a:lnTo>
                      <a:pt x="305" y="20"/>
                    </a:lnTo>
                    <a:lnTo>
                      <a:pt x="302" y="0"/>
                    </a:lnTo>
                    <a:lnTo>
                      <a:pt x="285" y="2"/>
                    </a:lnTo>
                    <a:lnTo>
                      <a:pt x="285" y="11"/>
                    </a:lnTo>
                    <a:lnTo>
                      <a:pt x="285" y="2"/>
                    </a:lnTo>
                    <a:lnTo>
                      <a:pt x="265" y="2"/>
                    </a:lnTo>
                    <a:lnTo>
                      <a:pt x="227" y="5"/>
                    </a:lnTo>
                    <a:lnTo>
                      <a:pt x="190" y="5"/>
                    </a:lnTo>
                    <a:lnTo>
                      <a:pt x="150" y="5"/>
                    </a:lnTo>
                    <a:lnTo>
                      <a:pt x="113" y="5"/>
                    </a:lnTo>
                    <a:lnTo>
                      <a:pt x="78" y="5"/>
                    </a:lnTo>
                    <a:lnTo>
                      <a:pt x="38" y="5"/>
                    </a:lnTo>
                    <a:lnTo>
                      <a:pt x="0" y="5"/>
                    </a:lnTo>
                    <a:close/>
                  </a:path>
                </a:pathLst>
              </a:custGeom>
              <a:solidFill>
                <a:schemeClr val="accent1"/>
              </a:solidFill>
              <a:ln w="9525">
                <a:solidFill>
                  <a:schemeClr val="accent1"/>
                </a:solidFill>
                <a:round/>
                <a:headEnd/>
                <a:tailEnd/>
              </a:ln>
            </p:spPr>
            <p:txBody>
              <a:bodyPr/>
              <a:lstStyle/>
              <a:p>
                <a:endParaRPr lang="en-AU"/>
              </a:p>
            </p:txBody>
          </p:sp>
          <p:sp>
            <p:nvSpPr>
              <p:cNvPr id="14358" name="Freeform 26"/>
              <p:cNvSpPr>
                <a:spLocks/>
              </p:cNvSpPr>
              <p:nvPr/>
            </p:nvSpPr>
            <p:spPr bwMode="auto">
              <a:xfrm>
                <a:off x="862" y="3330"/>
                <a:ext cx="305" cy="61"/>
              </a:xfrm>
              <a:custGeom>
                <a:avLst/>
                <a:gdLst>
                  <a:gd name="T0" fmla="*/ 0 w 305"/>
                  <a:gd name="T1" fmla="*/ 41 h 61"/>
                  <a:gd name="T2" fmla="*/ 0 w 305"/>
                  <a:gd name="T3" fmla="*/ 61 h 61"/>
                  <a:gd name="T4" fmla="*/ 37 w 305"/>
                  <a:gd name="T5" fmla="*/ 58 h 61"/>
                  <a:gd name="T6" fmla="*/ 75 w 305"/>
                  <a:gd name="T7" fmla="*/ 55 h 61"/>
                  <a:gd name="T8" fmla="*/ 112 w 305"/>
                  <a:gd name="T9" fmla="*/ 52 h 61"/>
                  <a:gd name="T10" fmla="*/ 115 w 305"/>
                  <a:gd name="T11" fmla="*/ 52 h 61"/>
                  <a:gd name="T12" fmla="*/ 152 w 305"/>
                  <a:gd name="T13" fmla="*/ 46 h 61"/>
                  <a:gd name="T14" fmla="*/ 150 w 305"/>
                  <a:gd name="T15" fmla="*/ 35 h 61"/>
                  <a:gd name="T16" fmla="*/ 150 w 305"/>
                  <a:gd name="T17" fmla="*/ 46 h 61"/>
                  <a:gd name="T18" fmla="*/ 187 w 305"/>
                  <a:gd name="T19" fmla="*/ 43 h 61"/>
                  <a:gd name="T20" fmla="*/ 190 w 305"/>
                  <a:gd name="T21" fmla="*/ 41 h 61"/>
                  <a:gd name="T22" fmla="*/ 227 w 305"/>
                  <a:gd name="T23" fmla="*/ 32 h 61"/>
                  <a:gd name="T24" fmla="*/ 224 w 305"/>
                  <a:gd name="T25" fmla="*/ 23 h 61"/>
                  <a:gd name="T26" fmla="*/ 227 w 305"/>
                  <a:gd name="T27" fmla="*/ 35 h 61"/>
                  <a:gd name="T28" fmla="*/ 267 w 305"/>
                  <a:gd name="T29" fmla="*/ 29 h 61"/>
                  <a:gd name="T30" fmla="*/ 267 w 305"/>
                  <a:gd name="T31" fmla="*/ 26 h 61"/>
                  <a:gd name="T32" fmla="*/ 305 w 305"/>
                  <a:gd name="T33" fmla="*/ 18 h 61"/>
                  <a:gd name="T34" fmla="*/ 302 w 305"/>
                  <a:gd name="T35" fmla="*/ 0 h 61"/>
                  <a:gd name="T36" fmla="*/ 264 w 305"/>
                  <a:gd name="T37" fmla="*/ 9 h 61"/>
                  <a:gd name="T38" fmla="*/ 264 w 305"/>
                  <a:gd name="T39" fmla="*/ 18 h 61"/>
                  <a:gd name="T40" fmla="*/ 264 w 305"/>
                  <a:gd name="T41" fmla="*/ 9 h 61"/>
                  <a:gd name="T42" fmla="*/ 224 w 305"/>
                  <a:gd name="T43" fmla="*/ 15 h 61"/>
                  <a:gd name="T44" fmla="*/ 224 w 305"/>
                  <a:gd name="T45" fmla="*/ 15 h 61"/>
                  <a:gd name="T46" fmla="*/ 187 w 305"/>
                  <a:gd name="T47" fmla="*/ 23 h 61"/>
                  <a:gd name="T48" fmla="*/ 187 w 305"/>
                  <a:gd name="T49" fmla="*/ 32 h 61"/>
                  <a:gd name="T50" fmla="*/ 187 w 305"/>
                  <a:gd name="T51" fmla="*/ 23 h 61"/>
                  <a:gd name="T52" fmla="*/ 150 w 305"/>
                  <a:gd name="T53" fmla="*/ 26 h 61"/>
                  <a:gd name="T54" fmla="*/ 150 w 305"/>
                  <a:gd name="T55" fmla="*/ 26 h 61"/>
                  <a:gd name="T56" fmla="*/ 112 w 305"/>
                  <a:gd name="T57" fmla="*/ 32 h 61"/>
                  <a:gd name="T58" fmla="*/ 112 w 305"/>
                  <a:gd name="T59" fmla="*/ 41 h 61"/>
                  <a:gd name="T60" fmla="*/ 112 w 305"/>
                  <a:gd name="T61" fmla="*/ 32 h 61"/>
                  <a:gd name="T62" fmla="*/ 75 w 305"/>
                  <a:gd name="T63" fmla="*/ 35 h 61"/>
                  <a:gd name="T64" fmla="*/ 37 w 305"/>
                  <a:gd name="T65" fmla="*/ 38 h 61"/>
                  <a:gd name="T66" fmla="*/ 0 w 305"/>
                  <a:gd name="T67" fmla="*/ 41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61"/>
                  <a:gd name="T104" fmla="*/ 305 w 305"/>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61">
                    <a:moveTo>
                      <a:pt x="0" y="41"/>
                    </a:moveTo>
                    <a:lnTo>
                      <a:pt x="0" y="61"/>
                    </a:lnTo>
                    <a:lnTo>
                      <a:pt x="37" y="58"/>
                    </a:lnTo>
                    <a:lnTo>
                      <a:pt x="75" y="55"/>
                    </a:lnTo>
                    <a:lnTo>
                      <a:pt x="112" y="52"/>
                    </a:lnTo>
                    <a:lnTo>
                      <a:pt x="115" y="52"/>
                    </a:lnTo>
                    <a:lnTo>
                      <a:pt x="152" y="46"/>
                    </a:lnTo>
                    <a:lnTo>
                      <a:pt x="150" y="35"/>
                    </a:lnTo>
                    <a:lnTo>
                      <a:pt x="150" y="46"/>
                    </a:lnTo>
                    <a:lnTo>
                      <a:pt x="187" y="43"/>
                    </a:lnTo>
                    <a:lnTo>
                      <a:pt x="190" y="41"/>
                    </a:lnTo>
                    <a:lnTo>
                      <a:pt x="227" y="32"/>
                    </a:lnTo>
                    <a:lnTo>
                      <a:pt x="224" y="23"/>
                    </a:lnTo>
                    <a:lnTo>
                      <a:pt x="227" y="35"/>
                    </a:lnTo>
                    <a:lnTo>
                      <a:pt x="267" y="29"/>
                    </a:lnTo>
                    <a:lnTo>
                      <a:pt x="267" y="26"/>
                    </a:lnTo>
                    <a:lnTo>
                      <a:pt x="305" y="18"/>
                    </a:lnTo>
                    <a:lnTo>
                      <a:pt x="302" y="0"/>
                    </a:lnTo>
                    <a:lnTo>
                      <a:pt x="264" y="9"/>
                    </a:lnTo>
                    <a:lnTo>
                      <a:pt x="264" y="18"/>
                    </a:lnTo>
                    <a:lnTo>
                      <a:pt x="264" y="9"/>
                    </a:lnTo>
                    <a:lnTo>
                      <a:pt x="224" y="15"/>
                    </a:lnTo>
                    <a:lnTo>
                      <a:pt x="187" y="23"/>
                    </a:lnTo>
                    <a:lnTo>
                      <a:pt x="187" y="32"/>
                    </a:lnTo>
                    <a:lnTo>
                      <a:pt x="187" y="23"/>
                    </a:lnTo>
                    <a:lnTo>
                      <a:pt x="150" y="26"/>
                    </a:lnTo>
                    <a:lnTo>
                      <a:pt x="112" y="32"/>
                    </a:lnTo>
                    <a:lnTo>
                      <a:pt x="112" y="41"/>
                    </a:lnTo>
                    <a:lnTo>
                      <a:pt x="112" y="32"/>
                    </a:lnTo>
                    <a:lnTo>
                      <a:pt x="75" y="35"/>
                    </a:lnTo>
                    <a:lnTo>
                      <a:pt x="37" y="38"/>
                    </a:lnTo>
                    <a:lnTo>
                      <a:pt x="0" y="41"/>
                    </a:lnTo>
                    <a:close/>
                  </a:path>
                </a:pathLst>
              </a:custGeom>
              <a:solidFill>
                <a:schemeClr val="accent1"/>
              </a:solidFill>
              <a:ln w="9525">
                <a:solidFill>
                  <a:schemeClr val="accent1"/>
                </a:solidFill>
                <a:round/>
                <a:headEnd/>
                <a:tailEnd/>
              </a:ln>
            </p:spPr>
            <p:txBody>
              <a:bodyPr/>
              <a:lstStyle/>
              <a:p>
                <a:endParaRPr lang="en-AU"/>
              </a:p>
            </p:txBody>
          </p:sp>
          <p:sp>
            <p:nvSpPr>
              <p:cNvPr id="14359" name="Freeform 27"/>
              <p:cNvSpPr>
                <a:spLocks/>
              </p:cNvSpPr>
              <p:nvPr/>
            </p:nvSpPr>
            <p:spPr bwMode="auto">
              <a:xfrm>
                <a:off x="1164" y="3241"/>
                <a:ext cx="302" cy="107"/>
              </a:xfrm>
              <a:custGeom>
                <a:avLst/>
                <a:gdLst>
                  <a:gd name="T0" fmla="*/ 0 w 302"/>
                  <a:gd name="T1" fmla="*/ 89 h 107"/>
                  <a:gd name="T2" fmla="*/ 3 w 302"/>
                  <a:gd name="T3" fmla="*/ 107 h 107"/>
                  <a:gd name="T4" fmla="*/ 37 w 302"/>
                  <a:gd name="T5" fmla="*/ 98 h 107"/>
                  <a:gd name="T6" fmla="*/ 77 w 302"/>
                  <a:gd name="T7" fmla="*/ 89 h 107"/>
                  <a:gd name="T8" fmla="*/ 115 w 302"/>
                  <a:gd name="T9" fmla="*/ 81 h 107"/>
                  <a:gd name="T10" fmla="*/ 115 w 302"/>
                  <a:gd name="T11" fmla="*/ 81 h 107"/>
                  <a:gd name="T12" fmla="*/ 152 w 302"/>
                  <a:gd name="T13" fmla="*/ 69 h 107"/>
                  <a:gd name="T14" fmla="*/ 189 w 302"/>
                  <a:gd name="T15" fmla="*/ 58 h 107"/>
                  <a:gd name="T16" fmla="*/ 227 w 302"/>
                  <a:gd name="T17" fmla="*/ 43 h 107"/>
                  <a:gd name="T18" fmla="*/ 267 w 302"/>
                  <a:gd name="T19" fmla="*/ 32 h 107"/>
                  <a:gd name="T20" fmla="*/ 302 w 302"/>
                  <a:gd name="T21" fmla="*/ 18 h 107"/>
                  <a:gd name="T22" fmla="*/ 296 w 302"/>
                  <a:gd name="T23" fmla="*/ 0 h 107"/>
                  <a:gd name="T24" fmla="*/ 261 w 302"/>
                  <a:gd name="T25" fmla="*/ 15 h 107"/>
                  <a:gd name="T26" fmla="*/ 221 w 302"/>
                  <a:gd name="T27" fmla="*/ 26 h 107"/>
                  <a:gd name="T28" fmla="*/ 184 w 302"/>
                  <a:gd name="T29" fmla="*/ 41 h 107"/>
                  <a:gd name="T30" fmla="*/ 146 w 302"/>
                  <a:gd name="T31" fmla="*/ 52 h 107"/>
                  <a:gd name="T32" fmla="*/ 109 w 302"/>
                  <a:gd name="T33" fmla="*/ 63 h 107"/>
                  <a:gd name="T34" fmla="*/ 112 w 302"/>
                  <a:gd name="T35" fmla="*/ 72 h 107"/>
                  <a:gd name="T36" fmla="*/ 112 w 302"/>
                  <a:gd name="T37" fmla="*/ 63 h 107"/>
                  <a:gd name="T38" fmla="*/ 75 w 302"/>
                  <a:gd name="T39" fmla="*/ 72 h 107"/>
                  <a:gd name="T40" fmla="*/ 34 w 302"/>
                  <a:gd name="T41" fmla="*/ 81 h 107"/>
                  <a:gd name="T42" fmla="*/ 0 w 302"/>
                  <a:gd name="T43" fmla="*/ 89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2"/>
                  <a:gd name="T67" fmla="*/ 0 h 107"/>
                  <a:gd name="T68" fmla="*/ 302 w 302"/>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2" h="107">
                    <a:moveTo>
                      <a:pt x="0" y="89"/>
                    </a:moveTo>
                    <a:lnTo>
                      <a:pt x="3" y="107"/>
                    </a:lnTo>
                    <a:lnTo>
                      <a:pt x="37" y="98"/>
                    </a:lnTo>
                    <a:lnTo>
                      <a:pt x="77" y="89"/>
                    </a:lnTo>
                    <a:lnTo>
                      <a:pt x="115" y="81"/>
                    </a:lnTo>
                    <a:lnTo>
                      <a:pt x="152" y="69"/>
                    </a:lnTo>
                    <a:lnTo>
                      <a:pt x="189" y="58"/>
                    </a:lnTo>
                    <a:lnTo>
                      <a:pt x="227" y="43"/>
                    </a:lnTo>
                    <a:lnTo>
                      <a:pt x="267" y="32"/>
                    </a:lnTo>
                    <a:lnTo>
                      <a:pt x="302" y="18"/>
                    </a:lnTo>
                    <a:lnTo>
                      <a:pt x="296" y="0"/>
                    </a:lnTo>
                    <a:lnTo>
                      <a:pt x="261" y="15"/>
                    </a:lnTo>
                    <a:lnTo>
                      <a:pt x="221" y="26"/>
                    </a:lnTo>
                    <a:lnTo>
                      <a:pt x="184" y="41"/>
                    </a:lnTo>
                    <a:lnTo>
                      <a:pt x="146" y="52"/>
                    </a:lnTo>
                    <a:lnTo>
                      <a:pt x="109" y="63"/>
                    </a:lnTo>
                    <a:lnTo>
                      <a:pt x="112" y="72"/>
                    </a:lnTo>
                    <a:lnTo>
                      <a:pt x="112" y="63"/>
                    </a:lnTo>
                    <a:lnTo>
                      <a:pt x="75" y="72"/>
                    </a:lnTo>
                    <a:lnTo>
                      <a:pt x="34" y="81"/>
                    </a:lnTo>
                    <a:lnTo>
                      <a:pt x="0" y="89"/>
                    </a:lnTo>
                    <a:close/>
                  </a:path>
                </a:pathLst>
              </a:custGeom>
              <a:solidFill>
                <a:schemeClr val="accent1"/>
              </a:solidFill>
              <a:ln w="9525">
                <a:solidFill>
                  <a:schemeClr val="accent1"/>
                </a:solidFill>
                <a:round/>
                <a:headEnd/>
                <a:tailEnd/>
              </a:ln>
            </p:spPr>
            <p:txBody>
              <a:bodyPr/>
              <a:lstStyle/>
              <a:p>
                <a:endParaRPr lang="en-AU"/>
              </a:p>
            </p:txBody>
          </p:sp>
          <p:sp>
            <p:nvSpPr>
              <p:cNvPr id="14360" name="Freeform 28"/>
              <p:cNvSpPr>
                <a:spLocks/>
              </p:cNvSpPr>
              <p:nvPr/>
            </p:nvSpPr>
            <p:spPr bwMode="auto">
              <a:xfrm>
                <a:off x="1460" y="3106"/>
                <a:ext cx="307" cy="153"/>
              </a:xfrm>
              <a:custGeom>
                <a:avLst/>
                <a:gdLst>
                  <a:gd name="T0" fmla="*/ 0 w 307"/>
                  <a:gd name="T1" fmla="*/ 135 h 153"/>
                  <a:gd name="T2" fmla="*/ 6 w 307"/>
                  <a:gd name="T3" fmla="*/ 153 h 153"/>
                  <a:gd name="T4" fmla="*/ 26 w 307"/>
                  <a:gd name="T5" fmla="*/ 147 h 153"/>
                  <a:gd name="T6" fmla="*/ 28 w 307"/>
                  <a:gd name="T7" fmla="*/ 147 h 153"/>
                  <a:gd name="T8" fmla="*/ 46 w 307"/>
                  <a:gd name="T9" fmla="*/ 138 h 153"/>
                  <a:gd name="T10" fmla="*/ 40 w 307"/>
                  <a:gd name="T11" fmla="*/ 130 h 153"/>
                  <a:gd name="T12" fmla="*/ 43 w 307"/>
                  <a:gd name="T13" fmla="*/ 138 h 153"/>
                  <a:gd name="T14" fmla="*/ 63 w 307"/>
                  <a:gd name="T15" fmla="*/ 130 h 153"/>
                  <a:gd name="T16" fmla="*/ 83 w 307"/>
                  <a:gd name="T17" fmla="*/ 121 h 153"/>
                  <a:gd name="T18" fmla="*/ 86 w 307"/>
                  <a:gd name="T19" fmla="*/ 121 h 153"/>
                  <a:gd name="T20" fmla="*/ 120 w 307"/>
                  <a:gd name="T21" fmla="*/ 104 h 153"/>
                  <a:gd name="T22" fmla="*/ 158 w 307"/>
                  <a:gd name="T23" fmla="*/ 87 h 153"/>
                  <a:gd name="T24" fmla="*/ 195 w 307"/>
                  <a:gd name="T25" fmla="*/ 69 h 153"/>
                  <a:gd name="T26" fmla="*/ 232 w 307"/>
                  <a:gd name="T27" fmla="*/ 52 h 153"/>
                  <a:gd name="T28" fmla="*/ 227 w 307"/>
                  <a:gd name="T29" fmla="*/ 43 h 153"/>
                  <a:gd name="T30" fmla="*/ 230 w 307"/>
                  <a:gd name="T31" fmla="*/ 52 h 153"/>
                  <a:gd name="T32" fmla="*/ 270 w 307"/>
                  <a:gd name="T33" fmla="*/ 35 h 153"/>
                  <a:gd name="T34" fmla="*/ 273 w 307"/>
                  <a:gd name="T35" fmla="*/ 35 h 153"/>
                  <a:gd name="T36" fmla="*/ 290 w 307"/>
                  <a:gd name="T37" fmla="*/ 26 h 153"/>
                  <a:gd name="T38" fmla="*/ 307 w 307"/>
                  <a:gd name="T39" fmla="*/ 18 h 153"/>
                  <a:gd name="T40" fmla="*/ 299 w 307"/>
                  <a:gd name="T41" fmla="*/ 0 h 153"/>
                  <a:gd name="T42" fmla="*/ 281 w 307"/>
                  <a:gd name="T43" fmla="*/ 9 h 153"/>
                  <a:gd name="T44" fmla="*/ 264 w 307"/>
                  <a:gd name="T45" fmla="*/ 18 h 153"/>
                  <a:gd name="T46" fmla="*/ 267 w 307"/>
                  <a:gd name="T47" fmla="*/ 26 h 153"/>
                  <a:gd name="T48" fmla="*/ 264 w 307"/>
                  <a:gd name="T49" fmla="*/ 18 h 153"/>
                  <a:gd name="T50" fmla="*/ 224 w 307"/>
                  <a:gd name="T51" fmla="*/ 35 h 153"/>
                  <a:gd name="T52" fmla="*/ 224 w 307"/>
                  <a:gd name="T53" fmla="*/ 35 h 153"/>
                  <a:gd name="T54" fmla="*/ 187 w 307"/>
                  <a:gd name="T55" fmla="*/ 52 h 153"/>
                  <a:gd name="T56" fmla="*/ 149 w 307"/>
                  <a:gd name="T57" fmla="*/ 69 h 153"/>
                  <a:gd name="T58" fmla="*/ 112 w 307"/>
                  <a:gd name="T59" fmla="*/ 87 h 153"/>
                  <a:gd name="T60" fmla="*/ 77 w 307"/>
                  <a:gd name="T61" fmla="*/ 104 h 153"/>
                  <a:gd name="T62" fmla="*/ 80 w 307"/>
                  <a:gd name="T63" fmla="*/ 112 h 153"/>
                  <a:gd name="T64" fmla="*/ 77 w 307"/>
                  <a:gd name="T65" fmla="*/ 104 h 153"/>
                  <a:gd name="T66" fmla="*/ 57 w 307"/>
                  <a:gd name="T67" fmla="*/ 112 h 153"/>
                  <a:gd name="T68" fmla="*/ 37 w 307"/>
                  <a:gd name="T69" fmla="*/ 121 h 153"/>
                  <a:gd name="T70" fmla="*/ 37 w 307"/>
                  <a:gd name="T71" fmla="*/ 121 h 153"/>
                  <a:gd name="T72" fmla="*/ 20 w 307"/>
                  <a:gd name="T73" fmla="*/ 130 h 153"/>
                  <a:gd name="T74" fmla="*/ 23 w 307"/>
                  <a:gd name="T75" fmla="*/ 138 h 153"/>
                  <a:gd name="T76" fmla="*/ 20 w 307"/>
                  <a:gd name="T77" fmla="*/ 130 h 153"/>
                  <a:gd name="T78" fmla="*/ 0 w 307"/>
                  <a:gd name="T79" fmla="*/ 135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7"/>
                  <a:gd name="T121" fmla="*/ 0 h 153"/>
                  <a:gd name="T122" fmla="*/ 307 w 307"/>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7" h="153">
                    <a:moveTo>
                      <a:pt x="0" y="135"/>
                    </a:moveTo>
                    <a:lnTo>
                      <a:pt x="6" y="153"/>
                    </a:lnTo>
                    <a:lnTo>
                      <a:pt x="26" y="147"/>
                    </a:lnTo>
                    <a:lnTo>
                      <a:pt x="28" y="147"/>
                    </a:lnTo>
                    <a:lnTo>
                      <a:pt x="46" y="138"/>
                    </a:lnTo>
                    <a:lnTo>
                      <a:pt x="40" y="130"/>
                    </a:lnTo>
                    <a:lnTo>
                      <a:pt x="43" y="138"/>
                    </a:lnTo>
                    <a:lnTo>
                      <a:pt x="63" y="130"/>
                    </a:lnTo>
                    <a:lnTo>
                      <a:pt x="83" y="121"/>
                    </a:lnTo>
                    <a:lnTo>
                      <a:pt x="86" y="121"/>
                    </a:lnTo>
                    <a:lnTo>
                      <a:pt x="120" y="104"/>
                    </a:lnTo>
                    <a:lnTo>
                      <a:pt x="158" y="87"/>
                    </a:lnTo>
                    <a:lnTo>
                      <a:pt x="195" y="69"/>
                    </a:lnTo>
                    <a:lnTo>
                      <a:pt x="232" y="52"/>
                    </a:lnTo>
                    <a:lnTo>
                      <a:pt x="227" y="43"/>
                    </a:lnTo>
                    <a:lnTo>
                      <a:pt x="230" y="52"/>
                    </a:lnTo>
                    <a:lnTo>
                      <a:pt x="270" y="35"/>
                    </a:lnTo>
                    <a:lnTo>
                      <a:pt x="273" y="35"/>
                    </a:lnTo>
                    <a:lnTo>
                      <a:pt x="290" y="26"/>
                    </a:lnTo>
                    <a:lnTo>
                      <a:pt x="307" y="18"/>
                    </a:lnTo>
                    <a:lnTo>
                      <a:pt x="299" y="0"/>
                    </a:lnTo>
                    <a:lnTo>
                      <a:pt x="281" y="9"/>
                    </a:lnTo>
                    <a:lnTo>
                      <a:pt x="264" y="18"/>
                    </a:lnTo>
                    <a:lnTo>
                      <a:pt x="267" y="26"/>
                    </a:lnTo>
                    <a:lnTo>
                      <a:pt x="264" y="18"/>
                    </a:lnTo>
                    <a:lnTo>
                      <a:pt x="224" y="35"/>
                    </a:lnTo>
                    <a:lnTo>
                      <a:pt x="187" y="52"/>
                    </a:lnTo>
                    <a:lnTo>
                      <a:pt x="149" y="69"/>
                    </a:lnTo>
                    <a:lnTo>
                      <a:pt x="112" y="87"/>
                    </a:lnTo>
                    <a:lnTo>
                      <a:pt x="77" y="104"/>
                    </a:lnTo>
                    <a:lnTo>
                      <a:pt x="80" y="112"/>
                    </a:lnTo>
                    <a:lnTo>
                      <a:pt x="77" y="104"/>
                    </a:lnTo>
                    <a:lnTo>
                      <a:pt x="57" y="112"/>
                    </a:lnTo>
                    <a:lnTo>
                      <a:pt x="37" y="121"/>
                    </a:lnTo>
                    <a:lnTo>
                      <a:pt x="20" y="130"/>
                    </a:lnTo>
                    <a:lnTo>
                      <a:pt x="23" y="138"/>
                    </a:lnTo>
                    <a:lnTo>
                      <a:pt x="20" y="130"/>
                    </a:lnTo>
                    <a:lnTo>
                      <a:pt x="0" y="135"/>
                    </a:lnTo>
                    <a:close/>
                  </a:path>
                </a:pathLst>
              </a:custGeom>
              <a:solidFill>
                <a:schemeClr val="accent1"/>
              </a:solidFill>
              <a:ln w="9525">
                <a:solidFill>
                  <a:schemeClr val="accent1"/>
                </a:solidFill>
                <a:round/>
                <a:headEnd/>
                <a:tailEnd/>
              </a:ln>
            </p:spPr>
            <p:txBody>
              <a:bodyPr/>
              <a:lstStyle/>
              <a:p>
                <a:endParaRPr lang="en-AU"/>
              </a:p>
            </p:txBody>
          </p:sp>
          <p:sp>
            <p:nvSpPr>
              <p:cNvPr id="14361" name="Freeform 29"/>
              <p:cNvSpPr>
                <a:spLocks/>
              </p:cNvSpPr>
              <p:nvPr/>
            </p:nvSpPr>
            <p:spPr bwMode="auto">
              <a:xfrm>
                <a:off x="1759" y="2994"/>
                <a:ext cx="307" cy="130"/>
              </a:xfrm>
              <a:custGeom>
                <a:avLst/>
                <a:gdLst>
                  <a:gd name="T0" fmla="*/ 0 w 307"/>
                  <a:gd name="T1" fmla="*/ 112 h 130"/>
                  <a:gd name="T2" fmla="*/ 5 w 307"/>
                  <a:gd name="T3" fmla="*/ 130 h 130"/>
                  <a:gd name="T4" fmla="*/ 43 w 307"/>
                  <a:gd name="T5" fmla="*/ 115 h 130"/>
                  <a:gd name="T6" fmla="*/ 83 w 307"/>
                  <a:gd name="T7" fmla="*/ 98 h 130"/>
                  <a:gd name="T8" fmla="*/ 117 w 307"/>
                  <a:gd name="T9" fmla="*/ 84 h 130"/>
                  <a:gd name="T10" fmla="*/ 155 w 307"/>
                  <a:gd name="T11" fmla="*/ 69 h 130"/>
                  <a:gd name="T12" fmla="*/ 195 w 307"/>
                  <a:gd name="T13" fmla="*/ 55 h 130"/>
                  <a:gd name="T14" fmla="*/ 198 w 307"/>
                  <a:gd name="T15" fmla="*/ 55 h 130"/>
                  <a:gd name="T16" fmla="*/ 215 w 307"/>
                  <a:gd name="T17" fmla="*/ 46 h 130"/>
                  <a:gd name="T18" fmla="*/ 209 w 307"/>
                  <a:gd name="T19" fmla="*/ 38 h 130"/>
                  <a:gd name="T20" fmla="*/ 212 w 307"/>
                  <a:gd name="T21" fmla="*/ 46 h 130"/>
                  <a:gd name="T22" fmla="*/ 232 w 307"/>
                  <a:gd name="T23" fmla="*/ 41 h 130"/>
                  <a:gd name="T24" fmla="*/ 250 w 307"/>
                  <a:gd name="T25" fmla="*/ 35 h 130"/>
                  <a:gd name="T26" fmla="*/ 270 w 307"/>
                  <a:gd name="T27" fmla="*/ 29 h 130"/>
                  <a:gd name="T28" fmla="*/ 290 w 307"/>
                  <a:gd name="T29" fmla="*/ 23 h 130"/>
                  <a:gd name="T30" fmla="*/ 307 w 307"/>
                  <a:gd name="T31" fmla="*/ 18 h 130"/>
                  <a:gd name="T32" fmla="*/ 301 w 307"/>
                  <a:gd name="T33" fmla="*/ 0 h 130"/>
                  <a:gd name="T34" fmla="*/ 284 w 307"/>
                  <a:gd name="T35" fmla="*/ 6 h 130"/>
                  <a:gd name="T36" fmla="*/ 264 w 307"/>
                  <a:gd name="T37" fmla="*/ 12 h 130"/>
                  <a:gd name="T38" fmla="*/ 244 w 307"/>
                  <a:gd name="T39" fmla="*/ 18 h 130"/>
                  <a:gd name="T40" fmla="*/ 227 w 307"/>
                  <a:gd name="T41" fmla="*/ 23 h 130"/>
                  <a:gd name="T42" fmla="*/ 206 w 307"/>
                  <a:gd name="T43" fmla="*/ 29 h 130"/>
                  <a:gd name="T44" fmla="*/ 206 w 307"/>
                  <a:gd name="T45" fmla="*/ 29 h 130"/>
                  <a:gd name="T46" fmla="*/ 189 w 307"/>
                  <a:gd name="T47" fmla="*/ 38 h 130"/>
                  <a:gd name="T48" fmla="*/ 192 w 307"/>
                  <a:gd name="T49" fmla="*/ 46 h 130"/>
                  <a:gd name="T50" fmla="*/ 189 w 307"/>
                  <a:gd name="T51" fmla="*/ 38 h 130"/>
                  <a:gd name="T52" fmla="*/ 149 w 307"/>
                  <a:gd name="T53" fmla="*/ 52 h 130"/>
                  <a:gd name="T54" fmla="*/ 112 w 307"/>
                  <a:gd name="T55" fmla="*/ 66 h 130"/>
                  <a:gd name="T56" fmla="*/ 77 w 307"/>
                  <a:gd name="T57" fmla="*/ 81 h 130"/>
                  <a:gd name="T58" fmla="*/ 37 w 307"/>
                  <a:gd name="T59" fmla="*/ 98 h 130"/>
                  <a:gd name="T60" fmla="*/ 0 w 307"/>
                  <a:gd name="T61" fmla="*/ 112 h 1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7"/>
                  <a:gd name="T94" fmla="*/ 0 h 130"/>
                  <a:gd name="T95" fmla="*/ 307 w 307"/>
                  <a:gd name="T96" fmla="*/ 130 h 1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7" h="130">
                    <a:moveTo>
                      <a:pt x="0" y="112"/>
                    </a:moveTo>
                    <a:lnTo>
                      <a:pt x="5" y="130"/>
                    </a:lnTo>
                    <a:lnTo>
                      <a:pt x="43" y="115"/>
                    </a:lnTo>
                    <a:lnTo>
                      <a:pt x="83" y="98"/>
                    </a:lnTo>
                    <a:lnTo>
                      <a:pt x="117" y="84"/>
                    </a:lnTo>
                    <a:lnTo>
                      <a:pt x="155" y="69"/>
                    </a:lnTo>
                    <a:lnTo>
                      <a:pt x="195" y="55"/>
                    </a:lnTo>
                    <a:lnTo>
                      <a:pt x="198" y="55"/>
                    </a:lnTo>
                    <a:lnTo>
                      <a:pt x="215" y="46"/>
                    </a:lnTo>
                    <a:lnTo>
                      <a:pt x="209" y="38"/>
                    </a:lnTo>
                    <a:lnTo>
                      <a:pt x="212" y="46"/>
                    </a:lnTo>
                    <a:lnTo>
                      <a:pt x="232" y="41"/>
                    </a:lnTo>
                    <a:lnTo>
                      <a:pt x="250" y="35"/>
                    </a:lnTo>
                    <a:lnTo>
                      <a:pt x="270" y="29"/>
                    </a:lnTo>
                    <a:lnTo>
                      <a:pt x="290" y="23"/>
                    </a:lnTo>
                    <a:lnTo>
                      <a:pt x="307" y="18"/>
                    </a:lnTo>
                    <a:lnTo>
                      <a:pt x="301" y="0"/>
                    </a:lnTo>
                    <a:lnTo>
                      <a:pt x="284" y="6"/>
                    </a:lnTo>
                    <a:lnTo>
                      <a:pt x="264" y="12"/>
                    </a:lnTo>
                    <a:lnTo>
                      <a:pt x="244" y="18"/>
                    </a:lnTo>
                    <a:lnTo>
                      <a:pt x="227" y="23"/>
                    </a:lnTo>
                    <a:lnTo>
                      <a:pt x="206" y="29"/>
                    </a:lnTo>
                    <a:lnTo>
                      <a:pt x="189" y="38"/>
                    </a:lnTo>
                    <a:lnTo>
                      <a:pt x="192" y="46"/>
                    </a:lnTo>
                    <a:lnTo>
                      <a:pt x="189" y="38"/>
                    </a:lnTo>
                    <a:lnTo>
                      <a:pt x="149" y="52"/>
                    </a:lnTo>
                    <a:lnTo>
                      <a:pt x="112" y="66"/>
                    </a:lnTo>
                    <a:lnTo>
                      <a:pt x="77" y="81"/>
                    </a:lnTo>
                    <a:lnTo>
                      <a:pt x="37" y="98"/>
                    </a:lnTo>
                    <a:lnTo>
                      <a:pt x="0" y="112"/>
                    </a:lnTo>
                    <a:close/>
                  </a:path>
                </a:pathLst>
              </a:custGeom>
              <a:solidFill>
                <a:schemeClr val="accent1"/>
              </a:solidFill>
              <a:ln w="9525">
                <a:solidFill>
                  <a:schemeClr val="accent1"/>
                </a:solidFill>
                <a:round/>
                <a:headEnd/>
                <a:tailEnd/>
              </a:ln>
            </p:spPr>
            <p:txBody>
              <a:bodyPr/>
              <a:lstStyle/>
              <a:p>
                <a:endParaRPr lang="en-AU"/>
              </a:p>
            </p:txBody>
          </p:sp>
          <p:sp>
            <p:nvSpPr>
              <p:cNvPr id="14362" name="Freeform 30"/>
              <p:cNvSpPr>
                <a:spLocks/>
              </p:cNvSpPr>
              <p:nvPr/>
            </p:nvSpPr>
            <p:spPr bwMode="auto">
              <a:xfrm>
                <a:off x="2063" y="2948"/>
                <a:ext cx="305" cy="64"/>
              </a:xfrm>
              <a:custGeom>
                <a:avLst/>
                <a:gdLst>
                  <a:gd name="T0" fmla="*/ 0 w 305"/>
                  <a:gd name="T1" fmla="*/ 46 h 64"/>
                  <a:gd name="T2" fmla="*/ 3 w 305"/>
                  <a:gd name="T3" fmla="*/ 64 h 64"/>
                  <a:gd name="T4" fmla="*/ 40 w 305"/>
                  <a:gd name="T5" fmla="*/ 55 h 64"/>
                  <a:gd name="T6" fmla="*/ 78 w 305"/>
                  <a:gd name="T7" fmla="*/ 46 h 64"/>
                  <a:gd name="T8" fmla="*/ 115 w 305"/>
                  <a:gd name="T9" fmla="*/ 38 h 64"/>
                  <a:gd name="T10" fmla="*/ 112 w 305"/>
                  <a:gd name="T11" fmla="*/ 29 h 64"/>
                  <a:gd name="T12" fmla="*/ 115 w 305"/>
                  <a:gd name="T13" fmla="*/ 41 h 64"/>
                  <a:gd name="T14" fmla="*/ 135 w 305"/>
                  <a:gd name="T15" fmla="*/ 38 h 64"/>
                  <a:gd name="T16" fmla="*/ 152 w 305"/>
                  <a:gd name="T17" fmla="*/ 35 h 64"/>
                  <a:gd name="T18" fmla="*/ 173 w 305"/>
                  <a:gd name="T19" fmla="*/ 32 h 64"/>
                  <a:gd name="T20" fmla="*/ 190 w 305"/>
                  <a:gd name="T21" fmla="*/ 29 h 64"/>
                  <a:gd name="T22" fmla="*/ 210 w 305"/>
                  <a:gd name="T23" fmla="*/ 26 h 64"/>
                  <a:gd name="T24" fmla="*/ 207 w 305"/>
                  <a:gd name="T25" fmla="*/ 15 h 64"/>
                  <a:gd name="T26" fmla="*/ 207 w 305"/>
                  <a:gd name="T27" fmla="*/ 26 h 64"/>
                  <a:gd name="T28" fmla="*/ 224 w 305"/>
                  <a:gd name="T29" fmla="*/ 26 h 64"/>
                  <a:gd name="T30" fmla="*/ 227 w 305"/>
                  <a:gd name="T31" fmla="*/ 26 h 64"/>
                  <a:gd name="T32" fmla="*/ 247 w 305"/>
                  <a:gd name="T33" fmla="*/ 23 h 64"/>
                  <a:gd name="T34" fmla="*/ 244 w 305"/>
                  <a:gd name="T35" fmla="*/ 12 h 64"/>
                  <a:gd name="T36" fmla="*/ 244 w 305"/>
                  <a:gd name="T37" fmla="*/ 23 h 64"/>
                  <a:gd name="T38" fmla="*/ 264 w 305"/>
                  <a:gd name="T39" fmla="*/ 23 h 64"/>
                  <a:gd name="T40" fmla="*/ 282 w 305"/>
                  <a:gd name="T41" fmla="*/ 23 h 64"/>
                  <a:gd name="T42" fmla="*/ 285 w 305"/>
                  <a:gd name="T43" fmla="*/ 23 h 64"/>
                  <a:gd name="T44" fmla="*/ 305 w 305"/>
                  <a:gd name="T45" fmla="*/ 21 h 64"/>
                  <a:gd name="T46" fmla="*/ 302 w 305"/>
                  <a:gd name="T47" fmla="*/ 0 h 64"/>
                  <a:gd name="T48" fmla="*/ 282 w 305"/>
                  <a:gd name="T49" fmla="*/ 3 h 64"/>
                  <a:gd name="T50" fmla="*/ 282 w 305"/>
                  <a:gd name="T51" fmla="*/ 12 h 64"/>
                  <a:gd name="T52" fmla="*/ 282 w 305"/>
                  <a:gd name="T53" fmla="*/ 3 h 64"/>
                  <a:gd name="T54" fmla="*/ 264 w 305"/>
                  <a:gd name="T55" fmla="*/ 3 h 64"/>
                  <a:gd name="T56" fmla="*/ 244 w 305"/>
                  <a:gd name="T57" fmla="*/ 3 h 64"/>
                  <a:gd name="T58" fmla="*/ 244 w 305"/>
                  <a:gd name="T59" fmla="*/ 3 h 64"/>
                  <a:gd name="T60" fmla="*/ 224 w 305"/>
                  <a:gd name="T61" fmla="*/ 6 h 64"/>
                  <a:gd name="T62" fmla="*/ 224 w 305"/>
                  <a:gd name="T63" fmla="*/ 15 h 64"/>
                  <a:gd name="T64" fmla="*/ 224 w 305"/>
                  <a:gd name="T65" fmla="*/ 6 h 64"/>
                  <a:gd name="T66" fmla="*/ 207 w 305"/>
                  <a:gd name="T67" fmla="*/ 6 h 64"/>
                  <a:gd name="T68" fmla="*/ 207 w 305"/>
                  <a:gd name="T69" fmla="*/ 6 h 64"/>
                  <a:gd name="T70" fmla="*/ 187 w 305"/>
                  <a:gd name="T71" fmla="*/ 9 h 64"/>
                  <a:gd name="T72" fmla="*/ 170 w 305"/>
                  <a:gd name="T73" fmla="*/ 12 h 64"/>
                  <a:gd name="T74" fmla="*/ 150 w 305"/>
                  <a:gd name="T75" fmla="*/ 15 h 64"/>
                  <a:gd name="T76" fmla="*/ 132 w 305"/>
                  <a:gd name="T77" fmla="*/ 18 h 64"/>
                  <a:gd name="T78" fmla="*/ 112 w 305"/>
                  <a:gd name="T79" fmla="*/ 21 h 64"/>
                  <a:gd name="T80" fmla="*/ 112 w 305"/>
                  <a:gd name="T81" fmla="*/ 21 h 64"/>
                  <a:gd name="T82" fmla="*/ 75 w 305"/>
                  <a:gd name="T83" fmla="*/ 29 h 64"/>
                  <a:gd name="T84" fmla="*/ 37 w 305"/>
                  <a:gd name="T85" fmla="*/ 38 h 64"/>
                  <a:gd name="T86" fmla="*/ 0 w 305"/>
                  <a:gd name="T87" fmla="*/ 46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64"/>
                  <a:gd name="T134" fmla="*/ 305 w 305"/>
                  <a:gd name="T135" fmla="*/ 64 h 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64">
                    <a:moveTo>
                      <a:pt x="0" y="46"/>
                    </a:moveTo>
                    <a:lnTo>
                      <a:pt x="3" y="64"/>
                    </a:lnTo>
                    <a:lnTo>
                      <a:pt x="40" y="55"/>
                    </a:lnTo>
                    <a:lnTo>
                      <a:pt x="78" y="46"/>
                    </a:lnTo>
                    <a:lnTo>
                      <a:pt x="115" y="38"/>
                    </a:lnTo>
                    <a:lnTo>
                      <a:pt x="112" y="29"/>
                    </a:lnTo>
                    <a:lnTo>
                      <a:pt x="115" y="41"/>
                    </a:lnTo>
                    <a:lnTo>
                      <a:pt x="135" y="38"/>
                    </a:lnTo>
                    <a:lnTo>
                      <a:pt x="152" y="35"/>
                    </a:lnTo>
                    <a:lnTo>
                      <a:pt x="173" y="32"/>
                    </a:lnTo>
                    <a:lnTo>
                      <a:pt x="190" y="29"/>
                    </a:lnTo>
                    <a:lnTo>
                      <a:pt x="210" y="26"/>
                    </a:lnTo>
                    <a:lnTo>
                      <a:pt x="207" y="15"/>
                    </a:lnTo>
                    <a:lnTo>
                      <a:pt x="207" y="26"/>
                    </a:lnTo>
                    <a:lnTo>
                      <a:pt x="224" y="26"/>
                    </a:lnTo>
                    <a:lnTo>
                      <a:pt x="227" y="26"/>
                    </a:lnTo>
                    <a:lnTo>
                      <a:pt x="247" y="23"/>
                    </a:lnTo>
                    <a:lnTo>
                      <a:pt x="244" y="12"/>
                    </a:lnTo>
                    <a:lnTo>
                      <a:pt x="244" y="23"/>
                    </a:lnTo>
                    <a:lnTo>
                      <a:pt x="264" y="23"/>
                    </a:lnTo>
                    <a:lnTo>
                      <a:pt x="282" y="23"/>
                    </a:lnTo>
                    <a:lnTo>
                      <a:pt x="285" y="23"/>
                    </a:lnTo>
                    <a:lnTo>
                      <a:pt x="305" y="21"/>
                    </a:lnTo>
                    <a:lnTo>
                      <a:pt x="302" y="0"/>
                    </a:lnTo>
                    <a:lnTo>
                      <a:pt x="282" y="3"/>
                    </a:lnTo>
                    <a:lnTo>
                      <a:pt x="282" y="12"/>
                    </a:lnTo>
                    <a:lnTo>
                      <a:pt x="282" y="3"/>
                    </a:lnTo>
                    <a:lnTo>
                      <a:pt x="264" y="3"/>
                    </a:lnTo>
                    <a:lnTo>
                      <a:pt x="244" y="3"/>
                    </a:lnTo>
                    <a:lnTo>
                      <a:pt x="224" y="6"/>
                    </a:lnTo>
                    <a:lnTo>
                      <a:pt x="224" y="15"/>
                    </a:lnTo>
                    <a:lnTo>
                      <a:pt x="224" y="6"/>
                    </a:lnTo>
                    <a:lnTo>
                      <a:pt x="207" y="6"/>
                    </a:lnTo>
                    <a:lnTo>
                      <a:pt x="187" y="9"/>
                    </a:lnTo>
                    <a:lnTo>
                      <a:pt x="170" y="12"/>
                    </a:lnTo>
                    <a:lnTo>
                      <a:pt x="150" y="15"/>
                    </a:lnTo>
                    <a:lnTo>
                      <a:pt x="132" y="18"/>
                    </a:lnTo>
                    <a:lnTo>
                      <a:pt x="112" y="21"/>
                    </a:lnTo>
                    <a:lnTo>
                      <a:pt x="75" y="29"/>
                    </a:lnTo>
                    <a:lnTo>
                      <a:pt x="37" y="38"/>
                    </a:lnTo>
                    <a:lnTo>
                      <a:pt x="0" y="46"/>
                    </a:lnTo>
                    <a:close/>
                  </a:path>
                </a:pathLst>
              </a:custGeom>
              <a:solidFill>
                <a:schemeClr val="accent1"/>
              </a:solidFill>
              <a:ln w="9525">
                <a:solidFill>
                  <a:schemeClr val="accent1"/>
                </a:solidFill>
                <a:round/>
                <a:headEnd/>
                <a:tailEnd/>
              </a:ln>
            </p:spPr>
            <p:txBody>
              <a:bodyPr/>
              <a:lstStyle/>
              <a:p>
                <a:endParaRPr lang="en-AU"/>
              </a:p>
            </p:txBody>
          </p:sp>
          <p:sp>
            <p:nvSpPr>
              <p:cNvPr id="14363" name="Freeform 31"/>
              <p:cNvSpPr>
                <a:spLocks/>
              </p:cNvSpPr>
              <p:nvPr/>
            </p:nvSpPr>
            <p:spPr bwMode="auto">
              <a:xfrm>
                <a:off x="2365" y="2948"/>
                <a:ext cx="302" cy="64"/>
              </a:xfrm>
              <a:custGeom>
                <a:avLst/>
                <a:gdLst>
                  <a:gd name="T0" fmla="*/ 3 w 302"/>
                  <a:gd name="T1" fmla="*/ 0 h 64"/>
                  <a:gd name="T2" fmla="*/ 0 w 302"/>
                  <a:gd name="T3" fmla="*/ 21 h 64"/>
                  <a:gd name="T4" fmla="*/ 17 w 302"/>
                  <a:gd name="T5" fmla="*/ 23 h 64"/>
                  <a:gd name="T6" fmla="*/ 17 w 302"/>
                  <a:gd name="T7" fmla="*/ 23 h 64"/>
                  <a:gd name="T8" fmla="*/ 37 w 302"/>
                  <a:gd name="T9" fmla="*/ 23 h 64"/>
                  <a:gd name="T10" fmla="*/ 57 w 302"/>
                  <a:gd name="T11" fmla="*/ 23 h 64"/>
                  <a:gd name="T12" fmla="*/ 57 w 302"/>
                  <a:gd name="T13" fmla="*/ 12 h 64"/>
                  <a:gd name="T14" fmla="*/ 57 w 302"/>
                  <a:gd name="T15" fmla="*/ 23 h 64"/>
                  <a:gd name="T16" fmla="*/ 75 w 302"/>
                  <a:gd name="T17" fmla="*/ 26 h 64"/>
                  <a:gd name="T18" fmla="*/ 75 w 302"/>
                  <a:gd name="T19" fmla="*/ 26 h 64"/>
                  <a:gd name="T20" fmla="*/ 92 w 302"/>
                  <a:gd name="T21" fmla="*/ 26 h 64"/>
                  <a:gd name="T22" fmla="*/ 92 w 302"/>
                  <a:gd name="T23" fmla="*/ 15 h 64"/>
                  <a:gd name="T24" fmla="*/ 92 w 302"/>
                  <a:gd name="T25" fmla="*/ 26 h 64"/>
                  <a:gd name="T26" fmla="*/ 112 w 302"/>
                  <a:gd name="T27" fmla="*/ 29 h 64"/>
                  <a:gd name="T28" fmla="*/ 129 w 302"/>
                  <a:gd name="T29" fmla="*/ 32 h 64"/>
                  <a:gd name="T30" fmla="*/ 149 w 302"/>
                  <a:gd name="T31" fmla="*/ 35 h 64"/>
                  <a:gd name="T32" fmla="*/ 169 w 302"/>
                  <a:gd name="T33" fmla="*/ 38 h 64"/>
                  <a:gd name="T34" fmla="*/ 187 w 302"/>
                  <a:gd name="T35" fmla="*/ 41 h 64"/>
                  <a:gd name="T36" fmla="*/ 187 w 302"/>
                  <a:gd name="T37" fmla="*/ 29 h 64"/>
                  <a:gd name="T38" fmla="*/ 187 w 302"/>
                  <a:gd name="T39" fmla="*/ 38 h 64"/>
                  <a:gd name="T40" fmla="*/ 224 w 302"/>
                  <a:gd name="T41" fmla="*/ 46 h 64"/>
                  <a:gd name="T42" fmla="*/ 261 w 302"/>
                  <a:gd name="T43" fmla="*/ 55 h 64"/>
                  <a:gd name="T44" fmla="*/ 299 w 302"/>
                  <a:gd name="T45" fmla="*/ 64 h 64"/>
                  <a:gd name="T46" fmla="*/ 302 w 302"/>
                  <a:gd name="T47" fmla="*/ 46 h 64"/>
                  <a:gd name="T48" fmla="*/ 264 w 302"/>
                  <a:gd name="T49" fmla="*/ 38 h 64"/>
                  <a:gd name="T50" fmla="*/ 227 w 302"/>
                  <a:gd name="T51" fmla="*/ 29 h 64"/>
                  <a:gd name="T52" fmla="*/ 189 w 302"/>
                  <a:gd name="T53" fmla="*/ 21 h 64"/>
                  <a:gd name="T54" fmla="*/ 189 w 302"/>
                  <a:gd name="T55" fmla="*/ 21 h 64"/>
                  <a:gd name="T56" fmla="*/ 172 w 302"/>
                  <a:gd name="T57" fmla="*/ 18 h 64"/>
                  <a:gd name="T58" fmla="*/ 152 w 302"/>
                  <a:gd name="T59" fmla="*/ 15 h 64"/>
                  <a:gd name="T60" fmla="*/ 132 w 302"/>
                  <a:gd name="T61" fmla="*/ 12 h 64"/>
                  <a:gd name="T62" fmla="*/ 115 w 302"/>
                  <a:gd name="T63" fmla="*/ 9 h 64"/>
                  <a:gd name="T64" fmla="*/ 95 w 302"/>
                  <a:gd name="T65" fmla="*/ 6 h 64"/>
                  <a:gd name="T66" fmla="*/ 92 w 302"/>
                  <a:gd name="T67" fmla="*/ 6 h 64"/>
                  <a:gd name="T68" fmla="*/ 75 w 302"/>
                  <a:gd name="T69" fmla="*/ 6 h 64"/>
                  <a:gd name="T70" fmla="*/ 75 w 302"/>
                  <a:gd name="T71" fmla="*/ 15 h 64"/>
                  <a:gd name="T72" fmla="*/ 77 w 302"/>
                  <a:gd name="T73" fmla="*/ 6 h 64"/>
                  <a:gd name="T74" fmla="*/ 60 w 302"/>
                  <a:gd name="T75" fmla="*/ 3 h 64"/>
                  <a:gd name="T76" fmla="*/ 57 w 302"/>
                  <a:gd name="T77" fmla="*/ 3 h 64"/>
                  <a:gd name="T78" fmla="*/ 37 w 302"/>
                  <a:gd name="T79" fmla="*/ 3 h 64"/>
                  <a:gd name="T80" fmla="*/ 17 w 302"/>
                  <a:gd name="T81" fmla="*/ 3 h 64"/>
                  <a:gd name="T82" fmla="*/ 17 w 302"/>
                  <a:gd name="T83" fmla="*/ 12 h 64"/>
                  <a:gd name="T84" fmla="*/ 20 w 302"/>
                  <a:gd name="T85" fmla="*/ 3 h 64"/>
                  <a:gd name="T86" fmla="*/ 3 w 302"/>
                  <a:gd name="T87" fmla="*/ 0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2"/>
                  <a:gd name="T133" fmla="*/ 0 h 64"/>
                  <a:gd name="T134" fmla="*/ 302 w 302"/>
                  <a:gd name="T135" fmla="*/ 64 h 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2" h="64">
                    <a:moveTo>
                      <a:pt x="3" y="0"/>
                    </a:moveTo>
                    <a:lnTo>
                      <a:pt x="0" y="21"/>
                    </a:lnTo>
                    <a:lnTo>
                      <a:pt x="17" y="23"/>
                    </a:lnTo>
                    <a:lnTo>
                      <a:pt x="37" y="23"/>
                    </a:lnTo>
                    <a:lnTo>
                      <a:pt x="57" y="23"/>
                    </a:lnTo>
                    <a:lnTo>
                      <a:pt x="57" y="12"/>
                    </a:lnTo>
                    <a:lnTo>
                      <a:pt x="57" y="23"/>
                    </a:lnTo>
                    <a:lnTo>
                      <a:pt x="75" y="26"/>
                    </a:lnTo>
                    <a:lnTo>
                      <a:pt x="92" y="26"/>
                    </a:lnTo>
                    <a:lnTo>
                      <a:pt x="92" y="15"/>
                    </a:lnTo>
                    <a:lnTo>
                      <a:pt x="92" y="26"/>
                    </a:lnTo>
                    <a:lnTo>
                      <a:pt x="112" y="29"/>
                    </a:lnTo>
                    <a:lnTo>
                      <a:pt x="129" y="32"/>
                    </a:lnTo>
                    <a:lnTo>
                      <a:pt x="149" y="35"/>
                    </a:lnTo>
                    <a:lnTo>
                      <a:pt x="169" y="38"/>
                    </a:lnTo>
                    <a:lnTo>
                      <a:pt x="187" y="41"/>
                    </a:lnTo>
                    <a:lnTo>
                      <a:pt x="187" y="29"/>
                    </a:lnTo>
                    <a:lnTo>
                      <a:pt x="187" y="38"/>
                    </a:lnTo>
                    <a:lnTo>
                      <a:pt x="224" y="46"/>
                    </a:lnTo>
                    <a:lnTo>
                      <a:pt x="261" y="55"/>
                    </a:lnTo>
                    <a:lnTo>
                      <a:pt x="299" y="64"/>
                    </a:lnTo>
                    <a:lnTo>
                      <a:pt x="302" y="46"/>
                    </a:lnTo>
                    <a:lnTo>
                      <a:pt x="264" y="38"/>
                    </a:lnTo>
                    <a:lnTo>
                      <a:pt x="227" y="29"/>
                    </a:lnTo>
                    <a:lnTo>
                      <a:pt x="189" y="21"/>
                    </a:lnTo>
                    <a:lnTo>
                      <a:pt x="172" y="18"/>
                    </a:lnTo>
                    <a:lnTo>
                      <a:pt x="152" y="15"/>
                    </a:lnTo>
                    <a:lnTo>
                      <a:pt x="132" y="12"/>
                    </a:lnTo>
                    <a:lnTo>
                      <a:pt x="115" y="9"/>
                    </a:lnTo>
                    <a:lnTo>
                      <a:pt x="95" y="6"/>
                    </a:lnTo>
                    <a:lnTo>
                      <a:pt x="92" y="6"/>
                    </a:lnTo>
                    <a:lnTo>
                      <a:pt x="75" y="6"/>
                    </a:lnTo>
                    <a:lnTo>
                      <a:pt x="75" y="15"/>
                    </a:lnTo>
                    <a:lnTo>
                      <a:pt x="77" y="6"/>
                    </a:lnTo>
                    <a:lnTo>
                      <a:pt x="60" y="3"/>
                    </a:lnTo>
                    <a:lnTo>
                      <a:pt x="57" y="3"/>
                    </a:lnTo>
                    <a:lnTo>
                      <a:pt x="37" y="3"/>
                    </a:lnTo>
                    <a:lnTo>
                      <a:pt x="17" y="3"/>
                    </a:lnTo>
                    <a:lnTo>
                      <a:pt x="17" y="12"/>
                    </a:lnTo>
                    <a:lnTo>
                      <a:pt x="20" y="3"/>
                    </a:lnTo>
                    <a:lnTo>
                      <a:pt x="3" y="0"/>
                    </a:lnTo>
                    <a:close/>
                  </a:path>
                </a:pathLst>
              </a:custGeom>
              <a:solidFill>
                <a:schemeClr val="accent1"/>
              </a:solidFill>
              <a:ln w="9525">
                <a:solidFill>
                  <a:schemeClr val="accent1"/>
                </a:solidFill>
                <a:round/>
                <a:headEnd/>
                <a:tailEnd/>
              </a:ln>
            </p:spPr>
            <p:txBody>
              <a:bodyPr/>
              <a:lstStyle/>
              <a:p>
                <a:endParaRPr lang="en-AU"/>
              </a:p>
            </p:txBody>
          </p:sp>
          <p:sp>
            <p:nvSpPr>
              <p:cNvPr id="14364" name="Freeform 32"/>
              <p:cNvSpPr>
                <a:spLocks/>
              </p:cNvSpPr>
              <p:nvPr/>
            </p:nvSpPr>
            <p:spPr bwMode="auto">
              <a:xfrm>
                <a:off x="2661" y="2994"/>
                <a:ext cx="307" cy="130"/>
              </a:xfrm>
              <a:custGeom>
                <a:avLst/>
                <a:gdLst>
                  <a:gd name="T0" fmla="*/ 6 w 307"/>
                  <a:gd name="T1" fmla="*/ 0 h 130"/>
                  <a:gd name="T2" fmla="*/ 0 w 307"/>
                  <a:gd name="T3" fmla="*/ 18 h 130"/>
                  <a:gd name="T4" fmla="*/ 20 w 307"/>
                  <a:gd name="T5" fmla="*/ 23 h 130"/>
                  <a:gd name="T6" fmla="*/ 37 w 307"/>
                  <a:gd name="T7" fmla="*/ 29 h 130"/>
                  <a:gd name="T8" fmla="*/ 57 w 307"/>
                  <a:gd name="T9" fmla="*/ 35 h 130"/>
                  <a:gd name="T10" fmla="*/ 77 w 307"/>
                  <a:gd name="T11" fmla="*/ 41 h 130"/>
                  <a:gd name="T12" fmla="*/ 95 w 307"/>
                  <a:gd name="T13" fmla="*/ 46 h 130"/>
                  <a:gd name="T14" fmla="*/ 115 w 307"/>
                  <a:gd name="T15" fmla="*/ 55 h 130"/>
                  <a:gd name="T16" fmla="*/ 149 w 307"/>
                  <a:gd name="T17" fmla="*/ 69 h 130"/>
                  <a:gd name="T18" fmla="*/ 189 w 307"/>
                  <a:gd name="T19" fmla="*/ 84 h 130"/>
                  <a:gd name="T20" fmla="*/ 227 w 307"/>
                  <a:gd name="T21" fmla="*/ 98 h 130"/>
                  <a:gd name="T22" fmla="*/ 230 w 307"/>
                  <a:gd name="T23" fmla="*/ 89 h 130"/>
                  <a:gd name="T24" fmla="*/ 227 w 307"/>
                  <a:gd name="T25" fmla="*/ 98 h 130"/>
                  <a:gd name="T26" fmla="*/ 264 w 307"/>
                  <a:gd name="T27" fmla="*/ 115 h 130"/>
                  <a:gd name="T28" fmla="*/ 264 w 307"/>
                  <a:gd name="T29" fmla="*/ 115 h 130"/>
                  <a:gd name="T30" fmla="*/ 301 w 307"/>
                  <a:gd name="T31" fmla="*/ 130 h 130"/>
                  <a:gd name="T32" fmla="*/ 307 w 307"/>
                  <a:gd name="T33" fmla="*/ 112 h 130"/>
                  <a:gd name="T34" fmla="*/ 270 w 307"/>
                  <a:gd name="T35" fmla="*/ 98 h 130"/>
                  <a:gd name="T36" fmla="*/ 267 w 307"/>
                  <a:gd name="T37" fmla="*/ 107 h 130"/>
                  <a:gd name="T38" fmla="*/ 273 w 307"/>
                  <a:gd name="T39" fmla="*/ 98 h 130"/>
                  <a:gd name="T40" fmla="*/ 235 w 307"/>
                  <a:gd name="T41" fmla="*/ 81 h 130"/>
                  <a:gd name="T42" fmla="*/ 233 w 307"/>
                  <a:gd name="T43" fmla="*/ 81 h 130"/>
                  <a:gd name="T44" fmla="*/ 195 w 307"/>
                  <a:gd name="T45" fmla="*/ 66 h 130"/>
                  <a:gd name="T46" fmla="*/ 155 w 307"/>
                  <a:gd name="T47" fmla="*/ 52 h 130"/>
                  <a:gd name="T48" fmla="*/ 120 w 307"/>
                  <a:gd name="T49" fmla="*/ 38 h 130"/>
                  <a:gd name="T50" fmla="*/ 100 w 307"/>
                  <a:gd name="T51" fmla="*/ 29 h 130"/>
                  <a:gd name="T52" fmla="*/ 83 w 307"/>
                  <a:gd name="T53" fmla="*/ 23 h 130"/>
                  <a:gd name="T54" fmla="*/ 63 w 307"/>
                  <a:gd name="T55" fmla="*/ 18 h 130"/>
                  <a:gd name="T56" fmla="*/ 43 w 307"/>
                  <a:gd name="T57" fmla="*/ 12 h 130"/>
                  <a:gd name="T58" fmla="*/ 26 w 307"/>
                  <a:gd name="T59" fmla="*/ 6 h 130"/>
                  <a:gd name="T60" fmla="*/ 6 w 307"/>
                  <a:gd name="T61" fmla="*/ 0 h 1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7"/>
                  <a:gd name="T94" fmla="*/ 0 h 130"/>
                  <a:gd name="T95" fmla="*/ 307 w 307"/>
                  <a:gd name="T96" fmla="*/ 130 h 1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7" h="130">
                    <a:moveTo>
                      <a:pt x="6" y="0"/>
                    </a:moveTo>
                    <a:lnTo>
                      <a:pt x="0" y="18"/>
                    </a:lnTo>
                    <a:lnTo>
                      <a:pt x="20" y="23"/>
                    </a:lnTo>
                    <a:lnTo>
                      <a:pt x="37" y="29"/>
                    </a:lnTo>
                    <a:lnTo>
                      <a:pt x="57" y="35"/>
                    </a:lnTo>
                    <a:lnTo>
                      <a:pt x="77" y="41"/>
                    </a:lnTo>
                    <a:lnTo>
                      <a:pt x="95" y="46"/>
                    </a:lnTo>
                    <a:lnTo>
                      <a:pt x="115" y="55"/>
                    </a:lnTo>
                    <a:lnTo>
                      <a:pt x="149" y="69"/>
                    </a:lnTo>
                    <a:lnTo>
                      <a:pt x="189" y="84"/>
                    </a:lnTo>
                    <a:lnTo>
                      <a:pt x="227" y="98"/>
                    </a:lnTo>
                    <a:lnTo>
                      <a:pt x="230" y="89"/>
                    </a:lnTo>
                    <a:lnTo>
                      <a:pt x="227" y="98"/>
                    </a:lnTo>
                    <a:lnTo>
                      <a:pt x="264" y="115"/>
                    </a:lnTo>
                    <a:lnTo>
                      <a:pt x="301" y="130"/>
                    </a:lnTo>
                    <a:lnTo>
                      <a:pt x="307" y="112"/>
                    </a:lnTo>
                    <a:lnTo>
                      <a:pt x="270" y="98"/>
                    </a:lnTo>
                    <a:lnTo>
                      <a:pt x="267" y="107"/>
                    </a:lnTo>
                    <a:lnTo>
                      <a:pt x="273" y="98"/>
                    </a:lnTo>
                    <a:lnTo>
                      <a:pt x="235" y="81"/>
                    </a:lnTo>
                    <a:lnTo>
                      <a:pt x="233" y="81"/>
                    </a:lnTo>
                    <a:lnTo>
                      <a:pt x="195" y="66"/>
                    </a:lnTo>
                    <a:lnTo>
                      <a:pt x="155" y="52"/>
                    </a:lnTo>
                    <a:lnTo>
                      <a:pt x="120" y="38"/>
                    </a:lnTo>
                    <a:lnTo>
                      <a:pt x="100" y="29"/>
                    </a:lnTo>
                    <a:lnTo>
                      <a:pt x="83" y="23"/>
                    </a:lnTo>
                    <a:lnTo>
                      <a:pt x="63" y="18"/>
                    </a:lnTo>
                    <a:lnTo>
                      <a:pt x="43" y="12"/>
                    </a:lnTo>
                    <a:lnTo>
                      <a:pt x="26" y="6"/>
                    </a:lnTo>
                    <a:lnTo>
                      <a:pt x="6" y="0"/>
                    </a:lnTo>
                    <a:close/>
                  </a:path>
                </a:pathLst>
              </a:custGeom>
              <a:solidFill>
                <a:schemeClr val="accent1"/>
              </a:solidFill>
              <a:ln w="9525">
                <a:solidFill>
                  <a:schemeClr val="accent1"/>
                </a:solidFill>
                <a:round/>
                <a:headEnd/>
                <a:tailEnd/>
              </a:ln>
            </p:spPr>
            <p:txBody>
              <a:bodyPr/>
              <a:lstStyle/>
              <a:p>
                <a:endParaRPr lang="en-AU"/>
              </a:p>
            </p:txBody>
          </p:sp>
          <p:sp>
            <p:nvSpPr>
              <p:cNvPr id="14365" name="Freeform 33"/>
              <p:cNvSpPr>
                <a:spLocks/>
              </p:cNvSpPr>
              <p:nvPr/>
            </p:nvSpPr>
            <p:spPr bwMode="auto">
              <a:xfrm>
                <a:off x="2962" y="3106"/>
                <a:ext cx="308" cy="153"/>
              </a:xfrm>
              <a:custGeom>
                <a:avLst/>
                <a:gdLst>
                  <a:gd name="T0" fmla="*/ 6 w 308"/>
                  <a:gd name="T1" fmla="*/ 0 h 153"/>
                  <a:gd name="T2" fmla="*/ 0 w 308"/>
                  <a:gd name="T3" fmla="*/ 18 h 153"/>
                  <a:gd name="T4" fmla="*/ 21 w 308"/>
                  <a:gd name="T5" fmla="*/ 26 h 153"/>
                  <a:gd name="T6" fmla="*/ 23 w 308"/>
                  <a:gd name="T7" fmla="*/ 18 h 153"/>
                  <a:gd name="T8" fmla="*/ 21 w 308"/>
                  <a:gd name="T9" fmla="*/ 26 h 153"/>
                  <a:gd name="T10" fmla="*/ 38 w 308"/>
                  <a:gd name="T11" fmla="*/ 35 h 153"/>
                  <a:gd name="T12" fmla="*/ 75 w 308"/>
                  <a:gd name="T13" fmla="*/ 52 h 153"/>
                  <a:gd name="T14" fmla="*/ 113 w 308"/>
                  <a:gd name="T15" fmla="*/ 69 h 153"/>
                  <a:gd name="T16" fmla="*/ 150 w 308"/>
                  <a:gd name="T17" fmla="*/ 87 h 153"/>
                  <a:gd name="T18" fmla="*/ 187 w 308"/>
                  <a:gd name="T19" fmla="*/ 104 h 153"/>
                  <a:gd name="T20" fmla="*/ 225 w 308"/>
                  <a:gd name="T21" fmla="*/ 121 h 153"/>
                  <a:gd name="T22" fmla="*/ 225 w 308"/>
                  <a:gd name="T23" fmla="*/ 121 h 153"/>
                  <a:gd name="T24" fmla="*/ 245 w 308"/>
                  <a:gd name="T25" fmla="*/ 130 h 153"/>
                  <a:gd name="T26" fmla="*/ 265 w 308"/>
                  <a:gd name="T27" fmla="*/ 138 h 153"/>
                  <a:gd name="T28" fmla="*/ 268 w 308"/>
                  <a:gd name="T29" fmla="*/ 130 h 153"/>
                  <a:gd name="T30" fmla="*/ 265 w 308"/>
                  <a:gd name="T31" fmla="*/ 138 h 153"/>
                  <a:gd name="T32" fmla="*/ 282 w 308"/>
                  <a:gd name="T33" fmla="*/ 147 h 153"/>
                  <a:gd name="T34" fmla="*/ 282 w 308"/>
                  <a:gd name="T35" fmla="*/ 147 h 153"/>
                  <a:gd name="T36" fmla="*/ 302 w 308"/>
                  <a:gd name="T37" fmla="*/ 153 h 153"/>
                  <a:gd name="T38" fmla="*/ 308 w 308"/>
                  <a:gd name="T39" fmla="*/ 135 h 153"/>
                  <a:gd name="T40" fmla="*/ 288 w 308"/>
                  <a:gd name="T41" fmla="*/ 130 h 153"/>
                  <a:gd name="T42" fmla="*/ 285 w 308"/>
                  <a:gd name="T43" fmla="*/ 138 h 153"/>
                  <a:gd name="T44" fmla="*/ 291 w 308"/>
                  <a:gd name="T45" fmla="*/ 130 h 153"/>
                  <a:gd name="T46" fmla="*/ 273 w 308"/>
                  <a:gd name="T47" fmla="*/ 121 h 153"/>
                  <a:gd name="T48" fmla="*/ 271 w 308"/>
                  <a:gd name="T49" fmla="*/ 121 h 153"/>
                  <a:gd name="T50" fmla="*/ 250 w 308"/>
                  <a:gd name="T51" fmla="*/ 112 h 153"/>
                  <a:gd name="T52" fmla="*/ 230 w 308"/>
                  <a:gd name="T53" fmla="*/ 104 h 153"/>
                  <a:gd name="T54" fmla="*/ 227 w 308"/>
                  <a:gd name="T55" fmla="*/ 112 h 153"/>
                  <a:gd name="T56" fmla="*/ 233 w 308"/>
                  <a:gd name="T57" fmla="*/ 104 h 153"/>
                  <a:gd name="T58" fmla="*/ 196 w 308"/>
                  <a:gd name="T59" fmla="*/ 87 h 153"/>
                  <a:gd name="T60" fmla="*/ 158 w 308"/>
                  <a:gd name="T61" fmla="*/ 69 h 153"/>
                  <a:gd name="T62" fmla="*/ 121 w 308"/>
                  <a:gd name="T63" fmla="*/ 52 h 153"/>
                  <a:gd name="T64" fmla="*/ 84 w 308"/>
                  <a:gd name="T65" fmla="*/ 35 h 153"/>
                  <a:gd name="T66" fmla="*/ 46 w 308"/>
                  <a:gd name="T67" fmla="*/ 18 h 153"/>
                  <a:gd name="T68" fmla="*/ 29 w 308"/>
                  <a:gd name="T69" fmla="*/ 9 h 153"/>
                  <a:gd name="T70" fmla="*/ 26 w 308"/>
                  <a:gd name="T71" fmla="*/ 9 h 153"/>
                  <a:gd name="T72" fmla="*/ 6 w 308"/>
                  <a:gd name="T73" fmla="*/ 0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53"/>
                  <a:gd name="T113" fmla="*/ 308 w 308"/>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53">
                    <a:moveTo>
                      <a:pt x="6" y="0"/>
                    </a:moveTo>
                    <a:lnTo>
                      <a:pt x="0" y="18"/>
                    </a:lnTo>
                    <a:lnTo>
                      <a:pt x="21" y="26"/>
                    </a:lnTo>
                    <a:lnTo>
                      <a:pt x="23" y="18"/>
                    </a:lnTo>
                    <a:lnTo>
                      <a:pt x="21" y="26"/>
                    </a:lnTo>
                    <a:lnTo>
                      <a:pt x="38" y="35"/>
                    </a:lnTo>
                    <a:lnTo>
                      <a:pt x="75" y="52"/>
                    </a:lnTo>
                    <a:lnTo>
                      <a:pt x="113" y="69"/>
                    </a:lnTo>
                    <a:lnTo>
                      <a:pt x="150" y="87"/>
                    </a:lnTo>
                    <a:lnTo>
                      <a:pt x="187" y="104"/>
                    </a:lnTo>
                    <a:lnTo>
                      <a:pt x="225" y="121"/>
                    </a:lnTo>
                    <a:lnTo>
                      <a:pt x="245" y="130"/>
                    </a:lnTo>
                    <a:lnTo>
                      <a:pt x="265" y="138"/>
                    </a:lnTo>
                    <a:lnTo>
                      <a:pt x="268" y="130"/>
                    </a:lnTo>
                    <a:lnTo>
                      <a:pt x="265" y="138"/>
                    </a:lnTo>
                    <a:lnTo>
                      <a:pt x="282" y="147"/>
                    </a:lnTo>
                    <a:lnTo>
                      <a:pt x="302" y="153"/>
                    </a:lnTo>
                    <a:lnTo>
                      <a:pt x="308" y="135"/>
                    </a:lnTo>
                    <a:lnTo>
                      <a:pt x="288" y="130"/>
                    </a:lnTo>
                    <a:lnTo>
                      <a:pt x="285" y="138"/>
                    </a:lnTo>
                    <a:lnTo>
                      <a:pt x="291" y="130"/>
                    </a:lnTo>
                    <a:lnTo>
                      <a:pt x="273" y="121"/>
                    </a:lnTo>
                    <a:lnTo>
                      <a:pt x="271" y="121"/>
                    </a:lnTo>
                    <a:lnTo>
                      <a:pt x="250" y="112"/>
                    </a:lnTo>
                    <a:lnTo>
                      <a:pt x="230" y="104"/>
                    </a:lnTo>
                    <a:lnTo>
                      <a:pt x="227" y="112"/>
                    </a:lnTo>
                    <a:lnTo>
                      <a:pt x="233" y="104"/>
                    </a:lnTo>
                    <a:lnTo>
                      <a:pt x="196" y="87"/>
                    </a:lnTo>
                    <a:lnTo>
                      <a:pt x="158" y="69"/>
                    </a:lnTo>
                    <a:lnTo>
                      <a:pt x="121" y="52"/>
                    </a:lnTo>
                    <a:lnTo>
                      <a:pt x="84" y="35"/>
                    </a:lnTo>
                    <a:lnTo>
                      <a:pt x="46" y="18"/>
                    </a:lnTo>
                    <a:lnTo>
                      <a:pt x="29" y="9"/>
                    </a:lnTo>
                    <a:lnTo>
                      <a:pt x="26" y="9"/>
                    </a:lnTo>
                    <a:lnTo>
                      <a:pt x="6" y="0"/>
                    </a:lnTo>
                    <a:close/>
                  </a:path>
                </a:pathLst>
              </a:custGeom>
              <a:solidFill>
                <a:schemeClr val="accent1"/>
              </a:solidFill>
              <a:ln w="9525">
                <a:solidFill>
                  <a:schemeClr val="accent1"/>
                </a:solidFill>
                <a:round/>
                <a:headEnd/>
                <a:tailEnd/>
              </a:ln>
            </p:spPr>
            <p:txBody>
              <a:bodyPr/>
              <a:lstStyle/>
              <a:p>
                <a:endParaRPr lang="en-AU"/>
              </a:p>
            </p:txBody>
          </p:sp>
          <p:sp>
            <p:nvSpPr>
              <p:cNvPr id="14366" name="Freeform 34"/>
              <p:cNvSpPr>
                <a:spLocks/>
              </p:cNvSpPr>
              <p:nvPr/>
            </p:nvSpPr>
            <p:spPr bwMode="auto">
              <a:xfrm>
                <a:off x="3264" y="3241"/>
                <a:ext cx="305" cy="107"/>
              </a:xfrm>
              <a:custGeom>
                <a:avLst/>
                <a:gdLst>
                  <a:gd name="T0" fmla="*/ 6 w 305"/>
                  <a:gd name="T1" fmla="*/ 0 h 107"/>
                  <a:gd name="T2" fmla="*/ 0 w 305"/>
                  <a:gd name="T3" fmla="*/ 18 h 107"/>
                  <a:gd name="T4" fmla="*/ 35 w 305"/>
                  <a:gd name="T5" fmla="*/ 32 h 107"/>
                  <a:gd name="T6" fmla="*/ 75 w 305"/>
                  <a:gd name="T7" fmla="*/ 43 h 107"/>
                  <a:gd name="T8" fmla="*/ 112 w 305"/>
                  <a:gd name="T9" fmla="*/ 58 h 107"/>
                  <a:gd name="T10" fmla="*/ 150 w 305"/>
                  <a:gd name="T11" fmla="*/ 69 h 107"/>
                  <a:gd name="T12" fmla="*/ 184 w 305"/>
                  <a:gd name="T13" fmla="*/ 81 h 107"/>
                  <a:gd name="T14" fmla="*/ 187 w 305"/>
                  <a:gd name="T15" fmla="*/ 81 h 107"/>
                  <a:gd name="T16" fmla="*/ 224 w 305"/>
                  <a:gd name="T17" fmla="*/ 89 h 107"/>
                  <a:gd name="T18" fmla="*/ 264 w 305"/>
                  <a:gd name="T19" fmla="*/ 98 h 107"/>
                  <a:gd name="T20" fmla="*/ 302 w 305"/>
                  <a:gd name="T21" fmla="*/ 107 h 107"/>
                  <a:gd name="T22" fmla="*/ 305 w 305"/>
                  <a:gd name="T23" fmla="*/ 89 h 107"/>
                  <a:gd name="T24" fmla="*/ 267 w 305"/>
                  <a:gd name="T25" fmla="*/ 81 h 107"/>
                  <a:gd name="T26" fmla="*/ 227 w 305"/>
                  <a:gd name="T27" fmla="*/ 72 h 107"/>
                  <a:gd name="T28" fmla="*/ 190 w 305"/>
                  <a:gd name="T29" fmla="*/ 63 h 107"/>
                  <a:gd name="T30" fmla="*/ 187 w 305"/>
                  <a:gd name="T31" fmla="*/ 72 h 107"/>
                  <a:gd name="T32" fmla="*/ 190 w 305"/>
                  <a:gd name="T33" fmla="*/ 63 h 107"/>
                  <a:gd name="T34" fmla="*/ 155 w 305"/>
                  <a:gd name="T35" fmla="*/ 52 h 107"/>
                  <a:gd name="T36" fmla="*/ 118 w 305"/>
                  <a:gd name="T37" fmla="*/ 41 h 107"/>
                  <a:gd name="T38" fmla="*/ 81 w 305"/>
                  <a:gd name="T39" fmla="*/ 26 h 107"/>
                  <a:gd name="T40" fmla="*/ 40 w 305"/>
                  <a:gd name="T41" fmla="*/ 15 h 107"/>
                  <a:gd name="T42" fmla="*/ 6 w 305"/>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5"/>
                  <a:gd name="T67" fmla="*/ 0 h 107"/>
                  <a:gd name="T68" fmla="*/ 305 w 305"/>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5" h="107">
                    <a:moveTo>
                      <a:pt x="6" y="0"/>
                    </a:moveTo>
                    <a:lnTo>
                      <a:pt x="0" y="18"/>
                    </a:lnTo>
                    <a:lnTo>
                      <a:pt x="35" y="32"/>
                    </a:lnTo>
                    <a:lnTo>
                      <a:pt x="75" y="43"/>
                    </a:lnTo>
                    <a:lnTo>
                      <a:pt x="112" y="58"/>
                    </a:lnTo>
                    <a:lnTo>
                      <a:pt x="150" y="69"/>
                    </a:lnTo>
                    <a:lnTo>
                      <a:pt x="184" y="81"/>
                    </a:lnTo>
                    <a:lnTo>
                      <a:pt x="187" y="81"/>
                    </a:lnTo>
                    <a:lnTo>
                      <a:pt x="224" y="89"/>
                    </a:lnTo>
                    <a:lnTo>
                      <a:pt x="264" y="98"/>
                    </a:lnTo>
                    <a:lnTo>
                      <a:pt x="302" y="107"/>
                    </a:lnTo>
                    <a:lnTo>
                      <a:pt x="305" y="89"/>
                    </a:lnTo>
                    <a:lnTo>
                      <a:pt x="267" y="81"/>
                    </a:lnTo>
                    <a:lnTo>
                      <a:pt x="227" y="72"/>
                    </a:lnTo>
                    <a:lnTo>
                      <a:pt x="190" y="63"/>
                    </a:lnTo>
                    <a:lnTo>
                      <a:pt x="187" y="72"/>
                    </a:lnTo>
                    <a:lnTo>
                      <a:pt x="190" y="63"/>
                    </a:lnTo>
                    <a:lnTo>
                      <a:pt x="155" y="52"/>
                    </a:lnTo>
                    <a:lnTo>
                      <a:pt x="118" y="41"/>
                    </a:lnTo>
                    <a:lnTo>
                      <a:pt x="81" y="26"/>
                    </a:lnTo>
                    <a:lnTo>
                      <a:pt x="40" y="15"/>
                    </a:lnTo>
                    <a:lnTo>
                      <a:pt x="6" y="0"/>
                    </a:lnTo>
                    <a:close/>
                  </a:path>
                </a:pathLst>
              </a:custGeom>
              <a:solidFill>
                <a:schemeClr val="accent1"/>
              </a:solidFill>
              <a:ln w="9525">
                <a:solidFill>
                  <a:schemeClr val="accent1"/>
                </a:solidFill>
                <a:round/>
                <a:headEnd/>
                <a:tailEnd/>
              </a:ln>
            </p:spPr>
            <p:txBody>
              <a:bodyPr/>
              <a:lstStyle/>
              <a:p>
                <a:endParaRPr lang="en-AU"/>
              </a:p>
            </p:txBody>
          </p:sp>
          <p:sp>
            <p:nvSpPr>
              <p:cNvPr id="14367" name="Freeform 35"/>
              <p:cNvSpPr>
                <a:spLocks/>
              </p:cNvSpPr>
              <p:nvPr/>
            </p:nvSpPr>
            <p:spPr bwMode="auto">
              <a:xfrm>
                <a:off x="3566" y="3330"/>
                <a:ext cx="299" cy="61"/>
              </a:xfrm>
              <a:custGeom>
                <a:avLst/>
                <a:gdLst>
                  <a:gd name="T0" fmla="*/ 3 w 299"/>
                  <a:gd name="T1" fmla="*/ 0 h 61"/>
                  <a:gd name="T2" fmla="*/ 0 w 299"/>
                  <a:gd name="T3" fmla="*/ 18 h 61"/>
                  <a:gd name="T4" fmla="*/ 37 w 299"/>
                  <a:gd name="T5" fmla="*/ 26 h 61"/>
                  <a:gd name="T6" fmla="*/ 37 w 299"/>
                  <a:gd name="T7" fmla="*/ 29 h 61"/>
                  <a:gd name="T8" fmla="*/ 75 w 299"/>
                  <a:gd name="T9" fmla="*/ 35 h 61"/>
                  <a:gd name="T10" fmla="*/ 75 w 299"/>
                  <a:gd name="T11" fmla="*/ 23 h 61"/>
                  <a:gd name="T12" fmla="*/ 75 w 299"/>
                  <a:gd name="T13" fmla="*/ 32 h 61"/>
                  <a:gd name="T14" fmla="*/ 112 w 299"/>
                  <a:gd name="T15" fmla="*/ 41 h 61"/>
                  <a:gd name="T16" fmla="*/ 112 w 299"/>
                  <a:gd name="T17" fmla="*/ 43 h 61"/>
                  <a:gd name="T18" fmla="*/ 149 w 299"/>
                  <a:gd name="T19" fmla="*/ 46 h 61"/>
                  <a:gd name="T20" fmla="*/ 149 w 299"/>
                  <a:gd name="T21" fmla="*/ 35 h 61"/>
                  <a:gd name="T22" fmla="*/ 149 w 299"/>
                  <a:gd name="T23" fmla="*/ 46 h 61"/>
                  <a:gd name="T24" fmla="*/ 187 w 299"/>
                  <a:gd name="T25" fmla="*/ 52 h 61"/>
                  <a:gd name="T26" fmla="*/ 187 w 299"/>
                  <a:gd name="T27" fmla="*/ 52 h 61"/>
                  <a:gd name="T28" fmla="*/ 224 w 299"/>
                  <a:gd name="T29" fmla="*/ 55 h 61"/>
                  <a:gd name="T30" fmla="*/ 261 w 299"/>
                  <a:gd name="T31" fmla="*/ 58 h 61"/>
                  <a:gd name="T32" fmla="*/ 299 w 299"/>
                  <a:gd name="T33" fmla="*/ 61 h 61"/>
                  <a:gd name="T34" fmla="*/ 299 w 299"/>
                  <a:gd name="T35" fmla="*/ 41 h 61"/>
                  <a:gd name="T36" fmla="*/ 261 w 299"/>
                  <a:gd name="T37" fmla="*/ 38 h 61"/>
                  <a:gd name="T38" fmla="*/ 224 w 299"/>
                  <a:gd name="T39" fmla="*/ 35 h 61"/>
                  <a:gd name="T40" fmla="*/ 187 w 299"/>
                  <a:gd name="T41" fmla="*/ 32 h 61"/>
                  <a:gd name="T42" fmla="*/ 187 w 299"/>
                  <a:gd name="T43" fmla="*/ 41 h 61"/>
                  <a:gd name="T44" fmla="*/ 189 w 299"/>
                  <a:gd name="T45" fmla="*/ 32 h 61"/>
                  <a:gd name="T46" fmla="*/ 152 w 299"/>
                  <a:gd name="T47" fmla="*/ 26 h 61"/>
                  <a:gd name="T48" fmla="*/ 149 w 299"/>
                  <a:gd name="T49" fmla="*/ 26 h 61"/>
                  <a:gd name="T50" fmla="*/ 112 w 299"/>
                  <a:gd name="T51" fmla="*/ 23 h 61"/>
                  <a:gd name="T52" fmla="*/ 112 w 299"/>
                  <a:gd name="T53" fmla="*/ 32 h 61"/>
                  <a:gd name="T54" fmla="*/ 115 w 299"/>
                  <a:gd name="T55" fmla="*/ 23 h 61"/>
                  <a:gd name="T56" fmla="*/ 77 w 299"/>
                  <a:gd name="T57" fmla="*/ 15 h 61"/>
                  <a:gd name="T58" fmla="*/ 77 w 299"/>
                  <a:gd name="T59" fmla="*/ 15 h 61"/>
                  <a:gd name="T60" fmla="*/ 40 w 299"/>
                  <a:gd name="T61" fmla="*/ 9 h 61"/>
                  <a:gd name="T62" fmla="*/ 37 w 299"/>
                  <a:gd name="T63" fmla="*/ 18 h 61"/>
                  <a:gd name="T64" fmla="*/ 40 w 299"/>
                  <a:gd name="T65" fmla="*/ 9 h 61"/>
                  <a:gd name="T66" fmla="*/ 3 w 299"/>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9"/>
                  <a:gd name="T103" fmla="*/ 0 h 61"/>
                  <a:gd name="T104" fmla="*/ 299 w 29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9" h="61">
                    <a:moveTo>
                      <a:pt x="3" y="0"/>
                    </a:moveTo>
                    <a:lnTo>
                      <a:pt x="0" y="18"/>
                    </a:lnTo>
                    <a:lnTo>
                      <a:pt x="37" y="26"/>
                    </a:lnTo>
                    <a:lnTo>
                      <a:pt x="37" y="29"/>
                    </a:lnTo>
                    <a:lnTo>
                      <a:pt x="75" y="35"/>
                    </a:lnTo>
                    <a:lnTo>
                      <a:pt x="75" y="23"/>
                    </a:lnTo>
                    <a:lnTo>
                      <a:pt x="75" y="32"/>
                    </a:lnTo>
                    <a:lnTo>
                      <a:pt x="112" y="41"/>
                    </a:lnTo>
                    <a:lnTo>
                      <a:pt x="112" y="43"/>
                    </a:lnTo>
                    <a:lnTo>
                      <a:pt x="149" y="46"/>
                    </a:lnTo>
                    <a:lnTo>
                      <a:pt x="149" y="35"/>
                    </a:lnTo>
                    <a:lnTo>
                      <a:pt x="149" y="46"/>
                    </a:lnTo>
                    <a:lnTo>
                      <a:pt x="187" y="52"/>
                    </a:lnTo>
                    <a:lnTo>
                      <a:pt x="224" y="55"/>
                    </a:lnTo>
                    <a:lnTo>
                      <a:pt x="261" y="58"/>
                    </a:lnTo>
                    <a:lnTo>
                      <a:pt x="299" y="61"/>
                    </a:lnTo>
                    <a:lnTo>
                      <a:pt x="299" y="41"/>
                    </a:lnTo>
                    <a:lnTo>
                      <a:pt x="261" y="38"/>
                    </a:lnTo>
                    <a:lnTo>
                      <a:pt x="224" y="35"/>
                    </a:lnTo>
                    <a:lnTo>
                      <a:pt x="187" y="32"/>
                    </a:lnTo>
                    <a:lnTo>
                      <a:pt x="187" y="41"/>
                    </a:lnTo>
                    <a:lnTo>
                      <a:pt x="189" y="32"/>
                    </a:lnTo>
                    <a:lnTo>
                      <a:pt x="152" y="26"/>
                    </a:lnTo>
                    <a:lnTo>
                      <a:pt x="149" y="26"/>
                    </a:lnTo>
                    <a:lnTo>
                      <a:pt x="112" y="23"/>
                    </a:lnTo>
                    <a:lnTo>
                      <a:pt x="112" y="32"/>
                    </a:lnTo>
                    <a:lnTo>
                      <a:pt x="115" y="23"/>
                    </a:lnTo>
                    <a:lnTo>
                      <a:pt x="77" y="15"/>
                    </a:lnTo>
                    <a:lnTo>
                      <a:pt x="40" y="9"/>
                    </a:lnTo>
                    <a:lnTo>
                      <a:pt x="37" y="18"/>
                    </a:lnTo>
                    <a:lnTo>
                      <a:pt x="40" y="9"/>
                    </a:lnTo>
                    <a:lnTo>
                      <a:pt x="3" y="0"/>
                    </a:lnTo>
                    <a:close/>
                  </a:path>
                </a:pathLst>
              </a:custGeom>
              <a:solidFill>
                <a:schemeClr val="accent1"/>
              </a:solidFill>
              <a:ln w="9525">
                <a:solidFill>
                  <a:schemeClr val="accent1"/>
                </a:solidFill>
                <a:round/>
                <a:headEnd/>
                <a:tailEnd/>
              </a:ln>
            </p:spPr>
            <p:txBody>
              <a:bodyPr/>
              <a:lstStyle/>
              <a:p>
                <a:endParaRPr lang="en-AU"/>
              </a:p>
            </p:txBody>
          </p:sp>
          <p:sp>
            <p:nvSpPr>
              <p:cNvPr id="14368" name="Freeform 36"/>
              <p:cNvSpPr>
                <a:spLocks/>
              </p:cNvSpPr>
              <p:nvPr/>
            </p:nvSpPr>
            <p:spPr bwMode="auto">
              <a:xfrm>
                <a:off x="3865" y="3371"/>
                <a:ext cx="301" cy="25"/>
              </a:xfrm>
              <a:custGeom>
                <a:avLst/>
                <a:gdLst>
                  <a:gd name="T0" fmla="*/ 3 w 301"/>
                  <a:gd name="T1" fmla="*/ 0 h 25"/>
                  <a:gd name="T2" fmla="*/ 0 w 301"/>
                  <a:gd name="T3" fmla="*/ 20 h 25"/>
                  <a:gd name="T4" fmla="*/ 20 w 301"/>
                  <a:gd name="T5" fmla="*/ 23 h 25"/>
                  <a:gd name="T6" fmla="*/ 20 w 301"/>
                  <a:gd name="T7" fmla="*/ 23 h 25"/>
                  <a:gd name="T8" fmla="*/ 37 w 301"/>
                  <a:gd name="T9" fmla="*/ 23 h 25"/>
                  <a:gd name="T10" fmla="*/ 77 w 301"/>
                  <a:gd name="T11" fmla="*/ 25 h 25"/>
                  <a:gd name="T12" fmla="*/ 112 w 301"/>
                  <a:gd name="T13" fmla="*/ 25 h 25"/>
                  <a:gd name="T14" fmla="*/ 149 w 301"/>
                  <a:gd name="T15" fmla="*/ 25 h 25"/>
                  <a:gd name="T16" fmla="*/ 189 w 301"/>
                  <a:gd name="T17" fmla="*/ 25 h 25"/>
                  <a:gd name="T18" fmla="*/ 227 w 301"/>
                  <a:gd name="T19" fmla="*/ 25 h 25"/>
                  <a:gd name="T20" fmla="*/ 264 w 301"/>
                  <a:gd name="T21" fmla="*/ 25 h 25"/>
                  <a:gd name="T22" fmla="*/ 301 w 301"/>
                  <a:gd name="T23" fmla="*/ 25 h 25"/>
                  <a:gd name="T24" fmla="*/ 301 w 301"/>
                  <a:gd name="T25" fmla="*/ 5 h 25"/>
                  <a:gd name="T26" fmla="*/ 264 w 301"/>
                  <a:gd name="T27" fmla="*/ 5 h 25"/>
                  <a:gd name="T28" fmla="*/ 227 w 301"/>
                  <a:gd name="T29" fmla="*/ 5 h 25"/>
                  <a:gd name="T30" fmla="*/ 189 w 301"/>
                  <a:gd name="T31" fmla="*/ 5 h 25"/>
                  <a:gd name="T32" fmla="*/ 149 w 301"/>
                  <a:gd name="T33" fmla="*/ 5 h 25"/>
                  <a:gd name="T34" fmla="*/ 112 w 301"/>
                  <a:gd name="T35" fmla="*/ 5 h 25"/>
                  <a:gd name="T36" fmla="*/ 77 w 301"/>
                  <a:gd name="T37" fmla="*/ 5 h 25"/>
                  <a:gd name="T38" fmla="*/ 37 w 301"/>
                  <a:gd name="T39" fmla="*/ 2 h 25"/>
                  <a:gd name="T40" fmla="*/ 20 w 301"/>
                  <a:gd name="T41" fmla="*/ 2 h 25"/>
                  <a:gd name="T42" fmla="*/ 20 w 301"/>
                  <a:gd name="T43" fmla="*/ 11 h 25"/>
                  <a:gd name="T44" fmla="*/ 23 w 301"/>
                  <a:gd name="T45" fmla="*/ 2 h 25"/>
                  <a:gd name="T46" fmla="*/ 3 w 301"/>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1"/>
                  <a:gd name="T73" fmla="*/ 0 h 25"/>
                  <a:gd name="T74" fmla="*/ 301 w 301"/>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1" h="25">
                    <a:moveTo>
                      <a:pt x="3" y="0"/>
                    </a:moveTo>
                    <a:lnTo>
                      <a:pt x="0" y="20"/>
                    </a:lnTo>
                    <a:lnTo>
                      <a:pt x="20" y="23"/>
                    </a:lnTo>
                    <a:lnTo>
                      <a:pt x="37" y="23"/>
                    </a:lnTo>
                    <a:lnTo>
                      <a:pt x="77" y="25"/>
                    </a:lnTo>
                    <a:lnTo>
                      <a:pt x="112" y="25"/>
                    </a:lnTo>
                    <a:lnTo>
                      <a:pt x="149" y="25"/>
                    </a:lnTo>
                    <a:lnTo>
                      <a:pt x="189" y="25"/>
                    </a:lnTo>
                    <a:lnTo>
                      <a:pt x="227" y="25"/>
                    </a:lnTo>
                    <a:lnTo>
                      <a:pt x="264" y="25"/>
                    </a:lnTo>
                    <a:lnTo>
                      <a:pt x="301" y="25"/>
                    </a:lnTo>
                    <a:lnTo>
                      <a:pt x="301" y="5"/>
                    </a:lnTo>
                    <a:lnTo>
                      <a:pt x="264" y="5"/>
                    </a:lnTo>
                    <a:lnTo>
                      <a:pt x="227" y="5"/>
                    </a:lnTo>
                    <a:lnTo>
                      <a:pt x="189" y="5"/>
                    </a:lnTo>
                    <a:lnTo>
                      <a:pt x="149" y="5"/>
                    </a:lnTo>
                    <a:lnTo>
                      <a:pt x="112" y="5"/>
                    </a:lnTo>
                    <a:lnTo>
                      <a:pt x="77" y="5"/>
                    </a:lnTo>
                    <a:lnTo>
                      <a:pt x="37" y="2"/>
                    </a:lnTo>
                    <a:lnTo>
                      <a:pt x="20" y="2"/>
                    </a:lnTo>
                    <a:lnTo>
                      <a:pt x="20" y="11"/>
                    </a:lnTo>
                    <a:lnTo>
                      <a:pt x="23" y="2"/>
                    </a:lnTo>
                    <a:lnTo>
                      <a:pt x="3" y="0"/>
                    </a:lnTo>
                    <a:close/>
                  </a:path>
                </a:pathLst>
              </a:custGeom>
              <a:solidFill>
                <a:schemeClr val="accent1"/>
              </a:solidFill>
              <a:ln w="9525">
                <a:solidFill>
                  <a:schemeClr val="accent1"/>
                </a:solidFill>
                <a:round/>
                <a:headEnd/>
                <a:tailEnd/>
              </a:ln>
            </p:spPr>
            <p:txBody>
              <a:bodyPr/>
              <a:lstStyle/>
              <a:p>
                <a:endParaRPr lang="en-AU"/>
              </a:p>
            </p:txBody>
          </p:sp>
        </p:grpSp>
        <p:grpSp>
          <p:nvGrpSpPr>
            <p:cNvPr id="14354" name="Group 37"/>
            <p:cNvGrpSpPr>
              <a:grpSpLocks/>
            </p:cNvGrpSpPr>
            <p:nvPr/>
          </p:nvGrpSpPr>
          <p:grpSpPr bwMode="auto">
            <a:xfrm>
              <a:off x="2414589" y="5549900"/>
              <a:ext cx="1471613" cy="598488"/>
              <a:chOff x="1600" y="3496"/>
              <a:chExt cx="927" cy="377"/>
            </a:xfrm>
          </p:grpSpPr>
          <p:sp>
            <p:nvSpPr>
              <p:cNvPr id="14355" name="Text Box 38"/>
              <p:cNvSpPr txBox="1">
                <a:spLocks noChangeArrowheads="1"/>
              </p:cNvSpPr>
              <p:nvPr/>
            </p:nvSpPr>
            <p:spPr bwMode="auto">
              <a:xfrm>
                <a:off x="1600" y="3496"/>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800">
                    <a:solidFill>
                      <a:schemeClr val="tx2"/>
                    </a:solidFill>
                    <a:latin typeface="Arial" panose="020B0604020202020204" pitchFamily="34" charset="0"/>
                  </a:rPr>
                  <a:t>Mean of true</a:t>
                </a:r>
                <a:endParaRPr kumimoji="0" lang="en-GB" altLang="en-US" sz="2400">
                  <a:latin typeface="Times New Roman" panose="02020603050405020304" pitchFamily="18" charset="0"/>
                </a:endParaRPr>
              </a:p>
            </p:txBody>
          </p:sp>
          <p:sp>
            <p:nvSpPr>
              <p:cNvPr id="14356" name="Text Box 39"/>
              <p:cNvSpPr txBox="1">
                <a:spLocks noChangeArrowheads="1"/>
              </p:cNvSpPr>
              <p:nvPr/>
            </p:nvSpPr>
            <p:spPr bwMode="auto">
              <a:xfrm>
                <a:off x="1758" y="3640"/>
                <a:ext cx="6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1800">
                    <a:solidFill>
                      <a:schemeClr val="tx2"/>
                    </a:solidFill>
                    <a:latin typeface="Arial" panose="020B0604020202020204" pitchFamily="34" charset="0"/>
                  </a:rPr>
                  <a:t>effects</a:t>
                </a:r>
                <a:endParaRPr kumimoji="0" lang="en-GB" altLang="en-US" sz="2400">
                  <a:latin typeface="Times New Roman" panose="02020603050405020304" pitchFamily="18" charset="0"/>
                </a:endParaRPr>
              </a:p>
            </p:txBody>
          </p:sp>
        </p:grpSp>
      </p:grpSp>
      <p:sp>
        <p:nvSpPr>
          <p:cNvPr id="14340" name="Line 18"/>
          <p:cNvSpPr>
            <a:spLocks noChangeShapeType="1"/>
          </p:cNvSpPr>
          <p:nvPr/>
        </p:nvSpPr>
        <p:spPr bwMode="auto">
          <a:xfrm flipV="1">
            <a:off x="3894138" y="1524000"/>
            <a:ext cx="4762" cy="470058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4341" name="Rectangle 40"/>
          <p:cNvSpPr txBox="1">
            <a:spLocks noChangeArrowheads="1"/>
          </p:cNvSpPr>
          <p:nvPr/>
        </p:nvSpPr>
        <p:spPr bwMode="auto">
          <a:xfrm>
            <a:off x="4816475" y="2039938"/>
            <a:ext cx="43164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177800" indent="-177800" eaLnBrk="1" hangingPunct="1">
              <a:buClr>
                <a:schemeClr val="bg2"/>
              </a:buClr>
            </a:pPr>
            <a:r>
              <a:rPr kumimoji="0" lang="en-GB" altLang="en-US" sz="2200" dirty="0">
                <a:solidFill>
                  <a:schemeClr val="tx2"/>
                </a:solidFill>
                <a:latin typeface="+mj-lt"/>
              </a:rPr>
              <a:t>assumes the treatment effect varies between studies</a:t>
            </a:r>
          </a:p>
          <a:p>
            <a:pPr marL="177800" indent="-177800" eaLnBrk="1" hangingPunct="1">
              <a:buClr>
                <a:schemeClr val="bg2"/>
              </a:buClr>
            </a:pPr>
            <a:r>
              <a:rPr kumimoji="0" lang="en-GB" altLang="en-US" sz="2200" dirty="0">
                <a:solidFill>
                  <a:schemeClr val="tx2"/>
                </a:solidFill>
                <a:latin typeface="+mj-lt"/>
              </a:rPr>
              <a:t>estimates the </a:t>
            </a:r>
            <a:r>
              <a:rPr kumimoji="0" lang="en-GB" altLang="en-US" sz="2200" b="1" dirty="0">
                <a:solidFill>
                  <a:schemeClr val="tx2"/>
                </a:solidFill>
                <a:latin typeface="+mj-lt"/>
              </a:rPr>
              <a:t>mean</a:t>
            </a:r>
            <a:r>
              <a:rPr kumimoji="0" lang="en-GB" altLang="en-US" sz="2200" dirty="0">
                <a:solidFill>
                  <a:schemeClr val="tx2"/>
                </a:solidFill>
                <a:latin typeface="+mj-lt"/>
              </a:rPr>
              <a:t> of the distribution of effects</a:t>
            </a:r>
          </a:p>
          <a:p>
            <a:pPr marL="177800" indent="-177800" eaLnBrk="1" hangingPunct="1">
              <a:buClr>
                <a:schemeClr val="bg2"/>
              </a:buClr>
            </a:pPr>
            <a:r>
              <a:rPr kumimoji="0" lang="en-GB" altLang="en-US" sz="2200" dirty="0">
                <a:solidFill>
                  <a:schemeClr val="tx2"/>
                </a:solidFill>
                <a:latin typeface="+mj-lt"/>
              </a:rPr>
              <a:t>weighted for both</a:t>
            </a:r>
            <a:br>
              <a:rPr kumimoji="0" lang="en-GB" altLang="en-US" sz="2200" dirty="0">
                <a:solidFill>
                  <a:schemeClr val="tx2"/>
                </a:solidFill>
                <a:latin typeface="+mj-lt"/>
              </a:rPr>
            </a:br>
            <a:r>
              <a:rPr kumimoji="0" lang="en-GB" altLang="en-US" sz="2200" dirty="0">
                <a:solidFill>
                  <a:schemeClr val="tx2"/>
                </a:solidFill>
                <a:latin typeface="+mj-lt"/>
              </a:rPr>
              <a:t>within-study and between-study variation (</a:t>
            </a:r>
            <a:r>
              <a:rPr kumimoji="0" lang="en-AU" altLang="en-US" sz="2200" dirty="0">
                <a:solidFill>
                  <a:schemeClr val="tx2"/>
                </a:solidFill>
                <a:latin typeface="+mj-lt"/>
                <a:sym typeface="Symbol" panose="05050102010706020507" pitchFamily="18" charset="2"/>
              </a:rPr>
              <a:t>tau</a:t>
            </a:r>
            <a:r>
              <a:rPr kumimoji="0" lang="en-AU" altLang="en-US" sz="2200" baseline="30000" dirty="0">
                <a:solidFill>
                  <a:schemeClr val="tx2"/>
                </a:solidFill>
                <a:latin typeface="+mj-lt"/>
                <a:sym typeface="Symbol" panose="05050102010706020507" pitchFamily="18" charset="2"/>
              </a:rPr>
              <a:t>2</a:t>
            </a:r>
            <a:r>
              <a:rPr kumimoji="0" lang="en-AU" altLang="en-US" sz="2200" dirty="0">
                <a:solidFill>
                  <a:schemeClr val="tx2"/>
                </a:solidFill>
                <a:latin typeface="+mj-lt"/>
                <a:sym typeface="Symbol" panose="05050102010706020507" pitchFamily="18" charset="2"/>
              </a:rPr>
              <a:t>, </a:t>
            </a:r>
            <a:r>
              <a:rPr kumimoji="0" lang="en-AU" altLang="en-US" sz="2200" baseline="30000" dirty="0">
                <a:solidFill>
                  <a:schemeClr val="tx2"/>
                </a:solidFill>
                <a:latin typeface="+mj-lt"/>
                <a:sym typeface="Symbol" panose="05050102010706020507" pitchFamily="18" charset="2"/>
              </a:rPr>
              <a:t>2</a:t>
            </a:r>
            <a:r>
              <a:rPr kumimoji="0" lang="en-AU" altLang="en-US" sz="2200" dirty="0">
                <a:solidFill>
                  <a:schemeClr val="tx2"/>
                </a:solidFill>
                <a:latin typeface="+mj-lt"/>
                <a:sym typeface="Symbol" panose="05050102010706020507" pitchFamily="18" charset="2"/>
              </a:rPr>
              <a:t>)</a:t>
            </a:r>
            <a:endParaRPr kumimoji="0" lang="en-GB" altLang="en-US" sz="2200" dirty="0">
              <a:solidFill>
                <a:schemeClr val="tx2"/>
              </a:solidFill>
              <a:latin typeface="+mj-lt"/>
            </a:endParaRPr>
          </a:p>
        </p:txBody>
      </p:sp>
      <p:sp>
        <p:nvSpPr>
          <p:cNvPr id="48" name="TextBox 5"/>
          <p:cNvSpPr txBox="1">
            <a:spLocks noChangeArrowheads="1"/>
          </p:cNvSpPr>
          <p:nvPr/>
        </p:nvSpPr>
        <p:spPr bwMode="auto">
          <a:xfrm>
            <a:off x="0" y="6577013"/>
            <a:ext cx="1987550" cy="307975"/>
          </a:xfrm>
          <a:prstGeom prst="rect">
            <a:avLst/>
          </a:prstGeom>
          <a:noFill/>
          <a:ln w="9525">
            <a:noFill/>
            <a:miter lim="800000"/>
            <a:headEnd/>
            <a:tailEnd/>
          </a:ln>
        </p:spPr>
        <p:txBody>
          <a:bodyPr>
            <a:spAutoFit/>
          </a:bodyPr>
          <a:lstStyle/>
          <a:p>
            <a:pPr>
              <a:defRPr/>
            </a:pPr>
            <a:r>
              <a:rPr lang="en-AU" sz="1400" dirty="0">
                <a:solidFill>
                  <a:schemeClr val="accent2">
                    <a:lumMod val="50000"/>
                  </a:schemeClr>
                </a:solidFill>
                <a:latin typeface="+mn-lt"/>
                <a:ea typeface="+mn-ea"/>
                <a:cs typeface="Arial" charset="0"/>
              </a:rPr>
              <a:t>Source: Julian Higgins</a:t>
            </a:r>
          </a:p>
        </p:txBody>
      </p:sp>
    </p:spTree>
    <p:extLst>
      <p:ext uri="{BB962C8B-B14F-4D97-AF65-F5344CB8AC3E}">
        <p14:creationId xmlns:p14="http://schemas.microsoft.com/office/powerpoint/2010/main" val="426611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What</a:t>
            </a:r>
            <a:r>
              <a:rPr lang="ja-JP" altLang="en-US"/>
              <a:t>’</a:t>
            </a:r>
            <a:r>
              <a:rPr lang="en-US" altLang="ja-JP"/>
              <a:t>s the difference?</a:t>
            </a:r>
            <a:endParaRPr lang="en-AU" altLang="en-US"/>
          </a:p>
        </p:txBody>
      </p:sp>
      <p:sp>
        <p:nvSpPr>
          <p:cNvPr id="15363" name="Rectangle 3"/>
          <p:cNvSpPr>
            <a:spLocks noGrp="1" noChangeArrowheads="1"/>
          </p:cNvSpPr>
          <p:nvPr>
            <p:ph idx="4294967295"/>
          </p:nvPr>
        </p:nvSpPr>
        <p:spPr>
          <a:xfrm>
            <a:off x="533522" y="2178050"/>
            <a:ext cx="6535493" cy="3910013"/>
          </a:xfrm>
        </p:spPr>
        <p:txBody>
          <a:bodyPr/>
          <a:lstStyle/>
          <a:p>
            <a:pPr lvl="1"/>
            <a:r>
              <a:rPr lang="en-GB" altLang="en-US" dirty="0"/>
              <a:t>random-effects</a:t>
            </a:r>
            <a:r>
              <a:rPr lang="hr-HR" altLang="en-US" dirty="0"/>
              <a:t> (RE)</a:t>
            </a:r>
            <a:r>
              <a:rPr lang="en-GB" altLang="en-US" dirty="0"/>
              <a:t> meta-analyses are:</a:t>
            </a:r>
          </a:p>
          <a:p>
            <a:pPr lvl="2"/>
            <a:r>
              <a:rPr lang="en-GB" altLang="en-US" dirty="0"/>
              <a:t>almost identical to fixed-effect when there is no heterogeneity</a:t>
            </a:r>
          </a:p>
          <a:p>
            <a:pPr lvl="2"/>
            <a:r>
              <a:rPr lang="en-GB" altLang="en-US" dirty="0"/>
              <a:t>similar to fixed-effect but with wider confidence intervals when there is heterogeneity of the sort assumed by RE model</a:t>
            </a:r>
          </a:p>
          <a:p>
            <a:pPr lvl="2"/>
            <a:r>
              <a:rPr lang="en-GB" altLang="en-US" dirty="0"/>
              <a:t>different from fixed-effect meta-analyses when results are related to study size</a:t>
            </a:r>
          </a:p>
          <a:p>
            <a:pPr lvl="3"/>
            <a:r>
              <a:rPr lang="en-GB" altLang="en-US" dirty="0"/>
              <a:t>RE model gives relatively more weight to smaller studies</a:t>
            </a:r>
            <a:endParaRPr lang="en-AU" altLang="en-US" dirty="0"/>
          </a:p>
        </p:txBody>
      </p:sp>
      <p:graphicFrame>
        <p:nvGraphicFramePr>
          <p:cNvPr id="15364" name="Object 2"/>
          <p:cNvGraphicFramePr>
            <a:graphicFrameLocks noChangeAspect="1"/>
          </p:cNvGraphicFramePr>
          <p:nvPr>
            <p:extLst>
              <p:ext uri="{D42A27DB-BD31-4B8C-83A1-F6EECF244321}">
                <p14:modId xmlns:p14="http://schemas.microsoft.com/office/powerpoint/2010/main" val="1733205684"/>
              </p:ext>
            </p:extLst>
          </p:nvPr>
        </p:nvGraphicFramePr>
        <p:xfrm>
          <a:off x="645531" y="5050268"/>
          <a:ext cx="7431087" cy="923925"/>
        </p:xfrm>
        <a:graphic>
          <a:graphicData uri="http://schemas.openxmlformats.org/presentationml/2006/ole">
            <mc:AlternateContent xmlns:mc="http://schemas.openxmlformats.org/markup-compatibility/2006">
              <mc:Choice xmlns:v="urn:schemas-microsoft-com:vml" Requires="v">
                <p:oleObj name="Equation" r:id="rId3" imgW="3543300" imgH="431800" progId="Equation.3">
                  <p:embed/>
                </p:oleObj>
              </mc:Choice>
              <mc:Fallback>
                <p:oleObj name="Equation" r:id="rId3" imgW="3543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31" y="5050268"/>
                        <a:ext cx="7431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6319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r>
              <a:rPr lang="en-AU" altLang="en-US"/>
              <a:t>No heterogeneity</a:t>
            </a:r>
            <a:endParaRPr lang="en-AU" altLang="en-US" dirty="0"/>
          </a:p>
        </p:txBody>
      </p:sp>
      <p:sp>
        <p:nvSpPr>
          <p:cNvPr id="12" name="Text Box 14"/>
          <p:cNvSpPr txBox="1">
            <a:spLocks noChangeArrowheads="1"/>
          </p:cNvSpPr>
          <p:nvPr/>
        </p:nvSpPr>
        <p:spPr bwMode="auto">
          <a:xfrm>
            <a:off x="0" y="6319838"/>
            <a:ext cx="8423564" cy="541337"/>
          </a:xfrm>
          <a:prstGeom prst="rect">
            <a:avLst/>
          </a:prstGeom>
          <a:noFill/>
          <a:ln w="9525">
            <a:noFill/>
            <a:miter lim="800000"/>
            <a:headEnd/>
            <a:tailEnd/>
          </a:ln>
          <a:effectLst/>
        </p:spPr>
        <p:txBody>
          <a:bodyPr/>
          <a:lstStyle/>
          <a:p>
            <a:pPr>
              <a:defRPr/>
            </a:pPr>
            <a:r>
              <a:rPr lang="en-AU" sz="1400" dirty="0">
                <a:solidFill>
                  <a:schemeClr val="tx2"/>
                </a:solidFill>
                <a:latin typeface="+mn-lt"/>
                <a:ea typeface="+mn-ea"/>
                <a:cs typeface="Arial" charset="0"/>
              </a:rPr>
              <a:t>Adapted from </a:t>
            </a:r>
            <a:r>
              <a:rPr lang="en-AU" sz="1400" dirty="0" err="1">
                <a:solidFill>
                  <a:schemeClr val="tx2"/>
                </a:solidFill>
                <a:latin typeface="+mn-lt"/>
                <a:ea typeface="+mn-ea"/>
                <a:cs typeface="Arial" charset="0"/>
              </a:rPr>
              <a:t>Ohlsson</a:t>
            </a:r>
            <a:r>
              <a:rPr lang="en-AU" sz="1400" dirty="0">
                <a:solidFill>
                  <a:schemeClr val="tx2"/>
                </a:solidFill>
                <a:latin typeface="+mn-lt"/>
                <a:ea typeface="+mn-ea"/>
                <a:cs typeface="Arial" charset="0"/>
              </a:rPr>
              <a:t> A, </a:t>
            </a:r>
            <a:r>
              <a:rPr lang="en-AU" sz="1400" dirty="0" err="1">
                <a:solidFill>
                  <a:schemeClr val="tx2"/>
                </a:solidFill>
                <a:latin typeface="+mn-lt"/>
                <a:ea typeface="+mn-ea"/>
                <a:cs typeface="Arial" charset="0"/>
              </a:rPr>
              <a:t>Aher</a:t>
            </a:r>
            <a:r>
              <a:rPr lang="en-AU" sz="1400" dirty="0">
                <a:solidFill>
                  <a:schemeClr val="tx2"/>
                </a:solidFill>
                <a:latin typeface="+mn-lt"/>
                <a:ea typeface="+mn-ea"/>
                <a:cs typeface="Arial" charset="0"/>
              </a:rPr>
              <a:t> SM. Early erythropoietin for preventing red blood cell transfusion in preterm and/or low birth weight infants. </a:t>
            </a:r>
            <a:r>
              <a:rPr lang="en-AU" sz="1400" i="1" dirty="0">
                <a:solidFill>
                  <a:schemeClr val="tx2"/>
                </a:solidFill>
                <a:latin typeface="+mn-lt"/>
                <a:ea typeface="+mn-ea"/>
                <a:cs typeface="Arial" charset="0"/>
              </a:rPr>
              <a:t>Cochrane Database of Systematic Reviews</a:t>
            </a:r>
            <a:r>
              <a:rPr lang="en-AU" sz="1400" dirty="0">
                <a:solidFill>
                  <a:schemeClr val="tx2"/>
                </a:solidFill>
                <a:latin typeface="+mn-lt"/>
                <a:ea typeface="+mn-ea"/>
                <a:cs typeface="Arial" charset="0"/>
              </a:rPr>
              <a:t> 2006, Issue 3.</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r="5782"/>
          <a:stretch>
            <a:fillRect/>
          </a:stretch>
        </p:blipFill>
        <p:spPr bwMode="auto">
          <a:xfrm>
            <a:off x="182563" y="2370138"/>
            <a:ext cx="643731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Oval 6"/>
          <p:cNvSpPr>
            <a:spLocks noChangeArrowheads="1"/>
          </p:cNvSpPr>
          <p:nvPr/>
        </p:nvSpPr>
        <p:spPr bwMode="auto">
          <a:xfrm>
            <a:off x="5588000" y="3987800"/>
            <a:ext cx="758825" cy="53975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grpSp>
        <p:nvGrpSpPr>
          <p:cNvPr id="2" name="Group 14"/>
          <p:cNvGrpSpPr>
            <a:grpSpLocks/>
          </p:cNvGrpSpPr>
          <p:nvPr/>
        </p:nvGrpSpPr>
        <p:grpSpPr bwMode="auto">
          <a:xfrm>
            <a:off x="6364288" y="2371725"/>
            <a:ext cx="2524125" cy="2582863"/>
            <a:chOff x="6364224" y="2371772"/>
            <a:chExt cx="2523744" cy="2582073"/>
          </a:xfrm>
        </p:grpSpPr>
        <p:pic>
          <p:nvPicPr>
            <p:cNvPr id="16395" name="Picture 3"/>
            <p:cNvPicPr>
              <a:picLocks noChangeAspect="1" noChangeArrowheads="1"/>
            </p:cNvPicPr>
            <p:nvPr/>
          </p:nvPicPr>
          <p:blipFill>
            <a:blip r:embed="rId4">
              <a:extLst>
                <a:ext uri="{28A0092B-C50C-407E-A947-70E740481C1C}">
                  <a14:useLocalDpi xmlns:a14="http://schemas.microsoft.com/office/drawing/2010/main" val="0"/>
                </a:ext>
              </a:extLst>
            </a:blip>
            <a:srcRect l="73627"/>
            <a:stretch>
              <a:fillRect/>
            </a:stretch>
          </p:blipFill>
          <p:spPr bwMode="auto">
            <a:xfrm>
              <a:off x="7040880" y="2377868"/>
              <a:ext cx="1847088" cy="2575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396" name="Picture 3"/>
            <p:cNvPicPr>
              <a:picLocks noChangeAspect="1" noChangeArrowheads="1"/>
            </p:cNvPicPr>
            <p:nvPr/>
          </p:nvPicPr>
          <p:blipFill>
            <a:blip r:embed="rId4">
              <a:extLst>
                <a:ext uri="{28A0092B-C50C-407E-A947-70E740481C1C}">
                  <a14:useLocalDpi xmlns:a14="http://schemas.microsoft.com/office/drawing/2010/main" val="0"/>
                </a:ext>
              </a:extLst>
            </a:blip>
            <a:srcRect l="43571" r="49640" b="23816"/>
            <a:stretch>
              <a:fillRect/>
            </a:stretch>
          </p:blipFill>
          <p:spPr bwMode="auto">
            <a:xfrm>
              <a:off x="6601968" y="2371772"/>
              <a:ext cx="475488" cy="19624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Oval 15"/>
            <p:cNvSpPr>
              <a:spLocks noChangeArrowheads="1"/>
            </p:cNvSpPr>
            <p:nvPr/>
          </p:nvSpPr>
          <p:spPr bwMode="auto">
            <a:xfrm>
              <a:off x="7471745" y="4009216"/>
              <a:ext cx="758655" cy="539852"/>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pic>
          <p:nvPicPr>
            <p:cNvPr id="16398" name="Picture 3"/>
            <p:cNvPicPr>
              <a:picLocks noChangeAspect="1" noChangeArrowheads="1"/>
            </p:cNvPicPr>
            <p:nvPr/>
          </p:nvPicPr>
          <p:blipFill>
            <a:blip r:embed="rId4">
              <a:extLst>
                <a:ext uri="{28A0092B-C50C-407E-A947-70E740481C1C}">
                  <a14:useLocalDpi xmlns:a14="http://schemas.microsoft.com/office/drawing/2010/main" val="0"/>
                </a:ext>
              </a:extLst>
            </a:blip>
            <a:srcRect l="53696" t="66481" r="30899" b="25710"/>
            <a:stretch>
              <a:fillRect/>
            </a:stretch>
          </p:blipFill>
          <p:spPr bwMode="auto">
            <a:xfrm>
              <a:off x="6364224" y="4078224"/>
              <a:ext cx="1078992" cy="2011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6391" name="Text Box 14"/>
          <p:cNvSpPr txBox="1">
            <a:spLocks noChangeArrowheads="1"/>
          </p:cNvSpPr>
          <p:nvPr/>
        </p:nvSpPr>
        <p:spPr bwMode="auto">
          <a:xfrm>
            <a:off x="3198813" y="2370138"/>
            <a:ext cx="5476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a:latin typeface="Arial" panose="020B0604020202020204" pitchFamily="34" charset="0"/>
              </a:rPr>
              <a:t>Fixed</a:t>
            </a:r>
          </a:p>
        </p:txBody>
      </p:sp>
      <p:sp>
        <p:nvSpPr>
          <p:cNvPr id="13" name="Text Box 14"/>
          <p:cNvSpPr txBox="1">
            <a:spLocks noChangeArrowheads="1"/>
          </p:cNvSpPr>
          <p:nvPr/>
        </p:nvSpPr>
        <p:spPr bwMode="auto">
          <a:xfrm>
            <a:off x="6475413" y="2370138"/>
            <a:ext cx="728662" cy="2714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a:latin typeface="Arial" panose="020B0604020202020204" pitchFamily="34" charset="0"/>
              </a:rPr>
              <a:t>Random</a:t>
            </a:r>
          </a:p>
        </p:txBody>
      </p:sp>
      <p:pic>
        <p:nvPicPr>
          <p:cNvPr id="16397" name="Picture 13"/>
          <p:cNvPicPr>
            <a:picLocks noChangeAspect="1" noChangeArrowheads="1"/>
          </p:cNvPicPr>
          <p:nvPr/>
        </p:nvPicPr>
        <p:blipFill>
          <a:blip r:embed="rId4"/>
          <a:srcRect t="83427" r="46965" b="308"/>
          <a:stretch>
            <a:fillRect/>
          </a:stretch>
        </p:blipFill>
        <p:spPr bwMode="auto">
          <a:xfrm>
            <a:off x="195263" y="4511675"/>
            <a:ext cx="37147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Oval 6"/>
          <p:cNvSpPr>
            <a:spLocks noChangeArrowheads="1"/>
          </p:cNvSpPr>
          <p:nvPr/>
        </p:nvSpPr>
        <p:spPr bwMode="auto">
          <a:xfrm>
            <a:off x="1089025" y="4335463"/>
            <a:ext cx="758825" cy="385762"/>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3985543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266329"/>
            <a:ext cx="7223126" cy="2963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7411" name="Title 8"/>
          <p:cNvSpPr>
            <a:spLocks noGrp="1"/>
          </p:cNvSpPr>
          <p:nvPr>
            <p:ph type="title"/>
          </p:nvPr>
        </p:nvSpPr>
        <p:spPr/>
        <p:txBody>
          <a:bodyPr/>
          <a:lstStyle/>
          <a:p>
            <a:r>
              <a:rPr lang="en-AU" altLang="en-US"/>
              <a:t>Some heterogeneity</a:t>
            </a:r>
          </a:p>
        </p:txBody>
      </p:sp>
      <p:sp>
        <p:nvSpPr>
          <p:cNvPr id="17412" name="Oval 18"/>
          <p:cNvSpPr>
            <a:spLocks noChangeArrowheads="1"/>
          </p:cNvSpPr>
          <p:nvPr/>
        </p:nvSpPr>
        <p:spPr bwMode="auto">
          <a:xfrm>
            <a:off x="5534025" y="4242766"/>
            <a:ext cx="701675" cy="490538"/>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18" name="Text Box 14"/>
          <p:cNvSpPr txBox="1">
            <a:spLocks noChangeArrowheads="1"/>
          </p:cNvSpPr>
          <p:nvPr/>
        </p:nvSpPr>
        <p:spPr bwMode="auto">
          <a:xfrm>
            <a:off x="0" y="6319838"/>
            <a:ext cx="8631382" cy="541337"/>
          </a:xfrm>
          <a:prstGeom prst="rect">
            <a:avLst/>
          </a:prstGeom>
          <a:noFill/>
          <a:ln w="9525">
            <a:noFill/>
            <a:miter lim="800000"/>
            <a:headEnd/>
            <a:tailEnd/>
          </a:ln>
          <a:effectLst/>
        </p:spPr>
        <p:txBody>
          <a:bodyPr/>
          <a:lstStyle/>
          <a:p>
            <a:pPr>
              <a:defRPr/>
            </a:pPr>
            <a:r>
              <a:rPr lang="en-AU" sz="1400" dirty="0">
                <a:solidFill>
                  <a:schemeClr val="tx2"/>
                </a:solidFill>
                <a:latin typeface="+mn-lt"/>
                <a:ea typeface="+mn-ea"/>
                <a:cs typeface="Arial" charset="0"/>
              </a:rPr>
              <a:t>Adapted from Adams CE, </a:t>
            </a:r>
            <a:r>
              <a:rPr lang="en-AU" sz="1400" dirty="0" err="1">
                <a:solidFill>
                  <a:schemeClr val="tx2"/>
                </a:solidFill>
                <a:latin typeface="+mn-lt"/>
                <a:ea typeface="+mn-ea"/>
                <a:cs typeface="Arial" charset="0"/>
              </a:rPr>
              <a:t>Awad</a:t>
            </a:r>
            <a:r>
              <a:rPr lang="en-AU" sz="1400" dirty="0">
                <a:solidFill>
                  <a:schemeClr val="tx2"/>
                </a:solidFill>
                <a:latin typeface="+mn-lt"/>
                <a:ea typeface="+mn-ea"/>
                <a:cs typeface="Arial" charset="0"/>
              </a:rPr>
              <a:t> G, </a:t>
            </a:r>
            <a:r>
              <a:rPr lang="en-AU" sz="1400" dirty="0" err="1">
                <a:solidFill>
                  <a:schemeClr val="tx2"/>
                </a:solidFill>
                <a:latin typeface="+mn-lt"/>
                <a:ea typeface="+mn-ea"/>
                <a:cs typeface="Arial" charset="0"/>
              </a:rPr>
              <a:t>Rathbone</a:t>
            </a:r>
            <a:r>
              <a:rPr lang="en-AU" sz="1400" dirty="0">
                <a:solidFill>
                  <a:schemeClr val="tx2"/>
                </a:solidFill>
                <a:latin typeface="+mn-lt"/>
                <a:ea typeface="+mn-ea"/>
                <a:cs typeface="Arial" charset="0"/>
              </a:rPr>
              <a:t> J, </a:t>
            </a:r>
            <a:r>
              <a:rPr lang="en-AU" sz="1400" dirty="0" err="1">
                <a:solidFill>
                  <a:schemeClr val="tx2"/>
                </a:solidFill>
                <a:latin typeface="+mn-lt"/>
                <a:ea typeface="+mn-ea"/>
                <a:cs typeface="Arial" charset="0"/>
              </a:rPr>
              <a:t>Thornley</a:t>
            </a:r>
            <a:r>
              <a:rPr lang="en-AU" sz="1400" dirty="0">
                <a:solidFill>
                  <a:schemeClr val="tx2"/>
                </a:solidFill>
                <a:latin typeface="+mn-lt"/>
                <a:ea typeface="+mn-ea"/>
                <a:cs typeface="Arial" charset="0"/>
              </a:rPr>
              <a:t> B. Chlorpromazine versus placebo for schizophrenia. </a:t>
            </a:r>
            <a:r>
              <a:rPr lang="en-AU" sz="1400" i="1" dirty="0">
                <a:solidFill>
                  <a:schemeClr val="tx2"/>
                </a:solidFill>
                <a:latin typeface="+mn-lt"/>
                <a:ea typeface="+mn-ea"/>
                <a:cs typeface="Arial" charset="0"/>
              </a:rPr>
              <a:t>Cochrane Database of Systematic Reviews</a:t>
            </a:r>
            <a:r>
              <a:rPr lang="en-AU" sz="1400" dirty="0">
                <a:solidFill>
                  <a:schemeClr val="tx2"/>
                </a:solidFill>
                <a:latin typeface="+mn-lt"/>
                <a:ea typeface="+mn-ea"/>
                <a:cs typeface="Arial" charset="0"/>
              </a:rPr>
              <a:t> 2007, Issue 2.</a:t>
            </a:r>
          </a:p>
        </p:txBody>
      </p:sp>
      <p:grpSp>
        <p:nvGrpSpPr>
          <p:cNvPr id="2" name="Group 13"/>
          <p:cNvGrpSpPr>
            <a:grpSpLocks/>
          </p:cNvGrpSpPr>
          <p:nvPr/>
        </p:nvGrpSpPr>
        <p:grpSpPr bwMode="auto">
          <a:xfrm>
            <a:off x="6288666" y="2266478"/>
            <a:ext cx="2823008" cy="2963862"/>
            <a:chOff x="6307517" y="1978129"/>
            <a:chExt cx="2822631" cy="2963358"/>
          </a:xfrm>
        </p:grpSpPr>
        <p:pic>
          <p:nvPicPr>
            <p:cNvPr id="17419" name="Picture 2"/>
            <p:cNvPicPr>
              <a:picLocks noChangeAspect="1" noChangeArrowheads="1"/>
            </p:cNvPicPr>
            <p:nvPr/>
          </p:nvPicPr>
          <p:blipFill>
            <a:blip r:embed="rId4">
              <a:extLst>
                <a:ext uri="{28A0092B-C50C-407E-A947-70E740481C1C}">
                  <a14:useLocalDpi xmlns:a14="http://schemas.microsoft.com/office/drawing/2010/main" val="0"/>
                </a:ext>
              </a:extLst>
            </a:blip>
            <a:srcRect l="70030"/>
            <a:stretch>
              <a:fillRect/>
            </a:stretch>
          </p:blipFill>
          <p:spPr bwMode="auto">
            <a:xfrm>
              <a:off x="6912866" y="1978129"/>
              <a:ext cx="2217282" cy="29633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420" name="Picture 2"/>
            <p:cNvPicPr>
              <a:picLocks noChangeAspect="1" noChangeArrowheads="1"/>
            </p:cNvPicPr>
            <p:nvPr/>
          </p:nvPicPr>
          <p:blipFill>
            <a:blip r:embed="rId4">
              <a:extLst>
                <a:ext uri="{28A0092B-C50C-407E-A947-70E740481C1C}">
                  <a14:useLocalDpi xmlns:a14="http://schemas.microsoft.com/office/drawing/2010/main" val="0"/>
                </a:ext>
              </a:extLst>
            </a:blip>
            <a:srcRect l="45052" t="456" r="47047" b="31519"/>
            <a:stretch>
              <a:fillRect/>
            </a:stretch>
          </p:blipFill>
          <p:spPr bwMode="auto">
            <a:xfrm>
              <a:off x="6675371" y="1993676"/>
              <a:ext cx="584591" cy="2015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l="55769" t="71429" r="29517" b="21768"/>
            <a:stretch>
              <a:fillRect/>
            </a:stretch>
          </p:blipFill>
          <p:spPr bwMode="auto">
            <a:xfrm>
              <a:off x="6307517" y="4096097"/>
              <a:ext cx="1088546" cy="201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7422" name="Oval 18"/>
            <p:cNvSpPr>
              <a:spLocks noChangeArrowheads="1"/>
            </p:cNvSpPr>
            <p:nvPr/>
          </p:nvSpPr>
          <p:spPr bwMode="auto">
            <a:xfrm>
              <a:off x="7478204" y="3974592"/>
              <a:ext cx="702628" cy="490028"/>
            </a:xfrm>
            <a:prstGeom prst="ellipse">
              <a:avLst/>
            </a:prstGeom>
            <a:noFill/>
            <a:ln w="381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17415" name="Text Box 14"/>
          <p:cNvSpPr txBox="1">
            <a:spLocks noChangeArrowheads="1"/>
          </p:cNvSpPr>
          <p:nvPr/>
        </p:nvSpPr>
        <p:spPr bwMode="auto">
          <a:xfrm>
            <a:off x="3317875" y="2250883"/>
            <a:ext cx="5476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dirty="0">
                <a:latin typeface="Arial" panose="020B0604020202020204" pitchFamily="34" charset="0"/>
              </a:rPr>
              <a:t>Fixed</a:t>
            </a:r>
          </a:p>
        </p:txBody>
      </p:sp>
      <p:sp>
        <p:nvSpPr>
          <p:cNvPr id="13" name="Text Box 14"/>
          <p:cNvSpPr txBox="1">
            <a:spLocks noChangeArrowheads="1"/>
          </p:cNvSpPr>
          <p:nvPr/>
        </p:nvSpPr>
        <p:spPr bwMode="auto">
          <a:xfrm>
            <a:off x="6624500" y="2223179"/>
            <a:ext cx="727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dirty="0">
                <a:latin typeface="Arial" panose="020B0604020202020204" pitchFamily="34" charset="0"/>
              </a:rPr>
              <a:t>Random</a:t>
            </a:r>
          </a:p>
        </p:txBody>
      </p:sp>
      <p:pic>
        <p:nvPicPr>
          <p:cNvPr id="17421" name="Picture 13"/>
          <p:cNvPicPr>
            <a:picLocks noChangeAspect="1" noChangeArrowheads="1"/>
          </p:cNvPicPr>
          <p:nvPr/>
        </p:nvPicPr>
        <p:blipFill>
          <a:blip r:embed="rId5"/>
          <a:srcRect t="84216" r="44916"/>
          <a:stretch>
            <a:fillRect/>
          </a:stretch>
        </p:blipFill>
        <p:spPr bwMode="auto">
          <a:xfrm>
            <a:off x="4763" y="4769816"/>
            <a:ext cx="40465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Oval 18"/>
          <p:cNvSpPr>
            <a:spLocks noChangeArrowheads="1"/>
          </p:cNvSpPr>
          <p:nvPr/>
        </p:nvSpPr>
        <p:spPr bwMode="auto">
          <a:xfrm>
            <a:off x="893763" y="4571379"/>
            <a:ext cx="701675" cy="490537"/>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2302427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46" name="Text Box 14"/>
          <p:cNvSpPr txBox="1">
            <a:spLocks noChangeArrowheads="1"/>
          </p:cNvSpPr>
          <p:nvPr/>
        </p:nvSpPr>
        <p:spPr bwMode="auto">
          <a:xfrm>
            <a:off x="0" y="6351588"/>
            <a:ext cx="8437418" cy="523875"/>
          </a:xfrm>
          <a:prstGeom prst="rect">
            <a:avLst/>
          </a:prstGeom>
          <a:noFill/>
          <a:ln w="9525">
            <a:noFill/>
            <a:miter lim="800000"/>
            <a:headEnd/>
            <a:tailEnd/>
          </a:ln>
          <a:effectLst/>
        </p:spPr>
        <p:txBody>
          <a:bodyPr wrap="square">
            <a:spAutoFit/>
          </a:bodyPr>
          <a:lstStyle/>
          <a:p>
            <a:pPr>
              <a:defRPr/>
            </a:pPr>
            <a:r>
              <a:rPr lang="en-AU" sz="1400" dirty="0">
                <a:solidFill>
                  <a:schemeClr val="tx2"/>
                </a:solidFill>
                <a:latin typeface="+mn-lt"/>
                <a:ea typeface="+mn-ea"/>
                <a:cs typeface="Arial" charset="0"/>
              </a:rPr>
              <a:t>Adapted from Li J, Zhang Q, Zhang M, Egger M. Intravenous magnesium for acute myocardial infarction. Cochrane Database of Systematic Reviews 2007, Issue 2.</a:t>
            </a:r>
          </a:p>
        </p:txBody>
      </p:sp>
      <p:sp>
        <p:nvSpPr>
          <p:cNvPr id="18435" name="Title 9"/>
          <p:cNvSpPr>
            <a:spLocks noGrp="1"/>
          </p:cNvSpPr>
          <p:nvPr>
            <p:ph type="title"/>
          </p:nvPr>
        </p:nvSpPr>
        <p:spPr>
          <a:xfrm>
            <a:off x="385575" y="1043255"/>
            <a:ext cx="6120000" cy="632838"/>
          </a:xfrm>
        </p:spPr>
        <p:txBody>
          <a:bodyPr/>
          <a:lstStyle/>
          <a:p>
            <a:pPr eaLnBrk="1" hangingPunct="1"/>
            <a:r>
              <a:rPr lang="en-AU" altLang="en-US" dirty="0"/>
              <a:t>Small study effects</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r="1237"/>
          <a:stretch>
            <a:fillRect/>
          </a:stretch>
        </p:blipFill>
        <p:spPr bwMode="auto">
          <a:xfrm>
            <a:off x="9525" y="1709598"/>
            <a:ext cx="67548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6434138" y="1709598"/>
            <a:ext cx="2703512" cy="4572000"/>
            <a:chOff x="6433499" y="1502238"/>
            <a:chExt cx="2703519" cy="4572112"/>
          </a:xfrm>
        </p:grpSpPr>
        <p:pic>
          <p:nvPicPr>
            <p:cNvPr id="18444" name="Picture 5"/>
            <p:cNvPicPr>
              <a:picLocks noChangeAspect="1" noChangeArrowheads="1"/>
            </p:cNvPicPr>
            <p:nvPr/>
          </p:nvPicPr>
          <p:blipFill>
            <a:blip r:embed="rId4">
              <a:extLst>
                <a:ext uri="{28A0092B-C50C-407E-A947-70E740481C1C}">
                  <a14:useLocalDpi xmlns:a14="http://schemas.microsoft.com/office/drawing/2010/main" val="0"/>
                </a:ext>
              </a:extLst>
            </a:blip>
            <a:srcRect l="67210" r="1595"/>
            <a:stretch>
              <a:fillRect/>
            </a:stretch>
          </p:blipFill>
          <p:spPr bwMode="auto">
            <a:xfrm>
              <a:off x="6953172" y="1502350"/>
              <a:ext cx="218384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l="44232" r="50284" b="11784"/>
            <a:stretch>
              <a:fillRect/>
            </a:stretch>
          </p:blipFill>
          <p:spPr bwMode="auto">
            <a:xfrm>
              <a:off x="6693963" y="1502238"/>
              <a:ext cx="383908" cy="40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6"/>
            <p:cNvPicPr>
              <a:picLocks noChangeAspect="1" noChangeArrowheads="1"/>
            </p:cNvPicPr>
            <p:nvPr/>
          </p:nvPicPr>
          <p:blipFill>
            <a:blip r:embed="rId4">
              <a:extLst>
                <a:ext uri="{28A0092B-C50C-407E-A947-70E740481C1C}">
                  <a14:useLocalDpi xmlns:a14="http://schemas.microsoft.com/office/drawing/2010/main" val="0"/>
                </a:ext>
              </a:extLst>
            </a:blip>
            <a:srcRect l="54433" t="83214" r="32507" b="12857"/>
            <a:stretch>
              <a:fillRect/>
            </a:stretch>
          </p:blipFill>
          <p:spPr bwMode="auto">
            <a:xfrm>
              <a:off x="6433499" y="5290465"/>
              <a:ext cx="914400" cy="17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8" name="Oval 18"/>
          <p:cNvSpPr>
            <a:spLocks noChangeArrowheads="1"/>
          </p:cNvSpPr>
          <p:nvPr/>
        </p:nvSpPr>
        <p:spPr bwMode="auto">
          <a:xfrm>
            <a:off x="5351463" y="5365611"/>
            <a:ext cx="701675" cy="48895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11" name="Oval 18"/>
          <p:cNvSpPr>
            <a:spLocks noChangeArrowheads="1"/>
          </p:cNvSpPr>
          <p:nvPr/>
        </p:nvSpPr>
        <p:spPr bwMode="auto">
          <a:xfrm>
            <a:off x="7624763" y="5365611"/>
            <a:ext cx="703262" cy="490537"/>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18440" name="Text Box 14"/>
          <p:cNvSpPr txBox="1">
            <a:spLocks noChangeArrowheads="1"/>
          </p:cNvSpPr>
          <p:nvPr/>
        </p:nvSpPr>
        <p:spPr bwMode="auto">
          <a:xfrm>
            <a:off x="3013075" y="1693723"/>
            <a:ext cx="5492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a:latin typeface="Arial" panose="020B0604020202020204" pitchFamily="34" charset="0"/>
              </a:rPr>
              <a:t>Fixed</a:t>
            </a:r>
          </a:p>
        </p:txBody>
      </p:sp>
      <p:sp>
        <p:nvSpPr>
          <p:cNvPr id="13" name="Text Box 14"/>
          <p:cNvSpPr txBox="1">
            <a:spLocks noChangeArrowheads="1"/>
          </p:cNvSpPr>
          <p:nvPr/>
        </p:nvSpPr>
        <p:spPr bwMode="auto">
          <a:xfrm>
            <a:off x="6505575" y="1693723"/>
            <a:ext cx="727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000" b="1">
                <a:latin typeface="Arial" panose="020B0604020202020204" pitchFamily="34" charset="0"/>
              </a:rPr>
              <a:t>Random</a:t>
            </a:r>
          </a:p>
        </p:txBody>
      </p:sp>
      <p:pic>
        <p:nvPicPr>
          <p:cNvPr id="18445" name="Picture 13"/>
          <p:cNvPicPr>
            <a:picLocks noChangeAspect="1" noChangeArrowheads="1"/>
          </p:cNvPicPr>
          <p:nvPr/>
        </p:nvPicPr>
        <p:blipFill>
          <a:blip r:embed="rId5"/>
          <a:srcRect t="88210" r="48097"/>
          <a:stretch>
            <a:fillRect/>
          </a:stretch>
        </p:blipFill>
        <p:spPr bwMode="auto">
          <a:xfrm>
            <a:off x="9525" y="5743436"/>
            <a:ext cx="382111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Oval 18"/>
          <p:cNvSpPr>
            <a:spLocks noChangeArrowheads="1"/>
          </p:cNvSpPr>
          <p:nvPr/>
        </p:nvSpPr>
        <p:spPr bwMode="auto">
          <a:xfrm>
            <a:off x="820738" y="5675173"/>
            <a:ext cx="701675" cy="48895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1445246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a:t>Which to choose?</a:t>
            </a:r>
          </a:p>
        </p:txBody>
      </p:sp>
      <p:sp>
        <p:nvSpPr>
          <p:cNvPr id="19459" name="Content Placeholder 2"/>
          <p:cNvSpPr>
            <a:spLocks noGrp="1"/>
          </p:cNvSpPr>
          <p:nvPr>
            <p:ph idx="1"/>
          </p:nvPr>
        </p:nvSpPr>
        <p:spPr/>
        <p:txBody>
          <a:bodyPr/>
          <a:lstStyle/>
          <a:p>
            <a:pPr lvl="1"/>
            <a:r>
              <a:rPr lang="en-GB" altLang="en-US" dirty="0"/>
              <a:t>plan your approach at the protocol stage</a:t>
            </a:r>
          </a:p>
          <a:p>
            <a:pPr lvl="1"/>
            <a:r>
              <a:rPr lang="en-GB" altLang="en-US" dirty="0"/>
              <a:t>do you expect your results to be very diverse?</a:t>
            </a:r>
          </a:p>
          <a:p>
            <a:pPr lvl="1"/>
            <a:r>
              <a:rPr lang="en-GB" altLang="en-US" dirty="0"/>
              <a:t>consider the underlying assumptions of the model</a:t>
            </a:r>
          </a:p>
          <a:p>
            <a:pPr lvl="2"/>
            <a:r>
              <a:rPr lang="en-AU" altLang="en-US" dirty="0"/>
              <a:t>fixed-effect</a:t>
            </a:r>
          </a:p>
          <a:p>
            <a:pPr lvl="3"/>
            <a:r>
              <a:rPr lang="en-AU" altLang="en-US" dirty="0"/>
              <a:t>may be unrealistic – ignores heterogeneity</a:t>
            </a:r>
          </a:p>
          <a:p>
            <a:pPr lvl="2"/>
            <a:r>
              <a:rPr lang="en-AU" altLang="en-US" dirty="0"/>
              <a:t>random-effects</a:t>
            </a:r>
          </a:p>
          <a:p>
            <a:pPr lvl="3"/>
            <a:r>
              <a:rPr lang="en-AU" altLang="en-US" dirty="0"/>
              <a:t>allows for heterogeneity</a:t>
            </a:r>
          </a:p>
          <a:p>
            <a:pPr lvl="3"/>
            <a:r>
              <a:rPr lang="en-AU" altLang="en-US" dirty="0"/>
              <a:t>estimate of distribution of studies may not be accurate if biases are present, few studies or few events</a:t>
            </a:r>
          </a:p>
        </p:txBody>
      </p:sp>
    </p:spTree>
    <p:extLst>
      <p:ext uri="{BB962C8B-B14F-4D97-AF65-F5344CB8AC3E}">
        <p14:creationId xmlns:p14="http://schemas.microsoft.com/office/powerpoint/2010/main" val="407042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Session outline</a:t>
            </a:r>
            <a:endParaRPr lang="en-AU" altLang="en-US"/>
          </a:p>
        </p:txBody>
      </p:sp>
      <p:sp>
        <p:nvSpPr>
          <p:cNvPr id="20483"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what is heterogeneity?</a:t>
            </a:r>
          </a:p>
          <a:p>
            <a:pPr marL="342900" indent="-342900">
              <a:buFont typeface="Arial" panose="020B0604020202020204" pitchFamily="34" charset="0"/>
              <a:buChar char="•"/>
            </a:pPr>
            <a:r>
              <a:rPr lang="en-AU" altLang="en-US" dirty="0"/>
              <a:t>assumptions about heterogeneity</a:t>
            </a:r>
          </a:p>
          <a:p>
            <a:pPr marL="342900" indent="-342900">
              <a:buFont typeface="Arial" panose="020B0604020202020204" pitchFamily="34" charset="0"/>
              <a:buChar char="•"/>
            </a:pPr>
            <a:r>
              <a:rPr lang="en-AU" altLang="en-US" b="1" dirty="0"/>
              <a:t>identifying heterogeneity</a:t>
            </a:r>
          </a:p>
          <a:p>
            <a:pPr marL="342900" indent="-342900">
              <a:buFont typeface="Arial" panose="020B0604020202020204" pitchFamily="34" charset="0"/>
              <a:buChar char="•"/>
            </a:pPr>
            <a:r>
              <a:rPr lang="en-AU" altLang="en-US" dirty="0"/>
              <a:t>exploring your results</a:t>
            </a:r>
          </a:p>
        </p:txBody>
      </p:sp>
    </p:spTree>
    <p:extLst>
      <p:ext uri="{BB962C8B-B14F-4D97-AF65-F5344CB8AC3E}">
        <p14:creationId xmlns:p14="http://schemas.microsoft.com/office/powerpoint/2010/main" val="62501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Identifying heterogeneity</a:t>
            </a:r>
          </a:p>
        </p:txBody>
      </p:sp>
      <p:sp>
        <p:nvSpPr>
          <p:cNvPr id="21507" name="Rectangle 3"/>
          <p:cNvSpPr>
            <a:spLocks noGrp="1" noChangeArrowheads="1"/>
          </p:cNvSpPr>
          <p:nvPr>
            <p:ph type="body" idx="4294967295"/>
          </p:nvPr>
        </p:nvSpPr>
        <p:spPr>
          <a:xfrm>
            <a:off x="586153" y="2290152"/>
            <a:ext cx="6119813" cy="3910013"/>
          </a:xfrm>
        </p:spPr>
        <p:txBody>
          <a:bodyPr/>
          <a:lstStyle/>
          <a:p>
            <a:pPr marL="342900" indent="-342900">
              <a:buFont typeface="Arial" panose="020B0604020202020204" pitchFamily="34" charset="0"/>
              <a:buChar char="•"/>
            </a:pPr>
            <a:r>
              <a:rPr lang="en-GB" altLang="en-US" dirty="0"/>
              <a:t>visual inspection of the forest plots</a:t>
            </a:r>
          </a:p>
          <a:p>
            <a:pPr marL="342900" indent="-342900">
              <a:buFont typeface="Arial" panose="020B0604020202020204" pitchFamily="34" charset="0"/>
              <a:buChar char="•"/>
            </a:pPr>
            <a:r>
              <a:rPr lang="hr-HR" altLang="en-US" dirty="0"/>
              <a:t>C</a:t>
            </a:r>
            <a:r>
              <a:rPr lang="en-GB" altLang="en-US" dirty="0"/>
              <a:t>hi-squared (</a:t>
            </a:r>
            <a:r>
              <a:rPr lang="el-GR" dirty="0">
                <a:sym typeface="Symbol" panose="05050102010706020507" pitchFamily="18" charset="2"/>
              </a:rPr>
              <a:t></a:t>
            </a:r>
            <a:r>
              <a:rPr lang="en-GB" altLang="en-US" baseline="30000" dirty="0"/>
              <a:t>2</a:t>
            </a:r>
            <a:r>
              <a:rPr lang="en-GB" altLang="en-US" dirty="0"/>
              <a:t>) test (Q test)</a:t>
            </a:r>
          </a:p>
          <a:p>
            <a:pPr marL="342900" indent="-342900">
              <a:buFont typeface="Arial" panose="020B0604020202020204" pitchFamily="34" charset="0"/>
              <a:buChar char="•"/>
            </a:pPr>
            <a:r>
              <a:rPr lang="en-GB" altLang="en-US" dirty="0"/>
              <a:t>I</a:t>
            </a:r>
            <a:r>
              <a:rPr lang="en-GB" altLang="en-US" baseline="30000" dirty="0"/>
              <a:t>2 </a:t>
            </a:r>
            <a:r>
              <a:rPr lang="en-GB" altLang="en-US" dirty="0"/>
              <a:t>statistic to quantify heterogeneity</a:t>
            </a:r>
          </a:p>
        </p:txBody>
      </p:sp>
    </p:spTree>
    <p:extLst>
      <p:ext uri="{BB962C8B-B14F-4D97-AF65-F5344CB8AC3E}">
        <p14:creationId xmlns:p14="http://schemas.microsoft.com/office/powerpoint/2010/main" val="147812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3"/>
          <p:cNvSpPr>
            <a:spLocks noGrp="1"/>
          </p:cNvSpPr>
          <p:nvPr>
            <p:ph type="title"/>
          </p:nvPr>
        </p:nvSpPr>
        <p:spPr>
          <a:xfrm>
            <a:off x="511875" y="1349295"/>
            <a:ext cx="6120000" cy="632838"/>
          </a:xfrm>
        </p:spPr>
        <p:txBody>
          <a:bodyPr/>
          <a:lstStyle/>
          <a:p>
            <a:pPr eaLnBrk="1" hangingPunct="1"/>
            <a:r>
              <a:rPr lang="en-AU" altLang="en-US" dirty="0"/>
              <a:t>Visual inspection</a:t>
            </a:r>
          </a:p>
        </p:txBody>
      </p:sp>
      <p:sp>
        <p:nvSpPr>
          <p:cNvPr id="22531" name="Rectangle 8"/>
          <p:cNvSpPr>
            <a:spLocks noChangeArrowheads="1"/>
          </p:cNvSpPr>
          <p:nvPr/>
        </p:nvSpPr>
        <p:spPr bwMode="auto">
          <a:xfrm>
            <a:off x="2476500" y="4687888"/>
            <a:ext cx="658813"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grpSp>
        <p:nvGrpSpPr>
          <p:cNvPr id="22532" name="Group 15"/>
          <p:cNvGrpSpPr>
            <a:grpSpLocks/>
          </p:cNvGrpSpPr>
          <p:nvPr/>
        </p:nvGrpSpPr>
        <p:grpSpPr bwMode="auto">
          <a:xfrm>
            <a:off x="1362075" y="2158717"/>
            <a:ext cx="7781925" cy="4481513"/>
            <a:chOff x="1362075" y="1600503"/>
            <a:chExt cx="7781925" cy="4482640"/>
          </a:xfrm>
        </p:grpSpPr>
        <p:grpSp>
          <p:nvGrpSpPr>
            <p:cNvPr id="22535" name="Group 14"/>
            <p:cNvGrpSpPr>
              <a:grpSpLocks/>
            </p:cNvGrpSpPr>
            <p:nvPr/>
          </p:nvGrpSpPr>
          <p:grpSpPr bwMode="auto">
            <a:xfrm>
              <a:off x="4508043" y="2136618"/>
              <a:ext cx="4635957" cy="3946525"/>
              <a:chOff x="2818" y="845"/>
              <a:chExt cx="3056" cy="2486"/>
            </a:xfrm>
          </p:grpSpPr>
          <p:grpSp>
            <p:nvGrpSpPr>
              <p:cNvPr id="22542" name="Group 12"/>
              <p:cNvGrpSpPr>
                <a:grpSpLocks/>
              </p:cNvGrpSpPr>
              <p:nvPr/>
            </p:nvGrpSpPr>
            <p:grpSpPr bwMode="auto">
              <a:xfrm>
                <a:off x="2818" y="845"/>
                <a:ext cx="3056" cy="2486"/>
                <a:chOff x="2818" y="845"/>
                <a:chExt cx="3056" cy="2486"/>
              </a:xfrm>
            </p:grpSpPr>
            <p:pic>
              <p:nvPicPr>
                <p:cNvPr id="2254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 y="845"/>
                  <a:ext cx="2903" cy="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11"/>
                <p:cNvSpPr>
                  <a:spLocks noChangeArrowheads="1"/>
                </p:cNvSpPr>
                <p:nvPr/>
              </p:nvSpPr>
              <p:spPr bwMode="auto">
                <a:xfrm>
                  <a:off x="2818" y="2322"/>
                  <a:ext cx="1679"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2543" name="Rectangle 13"/>
              <p:cNvSpPr>
                <a:spLocks noChangeArrowheads="1"/>
              </p:cNvSpPr>
              <p:nvPr/>
            </p:nvSpPr>
            <p:spPr bwMode="auto">
              <a:xfrm>
                <a:off x="4513" y="2432"/>
                <a:ext cx="907"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grpSp>
        <p:sp>
          <p:nvSpPr>
            <p:cNvPr id="22539" name="Text Box 15"/>
            <p:cNvSpPr txBox="1">
              <a:spLocks noChangeArrowheads="1"/>
            </p:cNvSpPr>
            <p:nvPr/>
          </p:nvSpPr>
          <p:spPr bwMode="auto">
            <a:xfrm>
              <a:off x="1362075" y="160050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2400">
                  <a:latin typeface="Arial" panose="020B0604020202020204" pitchFamily="34" charset="0"/>
                </a:rPr>
                <a:t>Forest plot A</a:t>
              </a:r>
              <a:endParaRPr kumimoji="0" lang="en-GB" altLang="en-US" sz="2400">
                <a:latin typeface="Times New Roman" panose="02020603050405020304" pitchFamily="18" charset="0"/>
              </a:endParaRPr>
            </a:p>
          </p:txBody>
        </p:sp>
        <p:sp>
          <p:nvSpPr>
            <p:cNvPr id="22537" name="Text Box 16"/>
            <p:cNvSpPr txBox="1">
              <a:spLocks noChangeArrowheads="1"/>
            </p:cNvSpPr>
            <p:nvPr/>
          </p:nvSpPr>
          <p:spPr bwMode="auto">
            <a:xfrm>
              <a:off x="5971611" y="160050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kumimoji="0" lang="en-GB" altLang="en-US" sz="2400">
                  <a:latin typeface="Arial" panose="020B0604020202020204" pitchFamily="34" charset="0"/>
                </a:rPr>
                <a:t>Forest plot B</a:t>
              </a:r>
              <a:endParaRPr kumimoji="0" lang="en-GB" altLang="en-US" sz="2000">
                <a:latin typeface="Arial" panose="020B0604020202020204" pitchFamily="34" charset="0"/>
              </a:endParaRPr>
            </a:p>
          </p:txBody>
        </p:sp>
      </p:grpSp>
      <p:sp>
        <p:nvSpPr>
          <p:cNvPr id="22533" name="Rectangle 17"/>
          <p:cNvSpPr>
            <a:spLocks noChangeArrowheads="1"/>
          </p:cNvSpPr>
          <p:nvPr/>
        </p:nvSpPr>
        <p:spPr bwMode="auto">
          <a:xfrm>
            <a:off x="4643438" y="4292600"/>
            <a:ext cx="433387" cy="172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2534" name="Rectangle 6"/>
          <p:cNvSpPr>
            <a:spLocks noChangeArrowheads="1"/>
          </p:cNvSpPr>
          <p:nvPr/>
        </p:nvSpPr>
        <p:spPr bwMode="auto">
          <a:xfrm>
            <a:off x="4927779" y="5611773"/>
            <a:ext cx="868363"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pic>
        <p:nvPicPr>
          <p:cNvPr id="2" name="Slika 1">
            <a:extLst>
              <a:ext uri="{FF2B5EF4-FFF2-40B4-BE49-F238E27FC236}">
                <a16:creationId xmlns:a16="http://schemas.microsoft.com/office/drawing/2014/main" id="{3C926FA1-F85A-4A3D-8831-61E2D6CC1DD5}"/>
              </a:ext>
            </a:extLst>
          </p:cNvPr>
          <p:cNvPicPr>
            <a:picLocks noChangeAspect="1"/>
          </p:cNvPicPr>
          <p:nvPr/>
        </p:nvPicPr>
        <p:blipFill>
          <a:blip r:embed="rId4"/>
          <a:stretch>
            <a:fillRect/>
          </a:stretch>
        </p:blipFill>
        <p:spPr>
          <a:xfrm>
            <a:off x="441470" y="2694697"/>
            <a:ext cx="4352925" cy="4057650"/>
          </a:xfrm>
          <a:prstGeom prst="rect">
            <a:avLst/>
          </a:prstGeom>
        </p:spPr>
      </p:pic>
    </p:spTree>
    <p:extLst>
      <p:ext uri="{BB962C8B-B14F-4D97-AF65-F5344CB8AC3E}">
        <p14:creationId xmlns:p14="http://schemas.microsoft.com/office/powerpoint/2010/main" val="24539523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7" y="1229807"/>
            <a:ext cx="8432413"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439737" y="2020032"/>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b="1" dirty="0" err="1"/>
              <a:t>analyse</a:t>
            </a:r>
            <a:r>
              <a:rPr lang="en-US" altLang="en-US" sz="2200" b="1" dirty="0"/>
              <a:t> and present results</a:t>
            </a:r>
          </a:p>
          <a:p>
            <a:pPr marL="457200" indent="-457200" eaLnBrk="1" hangingPunct="1">
              <a:buFont typeface="Calibri" panose="020F0502020204030204" pitchFamily="34" charset="0"/>
              <a:buAutoNum type="arabicPeriod"/>
            </a:pPr>
            <a:r>
              <a:rPr lang="en-US" altLang="en-US" sz="2200" b="1"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29314411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dirty="0"/>
              <a:t>The chi-squared (</a:t>
            </a:r>
            <a:r>
              <a:rPr lang="en-GB" altLang="en-US" dirty="0">
                <a:sym typeface="Symbol" panose="05050102010706020507" pitchFamily="18" charset="2"/>
              </a:rPr>
              <a:t></a:t>
            </a:r>
            <a:r>
              <a:rPr lang="en-GB" altLang="en-US" baseline="30000" dirty="0"/>
              <a:t>2</a:t>
            </a:r>
            <a:r>
              <a:rPr lang="en-GB" altLang="en-US" dirty="0"/>
              <a:t>) test</a:t>
            </a:r>
          </a:p>
        </p:txBody>
      </p:sp>
      <p:sp>
        <p:nvSpPr>
          <p:cNvPr id="23555" name="Rectangle 3"/>
          <p:cNvSpPr>
            <a:spLocks noGrp="1" noChangeArrowheads="1"/>
          </p:cNvSpPr>
          <p:nvPr>
            <p:ph type="body" idx="4294967295"/>
          </p:nvPr>
        </p:nvSpPr>
        <p:spPr>
          <a:xfrm>
            <a:off x="621323" y="2327886"/>
            <a:ext cx="6670431" cy="3910012"/>
          </a:xfrm>
        </p:spPr>
        <p:txBody>
          <a:bodyPr/>
          <a:lstStyle/>
          <a:p>
            <a:pPr lvl="1"/>
            <a:r>
              <a:rPr lang="en-GB" altLang="en-US" dirty="0"/>
              <a:t>tests the null hypothesis of homogeneity</a:t>
            </a:r>
          </a:p>
          <a:p>
            <a:pPr lvl="2"/>
            <a:r>
              <a:rPr lang="en-GB" altLang="en-US" dirty="0"/>
              <a:t>low power with few studies</a:t>
            </a:r>
          </a:p>
          <a:p>
            <a:pPr lvl="2"/>
            <a:r>
              <a:rPr lang="en-GB" altLang="en-US" dirty="0"/>
              <a:t>may detect clinically unimportant differences with many studies</a:t>
            </a:r>
          </a:p>
          <a:p>
            <a:pPr lvl="2"/>
            <a:r>
              <a:rPr lang="en-GB" altLang="en-US" dirty="0"/>
              <a:t>narrow question (yes/no) not useful if heterogeneity is inevitable</a:t>
            </a:r>
          </a:p>
          <a:p>
            <a:pPr lvl="1"/>
            <a:r>
              <a:rPr lang="en-GB" altLang="en-US" dirty="0"/>
              <a:t> calculated automatically by </a:t>
            </a:r>
            <a:r>
              <a:rPr lang="en-GB" altLang="en-US" dirty="0" err="1"/>
              <a:t>RevMan</a:t>
            </a:r>
            <a:endParaRPr lang="en-GB" altLang="en-US" dirty="0"/>
          </a:p>
        </p:txBody>
      </p:sp>
    </p:spTree>
    <p:extLst>
      <p:ext uri="{BB962C8B-B14F-4D97-AF65-F5344CB8AC3E}">
        <p14:creationId xmlns:p14="http://schemas.microsoft.com/office/powerpoint/2010/main" val="21630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altLang="en-US" dirty="0"/>
              <a:t>The I</a:t>
            </a:r>
            <a:r>
              <a:rPr lang="en-AU" altLang="en-US" baseline="30000" dirty="0"/>
              <a:t>2</a:t>
            </a:r>
            <a:r>
              <a:rPr lang="en-AU" altLang="en-US" dirty="0"/>
              <a:t> statistic</a:t>
            </a:r>
          </a:p>
        </p:txBody>
      </p:sp>
      <p:sp>
        <p:nvSpPr>
          <p:cNvPr id="24579" name="Rectangle 3"/>
          <p:cNvSpPr>
            <a:spLocks noGrp="1" noChangeArrowheads="1"/>
          </p:cNvSpPr>
          <p:nvPr>
            <p:ph idx="4294967295"/>
          </p:nvPr>
        </p:nvSpPr>
        <p:spPr>
          <a:xfrm>
            <a:off x="869950" y="2301875"/>
            <a:ext cx="6961065" cy="3910013"/>
          </a:xfrm>
        </p:spPr>
        <p:txBody>
          <a:bodyPr/>
          <a:lstStyle/>
          <a:p>
            <a:pPr lvl="1"/>
            <a:r>
              <a:rPr lang="en-US" altLang="en-US" dirty="0"/>
              <a:t>I</a:t>
            </a:r>
            <a:r>
              <a:rPr lang="en-US" altLang="en-US" baseline="30000" dirty="0"/>
              <a:t>2</a:t>
            </a:r>
            <a:r>
              <a:rPr lang="en-US" altLang="en-US" dirty="0"/>
              <a:t> statistic describes the percentage of variability due to heterogeneity rather than chance (0% to 100%)</a:t>
            </a:r>
          </a:p>
          <a:p>
            <a:pPr lvl="2"/>
            <a:r>
              <a:rPr lang="en-AU" altLang="en-US" dirty="0"/>
              <a:t>low values indicate no, or little, heterogeneity</a:t>
            </a:r>
          </a:p>
          <a:p>
            <a:pPr lvl="2"/>
            <a:r>
              <a:rPr lang="en-AU" altLang="en-US" dirty="0"/>
              <a:t>high values indicate a lot of heterogeneity</a:t>
            </a:r>
            <a:endParaRPr lang="en-US" altLang="en-US" dirty="0"/>
          </a:p>
          <a:p>
            <a:pPr lvl="1"/>
            <a:r>
              <a:rPr lang="en-GB" altLang="en-US" dirty="0"/>
              <a:t>calculated automatically by </a:t>
            </a:r>
            <a:r>
              <a:rPr lang="en-GB" altLang="en-US" dirty="0" err="1"/>
              <a:t>RevMan</a:t>
            </a:r>
            <a:endParaRPr lang="en-GB" altLang="en-US" dirty="0"/>
          </a:p>
          <a:p>
            <a:pPr lvl="1"/>
            <a:r>
              <a:rPr lang="en-GB" altLang="en-US" dirty="0"/>
              <a:t>be cautious in interpreting</a:t>
            </a:r>
          </a:p>
        </p:txBody>
      </p:sp>
    </p:spTree>
    <p:extLst>
      <p:ext uri="{BB962C8B-B14F-4D97-AF65-F5344CB8AC3E}">
        <p14:creationId xmlns:p14="http://schemas.microsoft.com/office/powerpoint/2010/main" val="6906092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359025"/>
            <a:ext cx="914717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4"/>
          <p:cNvSpPr>
            <a:spLocks noChangeArrowheads="1"/>
          </p:cNvSpPr>
          <p:nvPr/>
        </p:nvSpPr>
        <p:spPr bwMode="auto">
          <a:xfrm>
            <a:off x="2627313" y="4560888"/>
            <a:ext cx="719137" cy="503237"/>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5604" name="Rectangle 5"/>
          <p:cNvSpPr>
            <a:spLocks noChangeArrowheads="1"/>
          </p:cNvSpPr>
          <p:nvPr/>
        </p:nvSpPr>
        <p:spPr bwMode="auto">
          <a:xfrm>
            <a:off x="2674938" y="1628775"/>
            <a:ext cx="935037"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
        <p:nvSpPr>
          <p:cNvPr id="25605" name="Title 5"/>
          <p:cNvSpPr>
            <a:spLocks noGrp="1"/>
          </p:cNvSpPr>
          <p:nvPr>
            <p:ph type="title"/>
          </p:nvPr>
        </p:nvSpPr>
        <p:spPr/>
        <p:txBody>
          <a:bodyPr/>
          <a:lstStyle/>
          <a:p>
            <a:pPr eaLnBrk="1" hangingPunct="1"/>
            <a:r>
              <a:rPr lang="en-AU" altLang="en-US"/>
              <a:t>The I</a:t>
            </a:r>
            <a:r>
              <a:rPr lang="en-AU" altLang="en-US" baseline="30000"/>
              <a:t>2</a:t>
            </a:r>
            <a:r>
              <a:rPr lang="en-AU" altLang="en-US"/>
              <a:t> statistic</a:t>
            </a:r>
          </a:p>
        </p:txBody>
      </p:sp>
    </p:spTree>
    <p:extLst>
      <p:ext uri="{BB962C8B-B14F-4D97-AF65-F5344CB8AC3E}">
        <p14:creationId xmlns:p14="http://schemas.microsoft.com/office/powerpoint/2010/main" val="21787506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b="2229"/>
          <a:stretch>
            <a:fillRect/>
          </a:stretch>
        </p:blipFill>
        <p:spPr bwMode="auto">
          <a:xfrm>
            <a:off x="665018" y="221644"/>
            <a:ext cx="8209107" cy="65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5"/>
          <p:cNvSpPr txBox="1">
            <a:spLocks noChangeArrowheads="1"/>
          </p:cNvSpPr>
          <p:nvPr/>
        </p:nvSpPr>
        <p:spPr bwMode="auto">
          <a:xfrm>
            <a:off x="0" y="654050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400" dirty="0">
                <a:solidFill>
                  <a:srgbClr val="003860"/>
                </a:solidFill>
              </a:rPr>
              <a:t>Source: Julian Higgins</a:t>
            </a:r>
            <a:endParaRPr lang="en-AU" altLang="en-US" sz="1400" dirty="0">
              <a:solidFill>
                <a:srgbClr val="FF0000"/>
              </a:solidFill>
            </a:endParaRPr>
          </a:p>
        </p:txBody>
      </p:sp>
      <p:sp>
        <p:nvSpPr>
          <p:cNvPr id="2" name="Pravokutnik: zaobljeni kutovi 1">
            <a:extLst>
              <a:ext uri="{FF2B5EF4-FFF2-40B4-BE49-F238E27FC236}">
                <a16:creationId xmlns:a16="http://schemas.microsoft.com/office/drawing/2014/main" id="{6E903C86-5FD5-40FD-9C36-3A2420721735}"/>
              </a:ext>
            </a:extLst>
          </p:cNvPr>
          <p:cNvSpPr/>
          <p:nvPr/>
        </p:nvSpPr>
        <p:spPr>
          <a:xfrm>
            <a:off x="1722783" y="3879273"/>
            <a:ext cx="2146852" cy="23737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avokutnik: zaobljeni kutovi 8">
            <a:extLst>
              <a:ext uri="{FF2B5EF4-FFF2-40B4-BE49-F238E27FC236}">
                <a16:creationId xmlns:a16="http://schemas.microsoft.com/office/drawing/2014/main" id="{5A23BE32-092B-44EF-9F44-04B02566B670}"/>
              </a:ext>
            </a:extLst>
          </p:cNvPr>
          <p:cNvSpPr/>
          <p:nvPr/>
        </p:nvSpPr>
        <p:spPr>
          <a:xfrm>
            <a:off x="1728879" y="5821940"/>
            <a:ext cx="1859446" cy="22233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lipsa 2">
            <a:extLst>
              <a:ext uri="{FF2B5EF4-FFF2-40B4-BE49-F238E27FC236}">
                <a16:creationId xmlns:a16="http://schemas.microsoft.com/office/drawing/2014/main" id="{69634BD8-1CCC-41F7-BBDA-6407CE1443B6}"/>
              </a:ext>
            </a:extLst>
          </p:cNvPr>
          <p:cNvSpPr/>
          <p:nvPr/>
        </p:nvSpPr>
        <p:spPr>
          <a:xfrm>
            <a:off x="3888297" y="3760237"/>
            <a:ext cx="665018" cy="48519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a16="http://schemas.microsoft.com/office/drawing/2014/main" id="{0A2C93A8-9BC5-4973-9BAA-0C0B7276CA33}"/>
              </a:ext>
            </a:extLst>
          </p:cNvPr>
          <p:cNvSpPr/>
          <p:nvPr/>
        </p:nvSpPr>
        <p:spPr>
          <a:xfrm>
            <a:off x="3624861" y="5702848"/>
            <a:ext cx="665018" cy="48519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838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2093449" y="74270"/>
            <a:ext cx="6617414" cy="6695682"/>
            <a:chOff x="2093449" y="802812"/>
            <a:chExt cx="5897387" cy="5967139"/>
          </a:xfrm>
        </p:grpSpPr>
        <p:sp>
          <p:nvSpPr>
            <p:cNvPr id="5" name="Dijagram toka: Postupak 4"/>
            <p:cNvSpPr/>
            <p:nvPr/>
          </p:nvSpPr>
          <p:spPr>
            <a:xfrm>
              <a:off x="2606463" y="802812"/>
              <a:ext cx="1351625" cy="5594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Plan approach in your </a:t>
              </a:r>
              <a:r>
                <a:rPr lang="hr-HR" sz="1400" dirty="0"/>
                <a:t>p</a:t>
              </a:r>
              <a:r>
                <a:rPr lang="en-AU" sz="1400" dirty="0" err="1"/>
                <a:t>rotocol</a:t>
              </a:r>
              <a:endParaRPr lang="hr-HR" sz="1400" dirty="0"/>
            </a:p>
          </p:txBody>
        </p:sp>
        <p:sp>
          <p:nvSpPr>
            <p:cNvPr id="6" name="Dijagram toka: Odluka 5"/>
            <p:cNvSpPr/>
            <p:nvPr/>
          </p:nvSpPr>
          <p:spPr>
            <a:xfrm>
              <a:off x="2290635" y="1756877"/>
              <a:ext cx="1970843" cy="60590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t>Studies too dissimilar?</a:t>
              </a:r>
            </a:p>
          </p:txBody>
        </p:sp>
        <p:sp>
          <p:nvSpPr>
            <p:cNvPr id="7" name="TekstniOkvir 6"/>
            <p:cNvSpPr txBox="1"/>
            <p:nvPr/>
          </p:nvSpPr>
          <p:spPr>
            <a:xfrm>
              <a:off x="4362613" y="1824682"/>
              <a:ext cx="750052" cy="274288"/>
            </a:xfrm>
            <a:prstGeom prst="rect">
              <a:avLst/>
            </a:prstGeom>
            <a:noFill/>
          </p:spPr>
          <p:txBody>
            <a:bodyPr wrap="square" rtlCol="0">
              <a:spAutoFit/>
            </a:bodyPr>
            <a:lstStyle/>
            <a:p>
              <a:r>
                <a:rPr lang="en-AU" sz="1400" dirty="0"/>
                <a:t>yes</a:t>
              </a:r>
            </a:p>
          </p:txBody>
        </p:sp>
        <p:cxnSp>
          <p:nvCxnSpPr>
            <p:cNvPr id="8" name="Ravni poveznik sa strelicom 7"/>
            <p:cNvCxnSpPr>
              <a:cxnSpLocks/>
              <a:stCxn id="6" idx="2"/>
            </p:cNvCxnSpPr>
            <p:nvPr/>
          </p:nvCxnSpPr>
          <p:spPr>
            <a:xfrm>
              <a:off x="3276054" y="2362781"/>
              <a:ext cx="0" cy="3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Dijagram toka: Postupak 8"/>
            <p:cNvSpPr/>
            <p:nvPr/>
          </p:nvSpPr>
          <p:spPr>
            <a:xfrm>
              <a:off x="4772477" y="1805694"/>
              <a:ext cx="1936005" cy="6353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Don’t proceed with MA</a:t>
              </a:r>
            </a:p>
          </p:txBody>
        </p:sp>
        <p:sp>
          <p:nvSpPr>
            <p:cNvPr id="10" name="TekstniOkvir 12"/>
            <p:cNvSpPr txBox="1"/>
            <p:nvPr/>
          </p:nvSpPr>
          <p:spPr>
            <a:xfrm>
              <a:off x="3300445" y="2375356"/>
              <a:ext cx="412812" cy="274288"/>
            </a:xfrm>
            <a:prstGeom prst="rect">
              <a:avLst/>
            </a:prstGeom>
            <a:noFill/>
          </p:spPr>
          <p:txBody>
            <a:bodyPr wrap="square" rtlCol="0">
              <a:spAutoFit/>
            </a:bodyPr>
            <a:lstStyle/>
            <a:p>
              <a:r>
                <a:rPr lang="en-AU" sz="1400" dirty="0"/>
                <a:t>no</a:t>
              </a:r>
            </a:p>
          </p:txBody>
        </p:sp>
        <p:cxnSp>
          <p:nvCxnSpPr>
            <p:cNvPr id="11" name="Ravni poveznik sa strelicom 10"/>
            <p:cNvCxnSpPr>
              <a:cxnSpLocks/>
              <a:endCxn id="6" idx="0"/>
            </p:cNvCxnSpPr>
            <p:nvPr/>
          </p:nvCxnSpPr>
          <p:spPr>
            <a:xfrm>
              <a:off x="3276054" y="1362293"/>
              <a:ext cx="0" cy="39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vni poveznik sa strelicom 13"/>
            <p:cNvCxnSpPr>
              <a:cxnSpLocks/>
            </p:cNvCxnSpPr>
            <p:nvPr/>
          </p:nvCxnSpPr>
          <p:spPr>
            <a:xfrm>
              <a:off x="4209473" y="2070256"/>
              <a:ext cx="577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Dijagram toka: Postupak 17"/>
            <p:cNvSpPr/>
            <p:nvPr/>
          </p:nvSpPr>
          <p:spPr>
            <a:xfrm>
              <a:off x="2624631" y="2714928"/>
              <a:ext cx="1351625" cy="5594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t>Proceed with </a:t>
              </a:r>
              <a:r>
                <a:rPr lang="en-AU" sz="1400" dirty="0"/>
                <a:t>MA</a:t>
              </a:r>
              <a:endParaRPr lang="hr-HR" sz="1400" dirty="0"/>
            </a:p>
          </p:txBody>
        </p:sp>
        <p:cxnSp>
          <p:nvCxnSpPr>
            <p:cNvPr id="19" name="Ravni poveznik sa strelicom 18"/>
            <p:cNvCxnSpPr>
              <a:cxnSpLocks/>
            </p:cNvCxnSpPr>
            <p:nvPr/>
          </p:nvCxnSpPr>
          <p:spPr>
            <a:xfrm>
              <a:off x="3300441" y="3274412"/>
              <a:ext cx="0" cy="39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Dijagram toka: Odluka 19"/>
            <p:cNvSpPr/>
            <p:nvPr/>
          </p:nvSpPr>
          <p:spPr>
            <a:xfrm>
              <a:off x="2093449" y="3676325"/>
              <a:ext cx="2408016" cy="6297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t>Heterogeneit</a:t>
              </a:r>
              <a:r>
                <a:rPr lang="en-AU" sz="1400" dirty="0"/>
                <a:t>y</a:t>
              </a:r>
              <a:r>
                <a:rPr lang="hr-HR" sz="1400" dirty="0"/>
                <a:t>?</a:t>
              </a:r>
            </a:p>
          </p:txBody>
        </p:sp>
        <p:cxnSp>
          <p:nvCxnSpPr>
            <p:cNvPr id="21" name="Ravni poveznik sa strelicom 20"/>
            <p:cNvCxnSpPr>
              <a:cxnSpLocks/>
            </p:cNvCxnSpPr>
            <p:nvPr/>
          </p:nvCxnSpPr>
          <p:spPr>
            <a:xfrm>
              <a:off x="3297457" y="4279848"/>
              <a:ext cx="0" cy="3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kstniOkvir 12"/>
            <p:cNvSpPr txBox="1"/>
            <p:nvPr/>
          </p:nvSpPr>
          <p:spPr>
            <a:xfrm>
              <a:off x="3327283" y="4319658"/>
              <a:ext cx="412812" cy="274288"/>
            </a:xfrm>
            <a:prstGeom prst="rect">
              <a:avLst/>
            </a:prstGeom>
            <a:noFill/>
          </p:spPr>
          <p:txBody>
            <a:bodyPr wrap="square" rtlCol="0">
              <a:spAutoFit/>
            </a:bodyPr>
            <a:lstStyle/>
            <a:p>
              <a:r>
                <a:rPr lang="en-AU" sz="1400" dirty="0"/>
                <a:t>no</a:t>
              </a:r>
            </a:p>
          </p:txBody>
        </p:sp>
        <p:sp>
          <p:nvSpPr>
            <p:cNvPr id="23" name="Dijagram toka: Postupak 17"/>
            <p:cNvSpPr/>
            <p:nvPr/>
          </p:nvSpPr>
          <p:spPr>
            <a:xfrm>
              <a:off x="2667979" y="4650515"/>
              <a:ext cx="1351625" cy="4727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Present overall analysis</a:t>
              </a:r>
              <a:endParaRPr lang="hr-HR" sz="1400" dirty="0"/>
            </a:p>
          </p:txBody>
        </p:sp>
        <p:sp>
          <p:nvSpPr>
            <p:cNvPr id="28" name="TekstniOkvir 27"/>
            <p:cNvSpPr txBox="1"/>
            <p:nvPr/>
          </p:nvSpPr>
          <p:spPr>
            <a:xfrm>
              <a:off x="4333585" y="3679631"/>
              <a:ext cx="750052" cy="274288"/>
            </a:xfrm>
            <a:prstGeom prst="rect">
              <a:avLst/>
            </a:prstGeom>
            <a:noFill/>
          </p:spPr>
          <p:txBody>
            <a:bodyPr wrap="square" rtlCol="0">
              <a:spAutoFit/>
            </a:bodyPr>
            <a:lstStyle/>
            <a:p>
              <a:r>
                <a:rPr lang="en-AU" sz="1400" dirty="0"/>
                <a:t>yes</a:t>
              </a:r>
            </a:p>
          </p:txBody>
        </p:sp>
        <p:cxnSp>
          <p:nvCxnSpPr>
            <p:cNvPr id="29" name="Ravni poveznik sa strelicom 28"/>
            <p:cNvCxnSpPr>
              <a:cxnSpLocks/>
            </p:cNvCxnSpPr>
            <p:nvPr/>
          </p:nvCxnSpPr>
          <p:spPr>
            <a:xfrm>
              <a:off x="4414615" y="3964411"/>
              <a:ext cx="372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Dijagram toka: Postupak 34"/>
            <p:cNvSpPr/>
            <p:nvPr/>
          </p:nvSpPr>
          <p:spPr>
            <a:xfrm>
              <a:off x="4768140" y="3468655"/>
              <a:ext cx="1351625" cy="8972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Check data.</a:t>
              </a:r>
            </a:p>
            <a:p>
              <a:pPr algn="ctr"/>
              <a:r>
                <a:rPr lang="en-AU" sz="1400" dirty="0"/>
                <a:t>Explore reasons as pre-planned</a:t>
              </a:r>
            </a:p>
          </p:txBody>
        </p:sp>
        <p:sp>
          <p:nvSpPr>
            <p:cNvPr id="36" name="Dijagram toka: Odluka 3"/>
            <p:cNvSpPr/>
            <p:nvPr/>
          </p:nvSpPr>
          <p:spPr>
            <a:xfrm>
              <a:off x="4418156" y="4755101"/>
              <a:ext cx="1970843" cy="7839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Found effect modifiers?</a:t>
              </a:r>
            </a:p>
          </p:txBody>
        </p:sp>
        <p:cxnSp>
          <p:nvCxnSpPr>
            <p:cNvPr id="37" name="Ravni poveznik sa strelicom 36"/>
            <p:cNvCxnSpPr>
              <a:cxnSpLocks/>
            </p:cNvCxnSpPr>
            <p:nvPr/>
          </p:nvCxnSpPr>
          <p:spPr>
            <a:xfrm>
              <a:off x="5403575" y="4369808"/>
              <a:ext cx="0" cy="39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Dijagram toka: Postupak 37"/>
            <p:cNvSpPr/>
            <p:nvPr/>
          </p:nvSpPr>
          <p:spPr>
            <a:xfrm>
              <a:off x="4786867" y="5868798"/>
              <a:ext cx="1661234" cy="90115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Present overall analysis. Note unexplained  heterogeneity</a:t>
              </a:r>
            </a:p>
          </p:txBody>
        </p:sp>
        <p:cxnSp>
          <p:nvCxnSpPr>
            <p:cNvPr id="39" name="Ravni poveznik sa strelicom 38"/>
            <p:cNvCxnSpPr>
              <a:cxnSpLocks/>
            </p:cNvCxnSpPr>
            <p:nvPr/>
          </p:nvCxnSpPr>
          <p:spPr>
            <a:xfrm>
              <a:off x="5403575" y="5552666"/>
              <a:ext cx="0" cy="316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kstniOkvir 12"/>
            <p:cNvSpPr txBox="1"/>
            <p:nvPr/>
          </p:nvSpPr>
          <p:spPr>
            <a:xfrm>
              <a:off x="5382332" y="5552666"/>
              <a:ext cx="412812" cy="274288"/>
            </a:xfrm>
            <a:prstGeom prst="rect">
              <a:avLst/>
            </a:prstGeom>
            <a:noFill/>
          </p:spPr>
          <p:txBody>
            <a:bodyPr wrap="square" rtlCol="0">
              <a:spAutoFit/>
            </a:bodyPr>
            <a:lstStyle/>
            <a:p>
              <a:r>
                <a:rPr lang="en-AU" sz="1400" dirty="0"/>
                <a:t>no</a:t>
              </a:r>
            </a:p>
          </p:txBody>
        </p:sp>
        <p:cxnSp>
          <p:nvCxnSpPr>
            <p:cNvPr id="44" name="Ravni poveznik sa strelicom 43"/>
            <p:cNvCxnSpPr>
              <a:cxnSpLocks/>
              <a:stCxn id="36" idx="3"/>
              <a:endCxn id="45" idx="1"/>
            </p:cNvCxnSpPr>
            <p:nvPr/>
          </p:nvCxnSpPr>
          <p:spPr>
            <a:xfrm flipV="1">
              <a:off x="6389000" y="5147074"/>
              <a:ext cx="4490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Dijagram toka: Postupak 44"/>
            <p:cNvSpPr/>
            <p:nvPr/>
          </p:nvSpPr>
          <p:spPr>
            <a:xfrm>
              <a:off x="6838070" y="4352051"/>
              <a:ext cx="1152766" cy="15900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Report overall analysis. Cautiously present effect modifiers</a:t>
              </a:r>
            </a:p>
          </p:txBody>
        </p:sp>
      </p:grpSp>
    </p:spTree>
    <p:extLst>
      <p:ext uri="{BB962C8B-B14F-4D97-AF65-F5344CB8AC3E}">
        <p14:creationId xmlns:p14="http://schemas.microsoft.com/office/powerpoint/2010/main" val="221466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Session outline</a:t>
            </a:r>
            <a:endParaRPr lang="en-AU" altLang="en-US"/>
          </a:p>
        </p:txBody>
      </p:sp>
      <p:sp>
        <p:nvSpPr>
          <p:cNvPr id="28675" name="Content Placeholder 2"/>
          <p:cNvSpPr>
            <a:spLocks noGrp="1"/>
          </p:cNvSpPr>
          <p:nvPr>
            <p:ph idx="1"/>
          </p:nvPr>
        </p:nvSpPr>
        <p:spPr/>
        <p:txBody>
          <a:bodyPr/>
          <a:lstStyle/>
          <a:p>
            <a:pPr marL="177800" indent="-177800">
              <a:buFont typeface="Arial" panose="020B0604020202020204" pitchFamily="34" charset="0"/>
              <a:buChar char="•"/>
            </a:pPr>
            <a:r>
              <a:rPr lang="en-AU" altLang="en-US" dirty="0"/>
              <a:t>what is heterogeneity?</a:t>
            </a:r>
          </a:p>
          <a:p>
            <a:pPr marL="177800" indent="-177800">
              <a:buFont typeface="Arial" panose="020B0604020202020204" pitchFamily="34" charset="0"/>
              <a:buChar char="•"/>
            </a:pPr>
            <a:r>
              <a:rPr lang="en-AU" altLang="en-US" dirty="0"/>
              <a:t>assumptions about heterogeneity</a:t>
            </a:r>
          </a:p>
          <a:p>
            <a:pPr marL="177800" indent="-177800">
              <a:buFont typeface="Arial" panose="020B0604020202020204" pitchFamily="34" charset="0"/>
              <a:buChar char="•"/>
            </a:pPr>
            <a:r>
              <a:rPr lang="en-AU" altLang="en-US" dirty="0"/>
              <a:t>identifying heterogeneity</a:t>
            </a:r>
          </a:p>
          <a:p>
            <a:pPr marL="177800" indent="-177800">
              <a:buFont typeface="Arial" panose="020B0604020202020204" pitchFamily="34" charset="0"/>
              <a:buChar char="•"/>
            </a:pPr>
            <a:r>
              <a:rPr lang="en-AU" altLang="en-US" b="1" dirty="0"/>
              <a:t>exploring your results</a:t>
            </a:r>
          </a:p>
        </p:txBody>
      </p:sp>
    </p:spTree>
    <p:extLst>
      <p:ext uri="{BB962C8B-B14F-4D97-AF65-F5344CB8AC3E}">
        <p14:creationId xmlns:p14="http://schemas.microsoft.com/office/powerpoint/2010/main" val="24427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Exploring your results</a:t>
            </a:r>
            <a:endParaRPr lang="en-AU" altLang="en-US"/>
          </a:p>
        </p:txBody>
      </p:sp>
      <p:sp>
        <p:nvSpPr>
          <p:cNvPr id="29699" name="Rectangle 3"/>
          <p:cNvSpPr>
            <a:spLocks noGrp="1" noChangeArrowheads="1"/>
          </p:cNvSpPr>
          <p:nvPr>
            <p:ph type="body" idx="4294967295"/>
          </p:nvPr>
        </p:nvSpPr>
        <p:spPr>
          <a:xfrm>
            <a:off x="668215" y="2260600"/>
            <a:ext cx="6119813" cy="3910013"/>
          </a:xfrm>
        </p:spPr>
        <p:txBody>
          <a:bodyPr/>
          <a:lstStyle/>
          <a:p>
            <a:pPr lvl="1"/>
            <a:r>
              <a:rPr lang="en-GB" altLang="en-US" dirty="0"/>
              <a:t>what factors appear to modify the effect? </a:t>
            </a:r>
          </a:p>
          <a:p>
            <a:pPr lvl="2"/>
            <a:r>
              <a:rPr lang="en-GB" altLang="en-US" dirty="0"/>
              <a:t>clinical diversity (population, interventions, outcomes)</a:t>
            </a:r>
          </a:p>
          <a:p>
            <a:pPr lvl="2"/>
            <a:r>
              <a:rPr lang="en-GB" altLang="en-US" dirty="0"/>
              <a:t>methodological diversity (study design, risk of bias)</a:t>
            </a:r>
          </a:p>
          <a:p>
            <a:pPr lvl="1"/>
            <a:r>
              <a:rPr lang="en-GB" altLang="en-US" dirty="0"/>
              <a:t>plan your strategy in your protocol</a:t>
            </a:r>
          </a:p>
          <a:p>
            <a:pPr lvl="2"/>
            <a:r>
              <a:rPr lang="en-GB" altLang="en-US" dirty="0"/>
              <a:t>identify a limited number of important factors to investigate</a:t>
            </a:r>
          </a:p>
          <a:p>
            <a:pPr lvl="2"/>
            <a:r>
              <a:rPr lang="en-GB" altLang="en-US" dirty="0"/>
              <a:t>have a scientific rationale for each factor chosen</a:t>
            </a:r>
          </a:p>
          <a:p>
            <a:pPr lvl="2"/>
            <a:r>
              <a:rPr lang="en-GB" altLang="en-US" dirty="0"/>
              <a:t>declare any post-hoc investigations</a:t>
            </a:r>
          </a:p>
        </p:txBody>
      </p:sp>
    </p:spTree>
    <p:extLst>
      <p:ext uri="{BB962C8B-B14F-4D97-AF65-F5344CB8AC3E}">
        <p14:creationId xmlns:p14="http://schemas.microsoft.com/office/powerpoint/2010/main" val="22547472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a:t>Two methods available</a:t>
            </a:r>
          </a:p>
        </p:txBody>
      </p:sp>
      <p:sp>
        <p:nvSpPr>
          <p:cNvPr id="30723" name="Rectangle 3"/>
          <p:cNvSpPr>
            <a:spLocks noGrp="1" noChangeArrowheads="1"/>
          </p:cNvSpPr>
          <p:nvPr>
            <p:ph idx="4294967295"/>
          </p:nvPr>
        </p:nvSpPr>
        <p:spPr>
          <a:xfrm>
            <a:off x="762000" y="2251442"/>
            <a:ext cx="6119813" cy="3910012"/>
          </a:xfrm>
        </p:spPr>
        <p:txBody>
          <a:bodyPr/>
          <a:lstStyle/>
          <a:p>
            <a:pPr lvl="1"/>
            <a:r>
              <a:rPr lang="en-US" altLang="en-US" dirty="0"/>
              <a:t>subgroup analysis</a:t>
            </a:r>
          </a:p>
          <a:p>
            <a:pPr lvl="2"/>
            <a:r>
              <a:rPr lang="en-US" altLang="en-US" dirty="0"/>
              <a:t>g</a:t>
            </a:r>
            <a:r>
              <a:rPr lang="en-AU" altLang="en-US" dirty="0" err="1"/>
              <a:t>roup</a:t>
            </a:r>
            <a:r>
              <a:rPr lang="en-AU" altLang="en-US" dirty="0"/>
              <a:t> studies by pre-specified factors</a:t>
            </a:r>
          </a:p>
          <a:p>
            <a:pPr lvl="2"/>
            <a:r>
              <a:rPr lang="en-AU" altLang="en-US" dirty="0"/>
              <a:t>look for differences in results and heterogeneity</a:t>
            </a:r>
            <a:endParaRPr lang="en-GB" altLang="en-US" dirty="0"/>
          </a:p>
          <a:p>
            <a:pPr lvl="1"/>
            <a:r>
              <a:rPr lang="en-US" altLang="en-US" dirty="0"/>
              <a:t>meta-regression</a:t>
            </a:r>
          </a:p>
          <a:p>
            <a:pPr lvl="2"/>
            <a:r>
              <a:rPr lang="en-GB" altLang="en-US" dirty="0"/>
              <a:t>examine interaction with categorical and continuous variables</a:t>
            </a:r>
            <a:endParaRPr lang="en-US" altLang="en-US" dirty="0"/>
          </a:p>
          <a:p>
            <a:pPr lvl="2"/>
            <a:r>
              <a:rPr lang="en-US" altLang="en-US" dirty="0"/>
              <a:t>not available in </a:t>
            </a:r>
            <a:r>
              <a:rPr lang="en-US" altLang="en-US" dirty="0" err="1"/>
              <a:t>RevMan</a:t>
            </a:r>
            <a:endParaRPr lang="en-US" altLang="en-US" dirty="0"/>
          </a:p>
        </p:txBody>
      </p:sp>
    </p:spTree>
    <p:extLst>
      <p:ext uri="{BB962C8B-B14F-4D97-AF65-F5344CB8AC3E}">
        <p14:creationId xmlns:p14="http://schemas.microsoft.com/office/powerpoint/2010/main" val="36116584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AU" altLang="en-US"/>
              <a:t>Proceed with caution</a:t>
            </a:r>
          </a:p>
        </p:txBody>
      </p:sp>
      <p:sp>
        <p:nvSpPr>
          <p:cNvPr id="31747" name="Content Placeholder 2"/>
          <p:cNvSpPr>
            <a:spLocks noGrp="1"/>
          </p:cNvSpPr>
          <p:nvPr>
            <p:ph idx="4294967295"/>
          </p:nvPr>
        </p:nvSpPr>
        <p:spPr>
          <a:xfrm>
            <a:off x="633046" y="2239719"/>
            <a:ext cx="7693025" cy="3910012"/>
          </a:xfrm>
        </p:spPr>
        <p:txBody>
          <a:bodyPr/>
          <a:lstStyle/>
          <a:p>
            <a:pPr marL="177800" indent="-177800">
              <a:buFont typeface="Arial" panose="020B0604020202020204" pitchFamily="34" charset="0"/>
              <a:buChar char="•"/>
            </a:pPr>
            <a:r>
              <a:rPr lang="en-GB" altLang="en-US" dirty="0"/>
              <a:t>results are observational, not randomised</a:t>
            </a:r>
          </a:p>
          <a:p>
            <a:pPr marL="177800" indent="-177800">
              <a:buFont typeface="Arial" panose="020B0604020202020204" pitchFamily="34" charset="0"/>
              <a:buChar char="•"/>
            </a:pPr>
            <a:r>
              <a:rPr lang="en-GB" altLang="en-US" dirty="0"/>
              <a:t>be wary of multiple and post hoc comparisons</a:t>
            </a:r>
          </a:p>
          <a:p>
            <a:pPr marL="177800" indent="-177800">
              <a:buFont typeface="Arial" panose="020B0604020202020204" pitchFamily="34" charset="0"/>
              <a:buChar char="•"/>
            </a:pPr>
            <a:r>
              <a:rPr lang="en-GB" altLang="en-US" dirty="0"/>
              <a:t>may not be useful with few studies</a:t>
            </a:r>
          </a:p>
          <a:p>
            <a:pPr marL="177800" indent="-177800">
              <a:buFont typeface="Arial" panose="020B0604020202020204" pitchFamily="34" charset="0"/>
              <a:buChar char="•"/>
            </a:pPr>
            <a:r>
              <a:rPr lang="en-GB" altLang="en-US" dirty="0"/>
              <a:t>may not be able to investigate aggregate data</a:t>
            </a:r>
          </a:p>
          <a:p>
            <a:pPr marL="177800" indent="-177800">
              <a:buFont typeface="Arial" panose="020B0604020202020204" pitchFamily="34" charset="0"/>
              <a:buChar char="•"/>
            </a:pPr>
            <a:r>
              <a:rPr lang="en-GB" altLang="en-US" dirty="0"/>
              <a:t>look for confounding factors</a:t>
            </a:r>
          </a:p>
          <a:p>
            <a:pPr marL="177800" indent="-177800">
              <a:buFont typeface="Arial" panose="020B0604020202020204" pitchFamily="34" charset="0"/>
              <a:buChar char="•"/>
            </a:pPr>
            <a:r>
              <a:rPr lang="en-GB" altLang="en-US" dirty="0"/>
              <a:t>follow the plan specified in the protocol without</a:t>
            </a:r>
            <a:br>
              <a:rPr lang="en-GB" altLang="en-US" dirty="0"/>
            </a:br>
            <a:r>
              <a:rPr lang="en-GB" altLang="en-US" dirty="0"/>
              <a:t>over-emphasising particular findings</a:t>
            </a:r>
          </a:p>
        </p:txBody>
      </p:sp>
      <p:sp>
        <p:nvSpPr>
          <p:cNvPr id="4" name="Rectangle 3"/>
          <p:cNvSpPr/>
          <p:nvPr/>
        </p:nvSpPr>
        <p:spPr>
          <a:xfrm>
            <a:off x="1891867" y="5484525"/>
            <a:ext cx="4564351" cy="805439"/>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600" b="1" dirty="0"/>
              <a:t>Results are rarely definitive</a:t>
            </a:r>
          </a:p>
        </p:txBody>
      </p:sp>
    </p:spTree>
    <p:extLst>
      <p:ext uri="{BB962C8B-B14F-4D97-AF65-F5344CB8AC3E}">
        <p14:creationId xmlns:p14="http://schemas.microsoft.com/office/powerpoint/2010/main" val="50440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39737" y="1317600"/>
            <a:ext cx="8080807" cy="632838"/>
          </a:xfrm>
        </p:spPr>
        <p:txBody>
          <a:bodyPr/>
          <a:lstStyle/>
          <a:p>
            <a:r>
              <a:rPr lang="en-AU" altLang="en-US" dirty="0"/>
              <a:t>Interpreting subgroup analyses</a:t>
            </a:r>
          </a:p>
        </p:txBody>
      </p:sp>
      <p:sp>
        <p:nvSpPr>
          <p:cNvPr id="32771" name="Content Placeholder 2"/>
          <p:cNvSpPr>
            <a:spLocks noGrp="1"/>
          </p:cNvSpPr>
          <p:nvPr>
            <p:ph idx="4294967295"/>
          </p:nvPr>
        </p:nvSpPr>
        <p:spPr>
          <a:xfrm>
            <a:off x="679939" y="2245336"/>
            <a:ext cx="7956550" cy="3910012"/>
          </a:xfrm>
        </p:spPr>
        <p:txBody>
          <a:bodyPr/>
          <a:lstStyle/>
          <a:p>
            <a:pPr lvl="1"/>
            <a:r>
              <a:rPr lang="en-GB" altLang="en-US" dirty="0"/>
              <a:t>look at results and heterogeneity within subgroups</a:t>
            </a:r>
          </a:p>
          <a:p>
            <a:pPr lvl="1"/>
            <a:r>
              <a:rPr lang="en-GB" altLang="en-US" dirty="0"/>
              <a:t>are the subgroups genuinely different?</a:t>
            </a:r>
          </a:p>
          <a:p>
            <a:pPr lvl="2"/>
            <a:r>
              <a:rPr lang="en-GB" altLang="en-US" dirty="0"/>
              <a:t>if only 2 subgroups – do the confidence intervals overlap?</a:t>
            </a:r>
          </a:p>
          <a:p>
            <a:pPr lvl="2"/>
            <a:r>
              <a:rPr lang="en-GB" altLang="en-US" dirty="0"/>
              <a:t>statistical tests for subgroup difference</a:t>
            </a:r>
          </a:p>
          <a:p>
            <a:pPr lvl="1"/>
            <a:r>
              <a:rPr lang="en-GB" altLang="en-US" dirty="0"/>
              <a:t>can be more confident about:</a:t>
            </a:r>
          </a:p>
          <a:p>
            <a:pPr lvl="2"/>
            <a:r>
              <a:rPr lang="en-GB" altLang="en-US" dirty="0"/>
              <a:t>pre-specified analyses</a:t>
            </a:r>
          </a:p>
          <a:p>
            <a:pPr lvl="2"/>
            <a:r>
              <a:rPr lang="en-GB" altLang="en-US" dirty="0"/>
              <a:t>within-study analyses</a:t>
            </a:r>
          </a:p>
          <a:p>
            <a:pPr lvl="2"/>
            <a:r>
              <a:rPr lang="en-GB" altLang="en-US" dirty="0"/>
              <a:t>effect is clinically plausible and supported by indirect evidence</a:t>
            </a:r>
          </a:p>
          <a:p>
            <a:pPr lvl="2"/>
            <a:r>
              <a:rPr lang="en-GB" altLang="en-US" dirty="0"/>
              <a:t>effect is clinically important and will alter recommendations</a:t>
            </a:r>
          </a:p>
        </p:txBody>
      </p:sp>
    </p:spTree>
    <p:extLst>
      <p:ext uri="{BB962C8B-B14F-4D97-AF65-F5344CB8AC3E}">
        <p14:creationId xmlns:p14="http://schemas.microsoft.com/office/powerpoint/2010/main" val="41672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Session outline</a:t>
            </a:r>
            <a:endParaRPr lang="en-AU" altLang="en-US"/>
          </a:p>
        </p:txBody>
      </p:sp>
      <p:sp>
        <p:nvSpPr>
          <p:cNvPr id="6147" name="Content Placeholder 2"/>
          <p:cNvSpPr>
            <a:spLocks noGrp="1"/>
          </p:cNvSpPr>
          <p:nvPr>
            <p:ph idx="1"/>
          </p:nvPr>
        </p:nvSpPr>
        <p:spPr/>
        <p:txBody>
          <a:bodyPr/>
          <a:lstStyle/>
          <a:p>
            <a:pPr marL="177800" indent="-177800">
              <a:buFont typeface="Arial" panose="020B0604020202020204" pitchFamily="34" charset="0"/>
              <a:buChar char="•"/>
              <a:tabLst>
                <a:tab pos="177800" algn="l"/>
              </a:tabLst>
            </a:pPr>
            <a:r>
              <a:rPr lang="en-AU" altLang="en-US" b="1" dirty="0"/>
              <a:t>what is heterogeneity?</a:t>
            </a:r>
          </a:p>
          <a:p>
            <a:pPr marL="177800" indent="-177800">
              <a:buFont typeface="Arial" panose="020B0604020202020204" pitchFamily="34" charset="0"/>
              <a:buChar char="•"/>
              <a:tabLst>
                <a:tab pos="177800" algn="l"/>
              </a:tabLst>
            </a:pPr>
            <a:r>
              <a:rPr lang="en-AU" altLang="en-US" dirty="0"/>
              <a:t>assumptions about heterogeneity</a:t>
            </a:r>
          </a:p>
          <a:p>
            <a:pPr marL="177800" indent="-177800">
              <a:buFont typeface="Arial" panose="020B0604020202020204" pitchFamily="34" charset="0"/>
              <a:buChar char="•"/>
              <a:tabLst>
                <a:tab pos="177800" algn="l"/>
              </a:tabLst>
            </a:pPr>
            <a:r>
              <a:rPr lang="en-AU" altLang="en-US" dirty="0"/>
              <a:t>identifying heterogeneity</a:t>
            </a:r>
          </a:p>
          <a:p>
            <a:pPr marL="177800" indent="-177800">
              <a:buFont typeface="Arial" panose="020B0604020202020204" pitchFamily="34" charset="0"/>
              <a:buChar char="•"/>
              <a:tabLst>
                <a:tab pos="177800" algn="l"/>
              </a:tabLst>
            </a:pPr>
            <a:r>
              <a:rPr lang="en-AU" altLang="en-US" dirty="0"/>
              <a:t>exploring your results</a:t>
            </a:r>
          </a:p>
        </p:txBody>
      </p:sp>
      <p:sp>
        <p:nvSpPr>
          <p:cNvPr id="7" name="Text Box 8">
            <a:extLst>
              <a:ext uri="{FF2B5EF4-FFF2-40B4-BE49-F238E27FC236}">
                <a16:creationId xmlns:a16="http://schemas.microsoft.com/office/drawing/2014/main" id="{CCC7E301-C70D-3D46-8FEF-4CB4FC7D2881}"/>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 10 of the Handbook</a:t>
            </a:r>
          </a:p>
        </p:txBody>
      </p:sp>
      <p:pic>
        <p:nvPicPr>
          <p:cNvPr id="8" name="Picture 7">
            <a:extLst>
              <a:ext uri="{FF2B5EF4-FFF2-40B4-BE49-F238E27FC236}">
                <a16:creationId xmlns:a16="http://schemas.microsoft.com/office/drawing/2014/main" id="{F602C51A-7343-0243-8ADD-49F34BEF9476}"/>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163719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idx="4294967295"/>
          </p:nvPr>
        </p:nvSpPr>
        <p:spPr>
          <a:xfrm>
            <a:off x="277813" y="300038"/>
            <a:ext cx="8866187" cy="855662"/>
          </a:xfrm>
        </p:spPr>
        <p:txBody>
          <a:bodyPr/>
          <a:lstStyle/>
          <a:p>
            <a:pPr eaLnBrk="1" hangingPunct="1"/>
            <a:r>
              <a:rPr lang="en-AU" altLang="en-US" dirty="0"/>
              <a:t>Participant subgroups</a:t>
            </a:r>
          </a:p>
        </p:txBody>
      </p:sp>
      <p:sp>
        <p:nvSpPr>
          <p:cNvPr id="35843" name="Content Placeholder 6"/>
          <p:cNvSpPr>
            <a:spLocks noGrp="1"/>
          </p:cNvSpPr>
          <p:nvPr>
            <p:ph idx="4294967295"/>
          </p:nvPr>
        </p:nvSpPr>
        <p:spPr>
          <a:xfrm>
            <a:off x="0" y="6424613"/>
            <a:ext cx="8164513" cy="417512"/>
          </a:xfrm>
        </p:spPr>
        <p:txBody>
          <a:bodyPr>
            <a:normAutofit/>
          </a:bodyPr>
          <a:lstStyle/>
          <a:p>
            <a:pPr marL="0" indent="0" eaLnBrk="1" hangingPunct="1">
              <a:buFont typeface="Arial" charset="0"/>
              <a:buNone/>
              <a:defRPr/>
            </a:pPr>
            <a:r>
              <a:rPr lang="en-AU" sz="1200" dirty="0">
                <a:solidFill>
                  <a:schemeClr val="tx2"/>
                </a:solidFill>
                <a:ea typeface="+mn-ea"/>
              </a:rPr>
              <a:t>Based on Stead LF, </a:t>
            </a:r>
            <a:r>
              <a:rPr lang="en-AU" sz="1200" dirty="0" err="1">
                <a:solidFill>
                  <a:schemeClr val="tx2"/>
                </a:solidFill>
                <a:ea typeface="+mn-ea"/>
              </a:rPr>
              <a:t>Perera</a:t>
            </a:r>
            <a:r>
              <a:rPr lang="en-AU" sz="1200" dirty="0">
                <a:solidFill>
                  <a:schemeClr val="tx2"/>
                </a:solidFill>
                <a:ea typeface="+mn-ea"/>
              </a:rPr>
              <a:t> R, Bullen C, </a:t>
            </a:r>
            <a:r>
              <a:rPr lang="en-AU" sz="1200" dirty="0" err="1">
                <a:solidFill>
                  <a:schemeClr val="tx2"/>
                </a:solidFill>
                <a:ea typeface="+mn-ea"/>
              </a:rPr>
              <a:t>Mant</a:t>
            </a:r>
            <a:r>
              <a:rPr lang="en-AU" sz="1200" dirty="0">
                <a:solidFill>
                  <a:schemeClr val="tx2"/>
                </a:solidFill>
                <a:ea typeface="+mn-ea"/>
              </a:rPr>
              <a:t> D, Lancaster T. Nicotine replacement therapy for smoking cessation. </a:t>
            </a:r>
            <a:r>
              <a:rPr lang="en-AU" sz="1200" i="1" dirty="0">
                <a:solidFill>
                  <a:schemeClr val="tx2"/>
                </a:solidFill>
                <a:ea typeface="+mn-ea"/>
              </a:rPr>
              <a:t>Cochrane Database of Systematic Reviews </a:t>
            </a:r>
            <a:r>
              <a:rPr lang="en-AU" sz="1200" dirty="0">
                <a:solidFill>
                  <a:schemeClr val="tx2"/>
                </a:solidFill>
                <a:ea typeface="+mn-ea"/>
              </a:rPr>
              <a:t>2008, Issue 1. Art. No.: CD000146. DOI: 10.1002/14651858.CD000146.pub3.</a:t>
            </a: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320508"/>
            <a:ext cx="775335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Oval 4"/>
          <p:cNvSpPr>
            <a:spLocks noChangeArrowheads="1"/>
          </p:cNvSpPr>
          <p:nvPr/>
        </p:nvSpPr>
        <p:spPr bwMode="auto">
          <a:xfrm>
            <a:off x="3806825" y="5786146"/>
            <a:ext cx="1176338" cy="503237"/>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AU" altLang="en-US" sz="2400">
              <a:latin typeface="Times New Roman" panose="02020603050405020304" pitchFamily="18" charset="0"/>
            </a:endParaRPr>
          </a:p>
        </p:txBody>
      </p:sp>
    </p:spTree>
    <p:extLst>
      <p:ext uri="{BB962C8B-B14F-4D97-AF65-F5344CB8AC3E}">
        <p14:creationId xmlns:p14="http://schemas.microsoft.com/office/powerpoint/2010/main" val="30602430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idx="4294967295"/>
          </p:nvPr>
        </p:nvSpPr>
        <p:spPr>
          <a:xfrm>
            <a:off x="277813" y="0"/>
            <a:ext cx="8866187" cy="855663"/>
          </a:xfrm>
        </p:spPr>
        <p:txBody>
          <a:bodyPr/>
          <a:lstStyle/>
          <a:p>
            <a:pPr eaLnBrk="1" hangingPunct="1"/>
            <a:r>
              <a:rPr lang="en-AU" altLang="en-US" dirty="0"/>
              <a:t>Intervention subgroups</a:t>
            </a:r>
          </a:p>
        </p:txBody>
      </p:sp>
      <p:sp>
        <p:nvSpPr>
          <p:cNvPr id="10" name="Content Placeholder 6"/>
          <p:cNvSpPr>
            <a:spLocks noGrp="1"/>
          </p:cNvSpPr>
          <p:nvPr>
            <p:ph idx="4294967295"/>
          </p:nvPr>
        </p:nvSpPr>
        <p:spPr>
          <a:xfrm rot="16200000">
            <a:off x="0" y="3175000"/>
            <a:ext cx="6858000" cy="425450"/>
          </a:xfrm>
        </p:spPr>
        <p:txBody>
          <a:bodyPr>
            <a:normAutofit/>
          </a:bodyPr>
          <a:lstStyle/>
          <a:p>
            <a:pPr marL="0" indent="0" eaLnBrk="1" hangingPunct="1">
              <a:spcBef>
                <a:spcPts val="0"/>
              </a:spcBef>
              <a:buFont typeface="Arial" charset="0"/>
              <a:buNone/>
              <a:defRPr/>
            </a:pPr>
            <a:r>
              <a:rPr lang="en-AU" sz="1300" dirty="0">
                <a:solidFill>
                  <a:schemeClr val="tx2"/>
                </a:solidFill>
                <a:ea typeface="+mn-ea"/>
              </a:rPr>
              <a:t>Based on </a:t>
            </a:r>
            <a:r>
              <a:rPr lang="en-AU" sz="1300" dirty="0" err="1">
                <a:solidFill>
                  <a:schemeClr val="tx2"/>
                </a:solidFill>
                <a:ea typeface="+mn-ea"/>
              </a:rPr>
              <a:t>Linde</a:t>
            </a:r>
            <a:r>
              <a:rPr lang="en-AU" sz="1300" dirty="0">
                <a:solidFill>
                  <a:schemeClr val="tx2"/>
                </a:solidFill>
                <a:ea typeface="+mn-ea"/>
              </a:rPr>
              <a:t> K, </a:t>
            </a:r>
            <a:r>
              <a:rPr lang="en-AU" sz="1300" dirty="0" err="1">
                <a:solidFill>
                  <a:schemeClr val="tx2"/>
                </a:solidFill>
                <a:ea typeface="+mn-ea"/>
              </a:rPr>
              <a:t>Berner</a:t>
            </a:r>
            <a:r>
              <a:rPr lang="en-AU" sz="1300" dirty="0">
                <a:solidFill>
                  <a:schemeClr val="tx2"/>
                </a:solidFill>
                <a:ea typeface="+mn-ea"/>
              </a:rPr>
              <a:t> MM, </a:t>
            </a:r>
            <a:r>
              <a:rPr lang="en-AU" sz="1300" dirty="0" err="1">
                <a:solidFill>
                  <a:schemeClr val="tx2"/>
                </a:solidFill>
                <a:ea typeface="+mn-ea"/>
              </a:rPr>
              <a:t>Kriston</a:t>
            </a:r>
            <a:r>
              <a:rPr lang="en-AU" sz="1300" dirty="0">
                <a:solidFill>
                  <a:schemeClr val="tx2"/>
                </a:solidFill>
                <a:ea typeface="+mn-ea"/>
              </a:rPr>
              <a:t> L. St John's </a:t>
            </a:r>
            <a:r>
              <a:rPr lang="en-AU" sz="1300" dirty="0" err="1">
                <a:solidFill>
                  <a:schemeClr val="tx2"/>
                </a:solidFill>
                <a:ea typeface="+mn-ea"/>
              </a:rPr>
              <a:t>wort</a:t>
            </a:r>
            <a:r>
              <a:rPr lang="en-AU" sz="1300" dirty="0">
                <a:solidFill>
                  <a:schemeClr val="tx2"/>
                </a:solidFill>
                <a:ea typeface="+mn-ea"/>
              </a:rPr>
              <a:t> for major depression. </a:t>
            </a:r>
            <a:r>
              <a:rPr lang="en-AU" sz="1300" i="1" dirty="0">
                <a:solidFill>
                  <a:schemeClr val="tx2"/>
                </a:solidFill>
                <a:ea typeface="+mn-ea"/>
              </a:rPr>
              <a:t>Cochrane Database of Systematic Reviews</a:t>
            </a:r>
            <a:r>
              <a:rPr lang="en-AU" sz="1300" dirty="0">
                <a:solidFill>
                  <a:schemeClr val="tx2"/>
                </a:solidFill>
                <a:ea typeface="+mn-ea"/>
              </a:rPr>
              <a:t> 2008, Issue 4. Art. No.: CD000448. DOI: 10.1002/14651858.CD000448.pub3.</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69" y="1051936"/>
            <a:ext cx="5941523" cy="580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844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altLang="en-US"/>
              <a:t>Sensitivity analysis</a:t>
            </a:r>
          </a:p>
        </p:txBody>
      </p:sp>
      <p:sp>
        <p:nvSpPr>
          <p:cNvPr id="35843" name="Content Placeholder 2"/>
          <p:cNvSpPr>
            <a:spLocks noGrp="1"/>
          </p:cNvSpPr>
          <p:nvPr>
            <p:ph idx="4294967295"/>
          </p:nvPr>
        </p:nvSpPr>
        <p:spPr>
          <a:xfrm>
            <a:off x="542804" y="2128594"/>
            <a:ext cx="8964612" cy="3910012"/>
          </a:xfrm>
        </p:spPr>
        <p:txBody>
          <a:bodyPr/>
          <a:lstStyle/>
          <a:p>
            <a:pPr lvl="1"/>
            <a:r>
              <a:rPr lang="en-AU" altLang="en-US" dirty="0"/>
              <a:t>not the same as subgroup analysis</a:t>
            </a:r>
          </a:p>
          <a:p>
            <a:pPr lvl="1"/>
            <a:r>
              <a:rPr lang="en-AU" altLang="en-US" dirty="0"/>
              <a:t>testing the impact of decisions made during the review</a:t>
            </a:r>
          </a:p>
          <a:p>
            <a:pPr lvl="2"/>
            <a:r>
              <a:rPr lang="en-AU" altLang="en-US" dirty="0"/>
              <a:t>inclusion of studies in the review</a:t>
            </a:r>
          </a:p>
          <a:p>
            <a:pPr lvl="2"/>
            <a:r>
              <a:rPr lang="en-AU" altLang="en-US" dirty="0"/>
              <a:t>inclusion of results at high risk of bias</a:t>
            </a:r>
          </a:p>
          <a:p>
            <a:pPr lvl="2"/>
            <a:r>
              <a:rPr lang="en-AU" altLang="en-US" dirty="0"/>
              <a:t>choice of effect measure</a:t>
            </a:r>
          </a:p>
          <a:p>
            <a:pPr lvl="2"/>
            <a:r>
              <a:rPr lang="en-AU" altLang="en-US" dirty="0"/>
              <a:t>assumptions about missing data</a:t>
            </a:r>
          </a:p>
          <a:p>
            <a:pPr lvl="2"/>
            <a:r>
              <a:rPr lang="en-AU" altLang="en-US" dirty="0"/>
              <a:t>cut-off points for dichotomised ordinal scales</a:t>
            </a:r>
          </a:p>
          <a:p>
            <a:pPr lvl="2"/>
            <a:r>
              <a:rPr lang="en-AU" altLang="en-US" dirty="0"/>
              <a:t>correlation coefficients</a:t>
            </a:r>
          </a:p>
          <a:p>
            <a:pPr lvl="1"/>
            <a:r>
              <a:rPr lang="en-AU" altLang="en-US" dirty="0"/>
              <a:t>repeat analysis using an alternative method or assumption</a:t>
            </a:r>
          </a:p>
          <a:p>
            <a:pPr lvl="2"/>
            <a:r>
              <a:rPr lang="en-AU" altLang="en-US" dirty="0"/>
              <a:t>don’t present multiple forest plots – just report the results</a:t>
            </a:r>
          </a:p>
          <a:p>
            <a:pPr lvl="2"/>
            <a:r>
              <a:rPr lang="en-AU" altLang="en-US" dirty="0"/>
              <a:t>if difference is minimal, can be more confident of conclusions</a:t>
            </a:r>
          </a:p>
          <a:p>
            <a:pPr lvl="2"/>
            <a:r>
              <a:rPr lang="en-AU" altLang="en-US" dirty="0"/>
              <a:t>if difference is large, interpret results with caution</a:t>
            </a:r>
          </a:p>
        </p:txBody>
      </p:sp>
    </p:spTree>
    <p:extLst>
      <p:ext uri="{BB962C8B-B14F-4D97-AF65-F5344CB8AC3E}">
        <p14:creationId xmlns:p14="http://schemas.microsoft.com/office/powerpoint/2010/main" val="539832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39738" y="1317600"/>
            <a:ext cx="7942262" cy="632838"/>
          </a:xfrm>
        </p:spPr>
        <p:txBody>
          <a:bodyPr/>
          <a:lstStyle/>
          <a:p>
            <a:r>
              <a:rPr lang="en-AU" altLang="en-US" dirty="0"/>
              <a:t>What to include in your protocol	</a:t>
            </a:r>
          </a:p>
        </p:txBody>
      </p:sp>
      <p:sp>
        <p:nvSpPr>
          <p:cNvPr id="36867" name="Content Placeholder 2"/>
          <p:cNvSpPr>
            <a:spLocks noGrp="1"/>
          </p:cNvSpPr>
          <p:nvPr>
            <p:ph idx="4294967295"/>
          </p:nvPr>
        </p:nvSpPr>
        <p:spPr>
          <a:xfrm>
            <a:off x="539261" y="2210656"/>
            <a:ext cx="7415213" cy="3910012"/>
          </a:xfrm>
        </p:spPr>
        <p:txBody>
          <a:bodyPr/>
          <a:lstStyle/>
          <a:p>
            <a:pPr lvl="1"/>
            <a:r>
              <a:rPr lang="en-AU" altLang="en-US" dirty="0"/>
              <a:t>assessment of heterogeneity</a:t>
            </a:r>
          </a:p>
          <a:p>
            <a:pPr lvl="2"/>
            <a:r>
              <a:rPr lang="en-AU" altLang="en-US" dirty="0"/>
              <a:t>assessment of comparability of studies before meta-analysis</a:t>
            </a:r>
          </a:p>
          <a:p>
            <a:pPr lvl="2"/>
            <a:r>
              <a:rPr lang="en-AU" altLang="en-US" dirty="0"/>
              <a:t>visual inspection and use of statistics such as I2</a:t>
            </a:r>
          </a:p>
          <a:p>
            <a:pPr lvl="1"/>
            <a:r>
              <a:rPr lang="en-AU" altLang="en-US" dirty="0"/>
              <a:t>data synthesis</a:t>
            </a:r>
          </a:p>
          <a:p>
            <a:pPr lvl="2"/>
            <a:r>
              <a:rPr lang="en-AU" altLang="en-US" dirty="0"/>
              <a:t>fixed-effect or random-effects model (or both)</a:t>
            </a:r>
          </a:p>
          <a:p>
            <a:pPr lvl="1"/>
            <a:r>
              <a:rPr lang="en-AU" altLang="en-US" dirty="0"/>
              <a:t>subgroup analyses and investigation of heterogeneity</a:t>
            </a:r>
          </a:p>
          <a:p>
            <a:pPr lvl="2"/>
            <a:r>
              <a:rPr lang="en-AU" altLang="en-US" dirty="0"/>
              <a:t>planned subgroup analyses</a:t>
            </a:r>
          </a:p>
          <a:p>
            <a:pPr lvl="2"/>
            <a:r>
              <a:rPr lang="en-AU" altLang="en-US" dirty="0"/>
              <a:t>any other strategies for investigating heterogeneity</a:t>
            </a:r>
          </a:p>
        </p:txBody>
      </p:sp>
    </p:spTree>
    <p:extLst>
      <p:ext uri="{BB962C8B-B14F-4D97-AF65-F5344CB8AC3E}">
        <p14:creationId xmlns:p14="http://schemas.microsoft.com/office/powerpoint/2010/main" val="2167561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Take home message</a:t>
            </a:r>
            <a:endParaRPr lang="en-AU" altLang="en-US"/>
          </a:p>
        </p:txBody>
      </p:sp>
      <p:sp>
        <p:nvSpPr>
          <p:cNvPr id="37891" name="Rectangle 3"/>
          <p:cNvSpPr>
            <a:spLocks noGrp="1" noChangeArrowheads="1"/>
          </p:cNvSpPr>
          <p:nvPr>
            <p:ph idx="1"/>
          </p:nvPr>
        </p:nvSpPr>
        <p:spPr>
          <a:xfrm>
            <a:off x="439738" y="2275200"/>
            <a:ext cx="6418262" cy="3909600"/>
          </a:xfrm>
        </p:spPr>
        <p:txBody>
          <a:bodyPr/>
          <a:lstStyle/>
          <a:p>
            <a:pPr marL="177800" indent="-177800">
              <a:buFont typeface="Arial" panose="020B0604020202020204" pitchFamily="34" charset="0"/>
              <a:buChar char="•"/>
              <a:tabLst>
                <a:tab pos="177800" algn="l"/>
              </a:tabLst>
            </a:pPr>
            <a:r>
              <a:rPr lang="en-GB" altLang="en-US" dirty="0"/>
              <a:t>statistical heterogeneity is the presence of differences between estimated intervention effects greater than expected because of random (sampling) variation alone</a:t>
            </a:r>
          </a:p>
          <a:p>
            <a:pPr marL="177800" indent="-177800">
              <a:buFont typeface="Arial" panose="020B0604020202020204" pitchFamily="34" charset="0"/>
              <a:buChar char="•"/>
              <a:tabLst>
                <a:tab pos="177800" algn="l"/>
              </a:tabLst>
            </a:pPr>
            <a:r>
              <a:rPr lang="en-GB" altLang="en-US" dirty="0"/>
              <a:t>it can be caused by clinical and methodological diversity</a:t>
            </a:r>
          </a:p>
          <a:p>
            <a:pPr marL="177800" indent="-177800">
              <a:buFont typeface="Arial" panose="020B0604020202020204" pitchFamily="34" charset="0"/>
              <a:buChar char="•"/>
              <a:tabLst>
                <a:tab pos="177800" algn="l"/>
              </a:tabLst>
            </a:pPr>
            <a:r>
              <a:rPr lang="en-GB" altLang="en-US" dirty="0"/>
              <a:t>fixed and random-effects models make different assumptions about heterogeneity</a:t>
            </a:r>
          </a:p>
          <a:p>
            <a:pPr marL="177800" indent="-177800">
              <a:buFont typeface="Arial" panose="020B0604020202020204" pitchFamily="34" charset="0"/>
              <a:buChar char="•"/>
              <a:tabLst>
                <a:tab pos="177800" algn="l"/>
              </a:tabLst>
            </a:pPr>
            <a:r>
              <a:rPr lang="en-GB" altLang="en-US" dirty="0"/>
              <a:t>explore any heterogeneity you find</a:t>
            </a:r>
          </a:p>
        </p:txBody>
      </p:sp>
    </p:spTree>
    <p:extLst>
      <p:ext uri="{BB962C8B-B14F-4D97-AF65-F5344CB8AC3E}">
        <p14:creationId xmlns:p14="http://schemas.microsoft.com/office/powerpoint/2010/main" val="29081376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AU" altLang="en-US" dirty="0"/>
              <a:t>References</a:t>
            </a:r>
          </a:p>
        </p:txBody>
      </p:sp>
      <p:sp>
        <p:nvSpPr>
          <p:cNvPr id="38915" name="Content Placeholder 3"/>
          <p:cNvSpPr>
            <a:spLocks noGrp="1"/>
          </p:cNvSpPr>
          <p:nvPr>
            <p:ph idx="4294967295"/>
          </p:nvPr>
        </p:nvSpPr>
        <p:spPr>
          <a:xfrm>
            <a:off x="328246" y="2235993"/>
            <a:ext cx="8335108" cy="2365375"/>
          </a:xfrm>
        </p:spPr>
        <p:txBody>
          <a:bodyPr/>
          <a:lstStyle/>
          <a:p>
            <a:pPr marL="177800" indent="-177800">
              <a:buFont typeface="Arial" panose="020B0604020202020204" pitchFamily="34" charset="0"/>
              <a:buChar char="•"/>
            </a:pPr>
            <a:r>
              <a:rPr lang="en-US" altLang="en-US" sz="1600" dirty="0" err="1"/>
              <a:t>Deeks</a:t>
            </a:r>
            <a:r>
              <a:rPr lang="en-US" altLang="en-US" sz="1600" dirty="0"/>
              <a:t> JJ, Higgins JPT, Altman DG. </a:t>
            </a:r>
            <a:r>
              <a:rPr lang="en-US" altLang="en-US" sz="1600" b="1" dirty="0"/>
              <a:t>Chapter 10: </a:t>
            </a:r>
            <a:r>
              <a:rPr lang="en-US" altLang="en-US" sz="1600" b="1" dirty="0" err="1"/>
              <a:t>Analysing</a:t>
            </a:r>
            <a:r>
              <a:rPr lang="en-US" altLang="en-US" sz="1600" b="1" dirty="0"/>
              <a:t> data and undertaking meta-analyses.</a:t>
            </a:r>
            <a:r>
              <a:rPr lang="en-US" altLang="en-US" sz="1600" dirty="0"/>
              <a:t> In: Higgins JPT, Thomas J, Chandler J, </a:t>
            </a:r>
            <a:r>
              <a:rPr lang="en-US" altLang="en-US" sz="1600" dirty="0" err="1"/>
              <a:t>Cumpston</a:t>
            </a:r>
            <a:r>
              <a:rPr lang="en-US" altLang="en-US" sz="1600" dirty="0"/>
              <a:t> M, Li T, Page MJ, Welch VA (editors). Cochrane Handbook for Systematic Reviews of Interventions version 6.1 (updated September 2020). Cochrane, 2020. Available from </a:t>
            </a:r>
            <a:r>
              <a:rPr lang="en-US" altLang="en-US" sz="1600" dirty="0" err="1"/>
              <a:t>www.training.cochrane.org</a:t>
            </a:r>
            <a:r>
              <a:rPr lang="en-US" altLang="en-US" sz="1600" dirty="0"/>
              <a:t>/handbook.</a:t>
            </a:r>
          </a:p>
        </p:txBody>
      </p:sp>
      <p:sp>
        <p:nvSpPr>
          <p:cNvPr id="7" name="Title 1"/>
          <p:cNvSpPr txBox="1">
            <a:spLocks/>
          </p:cNvSpPr>
          <p:nvPr/>
        </p:nvSpPr>
        <p:spPr bwMode="auto">
          <a:xfrm>
            <a:off x="439738" y="3418681"/>
            <a:ext cx="8866188"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439738" y="4380634"/>
            <a:ext cx="8307387" cy="1895475"/>
          </a:xfrm>
          <a:prstGeom prst="rect">
            <a:avLst/>
          </a:prstGeom>
          <a:noFill/>
          <a:ln w="9525">
            <a:noFill/>
            <a:miter lim="800000"/>
            <a:headEnd/>
            <a:tailEnd/>
          </a:ln>
        </p:spPr>
        <p:txBody>
          <a:bodyPr>
            <a:normAutofit/>
          </a:bodyPr>
          <a:lstStyle/>
          <a:p>
            <a:pPr marL="177800" indent="-177800">
              <a:spcBef>
                <a:spcPct val="20000"/>
              </a:spcBef>
              <a:buClr>
                <a:schemeClr val="bg2"/>
              </a:buClr>
              <a:buFont typeface="Arial" charset="0"/>
              <a:buChar char="•"/>
              <a:tabLst>
                <a:tab pos="179388" algn="l"/>
              </a:tabLst>
              <a:defRPr/>
            </a:pPr>
            <a:r>
              <a:rPr lang="en-AU" sz="1600" spc="-20" dirty="0">
                <a:solidFill>
                  <a:schemeClr val="tx2"/>
                </a:solidFill>
                <a:latin typeface="+mj-lt"/>
              </a:rPr>
              <a:t>Compiled by Miranda Cumpston</a:t>
            </a:r>
          </a:p>
          <a:p>
            <a:pPr marL="177800" indent="-177800">
              <a:spcBef>
                <a:spcPct val="20000"/>
              </a:spcBef>
              <a:buClr>
                <a:schemeClr val="bg2"/>
              </a:buClr>
              <a:buFont typeface="Arial" charset="0"/>
              <a:buChar char="•"/>
              <a:tabLst>
                <a:tab pos="179388" algn="l"/>
              </a:tabLst>
              <a:defRPr/>
            </a:pPr>
            <a:r>
              <a:rPr lang="en-AU" sz="1600" spc="-20" dirty="0">
                <a:solidFill>
                  <a:schemeClr val="tx2"/>
                </a:solidFill>
                <a:latin typeface="+mj-lt"/>
              </a:rPr>
              <a:t>Based on materials by Georgia Salanti, Julian Higgins, Steff Lewis, Cochrane Statistical Methods Group, Cochrane </a:t>
            </a:r>
            <a:r>
              <a:rPr lang="hr-HR" sz="1600" spc="-20" dirty="0">
                <a:solidFill>
                  <a:schemeClr val="tx2"/>
                </a:solidFill>
                <a:latin typeface="+mj-lt"/>
              </a:rPr>
              <a:t>Australia</a:t>
            </a:r>
            <a:r>
              <a:rPr lang="en-AU" sz="1600" spc="-20" dirty="0">
                <a:solidFill>
                  <a:schemeClr val="tx2"/>
                </a:solidFill>
                <a:latin typeface="+mj-lt"/>
              </a:rPr>
              <a:t> and </a:t>
            </a:r>
            <a:r>
              <a:rPr lang="hr-HR" sz="1600" spc="-20" dirty="0">
                <a:solidFill>
                  <a:schemeClr val="tx2"/>
                </a:solidFill>
                <a:latin typeface="+mj-lt"/>
              </a:rPr>
              <a:t>Cochrane Netherlands</a:t>
            </a:r>
            <a:endParaRPr lang="en-AU" sz="1600" spc="-20" dirty="0">
              <a:solidFill>
                <a:schemeClr val="tx2"/>
              </a:solidFill>
              <a:latin typeface="+mj-lt"/>
            </a:endParaRPr>
          </a:p>
        </p:txBody>
      </p:sp>
    </p:spTree>
    <p:extLst>
      <p:ext uri="{BB962C8B-B14F-4D97-AF65-F5344CB8AC3E}">
        <p14:creationId xmlns:p14="http://schemas.microsoft.com/office/powerpoint/2010/main" val="138003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123225"/>
            <a:ext cx="4977389" cy="1080775"/>
          </a:xfrm>
        </p:spPr>
        <p:txBody>
          <a:bodyPr/>
          <a:lstStyle/>
          <a:p>
            <a:r>
              <a:rPr lang="en-GB" dirty="0"/>
              <a:t>Examples: Assessing heterogeneity</a:t>
            </a:r>
          </a:p>
        </p:txBody>
      </p:sp>
    </p:spTree>
    <p:extLst>
      <p:ext uri="{BB962C8B-B14F-4D97-AF65-F5344CB8AC3E}">
        <p14:creationId xmlns:p14="http://schemas.microsoft.com/office/powerpoint/2010/main" val="353144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9867" y="1648627"/>
            <a:ext cx="8664575" cy="632838"/>
          </a:xfrm>
        </p:spPr>
        <p:txBody>
          <a:bodyPr/>
          <a:lstStyle/>
          <a:p>
            <a:r>
              <a:rPr lang="en-AU" altLang="en-US" dirty="0"/>
              <a:t>Does visual inspection show heterogeneity?</a:t>
            </a:r>
          </a:p>
        </p:txBody>
      </p:sp>
      <p:pic>
        <p:nvPicPr>
          <p:cNvPr id="40963"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r="6178"/>
          <a:stretch>
            <a:fillRect/>
          </a:stretch>
        </p:blipFill>
        <p:spPr>
          <a:xfrm>
            <a:off x="0" y="2405063"/>
            <a:ext cx="9104313" cy="3309937"/>
          </a:xfrm>
        </p:spPr>
      </p:pic>
      <p:cxnSp>
        <p:nvCxnSpPr>
          <p:cNvPr id="6" name="Straight Connector 5"/>
          <p:cNvCxnSpPr/>
          <p:nvPr/>
        </p:nvCxnSpPr>
        <p:spPr>
          <a:xfrm>
            <a:off x="5715000" y="2918697"/>
            <a:ext cx="0" cy="1981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5029211"/>
            <a:ext cx="3505200" cy="1016000"/>
          </a:xfrm>
          <a:prstGeom prst="rect">
            <a:avLst/>
          </a:prstGeom>
          <a:solidFill>
            <a:srgbClr val="92D050"/>
          </a:solidFill>
        </p:spPr>
        <p:txBody>
          <a:bodyPr>
            <a:spAutoFit/>
          </a:bodyPr>
          <a:lstStyle/>
          <a:p>
            <a:pPr>
              <a:defRPr/>
            </a:pPr>
            <a:r>
              <a:rPr lang="en-AU" sz="2000" dirty="0">
                <a:latin typeface="+mj-lt"/>
              </a:rPr>
              <a:t>No.</a:t>
            </a:r>
          </a:p>
          <a:p>
            <a:pPr>
              <a:defRPr/>
            </a:pPr>
            <a:r>
              <a:rPr lang="en-AU" sz="2000" dirty="0">
                <a:latin typeface="+mj-lt"/>
              </a:rPr>
              <a:t>The 95% CIs of each individual study overlap</a:t>
            </a:r>
          </a:p>
        </p:txBody>
      </p:sp>
      <p:sp>
        <p:nvSpPr>
          <p:cNvPr id="8" name="Text Box 14"/>
          <p:cNvSpPr txBox="1">
            <a:spLocks noChangeArrowheads="1"/>
          </p:cNvSpPr>
          <p:nvPr/>
        </p:nvSpPr>
        <p:spPr bwMode="auto">
          <a:xfrm>
            <a:off x="0" y="6172200"/>
            <a:ext cx="8458200" cy="685800"/>
          </a:xfrm>
          <a:prstGeom prst="rect">
            <a:avLst/>
          </a:prstGeom>
          <a:noFill/>
          <a:ln w="9525">
            <a:noFill/>
            <a:miter lim="800000"/>
            <a:headEnd/>
            <a:tailEnd/>
          </a:ln>
          <a:effectLst/>
        </p:spPr>
        <p:txBody>
          <a:bodyPr/>
          <a:lstStyle/>
          <a:p>
            <a:pPr>
              <a:defRPr/>
            </a:pPr>
            <a:r>
              <a:rPr lang="en-AU" sz="1400" dirty="0">
                <a:solidFill>
                  <a:schemeClr val="tx2"/>
                </a:solidFill>
                <a:latin typeface="+mj-lt"/>
              </a:rPr>
              <a:t>Source: </a:t>
            </a:r>
            <a:r>
              <a:rPr lang="en-AU" sz="1400" dirty="0" err="1">
                <a:solidFill>
                  <a:schemeClr val="tx2"/>
                </a:solidFill>
                <a:latin typeface="+mj-lt"/>
              </a:rPr>
              <a:t>Angevaren</a:t>
            </a:r>
            <a:r>
              <a:rPr lang="en-AU" sz="1400" dirty="0">
                <a:solidFill>
                  <a:schemeClr val="tx2"/>
                </a:solidFill>
                <a:latin typeface="+mj-lt"/>
              </a:rPr>
              <a:t> M, </a:t>
            </a:r>
            <a:r>
              <a:rPr lang="en-AU" sz="1400" dirty="0" err="1">
                <a:solidFill>
                  <a:schemeClr val="tx2"/>
                </a:solidFill>
                <a:latin typeface="+mj-lt"/>
              </a:rPr>
              <a:t>Aufdemkampe</a:t>
            </a:r>
            <a:r>
              <a:rPr lang="en-AU" sz="1400" dirty="0">
                <a:solidFill>
                  <a:schemeClr val="tx2"/>
                </a:solidFill>
                <a:latin typeface="+mj-lt"/>
              </a:rPr>
              <a:t> G, </a:t>
            </a:r>
            <a:r>
              <a:rPr lang="en-AU" sz="1400" dirty="0" err="1">
                <a:solidFill>
                  <a:schemeClr val="tx2"/>
                </a:solidFill>
                <a:latin typeface="+mj-lt"/>
              </a:rPr>
              <a:t>Verhaar</a:t>
            </a:r>
            <a:r>
              <a:rPr lang="en-AU" sz="1400" dirty="0">
                <a:solidFill>
                  <a:schemeClr val="tx2"/>
                </a:solidFill>
                <a:latin typeface="+mj-lt"/>
              </a:rPr>
              <a:t> HJJ, Aleman A, </a:t>
            </a:r>
            <a:r>
              <a:rPr lang="en-AU" sz="1400" dirty="0" err="1">
                <a:solidFill>
                  <a:schemeClr val="tx2"/>
                </a:solidFill>
                <a:latin typeface="+mj-lt"/>
              </a:rPr>
              <a:t>Vanhees</a:t>
            </a:r>
            <a:r>
              <a:rPr lang="en-AU" sz="1400" dirty="0">
                <a:solidFill>
                  <a:schemeClr val="tx2"/>
                </a:solidFill>
                <a:latin typeface="+mj-lt"/>
              </a:rPr>
              <a:t> L. Physical activity and enhanced fitness to improve cognitive function in older people without known cognitive impairment. </a:t>
            </a:r>
            <a:r>
              <a:rPr lang="en-AU" sz="1400" i="1" dirty="0">
                <a:solidFill>
                  <a:schemeClr val="tx2"/>
                </a:solidFill>
                <a:latin typeface="+mj-lt"/>
              </a:rPr>
              <a:t>Cochrane Database of Systematic Reviews</a:t>
            </a:r>
            <a:r>
              <a:rPr lang="en-AU" sz="1400" dirty="0">
                <a:solidFill>
                  <a:schemeClr val="tx2"/>
                </a:solidFill>
                <a:latin typeface="+mj-lt"/>
              </a:rPr>
              <a:t> 2008, Issue 3. </a:t>
            </a:r>
          </a:p>
        </p:txBody>
      </p:sp>
      <p:sp>
        <p:nvSpPr>
          <p:cNvPr id="2" name="Pravokutnik 1">
            <a:extLst>
              <a:ext uri="{FF2B5EF4-FFF2-40B4-BE49-F238E27FC236}">
                <a16:creationId xmlns:a16="http://schemas.microsoft.com/office/drawing/2014/main" id="{277AEACA-A11C-4913-A3D0-D103F853D79E}"/>
              </a:ext>
            </a:extLst>
          </p:cNvPr>
          <p:cNvSpPr/>
          <p:nvPr/>
        </p:nvSpPr>
        <p:spPr>
          <a:xfrm>
            <a:off x="76200" y="4759569"/>
            <a:ext cx="3616569" cy="26964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122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439737" y="1317600"/>
            <a:ext cx="8411185" cy="632838"/>
          </a:xfrm>
        </p:spPr>
        <p:txBody>
          <a:bodyPr/>
          <a:lstStyle/>
          <a:p>
            <a:r>
              <a:rPr lang="en-AU" altLang="en-US" dirty="0"/>
              <a:t>Do the statistics show heterogeneity?</a:t>
            </a:r>
          </a:p>
        </p:txBody>
      </p:sp>
      <p:pic>
        <p:nvPicPr>
          <p:cNvPr id="41987"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l="2" r="4845"/>
          <a:stretch>
            <a:fillRect/>
          </a:stretch>
        </p:blipFill>
        <p:spPr>
          <a:xfrm>
            <a:off x="0" y="2724150"/>
            <a:ext cx="7702550" cy="2762250"/>
          </a:xfrm>
        </p:spPr>
      </p:pic>
      <p:sp>
        <p:nvSpPr>
          <p:cNvPr id="5" name="Oval 4"/>
          <p:cNvSpPr/>
          <p:nvPr/>
        </p:nvSpPr>
        <p:spPr>
          <a:xfrm>
            <a:off x="381000" y="4517157"/>
            <a:ext cx="3657600" cy="5397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TextBox 7"/>
          <p:cNvSpPr txBox="1"/>
          <p:nvPr/>
        </p:nvSpPr>
        <p:spPr>
          <a:xfrm>
            <a:off x="3276600" y="2313707"/>
            <a:ext cx="5715000" cy="1323975"/>
          </a:xfrm>
          <a:prstGeom prst="rect">
            <a:avLst/>
          </a:prstGeom>
          <a:solidFill>
            <a:srgbClr val="92D050"/>
          </a:solidFill>
        </p:spPr>
        <p:txBody>
          <a:bodyPr>
            <a:spAutoFit/>
          </a:bodyPr>
          <a:lstStyle/>
          <a:p>
            <a:pPr>
              <a:defRPr/>
            </a:pPr>
            <a:r>
              <a:rPr lang="en-AU" sz="2000" dirty="0">
                <a:latin typeface="+mj-lt"/>
              </a:rPr>
              <a:t>No.</a:t>
            </a:r>
          </a:p>
          <a:p>
            <a:pPr>
              <a:defRPr/>
            </a:pPr>
            <a:r>
              <a:rPr lang="en-AU" sz="2000" dirty="0">
                <a:latin typeface="+mj-lt"/>
              </a:rPr>
              <a:t>In this example, I² is zero, which suggests that the variation between the studies is no more than that expected to occur by chance. </a:t>
            </a:r>
          </a:p>
        </p:txBody>
      </p:sp>
      <p:sp>
        <p:nvSpPr>
          <p:cNvPr id="10" name="Text Box 14"/>
          <p:cNvSpPr txBox="1">
            <a:spLocks noChangeArrowheads="1"/>
          </p:cNvSpPr>
          <p:nvPr/>
        </p:nvSpPr>
        <p:spPr bwMode="auto">
          <a:xfrm>
            <a:off x="0" y="6172200"/>
            <a:ext cx="8458200" cy="685800"/>
          </a:xfrm>
          <a:prstGeom prst="rect">
            <a:avLst/>
          </a:prstGeom>
          <a:noFill/>
          <a:ln w="9525">
            <a:noFill/>
            <a:miter lim="800000"/>
            <a:headEnd/>
            <a:tailEnd/>
          </a:ln>
          <a:effectLst/>
        </p:spPr>
        <p:txBody>
          <a:bodyPr/>
          <a:lstStyle/>
          <a:p>
            <a:pPr>
              <a:defRPr/>
            </a:pPr>
            <a:r>
              <a:rPr lang="en-AU" sz="1400" dirty="0">
                <a:solidFill>
                  <a:schemeClr val="tx2"/>
                </a:solidFill>
                <a:latin typeface="+mj-lt"/>
              </a:rPr>
              <a:t>Source: </a:t>
            </a:r>
            <a:r>
              <a:rPr lang="en-AU" sz="1400" dirty="0" err="1">
                <a:solidFill>
                  <a:schemeClr val="tx2"/>
                </a:solidFill>
                <a:latin typeface="+mj-lt"/>
              </a:rPr>
              <a:t>Angevaren</a:t>
            </a:r>
            <a:r>
              <a:rPr lang="en-AU" sz="1400" dirty="0">
                <a:solidFill>
                  <a:schemeClr val="tx2"/>
                </a:solidFill>
                <a:latin typeface="+mj-lt"/>
              </a:rPr>
              <a:t> M, </a:t>
            </a:r>
            <a:r>
              <a:rPr lang="en-AU" sz="1400" dirty="0" err="1">
                <a:solidFill>
                  <a:schemeClr val="tx2"/>
                </a:solidFill>
                <a:latin typeface="+mj-lt"/>
              </a:rPr>
              <a:t>Aufdemkampe</a:t>
            </a:r>
            <a:r>
              <a:rPr lang="en-AU" sz="1400" dirty="0">
                <a:solidFill>
                  <a:schemeClr val="tx2"/>
                </a:solidFill>
                <a:latin typeface="+mj-lt"/>
              </a:rPr>
              <a:t> G, </a:t>
            </a:r>
            <a:r>
              <a:rPr lang="en-AU" sz="1400" dirty="0" err="1">
                <a:solidFill>
                  <a:schemeClr val="tx2"/>
                </a:solidFill>
                <a:latin typeface="+mj-lt"/>
              </a:rPr>
              <a:t>Verhaar</a:t>
            </a:r>
            <a:r>
              <a:rPr lang="en-AU" sz="1400" dirty="0">
                <a:solidFill>
                  <a:schemeClr val="tx2"/>
                </a:solidFill>
                <a:latin typeface="+mj-lt"/>
              </a:rPr>
              <a:t> HJJ, Aleman A, </a:t>
            </a:r>
            <a:r>
              <a:rPr lang="en-AU" sz="1400" dirty="0" err="1">
                <a:solidFill>
                  <a:schemeClr val="tx2"/>
                </a:solidFill>
                <a:latin typeface="+mj-lt"/>
              </a:rPr>
              <a:t>Vanhees</a:t>
            </a:r>
            <a:r>
              <a:rPr lang="en-AU" sz="1400" dirty="0">
                <a:solidFill>
                  <a:schemeClr val="tx2"/>
                </a:solidFill>
                <a:latin typeface="+mj-lt"/>
              </a:rPr>
              <a:t> L. Physical activity and enhanced fitness to improve cognitive function in older people without known cognitive impairment. </a:t>
            </a:r>
            <a:r>
              <a:rPr lang="en-AU" sz="1400" i="1" dirty="0">
                <a:solidFill>
                  <a:schemeClr val="tx2"/>
                </a:solidFill>
                <a:latin typeface="+mj-lt"/>
              </a:rPr>
              <a:t>Cochrane Database of Systematic Reviews</a:t>
            </a:r>
            <a:r>
              <a:rPr lang="en-AU" sz="1400" dirty="0">
                <a:solidFill>
                  <a:schemeClr val="tx2"/>
                </a:solidFill>
                <a:latin typeface="+mj-lt"/>
              </a:rPr>
              <a:t> 2008, Issue 3. </a:t>
            </a:r>
          </a:p>
        </p:txBody>
      </p:sp>
    </p:spTree>
    <p:extLst>
      <p:ext uri="{BB962C8B-B14F-4D97-AF65-F5344CB8AC3E}">
        <p14:creationId xmlns:p14="http://schemas.microsoft.com/office/powerpoint/2010/main" val="1118232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299062" y="1634121"/>
            <a:ext cx="8704262" cy="632838"/>
          </a:xfrm>
        </p:spPr>
        <p:txBody>
          <a:bodyPr/>
          <a:lstStyle/>
          <a:p>
            <a:r>
              <a:rPr lang="en-AU" altLang="en-US" dirty="0"/>
              <a:t>Does visual inspection show heterogeneity?</a:t>
            </a:r>
          </a:p>
        </p:txBody>
      </p:sp>
      <p:pic>
        <p:nvPicPr>
          <p:cNvPr id="43010"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rcRect l="2" r="15068"/>
          <a:stretch>
            <a:fillRect/>
          </a:stretch>
        </p:blipFill>
        <p:spPr>
          <a:xfrm>
            <a:off x="22225" y="2368550"/>
            <a:ext cx="9121775" cy="3663950"/>
          </a:xfrm>
        </p:spPr>
      </p:pic>
      <p:cxnSp>
        <p:nvCxnSpPr>
          <p:cNvPr id="6" name="Straight Connector 5"/>
          <p:cNvCxnSpPr/>
          <p:nvPr/>
        </p:nvCxnSpPr>
        <p:spPr>
          <a:xfrm>
            <a:off x="5562600" y="3328796"/>
            <a:ext cx="0" cy="22399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075" y="2901758"/>
            <a:ext cx="3505200" cy="1938338"/>
          </a:xfrm>
          <a:prstGeom prst="rect">
            <a:avLst/>
          </a:prstGeom>
          <a:solidFill>
            <a:srgbClr val="92D050"/>
          </a:solidFill>
        </p:spPr>
        <p:txBody>
          <a:bodyPr>
            <a:spAutoFit/>
          </a:bodyPr>
          <a:lstStyle/>
          <a:p>
            <a:pPr>
              <a:defRPr/>
            </a:pPr>
            <a:r>
              <a:rPr lang="en-AU" sz="2000" dirty="0">
                <a:latin typeface="+mj-lt"/>
              </a:rPr>
              <a:t>Yes.</a:t>
            </a:r>
          </a:p>
          <a:p>
            <a:pPr>
              <a:defRPr/>
            </a:pPr>
            <a:r>
              <a:rPr lang="en-AU" sz="2000" dirty="0">
                <a:latin typeface="+mj-lt"/>
              </a:rPr>
              <a:t>In this forest plot, although the effect estimates are all on the right side of the plot, not all of the 95% CIs of individual studies overlap.</a:t>
            </a:r>
          </a:p>
        </p:txBody>
      </p:sp>
      <p:sp>
        <p:nvSpPr>
          <p:cNvPr id="7" name="Text Box 14"/>
          <p:cNvSpPr txBox="1">
            <a:spLocks noChangeArrowheads="1"/>
          </p:cNvSpPr>
          <p:nvPr/>
        </p:nvSpPr>
        <p:spPr bwMode="auto">
          <a:xfrm>
            <a:off x="0" y="6324600"/>
            <a:ext cx="8305800" cy="533400"/>
          </a:xfrm>
          <a:prstGeom prst="rect">
            <a:avLst/>
          </a:prstGeom>
          <a:noFill/>
          <a:ln w="9525">
            <a:noFill/>
            <a:miter lim="800000"/>
            <a:headEnd/>
            <a:tailEnd/>
          </a:ln>
          <a:effectLst/>
        </p:spPr>
        <p:txBody>
          <a:bodyPr/>
          <a:lstStyle/>
          <a:p>
            <a:pPr>
              <a:defRPr/>
            </a:pPr>
            <a:r>
              <a:rPr lang="en-AU" sz="1400" dirty="0">
                <a:solidFill>
                  <a:schemeClr val="tx2"/>
                </a:solidFill>
                <a:latin typeface="+mj-lt"/>
              </a:rPr>
              <a:t>Source: </a:t>
            </a:r>
            <a:r>
              <a:rPr lang="en-AU" sz="1400" dirty="0" err="1">
                <a:solidFill>
                  <a:schemeClr val="tx2"/>
                </a:solidFill>
                <a:latin typeface="+mj-lt"/>
              </a:rPr>
              <a:t>Mattick</a:t>
            </a:r>
            <a:r>
              <a:rPr lang="en-AU" sz="1400" dirty="0">
                <a:solidFill>
                  <a:schemeClr val="tx2"/>
                </a:solidFill>
                <a:latin typeface="+mj-lt"/>
              </a:rPr>
              <a:t> RP, </a:t>
            </a:r>
            <a:r>
              <a:rPr lang="en-AU" sz="1400" dirty="0" err="1">
                <a:solidFill>
                  <a:schemeClr val="tx2"/>
                </a:solidFill>
                <a:latin typeface="+mj-lt"/>
              </a:rPr>
              <a:t>Kimber</a:t>
            </a:r>
            <a:r>
              <a:rPr lang="en-AU" sz="1400" dirty="0">
                <a:solidFill>
                  <a:schemeClr val="tx2"/>
                </a:solidFill>
                <a:latin typeface="+mj-lt"/>
              </a:rPr>
              <a:t> J, Breen </a:t>
            </a:r>
            <a:r>
              <a:rPr lang="en-AU" sz="1400" dirty="0" err="1">
                <a:solidFill>
                  <a:schemeClr val="tx2"/>
                </a:solidFill>
                <a:latin typeface="+mj-lt"/>
              </a:rPr>
              <a:t>C,Davoli</a:t>
            </a:r>
            <a:r>
              <a:rPr lang="en-AU" sz="1400" dirty="0">
                <a:solidFill>
                  <a:schemeClr val="tx2"/>
                </a:solidFill>
                <a:latin typeface="+mj-lt"/>
              </a:rPr>
              <a:t> M. Buprenorphine maintenance versus placebo or methadone maintenance for opioid dependence. </a:t>
            </a:r>
            <a:r>
              <a:rPr lang="en-AU" sz="1400" i="1" dirty="0">
                <a:solidFill>
                  <a:schemeClr val="tx2"/>
                </a:solidFill>
                <a:latin typeface="+mj-lt"/>
              </a:rPr>
              <a:t>Cochrane Database of Systematic Reviews </a:t>
            </a:r>
            <a:r>
              <a:rPr lang="en-AU" sz="1400" dirty="0">
                <a:solidFill>
                  <a:schemeClr val="tx2"/>
                </a:solidFill>
                <a:latin typeface="+mj-lt"/>
              </a:rPr>
              <a:t>2008, Issue 2. </a:t>
            </a:r>
          </a:p>
        </p:txBody>
      </p:sp>
      <p:sp>
        <p:nvSpPr>
          <p:cNvPr id="8" name="Pravokutnik 7">
            <a:extLst>
              <a:ext uri="{FF2B5EF4-FFF2-40B4-BE49-F238E27FC236}">
                <a16:creationId xmlns:a16="http://schemas.microsoft.com/office/drawing/2014/main" id="{D4FD6AB3-F5FC-4F96-9AB4-C1FFC0A53483}"/>
              </a:ext>
            </a:extLst>
          </p:cNvPr>
          <p:cNvSpPr/>
          <p:nvPr/>
        </p:nvSpPr>
        <p:spPr>
          <a:xfrm>
            <a:off x="172916" y="4996847"/>
            <a:ext cx="4152899" cy="37593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What is heterogeneity?</a:t>
            </a:r>
            <a:endParaRPr lang="en-AU" altLang="en-US"/>
          </a:p>
        </p:txBody>
      </p:sp>
      <p:sp>
        <p:nvSpPr>
          <p:cNvPr id="6" name="Content Placeholder 5"/>
          <p:cNvSpPr>
            <a:spLocks noGrp="1"/>
          </p:cNvSpPr>
          <p:nvPr>
            <p:ph idx="1"/>
          </p:nvPr>
        </p:nvSpPr>
        <p:spPr>
          <a:xfrm>
            <a:off x="439738" y="3403600"/>
            <a:ext cx="6120000" cy="2781200"/>
          </a:xfrm>
        </p:spPr>
        <p:txBody>
          <a:bodyPr/>
          <a:lstStyle/>
          <a:p>
            <a:pPr marL="177800" indent="-177800">
              <a:buFont typeface="Arial" panose="020B0604020202020204" pitchFamily="34" charset="0"/>
              <a:buChar char="•"/>
            </a:pPr>
            <a:r>
              <a:rPr lang="en-AU" dirty="0"/>
              <a:t>three broad types:</a:t>
            </a:r>
          </a:p>
          <a:p>
            <a:pPr lvl="2"/>
            <a:r>
              <a:rPr lang="en-AU" dirty="0"/>
              <a:t>clinical</a:t>
            </a:r>
          </a:p>
          <a:p>
            <a:pPr lvl="2"/>
            <a:r>
              <a:rPr lang="en-AU" dirty="0"/>
              <a:t>methodological</a:t>
            </a:r>
          </a:p>
          <a:p>
            <a:pPr lvl="2"/>
            <a:r>
              <a:rPr lang="en-AU" dirty="0"/>
              <a:t>statistical</a:t>
            </a:r>
          </a:p>
          <a:p>
            <a:endParaRPr lang="en-AU" dirty="0"/>
          </a:p>
        </p:txBody>
      </p:sp>
      <p:sp>
        <p:nvSpPr>
          <p:cNvPr id="8" name="Rectangle 3"/>
          <p:cNvSpPr txBox="1">
            <a:spLocks noChangeArrowheads="1"/>
          </p:cNvSpPr>
          <p:nvPr/>
        </p:nvSpPr>
        <p:spPr>
          <a:xfrm>
            <a:off x="1507401" y="2569300"/>
            <a:ext cx="5257800" cy="485775"/>
          </a:xfrm>
          <a:prstGeom prst="rect">
            <a:avLst/>
          </a:prstGeom>
          <a:solidFill>
            <a:schemeClr val="accent2"/>
          </a:solidFill>
          <a:ln>
            <a:solidFill>
              <a:schemeClr val="bg2"/>
            </a:solidFill>
          </a:ln>
        </p:spPr>
        <p:txBody>
          <a:bodyPr anchor="ct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Wingdings" panose="05000000000000000000" pitchFamily="2" charset="2"/>
              <a:buNone/>
            </a:pPr>
            <a:r>
              <a:rPr lang="en-US" altLang="en-US" b="1" dirty="0">
                <a:solidFill>
                  <a:schemeClr val="bg1"/>
                </a:solidFill>
              </a:rPr>
              <a:t>Variation or differences</a:t>
            </a:r>
            <a:endParaRPr lang="en-AU" altLang="en-US" b="1" dirty="0">
              <a:solidFill>
                <a:schemeClr val="bg1"/>
              </a:solidFill>
            </a:endParaRPr>
          </a:p>
        </p:txBody>
      </p:sp>
    </p:spTree>
    <p:extLst>
      <p:ext uri="{BB962C8B-B14F-4D97-AF65-F5344CB8AC3E}">
        <p14:creationId xmlns:p14="http://schemas.microsoft.com/office/powerpoint/2010/main" val="38352717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6"/>
          <p:cNvSpPr>
            <a:spLocks noGrp="1"/>
          </p:cNvSpPr>
          <p:nvPr>
            <p:ph type="title"/>
          </p:nvPr>
        </p:nvSpPr>
        <p:spPr>
          <a:xfrm>
            <a:off x="439737" y="1317600"/>
            <a:ext cx="8280929" cy="632838"/>
          </a:xfrm>
        </p:spPr>
        <p:txBody>
          <a:bodyPr/>
          <a:lstStyle/>
          <a:p>
            <a:r>
              <a:rPr lang="en-AU" altLang="en-US" dirty="0"/>
              <a:t>Do the statistics show heterogeneity?</a:t>
            </a:r>
          </a:p>
        </p:txBody>
      </p:sp>
      <p:pic>
        <p:nvPicPr>
          <p:cNvPr id="44034"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rcRect l="2" r="14622"/>
          <a:stretch>
            <a:fillRect/>
          </a:stretch>
        </p:blipFill>
        <p:spPr>
          <a:xfrm>
            <a:off x="0" y="2071688"/>
            <a:ext cx="9144000" cy="3654425"/>
          </a:xfrm>
        </p:spPr>
      </p:pic>
      <p:sp>
        <p:nvSpPr>
          <p:cNvPr id="5" name="Oval 4"/>
          <p:cNvSpPr/>
          <p:nvPr/>
        </p:nvSpPr>
        <p:spPr>
          <a:xfrm>
            <a:off x="1143000" y="4548960"/>
            <a:ext cx="3657600" cy="7747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 name="TextBox 5"/>
          <p:cNvSpPr txBox="1"/>
          <p:nvPr/>
        </p:nvSpPr>
        <p:spPr>
          <a:xfrm>
            <a:off x="25400" y="2710635"/>
            <a:ext cx="3505200" cy="708025"/>
          </a:xfrm>
          <a:prstGeom prst="rect">
            <a:avLst/>
          </a:prstGeom>
          <a:solidFill>
            <a:srgbClr val="92D050"/>
          </a:solidFill>
        </p:spPr>
        <p:txBody>
          <a:bodyPr>
            <a:spAutoFit/>
          </a:bodyPr>
          <a:lstStyle/>
          <a:p>
            <a:pPr>
              <a:defRPr/>
            </a:pPr>
            <a:r>
              <a:rPr lang="en-AU" sz="2000" dirty="0">
                <a:latin typeface="+mj-lt"/>
              </a:rPr>
              <a:t>Yes.</a:t>
            </a:r>
          </a:p>
          <a:p>
            <a:pPr>
              <a:defRPr/>
            </a:pPr>
            <a:r>
              <a:rPr lang="en-AU" sz="2000" dirty="0">
                <a:latin typeface="+mj-lt"/>
              </a:rPr>
              <a:t>The I² statistic is high (72%)</a:t>
            </a:r>
          </a:p>
        </p:txBody>
      </p:sp>
      <p:sp>
        <p:nvSpPr>
          <p:cNvPr id="8" name="Text Box 14"/>
          <p:cNvSpPr txBox="1">
            <a:spLocks noChangeArrowheads="1"/>
          </p:cNvSpPr>
          <p:nvPr/>
        </p:nvSpPr>
        <p:spPr bwMode="auto">
          <a:xfrm>
            <a:off x="0" y="6324600"/>
            <a:ext cx="8305800" cy="533400"/>
          </a:xfrm>
          <a:prstGeom prst="rect">
            <a:avLst/>
          </a:prstGeom>
          <a:noFill/>
          <a:ln w="9525">
            <a:noFill/>
            <a:miter lim="800000"/>
            <a:headEnd/>
            <a:tailEnd/>
          </a:ln>
          <a:effectLst/>
        </p:spPr>
        <p:txBody>
          <a:bodyPr/>
          <a:lstStyle/>
          <a:p>
            <a:pPr>
              <a:defRPr/>
            </a:pPr>
            <a:r>
              <a:rPr lang="en-AU" sz="1400" dirty="0">
                <a:solidFill>
                  <a:schemeClr val="tx2"/>
                </a:solidFill>
                <a:latin typeface="+mj-lt"/>
              </a:rPr>
              <a:t>Source: </a:t>
            </a:r>
            <a:r>
              <a:rPr lang="en-AU" sz="1400" dirty="0" err="1">
                <a:solidFill>
                  <a:schemeClr val="tx2"/>
                </a:solidFill>
                <a:latin typeface="+mj-lt"/>
              </a:rPr>
              <a:t>Mattick</a:t>
            </a:r>
            <a:r>
              <a:rPr lang="en-AU" sz="1400" dirty="0">
                <a:solidFill>
                  <a:schemeClr val="tx2"/>
                </a:solidFill>
                <a:latin typeface="+mj-lt"/>
              </a:rPr>
              <a:t> RP, </a:t>
            </a:r>
            <a:r>
              <a:rPr lang="en-AU" sz="1400" dirty="0" err="1">
                <a:solidFill>
                  <a:schemeClr val="tx2"/>
                </a:solidFill>
                <a:latin typeface="+mj-lt"/>
              </a:rPr>
              <a:t>Kimber</a:t>
            </a:r>
            <a:r>
              <a:rPr lang="en-AU" sz="1400" dirty="0">
                <a:solidFill>
                  <a:schemeClr val="tx2"/>
                </a:solidFill>
                <a:latin typeface="+mj-lt"/>
              </a:rPr>
              <a:t> J, Breen </a:t>
            </a:r>
            <a:r>
              <a:rPr lang="en-AU" sz="1400" dirty="0" err="1">
                <a:solidFill>
                  <a:schemeClr val="tx2"/>
                </a:solidFill>
                <a:latin typeface="+mj-lt"/>
              </a:rPr>
              <a:t>C,Davoli</a:t>
            </a:r>
            <a:r>
              <a:rPr lang="en-AU" sz="1400" dirty="0">
                <a:solidFill>
                  <a:schemeClr val="tx2"/>
                </a:solidFill>
                <a:latin typeface="+mj-lt"/>
              </a:rPr>
              <a:t> M. Buprenorphine maintenance versus placebo or methadone maintenance for opioid dependence. </a:t>
            </a:r>
            <a:r>
              <a:rPr lang="en-AU" sz="1400" i="1" dirty="0">
                <a:solidFill>
                  <a:schemeClr val="tx2"/>
                </a:solidFill>
                <a:latin typeface="+mj-lt"/>
              </a:rPr>
              <a:t>Cochrane Database of Systematic Reviews </a:t>
            </a:r>
            <a:r>
              <a:rPr lang="en-AU" sz="1400" dirty="0">
                <a:solidFill>
                  <a:schemeClr val="tx2"/>
                </a:solidFill>
                <a:latin typeface="+mj-lt"/>
              </a:rPr>
              <a:t>2008, Issue 2. </a:t>
            </a:r>
          </a:p>
        </p:txBody>
      </p:sp>
    </p:spTree>
    <p:extLst>
      <p:ext uri="{BB962C8B-B14F-4D97-AF65-F5344CB8AC3E}">
        <p14:creationId xmlns:p14="http://schemas.microsoft.com/office/powerpoint/2010/main" val="476410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37829" y="972856"/>
            <a:ext cx="5005099" cy="706638"/>
          </a:xfrm>
        </p:spPr>
        <p:txBody>
          <a:bodyPr/>
          <a:lstStyle/>
          <a:p>
            <a:r>
              <a:rPr lang="en-AU" altLang="en-US" dirty="0"/>
              <a:t>Do these subgroups explain the observed heterogeneity?</a:t>
            </a:r>
          </a:p>
        </p:txBody>
      </p:sp>
      <p:pic>
        <p:nvPicPr>
          <p:cNvPr id="4608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5" b="29402"/>
          <a:stretch>
            <a:fillRect/>
          </a:stretch>
        </p:blipFill>
        <p:spPr>
          <a:xfrm>
            <a:off x="0" y="1841500"/>
            <a:ext cx="7951788" cy="4533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1000" y="6019800"/>
            <a:ext cx="457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TextBox 8"/>
          <p:cNvSpPr txBox="1"/>
          <p:nvPr/>
        </p:nvSpPr>
        <p:spPr>
          <a:xfrm>
            <a:off x="107639" y="2230267"/>
            <a:ext cx="3962400" cy="2246313"/>
          </a:xfrm>
          <a:prstGeom prst="rect">
            <a:avLst/>
          </a:prstGeom>
          <a:solidFill>
            <a:srgbClr val="92D050"/>
          </a:solidFill>
        </p:spPr>
        <p:txBody>
          <a:bodyPr>
            <a:spAutoFit/>
          </a:bodyPr>
          <a:lstStyle/>
          <a:p>
            <a:pPr>
              <a:defRPr/>
            </a:pPr>
            <a:r>
              <a:rPr lang="en-AU" sz="2000" dirty="0">
                <a:latin typeface="+mn-lt"/>
              </a:rPr>
              <a:t>No.</a:t>
            </a:r>
            <a:endParaRPr lang="en-AU" sz="2000" u="sng" dirty="0">
              <a:latin typeface="+mn-lt"/>
            </a:endParaRPr>
          </a:p>
          <a:p>
            <a:pPr>
              <a:defRPr/>
            </a:pPr>
            <a:r>
              <a:rPr lang="en-AU" sz="2000" u="sng" dirty="0">
                <a:latin typeface="+mn-lt"/>
              </a:rPr>
              <a:t>The 95% CIs overlap and the test for subgroup differences was not statistically significant (p = 0.29). Heterogeneity is not explained </a:t>
            </a:r>
            <a:r>
              <a:rPr lang="en-AU" sz="2000" dirty="0">
                <a:latin typeface="+mn-lt"/>
              </a:rPr>
              <a:t>by type of dose, so is likely caused by some other factor.</a:t>
            </a:r>
          </a:p>
        </p:txBody>
      </p:sp>
      <p:sp>
        <p:nvSpPr>
          <p:cNvPr id="8" name="Text Box 14"/>
          <p:cNvSpPr txBox="1">
            <a:spLocks noChangeArrowheads="1"/>
          </p:cNvSpPr>
          <p:nvPr/>
        </p:nvSpPr>
        <p:spPr bwMode="auto">
          <a:xfrm>
            <a:off x="0" y="6402968"/>
            <a:ext cx="8229600" cy="541337"/>
          </a:xfrm>
          <a:prstGeom prst="rect">
            <a:avLst/>
          </a:prstGeom>
          <a:noFill/>
          <a:ln w="9525">
            <a:noFill/>
            <a:miter lim="800000"/>
            <a:headEnd/>
            <a:tailEnd/>
          </a:ln>
          <a:effectLst/>
        </p:spPr>
        <p:txBody>
          <a:bodyPr/>
          <a:lstStyle/>
          <a:p>
            <a:pPr>
              <a:defRPr/>
            </a:pPr>
            <a:r>
              <a:rPr lang="en-AU" sz="1200" dirty="0">
                <a:solidFill>
                  <a:schemeClr val="tx2"/>
                </a:solidFill>
                <a:latin typeface="+mj-lt"/>
              </a:rPr>
              <a:t>Based on: O’Connell NE, Wand BM, Marston L, Spencer S, </a:t>
            </a:r>
            <a:r>
              <a:rPr lang="en-AU" sz="1200" dirty="0" err="1">
                <a:solidFill>
                  <a:schemeClr val="tx2"/>
                </a:solidFill>
                <a:latin typeface="+mj-lt"/>
              </a:rPr>
              <a:t>DeSouza</a:t>
            </a:r>
            <a:r>
              <a:rPr lang="en-AU" sz="1200" dirty="0">
                <a:solidFill>
                  <a:schemeClr val="tx2"/>
                </a:solidFill>
                <a:latin typeface="+mj-lt"/>
              </a:rPr>
              <a:t> LH. Non-invasive brain stimulation techniques for chronic pain. </a:t>
            </a:r>
            <a:r>
              <a:rPr lang="en-AU" sz="1200" i="1" dirty="0">
                <a:solidFill>
                  <a:schemeClr val="tx2"/>
                </a:solidFill>
                <a:latin typeface="+mj-lt"/>
              </a:rPr>
              <a:t>Cochrane Database of Systematic Reviews </a:t>
            </a:r>
            <a:r>
              <a:rPr lang="en-AU" sz="1200" dirty="0">
                <a:solidFill>
                  <a:schemeClr val="tx2"/>
                </a:solidFill>
                <a:latin typeface="+mj-lt"/>
              </a:rPr>
              <a:t>2010, Issue 9</a:t>
            </a:r>
            <a:r>
              <a:rPr lang="en-AU" sz="1400" dirty="0">
                <a:solidFill>
                  <a:schemeClr val="tx2"/>
                </a:solidFill>
                <a:latin typeface="+mj-lt"/>
              </a:rPr>
              <a:t>.</a:t>
            </a:r>
          </a:p>
        </p:txBody>
      </p:sp>
      <p:cxnSp>
        <p:nvCxnSpPr>
          <p:cNvPr id="7" name="Straight Connector 6"/>
          <p:cNvCxnSpPr/>
          <p:nvPr/>
        </p:nvCxnSpPr>
        <p:spPr>
          <a:xfrm>
            <a:off x="6604138" y="3523673"/>
            <a:ext cx="0" cy="17043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AU" altLang="en-US" dirty="0"/>
              <a:t>References</a:t>
            </a:r>
          </a:p>
        </p:txBody>
      </p:sp>
      <p:sp>
        <p:nvSpPr>
          <p:cNvPr id="47107" name="Content Placeholder 3"/>
          <p:cNvSpPr>
            <a:spLocks noGrp="1"/>
          </p:cNvSpPr>
          <p:nvPr>
            <p:ph idx="4294967295"/>
          </p:nvPr>
        </p:nvSpPr>
        <p:spPr>
          <a:xfrm>
            <a:off x="279400" y="2214756"/>
            <a:ext cx="8030308" cy="3910012"/>
          </a:xfrm>
        </p:spPr>
        <p:txBody>
          <a:bodyPr/>
          <a:lstStyle/>
          <a:p>
            <a:pPr marL="180975" indent="-180975">
              <a:buFont typeface="Arial" panose="020B0604020202020204" pitchFamily="34" charset="0"/>
              <a:buChar char="•"/>
            </a:pPr>
            <a:r>
              <a:rPr lang="en-US" altLang="en-US" sz="1600" dirty="0" err="1"/>
              <a:t>Deeks</a:t>
            </a:r>
            <a:r>
              <a:rPr lang="en-US" altLang="en-US" sz="1600" dirty="0"/>
              <a:t> JJ, Higgins JPT, Altman DG. </a:t>
            </a:r>
            <a:r>
              <a:rPr lang="en-US" altLang="en-US" sz="1600" b="1" dirty="0"/>
              <a:t>Chapter 10</a:t>
            </a:r>
            <a:r>
              <a:rPr lang="en-US" altLang="en-US" sz="1600" dirty="0"/>
              <a:t>: </a:t>
            </a:r>
            <a:r>
              <a:rPr lang="en-US" altLang="en-US" sz="1600" b="1" dirty="0" err="1"/>
              <a:t>Analysing</a:t>
            </a:r>
            <a:r>
              <a:rPr lang="en-US" altLang="en-US" sz="1600" b="1" dirty="0"/>
              <a:t> data and undertaking meta-analyses</a:t>
            </a:r>
            <a:r>
              <a:rPr lang="en-US" altLang="en-US" sz="1600" dirty="0"/>
              <a:t>. In: Higgins JPT, Thomas J, Chandler J, </a:t>
            </a:r>
            <a:r>
              <a:rPr lang="en-US" altLang="en-US" sz="1600" dirty="0" err="1"/>
              <a:t>Cumpston</a:t>
            </a:r>
            <a:r>
              <a:rPr lang="en-US" altLang="en-US" sz="1600" dirty="0"/>
              <a:t> M, Li T, Page MJ, Welch VA (editors). Cochrane Handbook for Systematic Reviews of Interventions version 6.1 (updated September 2020). Cochrane, 2020. Available from </a:t>
            </a:r>
            <a:r>
              <a:rPr lang="en-US" altLang="en-US" sz="1600" dirty="0" err="1"/>
              <a:t>www.training.cochrane.org</a:t>
            </a:r>
            <a:r>
              <a:rPr lang="en-US" altLang="en-US" sz="1600" dirty="0"/>
              <a:t>/handbook.</a:t>
            </a:r>
          </a:p>
          <a:p>
            <a:endParaRPr lang="en-AU" altLang="en-US" dirty="0"/>
          </a:p>
          <a:p>
            <a:endParaRPr lang="en-AU" altLang="en-US" dirty="0"/>
          </a:p>
          <a:p>
            <a:endParaRPr lang="en-AU" altLang="en-US" dirty="0"/>
          </a:p>
        </p:txBody>
      </p:sp>
      <p:sp>
        <p:nvSpPr>
          <p:cNvPr id="7" name="Title 1"/>
          <p:cNvSpPr txBox="1">
            <a:spLocks/>
          </p:cNvSpPr>
          <p:nvPr/>
        </p:nvSpPr>
        <p:spPr bwMode="auto">
          <a:xfrm>
            <a:off x="279400" y="3741137"/>
            <a:ext cx="8864600"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279400" y="4802573"/>
            <a:ext cx="8229600" cy="1262063"/>
          </a:xfrm>
          <a:prstGeom prst="rect">
            <a:avLst/>
          </a:prstGeom>
          <a:noFill/>
          <a:ln w="9525">
            <a:noFill/>
            <a:miter lim="800000"/>
            <a:headEnd/>
            <a:tailEnd/>
          </a:ln>
        </p:spPr>
        <p:txBody>
          <a:bodyPr/>
          <a:lstStyle/>
          <a:p>
            <a:pPr marL="180975" indent="-180975">
              <a:spcBef>
                <a:spcPct val="20000"/>
              </a:spcBef>
              <a:buClr>
                <a:schemeClr val="bg2"/>
              </a:buClr>
              <a:buFont typeface="Arial" charset="0"/>
              <a:buChar char="•"/>
              <a:tabLst>
                <a:tab pos="179388" algn="l"/>
              </a:tabLst>
              <a:defRPr/>
            </a:pPr>
            <a:r>
              <a:rPr lang="en-AU" sz="1600" dirty="0">
                <a:solidFill>
                  <a:schemeClr val="tx2"/>
                </a:solidFill>
                <a:latin typeface="+mn-lt"/>
              </a:rPr>
              <a:t>Compiled by Sharon Kramer</a:t>
            </a:r>
          </a:p>
          <a:p>
            <a:pPr marL="180975" indent="-180975">
              <a:spcBef>
                <a:spcPct val="20000"/>
              </a:spcBef>
              <a:buClr>
                <a:schemeClr val="bg2"/>
              </a:buClr>
              <a:buFont typeface="Arial" charset="0"/>
              <a:buChar char="•"/>
              <a:tabLst>
                <a:tab pos="179388" algn="l"/>
              </a:tabLst>
              <a:defRPr/>
            </a:pPr>
            <a:r>
              <a:rPr lang="en-AU" sz="1600" dirty="0">
                <a:solidFill>
                  <a:schemeClr val="tx2"/>
                </a:solidFill>
                <a:latin typeface="+mn-lt"/>
              </a:rPr>
              <a:t>Based on Cochrane online training modules developed by the University of Portsmouth and the Cochrane </a:t>
            </a:r>
            <a:r>
              <a:rPr lang="hr-HR" sz="1600" dirty="0">
                <a:solidFill>
                  <a:schemeClr val="tx2"/>
                </a:solidFill>
                <a:latin typeface="+mn-lt"/>
              </a:rPr>
              <a:t>UK</a:t>
            </a:r>
            <a:r>
              <a:rPr lang="en-AU" sz="1600" dirty="0">
                <a:solidFill>
                  <a:schemeClr val="tx2"/>
                </a:solidFill>
                <a:latin typeface="+mn-lt"/>
              </a:rPr>
              <a:t>.</a:t>
            </a:r>
          </a:p>
        </p:txBody>
      </p:sp>
    </p:spTree>
    <p:extLst>
      <p:ext uri="{BB962C8B-B14F-4D97-AF65-F5344CB8AC3E}">
        <p14:creationId xmlns:p14="http://schemas.microsoft.com/office/powerpoint/2010/main" val="305199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a:t>Clinical diversity</a:t>
            </a:r>
            <a:endParaRPr lang="en-AU" altLang="en-US" dirty="0"/>
          </a:p>
        </p:txBody>
      </p:sp>
      <p:sp>
        <p:nvSpPr>
          <p:cNvPr id="8195" name="Rectangle 1027"/>
          <p:cNvSpPr>
            <a:spLocks noGrp="1" noChangeArrowheads="1"/>
          </p:cNvSpPr>
          <p:nvPr>
            <p:ph idx="1"/>
          </p:nvPr>
        </p:nvSpPr>
        <p:spPr>
          <a:xfrm>
            <a:off x="439738" y="2275200"/>
            <a:ext cx="6782697" cy="3909600"/>
          </a:xfrm>
        </p:spPr>
        <p:txBody>
          <a:bodyPr/>
          <a:lstStyle/>
          <a:p>
            <a:pPr lvl="1"/>
            <a:r>
              <a:rPr lang="en-US" altLang="en-US" dirty="0"/>
              <a:t>participants</a:t>
            </a:r>
          </a:p>
          <a:p>
            <a:pPr lvl="2"/>
            <a:r>
              <a:rPr lang="en-US" altLang="en-US" dirty="0"/>
              <a:t>e.g. condition, age, gender, location, study eligibility criteria</a:t>
            </a:r>
          </a:p>
          <a:p>
            <a:pPr lvl="1"/>
            <a:r>
              <a:rPr lang="en-US" altLang="en-US" dirty="0"/>
              <a:t>interventions</a:t>
            </a:r>
          </a:p>
          <a:p>
            <a:pPr lvl="2"/>
            <a:r>
              <a:rPr lang="en-US" altLang="en-US" dirty="0"/>
              <a:t>intensity/dose, duration, delivery, additional components, experience of practitioners, control (placebo, none, standard care)</a:t>
            </a:r>
          </a:p>
          <a:p>
            <a:pPr lvl="1"/>
            <a:r>
              <a:rPr lang="en-US" altLang="en-US" dirty="0"/>
              <a:t>outcomes</a:t>
            </a:r>
          </a:p>
          <a:p>
            <a:pPr lvl="2"/>
            <a:r>
              <a:rPr lang="en-US" altLang="en-US" dirty="0"/>
              <a:t>follow-up duration, ways of measuring, definition of an event, cut-off points</a:t>
            </a:r>
            <a:endParaRPr lang="en-AU" altLang="en-US" dirty="0"/>
          </a:p>
        </p:txBody>
      </p:sp>
    </p:spTree>
    <p:extLst>
      <p:ext uri="{BB962C8B-B14F-4D97-AF65-F5344CB8AC3E}">
        <p14:creationId xmlns:p14="http://schemas.microsoft.com/office/powerpoint/2010/main" val="40572770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a:t>Methodological diversity</a:t>
            </a:r>
          </a:p>
        </p:txBody>
      </p:sp>
      <p:sp>
        <p:nvSpPr>
          <p:cNvPr id="9219" name="Rectangle 3"/>
          <p:cNvSpPr>
            <a:spLocks noGrp="1" noChangeArrowheads="1"/>
          </p:cNvSpPr>
          <p:nvPr>
            <p:ph type="body" idx="4294967295"/>
          </p:nvPr>
        </p:nvSpPr>
        <p:spPr>
          <a:xfrm>
            <a:off x="656493" y="2290152"/>
            <a:ext cx="6447692" cy="3910013"/>
          </a:xfrm>
        </p:spPr>
        <p:txBody>
          <a:bodyPr/>
          <a:lstStyle/>
          <a:p>
            <a:pPr lvl="1"/>
            <a:r>
              <a:rPr lang="en-GB" altLang="en-US" dirty="0"/>
              <a:t>design</a:t>
            </a:r>
          </a:p>
          <a:p>
            <a:pPr lvl="2"/>
            <a:r>
              <a:rPr lang="en-GB" altLang="en-US" dirty="0"/>
              <a:t>e.g. randomised vs non-randomised, crossover vs parallel, individual vs cluster randomised</a:t>
            </a:r>
          </a:p>
          <a:p>
            <a:pPr lvl="1"/>
            <a:r>
              <a:rPr lang="en-GB" altLang="en-US" dirty="0"/>
              <a:t>conduct</a:t>
            </a:r>
          </a:p>
          <a:p>
            <a:pPr lvl="2"/>
            <a:r>
              <a:rPr lang="en-GB" altLang="en-US" dirty="0"/>
              <a:t>e.g. risk of bias, approach to analysis</a:t>
            </a:r>
          </a:p>
        </p:txBody>
      </p:sp>
    </p:spTree>
    <p:extLst>
      <p:ext uri="{BB962C8B-B14F-4D97-AF65-F5344CB8AC3E}">
        <p14:creationId xmlns:p14="http://schemas.microsoft.com/office/powerpoint/2010/main" val="24466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Statistical heterogeneity</a:t>
            </a:r>
          </a:p>
        </p:txBody>
      </p:sp>
      <p:sp>
        <p:nvSpPr>
          <p:cNvPr id="10243" name="Rectangle 3"/>
          <p:cNvSpPr>
            <a:spLocks noGrp="1" noChangeArrowheads="1"/>
          </p:cNvSpPr>
          <p:nvPr>
            <p:ph type="body" idx="4294967295"/>
          </p:nvPr>
        </p:nvSpPr>
        <p:spPr>
          <a:xfrm>
            <a:off x="597876" y="2237154"/>
            <a:ext cx="6646986" cy="3910013"/>
          </a:xfrm>
        </p:spPr>
        <p:txBody>
          <a:bodyPr/>
          <a:lstStyle/>
          <a:p>
            <a:pPr lvl="1"/>
            <a:r>
              <a:rPr lang="en-GB" dirty="0"/>
              <a:t>there will always be random (sampling) variation between the results of different studies</a:t>
            </a:r>
          </a:p>
          <a:p>
            <a:pPr lvl="1"/>
            <a:r>
              <a:rPr lang="en-GB" dirty="0"/>
              <a:t>heterogeneity is variation between the effects being evaluated in the different studies</a:t>
            </a:r>
          </a:p>
          <a:p>
            <a:pPr lvl="2"/>
            <a:r>
              <a:rPr lang="en-GB" dirty="0"/>
              <a:t>caused by clinical and methodological diversity</a:t>
            </a:r>
          </a:p>
          <a:p>
            <a:pPr lvl="2"/>
            <a:r>
              <a:rPr lang="en-GB" dirty="0"/>
              <a:t>alternative to homogeneity (identical true effects underlying every study)</a:t>
            </a:r>
          </a:p>
          <a:p>
            <a:pPr lvl="2"/>
            <a:r>
              <a:rPr lang="en-GB" dirty="0"/>
              <a:t>study results will be more different from each other than if random variation is the only reason for the differences between the estimated intervention effects</a:t>
            </a:r>
          </a:p>
        </p:txBody>
      </p:sp>
    </p:spTree>
    <p:extLst>
      <p:ext uri="{BB962C8B-B14F-4D97-AF65-F5344CB8AC3E}">
        <p14:creationId xmlns:p14="http://schemas.microsoft.com/office/powerpoint/2010/main" val="381151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Session outline</a:t>
            </a:r>
            <a:endParaRPr lang="en-AU" altLang="en-US"/>
          </a:p>
        </p:txBody>
      </p:sp>
      <p:sp>
        <p:nvSpPr>
          <p:cNvPr id="11267" name="Content Placeholder 2"/>
          <p:cNvSpPr>
            <a:spLocks noGrp="1"/>
          </p:cNvSpPr>
          <p:nvPr>
            <p:ph idx="1"/>
          </p:nvPr>
        </p:nvSpPr>
        <p:spPr/>
        <p:txBody>
          <a:bodyPr/>
          <a:lstStyle/>
          <a:p>
            <a:pPr marL="177800" indent="-177800">
              <a:buFont typeface="Arial" panose="020B0604020202020204" pitchFamily="34" charset="0"/>
              <a:buChar char="•"/>
            </a:pPr>
            <a:r>
              <a:rPr lang="en-AU" altLang="en-US" dirty="0"/>
              <a:t>what is heterogeneity?</a:t>
            </a:r>
          </a:p>
          <a:p>
            <a:pPr marL="177800" indent="-177800">
              <a:buFont typeface="Arial" panose="020B0604020202020204" pitchFamily="34" charset="0"/>
              <a:buChar char="•"/>
            </a:pPr>
            <a:r>
              <a:rPr lang="en-AU" altLang="en-US" b="1" dirty="0"/>
              <a:t>assumptions about heterogeneity</a:t>
            </a:r>
          </a:p>
          <a:p>
            <a:pPr marL="177800" indent="-177800">
              <a:buFont typeface="Arial" panose="020B0604020202020204" pitchFamily="34" charset="0"/>
              <a:buChar char="•"/>
            </a:pPr>
            <a:r>
              <a:rPr lang="en-AU" altLang="en-US" dirty="0"/>
              <a:t>identifying heterogeneity</a:t>
            </a:r>
          </a:p>
          <a:p>
            <a:pPr marL="177800" indent="-177800">
              <a:buFont typeface="Arial" panose="020B0604020202020204" pitchFamily="34" charset="0"/>
              <a:buChar char="•"/>
            </a:pPr>
            <a:r>
              <a:rPr lang="en-AU" altLang="en-US" dirty="0"/>
              <a:t>exploring your results</a:t>
            </a:r>
          </a:p>
        </p:txBody>
      </p:sp>
    </p:spTree>
    <p:extLst>
      <p:ext uri="{BB962C8B-B14F-4D97-AF65-F5344CB8AC3E}">
        <p14:creationId xmlns:p14="http://schemas.microsoft.com/office/powerpoint/2010/main" val="133723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9737" y="1317600"/>
            <a:ext cx="7720589" cy="632838"/>
          </a:xfrm>
        </p:spPr>
        <p:txBody>
          <a:bodyPr/>
          <a:lstStyle/>
          <a:p>
            <a:r>
              <a:rPr lang="en-AU" altLang="en-US" dirty="0"/>
              <a:t>Fixed-effect vs random-effects</a:t>
            </a:r>
          </a:p>
        </p:txBody>
      </p:sp>
      <p:sp>
        <p:nvSpPr>
          <p:cNvPr id="12291" name="Content Placeholder 2"/>
          <p:cNvSpPr>
            <a:spLocks noGrp="1"/>
          </p:cNvSpPr>
          <p:nvPr>
            <p:ph idx="4294967295"/>
          </p:nvPr>
        </p:nvSpPr>
        <p:spPr>
          <a:xfrm>
            <a:off x="738554" y="2265729"/>
            <a:ext cx="6119813" cy="3910013"/>
          </a:xfrm>
        </p:spPr>
        <p:txBody>
          <a:bodyPr/>
          <a:lstStyle/>
          <a:p>
            <a:pPr marL="177800" indent="-177800">
              <a:buFont typeface="Arial" panose="020B0604020202020204" pitchFamily="34" charset="0"/>
              <a:buChar char="•"/>
            </a:pPr>
            <a:r>
              <a:rPr lang="en-AU" altLang="en-US" dirty="0"/>
              <a:t>two models for meta-analysis available in </a:t>
            </a:r>
            <a:r>
              <a:rPr lang="en-AU" altLang="en-US" dirty="0" err="1"/>
              <a:t>RevMan</a:t>
            </a:r>
            <a:endParaRPr lang="en-AU" altLang="en-US" dirty="0"/>
          </a:p>
          <a:p>
            <a:pPr marL="177800" indent="-177800">
              <a:buFont typeface="Arial" panose="020B0604020202020204" pitchFamily="34" charset="0"/>
              <a:buChar char="•"/>
            </a:pPr>
            <a:r>
              <a:rPr lang="en-AU" altLang="en-US" dirty="0"/>
              <a:t>make different assumptions about heterogeneity</a:t>
            </a:r>
          </a:p>
          <a:p>
            <a:pPr marL="177800" indent="-177800">
              <a:buFont typeface="Arial" panose="020B0604020202020204" pitchFamily="34" charset="0"/>
              <a:buChar char="•"/>
            </a:pPr>
            <a:r>
              <a:rPr lang="en-AU" altLang="en-US" dirty="0"/>
              <a:t>pre-specify your planned approach in your protocol</a:t>
            </a:r>
          </a:p>
        </p:txBody>
      </p:sp>
    </p:spTree>
    <p:extLst>
      <p:ext uri="{BB962C8B-B14F-4D97-AF65-F5344CB8AC3E}">
        <p14:creationId xmlns:p14="http://schemas.microsoft.com/office/powerpoint/2010/main" val="3467870073"/>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333</TotalTime>
  <Words>10522</Words>
  <Application>Microsoft Office PowerPoint</Application>
  <PresentationFormat>On-screen Show (4:3)</PresentationFormat>
  <Paragraphs>505</Paragraphs>
  <Slides>42</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Source Sans Pro</vt:lpstr>
      <vt:lpstr>Source Sans Pro Semibold</vt:lpstr>
      <vt:lpstr>Times New Roman</vt:lpstr>
      <vt:lpstr>Wingdings</vt:lpstr>
      <vt:lpstr>Cochrane Purple</vt:lpstr>
      <vt:lpstr>Equation</vt:lpstr>
      <vt:lpstr>Exploring heterogeneity</vt:lpstr>
      <vt:lpstr>Steps of a Cochrane Review</vt:lpstr>
      <vt:lpstr>Session outline</vt:lpstr>
      <vt:lpstr>What is heterogeneity?</vt:lpstr>
      <vt:lpstr>Clinical diversity</vt:lpstr>
      <vt:lpstr>Methodological diversity</vt:lpstr>
      <vt:lpstr>Statistical heterogeneity</vt:lpstr>
      <vt:lpstr>Session outline</vt:lpstr>
      <vt:lpstr>Fixed-effect vs random-effects</vt:lpstr>
      <vt:lpstr>Fixed-effect model</vt:lpstr>
      <vt:lpstr>Random-effects model</vt:lpstr>
      <vt:lpstr>What’s the difference?</vt:lpstr>
      <vt:lpstr>No heterogeneity</vt:lpstr>
      <vt:lpstr>Some heterogeneity</vt:lpstr>
      <vt:lpstr>Small study effects</vt:lpstr>
      <vt:lpstr>Which to choose?</vt:lpstr>
      <vt:lpstr>Session outline</vt:lpstr>
      <vt:lpstr>Identifying heterogeneity</vt:lpstr>
      <vt:lpstr>Visual inspection</vt:lpstr>
      <vt:lpstr>The chi-squared (2) test</vt:lpstr>
      <vt:lpstr>The I2 statistic</vt:lpstr>
      <vt:lpstr>The I2 statistic</vt:lpstr>
      <vt:lpstr>PowerPoint Presentation</vt:lpstr>
      <vt:lpstr>PowerPoint Presentation</vt:lpstr>
      <vt:lpstr>Session outline</vt:lpstr>
      <vt:lpstr>Exploring your results</vt:lpstr>
      <vt:lpstr>Two methods available</vt:lpstr>
      <vt:lpstr>Proceed with caution</vt:lpstr>
      <vt:lpstr>Interpreting subgroup analyses</vt:lpstr>
      <vt:lpstr>Participant subgroups</vt:lpstr>
      <vt:lpstr>Intervention subgroups</vt:lpstr>
      <vt:lpstr>Sensitivity analysis</vt:lpstr>
      <vt:lpstr>What to include in your protocol </vt:lpstr>
      <vt:lpstr>Take home message</vt:lpstr>
      <vt:lpstr>References</vt:lpstr>
      <vt:lpstr>Examples: Assessing heterogeneity</vt:lpstr>
      <vt:lpstr>Does visual inspection show heterogeneity?</vt:lpstr>
      <vt:lpstr>Do the statistics show heterogeneity?</vt:lpstr>
      <vt:lpstr>Does visual inspection show heterogeneity?</vt:lpstr>
      <vt:lpstr>Do the statistics show heterogeneity?</vt:lpstr>
      <vt:lpstr>Do these subgroups explain the observed heterogeneity?</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Ursula Gonthier</cp:lastModifiedBy>
  <cp:revision>69</cp:revision>
  <cp:lastPrinted>2017-03-06T10:13:00Z</cp:lastPrinted>
  <dcterms:created xsi:type="dcterms:W3CDTF">2016-03-04T03:08:32Z</dcterms:created>
  <dcterms:modified xsi:type="dcterms:W3CDTF">2022-07-11T12:51:20Z</dcterms:modified>
  <cp:category/>
</cp:coreProperties>
</file>