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257" r:id="rId2"/>
    <p:sldId id="277" r:id="rId3"/>
    <p:sldId id="346" r:id="rId4"/>
    <p:sldId id="485" r:id="rId5"/>
    <p:sldId id="494" r:id="rId6"/>
    <p:sldId id="486" r:id="rId7"/>
    <p:sldId id="487" r:id="rId8"/>
    <p:sldId id="522" r:id="rId9"/>
    <p:sldId id="495" r:id="rId10"/>
    <p:sldId id="496" r:id="rId11"/>
    <p:sldId id="523" r:id="rId12"/>
    <p:sldId id="532" r:id="rId13"/>
    <p:sldId id="518" r:id="rId14"/>
    <p:sldId id="558" r:id="rId15"/>
    <p:sldId id="557" r:id="rId16"/>
    <p:sldId id="555" r:id="rId17"/>
    <p:sldId id="519" r:id="rId18"/>
    <p:sldId id="515" r:id="rId19"/>
    <p:sldId id="552" r:id="rId20"/>
    <p:sldId id="441" r:id="rId21"/>
    <p:sldId id="482" r:id="rId22"/>
    <p:sldId id="533" r:id="rId23"/>
    <p:sldId id="540" r:id="rId24"/>
    <p:sldId id="559" r:id="rId25"/>
    <p:sldId id="556" r:id="rId26"/>
    <p:sldId id="341" r:id="rId27"/>
    <p:sldId id="344" r:id="rId28"/>
    <p:sldId id="553" r:id="rId29"/>
    <p:sldId id="345"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024"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87" autoAdjust="0"/>
    <p:restoredTop sz="59363" autoAdjust="0"/>
  </p:normalViewPr>
  <p:slideViewPr>
    <p:cSldViewPr snapToGrid="0" showGuides="1">
      <p:cViewPr varScale="1">
        <p:scale>
          <a:sx n="97" d="100"/>
          <a:sy n="97" d="100"/>
        </p:scale>
        <p:origin x="3536" y="76"/>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1" d="100"/>
          <a:sy n="81" d="100"/>
        </p:scale>
        <p:origin x="972" y="102"/>
      </p:cViewPr>
      <p:guideLst>
        <p:guide orient="horz" pos="3024"/>
        <p:guide/>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D7BEAC-F8C5-E843-81AA-4DE84586764B}" type="doc">
      <dgm:prSet loTypeId="urn:microsoft.com/office/officeart/2005/8/layout/orgChart1" loCatId="" qsTypeId="urn:microsoft.com/office/officeart/2005/8/quickstyle/simple4" qsCatId="simple" csTypeId="urn:microsoft.com/office/officeart/2005/8/colors/accent0_3" csCatId="mainScheme" phldr="1"/>
      <dgm:spPr/>
      <dgm:t>
        <a:bodyPr/>
        <a:lstStyle/>
        <a:p>
          <a:endParaRPr lang="en-US"/>
        </a:p>
      </dgm:t>
    </dgm:pt>
    <dgm:pt modelId="{405730D2-049B-D143-8AC0-E9AE41A4ED51}">
      <dgm:prSet phldrT="[Text]" custT="1"/>
      <dgm:spPr>
        <a:solidFill>
          <a:srgbClr val="002C64"/>
        </a:solidFill>
      </dgm:spPr>
      <dgm:t>
        <a:bodyPr/>
        <a:lstStyle/>
        <a:p>
          <a:r>
            <a:rPr lang="en-US" sz="1800">
              <a:latin typeface="Arial" charset="0"/>
              <a:ea typeface="Arial" charset="0"/>
              <a:cs typeface="Arial" charset="0"/>
            </a:rPr>
            <a:t>Differences in Health Outcomes</a:t>
          </a:r>
        </a:p>
      </dgm:t>
    </dgm:pt>
    <dgm:pt modelId="{F10B9804-EF86-EE42-BBA3-ACBE2A5CF39F}" type="parTrans" cxnId="{CB5B3B25-7CED-774A-B8BA-E66F267CA313}">
      <dgm:prSet/>
      <dgm:spPr/>
      <dgm:t>
        <a:bodyPr/>
        <a:lstStyle/>
        <a:p>
          <a:endParaRPr lang="en-US" sz="1800">
            <a:latin typeface="Arial" charset="0"/>
            <a:ea typeface="Arial" charset="0"/>
            <a:cs typeface="Arial" charset="0"/>
          </a:endParaRPr>
        </a:p>
      </dgm:t>
    </dgm:pt>
    <dgm:pt modelId="{E1B28F54-E74A-EE45-BB56-3727A156C92B}" type="sibTrans" cxnId="{CB5B3B25-7CED-774A-B8BA-E66F267CA313}">
      <dgm:prSet/>
      <dgm:spPr/>
      <dgm:t>
        <a:bodyPr/>
        <a:lstStyle/>
        <a:p>
          <a:endParaRPr lang="en-US" sz="1800">
            <a:latin typeface="Arial" charset="0"/>
            <a:ea typeface="Arial" charset="0"/>
            <a:cs typeface="Arial" charset="0"/>
          </a:endParaRPr>
        </a:p>
      </dgm:t>
    </dgm:pt>
    <dgm:pt modelId="{6C02D99E-3619-AF4D-8E7A-1BC268AA7D51}" type="asst">
      <dgm:prSet phldrT="[Text]" custT="1"/>
      <dgm:spPr>
        <a:solidFill>
          <a:srgbClr val="002C64"/>
        </a:solidFill>
      </dgm:spPr>
      <dgm:t>
        <a:bodyPr/>
        <a:lstStyle/>
        <a:p>
          <a:r>
            <a:rPr lang="en-US" sz="1800">
              <a:latin typeface="Arial" charset="0"/>
              <a:ea typeface="Arial" charset="0"/>
              <a:cs typeface="Arial" charset="0"/>
            </a:rPr>
            <a:t>Unavoidable</a:t>
          </a:r>
        </a:p>
      </dgm:t>
    </dgm:pt>
    <dgm:pt modelId="{590F4BEE-46D4-8148-AEE8-C1E684EC557D}" type="parTrans" cxnId="{C57FA099-DA22-3546-89B6-DC41A4381A4B}">
      <dgm:prSet/>
      <dgm:spPr/>
      <dgm:t>
        <a:bodyPr/>
        <a:lstStyle/>
        <a:p>
          <a:endParaRPr lang="en-US" sz="1800">
            <a:latin typeface="Arial" charset="0"/>
            <a:ea typeface="Arial" charset="0"/>
            <a:cs typeface="Arial" charset="0"/>
          </a:endParaRPr>
        </a:p>
      </dgm:t>
    </dgm:pt>
    <dgm:pt modelId="{28449449-7668-2F43-9F06-79543BE56503}" type="sibTrans" cxnId="{C57FA099-DA22-3546-89B6-DC41A4381A4B}">
      <dgm:prSet/>
      <dgm:spPr/>
      <dgm:t>
        <a:bodyPr/>
        <a:lstStyle/>
        <a:p>
          <a:endParaRPr lang="en-US" sz="1800">
            <a:latin typeface="Arial" charset="0"/>
            <a:ea typeface="Arial" charset="0"/>
            <a:cs typeface="Arial" charset="0"/>
          </a:endParaRPr>
        </a:p>
      </dgm:t>
    </dgm:pt>
    <dgm:pt modelId="{5D273861-4D4D-0549-9257-7564EEE62E28}">
      <dgm:prSet phldrT="[Text]" custT="1"/>
      <dgm:spPr>
        <a:solidFill>
          <a:srgbClr val="002C64"/>
        </a:solidFill>
      </dgm:spPr>
      <dgm:t>
        <a:bodyPr/>
        <a:lstStyle/>
        <a:p>
          <a:r>
            <a:rPr lang="en-US" sz="1800">
              <a:latin typeface="Arial" charset="0"/>
              <a:ea typeface="Arial" charset="0"/>
              <a:cs typeface="Arial" charset="0"/>
            </a:rPr>
            <a:t>Acceptable</a:t>
          </a:r>
        </a:p>
      </dgm:t>
    </dgm:pt>
    <dgm:pt modelId="{B1410BD9-BADC-E04C-8529-96147FEA0588}" type="parTrans" cxnId="{32B1A89F-2613-DC40-87EE-57BABA276EAE}">
      <dgm:prSet/>
      <dgm:spPr/>
      <dgm:t>
        <a:bodyPr/>
        <a:lstStyle/>
        <a:p>
          <a:endParaRPr lang="en-US" sz="1800">
            <a:latin typeface="Arial" charset="0"/>
            <a:ea typeface="Arial" charset="0"/>
            <a:cs typeface="Arial" charset="0"/>
          </a:endParaRPr>
        </a:p>
      </dgm:t>
    </dgm:pt>
    <dgm:pt modelId="{9C4039FD-DE70-B94C-B285-4A5D87BD7F85}" type="sibTrans" cxnId="{32B1A89F-2613-DC40-87EE-57BABA276EAE}">
      <dgm:prSet/>
      <dgm:spPr/>
      <dgm:t>
        <a:bodyPr/>
        <a:lstStyle/>
        <a:p>
          <a:endParaRPr lang="en-US" sz="1800">
            <a:latin typeface="Arial" charset="0"/>
            <a:ea typeface="Arial" charset="0"/>
            <a:cs typeface="Arial" charset="0"/>
          </a:endParaRPr>
        </a:p>
      </dgm:t>
    </dgm:pt>
    <dgm:pt modelId="{79CAC1F6-2F51-EB4C-8F4A-76320EFF6506}">
      <dgm:prSet phldrT="[Text]" custT="1"/>
      <dgm:spPr>
        <a:solidFill>
          <a:srgbClr val="E1BB2C"/>
        </a:solidFill>
        <a:ln>
          <a:solidFill>
            <a:srgbClr val="002C64"/>
          </a:solidFill>
        </a:ln>
      </dgm:spPr>
      <dgm:t>
        <a:bodyPr/>
        <a:lstStyle/>
        <a:p>
          <a:r>
            <a:rPr lang="en-US" sz="1800">
              <a:latin typeface="Arial" charset="0"/>
              <a:ea typeface="Arial" charset="0"/>
              <a:cs typeface="Arial" charset="0"/>
            </a:rPr>
            <a:t>Unacceptable</a:t>
          </a:r>
          <a:r>
            <a:rPr lang="en-US" sz="1800" baseline="0">
              <a:latin typeface="Arial" charset="0"/>
              <a:ea typeface="Arial" charset="0"/>
              <a:cs typeface="Arial" charset="0"/>
            </a:rPr>
            <a:t> </a:t>
          </a:r>
          <a:r>
            <a:rPr lang="en-US" sz="1800" u="sng" baseline="0">
              <a:latin typeface="Arial" charset="0"/>
              <a:ea typeface="Arial" charset="0"/>
              <a:cs typeface="Arial" charset="0"/>
            </a:rPr>
            <a:t>AND</a:t>
          </a:r>
          <a:r>
            <a:rPr lang="en-US" sz="1800" u="none" baseline="0">
              <a:latin typeface="Arial" charset="0"/>
              <a:ea typeface="Arial" charset="0"/>
              <a:cs typeface="Arial" charset="0"/>
            </a:rPr>
            <a:t> </a:t>
          </a:r>
          <a:r>
            <a:rPr lang="en-US" sz="1800" u="none">
              <a:latin typeface="Arial" charset="0"/>
              <a:ea typeface="Arial" charset="0"/>
              <a:cs typeface="Arial" charset="0"/>
            </a:rPr>
            <a:t>Unfair</a:t>
          </a:r>
        </a:p>
      </dgm:t>
    </dgm:pt>
    <dgm:pt modelId="{18CA2BC9-4210-A14E-97E6-6979C1728001}" type="parTrans" cxnId="{E594876F-8EEB-024E-BF9C-94671A6239B2}">
      <dgm:prSet/>
      <dgm:spPr/>
      <dgm:t>
        <a:bodyPr/>
        <a:lstStyle/>
        <a:p>
          <a:endParaRPr lang="en-US" sz="1800">
            <a:latin typeface="Arial" charset="0"/>
            <a:ea typeface="Arial" charset="0"/>
            <a:cs typeface="Arial" charset="0"/>
          </a:endParaRPr>
        </a:p>
      </dgm:t>
    </dgm:pt>
    <dgm:pt modelId="{1B8AA2ED-73CE-964D-AAFB-61C3EDC93B3C}" type="sibTrans" cxnId="{E594876F-8EEB-024E-BF9C-94671A6239B2}">
      <dgm:prSet/>
      <dgm:spPr/>
      <dgm:t>
        <a:bodyPr/>
        <a:lstStyle/>
        <a:p>
          <a:endParaRPr lang="en-US" sz="1800">
            <a:latin typeface="Arial" charset="0"/>
            <a:ea typeface="Arial" charset="0"/>
            <a:cs typeface="Arial" charset="0"/>
          </a:endParaRPr>
        </a:p>
      </dgm:t>
    </dgm:pt>
    <dgm:pt modelId="{1F854F53-80C0-B745-92B3-4C01232EFB62}" type="asst">
      <dgm:prSet phldrT="[Text]" custT="1"/>
      <dgm:spPr>
        <a:solidFill>
          <a:srgbClr val="002C64"/>
        </a:solidFill>
      </dgm:spPr>
      <dgm:t>
        <a:bodyPr/>
        <a:lstStyle/>
        <a:p>
          <a:r>
            <a:rPr lang="en-US" sz="1800">
              <a:latin typeface="Arial" charset="0"/>
              <a:ea typeface="Arial" charset="0"/>
              <a:cs typeface="Arial" charset="0"/>
            </a:rPr>
            <a:t>Potentially Avoidable</a:t>
          </a:r>
        </a:p>
      </dgm:t>
    </dgm:pt>
    <dgm:pt modelId="{D2DF2814-19F4-664A-BC3D-BED8BED3DAD6}" type="parTrans" cxnId="{928AD859-03A0-7344-9BF2-B2ACF495F960}">
      <dgm:prSet/>
      <dgm:spPr/>
      <dgm:t>
        <a:bodyPr/>
        <a:lstStyle/>
        <a:p>
          <a:endParaRPr lang="en-US" sz="1800">
            <a:latin typeface="Arial" charset="0"/>
            <a:ea typeface="Arial" charset="0"/>
            <a:cs typeface="Arial" charset="0"/>
          </a:endParaRPr>
        </a:p>
      </dgm:t>
    </dgm:pt>
    <dgm:pt modelId="{A692504A-8F44-4B4A-9927-B64DB865454F}" type="sibTrans" cxnId="{928AD859-03A0-7344-9BF2-B2ACF495F960}">
      <dgm:prSet/>
      <dgm:spPr/>
      <dgm:t>
        <a:bodyPr/>
        <a:lstStyle/>
        <a:p>
          <a:endParaRPr lang="en-US" sz="1800">
            <a:latin typeface="Arial" charset="0"/>
            <a:ea typeface="Arial" charset="0"/>
            <a:cs typeface="Arial" charset="0"/>
          </a:endParaRPr>
        </a:p>
      </dgm:t>
    </dgm:pt>
    <dgm:pt modelId="{519C3ADB-ED39-B746-A39D-5EDE15FECD4E}" type="pres">
      <dgm:prSet presAssocID="{BDD7BEAC-F8C5-E843-81AA-4DE84586764B}" presName="hierChild1" presStyleCnt="0">
        <dgm:presLayoutVars>
          <dgm:orgChart val="1"/>
          <dgm:chPref val="1"/>
          <dgm:dir/>
          <dgm:animOne val="branch"/>
          <dgm:animLvl val="lvl"/>
          <dgm:resizeHandles/>
        </dgm:presLayoutVars>
      </dgm:prSet>
      <dgm:spPr/>
    </dgm:pt>
    <dgm:pt modelId="{E0849A63-BD4A-4A44-959F-42839E74F0C3}" type="pres">
      <dgm:prSet presAssocID="{405730D2-049B-D143-8AC0-E9AE41A4ED51}" presName="hierRoot1" presStyleCnt="0">
        <dgm:presLayoutVars>
          <dgm:hierBranch val="init"/>
        </dgm:presLayoutVars>
      </dgm:prSet>
      <dgm:spPr/>
    </dgm:pt>
    <dgm:pt modelId="{82349A7A-8777-8B41-8353-E04E2B804E5B}" type="pres">
      <dgm:prSet presAssocID="{405730D2-049B-D143-8AC0-E9AE41A4ED51}" presName="rootComposite1" presStyleCnt="0"/>
      <dgm:spPr/>
    </dgm:pt>
    <dgm:pt modelId="{7418BF4C-3BF0-4E44-AAE7-856584BDADF8}" type="pres">
      <dgm:prSet presAssocID="{405730D2-049B-D143-8AC0-E9AE41A4ED51}" presName="rootText1" presStyleLbl="node0" presStyleIdx="0" presStyleCnt="1" custScaleX="176126">
        <dgm:presLayoutVars>
          <dgm:chPref val="3"/>
        </dgm:presLayoutVars>
      </dgm:prSet>
      <dgm:spPr/>
    </dgm:pt>
    <dgm:pt modelId="{784E4F1C-D723-2946-B402-05CDCCF9C49E}" type="pres">
      <dgm:prSet presAssocID="{405730D2-049B-D143-8AC0-E9AE41A4ED51}" presName="rootConnector1" presStyleLbl="node1" presStyleIdx="0" presStyleCnt="0"/>
      <dgm:spPr/>
    </dgm:pt>
    <dgm:pt modelId="{1A12FC4D-3A2F-0648-BB0E-C9F9E37465E5}" type="pres">
      <dgm:prSet presAssocID="{405730D2-049B-D143-8AC0-E9AE41A4ED51}" presName="hierChild2" presStyleCnt="0"/>
      <dgm:spPr/>
    </dgm:pt>
    <dgm:pt modelId="{76A02E8B-51C3-B34E-AD1A-BFC0897CFFE7}" type="pres">
      <dgm:prSet presAssocID="{405730D2-049B-D143-8AC0-E9AE41A4ED51}" presName="hierChild3" presStyleCnt="0"/>
      <dgm:spPr/>
    </dgm:pt>
    <dgm:pt modelId="{5DF47D63-4C90-2E44-A7AA-DE411E240F8C}" type="pres">
      <dgm:prSet presAssocID="{590F4BEE-46D4-8148-AEE8-C1E684EC557D}" presName="Name111" presStyleLbl="parChTrans1D2" presStyleIdx="0" presStyleCnt="2"/>
      <dgm:spPr/>
    </dgm:pt>
    <dgm:pt modelId="{DEB7816F-D731-184E-963D-48FDA22D6E4A}" type="pres">
      <dgm:prSet presAssocID="{6C02D99E-3619-AF4D-8E7A-1BC268AA7D51}" presName="hierRoot3" presStyleCnt="0">
        <dgm:presLayoutVars>
          <dgm:hierBranch val="init"/>
        </dgm:presLayoutVars>
      </dgm:prSet>
      <dgm:spPr/>
    </dgm:pt>
    <dgm:pt modelId="{C810A617-16BC-A141-84EE-0D1CB37D1C21}" type="pres">
      <dgm:prSet presAssocID="{6C02D99E-3619-AF4D-8E7A-1BC268AA7D51}" presName="rootComposite3" presStyleCnt="0"/>
      <dgm:spPr/>
    </dgm:pt>
    <dgm:pt modelId="{8BF017A5-D2DB-6F4D-B02F-C48D6F3EA972}" type="pres">
      <dgm:prSet presAssocID="{6C02D99E-3619-AF4D-8E7A-1BC268AA7D51}" presName="rootText3" presStyleLbl="asst1" presStyleIdx="0" presStyleCnt="2" custScaleX="142460">
        <dgm:presLayoutVars>
          <dgm:chPref val="3"/>
        </dgm:presLayoutVars>
      </dgm:prSet>
      <dgm:spPr/>
    </dgm:pt>
    <dgm:pt modelId="{BFE4BC09-980E-244B-BE0F-610938DC9029}" type="pres">
      <dgm:prSet presAssocID="{6C02D99E-3619-AF4D-8E7A-1BC268AA7D51}" presName="rootConnector3" presStyleLbl="asst1" presStyleIdx="0" presStyleCnt="2"/>
      <dgm:spPr/>
    </dgm:pt>
    <dgm:pt modelId="{93864324-6004-224A-90E9-63A5298BE5BD}" type="pres">
      <dgm:prSet presAssocID="{6C02D99E-3619-AF4D-8E7A-1BC268AA7D51}" presName="hierChild6" presStyleCnt="0"/>
      <dgm:spPr/>
    </dgm:pt>
    <dgm:pt modelId="{FB60D302-F7E7-2D44-8CFD-7A56637C1155}" type="pres">
      <dgm:prSet presAssocID="{6C02D99E-3619-AF4D-8E7A-1BC268AA7D51}" presName="hierChild7" presStyleCnt="0"/>
      <dgm:spPr/>
    </dgm:pt>
    <dgm:pt modelId="{DE487A10-9A4E-7D4F-AEB4-775868846B4F}" type="pres">
      <dgm:prSet presAssocID="{D2DF2814-19F4-664A-BC3D-BED8BED3DAD6}" presName="Name111" presStyleLbl="parChTrans1D2" presStyleIdx="1" presStyleCnt="2"/>
      <dgm:spPr/>
    </dgm:pt>
    <dgm:pt modelId="{8987C59D-5C94-6248-84C9-4C0305920A00}" type="pres">
      <dgm:prSet presAssocID="{1F854F53-80C0-B745-92B3-4C01232EFB62}" presName="hierRoot3" presStyleCnt="0">
        <dgm:presLayoutVars>
          <dgm:hierBranch val="init"/>
        </dgm:presLayoutVars>
      </dgm:prSet>
      <dgm:spPr/>
    </dgm:pt>
    <dgm:pt modelId="{45A55370-334F-4E4A-93E8-1A5AFAACA23F}" type="pres">
      <dgm:prSet presAssocID="{1F854F53-80C0-B745-92B3-4C01232EFB62}" presName="rootComposite3" presStyleCnt="0"/>
      <dgm:spPr/>
    </dgm:pt>
    <dgm:pt modelId="{2BA49BDF-A048-104C-B13E-7FB026F9CBD1}" type="pres">
      <dgm:prSet presAssocID="{1F854F53-80C0-B745-92B3-4C01232EFB62}" presName="rootText3" presStyleLbl="asst1" presStyleIdx="1" presStyleCnt="2" custScaleX="137024">
        <dgm:presLayoutVars>
          <dgm:chPref val="3"/>
        </dgm:presLayoutVars>
      </dgm:prSet>
      <dgm:spPr/>
    </dgm:pt>
    <dgm:pt modelId="{FFB93B0E-D673-F447-8DA0-F8AD9AB42870}" type="pres">
      <dgm:prSet presAssocID="{1F854F53-80C0-B745-92B3-4C01232EFB62}" presName="rootConnector3" presStyleLbl="asst1" presStyleIdx="1" presStyleCnt="2"/>
      <dgm:spPr/>
    </dgm:pt>
    <dgm:pt modelId="{618BAECE-D035-1A48-816A-96A3AA73FE7B}" type="pres">
      <dgm:prSet presAssocID="{1F854F53-80C0-B745-92B3-4C01232EFB62}" presName="hierChild6" presStyleCnt="0"/>
      <dgm:spPr/>
    </dgm:pt>
    <dgm:pt modelId="{510BCD00-C8F8-914F-A236-7A4741FF846F}" type="pres">
      <dgm:prSet presAssocID="{B1410BD9-BADC-E04C-8529-96147FEA0588}" presName="Name37" presStyleLbl="parChTrans1D3" presStyleIdx="0" presStyleCnt="2"/>
      <dgm:spPr/>
    </dgm:pt>
    <dgm:pt modelId="{5B863509-FE39-B846-9C0C-4DCD1B564948}" type="pres">
      <dgm:prSet presAssocID="{5D273861-4D4D-0549-9257-7564EEE62E28}" presName="hierRoot2" presStyleCnt="0">
        <dgm:presLayoutVars>
          <dgm:hierBranch val="init"/>
        </dgm:presLayoutVars>
      </dgm:prSet>
      <dgm:spPr/>
    </dgm:pt>
    <dgm:pt modelId="{8DEC6874-0582-A54D-AF3E-2546A07BFFAC}" type="pres">
      <dgm:prSet presAssocID="{5D273861-4D4D-0549-9257-7564EEE62E28}" presName="rootComposite" presStyleCnt="0"/>
      <dgm:spPr/>
    </dgm:pt>
    <dgm:pt modelId="{66610A71-F36B-5546-998B-9F60520A6AA6}" type="pres">
      <dgm:prSet presAssocID="{5D273861-4D4D-0549-9257-7564EEE62E28}" presName="rootText" presStyleLbl="node3" presStyleIdx="0" presStyleCnt="2" custScaleX="163430">
        <dgm:presLayoutVars>
          <dgm:chPref val="3"/>
        </dgm:presLayoutVars>
      </dgm:prSet>
      <dgm:spPr/>
    </dgm:pt>
    <dgm:pt modelId="{823339EE-6C87-9B4B-94DF-DEF384EDF087}" type="pres">
      <dgm:prSet presAssocID="{5D273861-4D4D-0549-9257-7564EEE62E28}" presName="rootConnector" presStyleLbl="node3" presStyleIdx="0" presStyleCnt="2"/>
      <dgm:spPr/>
    </dgm:pt>
    <dgm:pt modelId="{18F036D8-E86E-7D48-AF8A-E6EB166D1D13}" type="pres">
      <dgm:prSet presAssocID="{5D273861-4D4D-0549-9257-7564EEE62E28}" presName="hierChild4" presStyleCnt="0"/>
      <dgm:spPr/>
    </dgm:pt>
    <dgm:pt modelId="{FC8BA6EE-D391-3D45-922F-40D9CF1DAE9A}" type="pres">
      <dgm:prSet presAssocID="{5D273861-4D4D-0549-9257-7564EEE62E28}" presName="hierChild5" presStyleCnt="0"/>
      <dgm:spPr/>
    </dgm:pt>
    <dgm:pt modelId="{7FF0879F-BC37-3044-9A15-20D7BC1F2310}" type="pres">
      <dgm:prSet presAssocID="{18CA2BC9-4210-A14E-97E6-6979C1728001}" presName="Name37" presStyleLbl="parChTrans1D3" presStyleIdx="1" presStyleCnt="2"/>
      <dgm:spPr/>
    </dgm:pt>
    <dgm:pt modelId="{71433C86-4610-3040-A71B-9CAA61FBA0E7}" type="pres">
      <dgm:prSet presAssocID="{79CAC1F6-2F51-EB4C-8F4A-76320EFF6506}" presName="hierRoot2" presStyleCnt="0">
        <dgm:presLayoutVars>
          <dgm:hierBranch val="init"/>
        </dgm:presLayoutVars>
      </dgm:prSet>
      <dgm:spPr/>
    </dgm:pt>
    <dgm:pt modelId="{18FA86CE-E6D6-F146-914A-76A8796D152C}" type="pres">
      <dgm:prSet presAssocID="{79CAC1F6-2F51-EB4C-8F4A-76320EFF6506}" presName="rootComposite" presStyleCnt="0"/>
      <dgm:spPr/>
    </dgm:pt>
    <dgm:pt modelId="{92AECD17-9054-E14F-B611-0BAC22313DC6}" type="pres">
      <dgm:prSet presAssocID="{79CAC1F6-2F51-EB4C-8F4A-76320EFF6506}" presName="rootText" presStyleLbl="node3" presStyleIdx="1" presStyleCnt="2" custScaleX="163430">
        <dgm:presLayoutVars>
          <dgm:chPref val="3"/>
        </dgm:presLayoutVars>
      </dgm:prSet>
      <dgm:spPr/>
    </dgm:pt>
    <dgm:pt modelId="{F06FA23C-320E-7E42-8756-ACE16443006C}" type="pres">
      <dgm:prSet presAssocID="{79CAC1F6-2F51-EB4C-8F4A-76320EFF6506}" presName="rootConnector" presStyleLbl="node3" presStyleIdx="1" presStyleCnt="2"/>
      <dgm:spPr/>
    </dgm:pt>
    <dgm:pt modelId="{6385CC94-113A-3241-8B79-2A6132A1C11E}" type="pres">
      <dgm:prSet presAssocID="{79CAC1F6-2F51-EB4C-8F4A-76320EFF6506}" presName="hierChild4" presStyleCnt="0"/>
      <dgm:spPr/>
    </dgm:pt>
    <dgm:pt modelId="{D898A56F-BE9E-9049-ADBA-EFC8CE86C598}" type="pres">
      <dgm:prSet presAssocID="{79CAC1F6-2F51-EB4C-8F4A-76320EFF6506}" presName="hierChild5" presStyleCnt="0"/>
      <dgm:spPr/>
    </dgm:pt>
    <dgm:pt modelId="{27088F50-7E61-4645-ADA5-FB99EE8C50A5}" type="pres">
      <dgm:prSet presAssocID="{1F854F53-80C0-B745-92B3-4C01232EFB62}" presName="hierChild7" presStyleCnt="0"/>
      <dgm:spPr/>
    </dgm:pt>
  </dgm:ptLst>
  <dgm:cxnLst>
    <dgm:cxn modelId="{C7B1B715-CDA7-F04C-85AD-B493D88DBDC6}" type="presOf" srcId="{590F4BEE-46D4-8148-AEE8-C1E684EC557D}" destId="{5DF47D63-4C90-2E44-A7AA-DE411E240F8C}" srcOrd="0" destOrd="0" presId="urn:microsoft.com/office/officeart/2005/8/layout/orgChart1"/>
    <dgm:cxn modelId="{CB5B3B25-7CED-774A-B8BA-E66F267CA313}" srcId="{BDD7BEAC-F8C5-E843-81AA-4DE84586764B}" destId="{405730D2-049B-D143-8AC0-E9AE41A4ED51}" srcOrd="0" destOrd="0" parTransId="{F10B9804-EF86-EE42-BBA3-ACBE2A5CF39F}" sibTransId="{E1B28F54-E74A-EE45-BB56-3727A156C92B}"/>
    <dgm:cxn modelId="{E5B1ED29-5E0D-E54A-A96D-4734A992ABFF}" type="presOf" srcId="{79CAC1F6-2F51-EB4C-8F4A-76320EFF6506}" destId="{F06FA23C-320E-7E42-8756-ACE16443006C}" srcOrd="1" destOrd="0" presId="urn:microsoft.com/office/officeart/2005/8/layout/orgChart1"/>
    <dgm:cxn modelId="{8C10E037-506B-454C-B04D-5302DA6E2F5E}" type="presOf" srcId="{5D273861-4D4D-0549-9257-7564EEE62E28}" destId="{823339EE-6C87-9B4B-94DF-DEF384EDF087}" srcOrd="1" destOrd="0" presId="urn:microsoft.com/office/officeart/2005/8/layout/orgChart1"/>
    <dgm:cxn modelId="{1F22B965-2384-BF40-A58D-E4940AEBD5F3}" type="presOf" srcId="{6C02D99E-3619-AF4D-8E7A-1BC268AA7D51}" destId="{BFE4BC09-980E-244B-BE0F-610938DC9029}" srcOrd="1" destOrd="0" presId="urn:microsoft.com/office/officeart/2005/8/layout/orgChart1"/>
    <dgm:cxn modelId="{1FC75A48-D151-CD46-9872-6D6C51D22FAF}" type="presOf" srcId="{1F854F53-80C0-B745-92B3-4C01232EFB62}" destId="{FFB93B0E-D673-F447-8DA0-F8AD9AB42870}" srcOrd="1" destOrd="0" presId="urn:microsoft.com/office/officeart/2005/8/layout/orgChart1"/>
    <dgm:cxn modelId="{E594876F-8EEB-024E-BF9C-94671A6239B2}" srcId="{1F854F53-80C0-B745-92B3-4C01232EFB62}" destId="{79CAC1F6-2F51-EB4C-8F4A-76320EFF6506}" srcOrd="1" destOrd="0" parTransId="{18CA2BC9-4210-A14E-97E6-6979C1728001}" sibTransId="{1B8AA2ED-73CE-964D-AAFB-61C3EDC93B3C}"/>
    <dgm:cxn modelId="{8B2BEA70-AD38-9F4A-B5E6-5DCC9CEC026D}" type="presOf" srcId="{6C02D99E-3619-AF4D-8E7A-1BC268AA7D51}" destId="{8BF017A5-D2DB-6F4D-B02F-C48D6F3EA972}" srcOrd="0" destOrd="0" presId="urn:microsoft.com/office/officeart/2005/8/layout/orgChart1"/>
    <dgm:cxn modelId="{0E226754-5435-C947-9541-C54B3CBAA46B}" type="presOf" srcId="{405730D2-049B-D143-8AC0-E9AE41A4ED51}" destId="{7418BF4C-3BF0-4E44-AAE7-856584BDADF8}" srcOrd="0" destOrd="0" presId="urn:microsoft.com/office/officeart/2005/8/layout/orgChart1"/>
    <dgm:cxn modelId="{D8E8F755-9E37-ED47-B3E7-1F8AB2D3C83B}" type="presOf" srcId="{BDD7BEAC-F8C5-E843-81AA-4DE84586764B}" destId="{519C3ADB-ED39-B746-A39D-5EDE15FECD4E}" srcOrd="0" destOrd="0" presId="urn:microsoft.com/office/officeart/2005/8/layout/orgChart1"/>
    <dgm:cxn modelId="{928AD859-03A0-7344-9BF2-B2ACF495F960}" srcId="{405730D2-049B-D143-8AC0-E9AE41A4ED51}" destId="{1F854F53-80C0-B745-92B3-4C01232EFB62}" srcOrd="1" destOrd="0" parTransId="{D2DF2814-19F4-664A-BC3D-BED8BED3DAD6}" sibTransId="{A692504A-8F44-4B4A-9927-B64DB865454F}"/>
    <dgm:cxn modelId="{8149AB93-85C3-FE4E-AE2B-1044F9CA3761}" type="presOf" srcId="{B1410BD9-BADC-E04C-8529-96147FEA0588}" destId="{510BCD00-C8F8-914F-A236-7A4741FF846F}" srcOrd="0" destOrd="0" presId="urn:microsoft.com/office/officeart/2005/8/layout/orgChart1"/>
    <dgm:cxn modelId="{C57FA099-DA22-3546-89B6-DC41A4381A4B}" srcId="{405730D2-049B-D143-8AC0-E9AE41A4ED51}" destId="{6C02D99E-3619-AF4D-8E7A-1BC268AA7D51}" srcOrd="0" destOrd="0" parTransId="{590F4BEE-46D4-8148-AEE8-C1E684EC557D}" sibTransId="{28449449-7668-2F43-9F06-79543BE56503}"/>
    <dgm:cxn modelId="{32B1A89F-2613-DC40-87EE-57BABA276EAE}" srcId="{1F854F53-80C0-B745-92B3-4C01232EFB62}" destId="{5D273861-4D4D-0549-9257-7564EEE62E28}" srcOrd="0" destOrd="0" parTransId="{B1410BD9-BADC-E04C-8529-96147FEA0588}" sibTransId="{9C4039FD-DE70-B94C-B285-4A5D87BD7F85}"/>
    <dgm:cxn modelId="{C75335B3-BE0B-8A41-88C4-07D91C7F822D}" type="presOf" srcId="{5D273861-4D4D-0549-9257-7564EEE62E28}" destId="{66610A71-F36B-5546-998B-9F60520A6AA6}" srcOrd="0" destOrd="0" presId="urn:microsoft.com/office/officeart/2005/8/layout/orgChart1"/>
    <dgm:cxn modelId="{55045AC4-CA62-F74F-868F-A63F1A7D6411}" type="presOf" srcId="{D2DF2814-19F4-664A-BC3D-BED8BED3DAD6}" destId="{DE487A10-9A4E-7D4F-AEB4-775868846B4F}" srcOrd="0" destOrd="0" presId="urn:microsoft.com/office/officeart/2005/8/layout/orgChart1"/>
    <dgm:cxn modelId="{7B2DAEE3-3C7B-2049-BC8C-E4BDC296A6F3}" type="presOf" srcId="{405730D2-049B-D143-8AC0-E9AE41A4ED51}" destId="{784E4F1C-D723-2946-B402-05CDCCF9C49E}" srcOrd="1" destOrd="0" presId="urn:microsoft.com/office/officeart/2005/8/layout/orgChart1"/>
    <dgm:cxn modelId="{01D3C2F5-15ED-D64F-B2B9-06D9DB5D3DDD}" type="presOf" srcId="{1F854F53-80C0-B745-92B3-4C01232EFB62}" destId="{2BA49BDF-A048-104C-B13E-7FB026F9CBD1}" srcOrd="0" destOrd="0" presId="urn:microsoft.com/office/officeart/2005/8/layout/orgChart1"/>
    <dgm:cxn modelId="{FD6509FA-67EF-7847-8A88-EFFE0F645824}" type="presOf" srcId="{18CA2BC9-4210-A14E-97E6-6979C1728001}" destId="{7FF0879F-BC37-3044-9A15-20D7BC1F2310}" srcOrd="0" destOrd="0" presId="urn:microsoft.com/office/officeart/2005/8/layout/orgChart1"/>
    <dgm:cxn modelId="{9C75B8FF-57AA-8E48-BF02-0F345746BD60}" type="presOf" srcId="{79CAC1F6-2F51-EB4C-8F4A-76320EFF6506}" destId="{92AECD17-9054-E14F-B611-0BAC22313DC6}" srcOrd="0" destOrd="0" presId="urn:microsoft.com/office/officeart/2005/8/layout/orgChart1"/>
    <dgm:cxn modelId="{2C0F33F3-B499-9640-930B-2A92F3FE5C74}" type="presParOf" srcId="{519C3ADB-ED39-B746-A39D-5EDE15FECD4E}" destId="{E0849A63-BD4A-4A44-959F-42839E74F0C3}" srcOrd="0" destOrd="0" presId="urn:microsoft.com/office/officeart/2005/8/layout/orgChart1"/>
    <dgm:cxn modelId="{B690463D-05D2-FB48-90CC-30F3889880B7}" type="presParOf" srcId="{E0849A63-BD4A-4A44-959F-42839E74F0C3}" destId="{82349A7A-8777-8B41-8353-E04E2B804E5B}" srcOrd="0" destOrd="0" presId="urn:microsoft.com/office/officeart/2005/8/layout/orgChart1"/>
    <dgm:cxn modelId="{F3178A34-18E5-404A-B514-01693FC40A7F}" type="presParOf" srcId="{82349A7A-8777-8B41-8353-E04E2B804E5B}" destId="{7418BF4C-3BF0-4E44-AAE7-856584BDADF8}" srcOrd="0" destOrd="0" presId="urn:microsoft.com/office/officeart/2005/8/layout/orgChart1"/>
    <dgm:cxn modelId="{82208FDD-30E0-294A-A60C-460DFBE67101}" type="presParOf" srcId="{82349A7A-8777-8B41-8353-E04E2B804E5B}" destId="{784E4F1C-D723-2946-B402-05CDCCF9C49E}" srcOrd="1" destOrd="0" presId="urn:microsoft.com/office/officeart/2005/8/layout/orgChart1"/>
    <dgm:cxn modelId="{2765A697-378D-AD46-AB75-BACF885E43E0}" type="presParOf" srcId="{E0849A63-BD4A-4A44-959F-42839E74F0C3}" destId="{1A12FC4D-3A2F-0648-BB0E-C9F9E37465E5}" srcOrd="1" destOrd="0" presId="urn:microsoft.com/office/officeart/2005/8/layout/orgChart1"/>
    <dgm:cxn modelId="{400A5AC5-0CC8-6F47-9201-A1404F852D6D}" type="presParOf" srcId="{E0849A63-BD4A-4A44-959F-42839E74F0C3}" destId="{76A02E8B-51C3-B34E-AD1A-BFC0897CFFE7}" srcOrd="2" destOrd="0" presId="urn:microsoft.com/office/officeart/2005/8/layout/orgChart1"/>
    <dgm:cxn modelId="{069A8832-808B-5D47-8D53-1156F59E7B78}" type="presParOf" srcId="{76A02E8B-51C3-B34E-AD1A-BFC0897CFFE7}" destId="{5DF47D63-4C90-2E44-A7AA-DE411E240F8C}" srcOrd="0" destOrd="0" presId="urn:microsoft.com/office/officeart/2005/8/layout/orgChart1"/>
    <dgm:cxn modelId="{E5A187DE-100E-CE41-82DF-4C6EAC651DF1}" type="presParOf" srcId="{76A02E8B-51C3-B34E-AD1A-BFC0897CFFE7}" destId="{DEB7816F-D731-184E-963D-48FDA22D6E4A}" srcOrd="1" destOrd="0" presId="urn:microsoft.com/office/officeart/2005/8/layout/orgChart1"/>
    <dgm:cxn modelId="{81357721-650B-4D4E-9D53-4B9779710F0B}" type="presParOf" srcId="{DEB7816F-D731-184E-963D-48FDA22D6E4A}" destId="{C810A617-16BC-A141-84EE-0D1CB37D1C21}" srcOrd="0" destOrd="0" presId="urn:microsoft.com/office/officeart/2005/8/layout/orgChart1"/>
    <dgm:cxn modelId="{E9181FD9-FA88-894D-A59D-115344AF05FF}" type="presParOf" srcId="{C810A617-16BC-A141-84EE-0D1CB37D1C21}" destId="{8BF017A5-D2DB-6F4D-B02F-C48D6F3EA972}" srcOrd="0" destOrd="0" presId="urn:microsoft.com/office/officeart/2005/8/layout/orgChart1"/>
    <dgm:cxn modelId="{D5242B12-E29D-A24E-B762-0D5FD380645E}" type="presParOf" srcId="{C810A617-16BC-A141-84EE-0D1CB37D1C21}" destId="{BFE4BC09-980E-244B-BE0F-610938DC9029}" srcOrd="1" destOrd="0" presId="urn:microsoft.com/office/officeart/2005/8/layout/orgChart1"/>
    <dgm:cxn modelId="{B173994F-7C77-3A40-9D3A-2C0850E98049}" type="presParOf" srcId="{DEB7816F-D731-184E-963D-48FDA22D6E4A}" destId="{93864324-6004-224A-90E9-63A5298BE5BD}" srcOrd="1" destOrd="0" presId="urn:microsoft.com/office/officeart/2005/8/layout/orgChart1"/>
    <dgm:cxn modelId="{3907C635-58A3-314F-89B8-FF252467492B}" type="presParOf" srcId="{DEB7816F-D731-184E-963D-48FDA22D6E4A}" destId="{FB60D302-F7E7-2D44-8CFD-7A56637C1155}" srcOrd="2" destOrd="0" presId="urn:microsoft.com/office/officeart/2005/8/layout/orgChart1"/>
    <dgm:cxn modelId="{7BF16277-EC08-614A-8D3B-96400AB8F5A8}" type="presParOf" srcId="{76A02E8B-51C3-B34E-AD1A-BFC0897CFFE7}" destId="{DE487A10-9A4E-7D4F-AEB4-775868846B4F}" srcOrd="2" destOrd="0" presId="urn:microsoft.com/office/officeart/2005/8/layout/orgChart1"/>
    <dgm:cxn modelId="{5C4651F0-4DC4-FF45-B0D3-194B2A128634}" type="presParOf" srcId="{76A02E8B-51C3-B34E-AD1A-BFC0897CFFE7}" destId="{8987C59D-5C94-6248-84C9-4C0305920A00}" srcOrd="3" destOrd="0" presId="urn:microsoft.com/office/officeart/2005/8/layout/orgChart1"/>
    <dgm:cxn modelId="{91D59488-C558-2744-9EE9-C9FB10BA3A87}" type="presParOf" srcId="{8987C59D-5C94-6248-84C9-4C0305920A00}" destId="{45A55370-334F-4E4A-93E8-1A5AFAACA23F}" srcOrd="0" destOrd="0" presId="urn:microsoft.com/office/officeart/2005/8/layout/orgChart1"/>
    <dgm:cxn modelId="{A9DEB20B-F184-6444-BF6F-5CDF7F3EFFEA}" type="presParOf" srcId="{45A55370-334F-4E4A-93E8-1A5AFAACA23F}" destId="{2BA49BDF-A048-104C-B13E-7FB026F9CBD1}" srcOrd="0" destOrd="0" presId="urn:microsoft.com/office/officeart/2005/8/layout/orgChart1"/>
    <dgm:cxn modelId="{50C82092-B7FD-4D43-AFC7-76916918C3F8}" type="presParOf" srcId="{45A55370-334F-4E4A-93E8-1A5AFAACA23F}" destId="{FFB93B0E-D673-F447-8DA0-F8AD9AB42870}" srcOrd="1" destOrd="0" presId="urn:microsoft.com/office/officeart/2005/8/layout/orgChart1"/>
    <dgm:cxn modelId="{45805705-15E3-764E-945C-1B601ECD928F}" type="presParOf" srcId="{8987C59D-5C94-6248-84C9-4C0305920A00}" destId="{618BAECE-D035-1A48-816A-96A3AA73FE7B}" srcOrd="1" destOrd="0" presId="urn:microsoft.com/office/officeart/2005/8/layout/orgChart1"/>
    <dgm:cxn modelId="{1E87A72B-8805-D34C-B14E-46514D522EAE}" type="presParOf" srcId="{618BAECE-D035-1A48-816A-96A3AA73FE7B}" destId="{510BCD00-C8F8-914F-A236-7A4741FF846F}" srcOrd="0" destOrd="0" presId="urn:microsoft.com/office/officeart/2005/8/layout/orgChart1"/>
    <dgm:cxn modelId="{411B7A4F-E836-0F4A-AD71-A9862E6A4573}" type="presParOf" srcId="{618BAECE-D035-1A48-816A-96A3AA73FE7B}" destId="{5B863509-FE39-B846-9C0C-4DCD1B564948}" srcOrd="1" destOrd="0" presId="urn:microsoft.com/office/officeart/2005/8/layout/orgChart1"/>
    <dgm:cxn modelId="{3C490FF4-0F2D-9F46-90FC-A5EC0B8DD4C0}" type="presParOf" srcId="{5B863509-FE39-B846-9C0C-4DCD1B564948}" destId="{8DEC6874-0582-A54D-AF3E-2546A07BFFAC}" srcOrd="0" destOrd="0" presId="urn:microsoft.com/office/officeart/2005/8/layout/orgChart1"/>
    <dgm:cxn modelId="{137AC18D-5D8E-DC49-B815-22F156271D09}" type="presParOf" srcId="{8DEC6874-0582-A54D-AF3E-2546A07BFFAC}" destId="{66610A71-F36B-5546-998B-9F60520A6AA6}" srcOrd="0" destOrd="0" presId="urn:microsoft.com/office/officeart/2005/8/layout/orgChart1"/>
    <dgm:cxn modelId="{7B93D774-1F4C-4247-B99F-1895C4D432F2}" type="presParOf" srcId="{8DEC6874-0582-A54D-AF3E-2546A07BFFAC}" destId="{823339EE-6C87-9B4B-94DF-DEF384EDF087}" srcOrd="1" destOrd="0" presId="urn:microsoft.com/office/officeart/2005/8/layout/orgChart1"/>
    <dgm:cxn modelId="{1A26BDE7-CDFC-7A4B-BDB8-CB66F70446FB}" type="presParOf" srcId="{5B863509-FE39-B846-9C0C-4DCD1B564948}" destId="{18F036D8-E86E-7D48-AF8A-E6EB166D1D13}" srcOrd="1" destOrd="0" presId="urn:microsoft.com/office/officeart/2005/8/layout/orgChart1"/>
    <dgm:cxn modelId="{AB0F49DF-A8A1-7A45-BC9D-3D823D1125D3}" type="presParOf" srcId="{5B863509-FE39-B846-9C0C-4DCD1B564948}" destId="{FC8BA6EE-D391-3D45-922F-40D9CF1DAE9A}" srcOrd="2" destOrd="0" presId="urn:microsoft.com/office/officeart/2005/8/layout/orgChart1"/>
    <dgm:cxn modelId="{EFDFFC71-467E-8C41-A819-7932F7825D3B}" type="presParOf" srcId="{618BAECE-D035-1A48-816A-96A3AA73FE7B}" destId="{7FF0879F-BC37-3044-9A15-20D7BC1F2310}" srcOrd="2" destOrd="0" presId="urn:microsoft.com/office/officeart/2005/8/layout/orgChart1"/>
    <dgm:cxn modelId="{96912D7A-B8F7-A041-A07E-8AC58E49316D}" type="presParOf" srcId="{618BAECE-D035-1A48-816A-96A3AA73FE7B}" destId="{71433C86-4610-3040-A71B-9CAA61FBA0E7}" srcOrd="3" destOrd="0" presId="urn:microsoft.com/office/officeart/2005/8/layout/orgChart1"/>
    <dgm:cxn modelId="{3787069F-6486-E644-9CE6-5E7482238D7F}" type="presParOf" srcId="{71433C86-4610-3040-A71B-9CAA61FBA0E7}" destId="{18FA86CE-E6D6-F146-914A-76A8796D152C}" srcOrd="0" destOrd="0" presId="urn:microsoft.com/office/officeart/2005/8/layout/orgChart1"/>
    <dgm:cxn modelId="{D3884142-CB4D-A04F-B912-A60D73A18F68}" type="presParOf" srcId="{18FA86CE-E6D6-F146-914A-76A8796D152C}" destId="{92AECD17-9054-E14F-B611-0BAC22313DC6}" srcOrd="0" destOrd="0" presId="urn:microsoft.com/office/officeart/2005/8/layout/orgChart1"/>
    <dgm:cxn modelId="{585FF3B1-B16D-9647-AFF6-474560164621}" type="presParOf" srcId="{18FA86CE-E6D6-F146-914A-76A8796D152C}" destId="{F06FA23C-320E-7E42-8756-ACE16443006C}" srcOrd="1" destOrd="0" presId="urn:microsoft.com/office/officeart/2005/8/layout/orgChart1"/>
    <dgm:cxn modelId="{5176704F-0386-EB44-B694-353CED960F7D}" type="presParOf" srcId="{71433C86-4610-3040-A71B-9CAA61FBA0E7}" destId="{6385CC94-113A-3241-8B79-2A6132A1C11E}" srcOrd="1" destOrd="0" presId="urn:microsoft.com/office/officeart/2005/8/layout/orgChart1"/>
    <dgm:cxn modelId="{2967C333-6CD3-DE40-9281-41C93ADCABEE}" type="presParOf" srcId="{71433C86-4610-3040-A71B-9CAA61FBA0E7}" destId="{D898A56F-BE9E-9049-ADBA-EFC8CE86C598}" srcOrd="2" destOrd="0" presId="urn:microsoft.com/office/officeart/2005/8/layout/orgChart1"/>
    <dgm:cxn modelId="{333796DC-A98D-8D44-B9E7-970DB86315C9}" type="presParOf" srcId="{8987C59D-5C94-6248-84C9-4C0305920A00}" destId="{27088F50-7E61-4645-ADA5-FB99EE8C50A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0879F-BC37-3044-9A15-20D7BC1F2310}">
      <dsp:nvSpPr>
        <dsp:cNvPr id="0" name=""/>
        <dsp:cNvSpPr/>
      </dsp:nvSpPr>
      <dsp:spPr>
        <a:xfrm>
          <a:off x="3399718" y="1661529"/>
          <a:ext cx="281965" cy="1605068"/>
        </a:xfrm>
        <a:custGeom>
          <a:avLst/>
          <a:gdLst/>
          <a:ahLst/>
          <a:cxnLst/>
          <a:rect l="0" t="0" r="0" b="0"/>
          <a:pathLst>
            <a:path>
              <a:moveTo>
                <a:pt x="0" y="0"/>
              </a:moveTo>
              <a:lnTo>
                <a:pt x="0" y="1605068"/>
              </a:lnTo>
              <a:lnTo>
                <a:pt x="281965" y="1605068"/>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0BCD00-C8F8-914F-A236-7A4741FF846F}">
      <dsp:nvSpPr>
        <dsp:cNvPr id="0" name=""/>
        <dsp:cNvSpPr/>
      </dsp:nvSpPr>
      <dsp:spPr>
        <a:xfrm>
          <a:off x="3399718" y="1661529"/>
          <a:ext cx="281965" cy="631052"/>
        </a:xfrm>
        <a:custGeom>
          <a:avLst/>
          <a:gdLst/>
          <a:ahLst/>
          <a:cxnLst/>
          <a:rect l="0" t="0" r="0" b="0"/>
          <a:pathLst>
            <a:path>
              <a:moveTo>
                <a:pt x="0" y="0"/>
              </a:moveTo>
              <a:lnTo>
                <a:pt x="0" y="631052"/>
              </a:lnTo>
              <a:lnTo>
                <a:pt x="281965" y="631052"/>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E487A10-9A4E-7D4F-AEB4-775868846B4F}">
      <dsp:nvSpPr>
        <dsp:cNvPr id="0" name=""/>
        <dsp:cNvSpPr/>
      </dsp:nvSpPr>
      <dsp:spPr>
        <a:xfrm>
          <a:off x="2315789" y="687513"/>
          <a:ext cx="144044" cy="631052"/>
        </a:xfrm>
        <a:custGeom>
          <a:avLst/>
          <a:gdLst/>
          <a:ahLst/>
          <a:cxnLst/>
          <a:rect l="0" t="0" r="0" b="0"/>
          <a:pathLst>
            <a:path>
              <a:moveTo>
                <a:pt x="0" y="0"/>
              </a:moveTo>
              <a:lnTo>
                <a:pt x="0" y="631052"/>
              </a:lnTo>
              <a:lnTo>
                <a:pt x="144044" y="631052"/>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F47D63-4C90-2E44-A7AA-DE411E240F8C}">
      <dsp:nvSpPr>
        <dsp:cNvPr id="0" name=""/>
        <dsp:cNvSpPr/>
      </dsp:nvSpPr>
      <dsp:spPr>
        <a:xfrm>
          <a:off x="2171745" y="687513"/>
          <a:ext cx="144044" cy="631052"/>
        </a:xfrm>
        <a:custGeom>
          <a:avLst/>
          <a:gdLst/>
          <a:ahLst/>
          <a:cxnLst/>
          <a:rect l="0" t="0" r="0" b="0"/>
          <a:pathLst>
            <a:path>
              <a:moveTo>
                <a:pt x="144044" y="0"/>
              </a:moveTo>
              <a:lnTo>
                <a:pt x="144044" y="631052"/>
              </a:lnTo>
              <a:lnTo>
                <a:pt x="0" y="631052"/>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18BF4C-3BF0-4E44-AAE7-856584BDADF8}">
      <dsp:nvSpPr>
        <dsp:cNvPr id="0" name=""/>
        <dsp:cNvSpPr/>
      </dsp:nvSpPr>
      <dsp:spPr>
        <a:xfrm>
          <a:off x="1107694" y="1586"/>
          <a:ext cx="2416191" cy="685926"/>
        </a:xfrm>
        <a:prstGeom prst="rect">
          <a:avLst/>
        </a:prstGeom>
        <a:solidFill>
          <a:srgbClr val="002C6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charset="0"/>
              <a:ea typeface="Arial" charset="0"/>
              <a:cs typeface="Arial" charset="0"/>
            </a:rPr>
            <a:t>Differences in Health Outcomes</a:t>
          </a:r>
        </a:p>
      </dsp:txBody>
      <dsp:txXfrm>
        <a:off x="1107694" y="1586"/>
        <a:ext cx="2416191" cy="685926"/>
      </dsp:txXfrm>
    </dsp:sp>
    <dsp:sp modelId="{8BF017A5-D2DB-6F4D-B02F-C48D6F3EA972}">
      <dsp:nvSpPr>
        <dsp:cNvPr id="0" name=""/>
        <dsp:cNvSpPr/>
      </dsp:nvSpPr>
      <dsp:spPr>
        <a:xfrm>
          <a:off x="217402" y="975602"/>
          <a:ext cx="1954342" cy="685926"/>
        </a:xfrm>
        <a:prstGeom prst="rect">
          <a:avLst/>
        </a:prstGeom>
        <a:solidFill>
          <a:srgbClr val="002C6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charset="0"/>
              <a:ea typeface="Arial" charset="0"/>
              <a:cs typeface="Arial" charset="0"/>
            </a:rPr>
            <a:t>Unavoidable</a:t>
          </a:r>
        </a:p>
      </dsp:txBody>
      <dsp:txXfrm>
        <a:off x="217402" y="975602"/>
        <a:ext cx="1954342" cy="685926"/>
      </dsp:txXfrm>
    </dsp:sp>
    <dsp:sp modelId="{2BA49BDF-A048-104C-B13E-7FB026F9CBD1}">
      <dsp:nvSpPr>
        <dsp:cNvPr id="0" name=""/>
        <dsp:cNvSpPr/>
      </dsp:nvSpPr>
      <dsp:spPr>
        <a:xfrm>
          <a:off x="2459834" y="975602"/>
          <a:ext cx="1879768" cy="685926"/>
        </a:xfrm>
        <a:prstGeom prst="rect">
          <a:avLst/>
        </a:prstGeom>
        <a:solidFill>
          <a:srgbClr val="002C6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charset="0"/>
              <a:ea typeface="Arial" charset="0"/>
              <a:cs typeface="Arial" charset="0"/>
            </a:rPr>
            <a:t>Potentially Avoidable</a:t>
          </a:r>
        </a:p>
      </dsp:txBody>
      <dsp:txXfrm>
        <a:off x="2459834" y="975602"/>
        <a:ext cx="1879768" cy="685926"/>
      </dsp:txXfrm>
    </dsp:sp>
    <dsp:sp modelId="{66610A71-F36B-5546-998B-9F60520A6AA6}">
      <dsp:nvSpPr>
        <dsp:cNvPr id="0" name=""/>
        <dsp:cNvSpPr/>
      </dsp:nvSpPr>
      <dsp:spPr>
        <a:xfrm>
          <a:off x="3681684" y="1949618"/>
          <a:ext cx="2242020" cy="685926"/>
        </a:xfrm>
        <a:prstGeom prst="rect">
          <a:avLst/>
        </a:prstGeom>
        <a:solidFill>
          <a:srgbClr val="002C6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charset="0"/>
              <a:ea typeface="Arial" charset="0"/>
              <a:cs typeface="Arial" charset="0"/>
            </a:rPr>
            <a:t>Acceptable</a:t>
          </a:r>
        </a:p>
      </dsp:txBody>
      <dsp:txXfrm>
        <a:off x="3681684" y="1949618"/>
        <a:ext cx="2242020" cy="685926"/>
      </dsp:txXfrm>
    </dsp:sp>
    <dsp:sp modelId="{92AECD17-9054-E14F-B611-0BAC22313DC6}">
      <dsp:nvSpPr>
        <dsp:cNvPr id="0" name=""/>
        <dsp:cNvSpPr/>
      </dsp:nvSpPr>
      <dsp:spPr>
        <a:xfrm>
          <a:off x="3681684" y="2923634"/>
          <a:ext cx="2242020" cy="685926"/>
        </a:xfrm>
        <a:prstGeom prst="rect">
          <a:avLst/>
        </a:prstGeom>
        <a:solidFill>
          <a:srgbClr val="E1BB2C"/>
        </a:solidFill>
        <a:ln>
          <a:solidFill>
            <a:srgbClr val="002C64"/>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charset="0"/>
              <a:ea typeface="Arial" charset="0"/>
              <a:cs typeface="Arial" charset="0"/>
            </a:rPr>
            <a:t>Unacceptable</a:t>
          </a:r>
          <a:r>
            <a:rPr lang="en-US" sz="1800" kern="1200" baseline="0">
              <a:latin typeface="Arial" charset="0"/>
              <a:ea typeface="Arial" charset="0"/>
              <a:cs typeface="Arial" charset="0"/>
            </a:rPr>
            <a:t> </a:t>
          </a:r>
          <a:r>
            <a:rPr lang="en-US" sz="1800" u="sng" kern="1200" baseline="0">
              <a:latin typeface="Arial" charset="0"/>
              <a:ea typeface="Arial" charset="0"/>
              <a:cs typeface="Arial" charset="0"/>
            </a:rPr>
            <a:t>AND</a:t>
          </a:r>
          <a:r>
            <a:rPr lang="en-US" sz="1800" u="none" kern="1200" baseline="0">
              <a:latin typeface="Arial" charset="0"/>
              <a:ea typeface="Arial" charset="0"/>
              <a:cs typeface="Arial" charset="0"/>
            </a:rPr>
            <a:t> </a:t>
          </a:r>
          <a:r>
            <a:rPr lang="en-US" sz="1800" u="none" kern="1200">
              <a:latin typeface="Arial" charset="0"/>
              <a:ea typeface="Arial" charset="0"/>
              <a:cs typeface="Arial" charset="0"/>
            </a:rPr>
            <a:t>Unfair</a:t>
          </a:r>
        </a:p>
      </dsp:txBody>
      <dsp:txXfrm>
        <a:off x="3681684" y="2923634"/>
        <a:ext cx="2242020" cy="68592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87572" tIns="43786" rIns="87572" bIns="43786" rtlCol="0"/>
          <a:lstStyle>
            <a:lvl1pPr algn="l">
              <a:defRPr sz="1100"/>
            </a:lvl1pPr>
          </a:lstStyle>
          <a:p>
            <a:endParaRPr lang="en-AU"/>
          </a:p>
        </p:txBody>
      </p:sp>
      <p:sp>
        <p:nvSpPr>
          <p:cNvPr id="4" name="Footer Placeholder 3"/>
          <p:cNvSpPr>
            <a:spLocks noGrp="1"/>
          </p:cNvSpPr>
          <p:nvPr>
            <p:ph type="ftr" sz="quarter" idx="2"/>
          </p:nvPr>
        </p:nvSpPr>
        <p:spPr>
          <a:xfrm>
            <a:off x="0" y="9120189"/>
            <a:ext cx="3170238" cy="481011"/>
          </a:xfrm>
          <a:prstGeom prst="rect">
            <a:avLst/>
          </a:prstGeom>
        </p:spPr>
        <p:txBody>
          <a:bodyPr vert="horz" lIns="87572" tIns="43786" rIns="87572" bIns="43786" rtlCol="0" anchor="b"/>
          <a:lstStyle>
            <a:lvl1pPr algn="l">
              <a:defRPr sz="1100"/>
            </a:lvl1pPr>
          </a:lstStyle>
          <a:p>
            <a:endParaRPr lang="en-AU"/>
          </a:p>
        </p:txBody>
      </p:sp>
    </p:spTree>
    <p:extLst>
      <p:ext uri="{BB962C8B-B14F-4D97-AF65-F5344CB8AC3E}">
        <p14:creationId xmlns:p14="http://schemas.microsoft.com/office/powerpoint/2010/main" val="425932424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5713" y="720725"/>
            <a:ext cx="4803775" cy="3602038"/>
          </a:xfrm>
          <a:prstGeom prst="rect">
            <a:avLst/>
          </a:prstGeom>
          <a:noFill/>
          <a:ln w="12700">
            <a:solidFill>
              <a:prstClr val="black"/>
            </a:solidFill>
          </a:ln>
        </p:spPr>
        <p:txBody>
          <a:bodyPr vert="horz" lIns="92572" tIns="46287" rIns="92572" bIns="46287" rtlCol="0" anchor="ctr"/>
          <a:lstStyle/>
          <a:p>
            <a:endParaRPr lang="en-GB" dirty="0"/>
          </a:p>
        </p:txBody>
      </p:sp>
      <p:sp>
        <p:nvSpPr>
          <p:cNvPr id="5" name="Notes Placeholder 4"/>
          <p:cNvSpPr>
            <a:spLocks noGrp="1"/>
          </p:cNvSpPr>
          <p:nvPr>
            <p:ph type="body" sz="quarter" idx="3"/>
          </p:nvPr>
        </p:nvSpPr>
        <p:spPr>
          <a:xfrm>
            <a:off x="1199728" y="4560571"/>
            <a:ext cx="4915746" cy="4320540"/>
          </a:xfrm>
          <a:prstGeom prst="rect">
            <a:avLst/>
          </a:prstGeom>
        </p:spPr>
        <p:txBody>
          <a:bodyPr vert="horz" lIns="92572" tIns="46287" rIns="92572" bIns="462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424401" y="9121140"/>
            <a:ext cx="890799" cy="480060"/>
          </a:xfrm>
          <a:prstGeom prst="rect">
            <a:avLst/>
          </a:prstGeom>
        </p:spPr>
        <p:txBody>
          <a:bodyPr vert="horz" lIns="92572" tIns="46287" rIns="92572" bIns="46287" rtlCol="0" anchor="b"/>
          <a:lstStyle>
            <a:lvl1pPr algn="r">
              <a:defRPr sz="12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xQ25JYAv_84&amp;t=5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youtube.com/watch?v=-ou2gBQoNSE&amp;t=31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xQ25JYAv_84&amp;t=5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8786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systematic reviews, we are often focused on the average results. When we focus on the average we may not understand what is happening for under-represented, disadvantaged, or marginalized groups within the population. Is everyone receiving the same benefit from the intervention? Does the intervention work the same way for those who may be disadvantaged?</a:t>
            </a:r>
          </a:p>
        </p:txBody>
      </p:sp>
    </p:spTree>
    <p:extLst>
      <p:ext uri="{BB962C8B-B14F-4D97-AF65-F5344CB8AC3E}">
        <p14:creationId xmlns:p14="http://schemas.microsoft.com/office/powerpoint/2010/main" val="4250876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Why is it important for Cochrane </a:t>
            </a:r>
            <a:r>
              <a:rPr lang="hr-HR" dirty="0"/>
              <a:t>R</a:t>
            </a:r>
            <a:r>
              <a:rPr lang="en-CA" dirty="0" err="1"/>
              <a:t>eview</a:t>
            </a:r>
            <a:r>
              <a:rPr lang="en-CA" dirty="0"/>
              <a:t> to consider health equity? First, Cochrane </a:t>
            </a:r>
            <a:r>
              <a:rPr lang="hr-HR" dirty="0"/>
              <a:t>R</a:t>
            </a:r>
            <a:r>
              <a:rPr lang="en-CA" dirty="0" err="1"/>
              <a:t>eviews</a:t>
            </a:r>
            <a:r>
              <a:rPr lang="en-CA" dirty="0"/>
              <a:t> are used to improve decision-making and policy-making globally. Therefore, systematic review authors need to consider the applicability of their results to other contexts and settings. </a:t>
            </a:r>
          </a:p>
          <a:p>
            <a:r>
              <a:rPr lang="en-CA" dirty="0"/>
              <a:t>As we’ve just discussed, average results can hide differences in effects between populations groups. Therefore, planning to extract and analyze data about these potential differences can help with our understanding of the intervention and it’s effectiveness. </a:t>
            </a:r>
          </a:p>
          <a:p>
            <a:r>
              <a:rPr lang="en-CA" dirty="0"/>
              <a:t>It is important to mention two things here. Reporting that you have tried to assess health equity is important, even if data is not available from your primary studies. This helps with planning future studies or can indicate that primary studies need to be presenting disaggregated results. Second, if authors are able to make equity assessments and find no differences, this is also important for the users of the review to know. </a:t>
            </a:r>
          </a:p>
        </p:txBody>
      </p:sp>
    </p:spTree>
    <p:extLst>
      <p:ext uri="{BB962C8B-B14F-4D97-AF65-F5344CB8AC3E}">
        <p14:creationId xmlns:p14="http://schemas.microsoft.com/office/powerpoint/2010/main" val="1322158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4 ways that Cochrane review authors can think about health equity in all of their reviews. </a:t>
            </a:r>
          </a:p>
          <a:p>
            <a:r>
              <a:rPr lang="en-CA" dirty="0"/>
              <a:t>We’ll work through each of these in the next few slides. </a:t>
            </a:r>
          </a:p>
          <a:p>
            <a:r>
              <a:rPr lang="en-CA" dirty="0"/>
              <a:t>Briefly, these are:</a:t>
            </a:r>
            <a:br>
              <a:rPr lang="en-CA" dirty="0"/>
            </a:br>
            <a:r>
              <a:rPr lang="en-CA" dirty="0"/>
              <a:t>- </a:t>
            </a:r>
            <a:r>
              <a:rPr lang="hr-HR" dirty="0"/>
              <a:t>  T</a:t>
            </a:r>
            <a:r>
              <a:rPr lang="en-CA" dirty="0" err="1"/>
              <a:t>hinking</a:t>
            </a:r>
            <a:r>
              <a:rPr lang="en-CA" dirty="0"/>
              <a:t> about health equity right at the beginning of the review, in the question formulation stage. One way to help think about health equity is by using a logic model.</a:t>
            </a:r>
          </a:p>
          <a:p>
            <a:pPr marL="171450" indent="-171450">
              <a:buFontTx/>
              <a:buChar char="-"/>
            </a:pPr>
            <a:r>
              <a:rPr lang="en-CA" dirty="0"/>
              <a:t>Review authors should also think about the methods they will use and plan to identify and appraise evidence related to health equity. </a:t>
            </a:r>
          </a:p>
          <a:p>
            <a:pPr marL="171450" indent="-171450">
              <a:buFontTx/>
              <a:buChar char="-"/>
            </a:pPr>
            <a:r>
              <a:rPr lang="en-CA" dirty="0"/>
              <a:t>Review authors can present </a:t>
            </a:r>
            <a:r>
              <a:rPr lang="hr-HR" dirty="0"/>
              <a:t>‘</a:t>
            </a:r>
            <a:r>
              <a:rPr lang="en-CA" dirty="0"/>
              <a:t>Summary of </a:t>
            </a:r>
            <a:r>
              <a:rPr lang="hr-HR" dirty="0"/>
              <a:t>f</a:t>
            </a:r>
            <a:r>
              <a:rPr lang="en-CA" dirty="0" err="1"/>
              <a:t>indings</a:t>
            </a:r>
            <a:r>
              <a:rPr lang="hr-HR" dirty="0"/>
              <a:t>’</a:t>
            </a:r>
            <a:r>
              <a:rPr lang="en-CA" dirty="0"/>
              <a:t> tables differently. For example, authors can use separate rows or additional tables.</a:t>
            </a:r>
          </a:p>
          <a:p>
            <a:pPr marL="171450" indent="-171450">
              <a:buFontTx/>
              <a:buChar char="-"/>
            </a:pPr>
            <a:r>
              <a:rPr lang="en-CA" dirty="0"/>
              <a:t>Finally, authors can interpret their findings and their potential effects on health equity within the discussion section.</a:t>
            </a:r>
          </a:p>
        </p:txBody>
      </p:sp>
    </p:spTree>
    <p:extLst>
      <p:ext uri="{BB962C8B-B14F-4D97-AF65-F5344CB8AC3E}">
        <p14:creationId xmlns:p14="http://schemas.microsoft.com/office/powerpoint/2010/main" val="200862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First, we’ll look at logic models. A logic model is also sometimes called an causal pathway or analytical framework.</a:t>
            </a:r>
          </a:p>
          <a:p>
            <a:endParaRPr lang="en-CA" dirty="0"/>
          </a:p>
          <a:p>
            <a:r>
              <a:rPr lang="en-CA" dirty="0"/>
              <a:t>[NOTE: you can </a:t>
            </a:r>
            <a:r>
              <a:rPr lang="en-GB" sz="1200" kern="1200" dirty="0">
                <a:solidFill>
                  <a:schemeClr val="tx1"/>
                </a:solidFill>
                <a:effectLst/>
                <a:latin typeface="Source Sans Pro" pitchFamily="34" charset="0"/>
                <a:ea typeface="+mn-ea"/>
                <a:cs typeface="Arial" panose="020B0604020202020204" pitchFamily="34" charset="0"/>
              </a:rPr>
              <a:t>show the learners one of the following videos:</a:t>
            </a:r>
            <a:endParaRPr lang="en-CA" sz="1200" kern="1200" dirty="0">
              <a:solidFill>
                <a:schemeClr val="tx1"/>
              </a:solidFill>
              <a:effectLst/>
              <a:latin typeface="Source Sans Pro" pitchFamily="34" charset="0"/>
              <a:ea typeface="+mn-ea"/>
              <a:cs typeface="Arial" panose="020B0604020202020204" pitchFamily="34" charset="0"/>
            </a:endParaRPr>
          </a:p>
          <a:p>
            <a:r>
              <a:rPr lang="en-GB" sz="1200" u="sng" kern="1200" dirty="0">
                <a:solidFill>
                  <a:schemeClr val="tx1"/>
                </a:solidFill>
                <a:effectLst/>
                <a:latin typeface="Source Sans Pro" pitchFamily="34" charset="0"/>
                <a:ea typeface="+mn-ea"/>
                <a:cs typeface="Arial" panose="020B0604020202020204" pitchFamily="34" charset="0"/>
                <a:hlinkClick r:id="rId3"/>
              </a:rPr>
              <a:t>https://www.youtube.com/watch?v=xQ25JYAv_84&amp;t=5s</a:t>
            </a:r>
            <a:r>
              <a:rPr lang="en-GB" sz="1200" u="sng" kern="1200" dirty="0">
                <a:solidFill>
                  <a:schemeClr val="tx1"/>
                </a:solidFill>
                <a:effectLst/>
                <a:latin typeface="Source Sans Pro" pitchFamily="34" charset="0"/>
                <a:ea typeface="+mn-ea"/>
                <a:cs typeface="Arial" panose="020B0604020202020204" pitchFamily="34" charset="0"/>
              </a:rPr>
              <a:t> (slide placeholder on next page)</a:t>
            </a:r>
            <a:endParaRPr lang="en-CA" sz="1200" kern="1200" dirty="0">
              <a:solidFill>
                <a:schemeClr val="tx1"/>
              </a:solidFill>
              <a:effectLst/>
              <a:latin typeface="Source Sans Pro" pitchFamily="34" charset="0"/>
              <a:ea typeface="+mn-ea"/>
              <a:cs typeface="Arial" panose="020B0604020202020204" pitchFamily="34" charset="0"/>
            </a:endParaRPr>
          </a:p>
          <a:p>
            <a:r>
              <a:rPr lang="en-GB" sz="1200" u="sng" kern="1200" dirty="0">
                <a:solidFill>
                  <a:schemeClr val="tx1"/>
                </a:solidFill>
                <a:effectLst/>
                <a:latin typeface="Source Sans Pro" pitchFamily="34" charset="0"/>
                <a:ea typeface="+mn-ea"/>
                <a:cs typeface="Arial" panose="020B0604020202020204" pitchFamily="34" charset="0"/>
                <a:hlinkClick r:id="rId4"/>
              </a:rPr>
              <a:t>https://www.youtube.com/watch?v=-ou2gBQoNSE&amp;t=31s</a:t>
            </a:r>
            <a:r>
              <a:rPr lang="en-GB" sz="1200" kern="1200" dirty="0">
                <a:solidFill>
                  <a:schemeClr val="tx1"/>
                </a:solidFill>
                <a:effectLst/>
                <a:latin typeface="Source Sans Pro" pitchFamily="34" charset="0"/>
                <a:ea typeface="+mn-ea"/>
                <a:cs typeface="Arial" panose="020B0604020202020204" pitchFamily="34" charset="0"/>
              </a:rPr>
              <a:t>]</a:t>
            </a:r>
            <a:endParaRPr lang="en-CA" sz="1200" kern="1200" dirty="0">
              <a:solidFill>
                <a:schemeClr val="tx1"/>
              </a:solidFill>
              <a:effectLst/>
              <a:latin typeface="Source Sans Pro" pitchFamily="34" charset="0"/>
              <a:ea typeface="+mn-ea"/>
              <a:cs typeface="Arial" panose="020B0604020202020204" pitchFamily="34" charset="0"/>
            </a:endParaRPr>
          </a:p>
          <a:p>
            <a:endParaRPr lang="en-CA" dirty="0"/>
          </a:p>
        </p:txBody>
      </p:sp>
    </p:spTree>
    <p:extLst>
      <p:ext uri="{BB962C8B-B14F-4D97-AF65-F5344CB8AC3E}">
        <p14:creationId xmlns:p14="http://schemas.microsoft.com/office/powerpoint/2010/main" val="2948494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Play video: </a:t>
            </a:r>
            <a:r>
              <a:rPr lang="en-GB" sz="1200" u="sng" kern="1200" dirty="0">
                <a:solidFill>
                  <a:schemeClr val="tx1"/>
                </a:solidFill>
                <a:effectLst/>
                <a:latin typeface="Source Sans Pro" pitchFamily="34" charset="0"/>
                <a:ea typeface="+mn-ea"/>
                <a:cs typeface="Arial" panose="020B0604020202020204" pitchFamily="34" charset="0"/>
                <a:hlinkClick r:id="rId3"/>
              </a:rPr>
              <a:t>https://www.youtube.com/watch?v=xQ25JYAv_84&amp;t=5s</a:t>
            </a:r>
            <a:r>
              <a:rPr lang="en-GB" sz="1200" u="sng" kern="1200" dirty="0">
                <a:solidFill>
                  <a:schemeClr val="tx1"/>
                </a:solidFill>
                <a:effectLst/>
                <a:latin typeface="Source Sans Pro" pitchFamily="34" charset="0"/>
                <a:ea typeface="+mn-ea"/>
                <a:cs typeface="Arial" panose="020B0604020202020204" pitchFamily="34" charset="0"/>
              </a:rPr>
              <a:t> </a:t>
            </a:r>
            <a:endParaRPr lang="en-CA" dirty="0"/>
          </a:p>
        </p:txBody>
      </p:sp>
    </p:spTree>
    <p:extLst>
      <p:ext uri="{BB962C8B-B14F-4D97-AF65-F5344CB8AC3E}">
        <p14:creationId xmlns:p14="http://schemas.microsoft.com/office/powerpoint/2010/main" val="4005751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The second thing is to </a:t>
            </a:r>
            <a:r>
              <a:rPr lang="en-CA" dirty="0"/>
              <a:t>think about the methods </a:t>
            </a:r>
            <a:r>
              <a:rPr lang="hr-HR" dirty="0"/>
              <a:t>when planning to</a:t>
            </a:r>
            <a:r>
              <a:rPr lang="en-CA" dirty="0"/>
              <a:t> identify and appraise evidence related to health equity. </a:t>
            </a:r>
          </a:p>
          <a:p>
            <a:endParaRPr lang="en-CA" dirty="0"/>
          </a:p>
        </p:txBody>
      </p:sp>
    </p:spTree>
    <p:extLst>
      <p:ext uri="{BB962C8B-B14F-4D97-AF65-F5344CB8AC3E}">
        <p14:creationId xmlns:p14="http://schemas.microsoft.com/office/powerpoint/2010/main" val="2133388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decide on methods for assessing equity in your review, there are three things to consider. You’ll want to think about whether the population or groups within the population are experiencing health inequities from the condition in which you’re interested. There may also be populations who experience inequities related to the intervention. Finally, there may be social gradients in the burden of disease and therefore there may be differences in absolute or relative effects.  Consider these and decide how you will plan your methods so that you can plan to extract relevant information and how you might assess and report on these. </a:t>
            </a:r>
          </a:p>
          <a:p>
            <a:r>
              <a:rPr lang="en-CA" dirty="0"/>
              <a:t>At the very least, consider adding a section to the background to describe these differences and how then intervention  may affect different populations. </a:t>
            </a:r>
          </a:p>
          <a:p>
            <a:r>
              <a:rPr lang="en-CA" dirty="0"/>
              <a:t>Consider modifying your </a:t>
            </a:r>
            <a:r>
              <a:rPr lang="hr-HR" dirty="0"/>
              <a:t>‘S</a:t>
            </a:r>
            <a:r>
              <a:rPr lang="en-CA" dirty="0" err="1"/>
              <a:t>ummary</a:t>
            </a:r>
            <a:r>
              <a:rPr lang="en-CA" dirty="0"/>
              <a:t> of findings</a:t>
            </a:r>
            <a:r>
              <a:rPr lang="hr-HR" dirty="0"/>
              <a:t>’</a:t>
            </a:r>
            <a:r>
              <a:rPr lang="en-CA" dirty="0"/>
              <a:t> table to present these differences.</a:t>
            </a:r>
          </a:p>
        </p:txBody>
      </p:sp>
    </p:spTree>
    <p:extLst>
      <p:ext uri="{BB962C8B-B14F-4D97-AF65-F5344CB8AC3E}">
        <p14:creationId xmlns:p14="http://schemas.microsoft.com/office/powerpoint/2010/main" val="3265425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we’ll look at an example of presenting equity considerations in </a:t>
            </a:r>
            <a:r>
              <a:rPr lang="hr-HR" dirty="0"/>
              <a:t>‘</a:t>
            </a:r>
            <a:r>
              <a:rPr lang="en-CA" dirty="0"/>
              <a:t>Summary of </a:t>
            </a:r>
            <a:r>
              <a:rPr lang="hr-HR" dirty="0"/>
              <a:t>f</a:t>
            </a:r>
            <a:r>
              <a:rPr lang="en-CA" dirty="0" err="1"/>
              <a:t>indings</a:t>
            </a:r>
            <a:r>
              <a:rPr lang="hr-HR" dirty="0"/>
              <a:t>’</a:t>
            </a:r>
            <a:r>
              <a:rPr lang="en-CA" dirty="0"/>
              <a:t> tables.</a:t>
            </a:r>
          </a:p>
        </p:txBody>
      </p:sp>
    </p:spTree>
    <p:extLst>
      <p:ext uri="{BB962C8B-B14F-4D97-AF65-F5344CB8AC3E}">
        <p14:creationId xmlns:p14="http://schemas.microsoft.com/office/powerpoint/2010/main" val="975613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are the </a:t>
            </a:r>
            <a:r>
              <a:rPr lang="hr-HR" dirty="0"/>
              <a:t>‘</a:t>
            </a:r>
            <a:r>
              <a:rPr lang="en-CA" dirty="0"/>
              <a:t>Summary of </a:t>
            </a:r>
            <a:r>
              <a:rPr lang="hr-HR" dirty="0"/>
              <a:t>f</a:t>
            </a:r>
            <a:r>
              <a:rPr lang="en-CA" dirty="0" err="1"/>
              <a:t>indings</a:t>
            </a:r>
            <a:r>
              <a:rPr lang="hr-HR" dirty="0"/>
              <a:t>’</a:t>
            </a:r>
            <a:r>
              <a:rPr lang="en-CA" dirty="0"/>
              <a:t> tables for the Cochrane review on rotavirus vaccines.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As you can see, this review has presented separate tables based on the baseline risk of rotavirus diarrhea. The first table focuses on evidence from studies in low-mortality countries while the second table includes studies from high-mortality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Alternatively, the intervention may have differential effectiveness for population groups. You’ll want to consider assessing differences in magnitude of relative effects between populations. You may also want to consider assessing differences in baseline risk and absolute effects and presenting these in your summary of findings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Finally, in choosing your outcomes, consider the relative importance of outcomes for different population groups. Stakeholder input can help to ensure you have selected outcomes of interest to different population groups.</a:t>
            </a:r>
          </a:p>
        </p:txBody>
      </p:sp>
    </p:spTree>
    <p:extLst>
      <p:ext uri="{BB962C8B-B14F-4D97-AF65-F5344CB8AC3E}">
        <p14:creationId xmlns:p14="http://schemas.microsoft.com/office/powerpoint/2010/main" val="1733519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Finally, you should </a:t>
            </a:r>
            <a:r>
              <a:rPr lang="en-CA" dirty="0"/>
              <a:t>interpret </a:t>
            </a:r>
            <a:r>
              <a:rPr lang="hr-HR" dirty="0"/>
              <a:t>your review</a:t>
            </a:r>
            <a:r>
              <a:rPr lang="en-CA" dirty="0"/>
              <a:t> findings and their potential effects on health equity within the discussion section.</a:t>
            </a:r>
            <a:endParaRPr lang="en-GB" dirty="0"/>
          </a:p>
        </p:txBody>
      </p:sp>
    </p:spTree>
    <p:extLst>
      <p:ext uri="{BB962C8B-B14F-4D97-AF65-F5344CB8AC3E}">
        <p14:creationId xmlns:p14="http://schemas.microsoft.com/office/powerpoint/2010/main" val="137715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sz="1200" kern="1200" dirty="0">
                <a:solidFill>
                  <a:schemeClr val="tx1"/>
                </a:solidFill>
                <a:effectLst/>
                <a:latin typeface="Source Sans Pro" pitchFamily="34" charset="0"/>
                <a:ea typeface="+mn-ea"/>
                <a:cs typeface="Arial" panose="020B0604020202020204" pitchFamily="34" charset="0"/>
              </a:rPr>
              <a:t>In this session, </a:t>
            </a:r>
            <a:r>
              <a:rPr lang="en-CA" sz="1200" kern="1200" dirty="0">
                <a:solidFill>
                  <a:schemeClr val="tx1"/>
                </a:solidFill>
                <a:effectLst/>
                <a:latin typeface="Source Sans Pro" pitchFamily="34" charset="0"/>
                <a:ea typeface="+mn-ea"/>
                <a:cs typeface="Arial" panose="020B0604020202020204" pitchFamily="34" charset="0"/>
              </a:rPr>
              <a:t>we will first describe health equity. Then, we will go through the equity considerations that are relevant for all Cochrane </a:t>
            </a:r>
            <a:r>
              <a:rPr lang="hr-HR" sz="1200" kern="1200" dirty="0">
                <a:solidFill>
                  <a:schemeClr val="tx1"/>
                </a:solidFill>
                <a:effectLst/>
                <a:latin typeface="Source Sans Pro" pitchFamily="34" charset="0"/>
                <a:ea typeface="+mn-ea"/>
                <a:cs typeface="Arial" panose="020B0604020202020204" pitchFamily="34" charset="0"/>
              </a:rPr>
              <a:t>R</a:t>
            </a:r>
            <a:r>
              <a:rPr lang="en-CA" sz="1200" kern="1200" dirty="0" err="1">
                <a:solidFill>
                  <a:schemeClr val="tx1"/>
                </a:solidFill>
                <a:effectLst/>
                <a:latin typeface="Source Sans Pro" pitchFamily="34" charset="0"/>
                <a:ea typeface="+mn-ea"/>
                <a:cs typeface="Arial" panose="020B0604020202020204" pitchFamily="34" charset="0"/>
              </a:rPr>
              <a:t>eviews</a:t>
            </a:r>
            <a:r>
              <a:rPr lang="en-CA" sz="1200" kern="1200" dirty="0">
                <a:solidFill>
                  <a:schemeClr val="tx1"/>
                </a:solidFill>
                <a:effectLst/>
                <a:latin typeface="Source Sans Pro" pitchFamily="34" charset="0"/>
                <a:ea typeface="+mn-ea"/>
                <a:cs typeface="Arial" panose="020B0604020202020204" pitchFamily="34" charset="0"/>
              </a:rPr>
              <a:t> and then we will provide a description of equity-focused systematic reviews. In the final section, we’ll discuss how you can incorporate equity into your protocol and provide some resources for further guidance.</a:t>
            </a:r>
            <a:endParaRPr lang="en-US" altLang="en-US" dirty="0"/>
          </a:p>
        </p:txBody>
      </p:sp>
    </p:spTree>
    <p:extLst>
      <p:ext uri="{BB962C8B-B14F-4D97-AF65-F5344CB8AC3E}">
        <p14:creationId xmlns:p14="http://schemas.microsoft.com/office/powerpoint/2010/main" val="3062212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Discuss the implications of your results for improving health equity. Consider the overall completeness and applicability of your findings to other settings and population groups. You’ll want to determine that context in which your studies were conducted and how this may affect the generalizability of the results. </a:t>
            </a:r>
          </a:p>
        </p:txBody>
      </p:sp>
    </p:spTree>
    <p:extLst>
      <p:ext uri="{BB962C8B-B14F-4D97-AF65-F5344CB8AC3E}">
        <p14:creationId xmlns:p14="http://schemas.microsoft.com/office/powerpoint/2010/main" val="1367533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example, from the Cochrane </a:t>
            </a:r>
            <a:r>
              <a:rPr lang="hr-HR" dirty="0"/>
              <a:t>R</a:t>
            </a:r>
            <a:r>
              <a:rPr lang="en-CA" dirty="0" err="1"/>
              <a:t>eview</a:t>
            </a:r>
            <a:r>
              <a:rPr lang="en-CA" dirty="0"/>
              <a:t> about lay health workers, reports on the potential for extrapolation of the results to other settings.</a:t>
            </a:r>
          </a:p>
        </p:txBody>
      </p:sp>
    </p:spTree>
    <p:extLst>
      <p:ext uri="{BB962C8B-B14F-4D97-AF65-F5344CB8AC3E}">
        <p14:creationId xmlns:p14="http://schemas.microsoft.com/office/powerpoint/2010/main" val="2570530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sz="1200" kern="1200" dirty="0">
                <a:solidFill>
                  <a:schemeClr val="tx1"/>
                </a:solidFill>
                <a:effectLst/>
                <a:latin typeface="Source Sans Pro" pitchFamily="34" charset="0"/>
                <a:ea typeface="+mn-ea"/>
                <a:cs typeface="Arial" panose="020B0604020202020204" pitchFamily="34" charset="0"/>
              </a:rPr>
              <a:t>After exploring how health equity can be considered in all Cochrane Reviews, we will not have a brief look at the equity-focused reviews.</a:t>
            </a:r>
          </a:p>
        </p:txBody>
      </p:sp>
    </p:spTree>
    <p:extLst>
      <p:ext uri="{BB962C8B-B14F-4D97-AF65-F5344CB8AC3E}">
        <p14:creationId xmlns:p14="http://schemas.microsoft.com/office/powerpoint/2010/main" val="2890737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consider and equity focused review to be one that aims to assess the effects of an intervention either targeted to a disadvantaged population or that will affect the social gradients across populations or among subgroups of the population.</a:t>
            </a:r>
          </a:p>
        </p:txBody>
      </p:sp>
    </p:spTree>
    <p:extLst>
      <p:ext uri="{BB962C8B-B14F-4D97-AF65-F5344CB8AC3E}">
        <p14:creationId xmlns:p14="http://schemas.microsoft.com/office/powerpoint/2010/main" val="2854336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Equity questions may require you to think about different study designs. Some interventions designed to assess effects on health equity may require non-randomized study designs.</a:t>
            </a:r>
          </a:p>
          <a:p>
            <a:endParaRPr lang="en-CA" dirty="0"/>
          </a:p>
          <a:p>
            <a:r>
              <a:rPr lang="en-CA" dirty="0"/>
              <a:t>To identify eligible studies for your review, you may need to consider additional databases. For example, some journals with evidence from low- and middle-income countries are published in databases which may not be included in typical search strategies. The Cochrane EPOC group has a list of potential resources on their website.</a:t>
            </a:r>
          </a:p>
          <a:p>
            <a:endParaRPr lang="en-CA" dirty="0"/>
          </a:p>
          <a:p>
            <a:r>
              <a:rPr lang="en-CA" dirty="0"/>
              <a:t>Assessing context and process can often be done through standard systematic review methods, such as meta-analysis. </a:t>
            </a:r>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3355163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sz="1200" kern="1200" dirty="0">
                <a:solidFill>
                  <a:schemeClr val="tx1"/>
                </a:solidFill>
                <a:effectLst/>
                <a:latin typeface="Source Sans Pro" pitchFamily="34" charset="0"/>
                <a:ea typeface="+mn-ea"/>
                <a:cs typeface="Arial" panose="020B0604020202020204" pitchFamily="34" charset="0"/>
              </a:rPr>
              <a:t>Finally, we’ll have a look at what to include in your protocol.</a:t>
            </a:r>
            <a:endParaRPr lang="en-US" altLang="en-US" dirty="0"/>
          </a:p>
        </p:txBody>
      </p:sp>
    </p:spTree>
    <p:extLst>
      <p:ext uri="{BB962C8B-B14F-4D97-AF65-F5344CB8AC3E}">
        <p14:creationId xmlns:p14="http://schemas.microsoft.com/office/powerpoint/2010/main" val="2428297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Source Sans Pro" panose="020B0503030403020204" pitchFamily="34" charset="0"/>
              </a:rPr>
              <a:t>When writing your protocol, there are a couple things you can keep in mind to include equity in your review. First, you may want to add a heading for health equity in your background section. Within this section, you can describe potential population differences in the burden of disease for the condition of interest. Are there groups within the population that have a higher baseline risk? You should also consider whether the intervention may work different for different groups. Are there reasons that the intervention may be less effective because of issues related to, for example, literacy? Finally, are there differences in the outcomes that are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rgbClr val="000000"/>
              </a:solidFill>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Source Sans Pro" panose="020B0503030403020204" pitchFamily="34" charset="0"/>
              </a:rPr>
              <a:t>If you have identified any differences that could be important, then it would be useful to outline in your methods how you plan to assess these differences.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rgbClr val="000000"/>
              </a:solidFill>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Source Sans Pro" panose="020B0503030403020204" pitchFamily="34" charset="0"/>
              </a:rPr>
              <a:t>In addition, you may also want to consider developing or adapting an existing logic model to help describe your assumptions about health equity and its potential effect on the intervention and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rgbClr val="000000"/>
              </a:solidFill>
              <a:latin typeface="Source Sans Pro" panose="020B0503030403020204" pitchFamily="34" charset="0"/>
            </a:endParaRPr>
          </a:p>
          <a:p>
            <a:pPr fontAlgn="base"/>
            <a:r>
              <a:rPr lang="en-CA" dirty="0">
                <a:solidFill>
                  <a:srgbClr val="000000"/>
                </a:solidFill>
                <a:latin typeface="Source Sans Pro" panose="020B0503030403020204" pitchFamily="34" charset="0"/>
              </a:rPr>
              <a:t>You can follow this through to the writing up your review by: </a:t>
            </a:r>
            <a:endParaRPr lang="hr-HR" dirty="0">
              <a:solidFill>
                <a:srgbClr val="000000"/>
              </a:solidFill>
              <a:latin typeface="Source Sans Pro" panose="020B0503030403020204" pitchFamily="34" charset="0"/>
            </a:endParaRPr>
          </a:p>
          <a:p>
            <a:pPr marL="171450" indent="-171450" fontAlgn="base">
              <a:buFont typeface="Arial" panose="020B0604020202020204" pitchFamily="34" charset="0"/>
              <a:buChar char="•"/>
            </a:pPr>
            <a:r>
              <a:rPr lang="en-CA" dirty="0">
                <a:solidFill>
                  <a:srgbClr val="000000"/>
                </a:solidFill>
                <a:latin typeface="Source Sans Pro" panose="020B0503030403020204" pitchFamily="34" charset="0"/>
              </a:rPr>
              <a:t>i</a:t>
            </a:r>
            <a:r>
              <a:rPr lang="en-CA" sz="1200" b="0" i="0" kern="1200" dirty="0">
                <a:solidFill>
                  <a:schemeClr val="tx1"/>
                </a:solidFill>
                <a:effectLst/>
                <a:latin typeface="Source Sans Pro" pitchFamily="34" charset="0"/>
                <a:ea typeface="+mn-ea"/>
                <a:cs typeface="Arial" panose="020B0604020202020204" pitchFamily="34" charset="0"/>
              </a:rPr>
              <a:t>ncluding separate rows for those at higher or lower risk of the outcome of interest in your ‘Summary of findings’ table or a separate ‘Summary of findings’ table if effects are different for socially disadvantaged populations; </a:t>
            </a:r>
            <a:endParaRPr lang="hr-HR" sz="1200" b="0" i="0" kern="1200" dirty="0">
              <a:solidFill>
                <a:schemeClr val="tx1"/>
              </a:solidFill>
              <a:effectLst/>
              <a:latin typeface="Source Sans Pro" pitchFamily="34" charset="0"/>
              <a:ea typeface="+mn-ea"/>
              <a:cs typeface="Arial" panose="020B0604020202020204" pitchFamily="34" charset="0"/>
            </a:endParaRPr>
          </a:p>
          <a:p>
            <a:pPr marL="171450" indent="-171450" fontAlgn="base">
              <a:buFont typeface="Arial" panose="020B0604020202020204" pitchFamily="34" charset="0"/>
              <a:buChar char="•"/>
            </a:pPr>
            <a:r>
              <a:rPr lang="en-CA" sz="1200" b="0" i="0" kern="1200" dirty="0">
                <a:solidFill>
                  <a:schemeClr val="tx1"/>
                </a:solidFill>
                <a:effectLst/>
                <a:latin typeface="Source Sans Pro" pitchFamily="34" charset="0"/>
                <a:ea typeface="+mn-ea"/>
                <a:cs typeface="Arial" panose="020B0604020202020204" pitchFamily="34" charset="0"/>
              </a:rPr>
              <a:t>assessing the applicability of the findings of the review and whether they are representative of the population of interest or other populations across PROGRESS-Plus characteristics, and </a:t>
            </a:r>
            <a:endParaRPr lang="hr-HR" sz="1200" b="0" i="0" kern="1200" dirty="0">
              <a:solidFill>
                <a:schemeClr val="tx1"/>
              </a:solidFill>
              <a:effectLst/>
              <a:latin typeface="Source Sans Pro" pitchFamily="34" charset="0"/>
              <a:ea typeface="+mn-ea"/>
              <a:cs typeface="Arial" panose="020B0604020202020204" pitchFamily="34" charset="0"/>
            </a:endParaRPr>
          </a:p>
          <a:p>
            <a:pPr marL="171450" indent="-171450" fontAlgn="base">
              <a:buFont typeface="Arial" panose="020B0604020202020204" pitchFamily="34" charset="0"/>
              <a:buChar char="•"/>
            </a:pPr>
            <a:r>
              <a:rPr lang="en-CA" dirty="0">
                <a:solidFill>
                  <a:srgbClr val="000000"/>
                </a:solidFill>
                <a:latin typeface="Source Sans Pro" panose="020B0503030403020204" pitchFamily="34" charset="0"/>
              </a:rPr>
              <a:t>i</a:t>
            </a:r>
            <a:r>
              <a:rPr lang="en-CA" sz="1200" b="0" i="0" kern="1200" dirty="0">
                <a:solidFill>
                  <a:schemeClr val="tx1"/>
                </a:solidFill>
                <a:effectLst/>
                <a:latin typeface="Source Sans Pro" pitchFamily="34" charset="0"/>
                <a:ea typeface="+mn-ea"/>
                <a:cs typeface="Arial" panose="020B0604020202020204" pitchFamily="34" charset="0"/>
              </a:rPr>
              <a:t>ncluding a section to interpret your equity findings within your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rgbClr val="000000"/>
              </a:solidFill>
              <a:latin typeface="Source Sans Pro" panose="020B0503030403020204" pitchFamily="34" charset="0"/>
            </a:endParaRPr>
          </a:p>
          <a:p>
            <a:endParaRPr lang="en-GB" dirty="0"/>
          </a:p>
        </p:txBody>
      </p:sp>
    </p:spTree>
    <p:extLst>
      <p:ext uri="{BB962C8B-B14F-4D97-AF65-F5344CB8AC3E}">
        <p14:creationId xmlns:p14="http://schemas.microsoft.com/office/powerpoint/2010/main" val="3200350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942975" y="779463"/>
            <a:ext cx="5199063" cy="3898900"/>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28EBA3B-628D-4C68-80F4-40DDA5DBCB3F}" type="slidenum">
              <a:rPr lang="en-US" altLang="en-US" sz="1300">
                <a:latin typeface="Times New Roman" panose="02020603050405020304" pitchFamily="18" charset="0"/>
              </a:rPr>
              <a:pPr eaLnBrk="1" hangingPunct="1">
                <a:spcBef>
                  <a:spcPct val="0"/>
                </a:spcBef>
              </a:pPr>
              <a:t>27</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762236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42975" y="779463"/>
            <a:ext cx="5199063" cy="38989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5651A31-29B8-4D1D-B3E2-E486241DAB56}" type="slidenum">
              <a:rPr lang="en-US" altLang="en-US" sz="1300">
                <a:latin typeface="Times New Roman" panose="02020603050405020304" pitchFamily="18" charset="0"/>
              </a:rPr>
              <a:pPr eaLnBrk="1" hangingPunct="1">
                <a:spcBef>
                  <a:spcPct val="0"/>
                </a:spcBef>
              </a:pPr>
              <a:t>29</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97012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Health equity is the absence of avoidable and unfair differences in health outcomes.</a:t>
            </a:r>
          </a:p>
        </p:txBody>
      </p:sp>
    </p:spTree>
    <p:extLst>
      <p:ext uri="{BB962C8B-B14F-4D97-AF65-F5344CB8AC3E}">
        <p14:creationId xmlns:p14="http://schemas.microsoft.com/office/powerpoint/2010/main" val="246068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figure helps to describe health inequities. </a:t>
            </a:r>
          </a:p>
          <a:p>
            <a:r>
              <a:rPr lang="hr-HR" sz="1200" kern="1200" dirty="0">
                <a:solidFill>
                  <a:schemeClr val="tx1"/>
                </a:solidFill>
                <a:effectLst/>
                <a:latin typeface="Source Sans Pro" pitchFamily="34" charset="0"/>
                <a:ea typeface="+mn-ea"/>
                <a:cs typeface="Arial" panose="020B0604020202020204" pitchFamily="34" charset="0"/>
              </a:rPr>
              <a:t>What is an example</a:t>
            </a:r>
            <a:r>
              <a:rPr lang="en-CA" sz="1200" kern="1200" dirty="0">
                <a:solidFill>
                  <a:schemeClr val="tx1"/>
                </a:solidFill>
                <a:effectLst/>
                <a:latin typeface="Source Sans Pro" pitchFamily="34" charset="0"/>
                <a:ea typeface="+mn-ea"/>
                <a:cs typeface="Arial" panose="020B0604020202020204" pitchFamily="34" charset="0"/>
              </a:rPr>
              <a:t> of a</a:t>
            </a:r>
            <a:r>
              <a:rPr lang="hr-HR" sz="1200" kern="1200" dirty="0">
                <a:solidFill>
                  <a:schemeClr val="tx1"/>
                </a:solidFill>
                <a:effectLst/>
                <a:latin typeface="Source Sans Pro" pitchFamily="34" charset="0"/>
                <a:ea typeface="+mn-ea"/>
                <a:cs typeface="Arial" panose="020B0604020202020204" pitchFamily="34" charset="0"/>
              </a:rPr>
              <a:t> difference in health outcomes? Some people die from COVID-19 and other</a:t>
            </a:r>
            <a:r>
              <a:rPr lang="en-CA" sz="1200" kern="1200" dirty="0">
                <a:solidFill>
                  <a:schemeClr val="tx1"/>
                </a:solidFill>
                <a:effectLst/>
                <a:latin typeface="Source Sans Pro" pitchFamily="34" charset="0"/>
                <a:ea typeface="+mn-ea"/>
                <a:cs typeface="Arial" panose="020B0604020202020204" pitchFamily="34" charset="0"/>
              </a:rPr>
              <a:t>s</a:t>
            </a:r>
            <a:r>
              <a:rPr lang="hr-HR" sz="1200" kern="1200" dirty="0">
                <a:solidFill>
                  <a:schemeClr val="tx1"/>
                </a:solidFill>
                <a:effectLst/>
                <a:latin typeface="Source Sans Pro" pitchFamily="34" charset="0"/>
                <a:ea typeface="+mn-ea"/>
                <a:cs typeface="Arial" panose="020B0604020202020204" pitchFamily="34" charset="0"/>
              </a:rPr>
              <a:t> don’t. </a:t>
            </a:r>
            <a:endParaRPr lang="en-CA" sz="1200" kern="1200" dirty="0">
              <a:solidFill>
                <a:schemeClr val="tx1"/>
              </a:solidFill>
              <a:effectLst/>
              <a:latin typeface="Source Sans Pro" pitchFamily="34" charset="0"/>
              <a:ea typeface="+mn-ea"/>
              <a:cs typeface="Arial" panose="020B0604020202020204" pitchFamily="34" charset="0"/>
            </a:endParaRPr>
          </a:p>
          <a:p>
            <a:r>
              <a:rPr lang="hr-HR" sz="1200" kern="1200" dirty="0">
                <a:solidFill>
                  <a:schemeClr val="tx1"/>
                </a:solidFill>
                <a:effectLst/>
                <a:latin typeface="Source Sans Pro" pitchFamily="34" charset="0"/>
                <a:ea typeface="+mn-ea"/>
                <a:cs typeface="Arial" panose="020B0604020202020204" pitchFamily="34" charset="0"/>
              </a:rPr>
              <a:t>What are unavoidable differences? Older people are more likely to die from COVID-19 than younger</a:t>
            </a:r>
            <a:r>
              <a:rPr lang="en-CA" sz="1200" kern="1200" dirty="0">
                <a:solidFill>
                  <a:schemeClr val="tx1"/>
                </a:solidFill>
                <a:effectLst/>
                <a:latin typeface="Source Sans Pro" pitchFamily="34" charset="0"/>
                <a:ea typeface="+mn-ea"/>
                <a:cs typeface="Arial" panose="020B0604020202020204" pitchFamily="34" charset="0"/>
              </a:rPr>
              <a:t> people</a:t>
            </a:r>
            <a:r>
              <a:rPr lang="hr-HR" sz="1200" kern="1200" dirty="0">
                <a:solidFill>
                  <a:schemeClr val="tx1"/>
                </a:solidFill>
                <a:effectLst/>
                <a:latin typeface="Source Sans Pro" pitchFamily="34" charset="0"/>
                <a:ea typeface="+mn-ea"/>
                <a:cs typeface="Arial" panose="020B0604020202020204" pitchFamily="34" charset="0"/>
              </a:rPr>
              <a:t>. If </a:t>
            </a:r>
            <a:r>
              <a:rPr lang="en-CA" sz="1200" kern="1200" dirty="0">
                <a:solidFill>
                  <a:schemeClr val="tx1"/>
                </a:solidFill>
                <a:effectLst/>
                <a:latin typeface="Source Sans Pro" pitchFamily="34" charset="0"/>
                <a:ea typeface="+mn-ea"/>
                <a:cs typeface="Arial" panose="020B0604020202020204" pitchFamily="34" charset="0"/>
              </a:rPr>
              <a:t>this occurs solely due to age then we would consider this to be unavoidable but if other factors contribute to this increased risk, such as ageism</a:t>
            </a:r>
            <a:r>
              <a:rPr lang="hr-HR" sz="1200" kern="1200" dirty="0">
                <a:solidFill>
                  <a:schemeClr val="tx1"/>
                </a:solidFill>
                <a:effectLst/>
                <a:latin typeface="Source Sans Pro" pitchFamily="34" charset="0"/>
                <a:ea typeface="+mn-ea"/>
                <a:cs typeface="Arial" panose="020B0604020202020204" pitchFamily="34" charset="0"/>
              </a:rPr>
              <a:t> (</a:t>
            </a:r>
            <a:r>
              <a:rPr lang="en-GB" sz="1200" b="0" i="0" kern="1200" dirty="0">
                <a:solidFill>
                  <a:schemeClr val="tx1"/>
                </a:solidFill>
                <a:effectLst/>
                <a:latin typeface="Source Sans Pro" pitchFamily="34" charset="0"/>
                <a:ea typeface="+mn-ea"/>
                <a:cs typeface="Arial" panose="020B0604020202020204" pitchFamily="34" charset="0"/>
              </a:rPr>
              <a:t>prejudice or discrimination on the grounds of a person's age</a:t>
            </a:r>
            <a:r>
              <a:rPr lang="hr-HR" sz="1200" b="0" i="0" kern="1200" dirty="0">
                <a:solidFill>
                  <a:schemeClr val="tx1"/>
                </a:solidFill>
                <a:effectLst/>
                <a:latin typeface="Source Sans Pro" pitchFamily="34" charset="0"/>
                <a:ea typeface="+mn-ea"/>
                <a:cs typeface="Arial" panose="020B0604020202020204" pitchFamily="34" charset="0"/>
              </a:rPr>
              <a:t>)</a:t>
            </a:r>
            <a:r>
              <a:rPr lang="en-CA" sz="1200" kern="1200" dirty="0">
                <a:solidFill>
                  <a:schemeClr val="tx1"/>
                </a:solidFill>
                <a:effectLst/>
                <a:latin typeface="Source Sans Pro" pitchFamily="34" charset="0"/>
                <a:ea typeface="+mn-ea"/>
                <a:cs typeface="Arial" panose="020B0604020202020204" pitchFamily="34" charset="0"/>
              </a:rPr>
              <a:t>, then we may need to consider if this difference is inequitable. </a:t>
            </a:r>
          </a:p>
          <a:p>
            <a:r>
              <a:rPr lang="en-CA" sz="1200" kern="1200" dirty="0">
                <a:solidFill>
                  <a:schemeClr val="tx1"/>
                </a:solidFill>
                <a:effectLst/>
                <a:latin typeface="Source Sans Pro" pitchFamily="34" charset="0"/>
                <a:ea typeface="+mn-ea"/>
                <a:cs typeface="Arial" panose="020B0604020202020204" pitchFamily="34" charset="0"/>
              </a:rPr>
              <a:t>T</a:t>
            </a:r>
            <a:r>
              <a:rPr lang="hr-HR" sz="1200" kern="1200" dirty="0">
                <a:solidFill>
                  <a:schemeClr val="tx1"/>
                </a:solidFill>
                <a:effectLst/>
                <a:latin typeface="Source Sans Pro" pitchFamily="34" charset="0"/>
                <a:ea typeface="+mn-ea"/>
                <a:cs typeface="Arial" panose="020B0604020202020204" pitchFamily="34" charset="0"/>
              </a:rPr>
              <a:t>here are health differences that are potentially avoidable. An example is an injury from a skiing accident. If a person ha</a:t>
            </a:r>
            <a:r>
              <a:rPr lang="en-CA" sz="1200" kern="1200" dirty="0">
                <a:solidFill>
                  <a:schemeClr val="tx1"/>
                </a:solidFill>
                <a:effectLst/>
                <a:latin typeface="Source Sans Pro" pitchFamily="34" charset="0"/>
                <a:ea typeface="+mn-ea"/>
                <a:cs typeface="Arial" panose="020B0604020202020204" pitchFamily="34" charset="0"/>
              </a:rPr>
              <a:t>s</a:t>
            </a:r>
            <a:r>
              <a:rPr lang="hr-HR" sz="1200" kern="1200" dirty="0">
                <a:solidFill>
                  <a:schemeClr val="tx1"/>
                </a:solidFill>
                <a:effectLst/>
                <a:latin typeface="Source Sans Pro" pitchFamily="34" charset="0"/>
                <a:ea typeface="+mn-ea"/>
                <a:cs typeface="Arial" panose="020B0604020202020204" pitchFamily="34" charset="0"/>
              </a:rPr>
              <a:t> freely chosen to participate in skiing, then </a:t>
            </a:r>
            <a:r>
              <a:rPr lang="en-CA" sz="1200" kern="1200" dirty="0">
                <a:solidFill>
                  <a:schemeClr val="tx1"/>
                </a:solidFill>
                <a:effectLst/>
                <a:latin typeface="Source Sans Pro" pitchFamily="34" charset="0"/>
                <a:ea typeface="+mn-ea"/>
                <a:cs typeface="Arial" panose="020B0604020202020204" pitchFamily="34" charset="0"/>
              </a:rPr>
              <a:t>we would consider the injury to be avoidable but not unfair and therefore not an inequity. </a:t>
            </a:r>
          </a:p>
          <a:p>
            <a:r>
              <a:rPr lang="en-CA" sz="1200" kern="1200" dirty="0">
                <a:solidFill>
                  <a:schemeClr val="tx1"/>
                </a:solidFill>
                <a:effectLst/>
                <a:latin typeface="Source Sans Pro" pitchFamily="34" charset="0"/>
                <a:ea typeface="+mn-ea"/>
                <a:cs typeface="Arial" panose="020B0604020202020204" pitchFamily="34" charset="0"/>
              </a:rPr>
              <a:t>If a person lives in a neighbourhood that lacks access to nutritious food choices, then we would consider this to be an unfair difference and therefore a health inequity.</a:t>
            </a:r>
          </a:p>
          <a:p>
            <a:r>
              <a:rPr lang="en-CA" sz="1200" kern="1200" dirty="0">
                <a:solidFill>
                  <a:schemeClr val="tx1"/>
                </a:solidFill>
                <a:effectLst/>
                <a:latin typeface="Source Sans Pro" pitchFamily="34" charset="0"/>
                <a:ea typeface="+mn-ea"/>
                <a:cs typeface="Arial" panose="020B0604020202020204" pitchFamily="34" charset="0"/>
              </a:rPr>
              <a:t>[NOTE: You can ask the learners to think of other examples of acceptable and unacceptable differences in health outcomes that are potentially avoidable]</a:t>
            </a:r>
          </a:p>
        </p:txBody>
      </p:sp>
    </p:spTree>
    <p:extLst>
      <p:ext uri="{BB962C8B-B14F-4D97-AF65-F5344CB8AC3E}">
        <p14:creationId xmlns:p14="http://schemas.microsoft.com/office/powerpoint/2010/main" val="1195023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Equality and equity are terms that are sometimes used interchangeable. This illustration is often used to portray the difference between them. </a:t>
            </a:r>
          </a:p>
          <a:p>
            <a:r>
              <a:rPr lang="en-CA" dirty="0"/>
              <a:t>On the left, each individual has been given the same amount of assistance: 1 crate. This has increased their height by the same amount. But, the goal of seeing the game has not been achieved for each person. </a:t>
            </a:r>
          </a:p>
          <a:p>
            <a:r>
              <a:rPr lang="en-CA" dirty="0"/>
              <a:t>On the right, the crates have distributed differently. The individual with the greatest need has been given 2 crates while the tallest person, who did not need any help, has been given none. </a:t>
            </a:r>
          </a:p>
          <a:p>
            <a:endParaRPr lang="en-CA" dirty="0"/>
          </a:p>
        </p:txBody>
      </p:sp>
    </p:spTree>
    <p:extLst>
      <p:ext uri="{BB962C8B-B14F-4D97-AF65-F5344CB8AC3E}">
        <p14:creationId xmlns:p14="http://schemas.microsoft.com/office/powerpoint/2010/main" val="361966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Who might experience health inequities?</a:t>
            </a:r>
          </a:p>
          <a:p>
            <a:r>
              <a:rPr lang="en-CA" dirty="0"/>
              <a:t>The Cochrane Equity Methods Group recommends the acronym PROGRESS-Plus. This helps authors think about the population and whether there may be groups within it who experience differences in baseline risk of the condition or problem or for whom the intervention may work differently. </a:t>
            </a:r>
          </a:p>
          <a:p>
            <a:r>
              <a:rPr lang="en-CA" dirty="0"/>
              <a:t>PROGRESS stands for: </a:t>
            </a:r>
          </a:p>
          <a:p>
            <a:r>
              <a:rPr lang="en-CA" dirty="0"/>
              <a:t>Place of residence – This can refer to the country, such as high versus low-income, but if can also refer to the region or community, such as rural versus inner-city</a:t>
            </a:r>
          </a:p>
          <a:p>
            <a:r>
              <a:rPr lang="en-CA" dirty="0"/>
              <a:t>Occupation – Which can refer to the type of job a person has or whether they are out-of-work</a:t>
            </a:r>
          </a:p>
          <a:p>
            <a:r>
              <a:rPr lang="en-CA" dirty="0"/>
              <a:t>Gender/sex</a:t>
            </a:r>
          </a:p>
          <a:p>
            <a:r>
              <a:rPr lang="en-CA" dirty="0"/>
              <a:t>Religion</a:t>
            </a:r>
          </a:p>
          <a:p>
            <a:r>
              <a:rPr lang="en-CA" dirty="0"/>
              <a:t>Education</a:t>
            </a:r>
          </a:p>
          <a:p>
            <a:r>
              <a:rPr lang="en-CA" dirty="0"/>
              <a:t>Socio-economic status</a:t>
            </a:r>
          </a:p>
          <a:p>
            <a:r>
              <a:rPr lang="en-CA" dirty="0"/>
              <a:t>Social Capital – which refers to a person’s social networks and their connections to their community. </a:t>
            </a:r>
          </a:p>
          <a:p>
            <a:endParaRPr lang="en-CA" dirty="0"/>
          </a:p>
          <a:p>
            <a:r>
              <a:rPr lang="en-CA" sz="1200" kern="1200" dirty="0">
                <a:solidFill>
                  <a:schemeClr val="tx1"/>
                </a:solidFill>
                <a:effectLst/>
                <a:latin typeface="Source Sans Pro" pitchFamily="34" charset="0"/>
                <a:ea typeface="+mn-ea"/>
                <a:cs typeface="Arial" panose="020B0604020202020204" pitchFamily="34" charset="0"/>
              </a:rPr>
              <a:t>NOTE: You can ask the learners to suggest some examples of how some of the PROGRESS-elements can cause health inequities. For example:</a:t>
            </a:r>
          </a:p>
          <a:p>
            <a:r>
              <a:rPr lang="en-CA" sz="1200" b="1" kern="1200" dirty="0">
                <a:solidFill>
                  <a:schemeClr val="tx1"/>
                </a:solidFill>
                <a:effectLst/>
                <a:latin typeface="Source Sans Pro" pitchFamily="34" charset="0"/>
                <a:ea typeface="+mn-ea"/>
                <a:cs typeface="Arial" panose="020B0604020202020204" pitchFamily="34" charset="0"/>
              </a:rPr>
              <a:t>Place of residence</a:t>
            </a:r>
            <a:r>
              <a:rPr lang="en-CA" sz="1200" kern="1200" dirty="0">
                <a:solidFill>
                  <a:schemeClr val="tx1"/>
                </a:solidFill>
                <a:effectLst/>
                <a:latin typeface="Source Sans Pro" pitchFamily="34" charset="0"/>
                <a:ea typeface="+mn-ea"/>
                <a:cs typeface="Arial" panose="020B0604020202020204" pitchFamily="34" charset="0"/>
              </a:rPr>
              <a:t> </a:t>
            </a:r>
            <a:r>
              <a:rPr lang="en-GB" sz="1200" kern="1200" dirty="0">
                <a:solidFill>
                  <a:schemeClr val="tx1"/>
                </a:solidFill>
                <a:effectLst/>
                <a:latin typeface="Source Sans Pro" pitchFamily="34" charset="0"/>
                <a:ea typeface="+mn-ea"/>
                <a:cs typeface="Arial" panose="020B0604020202020204" pitchFamily="34" charset="0"/>
              </a:rPr>
              <a:t>- in some rural areas, individuals are unable to receive treatment due to their distance to a health facility or their lack of access to trained professionals. And in big cities people are often more exposed to air pollution.</a:t>
            </a:r>
            <a:endParaRPr lang="en-CA" sz="1200" kern="1200" dirty="0">
              <a:solidFill>
                <a:schemeClr val="tx1"/>
              </a:solidFill>
              <a:effectLst/>
              <a:latin typeface="Source Sans Pro" pitchFamily="34" charset="0"/>
              <a:ea typeface="+mn-ea"/>
              <a:cs typeface="Arial" panose="020B0604020202020204" pitchFamily="34" charset="0"/>
            </a:endParaRPr>
          </a:p>
          <a:p>
            <a:r>
              <a:rPr lang="en-CA" sz="1200" b="1" kern="1200" dirty="0">
                <a:solidFill>
                  <a:schemeClr val="tx1"/>
                </a:solidFill>
                <a:effectLst/>
                <a:latin typeface="Source Sans Pro" pitchFamily="34" charset="0"/>
                <a:ea typeface="+mn-ea"/>
                <a:cs typeface="Arial" panose="020B0604020202020204" pitchFamily="34" charset="0"/>
              </a:rPr>
              <a:t>Race/ethnicity/culture/language – </a:t>
            </a:r>
            <a:r>
              <a:rPr lang="en-GB" sz="1200" kern="1200" dirty="0">
                <a:solidFill>
                  <a:schemeClr val="tx1"/>
                </a:solidFill>
                <a:effectLst/>
                <a:latin typeface="Source Sans Pro" pitchFamily="34" charset="0"/>
                <a:ea typeface="+mn-ea"/>
                <a:cs typeface="Arial" panose="020B0604020202020204" pitchFamily="34" charset="0"/>
              </a:rPr>
              <a:t> Some ethnic communities have been racialized through discrimination and racism affecting their health opportunities and outcomes, and these inequities may be perpetuated across generations.</a:t>
            </a:r>
            <a:endParaRPr lang="en-CA" sz="1200" kern="1200" dirty="0">
              <a:solidFill>
                <a:schemeClr val="tx1"/>
              </a:solidFill>
              <a:effectLst/>
              <a:latin typeface="Source Sans Pro" pitchFamily="34" charset="0"/>
              <a:ea typeface="+mn-ea"/>
              <a:cs typeface="Arial" panose="020B0604020202020204" pitchFamily="34" charset="0"/>
            </a:endParaRPr>
          </a:p>
          <a:p>
            <a:r>
              <a:rPr lang="en-CA" sz="1200" b="1" kern="1200" dirty="0">
                <a:solidFill>
                  <a:schemeClr val="tx1"/>
                </a:solidFill>
                <a:effectLst/>
                <a:latin typeface="Source Sans Pro" pitchFamily="34" charset="0"/>
                <a:ea typeface="+mn-ea"/>
                <a:cs typeface="Arial" panose="020B0604020202020204" pitchFamily="34" charset="0"/>
              </a:rPr>
              <a:t>Occupation </a:t>
            </a:r>
            <a:r>
              <a:rPr lang="en-GB" sz="1200" kern="1200" dirty="0">
                <a:solidFill>
                  <a:schemeClr val="tx1"/>
                </a:solidFill>
                <a:effectLst/>
                <a:latin typeface="Source Sans Pro" pitchFamily="34" charset="0"/>
                <a:ea typeface="+mn-ea"/>
                <a:cs typeface="Arial" panose="020B0604020202020204" pitchFamily="34" charset="0"/>
              </a:rPr>
              <a:t>– People working informally (without a contract) often don’t have adequate work protection equipment</a:t>
            </a:r>
            <a:r>
              <a:rPr lang="en-GB" sz="1200" b="1" kern="1200" dirty="0">
                <a:solidFill>
                  <a:schemeClr val="tx1"/>
                </a:solidFill>
                <a:effectLst/>
                <a:latin typeface="Source Sans Pro" pitchFamily="34" charset="0"/>
                <a:ea typeface="+mn-ea"/>
                <a:cs typeface="Arial" panose="020B0604020202020204" pitchFamily="34" charset="0"/>
              </a:rPr>
              <a:t> </a:t>
            </a:r>
            <a:r>
              <a:rPr lang="en-GB" sz="1200" kern="1200" dirty="0">
                <a:solidFill>
                  <a:schemeClr val="tx1"/>
                </a:solidFill>
                <a:effectLst/>
                <a:latin typeface="Source Sans Pro" pitchFamily="34" charset="0"/>
                <a:ea typeface="+mn-ea"/>
                <a:cs typeface="Arial" panose="020B0604020202020204" pitchFamily="34" charset="0"/>
              </a:rPr>
              <a:t>and are thus exposed to avoidable and unfair increase in risk of injury or death</a:t>
            </a:r>
            <a:endParaRPr lang="en-CA" sz="1200" kern="1200" dirty="0">
              <a:solidFill>
                <a:schemeClr val="tx1"/>
              </a:solidFill>
              <a:effectLst/>
              <a:latin typeface="Source Sans Pro" pitchFamily="34" charset="0"/>
              <a:ea typeface="+mn-ea"/>
              <a:cs typeface="Arial" panose="020B0604020202020204" pitchFamily="34" charset="0"/>
            </a:endParaRPr>
          </a:p>
          <a:p>
            <a:r>
              <a:rPr lang="en-CA" sz="1200" b="1" kern="1200" dirty="0">
                <a:solidFill>
                  <a:schemeClr val="tx1"/>
                </a:solidFill>
                <a:effectLst/>
                <a:latin typeface="Source Sans Pro" pitchFamily="34" charset="0"/>
                <a:ea typeface="+mn-ea"/>
                <a:cs typeface="Arial" panose="020B0604020202020204" pitchFamily="34" charset="0"/>
              </a:rPr>
              <a:t>Gender/sex – </a:t>
            </a:r>
            <a:r>
              <a:rPr lang="en-GB" sz="1200" kern="1200" dirty="0">
                <a:solidFill>
                  <a:schemeClr val="tx1"/>
                </a:solidFill>
                <a:effectLst/>
                <a:latin typeface="Source Sans Pro" pitchFamily="34" charset="0"/>
                <a:ea typeface="+mn-ea"/>
                <a:cs typeface="Arial" panose="020B0604020202020204" pitchFamily="34" charset="0"/>
              </a:rPr>
              <a:t>differences in receipt of hip replacement for women with equal need as men are considered inequitable because these are due to a complex system of unconscious bias, discrimination and gender roles that affect decisions of both men/women and their health care providers.</a:t>
            </a:r>
            <a:endParaRPr lang="en-CA" sz="1200" kern="1200" dirty="0">
              <a:solidFill>
                <a:schemeClr val="tx1"/>
              </a:solidFill>
              <a:effectLst/>
              <a:latin typeface="Source Sans Pro" pitchFamily="34" charset="0"/>
              <a:ea typeface="+mn-ea"/>
              <a:cs typeface="Arial" panose="020B0604020202020204" pitchFamily="34" charset="0"/>
            </a:endParaRPr>
          </a:p>
          <a:p>
            <a:r>
              <a:rPr lang="en-GB" sz="1200" b="1" kern="1200" dirty="0">
                <a:solidFill>
                  <a:schemeClr val="tx1"/>
                </a:solidFill>
                <a:effectLst/>
                <a:latin typeface="Source Sans Pro" pitchFamily="34" charset="0"/>
                <a:ea typeface="+mn-ea"/>
                <a:cs typeface="Arial" panose="020B0604020202020204" pitchFamily="34" charset="0"/>
              </a:rPr>
              <a:t>Religion</a:t>
            </a:r>
            <a:r>
              <a:rPr lang="en-GB" sz="1200" kern="1200" dirty="0">
                <a:solidFill>
                  <a:schemeClr val="tx1"/>
                </a:solidFill>
                <a:effectLst/>
                <a:latin typeface="Source Sans Pro" pitchFamily="34" charset="0"/>
                <a:ea typeface="+mn-ea"/>
                <a:cs typeface="Arial" panose="020B0604020202020204" pitchFamily="34" charset="0"/>
              </a:rPr>
              <a:t> - Religious affiliation, or lack thereof, may contribute to inequities, particularly if it limits access to services. Actual care may differ when religious affiliation is discordant with that of the provider or sponsor of the service.</a:t>
            </a:r>
            <a:endParaRPr lang="en-CA" sz="1200" kern="1200" dirty="0">
              <a:solidFill>
                <a:schemeClr val="tx1"/>
              </a:solidFill>
              <a:effectLst/>
              <a:latin typeface="Source Sans Pro" pitchFamily="34" charset="0"/>
              <a:ea typeface="+mn-ea"/>
              <a:cs typeface="Arial" panose="020B0604020202020204" pitchFamily="34" charset="0"/>
            </a:endParaRPr>
          </a:p>
          <a:p>
            <a:r>
              <a:rPr lang="en-GB" sz="1200" b="1" kern="1200" dirty="0">
                <a:solidFill>
                  <a:schemeClr val="tx1"/>
                </a:solidFill>
                <a:effectLst/>
                <a:latin typeface="Source Sans Pro" pitchFamily="34" charset="0"/>
                <a:ea typeface="+mn-ea"/>
                <a:cs typeface="Arial" panose="020B0604020202020204" pitchFamily="34" charset="0"/>
              </a:rPr>
              <a:t>Education - </a:t>
            </a:r>
            <a:r>
              <a:rPr lang="en-GB" sz="1200" kern="1200" dirty="0">
                <a:solidFill>
                  <a:schemeClr val="tx1"/>
                </a:solidFill>
                <a:effectLst/>
                <a:latin typeface="Source Sans Pro" pitchFamily="34" charset="0"/>
                <a:ea typeface="+mn-ea"/>
                <a:cs typeface="Arial" panose="020B0604020202020204" pitchFamily="34" charset="0"/>
              </a:rPr>
              <a:t>Higher educational attainment is associated with better health outcomes for a range of conditions. Education availability and choice may be dependent on larger contextual factors such as economic and political situations.</a:t>
            </a:r>
            <a:endParaRPr lang="en-CA" sz="1200" kern="1200" dirty="0">
              <a:solidFill>
                <a:schemeClr val="tx1"/>
              </a:solidFill>
              <a:effectLst/>
              <a:latin typeface="Source Sans Pro" pitchFamily="34" charset="0"/>
              <a:ea typeface="+mn-ea"/>
              <a:cs typeface="Arial" panose="020B0604020202020204" pitchFamily="34" charset="0"/>
            </a:endParaRPr>
          </a:p>
          <a:p>
            <a:r>
              <a:rPr lang="en-GB" sz="1200" b="1" kern="1200" dirty="0">
                <a:solidFill>
                  <a:schemeClr val="tx1"/>
                </a:solidFill>
                <a:effectLst/>
                <a:latin typeface="Source Sans Pro" pitchFamily="34" charset="0"/>
                <a:ea typeface="+mn-ea"/>
                <a:cs typeface="Arial" panose="020B0604020202020204" pitchFamily="34" charset="0"/>
              </a:rPr>
              <a:t>Socioeconomic status</a:t>
            </a:r>
            <a:r>
              <a:rPr lang="en-GB" sz="1200" kern="1200" dirty="0">
                <a:solidFill>
                  <a:schemeClr val="tx1"/>
                </a:solidFill>
                <a:effectLst/>
                <a:latin typeface="Source Sans Pro" pitchFamily="34" charset="0"/>
                <a:ea typeface="+mn-ea"/>
                <a:cs typeface="Arial" panose="020B0604020202020204" pitchFamily="34" charset="0"/>
              </a:rPr>
              <a:t> – Generally, people with lower SES have greater morbidity and shorter life expectancy compared to those of higher SES. This may be caused by many determinants of health including access to nutritious food, health services, and optimal living conditions.</a:t>
            </a:r>
            <a:endParaRPr lang="en-CA" sz="1200" kern="1200" dirty="0">
              <a:solidFill>
                <a:schemeClr val="tx1"/>
              </a:solidFill>
              <a:effectLst/>
              <a:latin typeface="Source Sans Pro" pitchFamily="34" charset="0"/>
              <a:ea typeface="+mn-ea"/>
              <a:cs typeface="Arial" panose="020B0604020202020204" pitchFamily="34" charset="0"/>
            </a:endParaRPr>
          </a:p>
          <a:p>
            <a:r>
              <a:rPr lang="en-GB" sz="1200" b="1" kern="1200" dirty="0">
                <a:solidFill>
                  <a:schemeClr val="tx1"/>
                </a:solidFill>
                <a:effectLst/>
                <a:latin typeface="Source Sans Pro" pitchFamily="34" charset="0"/>
                <a:ea typeface="+mn-ea"/>
                <a:cs typeface="Arial" panose="020B0604020202020204" pitchFamily="34" charset="0"/>
              </a:rPr>
              <a:t>Social capital</a:t>
            </a:r>
            <a:r>
              <a:rPr lang="en-GB" sz="1200" kern="1200" dirty="0">
                <a:solidFill>
                  <a:schemeClr val="tx1"/>
                </a:solidFill>
                <a:effectLst/>
                <a:latin typeface="Source Sans Pro" pitchFamily="34" charset="0"/>
                <a:ea typeface="+mn-ea"/>
                <a:cs typeface="Arial" panose="020B0604020202020204" pitchFamily="34" charset="0"/>
              </a:rPr>
              <a:t> - Individuals who experience social isolation have higher death rates compared to those with adequate support.</a:t>
            </a:r>
            <a:endParaRPr lang="en-CA" dirty="0"/>
          </a:p>
        </p:txBody>
      </p:sp>
    </p:spTree>
    <p:extLst>
      <p:ext uri="{BB962C8B-B14F-4D97-AF65-F5344CB8AC3E}">
        <p14:creationId xmlns:p14="http://schemas.microsoft.com/office/powerpoint/2010/main" val="3152800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PROGRESS doesn’t capture all of the possible characteristics that could be associated with disadvantage so the ‘plus’ includes these.</a:t>
            </a:r>
          </a:p>
          <a:p>
            <a:r>
              <a:rPr lang="en-CA" dirty="0"/>
              <a:t>The plus includes 3 categories. The first is additional personal characteristics, such as age or disability, that may contribute to health inequities. For example, older adults often have reduced access to assistive technologies and devices because of barriers such as cost and accessibility. Inequities for older adults often result from the accumulation of exposures and experiences and relate to other factors such as place of residence, gender, and socioeconomic status as well as discrimination related to ageism.</a:t>
            </a:r>
          </a:p>
          <a:p>
            <a:r>
              <a:rPr lang="en-CA" dirty="0"/>
              <a:t>The second ‘Plus’ factor is features of relationships such as a child who lives in a house with parents who smoke in the home or a woman in an abusive relationship because these may influence their health outcomes. </a:t>
            </a:r>
          </a:p>
          <a:p>
            <a:r>
              <a:rPr lang="en-CA" dirty="0"/>
              <a:t>The third is time-dependant relationships in which a person may be temporarily at a disadvantage. For example, a person who has just been discharged from a hospital may require additional supports, for example in home care or assistive devices. Without these they may risk ongoing health issues or rehospitalization.</a:t>
            </a:r>
          </a:p>
        </p:txBody>
      </p:sp>
    </p:spTree>
    <p:extLst>
      <p:ext uri="{BB962C8B-B14F-4D97-AF65-F5344CB8AC3E}">
        <p14:creationId xmlns:p14="http://schemas.microsoft.com/office/powerpoint/2010/main" val="2317251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Health equity considerations are important for many stakeholders who may be interested in using your review. These include patients, health care and health service providers, and policy makers. But, this also includes other stakeholders, such as </a:t>
            </a:r>
          </a:p>
        </p:txBody>
      </p:sp>
    </p:spTree>
    <p:extLst>
      <p:ext uri="{BB962C8B-B14F-4D97-AF65-F5344CB8AC3E}">
        <p14:creationId xmlns:p14="http://schemas.microsoft.com/office/powerpoint/2010/main" val="1926703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Source Sans Pro" pitchFamily="34" charset="0"/>
                <a:ea typeface="+mn-ea"/>
                <a:cs typeface="Arial" panose="020B0604020202020204" pitchFamily="34" charset="0"/>
              </a:rPr>
              <a:t>We’ve defined the health equity and explained the PROGRESS-Plus factors for considering social determinants of health. Now, let’s see how the equity considerations are relevant for all Cochrane Reviews.</a:t>
            </a:r>
            <a:endParaRPr lang="en-US" altLang="en-US" dirty="0"/>
          </a:p>
        </p:txBody>
      </p:sp>
    </p:spTree>
    <p:extLst>
      <p:ext uri="{BB962C8B-B14F-4D97-AF65-F5344CB8AC3E}">
        <p14:creationId xmlns:p14="http://schemas.microsoft.com/office/powerpoint/2010/main" val="3141846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32175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pic>
        <p:nvPicPr>
          <p:cNvPr id="5" name="Picture 4">
            <a:extLst>
              <a:ext uri="{FF2B5EF4-FFF2-40B4-BE49-F238E27FC236}">
                <a16:creationId xmlns:a16="http://schemas.microsoft.com/office/drawing/2014/main" id="{CCF16492-5966-43E8-882F-B5E25E5683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162163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1202400"/>
            <a:ext cx="6120000" cy="460800"/>
          </a:xfrm>
        </p:spPr>
        <p:txBody>
          <a:bodyPr anchor="t" anchorCtr="0"/>
          <a:lstStyle>
            <a:lvl1pPr>
              <a:defRPr sz="2000"/>
            </a:lvl1pPr>
          </a:lstStyle>
          <a:p>
            <a:r>
              <a:rPr lang="hr-HR"/>
              <a:t>Uredite stil naslova matrice</a:t>
            </a: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sp>
        <p:nvSpPr>
          <p:cNvPr id="8"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spTree>
    <p:extLst>
      <p:ext uri="{BB962C8B-B14F-4D97-AF65-F5344CB8AC3E}">
        <p14:creationId xmlns:p14="http://schemas.microsoft.com/office/powerpoint/2010/main" val="240428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Tree>
    <p:extLst>
      <p:ext uri="{BB962C8B-B14F-4D97-AF65-F5344CB8AC3E}">
        <p14:creationId xmlns:p14="http://schemas.microsoft.com/office/powerpoint/2010/main" val="3631997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3922754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392566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6" name="Picture 3">
            <a:extLst>
              <a:ext uri="{FF2B5EF4-FFF2-40B4-BE49-F238E27FC236}">
                <a16:creationId xmlns:a16="http://schemas.microsoft.com/office/drawing/2014/main" id="{24A681DD-34D4-42B6-BFBC-EFEF29174A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000" y="439200"/>
            <a:ext cx="1879200" cy="639233"/>
          </a:xfrm>
          <a:prstGeom prst="rect">
            <a:avLst/>
          </a:prstGeom>
        </p:spPr>
      </p:pic>
      <p:pic>
        <p:nvPicPr>
          <p:cNvPr id="8" name="Picture 6">
            <a:extLst>
              <a:ext uri="{FF2B5EF4-FFF2-40B4-BE49-F238E27FC236}">
                <a16:creationId xmlns:a16="http://schemas.microsoft.com/office/drawing/2014/main" id="{D753AA4B-F64E-485E-8144-A277E01CD6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0" name="Rectangle 7">
            <a:extLst>
              <a:ext uri="{FF2B5EF4-FFF2-40B4-BE49-F238E27FC236}">
                <a16:creationId xmlns:a16="http://schemas.microsoft.com/office/drawing/2014/main" id="{D6ECCC19-5F72-4FDF-A742-41D8BDAE8B54}"/>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367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072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Large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en-US"/>
              <a:t>Click to edit Master title style</a:t>
            </a:r>
            <a:endParaRPr lang="en-GB" dirty="0"/>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08304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121083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53619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7" name="Picture 3">
            <a:extLst>
              <a:ext uri="{FF2B5EF4-FFF2-40B4-BE49-F238E27FC236}">
                <a16:creationId xmlns:a16="http://schemas.microsoft.com/office/drawing/2014/main" id="{FFB0D148-F3A8-41F3-A08A-F544DD7411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
        <p:nvSpPr>
          <p:cNvPr id="9" name="TextBox 7">
            <a:extLst>
              <a:ext uri="{FF2B5EF4-FFF2-40B4-BE49-F238E27FC236}">
                <a16:creationId xmlns:a16="http://schemas.microsoft.com/office/drawing/2014/main" id="{188A06D3-D149-4CA3-B43A-8F52C8114C23}"/>
              </a:ext>
            </a:extLst>
          </p:cNvPr>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10" name="Picture 5">
            <a:extLst>
              <a:ext uri="{FF2B5EF4-FFF2-40B4-BE49-F238E27FC236}">
                <a16:creationId xmlns:a16="http://schemas.microsoft.com/office/drawing/2014/main" id="{26A1BEF0-5700-4547-89CB-80031D9944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1" name="Rectangle 8">
            <a:extLst>
              <a:ext uri="{FF2B5EF4-FFF2-40B4-BE49-F238E27FC236}">
                <a16:creationId xmlns:a16="http://schemas.microsoft.com/office/drawing/2014/main" id="{18FB4144-7933-43ED-8169-85C7AC751803}"/>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817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00545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sp>
        <p:nvSpPr>
          <p:cNvPr id="6" name="Rectangle 5"/>
          <p:cNvSpPr/>
          <p:nvPr/>
        </p:nvSpPr>
        <p:spPr>
          <a:xfrm>
            <a:off x="3924000" y="0"/>
            <a:ext cx="522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4608000" y="1964825"/>
            <a:ext cx="4356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608000" y="3835800"/>
            <a:ext cx="40464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808" b="16524"/>
          <a:stretch/>
        </p:blipFill>
        <p:spPr>
          <a:xfrm>
            <a:off x="2073686" y="0"/>
            <a:ext cx="2777113" cy="6858000"/>
          </a:xfrm>
          <a:prstGeom prst="rect">
            <a:avLst/>
          </a:prstGeom>
        </p:spPr>
      </p:pic>
    </p:spTree>
    <p:extLst>
      <p:ext uri="{BB962C8B-B14F-4D97-AF65-F5344CB8AC3E}">
        <p14:creationId xmlns:p14="http://schemas.microsoft.com/office/powerpoint/2010/main" val="97206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356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7286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585" y="0"/>
            <a:ext cx="4282440" cy="6858000"/>
          </a:xfrm>
          <a:prstGeom prst="rect">
            <a:avLst/>
          </a:prstGeom>
        </p:spPr>
      </p:pic>
    </p:spTree>
    <p:extLst>
      <p:ext uri="{BB962C8B-B14F-4D97-AF65-F5344CB8AC3E}">
        <p14:creationId xmlns:p14="http://schemas.microsoft.com/office/powerpoint/2010/main" val="229727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pic>
        <p:nvPicPr>
          <p:cNvPr id="6" name="Picture 3">
            <a:extLst>
              <a:ext uri="{FF2B5EF4-FFF2-40B4-BE49-F238E27FC236}">
                <a16:creationId xmlns:a16="http://schemas.microsoft.com/office/drawing/2014/main" id="{E71D4FAA-1586-4D01-9F9C-E6C5C05AA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Tree>
    <p:extLst>
      <p:ext uri="{BB962C8B-B14F-4D97-AF65-F5344CB8AC3E}">
        <p14:creationId xmlns:p14="http://schemas.microsoft.com/office/powerpoint/2010/main" val="327787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699225"/>
            <a:ext cx="4117862"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958200"/>
            <a:ext cx="4117862"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7863"/>
          <a:stretch/>
        </p:blipFill>
        <p:spPr>
          <a:xfrm>
            <a:off x="5534025" y="0"/>
            <a:ext cx="3120980" cy="6858000"/>
          </a:xfrm>
          <a:prstGeom prst="rect">
            <a:avLst/>
          </a:prstGeom>
        </p:spPr>
      </p:pic>
      <p:sp>
        <p:nvSpPr>
          <p:cNvPr id="7" name="Picture Placeholder 6"/>
          <p:cNvSpPr>
            <a:spLocks noGrp="1"/>
          </p:cNvSpPr>
          <p:nvPr>
            <p:ph type="pic" sz="quarter" idx="10" hasCustomPrompt="1"/>
          </p:nvPr>
        </p:nvSpPr>
        <p:spPr>
          <a:xfrm>
            <a:off x="4644000" y="1324800"/>
            <a:ext cx="4500000" cy="3384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50750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3419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6278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Tree>
    <p:extLst>
      <p:ext uri="{BB962C8B-B14F-4D97-AF65-F5344CB8AC3E}">
        <p14:creationId xmlns:p14="http://schemas.microsoft.com/office/powerpoint/2010/main" val="291450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pic>
        <p:nvPicPr>
          <p:cNvPr id="3" name="Picture 2">
            <a:extLst>
              <a:ext uri="{FF2B5EF4-FFF2-40B4-BE49-F238E27FC236}">
                <a16:creationId xmlns:a16="http://schemas.microsoft.com/office/drawing/2014/main" id="{257D9E46-01DE-401C-9A14-012FF25191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32699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spTree>
    <p:extLst>
      <p:ext uri="{BB962C8B-B14F-4D97-AF65-F5344CB8AC3E}">
        <p14:creationId xmlns:p14="http://schemas.microsoft.com/office/powerpoint/2010/main" val="22603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1317600"/>
            <a:ext cx="6120000" cy="632838"/>
          </a:xfrm>
          <a:prstGeom prst="rect">
            <a:avLst/>
          </a:prstGeom>
        </p:spPr>
        <p:txBody>
          <a:bodyPr vert="horz" lIns="0" tIns="0" rIns="0" bIns="0" rtlCol="0" anchor="b" anchorCtr="0">
            <a:noAutofit/>
          </a:bodyPr>
          <a:lstStyle/>
          <a:p>
            <a:r>
              <a:rPr lang="hr-HR"/>
              <a:t>Uredite stil naslova matrice</a:t>
            </a:r>
            <a:endParaRPr lang="en-GB"/>
          </a:p>
        </p:txBody>
      </p:sp>
      <p:sp>
        <p:nvSpPr>
          <p:cNvPr id="3" name="Text Placeholder 2"/>
          <p:cNvSpPr>
            <a:spLocks noGrp="1"/>
          </p:cNvSpPr>
          <p:nvPr>
            <p:ph type="body" idx="1"/>
          </p:nvPr>
        </p:nvSpPr>
        <p:spPr>
          <a:xfrm>
            <a:off x="439738" y="2275200"/>
            <a:ext cx="6120000" cy="3909600"/>
          </a:xfrm>
          <a:prstGeom prst="rect">
            <a:avLst/>
          </a:prstGeom>
        </p:spPr>
        <p:txBody>
          <a:bodyPr vert="horz" lIns="0" tIns="0" rIns="0" bIns="0" rtlCol="0">
            <a:no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pic>
        <p:nvPicPr>
          <p:cNvPr id="7" name="Picture 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pic>
        <p:nvPicPr>
          <p:cNvPr id="6" name="Picture 3">
            <a:extLst>
              <a:ext uri="{FF2B5EF4-FFF2-40B4-BE49-F238E27FC236}">
                <a16:creationId xmlns:a16="http://schemas.microsoft.com/office/drawing/2014/main" id="{E06D13AC-E33F-44B6-8E8B-A62B4787C1D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Tree>
    <p:extLst>
      <p:ext uri="{BB962C8B-B14F-4D97-AF65-F5344CB8AC3E}">
        <p14:creationId xmlns:p14="http://schemas.microsoft.com/office/powerpoint/2010/main" val="23566784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61" r:id="rId17"/>
    <p:sldLayoutId id="2147483650" r:id="rId18"/>
    <p:sldLayoutId id="2147483668" r:id="rId19"/>
    <p:sldLayoutId id="2147483664" r:id="rId20"/>
    <p:sldLayoutId id="2147483665" r:id="rId21"/>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hyperlink" Target="https://methods.cochrane.org/equity/resources-review-authors"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p>
            <a:r>
              <a:rPr lang="en-CA" dirty="0">
                <a:solidFill>
                  <a:schemeClr val="accent2"/>
                </a:solidFill>
              </a:rPr>
              <a:t>Health equity in systematic reviews</a:t>
            </a:r>
            <a:endParaRPr lang="en-GB" dirty="0">
              <a:solidFill>
                <a:schemeClr val="accent2"/>
              </a:solidFill>
            </a:endParaRPr>
          </a:p>
        </p:txBody>
      </p:sp>
    </p:spTree>
    <p:extLst>
      <p:ext uri="{BB962C8B-B14F-4D97-AF65-F5344CB8AC3E}">
        <p14:creationId xmlns:p14="http://schemas.microsoft.com/office/powerpoint/2010/main" val="3602439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DA43B-1B78-4454-B4DD-86693D742060}"/>
              </a:ext>
            </a:extLst>
          </p:cNvPr>
          <p:cNvSpPr>
            <a:spLocks noGrp="1"/>
          </p:cNvSpPr>
          <p:nvPr>
            <p:ph type="title"/>
          </p:nvPr>
        </p:nvSpPr>
        <p:spPr>
          <a:xfrm>
            <a:off x="439738" y="1642362"/>
            <a:ext cx="8525358" cy="632838"/>
          </a:xfrm>
        </p:spPr>
        <p:txBody>
          <a:bodyPr/>
          <a:lstStyle/>
          <a:p>
            <a:r>
              <a:rPr lang="en-CA" dirty="0"/>
              <a:t>Considering equity in your systematic review of interventions</a:t>
            </a:r>
          </a:p>
        </p:txBody>
      </p:sp>
      <p:sp>
        <p:nvSpPr>
          <p:cNvPr id="3" name="Content Placeholder 2">
            <a:extLst>
              <a:ext uri="{FF2B5EF4-FFF2-40B4-BE49-F238E27FC236}">
                <a16:creationId xmlns:a16="http://schemas.microsoft.com/office/drawing/2014/main" id="{F808263C-D128-4CF9-B47F-61FCED24327A}"/>
              </a:ext>
            </a:extLst>
          </p:cNvPr>
          <p:cNvSpPr>
            <a:spLocks noGrp="1"/>
          </p:cNvSpPr>
          <p:nvPr>
            <p:ph idx="1"/>
          </p:nvPr>
        </p:nvSpPr>
        <p:spPr>
          <a:xfrm>
            <a:off x="439738" y="2524538"/>
            <a:ext cx="6120000" cy="3660261"/>
          </a:xfrm>
        </p:spPr>
        <p:txBody>
          <a:bodyPr/>
          <a:lstStyle/>
          <a:p>
            <a:pPr marL="342900" indent="-342900">
              <a:buFont typeface="Arial" panose="020B0604020202020204" pitchFamily="34" charset="0"/>
              <a:buChar char="•"/>
            </a:pPr>
            <a:r>
              <a:rPr lang="en-CA" dirty="0"/>
              <a:t>Is everyone receiving the same benefit from the intervention?</a:t>
            </a:r>
          </a:p>
          <a:p>
            <a:pPr marL="342900" indent="-342900">
              <a:buFont typeface="Arial" panose="020B0604020202020204" pitchFamily="34" charset="0"/>
              <a:buChar char="•"/>
            </a:pPr>
            <a:r>
              <a:rPr lang="en-CA" dirty="0"/>
              <a:t>Does the intervention work in the disadvantaged?</a:t>
            </a:r>
          </a:p>
        </p:txBody>
      </p:sp>
    </p:spTree>
    <p:extLst>
      <p:ext uri="{BB962C8B-B14F-4D97-AF65-F5344CB8AC3E}">
        <p14:creationId xmlns:p14="http://schemas.microsoft.com/office/powerpoint/2010/main" val="172302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800" y="1357870"/>
            <a:ext cx="8622200" cy="632839"/>
          </a:xfrm>
        </p:spPr>
        <p:txBody>
          <a:bodyPr/>
          <a:lstStyle/>
          <a:p>
            <a:r>
              <a:rPr lang="en-CA" dirty="0"/>
              <a:t>Why is equity important for your review?</a:t>
            </a:r>
          </a:p>
        </p:txBody>
      </p:sp>
      <p:sp>
        <p:nvSpPr>
          <p:cNvPr id="3" name="Content Placeholder 2"/>
          <p:cNvSpPr>
            <a:spLocks noGrp="1"/>
          </p:cNvSpPr>
          <p:nvPr>
            <p:ph idx="1"/>
          </p:nvPr>
        </p:nvSpPr>
        <p:spPr>
          <a:xfrm>
            <a:off x="439739" y="2275199"/>
            <a:ext cx="7970253" cy="4268475"/>
          </a:xfrm>
        </p:spPr>
        <p:txBody>
          <a:bodyPr/>
          <a:lstStyle/>
          <a:p>
            <a:pPr marL="742950" lvl="1" indent="-285750">
              <a:lnSpc>
                <a:spcPct val="107000"/>
              </a:lnSpc>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Need to consider applicability of results to other settings</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Identifying and analysing the differences between population groups help us understand who really benefits from an intervention</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CA" b="1" dirty="0">
                <a:latin typeface="Calibri" panose="020F0502020204030204" pitchFamily="34" charset="0"/>
                <a:ea typeface="Calibri" panose="020F0502020204030204" pitchFamily="34" charset="0"/>
                <a:cs typeface="Times New Roman" panose="02020603050405020304" pitchFamily="18" charset="0"/>
              </a:rPr>
              <a:t>Important:</a:t>
            </a:r>
          </a:p>
          <a:p>
            <a:pPr marL="742950" lvl="1" indent="-285750">
              <a:lnSpc>
                <a:spcPct val="107000"/>
              </a:lnSpc>
              <a:buFont typeface="Courier New" panose="02070309020205020404" pitchFamily="49" charset="0"/>
              <a:buChar char="o"/>
            </a:pPr>
            <a:r>
              <a:rPr lang="en-CA" dirty="0">
                <a:latin typeface="Calibri" panose="020F0502020204030204" pitchFamily="34" charset="0"/>
                <a:ea typeface="Calibri" panose="020F0502020204030204" pitchFamily="34" charset="0"/>
                <a:cs typeface="Times New Roman" panose="02020603050405020304" pitchFamily="18" charset="0"/>
              </a:rPr>
              <a:t>Plan and report that you have tried to assess health equity even if data is not available from the primary studies. No available data is a useful finding.</a:t>
            </a:r>
          </a:p>
          <a:p>
            <a:pPr marL="742950" lvl="1" indent="-285750">
              <a:lnSpc>
                <a:spcPct val="107000"/>
              </a:lnSpc>
              <a:spcAft>
                <a:spcPts val="800"/>
              </a:spcAft>
              <a:buFont typeface="Courier New" panose="02070309020205020404" pitchFamily="49" charset="0"/>
              <a:buChar char="o"/>
            </a:pPr>
            <a:r>
              <a:rPr lang="en-CA" dirty="0">
                <a:latin typeface="Calibri" panose="020F0502020204030204" pitchFamily="34" charset="0"/>
                <a:ea typeface="Calibri" panose="020F0502020204030204" pitchFamily="34" charset="0"/>
                <a:cs typeface="Times New Roman" panose="02020603050405020304" pitchFamily="18" charset="0"/>
              </a:rPr>
              <a:t>If you are able to assess health equity and differences are identified this is also an important finding</a:t>
            </a:r>
          </a:p>
        </p:txBody>
      </p:sp>
    </p:spTree>
    <p:extLst>
      <p:ext uri="{BB962C8B-B14F-4D97-AF65-F5344CB8AC3E}">
        <p14:creationId xmlns:p14="http://schemas.microsoft.com/office/powerpoint/2010/main" val="3833262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9" y="1317602"/>
            <a:ext cx="8012600" cy="933229"/>
          </a:xfrm>
        </p:spPr>
        <p:txBody>
          <a:bodyPr/>
          <a:lstStyle/>
          <a:p>
            <a:r>
              <a:rPr lang="en-CA" dirty="0"/>
              <a:t>All Cochrane authors can consider health equity in their reviews</a:t>
            </a:r>
          </a:p>
        </p:txBody>
      </p:sp>
      <p:sp>
        <p:nvSpPr>
          <p:cNvPr id="3" name="Content Placeholder 2"/>
          <p:cNvSpPr>
            <a:spLocks noGrp="1"/>
          </p:cNvSpPr>
          <p:nvPr>
            <p:ph idx="1"/>
          </p:nvPr>
        </p:nvSpPr>
        <p:spPr>
          <a:xfrm>
            <a:off x="439738" y="2532184"/>
            <a:ext cx="7895369" cy="3652616"/>
          </a:xfrm>
        </p:spPr>
        <p:txBody>
          <a:bodyPr/>
          <a:lstStyle/>
          <a:p>
            <a:r>
              <a:rPr lang="en-CA" sz="2400" dirty="0"/>
              <a:t>Consider health equity when</a:t>
            </a:r>
            <a:r>
              <a:rPr lang="hr-HR" sz="2400" dirty="0"/>
              <a:t>:</a:t>
            </a:r>
            <a:endParaRPr lang="en-CA" sz="2400" dirty="0"/>
          </a:p>
          <a:p>
            <a:pPr marL="457200" indent="-457200">
              <a:buFont typeface="+mj-lt"/>
              <a:buAutoNum type="arabicPeriod"/>
            </a:pPr>
            <a:r>
              <a:rPr lang="hr-HR" dirty="0"/>
              <a:t>f</a:t>
            </a:r>
            <a:r>
              <a:rPr lang="en-CA" dirty="0" err="1"/>
              <a:t>ormulating</a:t>
            </a:r>
            <a:r>
              <a:rPr lang="en-CA" dirty="0"/>
              <a:t> the question (e.g. use a logic model); </a:t>
            </a:r>
          </a:p>
          <a:p>
            <a:pPr marL="457200" indent="-457200">
              <a:buFont typeface="+mj-lt"/>
              <a:buAutoNum type="arabicPeriod"/>
            </a:pPr>
            <a:r>
              <a:rPr lang="hr-HR" dirty="0"/>
              <a:t>p</a:t>
            </a:r>
            <a:r>
              <a:rPr lang="en-CA" dirty="0" err="1"/>
              <a:t>lanning</a:t>
            </a:r>
            <a:r>
              <a:rPr lang="en-CA" dirty="0"/>
              <a:t> the methods (how the evidence related to equity and specific populations will be identified and appraised)</a:t>
            </a:r>
            <a:r>
              <a:rPr lang="hr-HR" dirty="0"/>
              <a:t>;</a:t>
            </a:r>
            <a:endParaRPr lang="en-CA" dirty="0"/>
          </a:p>
          <a:p>
            <a:pPr marL="457200" indent="-457200">
              <a:buFont typeface="+mj-lt"/>
              <a:buAutoNum type="arabicPeriod"/>
            </a:pPr>
            <a:r>
              <a:rPr lang="hr-HR" dirty="0"/>
              <a:t>c</a:t>
            </a:r>
            <a:r>
              <a:rPr lang="en-CA" dirty="0" err="1"/>
              <a:t>reating</a:t>
            </a:r>
            <a:r>
              <a:rPr lang="en-CA" dirty="0"/>
              <a:t> ‘Summary of findings’ tables (e.g. separate tables for disadvantaged populations, separate rows for differences in risk of events); and </a:t>
            </a:r>
          </a:p>
          <a:p>
            <a:pPr marL="457200" indent="-457200">
              <a:buFont typeface="+mj-lt"/>
              <a:buAutoNum type="arabicPeriod"/>
            </a:pPr>
            <a:r>
              <a:rPr lang="hr-HR" dirty="0"/>
              <a:t>i</a:t>
            </a:r>
            <a:r>
              <a:rPr lang="en-CA" dirty="0" err="1"/>
              <a:t>nterpreting</a:t>
            </a:r>
            <a:r>
              <a:rPr lang="en-CA" dirty="0"/>
              <a:t> findings (in relation to health equity).</a:t>
            </a:r>
          </a:p>
        </p:txBody>
      </p:sp>
    </p:spTree>
    <p:extLst>
      <p:ext uri="{BB962C8B-B14F-4D97-AF65-F5344CB8AC3E}">
        <p14:creationId xmlns:p14="http://schemas.microsoft.com/office/powerpoint/2010/main" val="4202437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1. </a:t>
            </a:r>
            <a:r>
              <a:rPr lang="en-CA" dirty="0"/>
              <a:t>Logic </a:t>
            </a:r>
            <a:r>
              <a:rPr lang="hr-HR" dirty="0"/>
              <a:t>m</a:t>
            </a:r>
            <a:r>
              <a:rPr lang="en-CA" dirty="0" err="1"/>
              <a:t>odel</a:t>
            </a:r>
            <a:endParaRPr lang="en-CA" dirty="0"/>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54951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EB04-AB10-432D-93F4-408709B29584}"/>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54E0D513-EF16-49B7-AA59-D1247F4B1171}"/>
              </a:ext>
            </a:extLst>
          </p:cNvPr>
          <p:cNvSpPr>
            <a:spLocks noGrp="1"/>
          </p:cNvSpPr>
          <p:nvPr>
            <p:ph idx="1"/>
          </p:nvPr>
        </p:nvSpPr>
        <p:spPr/>
        <p:txBody>
          <a:bodyPr/>
          <a:lstStyle/>
          <a:p>
            <a:endParaRPr lang="en-CA"/>
          </a:p>
        </p:txBody>
      </p:sp>
      <p:pic>
        <p:nvPicPr>
          <p:cNvPr id="6" name="Picture 5">
            <a:extLst>
              <a:ext uri="{FF2B5EF4-FFF2-40B4-BE49-F238E27FC236}">
                <a16:creationId xmlns:a16="http://schemas.microsoft.com/office/drawing/2014/main" id="{4758DD31-628F-4535-A4E4-3F1878BD4B29}"/>
              </a:ext>
            </a:extLst>
          </p:cNvPr>
          <p:cNvPicPr>
            <a:picLocks noChangeAspect="1"/>
          </p:cNvPicPr>
          <p:nvPr/>
        </p:nvPicPr>
        <p:blipFill>
          <a:blip r:embed="rId3"/>
          <a:stretch>
            <a:fillRect/>
          </a:stretch>
        </p:blipFill>
        <p:spPr>
          <a:xfrm>
            <a:off x="328464" y="320040"/>
            <a:ext cx="7877323" cy="5771197"/>
          </a:xfrm>
          <a:prstGeom prst="rect">
            <a:avLst/>
          </a:prstGeom>
        </p:spPr>
      </p:pic>
    </p:spTree>
    <p:extLst>
      <p:ext uri="{BB962C8B-B14F-4D97-AF65-F5344CB8AC3E}">
        <p14:creationId xmlns:p14="http://schemas.microsoft.com/office/powerpoint/2010/main" val="2472001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2. </a:t>
            </a:r>
            <a:r>
              <a:rPr lang="en-CA" dirty="0"/>
              <a:t>Methods</a:t>
            </a:r>
          </a:p>
        </p:txBody>
      </p:sp>
    </p:spTree>
    <p:extLst>
      <p:ext uri="{BB962C8B-B14F-4D97-AF65-F5344CB8AC3E}">
        <p14:creationId xmlns:p14="http://schemas.microsoft.com/office/powerpoint/2010/main" val="4113273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2. </a:t>
            </a:r>
            <a:r>
              <a:rPr lang="en-CA" dirty="0"/>
              <a:t>Methods</a:t>
            </a:r>
          </a:p>
        </p:txBody>
      </p:sp>
      <p:sp>
        <p:nvSpPr>
          <p:cNvPr id="3" name="Content Placeholder 2"/>
          <p:cNvSpPr>
            <a:spLocks noGrp="1"/>
          </p:cNvSpPr>
          <p:nvPr>
            <p:ph idx="1"/>
          </p:nvPr>
        </p:nvSpPr>
        <p:spPr>
          <a:xfrm>
            <a:off x="439738" y="2275200"/>
            <a:ext cx="7789862" cy="3909600"/>
          </a:xfrm>
        </p:spPr>
        <p:txBody>
          <a:bodyPr/>
          <a:lstStyle/>
          <a:p>
            <a:r>
              <a:rPr lang="en-CA" b="1" dirty="0"/>
              <a:t>Consider</a:t>
            </a:r>
          </a:p>
          <a:p>
            <a:pPr marL="380990" lvl="0" indent="-380990">
              <a:buFont typeface="Arial" panose="020B0604020202020204" pitchFamily="34" charset="0"/>
              <a:buChar char="•"/>
            </a:pPr>
            <a:r>
              <a:rPr lang="en-CA" dirty="0"/>
              <a:t>Are there populations experiencing health inequities from the condition or problem in which you</a:t>
            </a:r>
            <a:r>
              <a:rPr lang="hr-HR" dirty="0"/>
              <a:t> are</a:t>
            </a:r>
            <a:r>
              <a:rPr lang="en-CA" dirty="0"/>
              <a:t> interested?</a:t>
            </a:r>
          </a:p>
          <a:p>
            <a:pPr marL="380990" lvl="0" indent="-380990">
              <a:buFont typeface="Arial" panose="020B0604020202020204" pitchFamily="34" charset="0"/>
              <a:buChar char="•"/>
            </a:pPr>
            <a:r>
              <a:rPr lang="en-CA" dirty="0"/>
              <a:t>Are there populations who might experience disadvantage related to the intervention you</a:t>
            </a:r>
            <a:r>
              <a:rPr lang="hr-HR" dirty="0"/>
              <a:t> are</a:t>
            </a:r>
            <a:r>
              <a:rPr lang="en-CA" dirty="0"/>
              <a:t> assessing?</a:t>
            </a:r>
          </a:p>
          <a:p>
            <a:pPr marL="380990" lvl="0" indent="-380990">
              <a:buFont typeface="Arial" panose="020B0604020202020204" pitchFamily="34" charset="0"/>
              <a:buChar char="•"/>
            </a:pPr>
            <a:r>
              <a:rPr lang="en-CA" dirty="0"/>
              <a:t>Are there social gradients in the burden of disease? Are there likely to be different absolute or relative effects of the intervention for different populations?</a:t>
            </a:r>
          </a:p>
          <a:p>
            <a:endParaRPr lang="en-CA" dirty="0"/>
          </a:p>
        </p:txBody>
      </p:sp>
    </p:spTree>
    <p:extLst>
      <p:ext uri="{BB962C8B-B14F-4D97-AF65-F5344CB8AC3E}">
        <p14:creationId xmlns:p14="http://schemas.microsoft.com/office/powerpoint/2010/main" val="3869676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3. ‘</a:t>
            </a:r>
            <a:r>
              <a:rPr lang="en-CA" dirty="0"/>
              <a:t>Summary of </a:t>
            </a:r>
            <a:r>
              <a:rPr lang="hr-HR" dirty="0"/>
              <a:t>f</a:t>
            </a:r>
            <a:r>
              <a:rPr lang="en-CA" dirty="0" err="1"/>
              <a:t>indings</a:t>
            </a:r>
            <a:r>
              <a:rPr lang="hr-HR" dirty="0"/>
              <a:t>’</a:t>
            </a:r>
            <a:r>
              <a:rPr lang="en-CA" dirty="0"/>
              <a:t> </a:t>
            </a:r>
            <a:r>
              <a:rPr lang="hr-HR" dirty="0"/>
              <a:t>t</a:t>
            </a:r>
            <a:r>
              <a:rPr lang="en-CA" dirty="0"/>
              <a:t>able</a:t>
            </a:r>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176409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26" y="1"/>
            <a:ext cx="8726974" cy="870857"/>
          </a:xfrm>
          <a:solidFill>
            <a:schemeClr val="bg1"/>
          </a:solidFill>
        </p:spPr>
        <p:txBody>
          <a:bodyPr/>
          <a:lstStyle/>
          <a:p>
            <a:r>
              <a:rPr lang="en-CA" sz="2667" dirty="0"/>
              <a:t>Vaccines for preventing rotavirus diarrhoea: vaccines in use</a:t>
            </a:r>
            <a:br>
              <a:rPr lang="en-CA" sz="2667" dirty="0"/>
            </a:br>
            <a:endParaRPr lang="en-CA" sz="2667" dirty="0"/>
          </a:p>
        </p:txBody>
      </p:sp>
      <p:pic>
        <p:nvPicPr>
          <p:cNvPr id="4" name="Picture 3"/>
          <p:cNvPicPr>
            <a:picLocks noChangeAspect="1"/>
          </p:cNvPicPr>
          <p:nvPr/>
        </p:nvPicPr>
        <p:blipFill rotWithShape="1">
          <a:blip r:embed="rId3"/>
          <a:srcRect l="24687" t="31111" r="7875" b="22666"/>
          <a:stretch/>
        </p:blipFill>
        <p:spPr>
          <a:xfrm>
            <a:off x="99526" y="525062"/>
            <a:ext cx="9078843" cy="3500276"/>
          </a:xfrm>
          <a:prstGeom prst="rect">
            <a:avLst/>
          </a:prstGeom>
        </p:spPr>
      </p:pic>
      <p:sp>
        <p:nvSpPr>
          <p:cNvPr id="5" name="TextBox 4"/>
          <p:cNvSpPr txBox="1"/>
          <p:nvPr/>
        </p:nvSpPr>
        <p:spPr>
          <a:xfrm>
            <a:off x="6762102" y="532304"/>
            <a:ext cx="3495869" cy="338554"/>
          </a:xfrm>
          <a:prstGeom prst="rect">
            <a:avLst/>
          </a:prstGeom>
          <a:noFill/>
        </p:spPr>
        <p:txBody>
          <a:bodyPr wrap="square" rtlCol="0">
            <a:spAutoFit/>
          </a:bodyPr>
          <a:lstStyle/>
          <a:p>
            <a:r>
              <a:rPr lang="en-CA" sz="1600" dirty="0" err="1"/>
              <a:t>Soares</a:t>
            </a:r>
            <a:r>
              <a:rPr lang="en-CA" sz="1600" dirty="0"/>
              <a:t>-Weiser et al. 2019</a:t>
            </a:r>
          </a:p>
        </p:txBody>
      </p:sp>
      <p:pic>
        <p:nvPicPr>
          <p:cNvPr id="6" name="Picture 5">
            <a:extLst>
              <a:ext uri="{FF2B5EF4-FFF2-40B4-BE49-F238E27FC236}">
                <a16:creationId xmlns:a16="http://schemas.microsoft.com/office/drawing/2014/main" id="{F5E59E3A-3BFD-4FB0-9EA9-6C462FBCDEDD}"/>
              </a:ext>
            </a:extLst>
          </p:cNvPr>
          <p:cNvPicPr>
            <a:picLocks noChangeAspect="1"/>
          </p:cNvPicPr>
          <p:nvPr/>
        </p:nvPicPr>
        <p:blipFill rotWithShape="1">
          <a:blip r:embed="rId4"/>
          <a:srcRect l="24741" t="30796" r="7062" b="22666"/>
          <a:stretch/>
        </p:blipFill>
        <p:spPr>
          <a:xfrm>
            <a:off x="13917" y="3429000"/>
            <a:ext cx="9154599" cy="3514012"/>
          </a:xfrm>
          <a:prstGeom prst="rect">
            <a:avLst/>
          </a:prstGeom>
        </p:spPr>
      </p:pic>
      <p:sp>
        <p:nvSpPr>
          <p:cNvPr id="7" name="Oval 6">
            <a:extLst>
              <a:ext uri="{FF2B5EF4-FFF2-40B4-BE49-F238E27FC236}">
                <a16:creationId xmlns:a16="http://schemas.microsoft.com/office/drawing/2014/main" id="{CA2FF568-1211-475E-ADE3-CD2941C8C3BA}"/>
              </a:ext>
            </a:extLst>
          </p:cNvPr>
          <p:cNvSpPr/>
          <p:nvPr/>
        </p:nvSpPr>
        <p:spPr>
          <a:xfrm>
            <a:off x="50800" y="353268"/>
            <a:ext cx="2651371" cy="90817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8" name="Oval 7">
            <a:extLst>
              <a:ext uri="{FF2B5EF4-FFF2-40B4-BE49-F238E27FC236}">
                <a16:creationId xmlns:a16="http://schemas.microsoft.com/office/drawing/2014/main" id="{FCA38355-0529-4D24-BBD0-F1EF88A8ECA9}"/>
              </a:ext>
            </a:extLst>
          </p:cNvPr>
          <p:cNvSpPr/>
          <p:nvPr/>
        </p:nvSpPr>
        <p:spPr>
          <a:xfrm>
            <a:off x="0" y="3309259"/>
            <a:ext cx="2651371" cy="90817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Tree>
    <p:extLst>
      <p:ext uri="{BB962C8B-B14F-4D97-AF65-F5344CB8AC3E}">
        <p14:creationId xmlns:p14="http://schemas.microsoft.com/office/powerpoint/2010/main" val="280302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D643-99B0-4AD2-9EDC-B1EF69408055}"/>
              </a:ext>
            </a:extLst>
          </p:cNvPr>
          <p:cNvSpPr>
            <a:spLocks noGrp="1"/>
          </p:cNvSpPr>
          <p:nvPr>
            <p:ph type="title"/>
          </p:nvPr>
        </p:nvSpPr>
        <p:spPr>
          <a:xfrm>
            <a:off x="439738" y="1317600"/>
            <a:ext cx="7948888" cy="1723774"/>
          </a:xfrm>
        </p:spPr>
        <p:txBody>
          <a:bodyPr/>
          <a:lstStyle/>
          <a:p>
            <a:r>
              <a:rPr lang="hr-HR" dirty="0"/>
              <a:t>4. </a:t>
            </a:r>
            <a:r>
              <a:rPr lang="en-CA" dirty="0"/>
              <a:t>Interpret findings related to health equity in the </a:t>
            </a:r>
            <a:r>
              <a:rPr lang="hr-HR" dirty="0"/>
              <a:t>di</a:t>
            </a:r>
            <a:r>
              <a:rPr lang="en-CA" dirty="0" err="1"/>
              <a:t>scussion</a:t>
            </a:r>
            <a:br>
              <a:rPr lang="en-CA" dirty="0"/>
            </a:br>
            <a:endParaRPr lang="en-CA" dirty="0"/>
          </a:p>
        </p:txBody>
      </p:sp>
      <p:sp>
        <p:nvSpPr>
          <p:cNvPr id="3" name="Content Placeholder 2">
            <a:extLst>
              <a:ext uri="{FF2B5EF4-FFF2-40B4-BE49-F238E27FC236}">
                <a16:creationId xmlns:a16="http://schemas.microsoft.com/office/drawing/2014/main" id="{155AA3E5-D922-447A-B36C-42EBC9313224}"/>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186730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AU" altLang="en-US" dirty="0"/>
              <a:t>Session outline</a:t>
            </a:r>
          </a:p>
        </p:txBody>
      </p:sp>
      <p:sp>
        <p:nvSpPr>
          <p:cNvPr id="7171" name="Content Placeholder 2"/>
          <p:cNvSpPr>
            <a:spLocks noGrp="1"/>
          </p:cNvSpPr>
          <p:nvPr>
            <p:ph idx="1"/>
          </p:nvPr>
        </p:nvSpPr>
        <p:spPr/>
        <p:txBody>
          <a:bodyPr/>
          <a:lstStyle/>
          <a:p>
            <a:pPr marL="342900" indent="-342900">
              <a:buFont typeface="Arial" panose="020B0604020202020204" pitchFamily="34" charset="0"/>
              <a:buChar char="•"/>
            </a:pPr>
            <a:r>
              <a:rPr lang="en-AU" altLang="en-US" b="1" dirty="0"/>
              <a:t>Introduction to health equity</a:t>
            </a:r>
          </a:p>
          <a:p>
            <a:pPr marL="342900" indent="-342900">
              <a:buFont typeface="Arial" panose="020B0604020202020204" pitchFamily="34" charset="0"/>
              <a:buChar char="•"/>
            </a:pPr>
            <a:r>
              <a:rPr lang="en-AU" altLang="en-US" dirty="0"/>
              <a:t>Equity in all reviews</a:t>
            </a:r>
          </a:p>
          <a:p>
            <a:pPr marL="342900" indent="-342900">
              <a:buFont typeface="Arial" panose="020B0604020202020204" pitchFamily="34" charset="0"/>
              <a:buChar char="•"/>
            </a:pPr>
            <a:r>
              <a:rPr lang="en-AU" altLang="en-US" dirty="0"/>
              <a:t>Equity-focused reviews</a:t>
            </a:r>
          </a:p>
          <a:p>
            <a:pPr marL="342900" indent="-342900">
              <a:buFont typeface="Arial" panose="020B0604020202020204" pitchFamily="34" charset="0"/>
              <a:buChar char="•"/>
            </a:pPr>
            <a:r>
              <a:rPr lang="en-AU" altLang="en-US" dirty="0"/>
              <a:t>What to include in your protocol</a:t>
            </a:r>
          </a:p>
        </p:txBody>
      </p:sp>
      <p:grpSp>
        <p:nvGrpSpPr>
          <p:cNvPr id="7172" name="Group 3"/>
          <p:cNvGrpSpPr>
            <a:grpSpLocks/>
          </p:cNvGrpSpPr>
          <p:nvPr/>
        </p:nvGrpSpPr>
        <p:grpSpPr bwMode="auto">
          <a:xfrm>
            <a:off x="341923" y="5813325"/>
            <a:ext cx="5720087" cy="742950"/>
            <a:chOff x="1564268" y="5433242"/>
            <a:chExt cx="5720059" cy="741593"/>
          </a:xfrm>
        </p:grpSpPr>
        <p:pic>
          <p:nvPicPr>
            <p:cNvPr id="71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564268" y="5433242"/>
              <a:ext cx="494059" cy="74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8"/>
            <p:cNvSpPr txBox="1">
              <a:spLocks noChangeArrowheads="1"/>
            </p:cNvSpPr>
            <p:nvPr/>
          </p:nvSpPr>
          <p:spPr bwMode="auto">
            <a:xfrm>
              <a:off x="2028141" y="5659840"/>
              <a:ext cx="5256186" cy="39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Clr>
                  <a:schemeClr val="tx1"/>
                </a:buClr>
                <a:buNone/>
              </a:pPr>
              <a:r>
                <a:rPr lang="en-AU" altLang="en-US" sz="2000" dirty="0">
                  <a:solidFill>
                    <a:schemeClr val="accent1"/>
                  </a:solidFill>
                </a:rPr>
                <a:t>See Chapter 16 of the Handbook</a:t>
              </a:r>
              <a:endParaRPr lang="en-AU" altLang="en-US" sz="1600" dirty="0">
                <a:solidFill>
                  <a:schemeClr val="accent1"/>
                </a:solidFill>
              </a:endParaRPr>
            </a:p>
          </p:txBody>
        </p:sp>
      </p:grpSp>
    </p:spTree>
    <p:extLst>
      <p:ext uri="{BB962C8B-B14F-4D97-AF65-F5344CB8AC3E}">
        <p14:creationId xmlns:p14="http://schemas.microsoft.com/office/powerpoint/2010/main" val="2979292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738" y="1828800"/>
            <a:ext cx="8069780" cy="4356000"/>
          </a:xfrm>
        </p:spPr>
        <p:txBody>
          <a:bodyPr/>
          <a:lstStyle/>
          <a:p>
            <a:r>
              <a:rPr lang="en-CA" sz="2400" b="1" dirty="0"/>
              <a:t>Discuss implications for equity</a:t>
            </a:r>
          </a:p>
          <a:p>
            <a:pPr marL="457189" indent="-457189">
              <a:buFont typeface="+mj-lt"/>
              <a:buAutoNum type="arabicPeriod" startAt="4"/>
            </a:pPr>
            <a:endParaRPr lang="en-CA" sz="2400" b="1" dirty="0"/>
          </a:p>
          <a:p>
            <a:pPr marL="380990" indent="-380990">
              <a:buFont typeface="Arial" panose="020B0604020202020204" pitchFamily="34" charset="0"/>
              <a:buChar char="•"/>
            </a:pPr>
            <a:r>
              <a:rPr lang="en-CA" sz="2400" dirty="0"/>
              <a:t>Applicability to other settings and population groups</a:t>
            </a:r>
          </a:p>
          <a:p>
            <a:pPr marL="723882" lvl="1" indent="-380990"/>
            <a:r>
              <a:rPr lang="en-CA" sz="2400" dirty="0"/>
              <a:t>E.g. context in which the studies were conducted</a:t>
            </a:r>
          </a:p>
          <a:p>
            <a:pPr marL="380990" indent="-380990">
              <a:buFont typeface="Arial" panose="020B0604020202020204" pitchFamily="34" charset="0"/>
              <a:buChar char="•"/>
            </a:pPr>
            <a:r>
              <a:rPr lang="en-CA" sz="2400" dirty="0"/>
              <a:t>The burden of the intervention for the patient and the provider</a:t>
            </a:r>
            <a:endParaRPr lang="en-CA" sz="2400" b="1" dirty="0"/>
          </a:p>
          <a:p>
            <a:pPr marL="723882" lvl="1" indent="-380990"/>
            <a:r>
              <a:rPr lang="en-CA" sz="2400" dirty="0"/>
              <a:t>E.g. inconvenience, cost, time</a:t>
            </a:r>
          </a:p>
          <a:p>
            <a:pPr lvl="1" indent="0">
              <a:buNone/>
            </a:pPr>
            <a:endParaRPr lang="en-CA" sz="2400" dirty="0"/>
          </a:p>
        </p:txBody>
      </p:sp>
    </p:spTree>
    <p:extLst>
      <p:ext uri="{BB962C8B-B14F-4D97-AF65-F5344CB8AC3E}">
        <p14:creationId xmlns:p14="http://schemas.microsoft.com/office/powerpoint/2010/main" val="1323036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36" y="1333500"/>
            <a:ext cx="8480327" cy="1646865"/>
          </a:xfrm>
        </p:spPr>
        <p:txBody>
          <a:bodyPr/>
          <a:lstStyle/>
          <a:p>
            <a:r>
              <a:rPr lang="en-CA" sz="3200" dirty="0"/>
              <a:t>Example</a:t>
            </a:r>
            <a:r>
              <a:rPr lang="hr-HR" sz="3200" dirty="0"/>
              <a:t>: </a:t>
            </a:r>
            <a:br>
              <a:rPr lang="hr-HR" sz="3200" dirty="0"/>
            </a:br>
            <a:br>
              <a:rPr lang="hr-HR" sz="1000" dirty="0"/>
            </a:br>
            <a:r>
              <a:rPr lang="en-CA" sz="2400" spc="-20" dirty="0">
                <a:solidFill>
                  <a:schemeClr val="tx2"/>
                </a:solidFill>
                <a:ea typeface="+mn-ea"/>
                <a:cs typeface="+mn-cs"/>
              </a:rPr>
              <a:t>Lay health workers in primary and community health care for maternal and child health and the management of infectious diseases</a:t>
            </a:r>
          </a:p>
        </p:txBody>
      </p:sp>
      <p:sp>
        <p:nvSpPr>
          <p:cNvPr id="3" name="Content Placeholder 2"/>
          <p:cNvSpPr>
            <a:spLocks noGrp="1"/>
          </p:cNvSpPr>
          <p:nvPr>
            <p:ph idx="1"/>
          </p:nvPr>
        </p:nvSpPr>
        <p:spPr>
          <a:xfrm>
            <a:off x="178480" y="3428999"/>
            <a:ext cx="8741584" cy="3428999"/>
          </a:xfrm>
        </p:spPr>
        <p:txBody>
          <a:bodyPr/>
          <a:lstStyle/>
          <a:p>
            <a:pPr marL="380990" indent="-380990">
              <a:buFont typeface="Arial" panose="020B0604020202020204" pitchFamily="34" charset="0"/>
              <a:buChar char="•"/>
            </a:pPr>
            <a:r>
              <a:rPr lang="en-CA" i="1" dirty="0"/>
              <a:t>“A substantial proportion of the included studies (33%, n = 27) were conducted in LMICs or were directed at low income groups in high income countries… it may be concluded that these interventions could potentially be extrapolated to other settings, be effective in reaching low income groups, and contribute to reducing health inequalities. However, the degree to which the findings from studies in high income settings can be generalised to low income settings remains unclear and requires further empirical research. This is a particularly important consideration in the context of the two subgroups (LHWs providing support to mothers of sick children; and LHWs to prevent child abuse), where all of the studies were conducted in the United States”</a:t>
            </a:r>
          </a:p>
        </p:txBody>
      </p:sp>
      <p:sp>
        <p:nvSpPr>
          <p:cNvPr id="4" name="TextBox 3"/>
          <p:cNvSpPr txBox="1"/>
          <p:nvPr/>
        </p:nvSpPr>
        <p:spPr>
          <a:xfrm>
            <a:off x="7085047" y="6353889"/>
            <a:ext cx="2058953" cy="379656"/>
          </a:xfrm>
          <a:prstGeom prst="rect">
            <a:avLst/>
          </a:prstGeom>
          <a:noFill/>
        </p:spPr>
        <p:txBody>
          <a:bodyPr wrap="square" rtlCol="0">
            <a:spAutoFit/>
          </a:bodyPr>
          <a:lstStyle/>
          <a:p>
            <a:r>
              <a:rPr lang="en-CA" sz="1867" dirty="0"/>
              <a:t>Lewin et al. 2010</a:t>
            </a:r>
          </a:p>
        </p:txBody>
      </p:sp>
    </p:spTree>
    <p:extLst>
      <p:ext uri="{BB962C8B-B14F-4D97-AF65-F5344CB8AC3E}">
        <p14:creationId xmlns:p14="http://schemas.microsoft.com/office/powerpoint/2010/main" val="832086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AU" altLang="en-US"/>
              <a:t>Session outline</a:t>
            </a:r>
          </a:p>
        </p:txBody>
      </p:sp>
      <p:sp>
        <p:nvSpPr>
          <p:cNvPr id="7171" name="Content Placeholder 2"/>
          <p:cNvSpPr>
            <a:spLocks noGrp="1"/>
          </p:cNvSpPr>
          <p:nvPr>
            <p:ph idx="1"/>
          </p:nvPr>
        </p:nvSpPr>
        <p:spPr/>
        <p:txBody>
          <a:bodyPr/>
          <a:lstStyle/>
          <a:p>
            <a:pPr marL="342900" indent="-342900">
              <a:buFont typeface="Arial" panose="020B0604020202020204" pitchFamily="34" charset="0"/>
              <a:buChar char="•"/>
            </a:pPr>
            <a:r>
              <a:rPr lang="en-AU" altLang="en-US" dirty="0"/>
              <a:t>Introduction to health equity</a:t>
            </a:r>
          </a:p>
          <a:p>
            <a:pPr marL="342900" indent="-342900">
              <a:buFont typeface="Arial" panose="020B0604020202020204" pitchFamily="34" charset="0"/>
              <a:buChar char="•"/>
            </a:pPr>
            <a:r>
              <a:rPr lang="en-AU" altLang="en-US" dirty="0"/>
              <a:t>Equity in all reviews</a:t>
            </a:r>
          </a:p>
          <a:p>
            <a:pPr marL="342900" indent="-342900">
              <a:buFont typeface="Arial" panose="020B0604020202020204" pitchFamily="34" charset="0"/>
              <a:buChar char="•"/>
            </a:pPr>
            <a:r>
              <a:rPr lang="en-AU" altLang="en-US" b="1" dirty="0"/>
              <a:t>Equity-focused reviews</a:t>
            </a:r>
          </a:p>
          <a:p>
            <a:pPr marL="342900" indent="-342900">
              <a:buFont typeface="Arial" panose="020B0604020202020204" pitchFamily="34" charset="0"/>
              <a:buChar char="•"/>
            </a:pPr>
            <a:r>
              <a:rPr lang="en-AU" altLang="en-US" dirty="0"/>
              <a:t>What to include in your protocol</a:t>
            </a:r>
          </a:p>
          <a:p>
            <a:pPr marL="342900" indent="-342900">
              <a:buFont typeface="Arial" panose="020B0604020202020204" pitchFamily="34" charset="0"/>
              <a:buChar char="•"/>
            </a:pPr>
            <a:endParaRPr lang="en-AU" altLang="en-US" b="1" dirty="0"/>
          </a:p>
        </p:txBody>
      </p:sp>
      <p:grpSp>
        <p:nvGrpSpPr>
          <p:cNvPr id="7172" name="Group 3"/>
          <p:cNvGrpSpPr>
            <a:grpSpLocks/>
          </p:cNvGrpSpPr>
          <p:nvPr/>
        </p:nvGrpSpPr>
        <p:grpSpPr bwMode="auto">
          <a:xfrm>
            <a:off x="333231" y="5813325"/>
            <a:ext cx="5728779" cy="742950"/>
            <a:chOff x="1555576" y="5433242"/>
            <a:chExt cx="5728751" cy="741593"/>
          </a:xfrm>
        </p:grpSpPr>
        <p:pic>
          <p:nvPicPr>
            <p:cNvPr id="7173" name="Picture 1" descr="Cover image for product 0470699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576" y="5433242"/>
              <a:ext cx="511444" cy="74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8"/>
            <p:cNvSpPr txBox="1">
              <a:spLocks noChangeArrowheads="1"/>
            </p:cNvSpPr>
            <p:nvPr/>
          </p:nvSpPr>
          <p:spPr bwMode="auto">
            <a:xfrm>
              <a:off x="2028141" y="5659840"/>
              <a:ext cx="5256186" cy="39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Clr>
                  <a:schemeClr val="tx1"/>
                </a:buClr>
                <a:buNone/>
              </a:pPr>
              <a:r>
                <a:rPr lang="en-AU" altLang="en-US" sz="2000" dirty="0">
                  <a:solidFill>
                    <a:schemeClr val="accent1"/>
                  </a:solidFill>
                </a:rPr>
                <a:t>See Chapter 16 of the Handbook</a:t>
              </a:r>
              <a:endParaRPr lang="en-AU" altLang="en-US" sz="1600" dirty="0">
                <a:solidFill>
                  <a:schemeClr val="accent1"/>
                </a:solidFill>
              </a:endParaRPr>
            </a:p>
          </p:txBody>
        </p:sp>
      </p:grpSp>
      <p:pic>
        <p:nvPicPr>
          <p:cNvPr id="9" name="Picture 1">
            <a:extLst>
              <a:ext uri="{FF2B5EF4-FFF2-40B4-BE49-F238E27FC236}">
                <a16:creationId xmlns:a16="http://schemas.microsoft.com/office/drawing/2014/main" id="{9829C4C5-C792-49F0-97D1-3173FFF65B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41923" y="5813325"/>
            <a:ext cx="494061"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465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2F2B2-B8D0-48AB-805E-1C1857178F43}"/>
              </a:ext>
            </a:extLst>
          </p:cNvPr>
          <p:cNvSpPr>
            <a:spLocks noGrp="1"/>
          </p:cNvSpPr>
          <p:nvPr>
            <p:ph type="title"/>
          </p:nvPr>
        </p:nvSpPr>
        <p:spPr>
          <a:xfrm>
            <a:off x="439738" y="1317600"/>
            <a:ext cx="8264524" cy="957600"/>
          </a:xfrm>
        </p:spPr>
        <p:txBody>
          <a:bodyPr/>
          <a:lstStyle/>
          <a:p>
            <a:r>
              <a:rPr lang="en-CA" dirty="0"/>
              <a:t>What is an ‘equity-focused’ systematic review?</a:t>
            </a:r>
          </a:p>
        </p:txBody>
      </p:sp>
      <p:sp>
        <p:nvSpPr>
          <p:cNvPr id="3" name="Content Placeholder 2">
            <a:extLst>
              <a:ext uri="{FF2B5EF4-FFF2-40B4-BE49-F238E27FC236}">
                <a16:creationId xmlns:a16="http://schemas.microsoft.com/office/drawing/2014/main" id="{707D9E24-DE5B-4B0A-8D66-1DE7CD3CAB68}"/>
              </a:ext>
            </a:extLst>
          </p:cNvPr>
          <p:cNvSpPr>
            <a:spLocks noGrp="1"/>
          </p:cNvSpPr>
          <p:nvPr>
            <p:ph idx="1"/>
          </p:nvPr>
        </p:nvSpPr>
        <p:spPr>
          <a:xfrm>
            <a:off x="439738" y="2454102"/>
            <a:ext cx="8264524" cy="3909600"/>
          </a:xfrm>
        </p:spPr>
        <p:txBody>
          <a:bodyPr/>
          <a:lstStyle/>
          <a:p>
            <a:r>
              <a:rPr lang="en-CA" dirty="0"/>
              <a:t>Those designed to:</a:t>
            </a:r>
          </a:p>
          <a:p>
            <a:pPr marL="342891" indent="-342891">
              <a:buFont typeface="Arial" panose="020B0604020202020204" pitchFamily="34" charset="0"/>
              <a:buChar char="•"/>
            </a:pPr>
            <a:r>
              <a:rPr lang="en-CA" dirty="0"/>
              <a:t>Assess effects of interventions targeted at disadvantaged or at-risk populations (e.g., school feeding for disadvantaged children). </a:t>
            </a:r>
          </a:p>
          <a:p>
            <a:pPr marL="685783" lvl="1"/>
            <a:r>
              <a:rPr lang="en-CA" dirty="0"/>
              <a:t>These may not include equity outcomes but by targeting disadvantaged populations will reduce inequities.</a:t>
            </a:r>
          </a:p>
          <a:p>
            <a:pPr marL="342891" indent="-342891">
              <a:buFont typeface="Arial" panose="020B0604020202020204" pitchFamily="34" charset="0"/>
              <a:buChar char="•"/>
            </a:pPr>
            <a:r>
              <a:rPr lang="en-CA" dirty="0"/>
              <a:t>Assess effects of interventions aimed at reducing social gradients across populations or among subgroups of the population (e.g., interventions to reduce the social gradient in smoking, obesity prevention in children, interventions delivered by lay health workers)</a:t>
            </a:r>
          </a:p>
          <a:p>
            <a:endParaRPr lang="en-CA" dirty="0"/>
          </a:p>
        </p:txBody>
      </p:sp>
    </p:spTree>
    <p:extLst>
      <p:ext uri="{BB962C8B-B14F-4D97-AF65-F5344CB8AC3E}">
        <p14:creationId xmlns:p14="http://schemas.microsoft.com/office/powerpoint/2010/main" val="4051306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F739A-EED0-4FF9-AC25-7CF5357EE46E}"/>
              </a:ext>
            </a:extLst>
          </p:cNvPr>
          <p:cNvSpPr>
            <a:spLocks noGrp="1"/>
          </p:cNvSpPr>
          <p:nvPr>
            <p:ph type="title"/>
          </p:nvPr>
        </p:nvSpPr>
        <p:spPr>
          <a:xfrm>
            <a:off x="439738" y="1360464"/>
            <a:ext cx="8109902" cy="957600"/>
          </a:xfrm>
        </p:spPr>
        <p:txBody>
          <a:bodyPr/>
          <a:lstStyle/>
          <a:p>
            <a:r>
              <a:rPr lang="en-CA" dirty="0"/>
              <a:t>Additional considerations for equity-focused reviews</a:t>
            </a:r>
          </a:p>
        </p:txBody>
      </p:sp>
      <p:sp>
        <p:nvSpPr>
          <p:cNvPr id="3" name="Content Placeholder 2">
            <a:extLst>
              <a:ext uri="{FF2B5EF4-FFF2-40B4-BE49-F238E27FC236}">
                <a16:creationId xmlns:a16="http://schemas.microsoft.com/office/drawing/2014/main" id="{354D797D-875F-479A-8284-3A058F931AAC}"/>
              </a:ext>
            </a:extLst>
          </p:cNvPr>
          <p:cNvSpPr>
            <a:spLocks noGrp="1"/>
          </p:cNvSpPr>
          <p:nvPr>
            <p:ph idx="1"/>
          </p:nvPr>
        </p:nvSpPr>
        <p:spPr>
          <a:xfrm>
            <a:off x="462598" y="2766060"/>
            <a:ext cx="6120000" cy="3418740"/>
          </a:xfrm>
        </p:spPr>
        <p:txBody>
          <a:bodyPr/>
          <a:lstStyle/>
          <a:p>
            <a:pPr marL="342900" indent="-342900">
              <a:buFont typeface="Arial" panose="020B0604020202020204" pitchFamily="34" charset="0"/>
              <a:buChar char="•"/>
            </a:pPr>
            <a:r>
              <a:rPr lang="en-CA" dirty="0"/>
              <a:t>Include relevant study designs to address health equity</a:t>
            </a:r>
          </a:p>
          <a:p>
            <a:pPr marL="342900" indent="-342900">
              <a:buFont typeface="Arial" panose="020B0604020202020204" pitchFamily="34" charset="0"/>
              <a:buChar char="•"/>
            </a:pPr>
            <a:r>
              <a:rPr lang="en-CA" dirty="0"/>
              <a:t>Identify information sources for health equity questions</a:t>
            </a:r>
          </a:p>
          <a:p>
            <a:pPr marL="342900" indent="-342900">
              <a:buFont typeface="Arial" panose="020B0604020202020204" pitchFamily="34" charset="0"/>
              <a:buChar char="•"/>
            </a:pPr>
            <a:r>
              <a:rPr lang="en-CA" dirty="0"/>
              <a:t>Assess the influence of context and process on health equity outcomes</a:t>
            </a:r>
          </a:p>
          <a:p>
            <a:pPr marL="342900" indent="-342900">
              <a:buFont typeface="Arial" panose="020B0604020202020204" pitchFamily="34" charset="0"/>
              <a:buChar char="•"/>
            </a:pPr>
            <a:endParaRPr lang="en-CA" dirty="0"/>
          </a:p>
        </p:txBody>
      </p:sp>
    </p:spTree>
    <p:extLst>
      <p:ext uri="{BB962C8B-B14F-4D97-AF65-F5344CB8AC3E}">
        <p14:creationId xmlns:p14="http://schemas.microsoft.com/office/powerpoint/2010/main" val="960466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AU" altLang="en-US"/>
              <a:t>Session outline</a:t>
            </a:r>
          </a:p>
        </p:txBody>
      </p:sp>
      <p:sp>
        <p:nvSpPr>
          <p:cNvPr id="7171" name="Content Placeholder 2"/>
          <p:cNvSpPr>
            <a:spLocks noGrp="1"/>
          </p:cNvSpPr>
          <p:nvPr>
            <p:ph idx="1"/>
          </p:nvPr>
        </p:nvSpPr>
        <p:spPr/>
        <p:txBody>
          <a:bodyPr/>
          <a:lstStyle/>
          <a:p>
            <a:pPr marL="342900" indent="-342900">
              <a:buFont typeface="Arial" panose="020B0604020202020204" pitchFamily="34" charset="0"/>
              <a:buChar char="•"/>
            </a:pPr>
            <a:r>
              <a:rPr lang="en-AU" altLang="en-US" dirty="0"/>
              <a:t>Introduction to health equity</a:t>
            </a:r>
          </a:p>
          <a:p>
            <a:pPr marL="342900" indent="-342900">
              <a:buFont typeface="Arial" panose="020B0604020202020204" pitchFamily="34" charset="0"/>
              <a:buChar char="•"/>
            </a:pPr>
            <a:r>
              <a:rPr lang="en-AU" altLang="en-US" dirty="0"/>
              <a:t>Equity in all reviews</a:t>
            </a:r>
          </a:p>
          <a:p>
            <a:pPr marL="342900" indent="-342900">
              <a:buFont typeface="Arial" panose="020B0604020202020204" pitchFamily="34" charset="0"/>
              <a:buChar char="•"/>
            </a:pPr>
            <a:r>
              <a:rPr lang="en-AU" altLang="en-US" dirty="0"/>
              <a:t>Equity-focused reviews</a:t>
            </a:r>
          </a:p>
          <a:p>
            <a:pPr marL="342900" indent="-342900">
              <a:buFont typeface="Arial" panose="020B0604020202020204" pitchFamily="34" charset="0"/>
              <a:buChar char="•"/>
            </a:pPr>
            <a:r>
              <a:rPr lang="en-AU" altLang="en-US" b="1" dirty="0"/>
              <a:t>What to include in your protocol</a:t>
            </a:r>
          </a:p>
          <a:p>
            <a:pPr marL="342900" indent="-342900">
              <a:buFont typeface="Arial" panose="020B0604020202020204" pitchFamily="34" charset="0"/>
              <a:buChar char="•"/>
            </a:pPr>
            <a:endParaRPr lang="en-AU" altLang="en-US" b="1" dirty="0"/>
          </a:p>
        </p:txBody>
      </p:sp>
      <p:grpSp>
        <p:nvGrpSpPr>
          <p:cNvPr id="7172" name="Group 3"/>
          <p:cNvGrpSpPr>
            <a:grpSpLocks/>
          </p:cNvGrpSpPr>
          <p:nvPr/>
        </p:nvGrpSpPr>
        <p:grpSpPr bwMode="auto">
          <a:xfrm>
            <a:off x="333231" y="5813325"/>
            <a:ext cx="5728779" cy="742950"/>
            <a:chOff x="1555576" y="5433242"/>
            <a:chExt cx="5728751" cy="741593"/>
          </a:xfrm>
        </p:grpSpPr>
        <p:pic>
          <p:nvPicPr>
            <p:cNvPr id="7173" name="Picture 1" descr="Cover image for product 0470699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576" y="5433242"/>
              <a:ext cx="511444" cy="74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8"/>
            <p:cNvSpPr txBox="1">
              <a:spLocks noChangeArrowheads="1"/>
            </p:cNvSpPr>
            <p:nvPr/>
          </p:nvSpPr>
          <p:spPr bwMode="auto">
            <a:xfrm>
              <a:off x="2028141" y="5659840"/>
              <a:ext cx="5256186" cy="39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Clr>
                  <a:schemeClr val="tx1"/>
                </a:buClr>
                <a:buNone/>
              </a:pPr>
              <a:r>
                <a:rPr lang="en-AU" altLang="en-US" sz="2000" dirty="0">
                  <a:solidFill>
                    <a:schemeClr val="accent1"/>
                  </a:solidFill>
                </a:rPr>
                <a:t>See Chapter 16 of the Handbook</a:t>
              </a:r>
              <a:endParaRPr lang="en-AU" altLang="en-US" sz="1600" dirty="0">
                <a:solidFill>
                  <a:schemeClr val="accent1"/>
                </a:solidFill>
              </a:endParaRPr>
            </a:p>
          </p:txBody>
        </p:sp>
      </p:grpSp>
      <p:pic>
        <p:nvPicPr>
          <p:cNvPr id="7" name="Picture 1">
            <a:extLst>
              <a:ext uri="{FF2B5EF4-FFF2-40B4-BE49-F238E27FC236}">
                <a16:creationId xmlns:a16="http://schemas.microsoft.com/office/drawing/2014/main" id="{9E6FE8FF-D897-4991-8BB7-D8E26D7A75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41923" y="5813325"/>
            <a:ext cx="494061"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183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1317600"/>
            <a:ext cx="6944910" cy="632838"/>
          </a:xfrm>
        </p:spPr>
        <p:txBody>
          <a:bodyPr/>
          <a:lstStyle/>
          <a:p>
            <a:r>
              <a:rPr lang="en-AU" dirty="0"/>
              <a:t>What to include in your protocol</a:t>
            </a:r>
          </a:p>
        </p:txBody>
      </p:sp>
      <p:sp>
        <p:nvSpPr>
          <p:cNvPr id="3" name="Content Placeholder 2"/>
          <p:cNvSpPr>
            <a:spLocks noGrp="1"/>
          </p:cNvSpPr>
          <p:nvPr>
            <p:ph idx="1"/>
          </p:nvPr>
        </p:nvSpPr>
        <p:spPr>
          <a:xfrm>
            <a:off x="439737" y="2275200"/>
            <a:ext cx="7889253" cy="3909600"/>
          </a:xfrm>
        </p:spPr>
        <p:txBody>
          <a:bodyPr/>
          <a:lstStyle/>
          <a:p>
            <a:pPr marL="342900" indent="-342900" fontAlgn="base">
              <a:buFont typeface="Arial" panose="020B0604020202020204" pitchFamily="34" charset="0"/>
              <a:buChar char="•"/>
            </a:pPr>
            <a:r>
              <a:rPr lang="en-CA" dirty="0">
                <a:solidFill>
                  <a:srgbClr val="000000"/>
                </a:solidFill>
                <a:latin typeface="Source Sans Pro" panose="020B0503030403020204" pitchFamily="34" charset="0"/>
              </a:rPr>
              <a:t>Create a heading for a section in your background on health equity in which you can describe whether:    </a:t>
            </a:r>
          </a:p>
          <a:p>
            <a:pPr marL="742950" lvl="1" indent="-285750" fontAlgn="base"/>
            <a:r>
              <a:rPr lang="en-CA" dirty="0">
                <a:solidFill>
                  <a:srgbClr val="000000"/>
                </a:solidFill>
                <a:latin typeface="Source Sans Pro" panose="020B0503030403020204" pitchFamily="34" charset="0"/>
              </a:rPr>
              <a:t>certain population groups experience a greater burden of disease from the condition under study</a:t>
            </a:r>
          </a:p>
          <a:p>
            <a:pPr marL="742950" lvl="1" indent="-285750" fontAlgn="base"/>
            <a:r>
              <a:rPr lang="en-CA" dirty="0">
                <a:solidFill>
                  <a:srgbClr val="000000"/>
                </a:solidFill>
                <a:latin typeface="Source Sans Pro" panose="020B0503030403020204" pitchFamily="34" charset="0"/>
              </a:rPr>
              <a:t>the intervention has differential effectiveness for specific population groups (e.g. literacy issues, adherence, etc.)</a:t>
            </a:r>
          </a:p>
          <a:p>
            <a:pPr marL="742950" lvl="1" indent="-285750" fontAlgn="base"/>
            <a:r>
              <a:rPr lang="en-CA" dirty="0">
                <a:solidFill>
                  <a:srgbClr val="000000"/>
                </a:solidFill>
                <a:latin typeface="Source Sans Pro" panose="020B0503030403020204" pitchFamily="34" charset="0"/>
              </a:rPr>
              <a:t>the outcomes have different importance for specific populations (e.g. inconvenience, stigma, return to work).</a:t>
            </a:r>
          </a:p>
          <a:p>
            <a:pPr marL="342900" indent="-342900" fontAlgn="base">
              <a:buFont typeface="Arial" panose="020B0604020202020204" pitchFamily="34" charset="0"/>
              <a:buChar char="•"/>
            </a:pPr>
            <a:r>
              <a:rPr lang="en-CA" dirty="0">
                <a:solidFill>
                  <a:srgbClr val="000000"/>
                </a:solidFill>
                <a:latin typeface="Source Sans Pro" panose="020B0503030403020204" pitchFamily="34" charset="0"/>
              </a:rPr>
              <a:t>If you identify important considerations in the background section, describe in your methods section how you will assess these differences (e.g. through sensitivity or subgroup analyses).</a:t>
            </a:r>
          </a:p>
          <a:p>
            <a:pPr marL="173038" indent="-173038">
              <a:buFont typeface="Arial" panose="020B0604020202020204" pitchFamily="34" charset="0"/>
              <a:buChar char="•"/>
            </a:pPr>
            <a:endParaRPr lang="hr-HR" dirty="0"/>
          </a:p>
        </p:txBody>
      </p:sp>
    </p:spTree>
    <p:extLst>
      <p:ext uri="{BB962C8B-B14F-4D97-AF65-F5344CB8AC3E}">
        <p14:creationId xmlns:p14="http://schemas.microsoft.com/office/powerpoint/2010/main" val="167943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altLang="en-US"/>
              <a:t>Take home message</a:t>
            </a:r>
          </a:p>
        </p:txBody>
      </p:sp>
      <p:sp>
        <p:nvSpPr>
          <p:cNvPr id="24579" name="Content Placeholder 3"/>
          <p:cNvSpPr>
            <a:spLocks noGrp="1"/>
          </p:cNvSpPr>
          <p:nvPr>
            <p:ph idx="1"/>
          </p:nvPr>
        </p:nvSpPr>
        <p:spPr>
          <a:xfrm>
            <a:off x="439738" y="2275200"/>
            <a:ext cx="6570662" cy="3909600"/>
          </a:xfrm>
        </p:spPr>
        <p:txBody>
          <a:bodyPr/>
          <a:lstStyle/>
          <a:p>
            <a:pPr marL="380990" indent="-380990">
              <a:buFontTx/>
              <a:buChar char="-"/>
            </a:pPr>
            <a:r>
              <a:rPr lang="en-CA" dirty="0"/>
              <a:t>Think about equity early in the review process</a:t>
            </a:r>
          </a:p>
          <a:p>
            <a:pPr marL="380990" indent="-380990">
              <a:buFontTx/>
              <a:buChar char="-"/>
            </a:pPr>
            <a:r>
              <a:rPr lang="en-CA" dirty="0"/>
              <a:t>Plan how you will address four considerations</a:t>
            </a:r>
          </a:p>
          <a:p>
            <a:pPr marL="723882" lvl="1" indent="-380990">
              <a:buFontTx/>
              <a:buChar char="-"/>
            </a:pPr>
            <a:r>
              <a:rPr lang="en-CA" dirty="0"/>
              <a:t>1. question formulation (logic model)</a:t>
            </a:r>
          </a:p>
          <a:p>
            <a:pPr marL="723882" lvl="1" indent="-380990">
              <a:buFontTx/>
              <a:buChar char="-"/>
            </a:pPr>
            <a:r>
              <a:rPr lang="en-CA" dirty="0"/>
              <a:t>2. methods for assessing equity</a:t>
            </a:r>
          </a:p>
          <a:p>
            <a:pPr marL="723882" lvl="1" indent="-380990">
              <a:buFontTx/>
              <a:buChar char="-"/>
            </a:pPr>
            <a:r>
              <a:rPr lang="en-CA" dirty="0"/>
              <a:t>3. ‘Summary of findings’ tables</a:t>
            </a:r>
          </a:p>
          <a:p>
            <a:pPr marL="723882" lvl="1" indent="-380990">
              <a:buFontTx/>
              <a:buChar char="-"/>
            </a:pPr>
            <a:r>
              <a:rPr lang="en-CA" dirty="0"/>
              <a:t>4. Implications for equity</a:t>
            </a:r>
          </a:p>
          <a:p>
            <a:pPr marL="342900" indent="-342900">
              <a:buFont typeface="Arial" panose="020B0604020202020204" pitchFamily="34" charset="0"/>
              <a:buChar char="•"/>
            </a:pPr>
            <a:endParaRPr lang="en-AU" altLang="en-US" b="1" dirty="0"/>
          </a:p>
        </p:txBody>
      </p:sp>
    </p:spTree>
    <p:extLst>
      <p:ext uri="{BB962C8B-B14F-4D97-AF65-F5344CB8AC3E}">
        <p14:creationId xmlns:p14="http://schemas.microsoft.com/office/powerpoint/2010/main" val="3532355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B43B-9B63-4ECD-B3FD-1D8DA334D45F}"/>
              </a:ext>
            </a:extLst>
          </p:cNvPr>
          <p:cNvSpPr>
            <a:spLocks noGrp="1"/>
          </p:cNvSpPr>
          <p:nvPr>
            <p:ph type="title"/>
          </p:nvPr>
        </p:nvSpPr>
        <p:spPr/>
        <p:txBody>
          <a:bodyPr/>
          <a:lstStyle/>
          <a:p>
            <a:r>
              <a:rPr lang="en-CA" dirty="0"/>
              <a:t>Additional Resources</a:t>
            </a:r>
          </a:p>
        </p:txBody>
      </p:sp>
      <p:sp>
        <p:nvSpPr>
          <p:cNvPr id="3" name="Content Placeholder 2">
            <a:extLst>
              <a:ext uri="{FF2B5EF4-FFF2-40B4-BE49-F238E27FC236}">
                <a16:creationId xmlns:a16="http://schemas.microsoft.com/office/drawing/2014/main" id="{CE898963-58BE-4F09-B976-08A87C7EC887}"/>
              </a:ext>
            </a:extLst>
          </p:cNvPr>
          <p:cNvSpPr>
            <a:spLocks noGrp="1"/>
          </p:cNvSpPr>
          <p:nvPr>
            <p:ph idx="1"/>
          </p:nvPr>
        </p:nvSpPr>
        <p:spPr>
          <a:xfrm>
            <a:off x="439737" y="2275200"/>
            <a:ext cx="7188613" cy="3909600"/>
          </a:xfrm>
        </p:spPr>
        <p:txBody>
          <a:bodyPr/>
          <a:lstStyle/>
          <a:p>
            <a:r>
              <a:rPr lang="en-CA" dirty="0"/>
              <a:t>Visit </a:t>
            </a:r>
            <a:r>
              <a:rPr lang="en-CA" dirty="0">
                <a:hlinkClick r:id="rId2"/>
              </a:rPr>
              <a:t>https://methods.cochrane.org/equity/resources-review-authors</a:t>
            </a:r>
            <a:r>
              <a:rPr lang="en-CA" dirty="0"/>
              <a:t> for </a:t>
            </a:r>
            <a:r>
              <a:rPr lang="hr-HR" dirty="0"/>
              <a:t>additional </a:t>
            </a:r>
            <a:r>
              <a:rPr lang="en-CA" dirty="0"/>
              <a:t>resources, including:</a:t>
            </a:r>
          </a:p>
          <a:p>
            <a:endParaRPr lang="en-CA" dirty="0"/>
          </a:p>
          <a:p>
            <a:pPr marL="342900" indent="-342900">
              <a:buFont typeface="Arial" panose="020B0604020202020204" pitchFamily="34" charset="0"/>
              <a:buChar char="•"/>
            </a:pPr>
            <a:r>
              <a:rPr lang="en-CA" dirty="0"/>
              <a:t>Equity Checklist for planning to incorporate equity in your review</a:t>
            </a:r>
          </a:p>
          <a:p>
            <a:pPr marL="342900" indent="-342900">
              <a:buFont typeface="Arial" panose="020B0604020202020204" pitchFamily="34" charset="0"/>
              <a:buChar char="•"/>
            </a:pPr>
            <a:r>
              <a:rPr lang="en-CA" dirty="0"/>
              <a:t>PROGRESS-Plus </a:t>
            </a:r>
          </a:p>
          <a:p>
            <a:pPr marL="342900" indent="-342900">
              <a:buFont typeface="Arial" panose="020B0604020202020204" pitchFamily="34" charset="0"/>
              <a:buChar char="•"/>
            </a:pPr>
            <a:r>
              <a:rPr lang="en-CA" dirty="0"/>
              <a:t>PRISMA-Equity </a:t>
            </a:r>
          </a:p>
          <a:p>
            <a:pPr marL="342900" indent="-342900">
              <a:buFont typeface="Arial" panose="020B0604020202020204" pitchFamily="34" charset="0"/>
              <a:buChar char="•"/>
            </a:pPr>
            <a:r>
              <a:rPr lang="en-CA" dirty="0"/>
              <a:t>Chapter 16 of the Cochrane Handbook</a:t>
            </a:r>
          </a:p>
          <a:p>
            <a:pPr marL="342900" indent="-342900">
              <a:buFont typeface="Arial" panose="020B0604020202020204" pitchFamily="34" charset="0"/>
              <a:buChar char="•"/>
            </a:pPr>
            <a:r>
              <a:rPr lang="en-CA" dirty="0"/>
              <a:t>Interactive Learning Module 11</a:t>
            </a:r>
          </a:p>
        </p:txBody>
      </p:sp>
    </p:spTree>
    <p:extLst>
      <p:ext uri="{BB962C8B-B14F-4D97-AF65-F5344CB8AC3E}">
        <p14:creationId xmlns:p14="http://schemas.microsoft.com/office/powerpoint/2010/main" val="1200886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39925" y="993580"/>
            <a:ext cx="6120000" cy="632838"/>
          </a:xfrm>
        </p:spPr>
        <p:txBody>
          <a:bodyPr/>
          <a:lstStyle/>
          <a:p>
            <a:r>
              <a:rPr lang="en-AU" altLang="en-US" sz="3200" dirty="0"/>
              <a:t>References</a:t>
            </a:r>
          </a:p>
        </p:txBody>
      </p:sp>
      <p:sp>
        <p:nvSpPr>
          <p:cNvPr id="25603" name="Content Placeholder 3"/>
          <p:cNvSpPr>
            <a:spLocks noGrp="1"/>
          </p:cNvSpPr>
          <p:nvPr>
            <p:ph idx="4294967295"/>
          </p:nvPr>
        </p:nvSpPr>
        <p:spPr>
          <a:xfrm>
            <a:off x="439925" y="1744494"/>
            <a:ext cx="7887998" cy="3910012"/>
          </a:xfrm>
        </p:spPr>
        <p:txBody>
          <a:bodyPr/>
          <a:lstStyle/>
          <a:p>
            <a:pPr marL="257175" indent="-257175">
              <a:buFont typeface="Arial" panose="020B0604020202020204" pitchFamily="34" charset="0"/>
              <a:buChar char="•"/>
            </a:pPr>
            <a:r>
              <a:rPr lang="en-CA" dirty="0"/>
              <a:t>Evans, T., Brown, H. Road traffic crashes: operationalizing equity in the context of health sector reform</a:t>
            </a:r>
            <a:r>
              <a:rPr lang="en-CA" b="1" dirty="0"/>
              <a:t>. </a:t>
            </a:r>
            <a:r>
              <a:rPr lang="en-CA" i="1" dirty="0" err="1"/>
              <a:t>Inj</a:t>
            </a:r>
            <a:r>
              <a:rPr lang="en-CA" i="1" dirty="0"/>
              <a:t> Control </a:t>
            </a:r>
            <a:r>
              <a:rPr lang="en-CA" i="1" dirty="0" err="1"/>
              <a:t>Saf</a:t>
            </a:r>
            <a:r>
              <a:rPr lang="en-CA" i="1" dirty="0"/>
              <a:t> </a:t>
            </a:r>
            <a:r>
              <a:rPr lang="en-CA" i="1" dirty="0" err="1"/>
              <a:t>Promot</a:t>
            </a:r>
            <a:r>
              <a:rPr lang="en-CA" dirty="0"/>
              <a:t>. 2003;10:11–12.</a:t>
            </a:r>
          </a:p>
          <a:p>
            <a:pPr marL="257175" indent="-257175">
              <a:buFont typeface="Arial" panose="020B0604020202020204" pitchFamily="34" charset="0"/>
              <a:buChar char="•"/>
            </a:pPr>
            <a:r>
              <a:rPr lang="en-CA" dirty="0"/>
              <a:t>O'Neill J, Tabish H, Welch V, Petticrew M, </a:t>
            </a:r>
            <a:r>
              <a:rPr lang="en-CA" dirty="0" err="1"/>
              <a:t>Pottie</a:t>
            </a:r>
            <a:r>
              <a:rPr lang="en-CA" dirty="0"/>
              <a:t> K, Clarke M, Evans T, et al. Applying an equity lens to interventions: using PROGRESS ensures consideration of socially stratifying factors to illuminate inequities in health. Journal of Clinical Epidemiology. 2014, 67 (1), pg. 56-64. doi:10.1016/j.jclinepi.2013.08.005</a:t>
            </a:r>
          </a:p>
          <a:p>
            <a:pPr marL="257175" indent="-257175">
              <a:buFont typeface="Arial" panose="020B0604020202020204" pitchFamily="34" charset="0"/>
              <a:buChar char="•"/>
            </a:pPr>
            <a:r>
              <a:rPr lang="en-CA" dirty="0"/>
              <a:t>Whitehead, M. The concepts and principles of equity and health</a:t>
            </a:r>
            <a:r>
              <a:rPr lang="en-CA" b="1" dirty="0"/>
              <a:t>. </a:t>
            </a:r>
            <a:r>
              <a:rPr lang="en-CA" i="1" dirty="0"/>
              <a:t>Int J Health Serv</a:t>
            </a:r>
            <a:r>
              <a:rPr lang="en-CA" dirty="0"/>
              <a:t>. 1992;22:429–445.</a:t>
            </a:r>
          </a:p>
          <a:p>
            <a:endParaRPr lang="en-AU" altLang="en-US" dirty="0"/>
          </a:p>
        </p:txBody>
      </p:sp>
      <p:sp>
        <p:nvSpPr>
          <p:cNvPr id="7" name="Title 1"/>
          <p:cNvSpPr txBox="1">
            <a:spLocks/>
          </p:cNvSpPr>
          <p:nvPr/>
        </p:nvSpPr>
        <p:spPr bwMode="auto">
          <a:xfrm>
            <a:off x="439925" y="4794116"/>
            <a:ext cx="8866187" cy="857250"/>
          </a:xfrm>
          <a:prstGeom prst="rect">
            <a:avLst/>
          </a:prstGeom>
          <a:noFill/>
          <a:ln w="9525">
            <a:noFill/>
            <a:miter lim="800000"/>
            <a:headEnd/>
            <a:tailEnd/>
          </a:ln>
        </p:spPr>
        <p:txBody>
          <a:bodyPr anchor="ctr"/>
          <a:lstStyle/>
          <a:p>
            <a:pPr>
              <a:defRPr/>
            </a:pPr>
            <a:r>
              <a:rPr lang="en-AU" sz="3200" b="1" spc="-40" dirty="0">
                <a:solidFill>
                  <a:schemeClr val="bg2"/>
                </a:solidFill>
                <a:latin typeface="+mj-lt"/>
                <a:ea typeface="+mj-ea"/>
                <a:cs typeface="+mj-cs"/>
              </a:rPr>
              <a:t>Acknowledgements</a:t>
            </a:r>
          </a:p>
        </p:txBody>
      </p:sp>
      <p:sp>
        <p:nvSpPr>
          <p:cNvPr id="10" name="Content Placeholder 3"/>
          <p:cNvSpPr txBox="1">
            <a:spLocks/>
          </p:cNvSpPr>
          <p:nvPr/>
        </p:nvSpPr>
        <p:spPr bwMode="auto">
          <a:xfrm>
            <a:off x="343672" y="5406888"/>
            <a:ext cx="8800328" cy="1511488"/>
          </a:xfrm>
          <a:prstGeom prst="rect">
            <a:avLst/>
          </a:prstGeom>
          <a:noFill/>
          <a:ln w="9525">
            <a:noFill/>
            <a:miter lim="800000"/>
            <a:headEnd/>
            <a:tailEnd/>
          </a:ln>
        </p:spPr>
        <p:txBody>
          <a:bodyPr/>
          <a:lstStyle/>
          <a:p>
            <a:pPr marL="358775" indent="-358775">
              <a:spcBef>
                <a:spcPct val="20000"/>
              </a:spcBef>
              <a:buClr>
                <a:schemeClr val="bg2"/>
              </a:buClr>
              <a:buFont typeface="Arial" charset="0"/>
              <a:buChar char="•"/>
              <a:tabLst>
                <a:tab pos="179388" algn="l"/>
              </a:tabLst>
              <a:defRPr/>
            </a:pPr>
            <a:r>
              <a:rPr lang="en-AU" sz="1500" dirty="0">
                <a:solidFill>
                  <a:schemeClr val="tx2"/>
                </a:solidFill>
                <a:latin typeface="+mj-lt"/>
                <a:cs typeface="Arial" charset="0"/>
              </a:rPr>
              <a:t>Compiled by </a:t>
            </a:r>
            <a:r>
              <a:rPr lang="en-CA" sz="1500" dirty="0">
                <a:solidFill>
                  <a:schemeClr val="tx2"/>
                </a:solidFill>
                <a:latin typeface="+mj-lt"/>
                <a:cs typeface="Arial" charset="0"/>
              </a:rPr>
              <a:t>Jennifer Petkovic, Vivian Welch, Peter Tugwell, Jordi Pardo </a:t>
            </a:r>
            <a:r>
              <a:rPr lang="en-CA" sz="1500" dirty="0" err="1">
                <a:solidFill>
                  <a:schemeClr val="tx2"/>
                </a:solidFill>
                <a:latin typeface="+mj-lt"/>
                <a:cs typeface="Arial" charset="0"/>
              </a:rPr>
              <a:t>Pardo</a:t>
            </a:r>
            <a:r>
              <a:rPr lang="en-CA" sz="1500" dirty="0">
                <a:solidFill>
                  <a:schemeClr val="tx2"/>
                </a:solidFill>
                <a:latin typeface="+mj-lt"/>
                <a:cs typeface="Arial" charset="0"/>
              </a:rPr>
              <a:t>, Stephanie Duench, Dario </a:t>
            </a:r>
            <a:r>
              <a:rPr lang="en-CA" sz="1500" dirty="0" err="1">
                <a:solidFill>
                  <a:schemeClr val="tx2"/>
                </a:solidFill>
                <a:latin typeface="+mj-lt"/>
                <a:cs typeface="Arial" charset="0"/>
              </a:rPr>
              <a:t>Sambunjak</a:t>
            </a:r>
            <a:endParaRPr lang="en-CA" sz="1500" dirty="0">
              <a:solidFill>
                <a:schemeClr val="tx2"/>
              </a:solidFill>
              <a:latin typeface="+mj-lt"/>
              <a:cs typeface="Arial" charset="0"/>
            </a:endParaRPr>
          </a:p>
          <a:p>
            <a:pPr marL="358775" indent="-358775">
              <a:spcBef>
                <a:spcPct val="20000"/>
              </a:spcBef>
              <a:buClr>
                <a:schemeClr val="bg2"/>
              </a:buClr>
              <a:buFont typeface="Arial" charset="0"/>
              <a:buChar char="•"/>
              <a:tabLst>
                <a:tab pos="179388" algn="l"/>
              </a:tabLst>
              <a:defRPr/>
            </a:pPr>
            <a:r>
              <a:rPr lang="en-AU" sz="1500" dirty="0">
                <a:solidFill>
                  <a:schemeClr val="tx2"/>
                </a:solidFill>
                <a:latin typeface="+mj-lt"/>
                <a:cs typeface="Arial" charset="0"/>
              </a:rPr>
              <a:t>Acknowledgements: Elie </a:t>
            </a:r>
            <a:r>
              <a:rPr lang="en-AU" sz="1500" dirty="0" err="1">
                <a:solidFill>
                  <a:schemeClr val="tx2"/>
                </a:solidFill>
                <a:latin typeface="+mj-lt"/>
                <a:cs typeface="Arial" charset="0"/>
              </a:rPr>
              <a:t>Akl</a:t>
            </a:r>
            <a:r>
              <a:rPr lang="en-AU" sz="1500" dirty="0">
                <a:solidFill>
                  <a:schemeClr val="tx2"/>
                </a:solidFill>
                <a:latin typeface="+mj-lt"/>
                <a:cs typeface="Arial" charset="0"/>
              </a:rPr>
              <a:t>, Pablo Alonso </a:t>
            </a:r>
            <a:r>
              <a:rPr lang="en-AU" sz="1500" dirty="0" err="1">
                <a:solidFill>
                  <a:schemeClr val="tx2"/>
                </a:solidFill>
                <a:latin typeface="+mj-lt"/>
                <a:cs typeface="Arial" charset="0"/>
              </a:rPr>
              <a:t>Coello</a:t>
            </a:r>
            <a:r>
              <a:rPr lang="en-AU" sz="1500" dirty="0">
                <a:solidFill>
                  <a:schemeClr val="tx2"/>
                </a:solidFill>
                <a:latin typeface="+mj-lt"/>
                <a:cs typeface="Arial" charset="0"/>
              </a:rPr>
              <a:t>, Javier </a:t>
            </a:r>
            <a:r>
              <a:rPr lang="en-AU" sz="1500" dirty="0" err="1">
                <a:solidFill>
                  <a:schemeClr val="tx2"/>
                </a:solidFill>
                <a:latin typeface="+mj-lt"/>
                <a:cs typeface="Arial" charset="0"/>
              </a:rPr>
              <a:t>Eslava-Schmalback</a:t>
            </a:r>
            <a:r>
              <a:rPr lang="en-AU" sz="1500" dirty="0">
                <a:solidFill>
                  <a:schemeClr val="tx2"/>
                </a:solidFill>
                <a:latin typeface="+mj-lt"/>
                <a:cs typeface="Arial" charset="0"/>
              </a:rPr>
              <a:t>, Regina Greer-Smith, Janet Elizabeth Jull, Elizabeth A. Kristjansson, Anne </a:t>
            </a:r>
            <a:r>
              <a:rPr lang="en-AU" sz="1500" dirty="0" err="1">
                <a:solidFill>
                  <a:schemeClr val="tx2"/>
                </a:solidFill>
                <a:latin typeface="+mj-lt"/>
                <a:cs typeface="Arial" charset="0"/>
              </a:rPr>
              <a:t>Lyddiatt</a:t>
            </a:r>
            <a:r>
              <a:rPr lang="en-AU" sz="1500" dirty="0">
                <a:solidFill>
                  <a:schemeClr val="tx2"/>
                </a:solidFill>
                <a:latin typeface="+mj-lt"/>
                <a:cs typeface="Arial" charset="0"/>
              </a:rPr>
              <a:t>, Richard Morley, Mark Petticrew, Kevin </a:t>
            </a:r>
            <a:r>
              <a:rPr lang="en-AU" sz="1500" dirty="0" err="1">
                <a:solidFill>
                  <a:schemeClr val="tx2"/>
                </a:solidFill>
                <a:latin typeface="+mj-lt"/>
                <a:cs typeface="Arial" charset="0"/>
              </a:rPr>
              <a:t>Pottie</a:t>
            </a:r>
            <a:r>
              <a:rPr lang="en-AU" sz="1500" dirty="0">
                <a:solidFill>
                  <a:schemeClr val="tx2"/>
                </a:solidFill>
                <a:latin typeface="+mj-lt"/>
                <a:cs typeface="Arial" charset="0"/>
              </a:rPr>
              <a:t>, Jacqueline </a:t>
            </a:r>
            <a:r>
              <a:rPr lang="en-AU" sz="1500" dirty="0" err="1">
                <a:solidFill>
                  <a:schemeClr val="tx2"/>
                </a:solidFill>
                <a:latin typeface="+mj-lt"/>
                <a:cs typeface="Arial" charset="0"/>
              </a:rPr>
              <a:t>Ramke</a:t>
            </a:r>
            <a:r>
              <a:rPr lang="en-AU" sz="1500" dirty="0">
                <a:solidFill>
                  <a:schemeClr val="tx2"/>
                </a:solidFill>
                <a:latin typeface="+mj-lt"/>
                <a:cs typeface="Arial" charset="0"/>
              </a:rPr>
              <a:t>, Maureen Smith</a:t>
            </a:r>
          </a:p>
        </p:txBody>
      </p:sp>
    </p:spTree>
    <p:extLst>
      <p:ext uri="{BB962C8B-B14F-4D97-AF65-F5344CB8AC3E}">
        <p14:creationId xmlns:p14="http://schemas.microsoft.com/office/powerpoint/2010/main" val="63201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075D-5A25-456F-9D4F-F27BB0ADAE58}"/>
              </a:ext>
            </a:extLst>
          </p:cNvPr>
          <p:cNvSpPr>
            <a:spLocks noGrp="1"/>
          </p:cNvSpPr>
          <p:nvPr>
            <p:ph type="title"/>
          </p:nvPr>
        </p:nvSpPr>
        <p:spPr/>
        <p:txBody>
          <a:bodyPr/>
          <a:lstStyle/>
          <a:p>
            <a:r>
              <a:rPr lang="en-CA" dirty="0"/>
              <a:t>What is health equity?</a:t>
            </a:r>
          </a:p>
        </p:txBody>
      </p:sp>
      <p:sp>
        <p:nvSpPr>
          <p:cNvPr id="3" name="Content Placeholder 2">
            <a:extLst>
              <a:ext uri="{FF2B5EF4-FFF2-40B4-BE49-F238E27FC236}">
                <a16:creationId xmlns:a16="http://schemas.microsoft.com/office/drawing/2014/main" id="{4DAD8A78-A000-4697-9322-721072B069C0}"/>
              </a:ext>
            </a:extLst>
          </p:cNvPr>
          <p:cNvSpPr>
            <a:spLocks noGrp="1"/>
          </p:cNvSpPr>
          <p:nvPr>
            <p:ph idx="1"/>
          </p:nvPr>
        </p:nvSpPr>
        <p:spPr/>
        <p:txBody>
          <a:bodyPr/>
          <a:lstStyle/>
          <a:p>
            <a:pPr marL="342900" indent="-342900">
              <a:buFont typeface="Arial" panose="020B0604020202020204" pitchFamily="34" charset="0"/>
              <a:buChar char="•"/>
            </a:pPr>
            <a:r>
              <a:rPr lang="en-CA" dirty="0"/>
              <a:t>Health equity is the absence of avoidable and unfair differences in health outcomes 	</a:t>
            </a:r>
          </a:p>
          <a:p>
            <a:r>
              <a:rPr lang="en-CA" dirty="0"/>
              <a:t>			- Whitehead, 1991</a:t>
            </a:r>
          </a:p>
        </p:txBody>
      </p:sp>
    </p:spTree>
    <p:extLst>
      <p:ext uri="{BB962C8B-B14F-4D97-AF65-F5344CB8AC3E}">
        <p14:creationId xmlns:p14="http://schemas.microsoft.com/office/powerpoint/2010/main" val="128213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Health inequity</a:t>
            </a:r>
          </a:p>
        </p:txBody>
      </p:sp>
      <p:sp>
        <p:nvSpPr>
          <p:cNvPr id="3" name="Content Placeholder 2"/>
          <p:cNvSpPr>
            <a:spLocks noGrp="1"/>
          </p:cNvSpPr>
          <p:nvPr>
            <p:ph idx="1"/>
          </p:nvPr>
        </p:nvSpPr>
        <p:spPr/>
        <p:txBody>
          <a:bodyPr/>
          <a:lstStyle/>
          <a:p>
            <a:endParaRPr lang="en-CA"/>
          </a:p>
        </p:txBody>
      </p:sp>
      <p:graphicFrame>
        <p:nvGraphicFramePr>
          <p:cNvPr id="4" name="Diagram 3"/>
          <p:cNvGraphicFramePr>
            <a:graphicFrameLocks noChangeAspect="1"/>
          </p:cNvGraphicFramePr>
          <p:nvPr/>
        </p:nvGraphicFramePr>
        <p:xfrm>
          <a:off x="1501447" y="2105073"/>
          <a:ext cx="6141107" cy="3611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4108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90" y="211015"/>
            <a:ext cx="8521565" cy="6391175"/>
          </a:xfrm>
        </p:spPr>
      </p:pic>
      <p:sp>
        <p:nvSpPr>
          <p:cNvPr id="3" name="TextBox 2">
            <a:extLst>
              <a:ext uri="{FF2B5EF4-FFF2-40B4-BE49-F238E27FC236}">
                <a16:creationId xmlns:a16="http://schemas.microsoft.com/office/drawing/2014/main" id="{D98F7610-17F9-4E18-807F-0A4E88B8454B}"/>
              </a:ext>
            </a:extLst>
          </p:cNvPr>
          <p:cNvSpPr txBox="1"/>
          <p:nvPr/>
        </p:nvSpPr>
        <p:spPr>
          <a:xfrm>
            <a:off x="2948940" y="6339208"/>
            <a:ext cx="6518090" cy="307777"/>
          </a:xfrm>
          <a:prstGeom prst="rect">
            <a:avLst/>
          </a:prstGeom>
          <a:noFill/>
        </p:spPr>
        <p:txBody>
          <a:bodyPr wrap="square" rtlCol="0">
            <a:spAutoFit/>
          </a:bodyPr>
          <a:lstStyle/>
          <a:p>
            <a:r>
              <a:rPr lang="en-CA" sz="1400" dirty="0"/>
              <a:t>Image credit: Interaction Institute for Social Change | Artist: Angus Maguire</a:t>
            </a:r>
          </a:p>
        </p:txBody>
      </p:sp>
    </p:spTree>
    <p:extLst>
      <p:ext uri="{BB962C8B-B14F-4D97-AF65-F5344CB8AC3E}">
        <p14:creationId xmlns:p14="http://schemas.microsoft.com/office/powerpoint/2010/main" val="2731917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608797781"/>
              </p:ext>
            </p:extLst>
          </p:nvPr>
        </p:nvGraphicFramePr>
        <p:xfrm>
          <a:off x="206567" y="2013020"/>
          <a:ext cx="6344148" cy="3547016"/>
        </p:xfrm>
        <a:graphic>
          <a:graphicData uri="http://schemas.openxmlformats.org/drawingml/2006/table">
            <a:tbl>
              <a:tblPr firstRow="1" bandRow="1">
                <a:tableStyleId>{5C22544A-7EE6-4342-B048-85BDC9FD1C3A}</a:tableStyleId>
              </a:tblPr>
              <a:tblGrid>
                <a:gridCol w="1237977">
                  <a:extLst>
                    <a:ext uri="{9D8B030D-6E8A-4147-A177-3AD203B41FA5}">
                      <a16:colId xmlns:a16="http://schemas.microsoft.com/office/drawing/2014/main" val="1732727500"/>
                    </a:ext>
                  </a:extLst>
                </a:gridCol>
                <a:gridCol w="5106171">
                  <a:extLst>
                    <a:ext uri="{9D8B030D-6E8A-4147-A177-3AD203B41FA5}">
                      <a16:colId xmlns:a16="http://schemas.microsoft.com/office/drawing/2014/main" val="2247015929"/>
                    </a:ext>
                  </a:extLst>
                </a:gridCol>
              </a:tblGrid>
              <a:tr h="443377">
                <a:tc>
                  <a:txBody>
                    <a:bodyPr/>
                    <a:lstStyle/>
                    <a:p>
                      <a:endParaRPr lang="en-CA" sz="1900" dirty="0">
                        <a:solidFill>
                          <a:schemeClr val="tx1"/>
                        </a:solidFill>
                      </a:endParaRPr>
                    </a:p>
                  </a:txBody>
                  <a:tcPr marL="68580" marR="68580" marT="34291" marB="3429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900" b="0" dirty="0">
                          <a:solidFill>
                            <a:schemeClr val="tx1"/>
                          </a:solidFill>
                        </a:rPr>
                        <a:t>Place of residence</a:t>
                      </a:r>
                    </a:p>
                  </a:txBody>
                  <a:tcPr marL="68580" marR="68580" marT="34291" marB="3429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9301697"/>
                  </a:ext>
                </a:extLst>
              </a:tr>
              <a:tr h="443377">
                <a:tc>
                  <a:txBody>
                    <a:bodyPr/>
                    <a:lstStyle/>
                    <a:p>
                      <a:endParaRPr lang="en-CA" sz="1900" dirty="0">
                        <a:solidFill>
                          <a:schemeClr val="tx1"/>
                        </a:solidFill>
                      </a:endParaRPr>
                    </a:p>
                  </a:txBody>
                  <a:tcPr marL="68580" marR="68580" marT="34291" marB="3429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CA" sz="1900" dirty="0">
                          <a:solidFill>
                            <a:schemeClr val="tx1"/>
                          </a:solidFill>
                        </a:rPr>
                        <a:t>Race/ethnicity/culture/language</a:t>
                      </a:r>
                    </a:p>
                  </a:txBody>
                  <a:tcPr marL="68580" marR="68580" marT="34291" marB="3429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1936530"/>
                  </a:ext>
                </a:extLst>
              </a:tr>
              <a:tr h="443377">
                <a:tc>
                  <a:txBody>
                    <a:bodyPr/>
                    <a:lstStyle/>
                    <a:p>
                      <a:endParaRPr lang="en-CA" sz="1900" dirty="0">
                        <a:solidFill>
                          <a:schemeClr val="tx1"/>
                        </a:solidFill>
                      </a:endParaRPr>
                    </a:p>
                  </a:txBody>
                  <a:tcPr marL="68580" marR="68580" marT="34291" marB="342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CA" sz="1900" dirty="0">
                          <a:solidFill>
                            <a:schemeClr val="tx1"/>
                          </a:solidFill>
                        </a:rPr>
                        <a:t>Occupation</a:t>
                      </a:r>
                    </a:p>
                  </a:txBody>
                  <a:tcPr marL="68580" marR="68580" marT="34291" marB="342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2162071"/>
                  </a:ext>
                </a:extLst>
              </a:tr>
              <a:tr h="443377">
                <a:tc>
                  <a:txBody>
                    <a:bodyPr/>
                    <a:lstStyle/>
                    <a:p>
                      <a:endParaRPr lang="en-CA" sz="1900" dirty="0">
                        <a:solidFill>
                          <a:schemeClr val="tx1"/>
                        </a:solidFill>
                      </a:endParaRPr>
                    </a:p>
                  </a:txBody>
                  <a:tcPr marL="68580" marR="68580" marT="34291" marB="342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CA" sz="1900" dirty="0">
                          <a:solidFill>
                            <a:schemeClr val="tx1"/>
                          </a:solidFill>
                        </a:rPr>
                        <a:t>Gender/sex</a:t>
                      </a:r>
                    </a:p>
                  </a:txBody>
                  <a:tcPr marL="68580" marR="68580" marT="34291" marB="342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3512620"/>
                  </a:ext>
                </a:extLst>
              </a:tr>
              <a:tr h="443377">
                <a:tc>
                  <a:txBody>
                    <a:bodyPr/>
                    <a:lstStyle/>
                    <a:p>
                      <a:endParaRPr lang="en-CA" sz="1900" dirty="0">
                        <a:solidFill>
                          <a:schemeClr val="tx1"/>
                        </a:solidFill>
                      </a:endParaRPr>
                    </a:p>
                  </a:txBody>
                  <a:tcPr marL="68580" marR="68580" marT="34291" marB="342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CA" sz="1900" dirty="0">
                          <a:solidFill>
                            <a:schemeClr val="tx1"/>
                          </a:solidFill>
                        </a:rPr>
                        <a:t>Religion</a:t>
                      </a:r>
                    </a:p>
                  </a:txBody>
                  <a:tcPr marL="68580" marR="68580" marT="34291" marB="342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3030826"/>
                  </a:ext>
                </a:extLst>
              </a:tr>
              <a:tr h="443377">
                <a:tc>
                  <a:txBody>
                    <a:bodyPr/>
                    <a:lstStyle/>
                    <a:p>
                      <a:endParaRPr lang="en-CA" sz="1900" dirty="0">
                        <a:solidFill>
                          <a:schemeClr val="tx1"/>
                        </a:solidFill>
                      </a:endParaRPr>
                    </a:p>
                  </a:txBody>
                  <a:tcPr marL="68580" marR="68580" marT="34291" marB="342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CA" sz="1900" dirty="0">
                          <a:solidFill>
                            <a:schemeClr val="tx1"/>
                          </a:solidFill>
                        </a:rPr>
                        <a:t>Education</a:t>
                      </a:r>
                    </a:p>
                  </a:txBody>
                  <a:tcPr marL="68580" marR="68580" marT="34291" marB="342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4830406"/>
                  </a:ext>
                </a:extLst>
              </a:tr>
              <a:tr h="443377">
                <a:tc>
                  <a:txBody>
                    <a:bodyPr/>
                    <a:lstStyle/>
                    <a:p>
                      <a:endParaRPr lang="en-CA" sz="1900" dirty="0">
                        <a:solidFill>
                          <a:schemeClr val="tx1"/>
                        </a:solidFill>
                      </a:endParaRPr>
                    </a:p>
                  </a:txBody>
                  <a:tcPr marL="68580" marR="68580" marT="34291" marB="342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CA" sz="1900" dirty="0">
                          <a:solidFill>
                            <a:schemeClr val="tx1"/>
                          </a:solidFill>
                        </a:rPr>
                        <a:t>Socioeconomic status</a:t>
                      </a:r>
                    </a:p>
                  </a:txBody>
                  <a:tcPr marL="68580" marR="68580" marT="34291" marB="342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7140981"/>
                  </a:ext>
                </a:extLst>
              </a:tr>
              <a:tr h="443377">
                <a:tc>
                  <a:txBody>
                    <a:bodyPr/>
                    <a:lstStyle/>
                    <a:p>
                      <a:endParaRPr lang="en-CA" sz="1900" dirty="0">
                        <a:solidFill>
                          <a:schemeClr val="tx1"/>
                        </a:solidFill>
                      </a:endParaRPr>
                    </a:p>
                  </a:txBody>
                  <a:tcPr marL="68580" marR="68580" marT="34291" marB="342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CA" sz="1900" dirty="0">
                          <a:solidFill>
                            <a:schemeClr val="tx1"/>
                          </a:solidFill>
                        </a:rPr>
                        <a:t>Social Capital</a:t>
                      </a:r>
                    </a:p>
                  </a:txBody>
                  <a:tcPr marL="68580" marR="68580" marT="34291" marB="342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3181844"/>
                  </a:ext>
                </a:extLst>
              </a:tr>
            </a:tbl>
          </a:graphicData>
        </a:graphic>
      </p:graphicFrame>
      <p:sp>
        <p:nvSpPr>
          <p:cNvPr id="2" name="Title 1"/>
          <p:cNvSpPr>
            <a:spLocks noGrp="1"/>
          </p:cNvSpPr>
          <p:nvPr>
            <p:ph type="title"/>
          </p:nvPr>
        </p:nvSpPr>
        <p:spPr/>
        <p:txBody>
          <a:bodyPr/>
          <a:lstStyle/>
          <a:p>
            <a:r>
              <a:rPr lang="en-CA" dirty="0"/>
              <a:t>PROGRESS</a:t>
            </a:r>
          </a:p>
        </p:txBody>
      </p:sp>
      <p:grpSp>
        <p:nvGrpSpPr>
          <p:cNvPr id="17" name="Group 16"/>
          <p:cNvGrpSpPr/>
          <p:nvPr/>
        </p:nvGrpSpPr>
        <p:grpSpPr>
          <a:xfrm>
            <a:off x="619637" y="2013022"/>
            <a:ext cx="547272" cy="3463373"/>
            <a:chOff x="2900141" y="1838053"/>
            <a:chExt cx="729696" cy="4617831"/>
          </a:xfrm>
        </p:grpSpPr>
        <p:pic>
          <p:nvPicPr>
            <p:cNvPr id="6" name="Picture 5" descr="noun_Farmer_1815648_00000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946" y="3006435"/>
              <a:ext cx="478315" cy="427530"/>
            </a:xfrm>
            <a:prstGeom prst="rect">
              <a:avLst/>
            </a:prstGeom>
            <a:noFill/>
            <a:ln>
              <a:noFill/>
            </a:ln>
          </p:spPr>
        </p:pic>
        <p:pic>
          <p:nvPicPr>
            <p:cNvPr id="7" name="Picture 6" descr="noun_gender_965318_00000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1808" y="3448607"/>
              <a:ext cx="524078" cy="527263"/>
            </a:xfrm>
            <a:prstGeom prst="rect">
              <a:avLst/>
            </a:prstGeom>
            <a:noFill/>
            <a:ln>
              <a:noFill/>
            </a:ln>
          </p:spPr>
        </p:pic>
        <p:pic>
          <p:nvPicPr>
            <p:cNvPr id="8" name="Picture 7" descr="noun_Religion_2207552_000000.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0283" y="4021916"/>
              <a:ext cx="630978" cy="546085"/>
            </a:xfrm>
            <a:prstGeom prst="rect">
              <a:avLst/>
            </a:prstGeom>
            <a:noFill/>
            <a:ln>
              <a:noFill/>
            </a:ln>
          </p:spPr>
        </p:pic>
        <p:pic>
          <p:nvPicPr>
            <p:cNvPr id="9" name="Picture 8" descr="noun_education_2458448_000000.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0141" y="4555225"/>
              <a:ext cx="661120" cy="638199"/>
            </a:xfrm>
            <a:prstGeom prst="rect">
              <a:avLst/>
            </a:prstGeom>
            <a:noFill/>
            <a:ln>
              <a:noFill/>
            </a:ln>
          </p:spPr>
        </p:pic>
        <p:pic>
          <p:nvPicPr>
            <p:cNvPr id="14" name="Picture 13" descr="noun_Social_2404490_000000.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0141" y="5849956"/>
              <a:ext cx="687414" cy="605928"/>
            </a:xfrm>
            <a:prstGeom prst="rect">
              <a:avLst/>
            </a:prstGeom>
            <a:noFill/>
            <a:ln>
              <a:noFill/>
            </a:ln>
          </p:spPr>
        </p:pic>
        <p:pic>
          <p:nvPicPr>
            <p:cNvPr id="10" name="Picture 9" descr="noun_Livelihood_4272_000000.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7258" y="5218732"/>
              <a:ext cx="533179" cy="539132"/>
            </a:xfrm>
            <a:prstGeom prst="rect">
              <a:avLst/>
            </a:prstGeom>
            <a:noFill/>
            <a:ln>
              <a:noFill/>
            </a:ln>
          </p:spPr>
        </p:pic>
        <p:pic>
          <p:nvPicPr>
            <p:cNvPr id="15" name="Picture 14" descr="noun_racial%20equality_427584_000000.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30283" y="2339820"/>
              <a:ext cx="699554" cy="620569"/>
            </a:xfrm>
            <a:prstGeom prst="rect">
              <a:avLst/>
            </a:prstGeom>
            <a:noFill/>
            <a:ln>
              <a:noFill/>
            </a:ln>
          </p:spPr>
        </p:pic>
        <p:pic>
          <p:nvPicPr>
            <p:cNvPr id="16" name="Picture 15" descr="noun_residence_2382398_000000.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03511" y="1838053"/>
              <a:ext cx="454379" cy="497836"/>
            </a:xfrm>
            <a:prstGeom prst="rect">
              <a:avLst/>
            </a:prstGeom>
            <a:noFill/>
            <a:ln>
              <a:noFill/>
            </a:ln>
          </p:spPr>
        </p:pic>
      </p:grpSp>
    </p:spTree>
    <p:extLst>
      <p:ext uri="{BB962C8B-B14F-4D97-AF65-F5344CB8AC3E}">
        <p14:creationId xmlns:p14="http://schemas.microsoft.com/office/powerpoint/2010/main" val="130740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PROGRESS-Plus</a:t>
            </a:r>
          </a:p>
        </p:txBody>
      </p:sp>
      <p:sp>
        <p:nvSpPr>
          <p:cNvPr id="4" name="Content Placeholder 2"/>
          <p:cNvSpPr>
            <a:spLocks noGrp="1"/>
          </p:cNvSpPr>
          <p:nvPr>
            <p:ph idx="1"/>
          </p:nvPr>
        </p:nvSpPr>
        <p:spPr>
          <a:xfrm>
            <a:off x="1247660" y="2226469"/>
            <a:ext cx="7267691" cy="3263504"/>
          </a:xfrm>
        </p:spPr>
        <p:txBody>
          <a:bodyPr>
            <a:normAutofit/>
          </a:bodyPr>
          <a:lstStyle/>
          <a:p>
            <a:pPr marL="257168" indent="-257168">
              <a:spcBef>
                <a:spcPct val="20000"/>
              </a:spcBef>
              <a:buClr>
                <a:schemeClr val="hlink"/>
              </a:buClr>
              <a:buSzPct val="120000"/>
              <a:buFont typeface="+mj-lt"/>
              <a:buAutoNum type="arabicPeriod"/>
              <a:defRPr/>
            </a:pPr>
            <a:r>
              <a:rPr lang="en-CA" b="1" dirty="0"/>
              <a:t>Personal characteristics </a:t>
            </a:r>
            <a:r>
              <a:rPr lang="en-CA" dirty="0"/>
              <a:t>associated with discrimination and/or exclusion (e.g. age, disability); </a:t>
            </a:r>
          </a:p>
          <a:p>
            <a:pPr marL="257168" indent="-257168">
              <a:spcBef>
                <a:spcPct val="20000"/>
              </a:spcBef>
              <a:buClr>
                <a:schemeClr val="hlink"/>
              </a:buClr>
              <a:buSzPct val="120000"/>
              <a:buFont typeface="+mj-lt"/>
              <a:buAutoNum type="arabicPeriod"/>
              <a:defRPr/>
            </a:pPr>
            <a:r>
              <a:rPr lang="en-CA" b="1" dirty="0"/>
              <a:t>Features of relationships </a:t>
            </a:r>
            <a:r>
              <a:rPr lang="en-CA" dirty="0"/>
              <a:t>(e.g. smoking parents, excluded from school); </a:t>
            </a:r>
          </a:p>
          <a:p>
            <a:pPr marL="257168" indent="-257168">
              <a:spcBef>
                <a:spcPct val="20000"/>
              </a:spcBef>
              <a:buClr>
                <a:schemeClr val="hlink"/>
              </a:buClr>
              <a:buSzPct val="120000"/>
              <a:buFont typeface="+mj-lt"/>
              <a:buAutoNum type="arabicPeriod"/>
              <a:defRPr/>
            </a:pPr>
            <a:r>
              <a:rPr lang="en-CA" b="1" dirty="0"/>
              <a:t>Time-dependant relationships </a:t>
            </a:r>
            <a:r>
              <a:rPr lang="en-CA" dirty="0"/>
              <a:t>(e.g. leaving the hospital, respite care, other instances where a person may be temporarily at a disadvantage). </a:t>
            </a:r>
            <a:endParaRPr lang="fr-FR" b="1" u="sng" kern="0" dirty="0">
              <a:latin typeface="Tahoma" pitchFamily="34" charset="0"/>
              <a:ea typeface="Tahoma" pitchFamily="34" charset="0"/>
              <a:cs typeface="Tahoma" pitchFamily="34" charset="0"/>
            </a:endParaRPr>
          </a:p>
          <a:p>
            <a:endParaRPr lang="en-CA" dirty="0"/>
          </a:p>
        </p:txBody>
      </p:sp>
      <p:pic>
        <p:nvPicPr>
          <p:cNvPr id="7" name="Picture 1"/>
          <p:cNvPicPr>
            <a:picLocks noChangeAspect="1" noChangeArrowheads="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8652" y="2226470"/>
            <a:ext cx="374201" cy="374201"/>
          </a:xfrm>
          <a:prstGeom prst="rect">
            <a:avLst/>
          </a:prstGeom>
          <a:noFill/>
          <a:ln>
            <a:noFill/>
          </a:ln>
        </p:spPr>
      </p:pic>
    </p:spTree>
    <p:extLst>
      <p:ext uri="{BB962C8B-B14F-4D97-AF65-F5344CB8AC3E}">
        <p14:creationId xmlns:p14="http://schemas.microsoft.com/office/powerpoint/2010/main" val="102327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69" y="1317603"/>
            <a:ext cx="9032031" cy="573403"/>
          </a:xfrm>
        </p:spPr>
        <p:txBody>
          <a:bodyPr/>
          <a:lstStyle/>
          <a:p>
            <a:r>
              <a:rPr lang="en-CA" sz="3333" dirty="0"/>
              <a:t>Who might be concerned about health equity</a:t>
            </a:r>
          </a:p>
        </p:txBody>
      </p:sp>
      <p:sp>
        <p:nvSpPr>
          <p:cNvPr id="6" name="TextBox 5"/>
          <p:cNvSpPr txBox="1"/>
          <p:nvPr/>
        </p:nvSpPr>
        <p:spPr>
          <a:xfrm>
            <a:off x="5944045" y="3713443"/>
            <a:ext cx="2948156" cy="1200329"/>
          </a:xfrm>
          <a:prstGeom prst="rect">
            <a:avLst/>
          </a:prstGeom>
          <a:noFill/>
          <a:ln>
            <a:noFill/>
          </a:ln>
        </p:spPr>
        <p:txBody>
          <a:bodyPr wrap="square" rtlCol="0">
            <a:spAutoFit/>
          </a:bodyPr>
          <a:lstStyle/>
          <a:p>
            <a:r>
              <a:rPr lang="en-CA" sz="7200" b="1" dirty="0">
                <a:solidFill>
                  <a:schemeClr val="bg2"/>
                </a:solidFill>
                <a:latin typeface="Broadway" panose="04040905080B02020502" pitchFamily="82" charset="0"/>
              </a:rPr>
              <a:t>10 Ps</a:t>
            </a:r>
          </a:p>
        </p:txBody>
      </p:sp>
      <p:sp>
        <p:nvSpPr>
          <p:cNvPr id="7" name="Double Brace 6"/>
          <p:cNvSpPr/>
          <p:nvPr/>
        </p:nvSpPr>
        <p:spPr>
          <a:xfrm>
            <a:off x="2201209" y="2275201"/>
            <a:ext cx="3583359" cy="4128095"/>
          </a:xfrm>
          <a:prstGeom prst="bracePair">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2400"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459616" y="2105922"/>
            <a:ext cx="4649097" cy="4466651"/>
          </a:xfrm>
          <a:solidFill>
            <a:schemeClr val="bg1"/>
          </a:solidFill>
        </p:spPr>
        <p:txBody>
          <a:bodyPr/>
          <a:lstStyle/>
          <a:p>
            <a:pPr fontAlgn="t"/>
            <a:r>
              <a:rPr lang="en-US" b="1" dirty="0"/>
              <a:t>1. Patients and caregivers</a:t>
            </a:r>
            <a:endParaRPr lang="en-CA" dirty="0"/>
          </a:p>
          <a:p>
            <a:pPr fontAlgn="t"/>
            <a:r>
              <a:rPr lang="en-US" b="1" dirty="0"/>
              <a:t>2. Public</a:t>
            </a:r>
            <a:endParaRPr lang="en-CA" b="1" dirty="0"/>
          </a:p>
          <a:p>
            <a:pPr fontAlgn="t"/>
            <a:r>
              <a:rPr lang="en-US" b="1" dirty="0"/>
              <a:t>3. Providers</a:t>
            </a:r>
            <a:endParaRPr lang="en-CA" b="1" dirty="0"/>
          </a:p>
          <a:p>
            <a:pPr fontAlgn="t"/>
            <a:r>
              <a:rPr lang="en-US" b="1" dirty="0"/>
              <a:t>4. Purchasers</a:t>
            </a:r>
            <a:endParaRPr lang="en-CA" b="1" dirty="0"/>
          </a:p>
          <a:p>
            <a:pPr fontAlgn="t"/>
            <a:r>
              <a:rPr lang="en-US" b="1" dirty="0"/>
              <a:t>5. Payers (of health care and of research)</a:t>
            </a:r>
            <a:endParaRPr lang="en-CA" b="1" dirty="0"/>
          </a:p>
          <a:p>
            <a:pPr fontAlgn="t"/>
            <a:r>
              <a:rPr lang="en-US" b="1" dirty="0"/>
              <a:t>6. Policy makers</a:t>
            </a:r>
            <a:endParaRPr lang="en-CA" b="1" dirty="0"/>
          </a:p>
          <a:p>
            <a:pPr fontAlgn="t"/>
            <a:r>
              <a:rPr lang="en-US" b="1" dirty="0"/>
              <a:t>7. Product makers</a:t>
            </a:r>
            <a:endParaRPr lang="en-CA" b="1" dirty="0"/>
          </a:p>
          <a:p>
            <a:pPr fontAlgn="t"/>
            <a:r>
              <a:rPr lang="en-US" b="1" dirty="0"/>
              <a:t>8. Program managers</a:t>
            </a:r>
          </a:p>
          <a:p>
            <a:pPr fontAlgn="t"/>
            <a:r>
              <a:rPr lang="en-US" b="1" dirty="0"/>
              <a:t>9. Principal investigators</a:t>
            </a:r>
            <a:endParaRPr lang="en-CA" b="1" dirty="0"/>
          </a:p>
          <a:p>
            <a:pPr fontAlgn="t"/>
            <a:r>
              <a:rPr lang="en-US" b="1" dirty="0"/>
              <a:t>10. Press, Publishers and other media</a:t>
            </a:r>
            <a:endParaRPr lang="en-CA" b="1" dirty="0"/>
          </a:p>
          <a:p>
            <a:endParaRPr lang="en-CA" dirty="0"/>
          </a:p>
        </p:txBody>
      </p:sp>
      <p:sp>
        <p:nvSpPr>
          <p:cNvPr id="4" name="TextBox 3">
            <a:extLst>
              <a:ext uri="{FF2B5EF4-FFF2-40B4-BE49-F238E27FC236}">
                <a16:creationId xmlns:a16="http://schemas.microsoft.com/office/drawing/2014/main" id="{DF94FA97-5A04-944C-A88A-EC1FCCA6E2A4}"/>
              </a:ext>
            </a:extLst>
          </p:cNvPr>
          <p:cNvSpPr txBox="1"/>
          <p:nvPr/>
        </p:nvSpPr>
        <p:spPr>
          <a:xfrm>
            <a:off x="4015664" y="6403296"/>
            <a:ext cx="6972301" cy="338554"/>
          </a:xfrm>
          <a:prstGeom prst="rect">
            <a:avLst/>
          </a:prstGeom>
          <a:noFill/>
        </p:spPr>
        <p:txBody>
          <a:bodyPr wrap="square" rtlCol="0">
            <a:spAutoFit/>
          </a:bodyPr>
          <a:lstStyle/>
          <a:p>
            <a:r>
              <a:rPr lang="en-US" sz="1600" dirty="0"/>
              <a:t>(Sources: Concannon et al. 2011, Tugwell et al. 2006)</a:t>
            </a:r>
          </a:p>
        </p:txBody>
      </p:sp>
    </p:spTree>
    <p:extLst>
      <p:ext uri="{BB962C8B-B14F-4D97-AF65-F5344CB8AC3E}">
        <p14:creationId xmlns:p14="http://schemas.microsoft.com/office/powerpoint/2010/main" val="3176604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AU" altLang="en-US" dirty="0"/>
              <a:t>Session outline</a:t>
            </a:r>
          </a:p>
        </p:txBody>
      </p:sp>
      <p:sp>
        <p:nvSpPr>
          <p:cNvPr id="7171" name="Content Placeholder 2"/>
          <p:cNvSpPr>
            <a:spLocks noGrp="1"/>
          </p:cNvSpPr>
          <p:nvPr>
            <p:ph idx="1"/>
          </p:nvPr>
        </p:nvSpPr>
        <p:spPr/>
        <p:txBody>
          <a:bodyPr/>
          <a:lstStyle/>
          <a:p>
            <a:pPr marL="342900" indent="-342900">
              <a:buFont typeface="Arial" panose="020B0604020202020204" pitchFamily="34" charset="0"/>
              <a:buChar char="•"/>
            </a:pPr>
            <a:r>
              <a:rPr lang="en-AU" altLang="en-US" dirty="0"/>
              <a:t>Introduction to health equity</a:t>
            </a:r>
          </a:p>
          <a:p>
            <a:pPr marL="342900" indent="-342900">
              <a:buFont typeface="Arial" panose="020B0604020202020204" pitchFamily="34" charset="0"/>
              <a:buChar char="•"/>
            </a:pPr>
            <a:r>
              <a:rPr lang="en-AU" altLang="en-US" b="1" dirty="0"/>
              <a:t>Equity in all reviews</a:t>
            </a:r>
          </a:p>
          <a:p>
            <a:pPr marL="342900" indent="-342900">
              <a:buFont typeface="Arial" panose="020B0604020202020204" pitchFamily="34" charset="0"/>
              <a:buChar char="•"/>
            </a:pPr>
            <a:r>
              <a:rPr lang="en-AU" altLang="en-US" dirty="0"/>
              <a:t>Equity-focused reviews</a:t>
            </a:r>
          </a:p>
          <a:p>
            <a:pPr marL="342900" indent="-342900">
              <a:buFont typeface="Arial" panose="020B0604020202020204" pitchFamily="34" charset="0"/>
              <a:buChar char="•"/>
            </a:pPr>
            <a:r>
              <a:rPr lang="en-AU" altLang="en-US" dirty="0"/>
              <a:t>What to include in your protocol</a:t>
            </a:r>
          </a:p>
          <a:p>
            <a:pPr marL="342900" indent="-342900">
              <a:buFont typeface="Arial" panose="020B0604020202020204" pitchFamily="34" charset="0"/>
              <a:buChar char="•"/>
            </a:pPr>
            <a:endParaRPr lang="en-AU" altLang="en-US" dirty="0"/>
          </a:p>
        </p:txBody>
      </p:sp>
      <p:grpSp>
        <p:nvGrpSpPr>
          <p:cNvPr id="7172" name="Group 3"/>
          <p:cNvGrpSpPr>
            <a:grpSpLocks/>
          </p:cNvGrpSpPr>
          <p:nvPr/>
        </p:nvGrpSpPr>
        <p:grpSpPr bwMode="auto">
          <a:xfrm>
            <a:off x="333231" y="5813325"/>
            <a:ext cx="5728779" cy="742950"/>
            <a:chOff x="1555576" y="5433242"/>
            <a:chExt cx="5728751" cy="741593"/>
          </a:xfrm>
        </p:grpSpPr>
        <p:pic>
          <p:nvPicPr>
            <p:cNvPr id="7173" name="Picture 1" descr="Cover image for product 0470699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576" y="5433242"/>
              <a:ext cx="511444" cy="74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8"/>
            <p:cNvSpPr txBox="1">
              <a:spLocks noChangeArrowheads="1"/>
            </p:cNvSpPr>
            <p:nvPr/>
          </p:nvSpPr>
          <p:spPr bwMode="auto">
            <a:xfrm>
              <a:off x="2028141" y="5659840"/>
              <a:ext cx="5256186" cy="39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Clr>
                  <a:schemeClr val="tx1"/>
                </a:buClr>
                <a:buNone/>
              </a:pPr>
              <a:r>
                <a:rPr lang="en-AU" altLang="en-US" sz="2000" dirty="0">
                  <a:solidFill>
                    <a:schemeClr val="accent1"/>
                  </a:solidFill>
                </a:rPr>
                <a:t>See Chapter 16 of the Handbook</a:t>
              </a:r>
              <a:endParaRPr lang="en-AU" altLang="en-US" sz="1600" dirty="0">
                <a:solidFill>
                  <a:schemeClr val="accent1"/>
                </a:solidFill>
              </a:endParaRPr>
            </a:p>
          </p:txBody>
        </p:sp>
      </p:grpSp>
      <p:pic>
        <p:nvPicPr>
          <p:cNvPr id="7" name="Picture 1">
            <a:extLst>
              <a:ext uri="{FF2B5EF4-FFF2-40B4-BE49-F238E27FC236}">
                <a16:creationId xmlns:a16="http://schemas.microsoft.com/office/drawing/2014/main" id="{D043290A-515F-4269-A970-6590E46550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41923" y="5813325"/>
            <a:ext cx="494061"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10895"/>
      </p:ext>
    </p:extLst>
  </p:cSld>
  <p:clrMapOvr>
    <a:masterClrMapping/>
  </p:clrMapOvr>
</p:sld>
</file>

<file path=ppt/theme/theme1.xml><?xml version="1.0" encoding="utf-8"?>
<a:theme xmlns:a="http://schemas.openxmlformats.org/drawingml/2006/main" name="Cochrane Purple">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chrane Purple" id="{9F74E5A4-AC76-403A-97A3-2DCB06FD0A0C}" vid="{8A0DEDA8-15D8-4B20-8E56-DCECA5C0D5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7331</TotalTime>
  <Words>3801</Words>
  <Application>Microsoft Office PowerPoint</Application>
  <PresentationFormat>On-screen Show (4:3)</PresentationFormat>
  <Paragraphs>222</Paragraphs>
  <Slides>29</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Broadway</vt:lpstr>
      <vt:lpstr>Calibri</vt:lpstr>
      <vt:lpstr>Courier New</vt:lpstr>
      <vt:lpstr>Source Sans Pro</vt:lpstr>
      <vt:lpstr>Source Sans Pro Semibold</vt:lpstr>
      <vt:lpstr>Tahoma</vt:lpstr>
      <vt:lpstr>Times New Roman</vt:lpstr>
      <vt:lpstr>Cochrane Purple</vt:lpstr>
      <vt:lpstr>Health equity in systematic reviews</vt:lpstr>
      <vt:lpstr>Session outline</vt:lpstr>
      <vt:lpstr>What is health equity?</vt:lpstr>
      <vt:lpstr>Health inequity</vt:lpstr>
      <vt:lpstr>PowerPoint Presentation</vt:lpstr>
      <vt:lpstr>PROGRESS</vt:lpstr>
      <vt:lpstr>PROGRESS-Plus</vt:lpstr>
      <vt:lpstr>Who might be concerned about health equity</vt:lpstr>
      <vt:lpstr>Session outline</vt:lpstr>
      <vt:lpstr>Considering equity in your systematic review of interventions</vt:lpstr>
      <vt:lpstr>Why is equity important for your review?</vt:lpstr>
      <vt:lpstr>All Cochrane authors can consider health equity in their reviews</vt:lpstr>
      <vt:lpstr>1. Logic model</vt:lpstr>
      <vt:lpstr>PowerPoint Presentation</vt:lpstr>
      <vt:lpstr>2. Methods</vt:lpstr>
      <vt:lpstr>2. Methods</vt:lpstr>
      <vt:lpstr>3. ‘Summary of findings’ table</vt:lpstr>
      <vt:lpstr>Vaccines for preventing rotavirus diarrhoea: vaccines in use </vt:lpstr>
      <vt:lpstr>4. Interpret findings related to health equity in the discussion </vt:lpstr>
      <vt:lpstr>PowerPoint Presentation</vt:lpstr>
      <vt:lpstr>Example:   Lay health workers in primary and community health care for maternal and child health and the management of infectious diseases</vt:lpstr>
      <vt:lpstr>Session outline</vt:lpstr>
      <vt:lpstr>What is an ‘equity-focused’ systematic review?</vt:lpstr>
      <vt:lpstr>Additional considerations for equity-focused reviews</vt:lpstr>
      <vt:lpstr>Session outline</vt:lpstr>
      <vt:lpstr>What to include in your protocol</vt:lpstr>
      <vt:lpstr>Take home message</vt:lpstr>
      <vt:lpstr>Additional Resources</vt:lpstr>
      <vt:lpstr>References</vt:lpstr>
    </vt:vector>
  </TitlesOfParts>
  <Manager/>
  <Company>Monash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subject/>
  <dc:creator>Kelly Allen</dc:creator>
  <cp:keywords/>
  <dc:description/>
  <cp:lastModifiedBy>Rohwer, AC, Dr [arohwer@sun.ac.za]</cp:lastModifiedBy>
  <cp:revision>289</cp:revision>
  <cp:lastPrinted>2017-03-06T06:50:38Z</cp:lastPrinted>
  <dcterms:created xsi:type="dcterms:W3CDTF">2016-03-04T03:08:32Z</dcterms:created>
  <dcterms:modified xsi:type="dcterms:W3CDTF">2021-02-25T15:49:17Z</dcterms:modified>
  <cp:category/>
</cp:coreProperties>
</file>