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35"/>
  </p:notesMasterIdLst>
  <p:handoutMasterIdLst>
    <p:handoutMasterId r:id="rId36"/>
  </p:handoutMasterIdLst>
  <p:sldIdLst>
    <p:sldId id="257" r:id="rId2"/>
    <p:sldId id="308" r:id="rId3"/>
    <p:sldId id="277" r:id="rId4"/>
    <p:sldId id="278" r:id="rId5"/>
    <p:sldId id="279" r:id="rId6"/>
    <p:sldId id="280" r:id="rId7"/>
    <p:sldId id="310" r:id="rId8"/>
    <p:sldId id="282" r:id="rId9"/>
    <p:sldId id="283" r:id="rId10"/>
    <p:sldId id="285" r:id="rId11"/>
    <p:sldId id="286" r:id="rId12"/>
    <p:sldId id="313" r:id="rId13"/>
    <p:sldId id="287" r:id="rId14"/>
    <p:sldId id="288" r:id="rId15"/>
    <p:sldId id="289" r:id="rId16"/>
    <p:sldId id="311" r:id="rId17"/>
    <p:sldId id="291" r:id="rId18"/>
    <p:sldId id="312" r:id="rId19"/>
    <p:sldId id="293"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 id="307" r:id="rId34"/>
  </p:sldIdLst>
  <p:sldSz cx="9144000" cy="6858000" type="screen4x3"/>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3131"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9270" autoAdjust="0"/>
  </p:normalViewPr>
  <p:slideViewPr>
    <p:cSldViewPr snapToGrid="0" showGuides="1">
      <p:cViewPr varScale="1">
        <p:scale>
          <a:sx n="79" d="100"/>
          <a:sy n="79" d="100"/>
        </p:scale>
        <p:origin x="2526" y="72"/>
      </p:cViewPr>
      <p:guideLst>
        <p:guide orient="horz"/>
        <p:guide/>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99" d="100"/>
          <a:sy n="99" d="100"/>
        </p:scale>
        <p:origin x="-3492" y="-96"/>
      </p:cViewPr>
      <p:guideLst>
        <p:guide orient="horz" pos="3131"/>
        <p:guide/>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F1C5E54A-998A-40A1-B337-FA34FE84D832}" type="datetimeFigureOut">
              <a:rPr lang="en-AU" smtClean="0"/>
              <a:t>14/07/2022</a:t>
            </a:fld>
            <a:endParaRPr lang="en-AU"/>
          </a:p>
        </p:txBody>
      </p:sp>
      <p:sp>
        <p:nvSpPr>
          <p:cNvPr id="4" name="Footer Placeholder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E78B9F8F-A1FA-4700-9A40-78836236C523}" type="slidenum">
              <a:rPr lang="en-AU" smtClean="0"/>
              <a:t>‹#›</a:t>
            </a:fld>
            <a:endParaRPr lang="en-AU"/>
          </a:p>
        </p:txBody>
      </p:sp>
    </p:spTree>
    <p:extLst>
      <p:ext uri="{BB962C8B-B14F-4D97-AF65-F5344CB8AC3E}">
        <p14:creationId xmlns:p14="http://schemas.microsoft.com/office/powerpoint/2010/main" val="23158418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116153" y="4721186"/>
            <a:ext cx="4573308" cy="447270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5976868" y="9442371"/>
            <a:ext cx="828745" cy="496967"/>
          </a:xfrm>
          <a:prstGeom prst="rect">
            <a:avLst/>
          </a:prstGeom>
        </p:spPr>
        <p:txBody>
          <a:bodyPr vert="horz" lIns="91440" tIns="45720" rIns="91440" bIns="45720"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4878663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606425" y="808038"/>
            <a:ext cx="5378450" cy="4035425"/>
          </a:xfrm>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So, we can calculate risk and odds in a group of people, some of whom experience an event. In a trial, what we usually want to do is compare the chances of an event between two groups (such as the intervention and control groups), to decide which of the two groups has a better outcome. For that, we need to use effect measures that compare the risk or odds between two groups.</a:t>
            </a:r>
            <a:endParaRPr lang="en-US" altLang="en-US"/>
          </a:p>
        </p:txBody>
      </p:sp>
    </p:spTree>
    <p:extLst>
      <p:ext uri="{BB962C8B-B14F-4D97-AF65-F5344CB8AC3E}">
        <p14:creationId xmlns:p14="http://schemas.microsoft.com/office/powerpoint/2010/main" val="42767054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xfrm>
            <a:off x="606425" y="808038"/>
            <a:ext cx="5378450" cy="4035425"/>
          </a:xfrm>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This is the general form of a 2x2 table. All the information you need to calculate measures for dichotomous outcomes can be expressed in a 2x2 table.</a:t>
            </a:r>
          </a:p>
          <a:p>
            <a:endParaRPr lang="en-AU"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Times New Roman" panose="02020603050405020304" pitchFamily="18" charset="0"/>
              </a:rPr>
              <a:t>What we need to abstract from each study are mainly two components to build this table, the number of events per group and sample size per group, as we are going to see later in the presentation in detail.</a:t>
            </a:r>
            <a:endParaRPr lang="en-AU" altLang="en-US" dirty="0"/>
          </a:p>
          <a:p>
            <a:endParaRPr lang="en-AU" altLang="en-US" dirty="0"/>
          </a:p>
          <a:p>
            <a:endParaRPr lang="en-AU" altLang="en-US" dirty="0"/>
          </a:p>
          <a:p>
            <a:endParaRPr lang="en-AU" altLang="en-US" dirty="0"/>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98B36ADD-4FA2-4A54-B3DC-20D4A33097E5}" type="slidenum">
              <a:rPr lang="en-US" altLang="en-US" sz="1200">
                <a:latin typeface="Times New Roman" panose="02020603050405020304" pitchFamily="18" charset="0"/>
              </a:rPr>
              <a:pPr eaLnBrk="1" hangingPunct="1">
                <a:spcBef>
                  <a:spcPct val="0"/>
                </a:spcBef>
              </a:pPr>
              <a:t>11</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2801068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xfrm>
            <a:off x="606425" y="808038"/>
            <a:ext cx="5378450" cy="4035425"/>
          </a:xfrm>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All the information you need to calculate measures for dichotomous outcomes can be expressed in a </a:t>
            </a:r>
            <a:r>
              <a:rPr lang="en-AU" altLang="en-US" dirty="0" err="1"/>
              <a:t>2x2</a:t>
            </a:r>
            <a:r>
              <a:rPr lang="en-AU" altLang="en-US" dirty="0"/>
              <a:t> table.</a:t>
            </a:r>
          </a:p>
          <a:p>
            <a:endParaRPr lang="en-AU" altLang="en-US" dirty="0"/>
          </a:p>
          <a:p>
            <a:r>
              <a:rPr lang="hr-HR" altLang="en-US" dirty="0"/>
              <a:t>[NOTE TO </a:t>
            </a:r>
            <a:r>
              <a:rPr lang="hr-HR" altLang="en-US" dirty="0" err="1"/>
              <a:t>TRAINERS</a:t>
            </a:r>
            <a:r>
              <a:rPr lang="hr-HR" altLang="en-US" dirty="0"/>
              <a:t>: </a:t>
            </a:r>
            <a:r>
              <a:rPr lang="en-AU" altLang="en-US" dirty="0"/>
              <a:t>ASK: Has anyone seen this kind of table before?</a:t>
            </a:r>
            <a:r>
              <a:rPr lang="hr-HR" altLang="en-US" dirty="0"/>
              <a:t> </a:t>
            </a:r>
            <a:r>
              <a:rPr lang="en-AU" altLang="en-US" dirty="0"/>
              <a:t>Can anyone suggest any of the effect measures we might use to compare two groups with each other?</a:t>
            </a:r>
            <a:r>
              <a:rPr lang="hr-HR" altLang="en-US" dirty="0"/>
              <a:t>]</a:t>
            </a:r>
            <a:endParaRPr lang="en-AU" altLang="en-US" dirty="0"/>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98B36ADD-4FA2-4A54-B3DC-20D4A33097E5}" type="slidenum">
              <a:rPr lang="en-US" altLang="en-US" sz="1200">
                <a:latin typeface="Times New Roman" panose="02020603050405020304" pitchFamily="18" charset="0"/>
              </a:rPr>
              <a:pPr eaLnBrk="1" hangingPunct="1">
                <a:spcBef>
                  <a:spcPct val="0"/>
                </a:spcBef>
              </a:pPr>
              <a:t>12</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2331098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xfrm>
            <a:off x="606425" y="808038"/>
            <a:ext cx="5378450" cy="4035425"/>
          </a:xfrm>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There are three main effect measures we use to express the difference between two groups for a dichotomous outcome: risk ratios (also known as relative risk), odds ratios and risk difference (also known as absolute risk reduction). Whichever one you use, remember that all measures of effect are uncertain – we should never present the result of any study without a measure of uncertainty, preferably a confidence interval (CI).</a:t>
            </a:r>
          </a:p>
          <a:p>
            <a:endParaRPr lang="en-AU" altLang="en-US" dirty="0"/>
          </a:p>
          <a:p>
            <a:r>
              <a:rPr lang="en-AU" altLang="en-US" dirty="0"/>
              <a:t>Both the effect measure and measures of uncertainty can be calculated from a 2x2 table.</a:t>
            </a:r>
          </a:p>
          <a:p>
            <a:endParaRPr lang="en-AU" altLang="en-US" dirty="0"/>
          </a:p>
          <a:p>
            <a:r>
              <a:rPr lang="en-AU" altLang="en-US" dirty="0"/>
              <a:t>NOTE FOR TRAINERS: Confidence intervals will be explained in the learning package: Introduction to meta-analysis. If participants want more information at this point, refer to section 15.3.1 </a:t>
            </a:r>
            <a:r>
              <a:rPr lang="en-AU" altLang="en-US" i="0" dirty="0"/>
              <a:t>Confidence intervals of the Cochrane handbook: “</a:t>
            </a:r>
            <a:r>
              <a:rPr lang="en-ZA" dirty="0"/>
              <a:t>The confidence interval describes the uncertainty inherent in any estimate, and describes a range of values within which we can be reasonably sure that the true effect actually lies. If the confidence interval is relatively narrow (e.g. 0.70 to 0.80), the effect size is known precisely. If the interval is wider (e.g. 0.60 to 0.93) the uncertainty is greater, although there may still be enough precision to make decisions about the utility of the intervention. Intervals that are very wide (e.g. 0.50 to 1.10) indicate that we have little knowledge about the effect and this imprecision affects our certainty in the evidence, and that further information would be needed before we could draw a more certain conclusion.</a:t>
            </a:r>
            <a:r>
              <a:rPr lang="en-AU" i="0" dirty="0"/>
              <a:t>”</a:t>
            </a:r>
            <a:r>
              <a:rPr lang="en-AU" altLang="en-US" i="0" dirty="0"/>
              <a:t> </a:t>
            </a:r>
          </a:p>
          <a:p>
            <a:endParaRPr lang="en-AU" altLang="en-US" dirty="0"/>
          </a:p>
          <a:p>
            <a:r>
              <a:rPr lang="en-AU" altLang="en-US" dirty="0"/>
              <a:t>Note: Number Needed to Treat (NNT) is a popular measure of the effect of an intervention, giving the number of people who need to receive the intervention for one additional person to experience or avoid a particular event. NNT can’t be used directly in a meta-analysis. You don’t have to report the NNT in your review, but if you would like to, you’ll need to use one of these other statistics for your analysis, and then calculate the NNT at the end to report it in your review.</a:t>
            </a: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CBA0E551-9BB3-49DC-9B9F-F62441D253AD}" type="slidenum">
              <a:rPr lang="en-US" altLang="en-US" sz="1200">
                <a:latin typeface="Times New Roman" panose="02020603050405020304" pitchFamily="18" charset="0"/>
              </a:rPr>
              <a:pPr eaLnBrk="1" hangingPunct="1">
                <a:spcBef>
                  <a:spcPct val="0"/>
                </a:spcBef>
              </a:pPr>
              <a:t>13</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33430254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606425" y="808038"/>
            <a:ext cx="5378450" cy="4035425"/>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The risk ratio simply divides the risk in the intervention group by the risk in the control group. In this case, the risk in the intervention group</a:t>
            </a:r>
            <a:r>
              <a:rPr lang="hr-HR" altLang="en-US" dirty="0"/>
              <a:t> (caffeine)</a:t>
            </a:r>
            <a:r>
              <a:rPr lang="en-AU" altLang="en-US" dirty="0"/>
              <a:t> is 17/68 or 0.25, and the risk in the control group</a:t>
            </a:r>
            <a:r>
              <a:rPr lang="hr-HR" altLang="en-US" dirty="0"/>
              <a:t> (decaf)</a:t>
            </a:r>
            <a:r>
              <a:rPr lang="en-AU" altLang="en-US" dirty="0"/>
              <a:t> is 9/64 or 0.14. We take the intervention risk, 0.25 and divide it by the control risk, 0.14, and get the answer 1.79.</a:t>
            </a:r>
          </a:p>
          <a:p>
            <a:endParaRPr lang="en-AU" altLang="en-US" dirty="0"/>
          </a:p>
          <a:p>
            <a:r>
              <a:rPr lang="en-AU" altLang="en-US" dirty="0"/>
              <a:t>If you’re comparing two active interventions, it’s up to you to decide which intervention you’re going to treat as the intervention and which you will treat as the control in this calculation – remember to be consistent throughout the review, and make sure you’re interpreting the result correctly for each group in that case.</a:t>
            </a:r>
          </a:p>
          <a:p>
            <a:endParaRPr lang="en-AU" altLang="en-US" dirty="0"/>
          </a:p>
          <a:p>
            <a:r>
              <a:rPr lang="en-AU" altLang="en-US" dirty="0"/>
              <a:t>Where RR is less than 1, this implies that the intervention reduced the number of events compared to the control. If the RR is greater than 1, the intervention increased the number of events. If the RR is equal to 1, this implies there was no difference between the two groups – 1 is our point of no effect for risk ratios.</a:t>
            </a:r>
          </a:p>
          <a:p>
            <a:endParaRPr lang="en-AU" altLang="en-US" dirty="0"/>
          </a:p>
          <a:p>
            <a:r>
              <a:rPr lang="hr-HR" altLang="en-US" dirty="0"/>
              <a:t>[NOTE TO </a:t>
            </a:r>
            <a:r>
              <a:rPr lang="hr-HR" altLang="en-US" dirty="0" err="1"/>
              <a:t>TRAINERS</a:t>
            </a:r>
            <a:r>
              <a:rPr lang="hr-HR" altLang="en-US" dirty="0"/>
              <a:t>: </a:t>
            </a:r>
            <a:r>
              <a:rPr lang="en-AU" altLang="en-US" dirty="0"/>
              <a:t>ASK: What does this RR of 1.79 mean?</a:t>
            </a:r>
            <a:r>
              <a:rPr lang="hr-HR" altLang="en-US" dirty="0"/>
              <a:t>]</a:t>
            </a:r>
            <a:endParaRPr lang="en-AU"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0FFCA2AC-6E66-4C5A-8E5E-518B62CEDAE7}" type="slidenum">
              <a:rPr lang="en-US" altLang="en-US" sz="1200">
                <a:latin typeface="Times New Roman" panose="02020603050405020304" pitchFamily="18" charset="0"/>
              </a:rPr>
              <a:pPr eaLnBrk="1" hangingPunct="1">
                <a:spcBef>
                  <a:spcPct val="0"/>
                </a:spcBef>
              </a:pPr>
              <a:t>14</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15032583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606425" y="808038"/>
            <a:ext cx="5378450" cy="4035425"/>
          </a:xfrm>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These are some examples of the ways we can talk about RR. For our calculated RR of 1.79, this means the intervention increased the number of headaches by 79%, or that the risk in the intervention group was 179% of the control.</a:t>
            </a:r>
          </a:p>
          <a:p>
            <a:endParaRPr lang="en-AU" altLang="en-US"/>
          </a:p>
          <a:p>
            <a:r>
              <a:rPr lang="en-AU" altLang="en-US"/>
              <a:t>Hypothetically, if we had found a decreased risk, say a RR of 0.79, less than one, we could say that the chances of having a headache in the intervention group were 79% of the chances in the control group, or that the intervention reduced the risk of headache by 21%. This is can also be called the relative risk reduction.</a:t>
            </a: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8AF58F47-3DDA-439F-90EF-6D94B35A65F5}" type="slidenum">
              <a:rPr lang="en-US" altLang="en-US" sz="1200">
                <a:latin typeface="Times New Roman" panose="02020603050405020304" pitchFamily="18" charset="0"/>
              </a:rPr>
              <a:pPr eaLnBrk="1" hangingPunct="1">
                <a:spcBef>
                  <a:spcPct val="0"/>
                </a:spcBef>
              </a:pPr>
              <a:t>15</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36333706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606425" y="808038"/>
            <a:ext cx="5378450" cy="4035425"/>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The odds ratio is very similar – instead of dividing the risk by the risk, we divide the odds in the intervention group by the odds in the control group. In this case, an odds for the intervention group of 0.33 divided by the control group odds of 0.16, gives an odds ratio of 2.06.</a:t>
            </a:r>
          </a:p>
          <a:p>
            <a:endParaRPr lang="en-AU" altLang="en-US" dirty="0"/>
          </a:p>
          <a:p>
            <a:r>
              <a:rPr lang="en-AU" altLang="en-US" dirty="0"/>
              <a:t>Just like a RR, where OR is less than 1, this implies that the intervention reduced the number of events compared to the control. If the OR is greater than 1, the intervention increased the number of events. If the OR are equal to 1, this implies there was no difference between the two groups, and therefore no intervention effect.</a:t>
            </a:r>
          </a:p>
          <a:p>
            <a:endParaRPr lang="en-AU" altLang="en-US" dirty="0"/>
          </a:p>
          <a:p>
            <a:r>
              <a:rPr lang="hr-HR" altLang="en-US" dirty="0"/>
              <a:t>[NOTE TO </a:t>
            </a:r>
            <a:r>
              <a:rPr lang="hr-HR" altLang="en-US" dirty="0" err="1"/>
              <a:t>TRAINERS</a:t>
            </a:r>
            <a:r>
              <a:rPr lang="hr-HR" altLang="en-US" dirty="0"/>
              <a:t>: </a:t>
            </a:r>
            <a:r>
              <a:rPr lang="en-AU" altLang="en-US" dirty="0"/>
              <a:t>ASK: What does this OR of 2.06 mean?</a:t>
            </a:r>
            <a:r>
              <a:rPr lang="hr-HR" altLang="en-US" dirty="0"/>
              <a:t>]</a:t>
            </a:r>
            <a:endParaRPr lang="en-AU"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0FFCA2AC-6E66-4C5A-8E5E-518B62CEDAE7}" type="slidenum">
              <a:rPr lang="en-US" altLang="en-US" sz="1200">
                <a:latin typeface="Times New Roman" panose="02020603050405020304" pitchFamily="18" charset="0"/>
              </a:rPr>
              <a:pPr eaLnBrk="1" hangingPunct="1">
                <a:spcBef>
                  <a:spcPct val="0"/>
                </a:spcBef>
              </a:pPr>
              <a:t>16</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30578476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xfrm>
            <a:off x="606425" y="808038"/>
            <a:ext cx="5378450" cy="4035425"/>
          </a:xfrm>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These are some examples of the ways we can talk about OR. In this case, our OR of 2.06 means the intervention doubled the odds of headache. We can say the odds in the intervention group were increased to 206% of the odds in the control group, or increased by 106%.</a:t>
            </a:r>
          </a:p>
          <a:p>
            <a:endParaRPr lang="en-AU" altLang="en-US"/>
          </a:p>
          <a:p>
            <a:r>
              <a:rPr lang="en-AU" altLang="en-US"/>
              <a:t>Hypothetically, if we had found a result indicating fewer headaches in the intervention group, or a number less than 1, say an odds of 0.06, we could say that the intervention had reduced the odds of headache to 6% of the odds in the control group, or reduced the odds by 94%.</a:t>
            </a:r>
          </a:p>
          <a:p>
            <a:endParaRPr lang="en-AU" altLang="en-US"/>
          </a:p>
          <a:p>
            <a:r>
              <a:rPr lang="en-AU" altLang="en-US"/>
              <a:t>You can see that the way we express RR and OR are not very different, but we do need to be careful to be specific about which we are reporting. Misinterpreting an OR as an RR can lead to overestimating or underestimating the effect, especially for common events.</a:t>
            </a: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1A500CA3-1AC5-4FC1-84BF-4082ED5F7110}" type="slidenum">
              <a:rPr lang="en-US" altLang="en-US" sz="1200">
                <a:latin typeface="Times New Roman" panose="02020603050405020304" pitchFamily="18" charset="0"/>
              </a:rPr>
              <a:pPr eaLnBrk="1" hangingPunct="1">
                <a:spcBef>
                  <a:spcPct val="0"/>
                </a:spcBef>
              </a:pPr>
              <a:t>17</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35951854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606425" y="808038"/>
            <a:ext cx="5378450" cy="4035425"/>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The third effect measure that can be used to measure dichotomous outcomes is the </a:t>
            </a:r>
            <a:r>
              <a:rPr lang="hr-HR" altLang="en-US" dirty="0"/>
              <a:t>r</a:t>
            </a:r>
            <a:r>
              <a:rPr lang="en-AU" altLang="en-US" dirty="0" err="1"/>
              <a:t>isk</a:t>
            </a:r>
            <a:r>
              <a:rPr lang="en-AU" altLang="en-US" dirty="0"/>
              <a:t> </a:t>
            </a:r>
            <a:r>
              <a:rPr lang="hr-HR" altLang="en-US" dirty="0"/>
              <a:t>d</a:t>
            </a:r>
            <a:r>
              <a:rPr lang="en-AU" altLang="en-US" dirty="0" err="1"/>
              <a:t>ifference</a:t>
            </a:r>
            <a:r>
              <a:rPr lang="hr-HR" altLang="en-US" dirty="0"/>
              <a:t> (</a:t>
            </a:r>
            <a:r>
              <a:rPr lang="hr-HR" altLang="en-US" dirty="0" err="1"/>
              <a:t>RD</a:t>
            </a:r>
            <a:r>
              <a:rPr lang="hr-HR" altLang="en-US" dirty="0"/>
              <a:t>)</a:t>
            </a:r>
            <a:r>
              <a:rPr lang="en-AU" altLang="en-US" dirty="0"/>
              <a:t>. The previous two measures, RR and OR, have been ratios, which give relative measures of the effect, dividing one by the other. RD is an absolute measure, giving you the absolute difference between the risks in each group.</a:t>
            </a:r>
          </a:p>
          <a:p>
            <a:endParaRPr lang="en-AU" altLang="en-US" dirty="0"/>
          </a:p>
          <a:p>
            <a:r>
              <a:rPr lang="en-AU" altLang="en-US" dirty="0"/>
              <a:t>All we do is subtract – take the risk in the intervention group, and subtract the risk in the control group. In this case, 0.25 – 0.14, which gives a RD of 0.11.</a:t>
            </a:r>
          </a:p>
          <a:p>
            <a:endParaRPr lang="en-AU" altLang="en-US" dirty="0"/>
          </a:p>
          <a:p>
            <a:r>
              <a:rPr lang="en-AU" altLang="en-US" dirty="0"/>
              <a:t>You cannot use odds to calculate a corresponding Odds Difference.</a:t>
            </a:r>
          </a:p>
          <a:p>
            <a:endParaRPr lang="en-AU" altLang="en-US" dirty="0"/>
          </a:p>
          <a:p>
            <a:r>
              <a:rPr lang="en-AU" altLang="en-US" dirty="0"/>
              <a:t>For absolute measures, our point of no effect is different. For ratios, the point of no effect is 1, but for RD the point of no effect is 0. Where risk difference is less than 0, this implies that the intervention reduced the number of events compared to the control. If the risk difference is greater than 0, the intervention increased the number of events. If the risk difference is equal to 0, this implies there was no difference between the two groups, and therefore no intervention effect.</a:t>
            </a:r>
          </a:p>
          <a:p>
            <a:endParaRPr lang="en-AU" altLang="en-US" dirty="0"/>
          </a:p>
          <a:p>
            <a:r>
              <a:rPr lang="hr-HR" altLang="en-US" dirty="0"/>
              <a:t>[NOTE TO </a:t>
            </a:r>
            <a:r>
              <a:rPr lang="hr-HR" altLang="en-US" dirty="0" err="1"/>
              <a:t>TRAINERS</a:t>
            </a:r>
            <a:r>
              <a:rPr lang="hr-HR" altLang="en-US" dirty="0"/>
              <a:t>: </a:t>
            </a:r>
            <a:r>
              <a:rPr lang="en-AU" altLang="en-US" dirty="0"/>
              <a:t>ASK: What does this RD of 0.11 mean?</a:t>
            </a:r>
            <a:r>
              <a:rPr lang="hr-HR" altLang="en-US" dirty="0"/>
              <a:t>]</a:t>
            </a:r>
            <a:endParaRPr lang="en-AU"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0FFCA2AC-6E66-4C5A-8E5E-518B62CEDAE7}" type="slidenum">
              <a:rPr lang="en-US" altLang="en-US" sz="1200">
                <a:latin typeface="Times New Roman" panose="02020603050405020304" pitchFamily="18" charset="0"/>
              </a:rPr>
              <a:pPr eaLnBrk="1" hangingPunct="1">
                <a:spcBef>
                  <a:spcPct val="0"/>
                </a:spcBef>
              </a:pPr>
              <a:t>18</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23595485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xfrm>
            <a:off x="606425" y="808038"/>
            <a:ext cx="5378450" cy="4035425"/>
          </a:xfrm>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It’s common to talk about RD in terms of ‘percentage points’, to make it clear that we’re not speaking in relative terms, so we could say our RD of 0.11 means the intervention increased the risk of headache by 11 percentage points. 11 percentage points is not 11% of the control value, but actually 11 higher than the control value.</a:t>
            </a:r>
          </a:p>
          <a:p>
            <a:endParaRPr lang="en-AU" altLang="en-US"/>
          </a:p>
          <a:p>
            <a:r>
              <a:rPr lang="en-AU" altLang="en-US"/>
              <a:t>An alternative way to express absolute differences is to talk about them in natural frequencies – for example, numbers out of 100, or per 1000, or per million. Consumers find these values particularly easy to understand. In this case, we would start by noting that 14 out of 100 people had a headache in the control group – this represents what would happen anyway, without the intervention. With caffeine, 11 more people experienced a headache (making a total of 25 out of 100).</a:t>
            </a:r>
          </a:p>
          <a:p>
            <a:endParaRPr lang="en-AU" altLang="en-US"/>
          </a:p>
          <a:p>
            <a:r>
              <a:rPr lang="en-AU" altLang="en-US"/>
              <a:t>Hypothetically, if we had a reduction in headaches, say a RD of -0.11, we might say that the intervention reduced the risk of headache by 11 percentage points. This can also be called the absolute risk reduction.</a:t>
            </a:r>
          </a:p>
          <a:p>
            <a:endParaRPr lang="en-AU" altLang="en-US"/>
          </a:p>
          <a:p>
            <a:r>
              <a:rPr lang="en-AU" altLang="en-US"/>
              <a:t>We could also say that, in this case, 11 fewer people had a headache with caffeine.</a:t>
            </a: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93E811D1-5147-4674-A112-3BAD31778B47}" type="slidenum">
              <a:rPr lang="en-US" altLang="en-US" sz="1200">
                <a:latin typeface="Times New Roman" panose="02020603050405020304" pitchFamily="18" charset="0"/>
              </a:rPr>
              <a:pPr eaLnBrk="1" hangingPunct="1">
                <a:spcBef>
                  <a:spcPct val="0"/>
                </a:spcBef>
              </a:pPr>
              <a:t>19</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2963011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744538" y="835025"/>
            <a:ext cx="5561012" cy="4171950"/>
          </a:xfrm>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kern="1200" dirty="0">
                <a:solidFill>
                  <a:schemeClr val="tx1"/>
                </a:solidFill>
                <a:effectLst/>
                <a:latin typeface="Source Sans Pro" pitchFamily="34" charset="0"/>
                <a:ea typeface="+mn-ea"/>
                <a:cs typeface="Arial" panose="020B0604020202020204" pitchFamily="34" charset="0"/>
              </a:rPr>
              <a:t>In this presentation, we will explain how to collect and analyse dichotomous data</a:t>
            </a:r>
            <a:r>
              <a:rPr lang="hr-HR" sz="1200" kern="1200" dirty="0">
                <a:solidFill>
                  <a:schemeClr val="tx1"/>
                </a:solidFill>
                <a:effectLst/>
                <a:latin typeface="Source Sans Pro" pitchFamily="34" charset="0"/>
                <a:ea typeface="+mn-ea"/>
                <a:cs typeface="Arial" panose="020B0604020202020204" pitchFamily="34" charset="0"/>
              </a:rPr>
              <a:t>.</a:t>
            </a:r>
            <a:endParaRPr lang="en-AU" altLang="en-US" dirty="0"/>
          </a:p>
        </p:txBody>
      </p:sp>
    </p:spTree>
    <p:extLst>
      <p:ext uri="{BB962C8B-B14F-4D97-AF65-F5344CB8AC3E}">
        <p14:creationId xmlns:p14="http://schemas.microsoft.com/office/powerpoint/2010/main" val="36925286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xfrm>
            <a:off x="606425" y="808038"/>
            <a:ext cx="5378450" cy="4035425"/>
          </a:xfrm>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6E4852AB-B639-4279-BB31-48551F81AEDE}" type="slidenum">
              <a:rPr lang="en-US" altLang="en-US" sz="1200">
                <a:latin typeface="Times New Roman" panose="02020603050405020304" pitchFamily="18" charset="0"/>
              </a:rPr>
              <a:pPr eaLnBrk="1" hangingPunct="1">
                <a:spcBef>
                  <a:spcPct val="0"/>
                </a:spcBef>
              </a:pPr>
              <a:t>20</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1961723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xfrm>
            <a:off x="606425" y="808038"/>
            <a:ext cx="5378450" cy="4035425"/>
          </a:xfrm>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200" dirty="0"/>
              <a:t>[</a:t>
            </a:r>
            <a:r>
              <a:rPr lang="hr-HR" altLang="en-US" sz="1200" dirty="0"/>
              <a:t>NOTE TO </a:t>
            </a:r>
            <a:r>
              <a:rPr lang="hr-HR" altLang="en-US" sz="1200" dirty="0" err="1"/>
              <a:t>TRAINERS</a:t>
            </a:r>
            <a:r>
              <a:rPr lang="en-US" altLang="en-US" sz="1200" dirty="0"/>
              <a:t>: you may wish to delete this slide from the printed materials for your workshop.]</a:t>
            </a:r>
          </a:p>
          <a:p>
            <a:pPr eaLnBrk="1" hangingPunct="1"/>
            <a:endParaRPr lang="en-US" altLang="en-US" sz="1200" b="1" dirty="0"/>
          </a:p>
          <a:p>
            <a:pPr eaLnBrk="1" hangingPunct="1"/>
            <a:r>
              <a:rPr lang="en-US" altLang="en-US" sz="1200" b="1" dirty="0"/>
              <a:t>Risk ratio</a:t>
            </a:r>
          </a:p>
          <a:p>
            <a:pPr eaLnBrk="1" hangingPunct="1">
              <a:buFontTx/>
              <a:buChar char="•"/>
            </a:pPr>
            <a:r>
              <a:rPr lang="en-US" altLang="en-US" sz="1200" dirty="0"/>
              <a:t>the risk of an event with the intervention was 40% of the risk with the control</a:t>
            </a:r>
          </a:p>
          <a:p>
            <a:pPr eaLnBrk="1" hangingPunct="1">
              <a:buFontTx/>
              <a:buChar char="•"/>
            </a:pPr>
            <a:r>
              <a:rPr lang="en-US" altLang="en-US" sz="1200" dirty="0"/>
              <a:t>the intervention reduced the risk to 40% of what it was</a:t>
            </a:r>
          </a:p>
          <a:p>
            <a:pPr eaLnBrk="1" hangingPunct="1">
              <a:buFontTx/>
              <a:buChar char="•"/>
            </a:pPr>
            <a:r>
              <a:rPr lang="en-US" altLang="en-US" sz="1200" dirty="0"/>
              <a:t>treatment reduced the risk by 60%</a:t>
            </a:r>
          </a:p>
          <a:p>
            <a:pPr eaLnBrk="1" hangingPunct="1"/>
            <a:endParaRPr lang="en-US" altLang="en-US" sz="1200" dirty="0"/>
          </a:p>
          <a:p>
            <a:pPr eaLnBrk="1" hangingPunct="1"/>
            <a:r>
              <a:rPr lang="en-US" altLang="en-US" sz="1200" b="1" dirty="0"/>
              <a:t>Odds ratio</a:t>
            </a:r>
            <a:endParaRPr lang="en-US" altLang="en-US" sz="1200" b="1" dirty="0">
              <a:solidFill>
                <a:srgbClr val="FF0000"/>
              </a:solidFill>
            </a:endParaRPr>
          </a:p>
          <a:p>
            <a:pPr eaLnBrk="1" hangingPunct="1">
              <a:buFontTx/>
              <a:buChar char="•"/>
            </a:pPr>
            <a:r>
              <a:rPr lang="en-US" altLang="en-US" sz="1200" dirty="0"/>
              <a:t>the intervention reduced the odds of an event to 25% of what they were</a:t>
            </a:r>
          </a:p>
          <a:p>
            <a:pPr eaLnBrk="1" hangingPunct="1">
              <a:buFontTx/>
              <a:buChar char="•"/>
            </a:pPr>
            <a:r>
              <a:rPr lang="en-US" altLang="en-US" sz="1200" dirty="0"/>
              <a:t>treatment reduced the odds by 75%</a:t>
            </a:r>
            <a:endParaRPr lang="en-AU" altLang="en-US" sz="1200" dirty="0"/>
          </a:p>
          <a:p>
            <a:endParaRPr lang="en-AU" altLang="en-US" sz="1200" dirty="0"/>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4F6BBA01-7D45-4128-95DC-C3DB82827DB1}" type="slidenum">
              <a:rPr lang="en-US" altLang="en-US" sz="1200">
                <a:latin typeface="Times New Roman" panose="02020603050405020304" pitchFamily="18" charset="0"/>
              </a:rPr>
              <a:pPr eaLnBrk="1" hangingPunct="1">
                <a:spcBef>
                  <a:spcPct val="0"/>
                </a:spcBef>
              </a:pPr>
              <a:t>21</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36737172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606425" y="808038"/>
            <a:ext cx="5378450" cy="4035425"/>
          </a:xfrm>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So, we have three effect measures available for dichotomous outcomes. How do you decide which effect measure to use for your review?</a:t>
            </a:r>
          </a:p>
        </p:txBody>
      </p:sp>
    </p:spTree>
    <p:extLst>
      <p:ext uri="{BB962C8B-B14F-4D97-AF65-F5344CB8AC3E}">
        <p14:creationId xmlns:p14="http://schemas.microsoft.com/office/powerpoint/2010/main" val="18893880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6F073CE6-C5EE-4113-8BE3-8FBA947C173E}" type="slidenum">
              <a:rPr lang="en-AU" altLang="en-US" sz="1200">
                <a:latin typeface="Times New Roman" panose="02020603050405020304" pitchFamily="18" charset="0"/>
              </a:rPr>
              <a:pPr eaLnBrk="1" hangingPunct="1">
                <a:spcBef>
                  <a:spcPct val="0"/>
                </a:spcBef>
              </a:pPr>
              <a:t>23</a:t>
            </a:fld>
            <a:endParaRPr lang="en-AU" altLang="en-US" sz="1200">
              <a:latin typeface="Times New Roman" panose="02020603050405020304" pitchFamily="18" charset="0"/>
            </a:endParaRPr>
          </a:p>
        </p:txBody>
      </p:sp>
      <p:sp>
        <p:nvSpPr>
          <p:cNvPr id="61443" name="Rectangle 2"/>
          <p:cNvSpPr>
            <a:spLocks noGrp="1" noRot="1" noChangeAspect="1" noChangeArrowheads="1" noTextEdit="1"/>
          </p:cNvSpPr>
          <p:nvPr>
            <p:ph type="sldImg"/>
          </p:nvPr>
        </p:nvSpPr>
        <p:spPr>
          <a:xfrm>
            <a:off x="606425" y="808038"/>
            <a:ext cx="5378450" cy="4035425"/>
          </a:xfrm>
          <a:solidFill>
            <a:srgbClr val="FFFFFF"/>
          </a:solidFill>
          <a:ln/>
        </p:spPr>
      </p:sp>
      <p:sp>
        <p:nvSpPr>
          <p:cNvPr id="61444" name="Notes Placeholder 4"/>
          <p:cNvSpPr>
            <a:spLocks noGrp="1"/>
          </p:cNvSpPr>
          <p:nvPr/>
        </p:nvSpPr>
        <p:spPr bwMode="auto">
          <a:xfrm>
            <a:off x="879059" y="5112893"/>
            <a:ext cx="4831671" cy="4845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r>
              <a:rPr kumimoji="0" lang="en-US" altLang="en-US"/>
              <a:t>All the effect measures are equally valid, but there are some properties that we might wish to consider when choosing which statistic to use:</a:t>
            </a:r>
          </a:p>
          <a:p>
            <a:pPr>
              <a:buFontTx/>
              <a:buChar char="•"/>
            </a:pPr>
            <a:r>
              <a:rPr kumimoji="0" lang="en-US" altLang="en-US"/>
              <a:t> communication - everyone knows what it means and it is useful for communicating treatment effects in practice</a:t>
            </a:r>
          </a:p>
          <a:p>
            <a:pPr>
              <a:buFontTx/>
              <a:buChar char="•"/>
            </a:pPr>
            <a:r>
              <a:rPr kumimoji="0" lang="en-US" altLang="en-US"/>
              <a:t> consistency of effect - it would be nice to have one number we can take away and use in a range of populations, that may be different from the population or context in which the study was conducted</a:t>
            </a:r>
          </a:p>
          <a:p>
            <a:pPr>
              <a:buFontTx/>
              <a:buChar char="•"/>
            </a:pPr>
            <a:r>
              <a:rPr kumimoji="0" lang="en-US" altLang="en-US"/>
              <a:t> easy to manipulate mathematically</a:t>
            </a:r>
          </a:p>
          <a:p>
            <a:pPr>
              <a:buFontTx/>
              <a:buChar char="•"/>
            </a:pPr>
            <a:endParaRPr kumimoji="0" lang="en-US" altLang="en-US"/>
          </a:p>
          <a:p>
            <a:r>
              <a:rPr kumimoji="0" lang="en-US" altLang="en-US"/>
              <a:t>Your CRG may have a policy on which to use – in which case, take their advice.</a:t>
            </a:r>
            <a:endParaRPr kumimoji="0" lang="en-AU" altLang="en-US"/>
          </a:p>
          <a:p>
            <a:endParaRPr kumimoji="0" lang="en-US" altLang="en-US"/>
          </a:p>
        </p:txBody>
      </p:sp>
      <p:sp>
        <p:nvSpPr>
          <p:cNvPr id="2" name="Notes Placeholder 1">
            <a:extLst>
              <a:ext uri="{FF2B5EF4-FFF2-40B4-BE49-F238E27FC236}">
                <a16:creationId xmlns:a16="http://schemas.microsoft.com/office/drawing/2014/main" id="{B06D0AE5-CF36-EB86-4423-EDCFEE0B5B25}"/>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9749383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xfrm>
            <a:off x="606425" y="808038"/>
            <a:ext cx="5378450" cy="4035425"/>
          </a:xfrm>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People find risk a more intuitive concept, and often interpret odds ratios as if they were risk ratios. This may be a problem for frequent events, where the statistics are not the same, and may lead readers to exaggerate the treatment effect.</a:t>
            </a:r>
          </a:p>
          <a:p>
            <a:endParaRPr lang="en-AU" altLang="en-US"/>
          </a:p>
          <a:p>
            <a:r>
              <a:rPr lang="en-AU" altLang="en-US"/>
              <a:t>RR is easier, but as a relative measure, it can mean a very big or very small change, depending on the underlying risk. For example, 50% decrease in risk is very important when coming from a baseline of 80% to 40%, but less so when going from a baseline risk of 4% to 2%.</a:t>
            </a:r>
          </a:p>
          <a:p>
            <a:endParaRPr lang="en-AU" altLang="en-US"/>
          </a:p>
          <a:p>
            <a:r>
              <a:rPr lang="en-AU" altLang="en-US"/>
              <a:t>Absolute measures like RD are often most easily interpreted by clinicians and patients, as they give clear estimations of actual risk, and can be expressed as natural frequencies, such as 11 fewer people out of 100 experiencing a headache. The NNT can be easily calculated as 1/|RD| (1 divided by the absolute value of the RD), although it can also be calculated from other statistics.</a:t>
            </a:r>
          </a:p>
          <a:p>
            <a:endParaRPr lang="en-AU" altLang="en-US"/>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8B2D2C53-0B73-48E4-AB82-7A5AB3516937}" type="slidenum">
              <a:rPr lang="en-US" altLang="en-US" sz="1200">
                <a:latin typeface="Times New Roman" panose="02020603050405020304" pitchFamily="18" charset="0"/>
              </a:rPr>
              <a:pPr eaLnBrk="1" hangingPunct="1">
                <a:spcBef>
                  <a:spcPct val="0"/>
                </a:spcBef>
              </a:pPr>
              <a:t>24</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10508693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733635" y="10227510"/>
            <a:ext cx="2856152" cy="538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algn="r" eaLnBrk="1" hangingPunct="1">
              <a:spcBef>
                <a:spcPct val="0"/>
              </a:spcBef>
            </a:pPr>
            <a:fld id="{502359FB-2990-40EC-9F47-267A1B0C552C}" type="slidenum">
              <a:rPr lang="en-AU" altLang="en-US" sz="1200">
                <a:latin typeface="Times New Roman" panose="02020603050405020304" pitchFamily="18" charset="0"/>
              </a:rPr>
              <a:pPr algn="r" eaLnBrk="1" hangingPunct="1">
                <a:spcBef>
                  <a:spcPct val="0"/>
                </a:spcBef>
              </a:pPr>
              <a:t>25</a:t>
            </a:fld>
            <a:endParaRPr lang="en-AU" altLang="en-US" sz="1200">
              <a:latin typeface="Times New Roman" panose="02020603050405020304" pitchFamily="18" charset="0"/>
            </a:endParaRPr>
          </a:p>
        </p:txBody>
      </p:sp>
      <p:sp>
        <p:nvSpPr>
          <p:cNvPr id="63491" name="Rectangle 2"/>
          <p:cNvSpPr>
            <a:spLocks noGrp="1" noRot="1" noChangeAspect="1" noChangeArrowheads="1" noTextEdit="1"/>
          </p:cNvSpPr>
          <p:nvPr>
            <p:ph type="sldImg"/>
          </p:nvPr>
        </p:nvSpPr>
        <p:spPr>
          <a:xfrm>
            <a:off x="606425" y="808038"/>
            <a:ext cx="5378450" cy="4035425"/>
          </a:xfrm>
          <a:solidFill>
            <a:srgbClr val="FFFFFF"/>
          </a:solidFill>
          <a:ln/>
        </p:spPr>
      </p:sp>
      <p:sp>
        <p:nvSpPr>
          <p:cNvPr id="63492" name="Notes Placeholder 4"/>
          <p:cNvSpPr>
            <a:spLocks noGrp="1"/>
          </p:cNvSpPr>
          <p:nvPr>
            <p:ph type="body" sz="quarter" idx="10"/>
          </p:nvPr>
        </p:nvSpPr>
        <p:spPr>
          <a:xfrm>
            <a:off x="0" y="0"/>
            <a:ext cx="0" cy="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The amount of variation in the effect measure (RR, OR, RD) across a set of studies conducted in different times, places and populations depends on which effect measure you choose. This is mainly due to changes in the underlying event rates across studies e.g. some populations may have high underlying death rates and some lower rates.</a:t>
            </a:r>
          </a:p>
          <a:p>
            <a:pPr eaLnBrk="1" hangingPunct="1"/>
            <a:endParaRPr lang="en-US" altLang="en-US" dirty="0"/>
          </a:p>
          <a:p>
            <a:pPr eaLnBrk="1" hangingPunct="1"/>
            <a:r>
              <a:rPr lang="en-US" altLang="en-US" dirty="0"/>
              <a:t>A study of meta-analyses in the Cochrane Library shows that, in general</a:t>
            </a:r>
            <a:r>
              <a:rPr lang="hr-HR" altLang="en-US" dirty="0"/>
              <a:t>:</a:t>
            </a:r>
            <a:endParaRPr lang="en-US" altLang="en-US" dirty="0"/>
          </a:p>
          <a:p>
            <a:pPr eaLnBrk="1" hangingPunct="1">
              <a:buFontTx/>
              <a:buChar char="•"/>
            </a:pPr>
            <a:r>
              <a:rPr lang="en-US" altLang="en-US" dirty="0"/>
              <a:t>OR and RR are less variable across different populations – that is, in general, relative measures like OR and RR tend to stay more stable when applied to different populations, which also makes it easier for readers to apply the results of the review to their own population.</a:t>
            </a:r>
          </a:p>
          <a:p>
            <a:pPr eaLnBrk="1" hangingPunct="1">
              <a:buFontTx/>
              <a:buChar char="•"/>
            </a:pPr>
            <a:r>
              <a:rPr lang="en-US" altLang="en-US" dirty="0"/>
              <a:t>RD varies more widely from population to population, and must be interpreted in the context of the underlying risk of the population being considered. </a:t>
            </a:r>
            <a:r>
              <a:rPr lang="en-GB" altLang="en-US" dirty="0"/>
              <a:t>For example, a risk difference of 0.02 (or 2%) may represent a small, clinically insignificant change from a risk of 58% to 60% or a proportionally much larger and potentially important change from 1% to 3%. The absolute value is likely to be different in every population, and different again in the reader’s population. Sometimes this can cause problems – for example, if the RD is -11%, and the reader’s population has an underlying risk of 5%, then their risk with the intervention would be calculated as -6% risk of the event occurring, which doesn’t make sense. This variation is an important consideration if you’re using the RD to communicate absolute effects, or to calculate other statistics such as </a:t>
            </a:r>
            <a:r>
              <a:rPr lang="en-GB" altLang="en-US" dirty="0" err="1"/>
              <a:t>NNT</a:t>
            </a:r>
            <a:r>
              <a:rPr lang="en-GB" altLang="en-US" dirty="0"/>
              <a:t> – you may need to consider calculating multiple statistics for different levels of assumed underlying risk, or using a relative statistic to calculate the </a:t>
            </a:r>
            <a:r>
              <a:rPr lang="en-GB" altLang="en-US" dirty="0" err="1"/>
              <a:t>NNT</a:t>
            </a:r>
            <a:r>
              <a:rPr lang="en-GB" altLang="en-US" dirty="0"/>
              <a:t> instead.</a:t>
            </a:r>
            <a:endParaRPr lang="en-US" altLang="en-US" dirty="0"/>
          </a:p>
          <a:p>
            <a:endParaRPr lang="en-US" altLang="en-US" dirty="0"/>
          </a:p>
        </p:txBody>
      </p:sp>
    </p:spTree>
    <p:extLst>
      <p:ext uri="{BB962C8B-B14F-4D97-AF65-F5344CB8AC3E}">
        <p14:creationId xmlns:p14="http://schemas.microsoft.com/office/powerpoint/2010/main" val="22560928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28AAC73A-00AA-4C5A-9CEB-7212012483A4}" type="slidenum">
              <a:rPr lang="en-AU" altLang="en-US" sz="1200">
                <a:latin typeface="Times New Roman" panose="02020603050405020304" pitchFamily="18" charset="0"/>
              </a:rPr>
              <a:pPr eaLnBrk="1" hangingPunct="1">
                <a:spcBef>
                  <a:spcPct val="0"/>
                </a:spcBef>
              </a:pPr>
              <a:t>26</a:t>
            </a:fld>
            <a:endParaRPr lang="en-AU" altLang="en-US" sz="1200">
              <a:latin typeface="Times New Roman" panose="02020603050405020304" pitchFamily="18" charset="0"/>
            </a:endParaRPr>
          </a:p>
        </p:txBody>
      </p:sp>
      <p:sp>
        <p:nvSpPr>
          <p:cNvPr id="64515" name="Rectangle 2"/>
          <p:cNvSpPr>
            <a:spLocks noGrp="1" noRot="1" noChangeAspect="1" noChangeArrowheads="1" noTextEdit="1"/>
          </p:cNvSpPr>
          <p:nvPr>
            <p:ph type="sldImg"/>
          </p:nvPr>
        </p:nvSpPr>
        <p:spPr>
          <a:xfrm>
            <a:off x="606425" y="808038"/>
            <a:ext cx="5378450" cy="4035425"/>
          </a:xfrm>
          <a:solidFill>
            <a:srgbClr val="FFFFFF"/>
          </a:solidFill>
          <a:ln/>
        </p:spPr>
      </p:sp>
      <p:sp>
        <p:nvSpPr>
          <p:cNvPr id="64516" name="Notes Placeholder 4"/>
          <p:cNvSpPr>
            <a:spLocks noGrp="1"/>
          </p:cNvSpPr>
          <p:nvPr/>
        </p:nvSpPr>
        <p:spPr bwMode="auto">
          <a:xfrm>
            <a:off x="879059" y="5112893"/>
            <a:ext cx="4831671" cy="4845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r>
              <a:rPr kumimoji="0" lang="en-US" altLang="en-US"/>
              <a:t>The first issue arising from the mathematical properties of the effect measures is the importance of defining your event. You have the option to define your event of interest as the desirable outcome or the undesirable outcome – e.g. people who made it to the bottom of the ski slope, or people who didn’t make it; people with headache, or people without headache.</a:t>
            </a:r>
          </a:p>
          <a:p>
            <a:pPr eaLnBrk="1" hangingPunct="1"/>
            <a:endParaRPr kumimoji="0" lang="en-US" altLang="en-US"/>
          </a:p>
          <a:p>
            <a:pPr eaLnBrk="1" hangingPunct="1"/>
            <a:r>
              <a:rPr kumimoji="0" lang="en-US" altLang="en-US"/>
              <a:t>For OR and RD the effect measure is stable, but reversed, when you change the event: e.g. OR 0.5 for bad event corresponds to OR 2.0 for good (in general 1/OR for good event = OR for bad event).</a:t>
            </a:r>
          </a:p>
          <a:p>
            <a:pPr eaLnBrk="1" hangingPunct="1"/>
            <a:r>
              <a:rPr kumimoji="0" lang="en-US" altLang="en-US"/>
              <a:t>For RD, if we have RD of 5 percentage points for a good event, we get –5 percentage points for a bad event (in general, the same but different direction , +/-)</a:t>
            </a:r>
          </a:p>
          <a:p>
            <a:pPr eaLnBrk="1" hangingPunct="1"/>
            <a:endParaRPr kumimoji="0" lang="en-US" altLang="en-US"/>
          </a:p>
          <a:p>
            <a:pPr eaLnBrk="1" hangingPunct="1"/>
            <a:r>
              <a:rPr kumimoji="0" lang="en-US" altLang="en-US"/>
              <a:t>RR is not so straightforward – changing the event changes the size and significance of your intervention effect. Think carefully about which outcome makes the most sense to you to measure and report.</a:t>
            </a:r>
          </a:p>
          <a:p>
            <a:pPr eaLnBrk="1" hangingPunct="1"/>
            <a:endParaRPr kumimoji="0" lang="en-US" altLang="en-US"/>
          </a:p>
          <a:p>
            <a:pPr eaLnBrk="1" hangingPunct="1"/>
            <a:r>
              <a:rPr kumimoji="0" lang="en-US" altLang="en-US"/>
              <a:t>It’s also the case that, while RR and RD are limited in the maximum values they can take, OR is unbounded (that is, it can go up to infinity).</a:t>
            </a:r>
          </a:p>
          <a:p>
            <a:pPr eaLnBrk="1" hangingPunct="1"/>
            <a:endParaRPr kumimoji="0" lang="en-US" altLang="en-US"/>
          </a:p>
          <a:p>
            <a:pPr eaLnBrk="1" hangingPunct="1"/>
            <a:r>
              <a:rPr kumimoji="0" lang="en-US" altLang="en-US"/>
              <a:t>There is no clear consensus on the importance of these two factors.</a:t>
            </a:r>
          </a:p>
          <a:p>
            <a:endParaRPr kumimoji="0" lang="en-US" altLang="en-US"/>
          </a:p>
        </p:txBody>
      </p:sp>
      <p:sp>
        <p:nvSpPr>
          <p:cNvPr id="2" name="Rezervirano mjesto bilježaka 1">
            <a:extLst>
              <a:ext uri="{FF2B5EF4-FFF2-40B4-BE49-F238E27FC236}">
                <a16:creationId xmlns:a16="http://schemas.microsoft.com/office/drawing/2014/main" id="{1B17F725-97FA-4347-BACF-85B0B90FF7F0}"/>
              </a:ext>
            </a:extLst>
          </p:cNvPr>
          <p:cNvSpPr>
            <a:spLocks noGrp="1"/>
          </p:cNvSpPr>
          <p:nvPr>
            <p:ph type="body" idx="1"/>
          </p:nvPr>
        </p:nvSpPr>
        <p:spPr/>
        <p:txBody>
          <a:bodyPr/>
          <a:lstStyle/>
          <a:p>
            <a:r>
              <a:rPr lang="en-GB" sz="1200" kern="1200" dirty="0">
                <a:solidFill>
                  <a:schemeClr val="tx1"/>
                </a:solidFill>
                <a:effectLst/>
                <a:latin typeface="Source Sans Pro" pitchFamily="34" charset="0"/>
                <a:ea typeface="+mn-ea"/>
                <a:cs typeface="Arial" panose="020B0604020202020204" pitchFamily="34" charset="0"/>
              </a:rPr>
              <a:t>A dichotomous outcome has two sides, and there is always a choice about which category will be defined as your ‘event’ of interest. For example, a review might be looking at duration of breastfeeding, The event of interest could be defined as the number of women still breastfeeding at six months, or the number of women not breastfeeding at six months.</a:t>
            </a:r>
          </a:p>
          <a:p>
            <a:r>
              <a:rPr lang="en-GB" sz="1200" kern="1200" dirty="0">
                <a:solidFill>
                  <a:schemeClr val="tx1"/>
                </a:solidFill>
                <a:effectLst/>
                <a:latin typeface="Source Sans Pro" pitchFamily="34" charset="0"/>
                <a:ea typeface="+mn-ea"/>
                <a:cs typeface="Arial" panose="020B0604020202020204" pitchFamily="34" charset="0"/>
              </a:rPr>
              <a:t> </a:t>
            </a:r>
          </a:p>
          <a:p>
            <a:r>
              <a:rPr lang="en-GB" sz="1200" kern="1200" dirty="0">
                <a:solidFill>
                  <a:schemeClr val="tx1"/>
                </a:solidFill>
                <a:effectLst/>
                <a:latin typeface="Source Sans Pro" pitchFamily="34" charset="0"/>
                <a:ea typeface="+mn-ea"/>
                <a:cs typeface="Arial" panose="020B0604020202020204" pitchFamily="34" charset="0"/>
              </a:rPr>
              <a:t>If your meta-analyses uses RD or OR, whether you choose to define your event as breastfeeding or not breastfeeding will have little impact – your effect estimate for one will be the opposite of the effect estimate for the other (e.g. 11% increase vs 11% decrease). However, if you are using RR, your results could be very different depending on which option you define as your event. For this reason, you should be clear in your protocol how you are defining your outcomes, and stick to that decision. You should carefully avoid switching your definition after seeing the results of your analysis, as this can introduce bias to your review.</a:t>
            </a:r>
          </a:p>
          <a:p>
            <a:endParaRPr lang="hr-HR"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Source Sans Pro" pitchFamily="34" charset="0"/>
                <a:ea typeface="+mn-ea"/>
                <a:cs typeface="Arial" panose="020B0604020202020204" pitchFamily="34" charset="0"/>
              </a:rPr>
              <a:t>OR is the only unbounded effect measure, meaning it can take any number from zero to infinity. For this reason, statisticians often prefer to work with </a:t>
            </a:r>
            <a:r>
              <a:rPr lang="en-GB" sz="1200" kern="1200" dirty="0" err="1">
                <a:solidFill>
                  <a:schemeClr val="tx1"/>
                </a:solidFill>
                <a:effectLst/>
                <a:latin typeface="Source Sans Pro" pitchFamily="34" charset="0"/>
                <a:ea typeface="+mn-ea"/>
                <a:cs typeface="Arial" panose="020B0604020202020204" pitchFamily="34" charset="0"/>
              </a:rPr>
              <a:t>ORs</a:t>
            </a:r>
            <a:r>
              <a:rPr lang="en-GB" sz="1200" kern="1200" dirty="0">
                <a:solidFill>
                  <a:schemeClr val="tx1"/>
                </a:solidFill>
                <a:effectLst/>
                <a:latin typeface="Source Sans Pro" pitchFamily="34" charset="0"/>
                <a:ea typeface="+mn-ea"/>
                <a:cs typeface="Arial" panose="020B0604020202020204" pitchFamily="34" charset="0"/>
              </a:rPr>
              <a:t>, and they can be used in a wider variety of other calculations and statistical methods not discussed in this course.</a:t>
            </a:r>
          </a:p>
          <a:p>
            <a:endParaRPr lang="en-GB" dirty="0"/>
          </a:p>
        </p:txBody>
      </p:sp>
    </p:spTree>
    <p:extLst>
      <p:ext uri="{BB962C8B-B14F-4D97-AF65-F5344CB8AC3E}">
        <p14:creationId xmlns:p14="http://schemas.microsoft.com/office/powerpoint/2010/main" val="26900701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80FEEBE3-6A68-47E0-A203-AA6FD193E20A}" type="slidenum">
              <a:rPr lang="en-AU" altLang="en-US" sz="1200">
                <a:latin typeface="Times New Roman" panose="02020603050405020304" pitchFamily="18" charset="0"/>
              </a:rPr>
              <a:pPr eaLnBrk="1" hangingPunct="1">
                <a:spcBef>
                  <a:spcPct val="0"/>
                </a:spcBef>
              </a:pPr>
              <a:t>27</a:t>
            </a:fld>
            <a:endParaRPr lang="en-AU" altLang="en-US" sz="1200">
              <a:latin typeface="Times New Roman" panose="02020603050405020304" pitchFamily="18" charset="0"/>
            </a:endParaRPr>
          </a:p>
        </p:txBody>
      </p:sp>
      <p:sp>
        <p:nvSpPr>
          <p:cNvPr id="65539" name="Rectangle 2"/>
          <p:cNvSpPr>
            <a:spLocks noGrp="1" noRot="1" noChangeAspect="1" noChangeArrowheads="1" noTextEdit="1"/>
          </p:cNvSpPr>
          <p:nvPr>
            <p:ph type="sldImg"/>
          </p:nvPr>
        </p:nvSpPr>
        <p:spPr>
          <a:xfrm>
            <a:off x="606425" y="808038"/>
            <a:ext cx="5378450" cy="4035425"/>
          </a:xfrm>
          <a:solidFill>
            <a:srgbClr val="FFFFFF"/>
          </a:solidFill>
          <a:ln/>
        </p:spPr>
      </p:sp>
      <p:sp>
        <p:nvSpPr>
          <p:cNvPr id="65540" name="Notes Placeholder 4"/>
          <p:cNvSpPr>
            <a:spLocks noGrp="1"/>
          </p:cNvSpPr>
          <p:nvPr/>
        </p:nvSpPr>
        <p:spPr bwMode="auto">
          <a:xfrm>
            <a:off x="879059" y="5112893"/>
            <a:ext cx="4831671" cy="4845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r>
              <a:rPr kumimoji="0" lang="en-US" altLang="en-US"/>
              <a:t>As mentioned before, your CRG may have a preferred measure. If not, RR is generally the best default setting for most outcomes.</a:t>
            </a:r>
            <a:endParaRPr kumimoji="0" lang="en-AU" altLang="en-US"/>
          </a:p>
          <a:p>
            <a:endParaRPr kumimoji="0" lang="en-US" altLang="en-US"/>
          </a:p>
        </p:txBody>
      </p:sp>
      <p:sp>
        <p:nvSpPr>
          <p:cNvPr id="2" name="Rezervirano mjesto bilježaka 1">
            <a:extLst>
              <a:ext uri="{FF2B5EF4-FFF2-40B4-BE49-F238E27FC236}">
                <a16:creationId xmlns:a16="http://schemas.microsoft.com/office/drawing/2014/main" id="{4450E9E9-278C-4C66-9DBE-300226836C95}"/>
              </a:ext>
            </a:extLst>
          </p:cNvPr>
          <p:cNvSpPr>
            <a:spLocks noGrp="1"/>
          </p:cNvSpPr>
          <p:nvPr>
            <p:ph type="body" idx="1"/>
          </p:nvPr>
        </p:nvSpPr>
        <p:spPr/>
        <p:txBody>
          <a:bodyPr/>
          <a:lstStyle/>
          <a:p>
            <a:r>
              <a:rPr lang="hr-HR" dirty="0" err="1"/>
              <a:t>Here</a:t>
            </a:r>
            <a:r>
              <a:rPr lang="hr-HR" dirty="0"/>
              <a:t> </a:t>
            </a:r>
            <a:r>
              <a:rPr lang="hr-HR" dirty="0" err="1"/>
              <a:t>is</a:t>
            </a:r>
            <a:r>
              <a:rPr lang="hr-HR" dirty="0"/>
              <a:t> a </a:t>
            </a:r>
            <a:r>
              <a:rPr lang="hr-HR" dirty="0" err="1"/>
              <a:t>tabular</a:t>
            </a:r>
            <a:r>
              <a:rPr lang="hr-HR" dirty="0"/>
              <a:t> </a:t>
            </a:r>
            <a:r>
              <a:rPr lang="hr-HR" dirty="0" err="1"/>
              <a:t>summary</a:t>
            </a:r>
            <a:r>
              <a:rPr lang="hr-HR" dirty="0"/>
              <a:t> </a:t>
            </a:r>
            <a:r>
              <a:rPr lang="hr-HR" dirty="0" err="1"/>
              <a:t>of</a:t>
            </a:r>
            <a:r>
              <a:rPr lang="hr-HR" dirty="0"/>
              <a:t> </a:t>
            </a:r>
            <a:r>
              <a:rPr lang="hr-HR" dirty="0" err="1"/>
              <a:t>the</a:t>
            </a:r>
            <a:r>
              <a:rPr lang="hr-HR" dirty="0"/>
              <a:t> </a:t>
            </a:r>
            <a:r>
              <a:rPr lang="hr-HR" dirty="0" err="1"/>
              <a:t>effect</a:t>
            </a:r>
            <a:r>
              <a:rPr lang="hr-HR" dirty="0"/>
              <a:t> </a:t>
            </a:r>
            <a:r>
              <a:rPr lang="hr-HR" dirty="0" err="1"/>
              <a:t>measures</a:t>
            </a:r>
            <a:r>
              <a:rPr lang="hr-HR" dirty="0"/>
              <a:t> (for </a:t>
            </a:r>
            <a:r>
              <a:rPr lang="hr-HR" dirty="0" err="1"/>
              <a:t>dichotomous</a:t>
            </a:r>
            <a:r>
              <a:rPr lang="hr-HR" dirty="0"/>
              <a:t> </a:t>
            </a:r>
            <a:r>
              <a:rPr lang="hr-HR" dirty="0" err="1"/>
              <a:t>outcomes</a:t>
            </a:r>
            <a:r>
              <a:rPr lang="hr-HR" dirty="0"/>
              <a:t>) </a:t>
            </a:r>
            <a:r>
              <a:rPr lang="hr-HR" dirty="0" err="1"/>
              <a:t>and</a:t>
            </a:r>
            <a:r>
              <a:rPr lang="hr-HR" dirty="0"/>
              <a:t> </a:t>
            </a:r>
            <a:r>
              <a:rPr lang="hr-HR" dirty="0" err="1"/>
              <a:t>their</a:t>
            </a:r>
            <a:r>
              <a:rPr lang="hr-HR" dirty="0"/>
              <a:t> </a:t>
            </a:r>
            <a:r>
              <a:rPr lang="hr-HR" dirty="0" err="1"/>
              <a:t>properties</a:t>
            </a:r>
            <a:r>
              <a:rPr lang="hr-HR" dirty="0"/>
              <a:t>.</a:t>
            </a:r>
            <a:endParaRPr lang="en-GB" dirty="0"/>
          </a:p>
        </p:txBody>
      </p:sp>
    </p:spTree>
    <p:extLst>
      <p:ext uri="{BB962C8B-B14F-4D97-AF65-F5344CB8AC3E}">
        <p14:creationId xmlns:p14="http://schemas.microsoft.com/office/powerpoint/2010/main" val="31850971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606425" y="808038"/>
            <a:ext cx="5378450" cy="4035425"/>
          </a:xfrm>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Going back to our data collection – what data do we need to collect from the included studies to </a:t>
            </a:r>
            <a:r>
              <a:rPr lang="en-US" altLang="en-US" dirty="0" err="1"/>
              <a:t>analyse</a:t>
            </a:r>
            <a:r>
              <a:rPr lang="en-US" altLang="en-US" dirty="0"/>
              <a:t> a dichotomous outcome?</a:t>
            </a:r>
          </a:p>
        </p:txBody>
      </p:sp>
    </p:spTree>
    <p:extLst>
      <p:ext uri="{BB962C8B-B14F-4D97-AF65-F5344CB8AC3E}">
        <p14:creationId xmlns:p14="http://schemas.microsoft.com/office/powerpoint/2010/main" val="14177826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606425" y="808038"/>
            <a:ext cx="5378450" cy="4035425"/>
          </a:xfrm>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If they’re available, the </a:t>
            </a:r>
            <a:r>
              <a:rPr lang="hr-HR" altLang="en-US" dirty="0" err="1"/>
              <a:t>four</a:t>
            </a:r>
            <a:r>
              <a:rPr lang="en-AU" altLang="en-US" dirty="0"/>
              <a:t> numbers shaded are all you need to collect from your included studies – the number of events in each group, and the total number of people in each group. The Cochrane</a:t>
            </a:r>
            <a:r>
              <a:rPr lang="hr-HR" altLang="en-US" dirty="0"/>
              <a:t>’s </a:t>
            </a:r>
            <a:r>
              <a:rPr lang="hr-HR" altLang="en-US" dirty="0" err="1"/>
              <a:t>review</a:t>
            </a:r>
            <a:r>
              <a:rPr lang="hr-HR" altLang="en-US" dirty="0"/>
              <a:t> </a:t>
            </a:r>
            <a:r>
              <a:rPr lang="hr-HR" altLang="en-US" dirty="0" err="1"/>
              <a:t>production</a:t>
            </a:r>
            <a:r>
              <a:rPr lang="en-AU" altLang="en-US" dirty="0"/>
              <a:t> software, </a:t>
            </a:r>
            <a:r>
              <a:rPr lang="en-AU" altLang="en-US" dirty="0" err="1"/>
              <a:t>RevMan</a:t>
            </a:r>
            <a:r>
              <a:rPr lang="en-AU" altLang="en-US" dirty="0"/>
              <a:t>, will calculate the risk ratio or odds ratio, as well as a confidence interval as a measure of uncertainty, based on these numbers.</a:t>
            </a:r>
          </a:p>
          <a:p>
            <a:endParaRPr lang="en-AU" altLang="en-US" dirty="0"/>
          </a:p>
          <a:p>
            <a:r>
              <a:rPr lang="hr-HR" altLang="en-US" dirty="0"/>
              <a:t>[</a:t>
            </a:r>
            <a:r>
              <a:rPr lang="en-AU" altLang="en-US" dirty="0"/>
              <a:t>CLICK</a:t>
            </a:r>
            <a:r>
              <a:rPr lang="hr-HR" altLang="en-US" dirty="0"/>
              <a:t>]</a:t>
            </a:r>
            <a:r>
              <a:rPr lang="en-AU" altLang="en-US" dirty="0"/>
              <a:t> It’s not always clear whether the total number of people for whom the outcome was measured is the same as the total sample size at any given time point. Where possible, collect the actual number of people who were measured for each outcome, at each time point. If that information is not available in the study, you can use the total sample size for the group, or you can contact the author to request more information.</a:t>
            </a:r>
          </a:p>
          <a:p>
            <a:endParaRPr lang="en-AU" altLang="en-US" dirty="0"/>
          </a:p>
          <a:p>
            <a:r>
              <a:rPr lang="en-AU" altLang="en-US" dirty="0"/>
              <a:t>The reason we try to use the number actually measured relates to the issue of intention-to-treat analysis. Wherever possible, we want complete data about the whole sample, but when people are missing, we need to make sure that we are aware of that. If we don’t have measurements on some people, and we use the total sample size as our N, then we are effectively imputing data – making an assumption that none of the missing people had a headache, or experienced the event you are measuring. This may or may not be a plausible assumption, so it’s important to be clear on the decisions you’re making, and get statistical advice if you want to know more about imputation.</a:t>
            </a:r>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CB0B0E94-8CF7-4A5F-9039-C71DC91F8BAC}" type="slidenum">
              <a:rPr lang="en-US" altLang="en-US" sz="1200">
                <a:latin typeface="Times New Roman" panose="02020603050405020304" pitchFamily="18" charset="0"/>
              </a:rPr>
              <a:pPr eaLnBrk="1" hangingPunct="1">
                <a:spcBef>
                  <a:spcPct val="0"/>
                </a:spcBef>
              </a:pPr>
              <a:t>29</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107633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xfrm>
            <a:off x="606425" y="808038"/>
            <a:ext cx="5378450" cy="4035425"/>
          </a:xfrm>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When we’ve collected the data from a study, we need to organise it and make sense of it. Each study measures outcomes among its individual participants, and reports those outcomes in various ways. For each study in your review, you will select an effect measure – a statistic to represent the effect of the intervention on the people in that study, such as an odds ratio. It might be the effect measure reported in the study itself, or you might choose a different effect measure that you think is more useful.</a:t>
            </a:r>
          </a:p>
          <a:p>
            <a:endParaRPr lang="en-AU" altLang="en-US"/>
          </a:p>
          <a:p>
            <a:r>
              <a:rPr lang="en-AU" altLang="en-US"/>
              <a:t>[Click] We have to do this for each included study in your review – if possible, so that we have a comparable set of effect measures for each study.</a:t>
            </a:r>
          </a:p>
          <a:p>
            <a:endParaRPr lang="en-AU" altLang="en-US"/>
          </a:p>
          <a:p>
            <a:r>
              <a:rPr lang="en-AU" altLang="en-US"/>
              <a:t>[Click] Ultimately, our aim will be to synthesise those results across all the studies, and report an overall effect for the intervention. We’ll come back to that stage of the process later. For now, we will look at some of the different types of outcome data you are likely to find at the study level, and how we can select and calculate appropriate effect measures. We’re going to start by talking about the analysis of dichotomous outcomes.</a:t>
            </a:r>
          </a:p>
          <a:p>
            <a:endParaRPr lang="en-AU" altLang="en-US"/>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8C461165-74CF-4201-8070-270A83B0B663}" type="slidenum">
              <a:rPr lang="en-US" altLang="en-US" sz="1200">
                <a:latin typeface="Times New Roman" panose="02020603050405020304" pitchFamily="18" charset="0"/>
              </a:rPr>
              <a:pPr eaLnBrk="1" hangingPunct="1">
                <a:spcBef>
                  <a:spcPct val="0"/>
                </a:spcBef>
              </a:pPr>
              <a:t>3</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422592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606425" y="808038"/>
            <a:ext cx="5378450" cy="4035425"/>
          </a:xfrm>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Those four numbers may be the most straightforward way to analyse dichotomous data, but it’s very important to remember that if your study does not report those four numbers, it doesn’t mean you can’t use the data reported in the study. There are other ways the outcome can be reported that are just as useful.</a:t>
            </a:r>
          </a:p>
          <a:p>
            <a:endParaRPr lang="en-AU" altLang="en-US" dirty="0"/>
          </a:p>
          <a:p>
            <a:r>
              <a:rPr lang="en-AU" altLang="en-US" dirty="0"/>
              <a:t>For example, if the study doesn’t report the actual number of events in each group, but reports a percentage, this can be easily converted to an absolute number if you have the sample size for each group.</a:t>
            </a:r>
          </a:p>
          <a:p>
            <a:endParaRPr lang="en-AU" altLang="en-US" dirty="0"/>
          </a:p>
          <a:p>
            <a:r>
              <a:rPr lang="en-AU" altLang="en-US" dirty="0"/>
              <a:t>Alternatively, your study might not provide separate data for the intervention and control groups at all, but might report the overall effect estimate – such as the OR or RR. You can use these effect estimates in a meta-analysis, too, as long as they have been reported with a measure of variance, such as the standard error or a confidence interval </a:t>
            </a:r>
            <a:r>
              <a:rPr lang="hr-HR" altLang="en-US" dirty="0" err="1"/>
              <a:t>that</a:t>
            </a:r>
            <a:r>
              <a:rPr lang="hr-HR" altLang="en-US" dirty="0"/>
              <a:t> </a:t>
            </a:r>
            <a:r>
              <a:rPr lang="en-AU" altLang="en-US" dirty="0"/>
              <a:t>can be used for this.</a:t>
            </a:r>
          </a:p>
          <a:p>
            <a:endParaRPr lang="en-AU" altLang="en-US" dirty="0"/>
          </a:p>
          <a:p>
            <a:r>
              <a:rPr lang="en-AU" altLang="en-US" dirty="0"/>
              <a:t>When we enter the usual numbers of events and people, </a:t>
            </a:r>
            <a:r>
              <a:rPr lang="en-AU" altLang="en-US" dirty="0" err="1"/>
              <a:t>RevMan</a:t>
            </a:r>
            <a:r>
              <a:rPr lang="en-AU" altLang="en-US" dirty="0"/>
              <a:t> uses these to calculate the OR or the RR, along with the variance or uncertainty for each study. In effect, studies that report effect estimates have done these calculations for you. Because they’re in a different format, these studies need to be entered using a different outcome type in </a:t>
            </a:r>
            <a:r>
              <a:rPr lang="en-AU" altLang="en-US" dirty="0" err="1"/>
              <a:t>RevMan</a:t>
            </a:r>
            <a:r>
              <a:rPr lang="en-AU" altLang="en-US" dirty="0"/>
              <a:t>, not the usual Dichotomous outcome type, called the generic inverse variance method. An explanation of the generic inverse variance method, and what to do if you have an overall effect estimate instead of separate data for each group, will be given later in a separate presentation on analysing non-standard data. </a:t>
            </a:r>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F6721EFA-64F0-4669-9F3E-CA7C7320D795}" type="slidenum">
              <a:rPr lang="en-US" altLang="en-US" sz="1200">
                <a:latin typeface="Times New Roman" panose="02020603050405020304" pitchFamily="18" charset="0"/>
              </a:rPr>
              <a:pPr eaLnBrk="1" hangingPunct="1">
                <a:spcBef>
                  <a:spcPct val="0"/>
                </a:spcBef>
              </a:pPr>
              <a:t>30</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15119304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xfrm>
            <a:off x="606425" y="808038"/>
            <a:ext cx="5378450" cy="4035425"/>
          </a:xfrm>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9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FE00EEFD-9E5F-4D56-961D-48F7051B67AC}" type="slidenum">
              <a:rPr lang="en-US" altLang="en-US" sz="1200">
                <a:latin typeface="Times New Roman" panose="02020603050405020304" pitchFamily="18" charset="0"/>
              </a:rPr>
              <a:pPr eaLnBrk="1" hangingPunct="1">
                <a:spcBef>
                  <a:spcPct val="0"/>
                </a:spcBef>
              </a:pPr>
              <a:t>31</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17674933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xfrm>
            <a:off x="606425" y="808038"/>
            <a:ext cx="5378450" cy="4035425"/>
          </a:xfrm>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2D29AE5F-3286-4EB5-9756-393E680B282B}" type="slidenum">
              <a:rPr lang="en-US" altLang="en-US" sz="1200">
                <a:latin typeface="Times New Roman" panose="02020603050405020304" pitchFamily="18" charset="0"/>
              </a:rPr>
              <a:pPr eaLnBrk="1" hangingPunct="1">
                <a:spcBef>
                  <a:spcPct val="0"/>
                </a:spcBef>
              </a:pPr>
              <a:t>32</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29586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606425" y="808038"/>
            <a:ext cx="5378450" cy="4035425"/>
          </a:xfrm>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88DB5AB8-670A-4844-BE01-6DD1B4C5AB84}" type="slidenum">
              <a:rPr lang="en-US" altLang="en-US" sz="1200">
                <a:latin typeface="Times New Roman" panose="02020603050405020304" pitchFamily="18" charset="0"/>
              </a:rPr>
              <a:pPr eaLnBrk="1" hangingPunct="1">
                <a:spcBef>
                  <a:spcPct val="0"/>
                </a:spcBef>
              </a:pPr>
              <a:t>33</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2469835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xfrm>
            <a:off x="606425" y="808038"/>
            <a:ext cx="5378450" cy="4035425"/>
          </a:xfrm>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F3FBC41A-EB86-4AE7-A812-6E83EDC669FC}" type="slidenum">
              <a:rPr lang="en-US" altLang="en-US" sz="1200">
                <a:latin typeface="Times New Roman" panose="02020603050405020304" pitchFamily="18" charset="0"/>
              </a:rPr>
              <a:pPr eaLnBrk="1" hangingPunct="1">
                <a:spcBef>
                  <a:spcPct val="0"/>
                </a:spcBef>
              </a:pPr>
              <a:t>4</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4183891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xfrm>
            <a:off x="606425" y="808038"/>
            <a:ext cx="5378450" cy="4035425"/>
          </a:xfrm>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Truly dichotomous data is outcomes in which every participant is in one of two possible groups – either with the event of interest or without, yes or no.</a:t>
            </a:r>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B2ED3C06-67BB-4892-9102-1E8217FCCEA2}" type="slidenum">
              <a:rPr lang="en-US" altLang="en-US" sz="1200">
                <a:latin typeface="Times New Roman" panose="02020603050405020304" pitchFamily="18" charset="0"/>
              </a:rPr>
              <a:pPr eaLnBrk="1" hangingPunct="1">
                <a:spcBef>
                  <a:spcPct val="0"/>
                </a:spcBef>
              </a:pPr>
              <a:t>5</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1218301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C6C3999E-F6FD-466D-B4C8-FA1C4FDC3F38}" type="slidenum">
              <a:rPr lang="en-AU" altLang="en-US" sz="1200">
                <a:latin typeface="Times New Roman" panose="02020603050405020304" pitchFamily="18" charset="0"/>
              </a:rPr>
              <a:pPr eaLnBrk="1" hangingPunct="1">
                <a:spcBef>
                  <a:spcPct val="0"/>
                </a:spcBef>
              </a:pPr>
              <a:t>6</a:t>
            </a:fld>
            <a:endParaRPr lang="en-AU" altLang="en-US" sz="1200">
              <a:latin typeface="Times New Roman" panose="02020603050405020304" pitchFamily="18" charset="0"/>
            </a:endParaRPr>
          </a:p>
        </p:txBody>
      </p:sp>
      <p:sp>
        <p:nvSpPr>
          <p:cNvPr id="44035" name="Rectangle 2"/>
          <p:cNvSpPr>
            <a:spLocks noGrp="1" noRot="1" noChangeAspect="1" noChangeArrowheads="1" noTextEdit="1"/>
          </p:cNvSpPr>
          <p:nvPr>
            <p:ph type="sldImg"/>
          </p:nvPr>
        </p:nvSpPr>
        <p:spPr>
          <a:xfrm>
            <a:off x="606425" y="808038"/>
            <a:ext cx="5378450" cy="4035425"/>
          </a:xfrm>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dirty="0"/>
              <a:t>In general conversation the terms ‘risk’ and ‘odds’ are used interchangeably (as are the terms ‘chance’, ‘probability’ and ‘likelihood’). In statistics, however, risk and odds have particular meanings and are calculated in different ways. although they are both ways of express</a:t>
            </a:r>
            <a:r>
              <a:rPr lang="hr-HR" altLang="en-US" dirty="0" err="1"/>
              <a:t>ing</a:t>
            </a:r>
            <a:r>
              <a:rPr lang="en-GB" altLang="en-US" dirty="0"/>
              <a:t> the chance of being in one of two groups – with the dichotomous outcome, or without. It’s important to be clear abut the difference between risk and odds, and which one you’re using.</a:t>
            </a:r>
            <a:endParaRPr lang="en-AU" altLang="en-US" dirty="0"/>
          </a:p>
        </p:txBody>
      </p:sp>
    </p:spTree>
    <p:extLst>
      <p:ext uri="{BB962C8B-B14F-4D97-AF65-F5344CB8AC3E}">
        <p14:creationId xmlns:p14="http://schemas.microsoft.com/office/powerpoint/2010/main" val="287926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xfrm>
            <a:off x="606425" y="808038"/>
            <a:ext cx="5378450" cy="4035425"/>
          </a:xfrm>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t>Risk is the concept more familiar to patients and health professionals. Risk describes the probability with which a health outcome or event will occur.</a:t>
            </a:r>
          </a:p>
          <a:p>
            <a:endParaRPr lang="en-GB" altLang="en-US" dirty="0"/>
          </a:p>
          <a:p>
            <a:r>
              <a:rPr lang="en-GB" altLang="en-US" dirty="0"/>
              <a:t>Risk is very easy to calculate: in this case, we have a group of 24 people who drank coffee, and 6 of them had a headache. So we take the number of people with a headache, and divide it by the total number of people – in this case, 6 out of 24, or 25%.</a:t>
            </a:r>
          </a:p>
          <a:p>
            <a:endParaRPr lang="en-GB" altLang="en-US" dirty="0"/>
          </a:p>
          <a:p>
            <a:r>
              <a:rPr lang="en-GB" altLang="en-US" dirty="0"/>
              <a:t>Risk is often expressed as a percentage, but you can also express it as a decimal, in this case, or as a number out of 100 or 1000 people.</a:t>
            </a:r>
            <a:endParaRPr lang="en-AU" altLang="en-US" dirty="0"/>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315DA535-6692-4400-B214-CE4C5122911D}" type="slidenum">
              <a:rPr lang="en-US" altLang="en-US" sz="1200">
                <a:latin typeface="Times New Roman" panose="02020603050405020304" pitchFamily="18" charset="0"/>
              </a:rPr>
              <a:pPr eaLnBrk="1" hangingPunct="1">
                <a:spcBef>
                  <a:spcPct val="0"/>
                </a:spcBef>
              </a:pPr>
              <a:t>7</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1406352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xfrm>
            <a:off x="606425" y="808038"/>
            <a:ext cx="5378450" cy="4035425"/>
          </a:xfrm>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Odds is slightly different, but just as easy to calculate. It’s probably a concept that is more familiar to gamblers. To calculate the odds, we take the number of people with a headache, and divide it not by the total number, but by the number of people without a headache. So in this case, 6 people with a headache, divided by 18 people without a headache, or 0.33. Odds are not usually expressed as a percentage, but you can express them as a ratio – in this case 1:3.</a:t>
            </a:r>
            <a:endParaRPr lang="en-AU" altLang="en-US"/>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2F416884-4724-4848-AB52-F8D5984C429C}" type="slidenum">
              <a:rPr lang="en-US" altLang="en-US" sz="1200">
                <a:latin typeface="Times New Roman" panose="02020603050405020304" pitchFamily="18" charset="0"/>
              </a:rPr>
              <a:pPr eaLnBrk="1" hangingPunct="1">
                <a:spcBef>
                  <a:spcPct val="0"/>
                </a:spcBef>
              </a:pPr>
              <a:t>8</a:t>
            </a:fld>
            <a:endParaRPr lang="en-US" altLang="en-US" sz="1200">
              <a:latin typeface="Times New Roman" panose="02020603050405020304" pitchFamily="18" charset="0"/>
            </a:endParaRPr>
          </a:p>
        </p:txBody>
      </p:sp>
    </p:spTree>
    <p:extLst>
      <p:ext uri="{BB962C8B-B14F-4D97-AF65-F5344CB8AC3E}">
        <p14:creationId xmlns:p14="http://schemas.microsoft.com/office/powerpoint/2010/main" val="2103163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100">
                <a:solidFill>
                  <a:schemeClr val="tx1"/>
                </a:solidFill>
                <a:latin typeface="Calibri" panose="020F0502020204030204" pitchFamily="34" charset="0"/>
              </a:defRPr>
            </a:lvl1pPr>
            <a:lvl2pPr marL="742950" indent="-285750" eaLnBrk="0" hangingPunct="0">
              <a:spcBef>
                <a:spcPct val="30000"/>
              </a:spcBef>
              <a:defRPr sz="1100">
                <a:solidFill>
                  <a:schemeClr val="tx1"/>
                </a:solidFill>
                <a:latin typeface="Calibri" panose="020F0502020204030204" pitchFamily="34" charset="0"/>
              </a:defRPr>
            </a:lvl2pPr>
            <a:lvl3pPr marL="1143000" indent="-228600" eaLnBrk="0" hangingPunct="0">
              <a:spcBef>
                <a:spcPct val="30000"/>
              </a:spcBef>
              <a:defRPr sz="1100">
                <a:solidFill>
                  <a:schemeClr val="tx1"/>
                </a:solidFill>
                <a:latin typeface="Calibri" panose="020F0502020204030204" pitchFamily="34" charset="0"/>
              </a:defRPr>
            </a:lvl3pPr>
            <a:lvl4pPr marL="1600200" indent="-228600" eaLnBrk="0" hangingPunct="0">
              <a:spcBef>
                <a:spcPct val="30000"/>
              </a:spcBef>
              <a:defRPr sz="1100">
                <a:solidFill>
                  <a:schemeClr val="tx1"/>
                </a:solidFill>
                <a:latin typeface="Calibri" panose="020F0502020204030204" pitchFamily="34" charset="0"/>
              </a:defRPr>
            </a:lvl4pPr>
            <a:lvl5pPr marL="2057400" indent="-228600" eaLnBrk="0" hangingPunct="0">
              <a:spcBef>
                <a:spcPct val="30000"/>
              </a:spcBef>
              <a:defRPr sz="1100">
                <a:solidFill>
                  <a:schemeClr val="tx1"/>
                </a:solidFill>
                <a:latin typeface="Calibri" panose="020F0502020204030204" pitchFamily="34" charset="0"/>
              </a:defRPr>
            </a:lvl5pPr>
            <a:lvl6pPr marL="2514600" indent="-228600" eaLnBrk="0" fontAlgn="base" hangingPunct="0">
              <a:spcBef>
                <a:spcPct val="30000"/>
              </a:spcBef>
              <a:spcAft>
                <a:spcPct val="0"/>
              </a:spcAft>
              <a:defRPr sz="1100">
                <a:solidFill>
                  <a:schemeClr val="tx1"/>
                </a:solidFill>
                <a:latin typeface="Calibri" panose="020F0502020204030204" pitchFamily="34" charset="0"/>
              </a:defRPr>
            </a:lvl6pPr>
            <a:lvl7pPr marL="2971800" indent="-228600" eaLnBrk="0" fontAlgn="base" hangingPunct="0">
              <a:spcBef>
                <a:spcPct val="30000"/>
              </a:spcBef>
              <a:spcAft>
                <a:spcPct val="0"/>
              </a:spcAft>
              <a:defRPr sz="1100">
                <a:solidFill>
                  <a:schemeClr val="tx1"/>
                </a:solidFill>
                <a:latin typeface="Calibri" panose="020F0502020204030204" pitchFamily="34" charset="0"/>
              </a:defRPr>
            </a:lvl7pPr>
            <a:lvl8pPr marL="3429000" indent="-228600" eaLnBrk="0" fontAlgn="base" hangingPunct="0">
              <a:spcBef>
                <a:spcPct val="30000"/>
              </a:spcBef>
              <a:spcAft>
                <a:spcPct val="0"/>
              </a:spcAft>
              <a:defRPr sz="1100">
                <a:solidFill>
                  <a:schemeClr val="tx1"/>
                </a:solidFill>
                <a:latin typeface="Calibri" panose="020F0502020204030204" pitchFamily="34" charset="0"/>
              </a:defRPr>
            </a:lvl8pPr>
            <a:lvl9pPr marL="3886200" indent="-228600" eaLnBrk="0" fontAlgn="base" hangingPunct="0">
              <a:spcBef>
                <a:spcPct val="30000"/>
              </a:spcBef>
              <a:spcAft>
                <a:spcPct val="0"/>
              </a:spcAft>
              <a:defRPr sz="1100">
                <a:solidFill>
                  <a:schemeClr val="tx1"/>
                </a:solidFill>
                <a:latin typeface="Calibri" panose="020F0502020204030204" pitchFamily="34" charset="0"/>
              </a:defRPr>
            </a:lvl9pPr>
          </a:lstStyle>
          <a:p>
            <a:pPr eaLnBrk="1" hangingPunct="1">
              <a:spcBef>
                <a:spcPct val="0"/>
              </a:spcBef>
            </a:pPr>
            <a:fld id="{C2441DEC-EEF7-4D94-BCAE-1071BCEC7DF6}" type="slidenum">
              <a:rPr lang="en-US" altLang="en-US" sz="1200">
                <a:latin typeface="Times New Roman" panose="02020603050405020304" pitchFamily="18" charset="0"/>
              </a:rPr>
              <a:pPr eaLnBrk="1" hangingPunct="1">
                <a:spcBef>
                  <a:spcPct val="0"/>
                </a:spcBef>
              </a:pPr>
              <a:t>9</a:t>
            </a:fld>
            <a:endParaRPr lang="en-US" altLang="en-US" sz="1200">
              <a:latin typeface="Times New Roman" panose="02020603050405020304" pitchFamily="18" charset="0"/>
            </a:endParaRPr>
          </a:p>
        </p:txBody>
      </p:sp>
      <p:sp>
        <p:nvSpPr>
          <p:cNvPr id="47107" name="Rectangle 2"/>
          <p:cNvSpPr>
            <a:spLocks noGrp="1" noRot="1" noChangeAspect="1" noChangeArrowheads="1" noTextEdit="1"/>
          </p:cNvSpPr>
          <p:nvPr>
            <p:ph type="sldImg"/>
          </p:nvPr>
        </p:nvSpPr>
        <p:spPr>
          <a:xfrm>
            <a:off x="606425" y="808038"/>
            <a:ext cx="5378450" cy="4035425"/>
          </a:xfrm>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It’s important to be clear about whether you’re using risk or odds, because they are not always the same. As you can see from the first example here, when the event is rare (5 out of 65 people with the event, in this case a headache), the risk and odds will be very similar – risk is 0.077 and odds are 0.083.</a:t>
            </a:r>
          </a:p>
          <a:p>
            <a:endParaRPr lang="en-AU" altLang="en-US" dirty="0"/>
          </a:p>
          <a:p>
            <a:r>
              <a:rPr lang="en-AU" altLang="en-US" dirty="0"/>
              <a:t>CLICK However, when the event is common, such as 130 people out of 165 ‘still awake’ at the end of the trial, risk and odds will be very different. In this case, risk is 0.79, and odds are 3.71.</a:t>
            </a:r>
          </a:p>
          <a:p>
            <a:endParaRPr lang="en-AU" altLang="en-US" dirty="0"/>
          </a:p>
          <a:p>
            <a:r>
              <a:rPr lang="en-AU" altLang="en-US" dirty="0"/>
              <a:t>NOTE TO TRAINERS: Depending on your audience, you may want to refer the formulae for converting risks to odds and vice versa, which can be found in the Cochrane Handbook, Chapter 6: </a:t>
            </a:r>
          </a:p>
          <a:p>
            <a:r>
              <a:rPr lang="en-AU" altLang="en-US" dirty="0"/>
              <a:t>Risk=odds/(1+odds)</a:t>
            </a:r>
          </a:p>
          <a:p>
            <a:r>
              <a:rPr lang="en-AU" altLang="en-US" dirty="0"/>
              <a:t>Odds=risk/(1-risk)</a:t>
            </a:r>
          </a:p>
        </p:txBody>
      </p:sp>
    </p:spTree>
    <p:extLst>
      <p:ext uri="{BB962C8B-B14F-4D97-AF65-F5344CB8AC3E}">
        <p14:creationId xmlns:p14="http://schemas.microsoft.com/office/powerpoint/2010/main" val="17106305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8.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Tree>
    <p:extLst>
      <p:ext uri="{BB962C8B-B14F-4D97-AF65-F5344CB8AC3E}">
        <p14:creationId xmlns:p14="http://schemas.microsoft.com/office/powerpoint/2010/main" val="403427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GB"/>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hr-HR"/>
              <a:t>Uredite stilove teksta matrice</a:t>
            </a:r>
          </a:p>
        </p:txBody>
      </p:sp>
      <p:pic>
        <p:nvPicPr>
          <p:cNvPr id="5" name="Picture 4">
            <a:extLst>
              <a:ext uri="{FF2B5EF4-FFF2-40B4-BE49-F238E27FC236}">
                <a16:creationId xmlns:a16="http://schemas.microsoft.com/office/drawing/2014/main" id="{0CA2F092-2890-4EF1-A707-2554FB62FF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spTree>
    <p:extLst>
      <p:ext uri="{BB962C8B-B14F-4D97-AF65-F5344CB8AC3E}">
        <p14:creationId xmlns:p14="http://schemas.microsoft.com/office/powerpoint/2010/main" val="790683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hr-HR"/>
              <a:t>Uredite stil naslova matrice</a:t>
            </a:r>
            <a:endParaRPr lang="en-GB"/>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hr-HR"/>
              <a:t>Uredite stilove teksta matrice</a:t>
            </a:r>
          </a:p>
        </p:txBody>
      </p:sp>
    </p:spTree>
    <p:extLst>
      <p:ext uri="{BB962C8B-B14F-4D97-AF65-F5344CB8AC3E}">
        <p14:creationId xmlns:p14="http://schemas.microsoft.com/office/powerpoint/2010/main" val="34516272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GB"/>
          </a:p>
        </p:txBody>
      </p:sp>
    </p:spTree>
    <p:extLst>
      <p:ext uri="{BB962C8B-B14F-4D97-AF65-F5344CB8AC3E}">
        <p14:creationId xmlns:p14="http://schemas.microsoft.com/office/powerpoint/2010/main" val="950306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3141599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Tree>
    <p:extLst>
      <p:ext uri="{BB962C8B-B14F-4D97-AF65-F5344CB8AC3E}">
        <p14:creationId xmlns:p14="http://schemas.microsoft.com/office/powerpoint/2010/main" val="21546996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pic>
        <p:nvPicPr>
          <p:cNvPr id="6" name="Picture 3">
            <a:extLst>
              <a:ext uri="{FF2B5EF4-FFF2-40B4-BE49-F238E27FC236}">
                <a16:creationId xmlns:a16="http://schemas.microsoft.com/office/drawing/2014/main" id="{4892BC91-75AF-46D8-B06C-75DBBE7287B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32000" y="439200"/>
            <a:ext cx="1879200" cy="639233"/>
          </a:xfrm>
          <a:prstGeom prst="rect">
            <a:avLst/>
          </a:prstGeom>
        </p:spPr>
      </p:pic>
      <p:pic>
        <p:nvPicPr>
          <p:cNvPr id="8" name="Picture 6">
            <a:extLst>
              <a:ext uri="{FF2B5EF4-FFF2-40B4-BE49-F238E27FC236}">
                <a16:creationId xmlns:a16="http://schemas.microsoft.com/office/drawing/2014/main" id="{53D6CD4E-1490-4752-9E19-25748CE6152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10" name="Rectangle 7">
            <a:extLst>
              <a:ext uri="{FF2B5EF4-FFF2-40B4-BE49-F238E27FC236}">
                <a16:creationId xmlns:a16="http://schemas.microsoft.com/office/drawing/2014/main" id="{4ABA8DAD-1F14-4C30-932A-6F8EE6A7E651}"/>
              </a:ext>
            </a:extLst>
          </p:cNvPr>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79418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9352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Slide with Large Imag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2000" y="460800"/>
            <a:ext cx="1879200" cy="639233"/>
          </a:xfrm>
          <a:prstGeom prst="rect">
            <a:avLst/>
          </a:prstGeom>
        </p:spPr>
      </p:pic>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10830423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spTree>
    <p:extLst>
      <p:ext uri="{BB962C8B-B14F-4D97-AF65-F5344CB8AC3E}">
        <p14:creationId xmlns:p14="http://schemas.microsoft.com/office/powerpoint/2010/main" val="41210838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1536197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pic>
        <p:nvPicPr>
          <p:cNvPr id="7" name="Picture 3">
            <a:extLst>
              <a:ext uri="{FF2B5EF4-FFF2-40B4-BE49-F238E27FC236}">
                <a16:creationId xmlns:a16="http://schemas.microsoft.com/office/drawing/2014/main" id="{61FB90A1-0BD0-4CB8-9C00-360C83272E5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2000" y="466746"/>
            <a:ext cx="1879200" cy="627341"/>
          </a:xfrm>
          <a:prstGeom prst="rect">
            <a:avLst/>
          </a:prstGeom>
        </p:spPr>
      </p:pic>
      <p:sp>
        <p:nvSpPr>
          <p:cNvPr id="9" name="TextBox 7">
            <a:extLst>
              <a:ext uri="{FF2B5EF4-FFF2-40B4-BE49-F238E27FC236}">
                <a16:creationId xmlns:a16="http://schemas.microsoft.com/office/drawing/2014/main" id="{E1993E1E-4984-47A0-B210-5E157FD7793C}"/>
              </a:ext>
            </a:extLst>
          </p:cNvPr>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10" name="Picture 5">
            <a:extLst>
              <a:ext uri="{FF2B5EF4-FFF2-40B4-BE49-F238E27FC236}">
                <a16:creationId xmlns:a16="http://schemas.microsoft.com/office/drawing/2014/main" id="{2D14943C-1AC3-4686-8238-7B1718F5F2C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11" name="Rectangle 8">
            <a:extLst>
              <a:ext uri="{FF2B5EF4-FFF2-40B4-BE49-F238E27FC236}">
                <a16:creationId xmlns:a16="http://schemas.microsoft.com/office/drawing/2014/main" id="{DABA5CB7-45EE-41DA-97F7-E4E3521FAAB5}"/>
              </a:ext>
            </a:extLst>
          </p:cNvPr>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68758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spTree>
    <p:extLst>
      <p:ext uri="{BB962C8B-B14F-4D97-AF65-F5344CB8AC3E}">
        <p14:creationId xmlns:p14="http://schemas.microsoft.com/office/powerpoint/2010/main" val="40054580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1671985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sp>
        <p:nvSpPr>
          <p:cNvPr id="6" name="Rectangle 5"/>
          <p:cNvSpPr/>
          <p:nvPr/>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spTree>
    <p:extLst>
      <p:ext uri="{BB962C8B-B14F-4D97-AF65-F5344CB8AC3E}">
        <p14:creationId xmlns:p14="http://schemas.microsoft.com/office/powerpoint/2010/main" val="613053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Tree>
    <p:extLst>
      <p:ext uri="{BB962C8B-B14F-4D97-AF65-F5344CB8AC3E}">
        <p14:creationId xmlns:p14="http://schemas.microsoft.com/office/powerpoint/2010/main" val="3373934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pic>
        <p:nvPicPr>
          <p:cNvPr id="6" name="Picture 3">
            <a:extLst>
              <a:ext uri="{FF2B5EF4-FFF2-40B4-BE49-F238E27FC236}">
                <a16:creationId xmlns:a16="http://schemas.microsoft.com/office/drawing/2014/main" id="{BCEC935A-F1D2-4ACE-B0F4-8F1E2B53D24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2000" y="460800"/>
            <a:ext cx="1879200" cy="639233"/>
          </a:xfrm>
          <a:prstGeom prst="rect">
            <a:avLst/>
          </a:prstGeom>
        </p:spPr>
      </p:pic>
    </p:spTree>
    <p:extLst>
      <p:ext uri="{BB962C8B-B14F-4D97-AF65-F5344CB8AC3E}">
        <p14:creationId xmlns:p14="http://schemas.microsoft.com/office/powerpoint/2010/main" val="3194007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2678033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Tree>
    <p:extLst>
      <p:ext uri="{BB962C8B-B14F-4D97-AF65-F5344CB8AC3E}">
        <p14:creationId xmlns:p14="http://schemas.microsoft.com/office/powerpoint/2010/main" val="62392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GB"/>
          </a:p>
        </p:txBody>
      </p:sp>
      <p:pic>
        <p:nvPicPr>
          <p:cNvPr id="3" name="Picture 2">
            <a:extLst>
              <a:ext uri="{FF2B5EF4-FFF2-40B4-BE49-F238E27FC236}">
                <a16:creationId xmlns:a16="http://schemas.microsoft.com/office/drawing/2014/main" id="{25E05E7A-69BB-45B2-8367-90150976428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spTree>
    <p:extLst>
      <p:ext uri="{BB962C8B-B14F-4D97-AF65-F5344CB8AC3E}">
        <p14:creationId xmlns:p14="http://schemas.microsoft.com/office/powerpoint/2010/main" val="3967072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GB"/>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GB" dirty="0"/>
          </a:p>
        </p:txBody>
      </p:sp>
    </p:spTree>
    <p:extLst>
      <p:ext uri="{BB962C8B-B14F-4D97-AF65-F5344CB8AC3E}">
        <p14:creationId xmlns:p14="http://schemas.microsoft.com/office/powerpoint/2010/main" val="1543201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hr-HR"/>
              <a:t>Uredite stil naslova matrice</a:t>
            </a:r>
            <a:endParaRPr lang="en-GB"/>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GB" dirty="0"/>
          </a:p>
        </p:txBody>
      </p:sp>
      <p:pic>
        <p:nvPicPr>
          <p:cNvPr id="7" name="Picture 6"/>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6" name="Picture 3">
            <a:extLst>
              <a:ext uri="{FF2B5EF4-FFF2-40B4-BE49-F238E27FC236}">
                <a16:creationId xmlns:a16="http://schemas.microsoft.com/office/drawing/2014/main" id="{B6A03CCC-0E9D-404E-B66E-3378A165AD04}"/>
              </a:ext>
            </a:extLst>
          </p:cNvPr>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432000" y="466746"/>
            <a:ext cx="1879200" cy="627341"/>
          </a:xfrm>
          <a:prstGeom prst="rect">
            <a:avLst/>
          </a:prstGeom>
        </p:spPr>
      </p:pic>
    </p:spTree>
    <p:extLst>
      <p:ext uri="{BB962C8B-B14F-4D97-AF65-F5344CB8AC3E}">
        <p14:creationId xmlns:p14="http://schemas.microsoft.com/office/powerpoint/2010/main" val="164525700"/>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61" r:id="rId17"/>
    <p:sldLayoutId id="2147483650" r:id="rId18"/>
    <p:sldLayoutId id="2147483668" r:id="rId19"/>
    <p:sldLayoutId id="2147483664" r:id="rId20"/>
    <p:sldLayoutId id="2147483665" r:id="rId21"/>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1.xml"/><Relationship Id="rId1" Type="http://schemas.openxmlformats.org/officeDocument/2006/relationships/slideLayout" Target="../slideLayouts/slideLayout8.xml"/><Relationship Id="rId6" Type="http://schemas.openxmlformats.org/officeDocument/2006/relationships/image" Target="../media/image12.wmf"/><Relationship Id="rId5" Type="http://schemas.openxmlformats.org/officeDocument/2006/relationships/oleObject" Target="../embeddings/oleObject2.bin"/><Relationship Id="rId4" Type="http://schemas.openxmlformats.org/officeDocument/2006/relationships/image" Target="../media/image11.w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hyperlink" Target="http://www.training.cochrane.org/handbook" TargetMode="External"/><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7" y="2123225"/>
            <a:ext cx="5360171" cy="1080775"/>
          </a:xfrm>
        </p:spPr>
        <p:txBody>
          <a:bodyPr/>
          <a:lstStyle/>
          <a:p>
            <a:r>
              <a:rPr lang="hr-HR" dirty="0">
                <a:solidFill>
                  <a:schemeClr val="accent2"/>
                </a:solidFill>
              </a:rPr>
              <a:t>D</a:t>
            </a:r>
            <a:r>
              <a:rPr lang="en-GB" dirty="0" err="1">
                <a:solidFill>
                  <a:schemeClr val="accent2"/>
                </a:solidFill>
              </a:rPr>
              <a:t>ichotomous</a:t>
            </a:r>
            <a:r>
              <a:rPr lang="en-GB" dirty="0">
                <a:solidFill>
                  <a:schemeClr val="accent2"/>
                </a:solidFill>
              </a:rPr>
              <a:t> outcomes</a:t>
            </a:r>
          </a:p>
        </p:txBody>
      </p:sp>
    </p:spTree>
    <p:extLst>
      <p:ext uri="{BB962C8B-B14F-4D97-AF65-F5344CB8AC3E}">
        <p14:creationId xmlns:p14="http://schemas.microsoft.com/office/powerpoint/2010/main" val="3602439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a:t>Session outline</a:t>
            </a:r>
            <a:endParaRPr lang="en-AU" altLang="en-US"/>
          </a:p>
        </p:txBody>
      </p:sp>
      <p:sp>
        <p:nvSpPr>
          <p:cNvPr id="14339" name="Rectangle 3"/>
          <p:cNvSpPr>
            <a:spLocks noGrp="1" noChangeArrowheads="1"/>
          </p:cNvSpPr>
          <p:nvPr>
            <p:ph idx="1"/>
          </p:nvPr>
        </p:nvSpPr>
        <p:spPr/>
        <p:txBody>
          <a:bodyPr/>
          <a:lstStyle/>
          <a:p>
            <a:pPr marL="342900" indent="-342900">
              <a:buFont typeface="Arial" panose="020B0604020202020204" pitchFamily="34" charset="0"/>
              <a:buChar char="•"/>
            </a:pPr>
            <a:r>
              <a:rPr lang="en-GB" altLang="en-US" dirty="0"/>
              <a:t>expressing chance: risk and odds</a:t>
            </a:r>
          </a:p>
          <a:p>
            <a:pPr marL="342900" indent="-342900">
              <a:buFont typeface="Arial" panose="020B0604020202020204" pitchFamily="34" charset="0"/>
              <a:buChar char="•"/>
            </a:pPr>
            <a:r>
              <a:rPr lang="en-GB" altLang="en-US" b="1" dirty="0"/>
              <a:t>effect measures for comparing groups</a:t>
            </a:r>
          </a:p>
          <a:p>
            <a:pPr marL="342900" indent="-342900">
              <a:buFont typeface="Arial" panose="020B0604020202020204" pitchFamily="34" charset="0"/>
              <a:buChar char="•"/>
            </a:pPr>
            <a:r>
              <a:rPr lang="en-AU" altLang="en-US" dirty="0"/>
              <a:t>choosing an effect measure</a:t>
            </a:r>
          </a:p>
          <a:p>
            <a:pPr marL="342900" indent="-342900">
              <a:buFont typeface="Arial" panose="020B0604020202020204" pitchFamily="34" charset="0"/>
              <a:buChar char="•"/>
            </a:pPr>
            <a:r>
              <a:rPr lang="en-AU" altLang="en-US" dirty="0"/>
              <a:t>collecting data for dichotomous outcomes</a:t>
            </a:r>
          </a:p>
        </p:txBody>
      </p:sp>
    </p:spTree>
    <p:extLst>
      <p:ext uri="{BB962C8B-B14F-4D97-AF65-F5344CB8AC3E}">
        <p14:creationId xmlns:p14="http://schemas.microsoft.com/office/powerpoint/2010/main" val="151862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dirty="0"/>
              <a:t>Comparing two groups</a:t>
            </a:r>
            <a:endParaRPr lang="en-AU" altLang="en-US" dirty="0"/>
          </a:p>
        </p:txBody>
      </p:sp>
      <p:graphicFrame>
        <p:nvGraphicFramePr>
          <p:cNvPr id="599088" name="Group 48"/>
          <p:cNvGraphicFramePr>
            <a:graphicFrameLocks noGrp="1"/>
          </p:cNvGraphicFramePr>
          <p:nvPr>
            <p:extLst>
              <p:ext uri="{D42A27DB-BD31-4B8C-83A1-F6EECF244321}">
                <p14:modId xmlns:p14="http://schemas.microsoft.com/office/powerpoint/2010/main" val="703407998"/>
              </p:ext>
            </p:extLst>
          </p:nvPr>
        </p:nvGraphicFramePr>
        <p:xfrm>
          <a:off x="439739" y="2629263"/>
          <a:ext cx="7789861" cy="2525713"/>
        </p:xfrm>
        <a:graphic>
          <a:graphicData uri="http://schemas.openxmlformats.org/drawingml/2006/table">
            <a:tbl>
              <a:tblPr/>
              <a:tblGrid>
                <a:gridCol w="1791934">
                  <a:extLst>
                    <a:ext uri="{9D8B030D-6E8A-4147-A177-3AD203B41FA5}">
                      <a16:colId xmlns:a16="http://schemas.microsoft.com/office/drawing/2014/main" val="20000"/>
                    </a:ext>
                  </a:extLst>
                </a:gridCol>
                <a:gridCol w="1999309">
                  <a:extLst>
                    <a:ext uri="{9D8B030D-6E8A-4147-A177-3AD203B41FA5}">
                      <a16:colId xmlns:a16="http://schemas.microsoft.com/office/drawing/2014/main" val="20001"/>
                    </a:ext>
                  </a:extLst>
                </a:gridCol>
                <a:gridCol w="1999309">
                  <a:extLst>
                    <a:ext uri="{9D8B030D-6E8A-4147-A177-3AD203B41FA5}">
                      <a16:colId xmlns:a16="http://schemas.microsoft.com/office/drawing/2014/main" val="20002"/>
                    </a:ext>
                  </a:extLst>
                </a:gridCol>
                <a:gridCol w="1999309">
                  <a:extLst>
                    <a:ext uri="{9D8B030D-6E8A-4147-A177-3AD203B41FA5}">
                      <a16:colId xmlns:a16="http://schemas.microsoft.com/office/drawing/2014/main" val="20003"/>
                    </a:ext>
                  </a:extLst>
                </a:gridCol>
              </a:tblGrid>
              <a:tr h="63023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endParaRPr kumimoji="0" lang="en-AU" sz="2000" b="0" i="1" u="none" strike="noStrike" cap="none" normalizeH="0" baseline="0" dirty="0">
                        <a:ln>
                          <a:noFill/>
                        </a:ln>
                        <a:solidFill>
                          <a:schemeClr val="tx2"/>
                        </a:solidFill>
                        <a:effectLst/>
                        <a:latin typeface="+mj-lt"/>
                        <a:cs typeface="Arial" charset="0"/>
                      </a:endParaRPr>
                    </a:p>
                  </a:txBody>
                  <a:tcPr marL="91454" marR="91454" marT="45719" marB="45719"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Event</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No event</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a:ln>
                            <a:noFill/>
                          </a:ln>
                          <a:solidFill>
                            <a:schemeClr val="tx1"/>
                          </a:solidFill>
                          <a:effectLst/>
                          <a:latin typeface="+mj-lt"/>
                          <a:cs typeface="Arial" charset="0"/>
                        </a:rPr>
                        <a:t>Total</a:t>
                      </a: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182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Intervention</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dirty="0">
                          <a:ln>
                            <a:noFill/>
                          </a:ln>
                          <a:solidFill>
                            <a:schemeClr val="tx1"/>
                          </a:solidFill>
                          <a:effectLst/>
                          <a:latin typeface="+mj-lt"/>
                          <a:cs typeface="Arial" charset="0"/>
                        </a:rPr>
                        <a:t>a</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sz="2200" b="0" i="0" u="none" strike="noStrike" cap="none" normalizeH="0" baseline="0" dirty="0">
                          <a:ln>
                            <a:noFill/>
                          </a:ln>
                          <a:solidFill>
                            <a:schemeClr val="tx2"/>
                          </a:solidFill>
                          <a:effectLst/>
                          <a:latin typeface="+mj-lt"/>
                          <a:cs typeface="Arial" charset="0"/>
                        </a:rPr>
                        <a:t>b</a:t>
                      </a: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err="1">
                          <a:ln>
                            <a:noFill/>
                          </a:ln>
                          <a:solidFill>
                            <a:schemeClr val="tx1"/>
                          </a:solidFill>
                          <a:effectLst/>
                          <a:latin typeface="+mj-lt"/>
                          <a:cs typeface="Arial" charset="0"/>
                        </a:rPr>
                        <a:t>a+b</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63182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Control</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dirty="0">
                          <a:ln>
                            <a:noFill/>
                          </a:ln>
                          <a:solidFill>
                            <a:schemeClr val="tx1"/>
                          </a:solidFill>
                          <a:effectLst/>
                          <a:latin typeface="+mj-lt"/>
                          <a:cs typeface="Arial" charset="0"/>
                        </a:rPr>
                        <a:t>c</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dirty="0">
                          <a:ln>
                            <a:noFill/>
                          </a:ln>
                          <a:solidFill>
                            <a:schemeClr val="tx1"/>
                          </a:solidFill>
                          <a:effectLst/>
                          <a:latin typeface="+mj-lt"/>
                          <a:cs typeface="Arial" charset="0"/>
                        </a:rPr>
                        <a:t>d</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err="1">
                          <a:ln>
                            <a:noFill/>
                          </a:ln>
                          <a:solidFill>
                            <a:schemeClr val="tx1"/>
                          </a:solidFill>
                          <a:effectLst/>
                          <a:latin typeface="+mj-lt"/>
                          <a:cs typeface="Arial" charset="0"/>
                        </a:rPr>
                        <a:t>c+d</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3182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a:ln>
                            <a:noFill/>
                          </a:ln>
                          <a:solidFill>
                            <a:schemeClr val="tx1"/>
                          </a:solidFill>
                          <a:effectLst/>
                          <a:latin typeface="+mj-lt"/>
                          <a:cs typeface="Arial" charset="0"/>
                        </a:rPr>
                        <a:t>Total</a:t>
                      </a:r>
                      <a:endParaRPr kumimoji="0" lang="en-US" sz="2200" b="0" i="0" u="none" strike="noStrike" cap="none" normalizeH="0" baseline="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err="1">
                          <a:ln>
                            <a:noFill/>
                          </a:ln>
                          <a:solidFill>
                            <a:schemeClr val="tx1"/>
                          </a:solidFill>
                          <a:effectLst/>
                          <a:latin typeface="+mj-lt"/>
                          <a:cs typeface="Arial" charset="0"/>
                        </a:rPr>
                        <a:t>a+c</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err="1">
                          <a:ln>
                            <a:noFill/>
                          </a:ln>
                          <a:solidFill>
                            <a:schemeClr val="tx1"/>
                          </a:solidFill>
                          <a:effectLst/>
                          <a:latin typeface="+mj-lt"/>
                          <a:cs typeface="Arial" charset="0"/>
                        </a:rPr>
                        <a:t>d+b</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err="1">
                          <a:ln>
                            <a:noFill/>
                          </a:ln>
                          <a:solidFill>
                            <a:schemeClr val="tx1"/>
                          </a:solidFill>
                          <a:effectLst/>
                          <a:latin typeface="+mj-lt"/>
                          <a:cs typeface="Arial" charset="0"/>
                        </a:rPr>
                        <a:t>a+b+c+d</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7718502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dirty="0"/>
              <a:t>Comparing two groups</a:t>
            </a:r>
            <a:endParaRPr lang="en-AU" altLang="en-US" dirty="0"/>
          </a:p>
        </p:txBody>
      </p:sp>
      <p:graphicFrame>
        <p:nvGraphicFramePr>
          <p:cNvPr id="599088" name="Group 48"/>
          <p:cNvGraphicFramePr>
            <a:graphicFrameLocks noGrp="1"/>
          </p:cNvGraphicFramePr>
          <p:nvPr>
            <p:extLst>
              <p:ext uri="{D42A27DB-BD31-4B8C-83A1-F6EECF244321}">
                <p14:modId xmlns:p14="http://schemas.microsoft.com/office/powerpoint/2010/main" val="4155176455"/>
              </p:ext>
            </p:extLst>
          </p:nvPr>
        </p:nvGraphicFramePr>
        <p:xfrm>
          <a:off x="439738" y="2629263"/>
          <a:ext cx="8038054" cy="3118987"/>
        </p:xfrm>
        <a:graphic>
          <a:graphicData uri="http://schemas.openxmlformats.org/drawingml/2006/table">
            <a:tbl>
              <a:tblPr/>
              <a:tblGrid>
                <a:gridCol w="1849027">
                  <a:extLst>
                    <a:ext uri="{9D8B030D-6E8A-4147-A177-3AD203B41FA5}">
                      <a16:colId xmlns:a16="http://schemas.microsoft.com/office/drawing/2014/main" val="20000"/>
                    </a:ext>
                  </a:extLst>
                </a:gridCol>
                <a:gridCol w="2063009">
                  <a:extLst>
                    <a:ext uri="{9D8B030D-6E8A-4147-A177-3AD203B41FA5}">
                      <a16:colId xmlns:a16="http://schemas.microsoft.com/office/drawing/2014/main" val="20001"/>
                    </a:ext>
                  </a:extLst>
                </a:gridCol>
                <a:gridCol w="2063009">
                  <a:extLst>
                    <a:ext uri="{9D8B030D-6E8A-4147-A177-3AD203B41FA5}">
                      <a16:colId xmlns:a16="http://schemas.microsoft.com/office/drawing/2014/main" val="20002"/>
                    </a:ext>
                  </a:extLst>
                </a:gridCol>
                <a:gridCol w="2063009">
                  <a:extLst>
                    <a:ext uri="{9D8B030D-6E8A-4147-A177-3AD203B41FA5}">
                      <a16:colId xmlns:a16="http://schemas.microsoft.com/office/drawing/2014/main" val="20003"/>
                    </a:ext>
                  </a:extLst>
                </a:gridCol>
              </a:tblGrid>
              <a:tr h="63023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endParaRPr kumimoji="0" lang="en-AU" sz="2000" b="0" i="1" u="none" strike="noStrike" cap="none" normalizeH="0" baseline="0" dirty="0">
                        <a:ln>
                          <a:noFill/>
                        </a:ln>
                        <a:solidFill>
                          <a:schemeClr val="tx2"/>
                        </a:solidFill>
                        <a:effectLst/>
                        <a:latin typeface="+mj-lt"/>
                        <a:cs typeface="Arial" charset="0"/>
                      </a:endParaRPr>
                    </a:p>
                  </a:txBody>
                  <a:tcPr marL="91454" marR="91454" marT="45719" marB="45719"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Event: </a:t>
                      </a:r>
                    </a:p>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dirty="0">
                          <a:ln>
                            <a:noFill/>
                          </a:ln>
                          <a:solidFill>
                            <a:schemeClr val="tx1"/>
                          </a:solidFill>
                          <a:effectLst/>
                          <a:latin typeface="+mj-lt"/>
                          <a:cs typeface="Arial" charset="0"/>
                        </a:rPr>
                        <a:t>Headache</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No event: </a:t>
                      </a:r>
                    </a:p>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dirty="0">
                          <a:ln>
                            <a:noFill/>
                          </a:ln>
                          <a:solidFill>
                            <a:schemeClr val="tx1"/>
                          </a:solidFill>
                          <a:effectLst/>
                          <a:latin typeface="+mj-lt"/>
                          <a:cs typeface="Arial" charset="0"/>
                        </a:rPr>
                        <a:t>No headache</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a:ln>
                            <a:noFill/>
                          </a:ln>
                          <a:solidFill>
                            <a:schemeClr val="tx1"/>
                          </a:solidFill>
                          <a:effectLst/>
                          <a:latin typeface="+mj-lt"/>
                          <a:cs typeface="Arial" charset="0"/>
                        </a:rPr>
                        <a:t>Total</a:t>
                      </a: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182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Intervention:</a:t>
                      </a:r>
                    </a:p>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dirty="0">
                          <a:ln>
                            <a:noFill/>
                          </a:ln>
                          <a:solidFill>
                            <a:schemeClr val="tx1"/>
                          </a:solidFill>
                          <a:effectLst/>
                          <a:latin typeface="+mj-lt"/>
                          <a:cs typeface="Arial" charset="0"/>
                        </a:rPr>
                        <a:t>Caffeine</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a:ln>
                            <a:noFill/>
                          </a:ln>
                          <a:solidFill>
                            <a:schemeClr val="tx1"/>
                          </a:solidFill>
                          <a:effectLst/>
                          <a:latin typeface="+mj-lt"/>
                          <a:cs typeface="Arial" charset="0"/>
                        </a:rPr>
                        <a:t>17</a:t>
                      </a:r>
                      <a:endParaRPr kumimoji="0" lang="en-AU" sz="2200" b="0" i="0" u="none" strike="noStrike" cap="none" normalizeH="0" baseline="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a:ln>
                            <a:noFill/>
                          </a:ln>
                          <a:solidFill>
                            <a:schemeClr val="tx1"/>
                          </a:solidFill>
                          <a:effectLst/>
                          <a:latin typeface="+mj-lt"/>
                          <a:cs typeface="Arial" charset="0"/>
                        </a:rPr>
                        <a:t>51</a:t>
                      </a:r>
                      <a:endParaRPr kumimoji="0" lang="en-AU" sz="2200" b="0" i="0" u="none" strike="noStrike" cap="none" normalizeH="0" baseline="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a:ln>
                            <a:noFill/>
                          </a:ln>
                          <a:solidFill>
                            <a:schemeClr val="tx1"/>
                          </a:solidFill>
                          <a:effectLst/>
                          <a:latin typeface="+mj-lt"/>
                          <a:cs typeface="Arial" charset="0"/>
                        </a:rPr>
                        <a:t>68</a:t>
                      </a:r>
                      <a:endParaRPr kumimoji="0" lang="en-AU" sz="2200" b="0" i="0" u="none" strike="noStrike" cap="none" normalizeH="0" baseline="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63182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Control: </a:t>
                      </a:r>
                    </a:p>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dirty="0">
                          <a:ln>
                            <a:noFill/>
                          </a:ln>
                          <a:solidFill>
                            <a:schemeClr val="tx1"/>
                          </a:solidFill>
                          <a:effectLst/>
                          <a:latin typeface="+mj-lt"/>
                          <a:cs typeface="Arial" charset="0"/>
                        </a:rPr>
                        <a:t>Decaf</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a:ln>
                            <a:noFill/>
                          </a:ln>
                          <a:solidFill>
                            <a:schemeClr val="tx1"/>
                          </a:solidFill>
                          <a:effectLst/>
                          <a:latin typeface="+mj-lt"/>
                          <a:cs typeface="Arial" charset="0"/>
                        </a:rPr>
                        <a:t>9</a:t>
                      </a:r>
                      <a:endParaRPr kumimoji="0" lang="en-AU" sz="2200" b="0" i="0" u="none" strike="noStrike" cap="none" normalizeH="0" baseline="0">
                        <a:ln>
                          <a:noFill/>
                        </a:ln>
                        <a:solidFill>
                          <a:schemeClr val="tx2"/>
                        </a:solidFill>
                        <a:effectLst/>
                        <a:latin typeface="+mj-lt"/>
                        <a:cs typeface="Arial" charset="0"/>
                      </a:endParaRPr>
                    </a:p>
                  </a:txBody>
                  <a:tcPr marL="91454" marR="91454" marT="45719" marB="45719"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0" i="0" u="none" strike="noStrike" cap="none" normalizeH="0" baseline="0">
                          <a:ln>
                            <a:noFill/>
                          </a:ln>
                          <a:solidFill>
                            <a:schemeClr val="tx1"/>
                          </a:solidFill>
                          <a:effectLst/>
                          <a:latin typeface="+mj-lt"/>
                          <a:cs typeface="Arial" charset="0"/>
                        </a:rPr>
                        <a:t>55</a:t>
                      </a:r>
                      <a:endParaRPr kumimoji="0" lang="en-AU" sz="2200" b="0" i="0" u="none" strike="noStrike" cap="none" normalizeH="0" baseline="0">
                        <a:ln>
                          <a:noFill/>
                        </a:ln>
                        <a:solidFill>
                          <a:schemeClr val="tx2"/>
                        </a:solidFill>
                        <a:effectLst/>
                        <a:latin typeface="+mj-lt"/>
                        <a:cs typeface="Arial" charset="0"/>
                      </a:endParaRPr>
                    </a:p>
                  </a:txBody>
                  <a:tcPr marL="91454" marR="91454" marT="45719" marB="45719"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a:ln>
                            <a:noFill/>
                          </a:ln>
                          <a:solidFill>
                            <a:schemeClr val="tx1"/>
                          </a:solidFill>
                          <a:effectLst/>
                          <a:latin typeface="+mj-lt"/>
                          <a:cs typeface="Arial" charset="0"/>
                        </a:rPr>
                        <a:t>64</a:t>
                      </a:r>
                      <a:endParaRPr kumimoji="0" lang="en-AU" sz="2200" b="0" i="0" u="none" strike="noStrike" cap="none" normalizeH="0" baseline="0">
                        <a:ln>
                          <a:noFill/>
                        </a:ln>
                        <a:solidFill>
                          <a:schemeClr val="tx2"/>
                        </a:solidFill>
                        <a:effectLst/>
                        <a:latin typeface="+mj-lt"/>
                        <a:cs typeface="Arial" charset="0"/>
                      </a:endParaRPr>
                    </a:p>
                  </a:txBody>
                  <a:tcPr marL="91454" marR="91454" marT="45719" marB="45719"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3182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Total</a:t>
                      </a:r>
                      <a:endParaRPr kumimoji="0" lang="en-US"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a:ln>
                            <a:noFill/>
                          </a:ln>
                          <a:solidFill>
                            <a:schemeClr val="tx1"/>
                          </a:solidFill>
                          <a:effectLst/>
                          <a:latin typeface="+mj-lt"/>
                          <a:cs typeface="Arial" charset="0"/>
                        </a:rPr>
                        <a:t>26</a:t>
                      </a:r>
                      <a:endParaRPr kumimoji="0" lang="en-AU" sz="2200" b="0" i="0" u="none" strike="noStrike" cap="none" normalizeH="0" baseline="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a:ln>
                            <a:noFill/>
                          </a:ln>
                          <a:solidFill>
                            <a:schemeClr val="tx1"/>
                          </a:solidFill>
                          <a:effectLst/>
                          <a:latin typeface="+mj-lt"/>
                          <a:cs typeface="Arial" charset="0"/>
                        </a:rPr>
                        <a:t>106</a:t>
                      </a:r>
                      <a:endParaRPr kumimoji="0" lang="en-AU" sz="2200" b="0" i="0" u="none" strike="noStrike" cap="none" normalizeH="0" baseline="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200" b="1" i="0" u="none" strike="noStrike" cap="none" normalizeH="0" baseline="0" dirty="0">
                          <a:ln>
                            <a:noFill/>
                          </a:ln>
                          <a:solidFill>
                            <a:schemeClr val="tx1"/>
                          </a:solidFill>
                          <a:effectLst/>
                          <a:latin typeface="+mj-lt"/>
                          <a:cs typeface="Arial" charset="0"/>
                        </a:rPr>
                        <a:t>132</a:t>
                      </a:r>
                      <a:endParaRPr kumimoji="0" lang="en-AU" sz="2200" b="0" i="0" u="none" strike="noStrike" cap="none" normalizeH="0" baseline="0" dirty="0">
                        <a:ln>
                          <a:noFill/>
                        </a:ln>
                        <a:solidFill>
                          <a:schemeClr val="tx2"/>
                        </a:solidFill>
                        <a:effectLst/>
                        <a:latin typeface="+mj-lt"/>
                        <a:cs typeface="Arial" charset="0"/>
                      </a:endParaRPr>
                    </a:p>
                  </a:txBody>
                  <a:tcPr marL="91454" marR="91454" marT="45719" marB="45719"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4707281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a:t>Comparing two groups</a:t>
            </a:r>
            <a:endParaRPr lang="en-AU" altLang="en-US"/>
          </a:p>
        </p:txBody>
      </p:sp>
      <p:sp>
        <p:nvSpPr>
          <p:cNvPr id="16387" name="Rectangle 3"/>
          <p:cNvSpPr>
            <a:spLocks noGrp="1" noChangeArrowheads="1"/>
          </p:cNvSpPr>
          <p:nvPr>
            <p:ph idx="4294967295"/>
          </p:nvPr>
        </p:nvSpPr>
        <p:spPr>
          <a:xfrm>
            <a:off x="797443" y="2245058"/>
            <a:ext cx="6294474" cy="3910012"/>
          </a:xfrm>
        </p:spPr>
        <p:txBody>
          <a:bodyPr/>
          <a:lstStyle/>
          <a:p>
            <a:pPr lvl="1"/>
            <a:r>
              <a:rPr lang="en-GB" altLang="en-US" dirty="0"/>
              <a:t>effect measures</a:t>
            </a:r>
          </a:p>
          <a:p>
            <a:pPr lvl="2"/>
            <a:r>
              <a:rPr lang="en-GB" altLang="en-US" dirty="0"/>
              <a:t>risk ratio (RR) (relative risk)</a:t>
            </a:r>
          </a:p>
          <a:p>
            <a:pPr lvl="2"/>
            <a:r>
              <a:rPr lang="en-GB" altLang="en-US" dirty="0"/>
              <a:t>odds ratio (OR)</a:t>
            </a:r>
          </a:p>
          <a:p>
            <a:pPr lvl="2"/>
            <a:r>
              <a:rPr lang="en-GB" altLang="en-US" dirty="0"/>
              <a:t>risk difference (RD) (absolute risk reduction)</a:t>
            </a:r>
          </a:p>
          <a:p>
            <a:pPr lvl="1"/>
            <a:r>
              <a:rPr lang="en-AU" altLang="en-US" dirty="0"/>
              <a:t>all estimates are uncertain, and should be presented with a confidence interval</a:t>
            </a:r>
          </a:p>
        </p:txBody>
      </p:sp>
    </p:spTree>
    <p:extLst>
      <p:ext uri="{BB962C8B-B14F-4D97-AF65-F5344CB8AC3E}">
        <p14:creationId xmlns:p14="http://schemas.microsoft.com/office/powerpoint/2010/main" val="181768471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a:t>Risk ratio</a:t>
            </a:r>
            <a:endParaRPr lang="en-AU" altLang="en-US"/>
          </a:p>
        </p:txBody>
      </p:sp>
      <p:sp>
        <p:nvSpPr>
          <p:cNvPr id="17411" name="Rectangle 3"/>
          <p:cNvSpPr>
            <a:spLocks noGrp="1" noChangeArrowheads="1"/>
          </p:cNvSpPr>
          <p:nvPr>
            <p:ph idx="4294967295"/>
          </p:nvPr>
        </p:nvSpPr>
        <p:spPr>
          <a:xfrm>
            <a:off x="574416" y="2120776"/>
            <a:ext cx="3997325" cy="3354387"/>
          </a:xfrm>
        </p:spPr>
        <p:txBody>
          <a:bodyPr/>
          <a:lstStyle/>
          <a:p>
            <a:pPr marL="185738" indent="-185738">
              <a:buFont typeface="Arial" panose="020B0604020202020204" pitchFamily="34" charset="0"/>
              <a:buChar char="•"/>
            </a:pPr>
            <a:r>
              <a:rPr lang="en-US" altLang="en-US" dirty="0"/>
              <a:t>risk of event with intervention</a:t>
            </a:r>
            <a:r>
              <a:rPr lang="hr-HR" altLang="en-US" dirty="0"/>
              <a:t> (caffeine) </a:t>
            </a:r>
            <a:r>
              <a:rPr lang="en-US" altLang="en-US" dirty="0"/>
              <a:t>= </a:t>
            </a:r>
            <a:r>
              <a:rPr lang="en-US" altLang="en-US" b="1" dirty="0">
                <a:solidFill>
                  <a:schemeClr val="bg2"/>
                </a:solidFill>
              </a:rPr>
              <a:t>17/68</a:t>
            </a:r>
          </a:p>
          <a:p>
            <a:pPr marL="185738" indent="-185738">
              <a:buFont typeface="Arial" panose="020B0604020202020204" pitchFamily="34" charset="0"/>
              <a:buChar char="•"/>
            </a:pPr>
            <a:r>
              <a:rPr lang="en-US" altLang="en-US" dirty="0"/>
              <a:t>risk of event with </a:t>
            </a:r>
            <a:r>
              <a:rPr lang="hr-HR" altLang="en-US" dirty="0"/>
              <a:t>control	 (decaf) </a:t>
            </a:r>
            <a:r>
              <a:rPr lang="en-US" altLang="en-US" dirty="0"/>
              <a:t>= </a:t>
            </a:r>
            <a:r>
              <a:rPr lang="en-US" altLang="en-US" b="1" dirty="0">
                <a:solidFill>
                  <a:schemeClr val="tx2">
                    <a:lumMod val="50000"/>
                    <a:lumOff val="50000"/>
                  </a:schemeClr>
                </a:solidFill>
              </a:rPr>
              <a:t>9/64</a:t>
            </a:r>
          </a:p>
          <a:p>
            <a:r>
              <a:rPr lang="en-US" altLang="en-US" dirty="0"/>
              <a:t>risk ratio = intervention risk</a:t>
            </a:r>
          </a:p>
          <a:p>
            <a:pPr>
              <a:spcBef>
                <a:spcPts val="400"/>
              </a:spcBef>
            </a:pPr>
            <a:r>
              <a:rPr lang="en-US" altLang="en-US" dirty="0"/>
              <a:t>                  </a:t>
            </a:r>
            <a:r>
              <a:rPr lang="hr-HR" altLang="en-US" dirty="0"/>
              <a:t>   </a:t>
            </a:r>
            <a:r>
              <a:rPr lang="en-US" altLang="en-US" dirty="0"/>
              <a:t>control risk</a:t>
            </a:r>
          </a:p>
          <a:p>
            <a:pPr marL="352425"/>
            <a:r>
              <a:rPr lang="en-US" altLang="en-US" dirty="0"/>
              <a:t>=</a:t>
            </a:r>
            <a:r>
              <a:rPr lang="en-US" altLang="en-US" b="1" dirty="0">
                <a:solidFill>
                  <a:schemeClr val="bg2"/>
                </a:solidFill>
              </a:rPr>
              <a:t>17/68</a:t>
            </a:r>
            <a:r>
              <a:rPr lang="en-US" altLang="en-US" dirty="0"/>
              <a:t>  =  0.25  = 1.79</a:t>
            </a:r>
          </a:p>
          <a:p>
            <a:pPr>
              <a:spcBef>
                <a:spcPts val="600"/>
              </a:spcBef>
            </a:pPr>
            <a:r>
              <a:rPr lang="en-US" altLang="en-US" dirty="0"/>
              <a:t>         </a:t>
            </a:r>
            <a:r>
              <a:rPr lang="en-US" altLang="en-US" b="1" dirty="0">
                <a:solidFill>
                  <a:schemeClr val="tx2">
                    <a:lumMod val="50000"/>
                    <a:lumOff val="50000"/>
                  </a:schemeClr>
                </a:solidFill>
              </a:rPr>
              <a:t>9/64 </a:t>
            </a:r>
            <a:r>
              <a:rPr lang="en-US" altLang="en-US" dirty="0"/>
              <a:t>      0.14 </a:t>
            </a:r>
          </a:p>
          <a:p>
            <a:r>
              <a:rPr lang="en-US" altLang="en-US" dirty="0"/>
              <a:t> </a:t>
            </a:r>
          </a:p>
        </p:txBody>
      </p:sp>
      <p:graphicFrame>
        <p:nvGraphicFramePr>
          <p:cNvPr id="600106" name="Group 42"/>
          <p:cNvGraphicFramePr>
            <a:graphicFrameLocks noGrp="1"/>
          </p:cNvGraphicFramePr>
          <p:nvPr>
            <p:extLst>
              <p:ext uri="{D42A27DB-BD31-4B8C-83A1-F6EECF244321}">
                <p14:modId xmlns:p14="http://schemas.microsoft.com/office/powerpoint/2010/main" val="2222977837"/>
              </p:ext>
            </p:extLst>
          </p:nvPr>
        </p:nvGraphicFramePr>
        <p:xfrm>
          <a:off x="4035972" y="1950438"/>
          <a:ext cx="4584698" cy="1709672"/>
        </p:xfrm>
        <a:graphic>
          <a:graphicData uri="http://schemas.openxmlformats.org/drawingml/2006/table">
            <a:tbl>
              <a:tblPr/>
              <a:tblGrid>
                <a:gridCol w="1104521">
                  <a:extLst>
                    <a:ext uri="{9D8B030D-6E8A-4147-A177-3AD203B41FA5}">
                      <a16:colId xmlns:a16="http://schemas.microsoft.com/office/drawing/2014/main" val="20000"/>
                    </a:ext>
                  </a:extLst>
                </a:gridCol>
                <a:gridCol w="1325425">
                  <a:extLst>
                    <a:ext uri="{9D8B030D-6E8A-4147-A177-3AD203B41FA5}">
                      <a16:colId xmlns:a16="http://schemas.microsoft.com/office/drawing/2014/main" val="20001"/>
                    </a:ext>
                  </a:extLst>
                </a:gridCol>
                <a:gridCol w="1306704">
                  <a:extLst>
                    <a:ext uri="{9D8B030D-6E8A-4147-A177-3AD203B41FA5}">
                      <a16:colId xmlns:a16="http://schemas.microsoft.com/office/drawing/2014/main" val="20002"/>
                    </a:ext>
                  </a:extLst>
                </a:gridCol>
                <a:gridCol w="848048">
                  <a:extLst>
                    <a:ext uri="{9D8B030D-6E8A-4147-A177-3AD203B41FA5}">
                      <a16:colId xmlns:a16="http://schemas.microsoft.com/office/drawing/2014/main" val="20003"/>
                    </a:ext>
                  </a:extLst>
                </a:gridCol>
              </a:tblGrid>
              <a:tr h="28949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endParaRPr kumimoji="0" lang="en-AU" sz="1300" b="0" i="1"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Headache</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a:ln>
                            <a:noFill/>
                          </a:ln>
                          <a:solidFill>
                            <a:schemeClr val="tx1"/>
                          </a:solidFill>
                          <a:effectLst/>
                          <a:latin typeface="Calibri" pitchFamily="34" charset="0"/>
                          <a:cs typeface="Arial" charset="0"/>
                        </a:rPr>
                        <a:t>No headache</a:t>
                      </a:r>
                      <a:endParaRPr kumimoji="0" lang="en-AU" sz="13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a:ln>
                            <a:noFill/>
                          </a:ln>
                          <a:solidFill>
                            <a:schemeClr val="tx1"/>
                          </a:solidFill>
                          <a:effectLst/>
                          <a:latin typeface="Calibri" pitchFamily="34" charset="0"/>
                          <a:cs typeface="Arial" charset="0"/>
                        </a:rPr>
                        <a:t>Total</a:t>
                      </a:r>
                      <a:endParaRPr kumimoji="0" lang="en-AU" sz="13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692">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Intervention: </a:t>
                      </a:r>
                    </a:p>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0" i="0" u="none" strike="noStrike" cap="none" normalizeH="0" baseline="0" dirty="0">
                          <a:ln>
                            <a:noFill/>
                          </a:ln>
                          <a:solidFill>
                            <a:schemeClr val="tx1"/>
                          </a:solidFill>
                          <a:effectLst/>
                          <a:latin typeface="Calibri" pitchFamily="34" charset="0"/>
                          <a:cs typeface="Arial" charset="0"/>
                        </a:rPr>
                        <a:t>Caffeine</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bg2"/>
                          </a:solidFill>
                          <a:effectLst/>
                          <a:latin typeface="Calibri" pitchFamily="34" charset="0"/>
                          <a:cs typeface="Arial" charset="0"/>
                        </a:rPr>
                        <a:t>17</a:t>
                      </a:r>
                      <a:endParaRPr kumimoji="0" lang="en-AU" sz="1800" b="1" i="0" u="none" strike="noStrike" cap="none" normalizeH="0" baseline="0" dirty="0">
                        <a:ln>
                          <a:noFill/>
                        </a:ln>
                        <a:solidFill>
                          <a:schemeClr val="bg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0" i="0" u="none" strike="noStrike" cap="none" normalizeH="0" baseline="0" dirty="0">
                          <a:ln>
                            <a:noFill/>
                          </a:ln>
                          <a:solidFill>
                            <a:schemeClr val="tx1"/>
                          </a:solidFill>
                          <a:effectLst/>
                          <a:latin typeface="Calibri" pitchFamily="34" charset="0"/>
                          <a:cs typeface="Arial" charset="0"/>
                        </a:rPr>
                        <a:t>51</a:t>
                      </a:r>
                      <a:endParaRPr kumimoji="0" lang="en-AU" sz="1800" b="0" i="0" u="none" strike="noStrike" cap="none" normalizeH="0" baseline="0" dirty="0">
                        <a:ln>
                          <a:noFill/>
                        </a:ln>
                        <a:solidFill>
                          <a:schemeClr val="tx1"/>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bg2"/>
                          </a:solidFill>
                          <a:effectLst/>
                          <a:latin typeface="Calibri" pitchFamily="34" charset="0"/>
                          <a:cs typeface="Arial" charset="0"/>
                        </a:rPr>
                        <a:t>68</a:t>
                      </a:r>
                      <a:endParaRPr kumimoji="0" lang="en-AU" sz="1800" b="1" i="0" u="none" strike="noStrike" cap="none" normalizeH="0" baseline="0" dirty="0">
                        <a:ln>
                          <a:noFill/>
                        </a:ln>
                        <a:solidFill>
                          <a:schemeClr val="bg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418984">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Control:</a:t>
                      </a:r>
                    </a:p>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0" i="0" u="none" strike="noStrike" cap="none" normalizeH="0" baseline="0" dirty="0">
                          <a:ln>
                            <a:noFill/>
                          </a:ln>
                          <a:solidFill>
                            <a:schemeClr val="tx1"/>
                          </a:solidFill>
                          <a:effectLst/>
                          <a:latin typeface="Calibri" pitchFamily="34" charset="0"/>
                          <a:cs typeface="Arial" charset="0"/>
                        </a:rPr>
                        <a:t>Decaf</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2">
                              <a:lumMod val="50000"/>
                              <a:lumOff val="50000"/>
                            </a:schemeClr>
                          </a:solidFill>
                          <a:effectLst/>
                          <a:latin typeface="Calibri" pitchFamily="34" charset="0"/>
                          <a:cs typeface="Arial" charset="0"/>
                        </a:rPr>
                        <a:t>9</a:t>
                      </a:r>
                      <a:endParaRPr kumimoji="0" lang="en-AU" sz="1800" b="1" i="0" u="none" strike="noStrike" cap="none" normalizeH="0" baseline="0" dirty="0">
                        <a:ln>
                          <a:noFill/>
                        </a:ln>
                        <a:solidFill>
                          <a:schemeClr val="tx2">
                            <a:lumMod val="50000"/>
                            <a:lumOff val="50000"/>
                          </a:schemeClr>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0" i="0" u="none" strike="noStrike" cap="none" normalizeH="0" baseline="0" dirty="0">
                          <a:ln>
                            <a:noFill/>
                          </a:ln>
                          <a:solidFill>
                            <a:schemeClr val="tx1"/>
                          </a:solidFill>
                          <a:effectLst/>
                          <a:latin typeface="Calibri" pitchFamily="34" charset="0"/>
                          <a:cs typeface="Arial" charset="0"/>
                        </a:rPr>
                        <a:t>55</a:t>
                      </a:r>
                      <a:endParaRPr kumimoji="0" lang="en-AU" sz="1800" b="0" i="0" u="none" strike="noStrike" cap="none" normalizeH="0" baseline="0" dirty="0">
                        <a:ln>
                          <a:noFill/>
                        </a:ln>
                        <a:solidFill>
                          <a:schemeClr val="tx1"/>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2">
                              <a:lumMod val="50000"/>
                              <a:lumOff val="50000"/>
                            </a:schemeClr>
                          </a:solidFill>
                          <a:effectLst/>
                          <a:latin typeface="Calibri" pitchFamily="34" charset="0"/>
                          <a:cs typeface="Arial" charset="0"/>
                        </a:rPr>
                        <a:t>64</a:t>
                      </a:r>
                      <a:endParaRPr kumimoji="0" lang="en-AU" sz="1800" b="1" i="0" u="none" strike="noStrike" cap="none" normalizeH="0" baseline="0" dirty="0">
                        <a:ln>
                          <a:noFill/>
                        </a:ln>
                        <a:solidFill>
                          <a:schemeClr val="tx2">
                            <a:lumMod val="50000"/>
                            <a:lumOff val="50000"/>
                          </a:schemeClr>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692">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a:ln>
                            <a:noFill/>
                          </a:ln>
                          <a:solidFill>
                            <a:schemeClr val="tx1"/>
                          </a:solidFill>
                          <a:effectLst/>
                          <a:latin typeface="Calibri" pitchFamily="34" charset="0"/>
                          <a:cs typeface="Arial" charset="0"/>
                        </a:rPr>
                        <a:t>Total</a:t>
                      </a:r>
                      <a:endParaRPr kumimoji="0" lang="en-AU" sz="13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1"/>
                          </a:solidFill>
                          <a:effectLst/>
                          <a:latin typeface="Calibri" pitchFamily="34" charset="0"/>
                          <a:cs typeface="Arial" charset="0"/>
                        </a:rPr>
                        <a:t>26</a:t>
                      </a:r>
                      <a:endParaRPr kumimoji="0" lang="en-AU" sz="18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a:ln>
                            <a:noFill/>
                          </a:ln>
                          <a:solidFill>
                            <a:schemeClr val="tx1"/>
                          </a:solidFill>
                          <a:effectLst/>
                          <a:latin typeface="Calibri" pitchFamily="34" charset="0"/>
                          <a:cs typeface="Arial" charset="0"/>
                        </a:rPr>
                        <a:t>106</a:t>
                      </a:r>
                      <a:endParaRPr kumimoji="0" lang="en-AU" sz="18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1"/>
                          </a:solidFill>
                          <a:effectLst/>
                          <a:latin typeface="Calibri" pitchFamily="34" charset="0"/>
                          <a:cs typeface="Arial" charset="0"/>
                        </a:rPr>
                        <a:t>132</a:t>
                      </a:r>
                      <a:endParaRPr kumimoji="0" lang="en-AU" sz="18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cxnSp>
        <p:nvCxnSpPr>
          <p:cNvPr id="5" name="Straight Connector 4"/>
          <p:cNvCxnSpPr/>
          <p:nvPr/>
        </p:nvCxnSpPr>
        <p:spPr>
          <a:xfrm>
            <a:off x="1567542" y="4023360"/>
            <a:ext cx="17765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940525" y="4820194"/>
            <a:ext cx="627017"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Connector 10"/>
          <p:cNvCxnSpPr>
            <a:cxnSpLocks/>
          </p:cNvCxnSpPr>
          <p:nvPr/>
        </p:nvCxnSpPr>
        <p:spPr>
          <a:xfrm>
            <a:off x="1799497" y="4820194"/>
            <a:ext cx="77358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39738" y="5645501"/>
            <a:ext cx="8422105" cy="369332"/>
          </a:xfrm>
          <a:prstGeom prst="rect">
            <a:avLst/>
          </a:prstGeom>
          <a:noFill/>
        </p:spPr>
        <p:txBody>
          <a:bodyPr wrap="square" rtlCol="0">
            <a:spAutoFit/>
          </a:bodyPr>
          <a:lstStyle/>
          <a:p>
            <a:r>
              <a:rPr lang="en-AU" altLang="en-US" b="1" dirty="0">
                <a:solidFill>
                  <a:schemeClr val="tx2"/>
                </a:solidFill>
              </a:rPr>
              <a:t>Where risk ratio = 1, there is no difference between the groups</a:t>
            </a:r>
          </a:p>
        </p:txBody>
      </p:sp>
    </p:spTree>
    <p:extLst>
      <p:ext uri="{BB962C8B-B14F-4D97-AF65-F5344CB8AC3E}">
        <p14:creationId xmlns:p14="http://schemas.microsoft.com/office/powerpoint/2010/main" val="347061378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a:t>Expressing it in words</a:t>
            </a:r>
            <a:endParaRPr lang="en-AU" altLang="en-US"/>
          </a:p>
        </p:txBody>
      </p:sp>
      <p:sp>
        <p:nvSpPr>
          <p:cNvPr id="18435" name="Rectangle 3"/>
          <p:cNvSpPr>
            <a:spLocks noGrp="1" noChangeArrowheads="1"/>
          </p:cNvSpPr>
          <p:nvPr>
            <p:ph idx="4294967295"/>
          </p:nvPr>
        </p:nvSpPr>
        <p:spPr>
          <a:xfrm>
            <a:off x="659219" y="2213640"/>
            <a:ext cx="6119813" cy="3910013"/>
          </a:xfrm>
        </p:spPr>
        <p:txBody>
          <a:bodyPr/>
          <a:lstStyle/>
          <a:p>
            <a:pPr lvl="1"/>
            <a:r>
              <a:rPr lang="en-US" altLang="en-US" dirty="0"/>
              <a:t>Risk ratio 1.79</a:t>
            </a:r>
          </a:p>
          <a:p>
            <a:pPr lvl="2"/>
            <a:r>
              <a:rPr lang="en-US" altLang="en-US" dirty="0"/>
              <a:t>the risk of having a headache with treatment was 179% of the risk in the control group</a:t>
            </a:r>
          </a:p>
          <a:p>
            <a:pPr lvl="2"/>
            <a:r>
              <a:rPr lang="en-US" altLang="en-US" dirty="0"/>
              <a:t>intervention increases the risk of events by 100*(RR-1)%</a:t>
            </a:r>
          </a:p>
          <a:p>
            <a:pPr lvl="3"/>
            <a:r>
              <a:rPr lang="en-US" altLang="en-US" dirty="0"/>
              <a:t>intervention increased the risk of headache by 79%</a:t>
            </a:r>
          </a:p>
          <a:p>
            <a:r>
              <a:rPr lang="en-US" altLang="en-US" b="1" dirty="0"/>
              <a:t>or for a reduction in risk:</a:t>
            </a:r>
          </a:p>
          <a:p>
            <a:pPr lvl="1"/>
            <a:r>
              <a:rPr lang="en-US" altLang="en-US" dirty="0"/>
              <a:t>Risk ratio 0.79</a:t>
            </a:r>
          </a:p>
          <a:p>
            <a:pPr lvl="2"/>
            <a:r>
              <a:rPr lang="en-US" altLang="en-US" dirty="0"/>
              <a:t>the risk of having a headache with treatment was 79% of the risk in the control group</a:t>
            </a:r>
          </a:p>
          <a:p>
            <a:pPr lvl="2"/>
            <a:r>
              <a:rPr lang="en-US" altLang="en-US" dirty="0"/>
              <a:t>intervention reduces the risk of events by 100*(1-RR)%</a:t>
            </a:r>
          </a:p>
          <a:p>
            <a:pPr lvl="3"/>
            <a:r>
              <a:rPr lang="en-US" altLang="en-US" dirty="0"/>
              <a:t>intervention reduced the risk of headache by 21%</a:t>
            </a:r>
          </a:p>
        </p:txBody>
      </p:sp>
    </p:spTree>
    <p:extLst>
      <p:ext uri="{BB962C8B-B14F-4D97-AF65-F5344CB8AC3E}">
        <p14:creationId xmlns:p14="http://schemas.microsoft.com/office/powerpoint/2010/main" val="2273921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dirty="0"/>
              <a:t>Odds ratio</a:t>
            </a:r>
            <a:endParaRPr lang="en-AU" altLang="en-US" dirty="0"/>
          </a:p>
        </p:txBody>
      </p:sp>
      <p:sp>
        <p:nvSpPr>
          <p:cNvPr id="17411" name="Rectangle 3"/>
          <p:cNvSpPr>
            <a:spLocks noGrp="1" noChangeArrowheads="1"/>
          </p:cNvSpPr>
          <p:nvPr>
            <p:ph idx="4294967295"/>
          </p:nvPr>
        </p:nvSpPr>
        <p:spPr>
          <a:xfrm>
            <a:off x="611040" y="2120776"/>
            <a:ext cx="3997325" cy="3354387"/>
          </a:xfrm>
        </p:spPr>
        <p:txBody>
          <a:bodyPr/>
          <a:lstStyle/>
          <a:p>
            <a:pPr marL="185738" indent="-185738">
              <a:buFont typeface="Arial" panose="020B0604020202020204" pitchFamily="34" charset="0"/>
              <a:buChar char="•"/>
            </a:pPr>
            <a:r>
              <a:rPr lang="en-US" altLang="en-US" dirty="0"/>
              <a:t>odds of event with intervention</a:t>
            </a:r>
            <a:br>
              <a:rPr lang="en-US" altLang="en-US" dirty="0"/>
            </a:br>
            <a:r>
              <a:rPr lang="en-US" altLang="en-US" dirty="0"/>
              <a:t>= </a:t>
            </a:r>
            <a:r>
              <a:rPr lang="en-US" altLang="en-US" b="1" dirty="0">
                <a:solidFill>
                  <a:schemeClr val="bg2"/>
                </a:solidFill>
              </a:rPr>
              <a:t>17/51</a:t>
            </a:r>
          </a:p>
          <a:p>
            <a:pPr marL="185738" indent="-185738">
              <a:buFont typeface="Arial" panose="020B0604020202020204" pitchFamily="34" charset="0"/>
              <a:buChar char="•"/>
            </a:pPr>
            <a:r>
              <a:rPr lang="en-US" altLang="en-US" dirty="0"/>
              <a:t>odds of event with control</a:t>
            </a:r>
          </a:p>
          <a:p>
            <a:pPr marL="352425" lvl="2" indent="0">
              <a:buNone/>
            </a:pPr>
            <a:r>
              <a:rPr lang="en-US" altLang="en-US" dirty="0"/>
              <a:t>= </a:t>
            </a:r>
            <a:r>
              <a:rPr lang="en-US" altLang="en-US" sz="2000" b="1" dirty="0">
                <a:solidFill>
                  <a:schemeClr val="tx2">
                    <a:lumMod val="50000"/>
                    <a:lumOff val="50000"/>
                  </a:schemeClr>
                </a:solidFill>
              </a:rPr>
              <a:t>9/55</a:t>
            </a:r>
          </a:p>
          <a:p>
            <a:r>
              <a:rPr lang="en-US" altLang="en-US" dirty="0"/>
              <a:t>odds ratio = intervention odds</a:t>
            </a:r>
          </a:p>
          <a:p>
            <a:pPr>
              <a:spcBef>
                <a:spcPts val="400"/>
              </a:spcBef>
            </a:pPr>
            <a:r>
              <a:rPr lang="en-US" altLang="en-US" dirty="0"/>
              <a:t>                       control odds</a:t>
            </a:r>
          </a:p>
          <a:p>
            <a:pPr marL="352425"/>
            <a:r>
              <a:rPr lang="en-US" altLang="en-US" dirty="0"/>
              <a:t>=</a:t>
            </a:r>
            <a:r>
              <a:rPr lang="en-US" altLang="en-US" b="1" dirty="0">
                <a:solidFill>
                  <a:schemeClr val="bg2"/>
                </a:solidFill>
              </a:rPr>
              <a:t>17/51</a:t>
            </a:r>
            <a:r>
              <a:rPr lang="en-US" altLang="en-US" dirty="0"/>
              <a:t>  =  0.33  = 2.06</a:t>
            </a:r>
          </a:p>
          <a:p>
            <a:pPr>
              <a:spcBef>
                <a:spcPts val="600"/>
              </a:spcBef>
            </a:pPr>
            <a:r>
              <a:rPr lang="en-US" altLang="en-US" dirty="0"/>
              <a:t>        </a:t>
            </a:r>
            <a:r>
              <a:rPr lang="en-US" altLang="en-US" b="1" dirty="0">
                <a:solidFill>
                  <a:schemeClr val="tx2">
                    <a:lumMod val="50000"/>
                    <a:lumOff val="50000"/>
                  </a:schemeClr>
                </a:solidFill>
              </a:rPr>
              <a:t>9/55 </a:t>
            </a:r>
            <a:r>
              <a:rPr lang="en-US" altLang="en-US" dirty="0"/>
              <a:t>       0.16 </a:t>
            </a:r>
          </a:p>
          <a:p>
            <a:r>
              <a:rPr lang="en-US" altLang="en-US" dirty="0"/>
              <a:t> </a:t>
            </a:r>
          </a:p>
        </p:txBody>
      </p:sp>
      <p:graphicFrame>
        <p:nvGraphicFramePr>
          <p:cNvPr id="600106" name="Group 42"/>
          <p:cNvGraphicFramePr>
            <a:graphicFrameLocks noGrp="1"/>
          </p:cNvGraphicFramePr>
          <p:nvPr>
            <p:extLst>
              <p:ext uri="{D42A27DB-BD31-4B8C-83A1-F6EECF244321}">
                <p14:modId xmlns:p14="http://schemas.microsoft.com/office/powerpoint/2010/main" val="3015203730"/>
              </p:ext>
            </p:extLst>
          </p:nvPr>
        </p:nvGraphicFramePr>
        <p:xfrm>
          <a:off x="4293739" y="1827584"/>
          <a:ext cx="4531997" cy="1709672"/>
        </p:xfrm>
        <a:graphic>
          <a:graphicData uri="http://schemas.openxmlformats.org/drawingml/2006/table">
            <a:tbl>
              <a:tblPr/>
              <a:tblGrid>
                <a:gridCol w="1091825">
                  <a:extLst>
                    <a:ext uri="{9D8B030D-6E8A-4147-A177-3AD203B41FA5}">
                      <a16:colId xmlns:a16="http://schemas.microsoft.com/office/drawing/2014/main" val="20000"/>
                    </a:ext>
                  </a:extLst>
                </a:gridCol>
                <a:gridCol w="1310189">
                  <a:extLst>
                    <a:ext uri="{9D8B030D-6E8A-4147-A177-3AD203B41FA5}">
                      <a16:colId xmlns:a16="http://schemas.microsoft.com/office/drawing/2014/main" val="20001"/>
                    </a:ext>
                  </a:extLst>
                </a:gridCol>
                <a:gridCol w="1291684">
                  <a:extLst>
                    <a:ext uri="{9D8B030D-6E8A-4147-A177-3AD203B41FA5}">
                      <a16:colId xmlns:a16="http://schemas.microsoft.com/office/drawing/2014/main" val="20002"/>
                    </a:ext>
                  </a:extLst>
                </a:gridCol>
                <a:gridCol w="838299">
                  <a:extLst>
                    <a:ext uri="{9D8B030D-6E8A-4147-A177-3AD203B41FA5}">
                      <a16:colId xmlns:a16="http://schemas.microsoft.com/office/drawing/2014/main" val="20003"/>
                    </a:ext>
                  </a:extLst>
                </a:gridCol>
              </a:tblGrid>
              <a:tr h="28949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endParaRPr kumimoji="0" lang="en-AU" sz="1300" b="0" i="1"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Headache</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a:ln>
                            <a:noFill/>
                          </a:ln>
                          <a:solidFill>
                            <a:schemeClr val="tx1"/>
                          </a:solidFill>
                          <a:effectLst/>
                          <a:latin typeface="Calibri" pitchFamily="34" charset="0"/>
                          <a:cs typeface="Arial" charset="0"/>
                        </a:rPr>
                        <a:t>No headache</a:t>
                      </a:r>
                      <a:endParaRPr kumimoji="0" lang="en-AU" sz="13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a:ln>
                            <a:noFill/>
                          </a:ln>
                          <a:solidFill>
                            <a:schemeClr val="tx1"/>
                          </a:solidFill>
                          <a:effectLst/>
                          <a:latin typeface="Calibri" pitchFamily="34" charset="0"/>
                          <a:cs typeface="Arial" charset="0"/>
                        </a:rPr>
                        <a:t>Total</a:t>
                      </a:r>
                      <a:endParaRPr kumimoji="0" lang="en-AU" sz="13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692">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Intervention: </a:t>
                      </a:r>
                    </a:p>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0" i="0" u="none" strike="noStrike" cap="none" normalizeH="0" baseline="0" dirty="0">
                          <a:ln>
                            <a:noFill/>
                          </a:ln>
                          <a:solidFill>
                            <a:schemeClr val="tx1"/>
                          </a:solidFill>
                          <a:effectLst/>
                          <a:latin typeface="Calibri" pitchFamily="34" charset="0"/>
                          <a:cs typeface="Arial" charset="0"/>
                        </a:rPr>
                        <a:t>Caffeine</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bg2"/>
                          </a:solidFill>
                          <a:effectLst/>
                          <a:latin typeface="Calibri" pitchFamily="34" charset="0"/>
                          <a:cs typeface="Arial" charset="0"/>
                        </a:rPr>
                        <a:t>17</a:t>
                      </a:r>
                      <a:endParaRPr kumimoji="0" lang="en-AU" sz="1800" b="1" i="0" u="none" strike="noStrike" cap="none" normalizeH="0" baseline="0" dirty="0">
                        <a:ln>
                          <a:noFill/>
                        </a:ln>
                        <a:solidFill>
                          <a:schemeClr val="bg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bg2"/>
                          </a:solidFill>
                          <a:effectLst/>
                          <a:latin typeface="Calibri" pitchFamily="34" charset="0"/>
                          <a:cs typeface="Arial" charset="0"/>
                        </a:rPr>
                        <a:t>51</a:t>
                      </a:r>
                      <a:endParaRPr kumimoji="0" lang="en-AU" sz="1800" b="1" i="0" u="none" strike="noStrike" cap="none" normalizeH="0" baseline="0" dirty="0">
                        <a:ln>
                          <a:noFill/>
                        </a:ln>
                        <a:solidFill>
                          <a:schemeClr val="bg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0" i="0" u="none" strike="noStrike" cap="none" normalizeH="0" baseline="0" dirty="0">
                          <a:ln>
                            <a:noFill/>
                          </a:ln>
                          <a:solidFill>
                            <a:schemeClr val="tx1"/>
                          </a:solidFill>
                          <a:effectLst/>
                          <a:latin typeface="Calibri" pitchFamily="34" charset="0"/>
                          <a:cs typeface="Arial" charset="0"/>
                        </a:rPr>
                        <a:t>68</a:t>
                      </a:r>
                      <a:endParaRPr kumimoji="0" lang="en-AU" sz="1800" b="0" i="0" u="none" strike="noStrike" cap="none" normalizeH="0" baseline="0" dirty="0">
                        <a:ln>
                          <a:noFill/>
                        </a:ln>
                        <a:solidFill>
                          <a:schemeClr val="tx1"/>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418984">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Control:</a:t>
                      </a:r>
                    </a:p>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0" i="0" u="none" strike="noStrike" cap="none" normalizeH="0" baseline="0" dirty="0">
                          <a:ln>
                            <a:noFill/>
                          </a:ln>
                          <a:solidFill>
                            <a:schemeClr val="tx1"/>
                          </a:solidFill>
                          <a:effectLst/>
                          <a:latin typeface="Calibri" pitchFamily="34" charset="0"/>
                          <a:cs typeface="Arial" charset="0"/>
                        </a:rPr>
                        <a:t>Decaf</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2">
                              <a:lumMod val="50000"/>
                              <a:lumOff val="50000"/>
                            </a:schemeClr>
                          </a:solidFill>
                          <a:effectLst/>
                          <a:latin typeface="Calibri" pitchFamily="34" charset="0"/>
                          <a:cs typeface="Arial" charset="0"/>
                        </a:rPr>
                        <a:t>9</a:t>
                      </a:r>
                      <a:endParaRPr kumimoji="0" lang="en-AU" sz="1800" b="1" i="0" u="none" strike="noStrike" cap="none" normalizeH="0" baseline="0" dirty="0">
                        <a:ln>
                          <a:noFill/>
                        </a:ln>
                        <a:solidFill>
                          <a:schemeClr val="tx2">
                            <a:lumMod val="50000"/>
                            <a:lumOff val="50000"/>
                          </a:schemeClr>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2">
                              <a:lumMod val="50000"/>
                              <a:lumOff val="50000"/>
                            </a:schemeClr>
                          </a:solidFill>
                          <a:effectLst/>
                          <a:latin typeface="Calibri" pitchFamily="34" charset="0"/>
                          <a:cs typeface="Arial" charset="0"/>
                        </a:rPr>
                        <a:t>55</a:t>
                      </a:r>
                      <a:endParaRPr kumimoji="0" lang="en-AU" sz="1800" b="1" i="0" u="none" strike="noStrike" cap="none" normalizeH="0" baseline="0" dirty="0">
                        <a:ln>
                          <a:noFill/>
                        </a:ln>
                        <a:solidFill>
                          <a:schemeClr val="tx2">
                            <a:lumMod val="50000"/>
                            <a:lumOff val="50000"/>
                          </a:schemeClr>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0" i="0" u="none" strike="noStrike" cap="none" normalizeH="0" baseline="0" dirty="0">
                          <a:ln>
                            <a:noFill/>
                          </a:ln>
                          <a:solidFill>
                            <a:schemeClr val="tx1"/>
                          </a:solidFill>
                          <a:effectLst/>
                          <a:latin typeface="Calibri" pitchFamily="34" charset="0"/>
                          <a:cs typeface="Arial" charset="0"/>
                        </a:rPr>
                        <a:t>64</a:t>
                      </a:r>
                      <a:endParaRPr kumimoji="0" lang="en-AU" sz="1800" b="0" i="0" u="none" strike="noStrike" cap="none" normalizeH="0" baseline="0" dirty="0">
                        <a:ln>
                          <a:noFill/>
                        </a:ln>
                        <a:solidFill>
                          <a:schemeClr val="tx1"/>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692">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a:ln>
                            <a:noFill/>
                          </a:ln>
                          <a:solidFill>
                            <a:schemeClr val="tx1"/>
                          </a:solidFill>
                          <a:effectLst/>
                          <a:latin typeface="Calibri" pitchFamily="34" charset="0"/>
                          <a:cs typeface="Arial" charset="0"/>
                        </a:rPr>
                        <a:t>Total</a:t>
                      </a:r>
                      <a:endParaRPr kumimoji="0" lang="en-AU" sz="13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a:ln>
                            <a:noFill/>
                          </a:ln>
                          <a:solidFill>
                            <a:schemeClr val="tx1"/>
                          </a:solidFill>
                          <a:effectLst/>
                          <a:latin typeface="Calibri" pitchFamily="34" charset="0"/>
                          <a:cs typeface="Arial" charset="0"/>
                        </a:rPr>
                        <a:t>26</a:t>
                      </a:r>
                      <a:endParaRPr kumimoji="0" lang="en-AU" sz="18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a:ln>
                            <a:noFill/>
                          </a:ln>
                          <a:solidFill>
                            <a:schemeClr val="tx1"/>
                          </a:solidFill>
                          <a:effectLst/>
                          <a:latin typeface="Calibri" pitchFamily="34" charset="0"/>
                          <a:cs typeface="Arial" charset="0"/>
                        </a:rPr>
                        <a:t>106</a:t>
                      </a:r>
                      <a:endParaRPr kumimoji="0" lang="en-AU" sz="18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1"/>
                          </a:solidFill>
                          <a:effectLst/>
                          <a:latin typeface="Calibri" pitchFamily="34" charset="0"/>
                          <a:cs typeface="Arial" charset="0"/>
                        </a:rPr>
                        <a:t>132</a:t>
                      </a:r>
                      <a:endParaRPr kumimoji="0" lang="en-AU" sz="18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cxnSp>
        <p:nvCxnSpPr>
          <p:cNvPr id="5" name="Straight Connector 4"/>
          <p:cNvCxnSpPr/>
          <p:nvPr/>
        </p:nvCxnSpPr>
        <p:spPr>
          <a:xfrm>
            <a:off x="1721626" y="4048074"/>
            <a:ext cx="17765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940525" y="4820194"/>
            <a:ext cx="627017"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972491" y="4833257"/>
            <a:ext cx="496389"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39738" y="5645501"/>
            <a:ext cx="8422105" cy="369332"/>
          </a:xfrm>
          <a:prstGeom prst="rect">
            <a:avLst/>
          </a:prstGeom>
          <a:noFill/>
        </p:spPr>
        <p:txBody>
          <a:bodyPr wrap="square" rtlCol="0">
            <a:spAutoFit/>
          </a:bodyPr>
          <a:lstStyle/>
          <a:p>
            <a:r>
              <a:rPr lang="en-AU" altLang="en-US" b="1" dirty="0">
                <a:solidFill>
                  <a:schemeClr val="tx2"/>
                </a:solidFill>
              </a:rPr>
              <a:t>Where odds ratio = 1, there, is no difference between the groups</a:t>
            </a:r>
          </a:p>
        </p:txBody>
      </p:sp>
    </p:spTree>
    <p:extLst>
      <p:ext uri="{BB962C8B-B14F-4D97-AF65-F5344CB8AC3E}">
        <p14:creationId xmlns:p14="http://schemas.microsoft.com/office/powerpoint/2010/main" val="10398238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a:t>Expressing it in words</a:t>
            </a:r>
            <a:endParaRPr lang="en-AU" altLang="en-US"/>
          </a:p>
        </p:txBody>
      </p:sp>
      <p:sp>
        <p:nvSpPr>
          <p:cNvPr id="20483" name="Rectangle 3"/>
          <p:cNvSpPr>
            <a:spLocks noGrp="1" noChangeArrowheads="1"/>
          </p:cNvSpPr>
          <p:nvPr>
            <p:ph idx="4294967295"/>
          </p:nvPr>
        </p:nvSpPr>
        <p:spPr>
          <a:xfrm>
            <a:off x="637954" y="2221725"/>
            <a:ext cx="8061325" cy="3910012"/>
          </a:xfrm>
        </p:spPr>
        <p:txBody>
          <a:bodyPr/>
          <a:lstStyle/>
          <a:p>
            <a:pPr lvl="1"/>
            <a:r>
              <a:rPr lang="en-US" altLang="en-US" dirty="0"/>
              <a:t>Odds ratio 2.06</a:t>
            </a:r>
          </a:p>
          <a:p>
            <a:pPr lvl="2"/>
            <a:r>
              <a:rPr lang="en-US" altLang="en-US" dirty="0"/>
              <a:t>intervention doubled the odds of headache</a:t>
            </a:r>
          </a:p>
          <a:p>
            <a:pPr lvl="2"/>
            <a:r>
              <a:rPr lang="en-US" altLang="en-US" dirty="0"/>
              <a:t>intervention increased the odds to 206% of the odds in the control group</a:t>
            </a:r>
          </a:p>
          <a:p>
            <a:pPr lvl="2"/>
            <a:r>
              <a:rPr lang="en-US" altLang="en-US" dirty="0"/>
              <a:t>intervention increased the odds of headache by 106%</a:t>
            </a:r>
          </a:p>
          <a:p>
            <a:pPr lvl="4"/>
            <a:endParaRPr lang="en-US" altLang="en-US" dirty="0"/>
          </a:p>
          <a:p>
            <a:r>
              <a:rPr lang="en-US" altLang="en-US" b="1" dirty="0"/>
              <a:t>or for a reduction in odds:</a:t>
            </a:r>
          </a:p>
          <a:p>
            <a:pPr lvl="1"/>
            <a:r>
              <a:rPr lang="en-US" altLang="en-US" dirty="0"/>
              <a:t>Odds ratio 0.06</a:t>
            </a:r>
          </a:p>
          <a:p>
            <a:pPr lvl="2"/>
            <a:r>
              <a:rPr lang="en-US" altLang="en-US" dirty="0"/>
              <a:t>intervention reduced the odds of headache to 6% of the odds in the control group</a:t>
            </a:r>
          </a:p>
          <a:p>
            <a:pPr lvl="2"/>
            <a:r>
              <a:rPr lang="en-US" altLang="en-US" dirty="0"/>
              <a:t>intervention reduced the odds of headache by 94%</a:t>
            </a:r>
          </a:p>
        </p:txBody>
      </p:sp>
    </p:spTree>
    <p:extLst>
      <p:ext uri="{BB962C8B-B14F-4D97-AF65-F5344CB8AC3E}">
        <p14:creationId xmlns:p14="http://schemas.microsoft.com/office/powerpoint/2010/main" val="3667262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dirty="0"/>
              <a:t>Risk difference</a:t>
            </a:r>
            <a:endParaRPr lang="en-AU" altLang="en-US" dirty="0"/>
          </a:p>
        </p:txBody>
      </p:sp>
      <p:sp>
        <p:nvSpPr>
          <p:cNvPr id="17411" name="Rectangle 3"/>
          <p:cNvSpPr>
            <a:spLocks noGrp="1" noChangeArrowheads="1"/>
          </p:cNvSpPr>
          <p:nvPr>
            <p:ph idx="4294967295"/>
          </p:nvPr>
        </p:nvSpPr>
        <p:spPr>
          <a:xfrm>
            <a:off x="595423" y="2120776"/>
            <a:ext cx="6707188" cy="3354387"/>
          </a:xfrm>
        </p:spPr>
        <p:txBody>
          <a:bodyPr/>
          <a:lstStyle/>
          <a:p>
            <a:pPr marL="185738" indent="-185738">
              <a:buFont typeface="Arial" panose="020B0604020202020204" pitchFamily="34" charset="0"/>
              <a:buChar char="•"/>
            </a:pPr>
            <a:r>
              <a:rPr lang="en-US" altLang="en-US" dirty="0"/>
              <a:t>risk of event with intervention</a:t>
            </a:r>
            <a:br>
              <a:rPr lang="en-US" altLang="en-US" dirty="0"/>
            </a:br>
            <a:r>
              <a:rPr lang="en-US" altLang="en-US" dirty="0"/>
              <a:t>= </a:t>
            </a:r>
            <a:r>
              <a:rPr lang="en-US" altLang="en-US" b="1" dirty="0">
                <a:solidFill>
                  <a:schemeClr val="bg2"/>
                </a:solidFill>
              </a:rPr>
              <a:t>17/68</a:t>
            </a:r>
          </a:p>
          <a:p>
            <a:pPr marL="185738" indent="-185738">
              <a:buFont typeface="Arial" panose="020B0604020202020204" pitchFamily="34" charset="0"/>
              <a:buChar char="•"/>
            </a:pPr>
            <a:r>
              <a:rPr lang="en-US" altLang="en-US" dirty="0"/>
              <a:t>risk of event with control</a:t>
            </a:r>
          </a:p>
          <a:p>
            <a:pPr marL="352425" lvl="2" indent="0">
              <a:buNone/>
            </a:pPr>
            <a:r>
              <a:rPr lang="en-US" altLang="en-US" dirty="0"/>
              <a:t>= </a:t>
            </a:r>
            <a:r>
              <a:rPr lang="en-US" altLang="en-US" sz="2000" b="1" dirty="0">
                <a:solidFill>
                  <a:schemeClr val="tx2">
                    <a:lumMod val="50000"/>
                    <a:lumOff val="50000"/>
                  </a:schemeClr>
                </a:solidFill>
              </a:rPr>
              <a:t>9/64</a:t>
            </a:r>
          </a:p>
          <a:p>
            <a:endParaRPr lang="en-US" altLang="en-US" dirty="0"/>
          </a:p>
          <a:p>
            <a:pPr marL="185738" indent="-185738">
              <a:buFont typeface="Arial" panose="020B0604020202020204" pitchFamily="34" charset="0"/>
              <a:buChar char="•"/>
            </a:pPr>
            <a:r>
              <a:rPr lang="en-US" altLang="en-US" dirty="0"/>
              <a:t>risk difference = risk with intervention – risk with control </a:t>
            </a:r>
          </a:p>
          <a:p>
            <a:pPr marL="352425"/>
            <a:r>
              <a:rPr lang="en-US" altLang="en-US" dirty="0"/>
              <a:t>=</a:t>
            </a:r>
            <a:r>
              <a:rPr lang="en-US" altLang="en-US" b="1" dirty="0">
                <a:solidFill>
                  <a:schemeClr val="bg2"/>
                </a:solidFill>
              </a:rPr>
              <a:t>17/68 – </a:t>
            </a:r>
            <a:r>
              <a:rPr lang="en-US" altLang="en-US" b="1" dirty="0">
                <a:solidFill>
                  <a:schemeClr val="tx2">
                    <a:lumMod val="50000"/>
                    <a:lumOff val="50000"/>
                  </a:schemeClr>
                </a:solidFill>
              </a:rPr>
              <a:t>9/64</a:t>
            </a:r>
            <a:r>
              <a:rPr lang="en-US" altLang="en-US" dirty="0"/>
              <a:t>  </a:t>
            </a:r>
          </a:p>
          <a:p>
            <a:pPr marL="352425"/>
            <a:r>
              <a:rPr lang="en-US" altLang="en-US" dirty="0"/>
              <a:t>= 0.25 – 0.14  = 0.11</a:t>
            </a:r>
          </a:p>
          <a:p>
            <a:pPr>
              <a:spcBef>
                <a:spcPts val="600"/>
              </a:spcBef>
            </a:pPr>
            <a:r>
              <a:rPr lang="en-US" altLang="en-US" dirty="0"/>
              <a:t>         </a:t>
            </a:r>
          </a:p>
        </p:txBody>
      </p:sp>
      <p:graphicFrame>
        <p:nvGraphicFramePr>
          <p:cNvPr id="600106" name="Group 42"/>
          <p:cNvGraphicFramePr>
            <a:graphicFrameLocks noGrp="1"/>
          </p:cNvGraphicFramePr>
          <p:nvPr>
            <p:extLst>
              <p:ext uri="{D42A27DB-BD31-4B8C-83A1-F6EECF244321}">
                <p14:modId xmlns:p14="http://schemas.microsoft.com/office/powerpoint/2010/main" val="3204720587"/>
              </p:ext>
            </p:extLst>
          </p:nvPr>
        </p:nvGraphicFramePr>
        <p:xfrm>
          <a:off x="4036423" y="1950438"/>
          <a:ext cx="4584248" cy="1709672"/>
        </p:xfrm>
        <a:graphic>
          <a:graphicData uri="http://schemas.openxmlformats.org/drawingml/2006/table">
            <a:tbl>
              <a:tblPr/>
              <a:tblGrid>
                <a:gridCol w="1104413">
                  <a:extLst>
                    <a:ext uri="{9D8B030D-6E8A-4147-A177-3AD203B41FA5}">
                      <a16:colId xmlns:a16="http://schemas.microsoft.com/office/drawing/2014/main" val="20000"/>
                    </a:ext>
                  </a:extLst>
                </a:gridCol>
                <a:gridCol w="1325295">
                  <a:extLst>
                    <a:ext uri="{9D8B030D-6E8A-4147-A177-3AD203B41FA5}">
                      <a16:colId xmlns:a16="http://schemas.microsoft.com/office/drawing/2014/main" val="20001"/>
                    </a:ext>
                  </a:extLst>
                </a:gridCol>
                <a:gridCol w="1306576">
                  <a:extLst>
                    <a:ext uri="{9D8B030D-6E8A-4147-A177-3AD203B41FA5}">
                      <a16:colId xmlns:a16="http://schemas.microsoft.com/office/drawing/2014/main" val="20002"/>
                    </a:ext>
                  </a:extLst>
                </a:gridCol>
                <a:gridCol w="847964">
                  <a:extLst>
                    <a:ext uri="{9D8B030D-6E8A-4147-A177-3AD203B41FA5}">
                      <a16:colId xmlns:a16="http://schemas.microsoft.com/office/drawing/2014/main" val="20003"/>
                    </a:ext>
                  </a:extLst>
                </a:gridCol>
              </a:tblGrid>
              <a:tr h="28949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endParaRPr kumimoji="0" lang="en-AU" sz="1300" b="0" i="1"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Headache</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No headache</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a:ln>
                            <a:noFill/>
                          </a:ln>
                          <a:solidFill>
                            <a:schemeClr val="tx1"/>
                          </a:solidFill>
                          <a:effectLst/>
                          <a:latin typeface="Calibri" pitchFamily="34" charset="0"/>
                          <a:cs typeface="Arial" charset="0"/>
                        </a:rPr>
                        <a:t>Total</a:t>
                      </a:r>
                      <a:endParaRPr kumimoji="0" lang="en-AU" sz="13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692">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Intervention: </a:t>
                      </a:r>
                    </a:p>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0" i="0" u="none" strike="noStrike" cap="none" normalizeH="0" baseline="0" dirty="0">
                          <a:ln>
                            <a:noFill/>
                          </a:ln>
                          <a:solidFill>
                            <a:schemeClr val="tx1"/>
                          </a:solidFill>
                          <a:effectLst/>
                          <a:latin typeface="Calibri" pitchFamily="34" charset="0"/>
                          <a:cs typeface="Arial" charset="0"/>
                        </a:rPr>
                        <a:t>Caffeine</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bg2"/>
                          </a:solidFill>
                          <a:effectLst/>
                          <a:latin typeface="Calibri" pitchFamily="34" charset="0"/>
                          <a:cs typeface="Arial" charset="0"/>
                        </a:rPr>
                        <a:t>17</a:t>
                      </a:r>
                      <a:endParaRPr kumimoji="0" lang="en-AU" sz="1800" b="1" i="0" u="none" strike="noStrike" cap="none" normalizeH="0" baseline="0" dirty="0">
                        <a:ln>
                          <a:noFill/>
                        </a:ln>
                        <a:solidFill>
                          <a:schemeClr val="bg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0" i="0" u="none" strike="noStrike" cap="none" normalizeH="0" baseline="0" dirty="0">
                          <a:ln>
                            <a:noFill/>
                          </a:ln>
                          <a:solidFill>
                            <a:schemeClr val="tx1"/>
                          </a:solidFill>
                          <a:effectLst/>
                          <a:latin typeface="Calibri" pitchFamily="34" charset="0"/>
                          <a:cs typeface="Arial" charset="0"/>
                        </a:rPr>
                        <a:t>51</a:t>
                      </a:r>
                      <a:endParaRPr kumimoji="0" lang="en-AU" sz="1800" b="0" i="0" u="none" strike="noStrike" cap="none" normalizeH="0" baseline="0" dirty="0">
                        <a:ln>
                          <a:noFill/>
                        </a:ln>
                        <a:solidFill>
                          <a:schemeClr val="tx1"/>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bg2"/>
                          </a:solidFill>
                          <a:effectLst/>
                          <a:latin typeface="Calibri" pitchFamily="34" charset="0"/>
                          <a:cs typeface="Arial" charset="0"/>
                        </a:rPr>
                        <a:t>68</a:t>
                      </a:r>
                      <a:endParaRPr kumimoji="0" lang="en-AU" sz="1800" b="1" i="0" u="none" strike="noStrike" cap="none" normalizeH="0" baseline="0" dirty="0">
                        <a:ln>
                          <a:noFill/>
                        </a:ln>
                        <a:solidFill>
                          <a:schemeClr val="bg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418984">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dirty="0">
                          <a:ln>
                            <a:noFill/>
                          </a:ln>
                          <a:solidFill>
                            <a:schemeClr val="tx1"/>
                          </a:solidFill>
                          <a:effectLst/>
                          <a:latin typeface="Calibri" pitchFamily="34" charset="0"/>
                          <a:cs typeface="Arial" charset="0"/>
                        </a:rPr>
                        <a:t>Control:</a:t>
                      </a:r>
                    </a:p>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0" i="0" u="none" strike="noStrike" cap="none" normalizeH="0" baseline="0" dirty="0">
                          <a:ln>
                            <a:noFill/>
                          </a:ln>
                          <a:solidFill>
                            <a:schemeClr val="tx1"/>
                          </a:solidFill>
                          <a:effectLst/>
                          <a:latin typeface="Calibri" pitchFamily="34" charset="0"/>
                          <a:cs typeface="Arial" charset="0"/>
                        </a:rPr>
                        <a:t>Decaf</a:t>
                      </a:r>
                      <a:endParaRPr kumimoji="0" lang="en-AU" sz="13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2">
                              <a:lumMod val="50000"/>
                              <a:lumOff val="50000"/>
                            </a:schemeClr>
                          </a:solidFill>
                          <a:effectLst/>
                          <a:latin typeface="Calibri" pitchFamily="34" charset="0"/>
                          <a:cs typeface="Arial" charset="0"/>
                        </a:rPr>
                        <a:t>9</a:t>
                      </a:r>
                      <a:endParaRPr kumimoji="0" lang="en-AU" sz="1800" b="1" i="0" u="none" strike="noStrike" cap="none" normalizeH="0" baseline="0" dirty="0">
                        <a:ln>
                          <a:noFill/>
                        </a:ln>
                        <a:solidFill>
                          <a:schemeClr val="tx2">
                            <a:lumMod val="50000"/>
                            <a:lumOff val="50000"/>
                          </a:schemeClr>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0" i="0" u="none" strike="noStrike" cap="none" normalizeH="0" baseline="0" dirty="0">
                          <a:ln>
                            <a:noFill/>
                          </a:ln>
                          <a:solidFill>
                            <a:schemeClr val="tx1"/>
                          </a:solidFill>
                          <a:effectLst/>
                          <a:latin typeface="Calibri" pitchFamily="34" charset="0"/>
                          <a:cs typeface="Arial" charset="0"/>
                        </a:rPr>
                        <a:t>55</a:t>
                      </a:r>
                      <a:endParaRPr kumimoji="0" lang="en-AU" sz="1800" b="0" i="0" u="none" strike="noStrike" cap="none" normalizeH="0" baseline="0" dirty="0">
                        <a:ln>
                          <a:noFill/>
                        </a:ln>
                        <a:solidFill>
                          <a:schemeClr val="tx1"/>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2">
                              <a:lumMod val="50000"/>
                              <a:lumOff val="50000"/>
                            </a:schemeClr>
                          </a:solidFill>
                          <a:effectLst/>
                          <a:latin typeface="Calibri" pitchFamily="34" charset="0"/>
                          <a:cs typeface="Arial" charset="0"/>
                        </a:rPr>
                        <a:t>64</a:t>
                      </a:r>
                      <a:endParaRPr kumimoji="0" lang="en-AU" sz="1800" b="1" i="0" u="none" strike="noStrike" cap="none" normalizeH="0" baseline="0" dirty="0">
                        <a:ln>
                          <a:noFill/>
                        </a:ln>
                        <a:solidFill>
                          <a:schemeClr val="tx2">
                            <a:lumMod val="50000"/>
                            <a:lumOff val="50000"/>
                          </a:schemeClr>
                        </a:solidFill>
                        <a:effectLst/>
                        <a:latin typeface="Calibri" pitchFamily="34" charset="0"/>
                        <a:cs typeface="Arial" charset="0"/>
                      </a:endParaRPr>
                    </a:p>
                  </a:txBody>
                  <a:tcPr marT="45688" marB="4568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692">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300" b="1" i="0" u="none" strike="noStrike" cap="none" normalizeH="0" baseline="0">
                          <a:ln>
                            <a:noFill/>
                          </a:ln>
                          <a:solidFill>
                            <a:schemeClr val="tx1"/>
                          </a:solidFill>
                          <a:effectLst/>
                          <a:latin typeface="Calibri" pitchFamily="34" charset="0"/>
                          <a:cs typeface="Arial" charset="0"/>
                        </a:rPr>
                        <a:t>Total</a:t>
                      </a:r>
                      <a:endParaRPr kumimoji="0" lang="en-AU" sz="13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a:ln>
                            <a:noFill/>
                          </a:ln>
                          <a:solidFill>
                            <a:schemeClr val="tx1"/>
                          </a:solidFill>
                          <a:effectLst/>
                          <a:latin typeface="Calibri" pitchFamily="34" charset="0"/>
                          <a:cs typeface="Arial" charset="0"/>
                        </a:rPr>
                        <a:t>26</a:t>
                      </a:r>
                      <a:endParaRPr kumimoji="0" lang="en-AU" sz="18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a:ln>
                            <a:noFill/>
                          </a:ln>
                          <a:solidFill>
                            <a:schemeClr val="tx1"/>
                          </a:solidFill>
                          <a:effectLst/>
                          <a:latin typeface="Calibri" pitchFamily="34" charset="0"/>
                          <a:cs typeface="Arial" charset="0"/>
                        </a:rPr>
                        <a:t>106</a:t>
                      </a:r>
                      <a:endParaRPr kumimoji="0" lang="en-AU" sz="1800" b="0" i="0" u="none" strike="noStrike" cap="none" normalizeH="0" baseline="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1800" b="1" i="0" u="none" strike="noStrike" cap="none" normalizeH="0" baseline="0" dirty="0">
                          <a:ln>
                            <a:noFill/>
                          </a:ln>
                          <a:solidFill>
                            <a:schemeClr val="tx1"/>
                          </a:solidFill>
                          <a:effectLst/>
                          <a:latin typeface="Calibri" pitchFamily="34" charset="0"/>
                          <a:cs typeface="Arial" charset="0"/>
                        </a:rPr>
                        <a:t>132</a:t>
                      </a:r>
                      <a:endParaRPr kumimoji="0" lang="en-AU" sz="1800" b="0" i="0" u="none" strike="noStrike" cap="none" normalizeH="0" baseline="0" dirty="0">
                        <a:ln>
                          <a:noFill/>
                        </a:ln>
                        <a:solidFill>
                          <a:schemeClr val="tx2"/>
                        </a:solidFill>
                        <a:effectLst/>
                        <a:latin typeface="Calibri" pitchFamily="34" charset="0"/>
                        <a:cs typeface="Arial" charset="0"/>
                      </a:endParaRPr>
                    </a:p>
                  </a:txBody>
                  <a:tcPr marT="45688" marB="4568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 name="TextBox 11"/>
          <p:cNvSpPr txBox="1"/>
          <p:nvPr/>
        </p:nvSpPr>
        <p:spPr>
          <a:xfrm>
            <a:off x="439738" y="5645501"/>
            <a:ext cx="8422105" cy="369332"/>
          </a:xfrm>
          <a:prstGeom prst="rect">
            <a:avLst/>
          </a:prstGeom>
          <a:noFill/>
        </p:spPr>
        <p:txBody>
          <a:bodyPr wrap="square" rtlCol="0">
            <a:spAutoFit/>
          </a:bodyPr>
          <a:lstStyle/>
          <a:p>
            <a:r>
              <a:rPr lang="en-AU" altLang="en-US" b="1" dirty="0">
                <a:solidFill>
                  <a:schemeClr val="tx2"/>
                </a:solidFill>
              </a:rPr>
              <a:t>Where risk difference = 0, there is no difference between the groups</a:t>
            </a:r>
          </a:p>
        </p:txBody>
      </p:sp>
    </p:spTree>
    <p:extLst>
      <p:ext uri="{BB962C8B-B14F-4D97-AF65-F5344CB8AC3E}">
        <p14:creationId xmlns:p14="http://schemas.microsoft.com/office/powerpoint/2010/main" val="324263368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t>Expressing it in words</a:t>
            </a:r>
            <a:endParaRPr lang="en-AU" altLang="en-US"/>
          </a:p>
        </p:txBody>
      </p:sp>
      <p:sp>
        <p:nvSpPr>
          <p:cNvPr id="22531" name="Rectangle 3"/>
          <p:cNvSpPr>
            <a:spLocks noGrp="1" noChangeArrowheads="1"/>
          </p:cNvSpPr>
          <p:nvPr>
            <p:ph idx="4294967295"/>
          </p:nvPr>
        </p:nvSpPr>
        <p:spPr>
          <a:xfrm>
            <a:off x="715963" y="2203450"/>
            <a:ext cx="8428037" cy="3910013"/>
          </a:xfrm>
        </p:spPr>
        <p:txBody>
          <a:bodyPr/>
          <a:lstStyle/>
          <a:p>
            <a:pPr lvl="1"/>
            <a:r>
              <a:rPr lang="en-US" altLang="en-US" dirty="0"/>
              <a:t>Risk difference 0.11</a:t>
            </a:r>
          </a:p>
          <a:p>
            <a:pPr lvl="2"/>
            <a:r>
              <a:rPr lang="en-US" altLang="en-US" dirty="0"/>
              <a:t>intervention increased the risk of headache by 11 percentage points</a:t>
            </a:r>
          </a:p>
          <a:p>
            <a:pPr lvl="2"/>
            <a:r>
              <a:rPr lang="en-US" altLang="en-US" dirty="0"/>
              <a:t>14 out of 100 people experienced a headache in the control group. 11 more people experienced a headache with caffeine.</a:t>
            </a:r>
          </a:p>
          <a:p>
            <a:pPr lvl="4"/>
            <a:endParaRPr lang="en-US" altLang="en-US" dirty="0"/>
          </a:p>
          <a:p>
            <a:r>
              <a:rPr lang="en-US" altLang="en-US" b="1" dirty="0"/>
              <a:t>or for a reduction in risk:</a:t>
            </a:r>
          </a:p>
          <a:p>
            <a:pPr lvl="1"/>
            <a:r>
              <a:rPr lang="en-US" altLang="en-US" dirty="0"/>
              <a:t>Risk difference -0.11</a:t>
            </a:r>
          </a:p>
          <a:p>
            <a:pPr lvl="2"/>
            <a:r>
              <a:rPr lang="en-US" altLang="en-US" dirty="0"/>
              <a:t>intervention reduced the risk of headache by 11 percentage points</a:t>
            </a:r>
          </a:p>
          <a:p>
            <a:pPr lvl="2"/>
            <a:r>
              <a:rPr lang="en-US" altLang="en-US" dirty="0"/>
              <a:t>14 out of 100 people experienced a headache in the control group. 11 fewer people experienced a headache with caffeine.</a:t>
            </a:r>
          </a:p>
        </p:txBody>
      </p:sp>
    </p:spTree>
    <p:extLst>
      <p:ext uri="{BB962C8B-B14F-4D97-AF65-F5344CB8AC3E}">
        <p14:creationId xmlns:p14="http://schemas.microsoft.com/office/powerpoint/2010/main" val="1301500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6"/>
          <p:cNvSpPr>
            <a:spLocks noGrp="1"/>
          </p:cNvSpPr>
          <p:nvPr>
            <p:ph type="title"/>
          </p:nvPr>
        </p:nvSpPr>
        <p:spPr>
          <a:xfrm>
            <a:off x="439737" y="1224315"/>
            <a:ext cx="8427425" cy="632838"/>
          </a:xfrm>
        </p:spPr>
        <p:txBody>
          <a:bodyPr/>
          <a:lstStyle/>
          <a:p>
            <a:r>
              <a:rPr lang="en-US" altLang="en-US" dirty="0"/>
              <a:t>Steps of a Cochrane </a:t>
            </a:r>
            <a:r>
              <a:rPr lang="hr-HR" altLang="en-US"/>
              <a:t>Review</a:t>
            </a:r>
            <a:endParaRPr lang="en-AU" altLang="en-US" dirty="0"/>
          </a:p>
        </p:txBody>
      </p:sp>
      <p:sp>
        <p:nvSpPr>
          <p:cNvPr id="15363" name="Content Placeholder 8"/>
          <p:cNvSpPr>
            <a:spLocks noGrp="1"/>
          </p:cNvSpPr>
          <p:nvPr>
            <p:ph idx="4294967295"/>
          </p:nvPr>
        </p:nvSpPr>
        <p:spPr>
          <a:xfrm>
            <a:off x="538649" y="2013762"/>
            <a:ext cx="8229600" cy="4598988"/>
          </a:xfrm>
        </p:spPr>
        <p:txBody>
          <a:bodyPr/>
          <a:lstStyle/>
          <a:p>
            <a:pPr marL="457200" indent="-457200" eaLnBrk="1" hangingPunct="1">
              <a:buFont typeface="Calibri" panose="020F0502020204030204" pitchFamily="34" charset="0"/>
              <a:buAutoNum type="arabicPeriod"/>
            </a:pPr>
            <a:r>
              <a:rPr lang="en-US" altLang="en-US" sz="2200" dirty="0"/>
              <a:t>define the question</a:t>
            </a:r>
          </a:p>
          <a:p>
            <a:pPr marL="457200" indent="-457200" eaLnBrk="1" hangingPunct="1">
              <a:buFont typeface="Calibri" panose="020F0502020204030204" pitchFamily="34" charset="0"/>
              <a:buAutoNum type="arabicPeriod"/>
            </a:pPr>
            <a:r>
              <a:rPr lang="en-AU" altLang="en-US" sz="2200" dirty="0"/>
              <a:t>plan eligibility criteria</a:t>
            </a:r>
          </a:p>
          <a:p>
            <a:pPr marL="457200" indent="-457200" eaLnBrk="1" hangingPunct="1">
              <a:buFont typeface="Calibri" panose="020F0502020204030204" pitchFamily="34" charset="0"/>
              <a:buAutoNum type="arabicPeriod"/>
            </a:pPr>
            <a:r>
              <a:rPr lang="en-AU" altLang="en-US" sz="2200" dirty="0"/>
              <a:t>plan methods</a:t>
            </a:r>
          </a:p>
          <a:p>
            <a:pPr marL="457200" indent="-457200" eaLnBrk="1" hangingPunct="1">
              <a:buFont typeface="Calibri" panose="020F0502020204030204" pitchFamily="34" charset="0"/>
              <a:buAutoNum type="arabicPeriod"/>
            </a:pPr>
            <a:r>
              <a:rPr lang="en-US" altLang="en-US" sz="2200" dirty="0"/>
              <a:t>search for studies</a:t>
            </a:r>
          </a:p>
          <a:p>
            <a:pPr marL="457200" indent="-457200" eaLnBrk="1" hangingPunct="1">
              <a:buFont typeface="Calibri" panose="020F0502020204030204" pitchFamily="34" charset="0"/>
              <a:buAutoNum type="arabicPeriod"/>
            </a:pPr>
            <a:r>
              <a:rPr lang="en-US" altLang="en-US" sz="2200" dirty="0"/>
              <a:t>apply eligibility criteria</a:t>
            </a:r>
          </a:p>
          <a:p>
            <a:pPr marL="457200" indent="-457200" eaLnBrk="1" hangingPunct="1">
              <a:buFont typeface="Calibri" panose="020F0502020204030204" pitchFamily="34" charset="0"/>
              <a:buAutoNum type="arabicPeriod"/>
            </a:pPr>
            <a:r>
              <a:rPr lang="en-US" altLang="en-US" sz="2200" b="1" dirty="0"/>
              <a:t>collect data</a:t>
            </a:r>
          </a:p>
          <a:p>
            <a:pPr marL="457200" indent="-457200" eaLnBrk="1" hangingPunct="1">
              <a:buFont typeface="Calibri" panose="020F0502020204030204" pitchFamily="34" charset="0"/>
              <a:buAutoNum type="arabicPeriod"/>
            </a:pPr>
            <a:r>
              <a:rPr lang="en-US" altLang="en-US" sz="2200" dirty="0"/>
              <a:t>assess studies for risk of bias</a:t>
            </a:r>
          </a:p>
          <a:p>
            <a:pPr marL="457200" indent="-457200" eaLnBrk="1" hangingPunct="1">
              <a:buFont typeface="Calibri" panose="020F0502020204030204" pitchFamily="34" charset="0"/>
              <a:buAutoNum type="arabicPeriod"/>
            </a:pPr>
            <a:r>
              <a:rPr lang="en-US" altLang="en-US" sz="2200" b="1" dirty="0" err="1"/>
              <a:t>analyse</a:t>
            </a:r>
            <a:r>
              <a:rPr lang="en-US" altLang="en-US" sz="2200" b="1" dirty="0"/>
              <a:t> and present results</a:t>
            </a:r>
          </a:p>
          <a:p>
            <a:pPr marL="457200" indent="-457200" eaLnBrk="1" hangingPunct="1">
              <a:buFont typeface="Calibri" panose="020F0502020204030204" pitchFamily="34" charset="0"/>
              <a:buAutoNum type="arabicPeriod"/>
            </a:pPr>
            <a:r>
              <a:rPr lang="en-US" altLang="en-US" sz="2200" dirty="0"/>
              <a:t>interpret results and draw conclusions</a:t>
            </a:r>
          </a:p>
          <a:p>
            <a:pPr marL="457200" indent="-457200" eaLnBrk="1" hangingPunct="1">
              <a:buFont typeface="Calibri" panose="020F0502020204030204" pitchFamily="34" charset="0"/>
              <a:buAutoNum type="arabicPeriod"/>
            </a:pPr>
            <a:r>
              <a:rPr lang="en-US" altLang="en-US" sz="2200" dirty="0"/>
              <a:t>improve and update review</a:t>
            </a:r>
            <a:endParaRPr lang="en-AU" altLang="en-US" sz="2200" dirty="0"/>
          </a:p>
        </p:txBody>
      </p:sp>
    </p:spTree>
    <p:extLst>
      <p:ext uri="{BB962C8B-B14F-4D97-AF65-F5344CB8AC3E}">
        <p14:creationId xmlns:p14="http://schemas.microsoft.com/office/powerpoint/2010/main" val="355984027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39738" y="1158369"/>
            <a:ext cx="6120000" cy="632838"/>
          </a:xfrm>
        </p:spPr>
        <p:txBody>
          <a:bodyPr/>
          <a:lstStyle/>
          <a:p>
            <a:pPr eaLnBrk="1" hangingPunct="1"/>
            <a:r>
              <a:rPr lang="en-US" altLang="en-US" dirty="0"/>
              <a:t>Now it’s your turn!</a:t>
            </a:r>
            <a:endParaRPr lang="en-AU" altLang="en-US" dirty="0"/>
          </a:p>
        </p:txBody>
      </p:sp>
      <p:sp>
        <p:nvSpPr>
          <p:cNvPr id="23555" name="Content Placeholder 4"/>
          <p:cNvSpPr>
            <a:spLocks noGrp="1"/>
          </p:cNvSpPr>
          <p:nvPr>
            <p:ph idx="4294967295"/>
          </p:nvPr>
        </p:nvSpPr>
        <p:spPr>
          <a:xfrm>
            <a:off x="914400" y="4891088"/>
            <a:ext cx="8229600" cy="1844675"/>
          </a:xfrm>
        </p:spPr>
        <p:txBody>
          <a:bodyPr/>
          <a:lstStyle/>
          <a:p>
            <a:pPr marL="358775" indent="-358775" eaLnBrk="1" hangingPunct="1">
              <a:buFont typeface="Calibri" panose="020F0502020204030204" pitchFamily="34" charset="0"/>
              <a:buAutoNum type="arabicPeriod"/>
            </a:pPr>
            <a:r>
              <a:rPr lang="en-AU" altLang="en-US" dirty="0"/>
              <a:t>calculate:</a:t>
            </a:r>
          </a:p>
          <a:p>
            <a:pPr lvl="3"/>
            <a:r>
              <a:rPr lang="en-AU" altLang="en-US" dirty="0"/>
              <a:t>risk ratio for the effect of treatment on chance of event</a:t>
            </a:r>
          </a:p>
          <a:p>
            <a:pPr lvl="3"/>
            <a:r>
              <a:rPr lang="en-AU" altLang="en-US" dirty="0"/>
              <a:t>odds ratio for the effect of treatment on chance of event</a:t>
            </a:r>
          </a:p>
          <a:p>
            <a:pPr marL="358775" indent="-358775" eaLnBrk="1" hangingPunct="1">
              <a:buFont typeface="Calibri" panose="020F0502020204030204" pitchFamily="34" charset="0"/>
              <a:buAutoNum type="arabicPeriod"/>
            </a:pPr>
            <a:r>
              <a:rPr lang="en-AU" altLang="en-US" dirty="0"/>
              <a:t>express the results in words</a:t>
            </a:r>
          </a:p>
        </p:txBody>
      </p:sp>
      <p:graphicFrame>
        <p:nvGraphicFramePr>
          <p:cNvPr id="15454" name="Group 94"/>
          <p:cNvGraphicFramePr>
            <a:graphicFrameLocks noGrp="1"/>
          </p:cNvGraphicFramePr>
          <p:nvPr>
            <p:extLst>
              <p:ext uri="{D42A27DB-BD31-4B8C-83A1-F6EECF244321}">
                <p14:modId xmlns:p14="http://schemas.microsoft.com/office/powerpoint/2010/main" val="1833781647"/>
              </p:ext>
            </p:extLst>
          </p:nvPr>
        </p:nvGraphicFramePr>
        <p:xfrm>
          <a:off x="1251284" y="1997243"/>
          <a:ext cx="6015790" cy="2598237"/>
        </p:xfrm>
        <a:graphic>
          <a:graphicData uri="http://schemas.openxmlformats.org/drawingml/2006/table">
            <a:tbl>
              <a:tblPr/>
              <a:tblGrid>
                <a:gridCol w="1816769">
                  <a:extLst>
                    <a:ext uri="{9D8B030D-6E8A-4147-A177-3AD203B41FA5}">
                      <a16:colId xmlns:a16="http://schemas.microsoft.com/office/drawing/2014/main" val="20000"/>
                    </a:ext>
                  </a:extLst>
                </a:gridCol>
                <a:gridCol w="1455821">
                  <a:extLst>
                    <a:ext uri="{9D8B030D-6E8A-4147-A177-3AD203B41FA5}">
                      <a16:colId xmlns:a16="http://schemas.microsoft.com/office/drawing/2014/main" val="20001"/>
                    </a:ext>
                  </a:extLst>
                </a:gridCol>
                <a:gridCol w="1407694">
                  <a:extLst>
                    <a:ext uri="{9D8B030D-6E8A-4147-A177-3AD203B41FA5}">
                      <a16:colId xmlns:a16="http://schemas.microsoft.com/office/drawing/2014/main" val="20002"/>
                    </a:ext>
                  </a:extLst>
                </a:gridCol>
                <a:gridCol w="1335506">
                  <a:extLst>
                    <a:ext uri="{9D8B030D-6E8A-4147-A177-3AD203B41FA5}">
                      <a16:colId xmlns:a16="http://schemas.microsoft.com/office/drawing/2014/main" val="20003"/>
                    </a:ext>
                  </a:extLst>
                </a:gridCol>
              </a:tblGrid>
              <a:tr h="6286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AU" sz="2000" b="0" i="1"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mj-lt"/>
                          <a:cs typeface="Arial" charset="0"/>
                        </a:rPr>
                        <a:t>Event</a:t>
                      </a:r>
                      <a:endParaRPr kumimoji="0" lang="en-AU" sz="2000" b="0" i="0" u="none" strike="noStrike" cap="none" normalizeH="0" baseline="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mj-lt"/>
                          <a:cs typeface="Arial" charset="0"/>
                        </a:rPr>
                        <a:t>No Event</a:t>
                      </a:r>
                      <a:endParaRPr kumimoji="0" lang="en-AU" sz="2000" b="0" i="0"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mj-lt"/>
                          <a:cs typeface="Arial" charset="0"/>
                        </a:rPr>
                        <a:t>Total</a:t>
                      </a:r>
                      <a:endParaRPr kumimoji="0" lang="en-AU" sz="2000" b="0" i="0"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137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mj-lt"/>
                          <a:cs typeface="Arial" charset="0"/>
                        </a:rPr>
                        <a:t>Intervention</a:t>
                      </a:r>
                      <a:endParaRPr kumimoji="0" lang="en-AU" sz="2000" b="0" i="0" u="none" strike="noStrike" cap="none" normalizeH="0" baseline="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mj-lt"/>
                          <a:cs typeface="Arial" charset="0"/>
                        </a:rPr>
                        <a:t>2</a:t>
                      </a:r>
                      <a:endParaRPr kumimoji="0" lang="en-AU" sz="2000" b="0" i="0"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cs typeface="Arial" charset="0"/>
                        </a:rPr>
                        <a:t>8</a:t>
                      </a:r>
                      <a:endParaRPr kumimoji="0" lang="en-AU" sz="2000" b="0" i="0" u="none" strike="noStrike" cap="none" normalizeH="0" baseline="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mj-lt"/>
                          <a:cs typeface="Arial" charset="0"/>
                        </a:rPr>
                        <a:t>10</a:t>
                      </a:r>
                      <a:endParaRPr kumimoji="0" lang="en-AU" sz="2000" b="0" i="0"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62715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mj-lt"/>
                          <a:cs typeface="Arial" charset="0"/>
                        </a:rPr>
                        <a:t>Control</a:t>
                      </a:r>
                      <a:endParaRPr kumimoji="0" lang="en-AU" sz="2000" b="0" i="0"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cs typeface="Arial" charset="0"/>
                        </a:rPr>
                        <a:t>5</a:t>
                      </a:r>
                      <a:endParaRPr kumimoji="0" lang="en-AU" sz="2000" b="0" i="0" u="none" strike="noStrike" cap="none" normalizeH="0" baseline="0">
                        <a:ln>
                          <a:noFill/>
                        </a:ln>
                        <a:solidFill>
                          <a:schemeClr val="bg2"/>
                        </a:solidFill>
                        <a:effectLst/>
                        <a:latin typeface="+mj-lt"/>
                        <a:cs typeface="Arial" charset="0"/>
                      </a:endParaRPr>
                    </a:p>
                  </a:txBody>
                  <a:tcPr marL="91460" marR="91460" marT="45718" marB="4571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cs typeface="Arial" charset="0"/>
                        </a:rPr>
                        <a:t>5</a:t>
                      </a:r>
                      <a:endParaRPr kumimoji="0" lang="en-AU" sz="2000" b="0" i="0" u="none" strike="noStrike" cap="none" normalizeH="0" baseline="0">
                        <a:ln>
                          <a:noFill/>
                        </a:ln>
                        <a:solidFill>
                          <a:schemeClr val="bg2"/>
                        </a:solidFill>
                        <a:effectLst/>
                        <a:latin typeface="+mj-lt"/>
                        <a:cs typeface="Arial" charset="0"/>
                      </a:endParaRPr>
                    </a:p>
                  </a:txBody>
                  <a:tcPr marL="91460" marR="91460" marT="45718" marB="4571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cs typeface="Arial" charset="0"/>
                        </a:rPr>
                        <a:t>10</a:t>
                      </a:r>
                      <a:endParaRPr kumimoji="0" lang="en-AU" sz="2000" b="0" i="0" u="none" strike="noStrike" cap="none" normalizeH="0" baseline="0">
                        <a:ln>
                          <a:noFill/>
                        </a:ln>
                        <a:solidFill>
                          <a:schemeClr val="bg2"/>
                        </a:solidFill>
                        <a:effectLst/>
                        <a:latin typeface="+mj-lt"/>
                        <a:cs typeface="Arial" charset="0"/>
                      </a:endParaRPr>
                    </a:p>
                  </a:txBody>
                  <a:tcPr marL="91460" marR="91460" marT="45718" marB="4571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286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mj-lt"/>
                          <a:cs typeface="Arial" charset="0"/>
                        </a:rPr>
                        <a:t>Total</a:t>
                      </a:r>
                      <a:endParaRPr kumimoji="0" lang="en-AU" sz="2000" b="0" i="0"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mj-lt"/>
                          <a:cs typeface="Arial" charset="0"/>
                        </a:rPr>
                        <a:t>7</a:t>
                      </a:r>
                      <a:endParaRPr kumimoji="0" lang="en-AU" sz="2000" b="0" i="0"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mj-lt"/>
                          <a:cs typeface="Arial" charset="0"/>
                        </a:rPr>
                        <a:t>13</a:t>
                      </a:r>
                      <a:endParaRPr kumimoji="0" lang="en-AU" sz="2000" b="0" i="0"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mj-lt"/>
                          <a:cs typeface="Arial" charset="0"/>
                        </a:rPr>
                        <a:t>20</a:t>
                      </a:r>
                      <a:endParaRPr kumimoji="0" lang="en-AU" sz="2000" b="0" i="0" u="none" strike="noStrike" cap="none" normalizeH="0" baseline="0" dirty="0">
                        <a:ln>
                          <a:noFill/>
                        </a:ln>
                        <a:solidFill>
                          <a:schemeClr val="bg2"/>
                        </a:solidFill>
                        <a:effectLst/>
                        <a:latin typeface="+mj-lt"/>
                        <a:cs typeface="Arial" charset="0"/>
                      </a:endParaRPr>
                    </a:p>
                  </a:txBody>
                  <a:tcPr marL="91460" marR="91460" marT="45718" marB="4571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73009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dirty="0"/>
              <a:t>The answers</a:t>
            </a:r>
            <a:endParaRPr lang="en-AU" altLang="en-US" dirty="0"/>
          </a:p>
        </p:txBody>
      </p:sp>
      <p:sp>
        <p:nvSpPr>
          <p:cNvPr id="24579" name="Rectangle 3"/>
          <p:cNvSpPr>
            <a:spLocks noGrp="1" noChangeArrowheads="1"/>
          </p:cNvSpPr>
          <p:nvPr>
            <p:ph type="body" idx="4294967295"/>
          </p:nvPr>
        </p:nvSpPr>
        <p:spPr>
          <a:xfrm>
            <a:off x="914400" y="2144713"/>
            <a:ext cx="8229600" cy="4144962"/>
          </a:xfrm>
        </p:spPr>
        <p:txBody>
          <a:bodyPr/>
          <a:lstStyle/>
          <a:p>
            <a:pPr eaLnBrk="1" hangingPunct="1"/>
            <a:endParaRPr lang="en-US" altLang="en-US" dirty="0"/>
          </a:p>
          <a:p>
            <a:pPr eaLnBrk="1" hangingPunct="1"/>
            <a:r>
              <a:rPr lang="en-US" altLang="en-US" dirty="0"/>
              <a:t>Risk ratio</a:t>
            </a:r>
          </a:p>
          <a:p>
            <a:pPr eaLnBrk="1" hangingPunct="1">
              <a:buFontTx/>
              <a:buNone/>
            </a:pPr>
            <a:endParaRPr lang="en-US" altLang="en-US" dirty="0"/>
          </a:p>
          <a:p>
            <a:pPr eaLnBrk="1" hangingPunct="1">
              <a:buFontTx/>
              <a:buNone/>
            </a:pPr>
            <a:endParaRPr lang="en-US" altLang="en-US" dirty="0"/>
          </a:p>
          <a:p>
            <a:pPr eaLnBrk="1" hangingPunct="1"/>
            <a:endParaRPr lang="en-US" altLang="en-US" dirty="0"/>
          </a:p>
          <a:p>
            <a:pPr eaLnBrk="1" hangingPunct="1"/>
            <a:r>
              <a:rPr lang="en-US" altLang="en-US" dirty="0"/>
              <a:t>Odds ratio</a:t>
            </a:r>
          </a:p>
          <a:p>
            <a:pPr eaLnBrk="1" hangingPunct="1">
              <a:buFontTx/>
              <a:buNone/>
            </a:pPr>
            <a:endParaRPr lang="en-AU" altLang="en-US" dirty="0"/>
          </a:p>
          <a:p>
            <a:pPr eaLnBrk="1" hangingPunct="1">
              <a:buFontTx/>
              <a:buNone/>
            </a:pPr>
            <a:endParaRPr lang="en-AU" altLang="en-US" dirty="0"/>
          </a:p>
        </p:txBody>
      </p:sp>
      <p:graphicFrame>
        <p:nvGraphicFramePr>
          <p:cNvPr id="8" name="Object 7"/>
          <p:cNvGraphicFramePr>
            <a:graphicFrameLocks noChangeAspect="1"/>
          </p:cNvGraphicFramePr>
          <p:nvPr>
            <p:extLst>
              <p:ext uri="{D42A27DB-BD31-4B8C-83A1-F6EECF244321}">
                <p14:modId xmlns:p14="http://schemas.microsoft.com/office/powerpoint/2010/main" val="176640832"/>
              </p:ext>
            </p:extLst>
          </p:nvPr>
        </p:nvGraphicFramePr>
        <p:xfrm>
          <a:off x="2878138" y="2300808"/>
          <a:ext cx="2903537" cy="1019175"/>
        </p:xfrm>
        <a:graphic>
          <a:graphicData uri="http://schemas.openxmlformats.org/presentationml/2006/ole">
            <mc:AlternateContent xmlns:mc="http://schemas.openxmlformats.org/markup-compatibility/2006">
              <mc:Choice xmlns:v="urn:schemas-microsoft-com:vml" Requires="v">
                <p:oleObj name="Equation" r:id="rId3" imgW="1193800" imgH="419100" progId="Equation.3">
                  <p:embed/>
                </p:oleObj>
              </mc:Choice>
              <mc:Fallback>
                <p:oleObj name="Equation" r:id="rId3" imgW="1193800" imgH="419100" progId="Equation.3">
                  <p:embed/>
                  <p:pic>
                    <p:nvPicPr>
                      <p:cNvPr id="8"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78138" y="2300808"/>
                        <a:ext cx="2903537"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2299028827"/>
              </p:ext>
            </p:extLst>
          </p:nvPr>
        </p:nvGraphicFramePr>
        <p:xfrm>
          <a:off x="2878138" y="3993065"/>
          <a:ext cx="3006725" cy="1001712"/>
        </p:xfrm>
        <a:graphic>
          <a:graphicData uri="http://schemas.openxmlformats.org/presentationml/2006/ole">
            <mc:AlternateContent xmlns:mc="http://schemas.openxmlformats.org/markup-compatibility/2006">
              <mc:Choice xmlns:v="urn:schemas-microsoft-com:vml" Requires="v">
                <p:oleObj name="Equation" r:id="rId5" imgW="1257300" imgH="419100" progId="Equation.3">
                  <p:embed/>
                </p:oleObj>
              </mc:Choice>
              <mc:Fallback>
                <p:oleObj name="Equation" r:id="rId5" imgW="1257300" imgH="419100" progId="Equation.3">
                  <p:embed/>
                  <p:pic>
                    <p:nvPicPr>
                      <p:cNvPr id="9"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78138" y="3993065"/>
                        <a:ext cx="3006725" cy="10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733379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a:t>Session outline</a:t>
            </a:r>
            <a:endParaRPr lang="en-AU" altLang="en-US"/>
          </a:p>
        </p:txBody>
      </p:sp>
      <p:sp>
        <p:nvSpPr>
          <p:cNvPr id="25603" name="Rectangle 3"/>
          <p:cNvSpPr>
            <a:spLocks noGrp="1" noChangeArrowheads="1"/>
          </p:cNvSpPr>
          <p:nvPr>
            <p:ph idx="1"/>
          </p:nvPr>
        </p:nvSpPr>
        <p:spPr/>
        <p:txBody>
          <a:bodyPr/>
          <a:lstStyle/>
          <a:p>
            <a:pPr marL="185738" indent="-185738">
              <a:buFont typeface="Arial" panose="020B0604020202020204" pitchFamily="34" charset="0"/>
              <a:buChar char="•"/>
            </a:pPr>
            <a:r>
              <a:rPr lang="en-GB" altLang="en-US" dirty="0"/>
              <a:t>expressing chance: risk and odds</a:t>
            </a:r>
          </a:p>
          <a:p>
            <a:pPr marL="185738" indent="-185738">
              <a:buFont typeface="Arial" panose="020B0604020202020204" pitchFamily="34" charset="0"/>
              <a:buChar char="•"/>
            </a:pPr>
            <a:r>
              <a:rPr lang="en-GB" altLang="en-US" dirty="0"/>
              <a:t>effect measures for comparing groups</a:t>
            </a:r>
          </a:p>
          <a:p>
            <a:pPr marL="185738" indent="-185738">
              <a:buFont typeface="Arial" panose="020B0604020202020204" pitchFamily="34" charset="0"/>
              <a:buChar char="•"/>
            </a:pPr>
            <a:r>
              <a:rPr lang="en-GB" altLang="en-US" b="1" dirty="0"/>
              <a:t>choosing an effect measure</a:t>
            </a:r>
          </a:p>
          <a:p>
            <a:pPr marL="185738" indent="-185738">
              <a:buFont typeface="Arial" panose="020B0604020202020204" pitchFamily="34" charset="0"/>
              <a:buChar char="•"/>
            </a:pPr>
            <a:r>
              <a:rPr lang="en-AU" altLang="en-US" dirty="0"/>
              <a:t>collecting data for dichotomous outcomes</a:t>
            </a:r>
          </a:p>
        </p:txBody>
      </p:sp>
    </p:spTree>
    <p:extLst>
      <p:ext uri="{BB962C8B-B14F-4D97-AF65-F5344CB8AC3E}">
        <p14:creationId xmlns:p14="http://schemas.microsoft.com/office/powerpoint/2010/main" val="9933052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dirty="0"/>
              <a:t>Choosing an effect measure</a:t>
            </a:r>
            <a:endParaRPr lang="en-AU" altLang="en-US" dirty="0"/>
          </a:p>
        </p:txBody>
      </p:sp>
      <p:sp>
        <p:nvSpPr>
          <p:cNvPr id="26627" name="Rectangle 3"/>
          <p:cNvSpPr>
            <a:spLocks noGrp="1" noChangeArrowheads="1"/>
          </p:cNvSpPr>
          <p:nvPr>
            <p:ph idx="4294967295"/>
          </p:nvPr>
        </p:nvSpPr>
        <p:spPr>
          <a:xfrm>
            <a:off x="765544" y="2256170"/>
            <a:ext cx="6119813" cy="2236788"/>
          </a:xfrm>
        </p:spPr>
        <p:txBody>
          <a:bodyPr/>
          <a:lstStyle/>
          <a:p>
            <a:pPr lvl="1"/>
            <a:r>
              <a:rPr lang="en-US" altLang="en-US" dirty="0"/>
              <a:t>communication of effect</a:t>
            </a:r>
          </a:p>
          <a:p>
            <a:pPr lvl="2"/>
            <a:r>
              <a:rPr lang="en-US" altLang="en-US" dirty="0"/>
              <a:t>users must be able to understand and apply the result</a:t>
            </a:r>
          </a:p>
          <a:p>
            <a:pPr lvl="1"/>
            <a:r>
              <a:rPr lang="en-US" altLang="en-US" dirty="0"/>
              <a:t>consistency of effect</a:t>
            </a:r>
          </a:p>
          <a:p>
            <a:pPr lvl="2"/>
            <a:r>
              <a:rPr lang="en-US" altLang="en-US" dirty="0"/>
              <a:t>applicable to all populations and contexts</a:t>
            </a:r>
          </a:p>
          <a:p>
            <a:pPr lvl="1"/>
            <a:r>
              <a:rPr lang="en-US" altLang="en-US" dirty="0"/>
              <a:t>mathematical properties</a:t>
            </a:r>
          </a:p>
        </p:txBody>
      </p:sp>
      <p:sp>
        <p:nvSpPr>
          <p:cNvPr id="4" name="Rectangle 3"/>
          <p:cNvSpPr/>
          <p:nvPr/>
        </p:nvSpPr>
        <p:spPr>
          <a:xfrm>
            <a:off x="1891669" y="5092645"/>
            <a:ext cx="5299353" cy="989013"/>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Your C</a:t>
            </a:r>
            <a:r>
              <a:rPr lang="hr-HR" dirty="0"/>
              <a:t>ochrane Group</a:t>
            </a:r>
            <a:r>
              <a:rPr lang="en-AU" dirty="0"/>
              <a:t> may have a policy</a:t>
            </a:r>
          </a:p>
        </p:txBody>
      </p:sp>
    </p:spTree>
    <p:extLst>
      <p:ext uri="{BB962C8B-B14F-4D97-AF65-F5344CB8AC3E}">
        <p14:creationId xmlns:p14="http://schemas.microsoft.com/office/powerpoint/2010/main" val="49694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39738" y="1328233"/>
            <a:ext cx="6120000" cy="632838"/>
          </a:xfrm>
        </p:spPr>
        <p:txBody>
          <a:bodyPr/>
          <a:lstStyle/>
          <a:p>
            <a:pPr eaLnBrk="1" hangingPunct="1"/>
            <a:r>
              <a:rPr lang="en-AU" altLang="en-US"/>
              <a:t>Communication</a:t>
            </a:r>
          </a:p>
        </p:txBody>
      </p:sp>
      <p:sp>
        <p:nvSpPr>
          <p:cNvPr id="27651" name="Content Placeholder 2"/>
          <p:cNvSpPr>
            <a:spLocks noGrp="1"/>
          </p:cNvSpPr>
          <p:nvPr>
            <p:ph idx="4294967295"/>
          </p:nvPr>
        </p:nvSpPr>
        <p:spPr>
          <a:xfrm>
            <a:off x="723014" y="2205038"/>
            <a:ext cx="8229600" cy="4130675"/>
          </a:xfrm>
        </p:spPr>
        <p:txBody>
          <a:bodyPr/>
          <a:lstStyle/>
          <a:p>
            <a:pPr lvl="1"/>
            <a:r>
              <a:rPr lang="en-US" altLang="en-US" dirty="0"/>
              <a:t>OR is hard to understand, often misinterpreted</a:t>
            </a:r>
          </a:p>
          <a:p>
            <a:pPr lvl="1"/>
            <a:r>
              <a:rPr lang="en-US" altLang="en-US" dirty="0"/>
              <a:t>RR is easier, but relative</a:t>
            </a:r>
          </a:p>
          <a:p>
            <a:pPr lvl="2"/>
            <a:r>
              <a:rPr lang="en-US" altLang="en-US" dirty="0"/>
              <a:t>can mean a very big or very small change</a:t>
            </a:r>
          </a:p>
          <a:p>
            <a:pPr lvl="1"/>
            <a:r>
              <a:rPr lang="en-US" altLang="en-US" dirty="0"/>
              <a:t>RD is easiest</a:t>
            </a:r>
          </a:p>
          <a:p>
            <a:pPr lvl="2"/>
            <a:r>
              <a:rPr lang="en-US" altLang="en-US" dirty="0"/>
              <a:t>absolute measure of actual change in risk</a:t>
            </a:r>
          </a:p>
          <a:p>
            <a:pPr lvl="2"/>
            <a:r>
              <a:rPr lang="en-US" altLang="en-US" dirty="0"/>
              <a:t>easily converted to natural frequencies or NNT</a:t>
            </a:r>
            <a:endParaRPr lang="en-AU" altLang="en-US" dirty="0"/>
          </a:p>
        </p:txBody>
      </p:sp>
    </p:spTree>
    <p:extLst>
      <p:ext uri="{BB962C8B-B14F-4D97-AF65-F5344CB8AC3E}">
        <p14:creationId xmlns:p14="http://schemas.microsoft.com/office/powerpoint/2010/main" val="4232099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a:t>Consistency</a:t>
            </a:r>
            <a:endParaRPr lang="en-AU" altLang="en-US"/>
          </a:p>
        </p:txBody>
      </p:sp>
      <p:sp>
        <p:nvSpPr>
          <p:cNvPr id="28675" name="Rectangle 3"/>
          <p:cNvSpPr>
            <a:spLocks noGrp="1" noChangeArrowheads="1"/>
          </p:cNvSpPr>
          <p:nvPr>
            <p:ph idx="4294967295"/>
          </p:nvPr>
        </p:nvSpPr>
        <p:spPr>
          <a:xfrm>
            <a:off x="792454" y="2179880"/>
            <a:ext cx="7777163" cy="3910013"/>
          </a:xfrm>
        </p:spPr>
        <p:txBody>
          <a:bodyPr/>
          <a:lstStyle/>
          <a:p>
            <a:pPr lvl="1"/>
            <a:r>
              <a:rPr lang="en-US" altLang="en-US" dirty="0"/>
              <a:t>event rates vary from study to study within a review</a:t>
            </a:r>
          </a:p>
          <a:p>
            <a:pPr lvl="1"/>
            <a:r>
              <a:rPr lang="en-US" altLang="en-US" dirty="0"/>
              <a:t>study of meta-analyses in </a:t>
            </a:r>
            <a:r>
              <a:rPr lang="hr-HR" altLang="en-US" dirty="0"/>
              <a:t>t</a:t>
            </a:r>
            <a:r>
              <a:rPr lang="en-US" altLang="en-US" dirty="0"/>
              <a:t>he Cochrane Library:</a:t>
            </a:r>
          </a:p>
          <a:p>
            <a:pPr lvl="2"/>
            <a:r>
              <a:rPr lang="en-US" altLang="en-US" dirty="0"/>
              <a:t>RR and OR are less variable across different populations</a:t>
            </a:r>
          </a:p>
          <a:p>
            <a:pPr lvl="2"/>
            <a:r>
              <a:rPr lang="en-US" altLang="en-US" dirty="0"/>
              <a:t>RD is more variable, dependent on baseline risk</a:t>
            </a:r>
          </a:p>
          <a:p>
            <a:pPr lvl="1"/>
            <a:r>
              <a:rPr lang="en-US" altLang="en-US" dirty="0"/>
              <a:t>readers will apply results to their own population, which may be different again</a:t>
            </a:r>
          </a:p>
        </p:txBody>
      </p:sp>
      <p:sp>
        <p:nvSpPr>
          <p:cNvPr id="4" name="Text Box 8"/>
          <p:cNvSpPr txBox="1">
            <a:spLocks noChangeArrowheads="1"/>
          </p:cNvSpPr>
          <p:nvPr/>
        </p:nvSpPr>
        <p:spPr bwMode="auto">
          <a:xfrm>
            <a:off x="87688" y="6319335"/>
            <a:ext cx="8481929" cy="446087"/>
          </a:xfrm>
          <a:prstGeom prst="rect">
            <a:avLst/>
          </a:prstGeom>
          <a:noFill/>
          <a:ln w="9525">
            <a:noFill/>
            <a:miter lim="800000"/>
            <a:headEnd/>
            <a:tailEnd/>
          </a:ln>
        </p:spPr>
        <p:txBody>
          <a:bodyPr/>
          <a:lstStyle/>
          <a:p>
            <a:pPr>
              <a:spcBef>
                <a:spcPct val="20000"/>
              </a:spcBef>
              <a:buClr>
                <a:schemeClr val="tx1"/>
              </a:buClr>
              <a:buFont typeface="Wingdings" pitchFamily="2" charset="2"/>
              <a:buNone/>
              <a:defRPr/>
            </a:pPr>
            <a:r>
              <a:rPr kumimoji="0" lang="en-AU" sz="1400" dirty="0">
                <a:solidFill>
                  <a:schemeClr val="tx2"/>
                </a:solidFill>
                <a:latin typeface="+mn-lt"/>
                <a:cs typeface="Arial" charset="0"/>
              </a:rPr>
              <a:t>Source: </a:t>
            </a:r>
            <a:r>
              <a:rPr kumimoji="0" lang="en-AU" sz="1400" dirty="0" err="1">
                <a:solidFill>
                  <a:schemeClr val="tx2"/>
                </a:solidFill>
                <a:latin typeface="+mn-lt"/>
                <a:cs typeface="Arial" charset="0"/>
              </a:rPr>
              <a:t>Deeks</a:t>
            </a:r>
            <a:r>
              <a:rPr kumimoji="0" lang="en-AU" sz="1400" dirty="0">
                <a:solidFill>
                  <a:schemeClr val="tx2"/>
                </a:solidFill>
                <a:latin typeface="+mn-lt"/>
                <a:cs typeface="Arial" charset="0"/>
              </a:rPr>
              <a:t> JJ. Issues in the selection of a summary statistic for meta-analysis of clinical trials with binary outcomes. </a:t>
            </a:r>
            <a:r>
              <a:rPr kumimoji="0" lang="en-AU" sz="1400" i="1" dirty="0">
                <a:solidFill>
                  <a:schemeClr val="tx2"/>
                </a:solidFill>
                <a:latin typeface="+mn-lt"/>
                <a:cs typeface="Arial" charset="0"/>
              </a:rPr>
              <a:t>Statistics in Medicine</a:t>
            </a:r>
            <a:r>
              <a:rPr kumimoji="0" lang="en-AU" sz="1400" dirty="0">
                <a:solidFill>
                  <a:schemeClr val="tx2"/>
                </a:solidFill>
                <a:latin typeface="+mn-lt"/>
                <a:cs typeface="Arial" charset="0"/>
              </a:rPr>
              <a:t> 2002; 21:1575-1600 </a:t>
            </a:r>
          </a:p>
        </p:txBody>
      </p:sp>
    </p:spTree>
    <p:extLst>
      <p:ext uri="{BB962C8B-B14F-4D97-AF65-F5344CB8AC3E}">
        <p14:creationId xmlns:p14="http://schemas.microsoft.com/office/powerpoint/2010/main" val="3252081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Mathematical properties</a:t>
            </a:r>
            <a:endParaRPr lang="en-AU" altLang="en-US"/>
          </a:p>
        </p:txBody>
      </p:sp>
      <p:sp>
        <p:nvSpPr>
          <p:cNvPr id="29699" name="Rectangle 3"/>
          <p:cNvSpPr>
            <a:spLocks noGrp="1" noChangeArrowheads="1"/>
          </p:cNvSpPr>
          <p:nvPr>
            <p:ph idx="4294967295"/>
          </p:nvPr>
        </p:nvSpPr>
        <p:spPr>
          <a:xfrm>
            <a:off x="861237" y="2181262"/>
            <a:ext cx="4791075" cy="3910012"/>
          </a:xfrm>
        </p:spPr>
        <p:txBody>
          <a:bodyPr/>
          <a:lstStyle/>
          <a:p>
            <a:pPr lvl="1"/>
            <a:r>
              <a:rPr lang="en-US" altLang="en-US" dirty="0"/>
              <a:t>defining your event</a:t>
            </a:r>
          </a:p>
          <a:p>
            <a:pPr lvl="2"/>
            <a:r>
              <a:rPr lang="en-US" altLang="en-US" dirty="0"/>
              <a:t>good or bad, presence or absence?</a:t>
            </a:r>
            <a:endParaRPr lang="hr-HR" altLang="en-US" dirty="0"/>
          </a:p>
          <a:p>
            <a:pPr lvl="2"/>
            <a:r>
              <a:rPr lang="en-US" altLang="en-US" dirty="0"/>
              <a:t>OR and RD are stable either way, RR varies</a:t>
            </a:r>
          </a:p>
          <a:p>
            <a:pPr lvl="2"/>
            <a:r>
              <a:rPr lang="en-US" altLang="en-US" dirty="0"/>
              <a:t>think carefully and choose in advance</a:t>
            </a:r>
          </a:p>
          <a:p>
            <a:pPr lvl="1"/>
            <a:r>
              <a:rPr lang="en-US" altLang="en-US" dirty="0"/>
              <a:t>unbounded values</a:t>
            </a:r>
          </a:p>
          <a:p>
            <a:pPr lvl="2"/>
            <a:r>
              <a:rPr lang="en-US" altLang="en-US" dirty="0"/>
              <a:t>OR is the only unbounded effect measure</a:t>
            </a:r>
            <a:r>
              <a:rPr lang="hr-HR" altLang="en-US" dirty="0"/>
              <a:t> (</a:t>
            </a:r>
            <a:r>
              <a:rPr lang="hr-HR" altLang="en-US" dirty="0" err="1"/>
              <a:t>can</a:t>
            </a:r>
            <a:r>
              <a:rPr lang="hr-HR" altLang="en-US" dirty="0"/>
              <a:t> take </a:t>
            </a:r>
            <a:r>
              <a:rPr lang="hr-HR" altLang="en-US" dirty="0" err="1"/>
              <a:t>any</a:t>
            </a:r>
            <a:r>
              <a:rPr lang="hr-HR" altLang="en-US" dirty="0"/>
              <a:t> </a:t>
            </a:r>
            <a:r>
              <a:rPr lang="hr-HR" altLang="en-US" dirty="0" err="1"/>
              <a:t>number</a:t>
            </a:r>
            <a:r>
              <a:rPr lang="hr-HR" altLang="en-US" dirty="0"/>
              <a:t> </a:t>
            </a:r>
            <a:r>
              <a:rPr lang="hr-HR" altLang="en-US" dirty="0" err="1"/>
              <a:t>from</a:t>
            </a:r>
            <a:r>
              <a:rPr lang="hr-HR" altLang="en-US" dirty="0"/>
              <a:t> zero to </a:t>
            </a:r>
            <a:r>
              <a:rPr lang="hr-HR" altLang="en-US" dirty="0" err="1"/>
              <a:t>infinity</a:t>
            </a:r>
            <a:r>
              <a:rPr lang="hr-HR" altLang="en-US" dirty="0"/>
              <a:t>)</a:t>
            </a:r>
            <a:endParaRPr lang="en-US" altLang="en-US" dirty="0"/>
          </a:p>
        </p:txBody>
      </p:sp>
    </p:spTree>
    <p:extLst>
      <p:ext uri="{BB962C8B-B14F-4D97-AF65-F5344CB8AC3E}">
        <p14:creationId xmlns:p14="http://schemas.microsoft.com/office/powerpoint/2010/main" val="3796332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a:t>Summary</a:t>
            </a:r>
            <a:endParaRPr lang="en-AU" altLang="en-US"/>
          </a:p>
        </p:txBody>
      </p:sp>
      <p:graphicFrame>
        <p:nvGraphicFramePr>
          <p:cNvPr id="31891" name="Group 147"/>
          <p:cNvGraphicFramePr>
            <a:graphicFrameLocks noGrp="1"/>
          </p:cNvGraphicFramePr>
          <p:nvPr>
            <p:extLst>
              <p:ext uri="{D42A27DB-BD31-4B8C-83A1-F6EECF244321}">
                <p14:modId xmlns:p14="http://schemas.microsoft.com/office/powerpoint/2010/main" val="5727301"/>
              </p:ext>
            </p:extLst>
          </p:nvPr>
        </p:nvGraphicFramePr>
        <p:xfrm>
          <a:off x="1176338" y="2475746"/>
          <a:ext cx="6727825" cy="3206752"/>
        </p:xfrm>
        <a:graphic>
          <a:graphicData uri="http://schemas.openxmlformats.org/drawingml/2006/table">
            <a:tbl>
              <a:tblPr/>
              <a:tblGrid>
                <a:gridCol w="2176462">
                  <a:extLst>
                    <a:ext uri="{9D8B030D-6E8A-4147-A177-3AD203B41FA5}">
                      <a16:colId xmlns:a16="http://schemas.microsoft.com/office/drawing/2014/main" val="20000"/>
                    </a:ext>
                  </a:extLst>
                </a:gridCol>
                <a:gridCol w="1649413">
                  <a:extLst>
                    <a:ext uri="{9D8B030D-6E8A-4147-A177-3AD203B41FA5}">
                      <a16:colId xmlns:a16="http://schemas.microsoft.com/office/drawing/2014/main" val="20001"/>
                    </a:ext>
                  </a:extLst>
                </a:gridCol>
                <a:gridCol w="1450975">
                  <a:extLst>
                    <a:ext uri="{9D8B030D-6E8A-4147-A177-3AD203B41FA5}">
                      <a16:colId xmlns:a16="http://schemas.microsoft.com/office/drawing/2014/main" val="20002"/>
                    </a:ext>
                  </a:extLst>
                </a:gridCol>
                <a:gridCol w="1450975">
                  <a:extLst>
                    <a:ext uri="{9D8B030D-6E8A-4147-A177-3AD203B41FA5}">
                      <a16:colId xmlns:a16="http://schemas.microsoft.com/office/drawing/2014/main" val="20003"/>
                    </a:ext>
                  </a:extLst>
                </a:gridCol>
              </a:tblGrid>
              <a:tr h="8016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sz="2000" b="0" i="0" u="none" strike="noStrike" cap="none" normalizeH="0" baseline="0" dirty="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Calibri" pitchFamily="34" charset="0"/>
                          <a:cs typeface="Arial" charset="0"/>
                        </a:rPr>
                        <a:t>OR</a:t>
                      </a:r>
                      <a:endParaRPr kumimoji="0" lang="en-AU" sz="2000" b="0" i="0" u="none" strike="noStrike" cap="none" normalizeH="0" baseline="0" dirty="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Calibri" pitchFamily="34" charset="0"/>
                          <a:cs typeface="Arial" charset="0"/>
                        </a:rPr>
                        <a:t>RR</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Calibri" pitchFamily="34" charset="0"/>
                          <a:cs typeface="Arial" charset="0"/>
                        </a:rPr>
                        <a:t>RD</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01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Calibri" pitchFamily="34" charset="0"/>
                          <a:cs typeface="Arial" charset="0"/>
                        </a:rPr>
                        <a:t>Communication</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Calibri" pitchFamily="34" charset="0"/>
                          <a:cs typeface="Arial" charset="0"/>
                          <a:sym typeface="Wingdings" pitchFamily="2" charset="2"/>
                        </a:rPr>
                        <a:t></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charset="0"/>
                          <a:sym typeface="Wingdings" pitchFamily="2" charset="2"/>
                        </a:rPr>
                        <a:t></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charset="0"/>
                          <a:sym typeface="Wingdings" pitchFamily="2" charset="2"/>
                        </a:rPr>
                        <a:t></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801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Calibri" pitchFamily="34" charset="0"/>
                          <a:cs typeface="Arial" charset="0"/>
                        </a:rPr>
                        <a:t>Consistency</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charset="0"/>
                          <a:sym typeface="Wingdings" pitchFamily="2" charset="2"/>
                        </a:rPr>
                        <a:t></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charset="0"/>
                          <a:sym typeface="Wingdings" pitchFamily="2" charset="2"/>
                        </a:rPr>
                        <a:t></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Calibri" pitchFamily="34" charset="0"/>
                          <a:cs typeface="Arial" charset="0"/>
                          <a:sym typeface="Wingdings" pitchFamily="2" charset="2"/>
                        </a:rPr>
                        <a:t></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801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Calibri" pitchFamily="34" charset="0"/>
                          <a:cs typeface="Arial" charset="0"/>
                        </a:rPr>
                        <a:t>Mathematics</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charset="0"/>
                          <a:sym typeface="Wingdings" pitchFamily="2" charset="2"/>
                        </a:rPr>
                        <a:t></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Calibri" pitchFamily="34" charset="0"/>
                          <a:cs typeface="Arial" charset="0"/>
                          <a:sym typeface="Wingdings" pitchFamily="2" charset="2"/>
                        </a:rPr>
                        <a:t></a:t>
                      </a:r>
                      <a:endParaRPr kumimoji="0" lang="en-AU" sz="2000" b="0" i="0" u="none" strike="noStrike" cap="none" normalizeH="0" baseline="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a:ln>
                            <a:noFill/>
                          </a:ln>
                          <a:solidFill>
                            <a:schemeClr val="tx1"/>
                          </a:solidFill>
                          <a:effectLst/>
                          <a:latin typeface="Calibri" pitchFamily="34" charset="0"/>
                          <a:cs typeface="Arial" charset="0"/>
                          <a:sym typeface="Wingdings" pitchFamily="2" charset="2"/>
                        </a:rPr>
                        <a:t></a:t>
                      </a:r>
                      <a:endParaRPr kumimoji="0" lang="en-AU" sz="2000" b="0" i="0" u="none" strike="noStrike" cap="none" normalizeH="0" baseline="0" dirty="0">
                        <a:ln>
                          <a:noFill/>
                        </a:ln>
                        <a:solidFill>
                          <a:schemeClr val="bg2"/>
                        </a:solidFill>
                        <a:effectLst/>
                        <a:latin typeface="Calibri" pitchFamily="34" charset="0"/>
                        <a:cs typeface="Arial" charset="0"/>
                      </a:endParaRPr>
                    </a:p>
                  </a:txBody>
                  <a:tcPr marL="91425" marR="91425" marT="45712" marB="45712"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95301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a:t>Session outline</a:t>
            </a:r>
            <a:endParaRPr lang="en-AU" altLang="en-US"/>
          </a:p>
        </p:txBody>
      </p:sp>
      <p:sp>
        <p:nvSpPr>
          <p:cNvPr id="31747" name="Rectangle 3"/>
          <p:cNvSpPr>
            <a:spLocks noGrp="1" noChangeArrowheads="1"/>
          </p:cNvSpPr>
          <p:nvPr>
            <p:ph idx="1"/>
          </p:nvPr>
        </p:nvSpPr>
        <p:spPr/>
        <p:txBody>
          <a:bodyPr/>
          <a:lstStyle/>
          <a:p>
            <a:pPr marL="185738" indent="-185738">
              <a:buFont typeface="Arial" panose="020B0604020202020204" pitchFamily="34" charset="0"/>
              <a:buChar char="•"/>
            </a:pPr>
            <a:r>
              <a:rPr lang="en-GB" altLang="en-US" dirty="0"/>
              <a:t>expressing chance: risk and odds</a:t>
            </a:r>
          </a:p>
          <a:p>
            <a:pPr marL="185738" indent="-185738">
              <a:buFont typeface="Arial" panose="020B0604020202020204" pitchFamily="34" charset="0"/>
              <a:buChar char="•"/>
            </a:pPr>
            <a:r>
              <a:rPr lang="en-GB" altLang="en-US" dirty="0"/>
              <a:t>effect measures for comparing groups</a:t>
            </a:r>
          </a:p>
          <a:p>
            <a:pPr marL="185738" indent="-185738">
              <a:buFont typeface="Arial" panose="020B0604020202020204" pitchFamily="34" charset="0"/>
              <a:buChar char="•"/>
            </a:pPr>
            <a:r>
              <a:rPr lang="en-GB" altLang="en-US" dirty="0"/>
              <a:t>choosing an effect measure</a:t>
            </a:r>
          </a:p>
          <a:p>
            <a:pPr marL="185738" indent="-185738">
              <a:buFont typeface="Arial" panose="020B0604020202020204" pitchFamily="34" charset="0"/>
              <a:buChar char="•"/>
            </a:pPr>
            <a:r>
              <a:rPr lang="en-AU" altLang="en-US" b="1" dirty="0"/>
              <a:t>collecting data for dichotomous outcomes</a:t>
            </a:r>
          </a:p>
        </p:txBody>
      </p:sp>
    </p:spTree>
    <p:extLst>
      <p:ext uri="{BB962C8B-B14F-4D97-AF65-F5344CB8AC3E}">
        <p14:creationId xmlns:p14="http://schemas.microsoft.com/office/powerpoint/2010/main" val="10490962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a:t>Collecting data</a:t>
            </a:r>
            <a:endParaRPr lang="en-AU" altLang="en-US"/>
          </a:p>
        </p:txBody>
      </p:sp>
      <p:sp>
        <p:nvSpPr>
          <p:cNvPr id="32771" name="Content Placeholder 4"/>
          <p:cNvSpPr>
            <a:spLocks noGrp="1"/>
          </p:cNvSpPr>
          <p:nvPr>
            <p:ph idx="4294967295"/>
          </p:nvPr>
        </p:nvSpPr>
        <p:spPr>
          <a:xfrm>
            <a:off x="1073150" y="2270125"/>
            <a:ext cx="8070850" cy="414338"/>
          </a:xfrm>
        </p:spPr>
        <p:txBody>
          <a:bodyPr/>
          <a:lstStyle/>
          <a:p>
            <a:pPr marL="185738" indent="-185738">
              <a:buFont typeface="Arial" panose="020B0604020202020204" pitchFamily="34" charset="0"/>
              <a:buChar char="•"/>
            </a:pPr>
            <a:r>
              <a:rPr lang="en-AU" altLang="en-US" dirty="0"/>
              <a:t>four numbers needed for effect measure and variance:</a:t>
            </a:r>
          </a:p>
        </p:txBody>
      </p:sp>
      <p:graphicFrame>
        <p:nvGraphicFramePr>
          <p:cNvPr id="599088" name="Group 48"/>
          <p:cNvGraphicFramePr>
            <a:graphicFrameLocks noGrp="1"/>
          </p:cNvGraphicFramePr>
          <p:nvPr>
            <p:extLst>
              <p:ext uri="{D42A27DB-BD31-4B8C-83A1-F6EECF244321}">
                <p14:modId xmlns:p14="http://schemas.microsoft.com/office/powerpoint/2010/main" val="4069313451"/>
              </p:ext>
            </p:extLst>
          </p:nvPr>
        </p:nvGraphicFramePr>
        <p:xfrm>
          <a:off x="884238" y="2804783"/>
          <a:ext cx="6977062" cy="2520952"/>
        </p:xfrm>
        <a:graphic>
          <a:graphicData uri="http://schemas.openxmlformats.org/drawingml/2006/table">
            <a:tbl>
              <a:tblPr/>
              <a:tblGrid>
                <a:gridCol w="1604962">
                  <a:extLst>
                    <a:ext uri="{9D8B030D-6E8A-4147-A177-3AD203B41FA5}">
                      <a16:colId xmlns:a16="http://schemas.microsoft.com/office/drawing/2014/main" val="20000"/>
                    </a:ext>
                  </a:extLst>
                </a:gridCol>
                <a:gridCol w="1790700">
                  <a:extLst>
                    <a:ext uri="{9D8B030D-6E8A-4147-A177-3AD203B41FA5}">
                      <a16:colId xmlns:a16="http://schemas.microsoft.com/office/drawing/2014/main" val="20001"/>
                    </a:ext>
                  </a:extLst>
                </a:gridCol>
                <a:gridCol w="1790700">
                  <a:extLst>
                    <a:ext uri="{9D8B030D-6E8A-4147-A177-3AD203B41FA5}">
                      <a16:colId xmlns:a16="http://schemas.microsoft.com/office/drawing/2014/main" val="20002"/>
                    </a:ext>
                  </a:extLst>
                </a:gridCol>
                <a:gridCol w="1790700">
                  <a:extLst>
                    <a:ext uri="{9D8B030D-6E8A-4147-A177-3AD203B41FA5}">
                      <a16:colId xmlns:a16="http://schemas.microsoft.com/office/drawing/2014/main" val="20003"/>
                    </a:ext>
                  </a:extLst>
                </a:gridCol>
              </a:tblGrid>
              <a:tr h="63023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endParaRPr kumimoji="0" lang="en-AU" sz="2000" b="0" i="1" u="none" strike="noStrike" cap="none" normalizeH="0" baseline="0" dirty="0">
                        <a:ln>
                          <a:noFill/>
                        </a:ln>
                        <a:solidFill>
                          <a:schemeClr val="tx2"/>
                        </a:solidFill>
                        <a:effectLst/>
                        <a:latin typeface="+mj-lt"/>
                        <a:cs typeface="Arial" charset="0"/>
                      </a:endParaRPr>
                    </a:p>
                  </a:txBody>
                  <a:tcPr marL="91454" marR="91454" marT="45708" marB="45708"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1" i="0" u="none" strike="noStrike" cap="none" normalizeH="0" baseline="0">
                          <a:ln>
                            <a:noFill/>
                          </a:ln>
                          <a:solidFill>
                            <a:schemeClr val="tx1"/>
                          </a:solidFill>
                          <a:effectLst/>
                          <a:latin typeface="+mj-lt"/>
                          <a:cs typeface="Arial" charset="0"/>
                        </a:rPr>
                        <a:t>Headache</a:t>
                      </a:r>
                      <a:endParaRPr kumimoji="0" lang="en-AU" sz="2000" b="0" i="0" u="none" strike="noStrike" cap="none" normalizeH="0" baseline="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1" i="0" u="none" strike="noStrike" cap="none" normalizeH="0" baseline="0">
                          <a:ln>
                            <a:noFill/>
                          </a:ln>
                          <a:solidFill>
                            <a:schemeClr val="tx1"/>
                          </a:solidFill>
                          <a:effectLst/>
                          <a:latin typeface="+mj-lt"/>
                          <a:cs typeface="Arial" charset="0"/>
                        </a:rPr>
                        <a:t>No headache</a:t>
                      </a:r>
                      <a:endParaRPr kumimoji="0" lang="en-AU" sz="2000" b="0" i="0" u="none" strike="noStrike" cap="none" normalizeH="0" baseline="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1" i="0" u="none" strike="noStrike" cap="none" normalizeH="0" baseline="0">
                          <a:ln>
                            <a:noFill/>
                          </a:ln>
                          <a:solidFill>
                            <a:schemeClr val="tx1"/>
                          </a:solidFill>
                          <a:effectLst/>
                          <a:latin typeface="+mj-lt"/>
                          <a:cs typeface="Arial" charset="0"/>
                        </a:rPr>
                        <a:t>Total</a:t>
                      </a: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23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1" i="0" u="none" strike="noStrike" cap="none" normalizeH="0" baseline="0">
                          <a:ln>
                            <a:noFill/>
                          </a:ln>
                          <a:solidFill>
                            <a:schemeClr val="tx1"/>
                          </a:solidFill>
                          <a:effectLst/>
                          <a:latin typeface="+mj-lt"/>
                          <a:cs typeface="Arial" charset="0"/>
                        </a:rPr>
                        <a:t>Caffeine</a:t>
                      </a:r>
                      <a:endParaRPr kumimoji="0" lang="en-AU" sz="2000" b="0" i="0" u="none" strike="noStrike" cap="none" normalizeH="0" baseline="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0" i="0" u="none" strike="noStrike" cap="none" normalizeH="0" baseline="0" dirty="0">
                          <a:ln>
                            <a:noFill/>
                          </a:ln>
                          <a:solidFill>
                            <a:schemeClr val="tx1"/>
                          </a:solidFill>
                          <a:effectLst/>
                          <a:latin typeface="+mj-lt"/>
                          <a:cs typeface="Arial" charset="0"/>
                        </a:rPr>
                        <a:t>17</a:t>
                      </a:r>
                      <a:endParaRPr kumimoji="0" lang="en-AU" sz="2000" b="0" i="0" u="none" strike="noStrike" cap="none" normalizeH="0" baseline="0" dirty="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0" i="0" u="none" strike="noStrike" cap="none" normalizeH="0" baseline="0">
                          <a:ln>
                            <a:noFill/>
                          </a:ln>
                          <a:solidFill>
                            <a:schemeClr val="tx1"/>
                          </a:solidFill>
                          <a:effectLst/>
                          <a:latin typeface="+mj-lt"/>
                          <a:cs typeface="Arial" charset="0"/>
                        </a:rPr>
                        <a:t>51</a:t>
                      </a:r>
                      <a:endParaRPr kumimoji="0" lang="en-AU" sz="2000" b="0" i="0" u="none" strike="noStrike" cap="none" normalizeH="0" baseline="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0" i="0" u="none" strike="noStrike" cap="none" normalizeH="0" baseline="0">
                          <a:ln>
                            <a:noFill/>
                          </a:ln>
                          <a:solidFill>
                            <a:schemeClr val="tx1"/>
                          </a:solidFill>
                          <a:effectLst/>
                          <a:latin typeface="+mj-lt"/>
                          <a:cs typeface="Arial" charset="0"/>
                        </a:rPr>
                        <a:t>68</a:t>
                      </a:r>
                      <a:endParaRPr kumimoji="0" lang="en-AU" sz="2000" b="0" i="0" u="none" strike="noStrike" cap="none" normalizeH="0" baseline="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solidFill>
                      <a:schemeClr val="bg2">
                        <a:lumMod val="20000"/>
                        <a:lumOff val="80000"/>
                      </a:schemeClr>
                    </a:solidFill>
                  </a:tcPr>
                </a:tc>
                <a:extLst>
                  <a:ext uri="{0D108BD9-81ED-4DB2-BD59-A6C34878D82A}">
                    <a16:rowId xmlns:a16="http://schemas.microsoft.com/office/drawing/2014/main" val="10001"/>
                  </a:ext>
                </a:extLst>
              </a:tr>
              <a:tr h="63023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1" i="0" u="none" strike="noStrike" cap="none" normalizeH="0" baseline="0">
                          <a:ln>
                            <a:noFill/>
                          </a:ln>
                          <a:solidFill>
                            <a:schemeClr val="tx1"/>
                          </a:solidFill>
                          <a:effectLst/>
                          <a:latin typeface="+mj-lt"/>
                          <a:cs typeface="Arial" charset="0"/>
                        </a:rPr>
                        <a:t>Decaf</a:t>
                      </a:r>
                      <a:endParaRPr kumimoji="0" lang="en-AU" sz="2000" b="0" i="0" u="none" strike="noStrike" cap="none" normalizeH="0" baseline="0">
                        <a:ln>
                          <a:noFill/>
                        </a:ln>
                        <a:solidFill>
                          <a:schemeClr val="tx2"/>
                        </a:solidFill>
                        <a:effectLst/>
                        <a:latin typeface="+mj-lt"/>
                        <a:cs typeface="Arial" charset="0"/>
                      </a:endParaRPr>
                    </a:p>
                  </a:txBody>
                  <a:tcPr marL="91454" marR="91454" marT="45708" marB="4570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0" i="0" u="none" strike="noStrike" cap="none" normalizeH="0" baseline="0" dirty="0">
                          <a:ln>
                            <a:noFill/>
                          </a:ln>
                          <a:solidFill>
                            <a:schemeClr val="tx1"/>
                          </a:solidFill>
                          <a:effectLst/>
                          <a:latin typeface="+mj-lt"/>
                          <a:cs typeface="Arial" charset="0"/>
                        </a:rPr>
                        <a:t>9</a:t>
                      </a:r>
                      <a:endParaRPr kumimoji="0" lang="en-AU" sz="2000" b="0" i="0" u="none" strike="noStrike" cap="none" normalizeH="0" baseline="0" dirty="0">
                        <a:ln>
                          <a:noFill/>
                        </a:ln>
                        <a:solidFill>
                          <a:schemeClr val="tx2"/>
                        </a:solidFill>
                        <a:effectLst/>
                        <a:latin typeface="+mj-lt"/>
                        <a:cs typeface="Arial" charset="0"/>
                      </a:endParaRPr>
                    </a:p>
                  </a:txBody>
                  <a:tcPr marL="91454" marR="91454" marT="45708" marB="4570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0" i="0" u="none" strike="noStrike" cap="none" normalizeH="0" baseline="0" dirty="0">
                          <a:ln>
                            <a:noFill/>
                          </a:ln>
                          <a:solidFill>
                            <a:schemeClr val="tx1"/>
                          </a:solidFill>
                          <a:effectLst/>
                          <a:latin typeface="+mj-lt"/>
                          <a:cs typeface="Arial" charset="0"/>
                        </a:rPr>
                        <a:t>55</a:t>
                      </a:r>
                      <a:endParaRPr kumimoji="0" lang="en-AU" sz="2000" b="0" i="0" u="none" strike="noStrike" cap="none" normalizeH="0" baseline="0" dirty="0">
                        <a:ln>
                          <a:noFill/>
                        </a:ln>
                        <a:solidFill>
                          <a:schemeClr val="tx2"/>
                        </a:solidFill>
                        <a:effectLst/>
                        <a:latin typeface="+mj-lt"/>
                        <a:cs typeface="Arial" charset="0"/>
                      </a:endParaRPr>
                    </a:p>
                  </a:txBody>
                  <a:tcPr marL="91454" marR="91454" marT="45708" marB="4570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0" i="0" u="none" strike="noStrike" cap="none" normalizeH="0" baseline="0" dirty="0">
                          <a:ln>
                            <a:noFill/>
                          </a:ln>
                          <a:solidFill>
                            <a:schemeClr val="tx1"/>
                          </a:solidFill>
                          <a:effectLst/>
                          <a:latin typeface="+mj-lt"/>
                          <a:cs typeface="Arial" charset="0"/>
                        </a:rPr>
                        <a:t>64</a:t>
                      </a:r>
                      <a:endParaRPr kumimoji="0" lang="en-AU" sz="2000" b="0" i="0" u="none" strike="noStrike" cap="none" normalizeH="0" baseline="0" dirty="0">
                        <a:ln>
                          <a:noFill/>
                        </a:ln>
                        <a:solidFill>
                          <a:schemeClr val="tx2"/>
                        </a:solidFill>
                        <a:effectLst/>
                        <a:latin typeface="+mj-lt"/>
                        <a:cs typeface="Arial" charset="0"/>
                      </a:endParaRPr>
                    </a:p>
                  </a:txBody>
                  <a:tcPr marL="91454" marR="91454" marT="45708" marB="45708"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solidFill>
                      <a:schemeClr val="bg2">
                        <a:lumMod val="20000"/>
                        <a:lumOff val="80000"/>
                      </a:schemeClr>
                    </a:solidFill>
                  </a:tcPr>
                </a:tc>
                <a:extLst>
                  <a:ext uri="{0D108BD9-81ED-4DB2-BD59-A6C34878D82A}">
                    <a16:rowId xmlns:a16="http://schemas.microsoft.com/office/drawing/2014/main" val="10002"/>
                  </a:ext>
                </a:extLst>
              </a:tr>
              <a:tr h="63023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1" i="0" u="none" strike="noStrike" cap="none" normalizeH="0" baseline="0">
                          <a:ln>
                            <a:noFill/>
                          </a:ln>
                          <a:solidFill>
                            <a:schemeClr val="tx1"/>
                          </a:solidFill>
                          <a:effectLst/>
                          <a:latin typeface="+mj-lt"/>
                          <a:cs typeface="Arial" charset="0"/>
                        </a:rPr>
                        <a:t>Total</a:t>
                      </a:r>
                      <a:endParaRPr kumimoji="0" lang="en-US" sz="2000" b="0" i="0" u="none" strike="noStrike" cap="none" normalizeH="0" baseline="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1" i="0" u="none" strike="noStrike" cap="none" normalizeH="0" baseline="0">
                          <a:ln>
                            <a:noFill/>
                          </a:ln>
                          <a:solidFill>
                            <a:schemeClr val="tx1"/>
                          </a:solidFill>
                          <a:effectLst/>
                          <a:latin typeface="+mj-lt"/>
                          <a:cs typeface="Arial" charset="0"/>
                        </a:rPr>
                        <a:t>26</a:t>
                      </a:r>
                      <a:endParaRPr kumimoji="0" lang="en-AU" sz="2000" b="0" i="0" u="none" strike="noStrike" cap="none" normalizeH="0" baseline="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1" i="0" u="none" strike="noStrike" cap="none" normalizeH="0" baseline="0">
                          <a:ln>
                            <a:noFill/>
                          </a:ln>
                          <a:solidFill>
                            <a:schemeClr val="tx1"/>
                          </a:solidFill>
                          <a:effectLst/>
                          <a:latin typeface="+mj-lt"/>
                          <a:cs typeface="Arial" charset="0"/>
                        </a:rPr>
                        <a:t>106</a:t>
                      </a:r>
                      <a:endParaRPr kumimoji="0" lang="en-AU" sz="2000" b="0" i="0" u="none" strike="noStrike" cap="none" normalizeH="0" baseline="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sz="2000" b="1" i="0" u="none" strike="noStrike" cap="none" normalizeH="0" baseline="0" dirty="0">
                          <a:ln>
                            <a:noFill/>
                          </a:ln>
                          <a:solidFill>
                            <a:schemeClr val="tx1"/>
                          </a:solidFill>
                          <a:effectLst/>
                          <a:latin typeface="+mj-lt"/>
                          <a:cs typeface="Arial" charset="0"/>
                        </a:rPr>
                        <a:t>132</a:t>
                      </a:r>
                      <a:endParaRPr kumimoji="0" lang="en-AU" sz="2000" b="0" i="0" u="none" strike="noStrike" cap="none" normalizeH="0" baseline="0" dirty="0">
                        <a:ln>
                          <a:noFill/>
                        </a:ln>
                        <a:solidFill>
                          <a:schemeClr val="tx2"/>
                        </a:solidFill>
                        <a:effectLst/>
                        <a:latin typeface="+mj-lt"/>
                        <a:cs typeface="Arial" charset="0"/>
                      </a:endParaRPr>
                    </a:p>
                  </a:txBody>
                  <a:tcPr marL="91454" marR="91454" marT="45708" marB="45708"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 name="Rectangle 5"/>
          <p:cNvSpPr/>
          <p:nvPr/>
        </p:nvSpPr>
        <p:spPr>
          <a:xfrm>
            <a:off x="2709863" y="5765883"/>
            <a:ext cx="5441950" cy="72707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Try to collect the actual number measured for each outcome, at each time point</a:t>
            </a:r>
          </a:p>
        </p:txBody>
      </p:sp>
      <p:sp>
        <p:nvSpPr>
          <p:cNvPr id="7" name="Right Arrow 6"/>
          <p:cNvSpPr/>
          <p:nvPr/>
        </p:nvSpPr>
        <p:spPr>
          <a:xfrm rot="16200000">
            <a:off x="6807200" y="5392820"/>
            <a:ext cx="338138" cy="287338"/>
          </a:xfrm>
          <a:prstGeom prst="rightArrow">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Tree>
    <p:extLst>
      <p:ext uri="{BB962C8B-B14F-4D97-AF65-F5344CB8AC3E}">
        <p14:creationId xmlns:p14="http://schemas.microsoft.com/office/powerpoint/2010/main" val="73194110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a:spLocks noChangeArrowheads="1"/>
          </p:cNvSpPr>
          <p:nvPr/>
        </p:nvSpPr>
        <p:spPr bwMode="auto">
          <a:xfrm>
            <a:off x="6735763" y="830263"/>
            <a:ext cx="1800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n-AU" altLang="en-US" sz="2400" b="1" dirty="0">
                <a:solidFill>
                  <a:schemeClr val="tx2"/>
                </a:solidFill>
              </a:rPr>
              <a:t>Review level</a:t>
            </a:r>
          </a:p>
          <a:p>
            <a:pPr algn="ctr" eaLnBrk="1" hangingPunct="1">
              <a:spcBef>
                <a:spcPct val="0"/>
              </a:spcBef>
              <a:buFontTx/>
              <a:buNone/>
            </a:pPr>
            <a:r>
              <a:rPr lang="en-AU" altLang="en-US" sz="2400" b="1" dirty="0">
                <a:solidFill>
                  <a:schemeClr val="tx2"/>
                </a:solidFill>
              </a:rPr>
              <a:t>↓</a:t>
            </a:r>
          </a:p>
        </p:txBody>
      </p:sp>
      <p:sp>
        <p:nvSpPr>
          <p:cNvPr id="26" name="Rectangle 25"/>
          <p:cNvSpPr/>
          <p:nvPr/>
        </p:nvSpPr>
        <p:spPr>
          <a:xfrm>
            <a:off x="6838950" y="3489325"/>
            <a:ext cx="2084388" cy="411163"/>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sp>
        <p:nvSpPr>
          <p:cNvPr id="28" name="Right Brace 27"/>
          <p:cNvSpPr/>
          <p:nvPr/>
        </p:nvSpPr>
        <p:spPr>
          <a:xfrm>
            <a:off x="6091238" y="2046288"/>
            <a:ext cx="525462" cy="3295650"/>
          </a:xfrm>
          <a:prstGeom prst="rightBrace">
            <a:avLst/>
          </a:prstGeom>
          <a:ln w="76200">
            <a:solidFill>
              <a:schemeClr val="accent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AU">
              <a:cs typeface="Arial" charset="0"/>
            </a:endParaRPr>
          </a:p>
        </p:txBody>
      </p:sp>
      <p:sp>
        <p:nvSpPr>
          <p:cNvPr id="22" name="TextBox 21"/>
          <p:cNvSpPr txBox="1"/>
          <p:nvPr/>
        </p:nvSpPr>
        <p:spPr>
          <a:xfrm>
            <a:off x="223838" y="2082800"/>
            <a:ext cx="1289050" cy="369332"/>
          </a:xfrm>
          <a:prstGeom prst="rect">
            <a:avLst/>
          </a:prstGeom>
          <a:noFill/>
        </p:spPr>
        <p:txBody>
          <a:bodyPr>
            <a:spAutoFit/>
          </a:bodyPr>
          <a:lstStyle/>
          <a:p>
            <a:pPr>
              <a:defRPr/>
            </a:pPr>
            <a:r>
              <a:rPr lang="en-AU" b="1" dirty="0">
                <a:solidFill>
                  <a:schemeClr val="tx2"/>
                </a:solidFill>
                <a:latin typeface="+mn-lt"/>
                <a:cs typeface="Arial" charset="0"/>
              </a:rPr>
              <a:t>Study A</a:t>
            </a:r>
          </a:p>
        </p:txBody>
      </p:sp>
      <p:grpSp>
        <p:nvGrpSpPr>
          <p:cNvPr id="6150" name="Group 101"/>
          <p:cNvGrpSpPr>
            <a:grpSpLocks noChangeAspect="1"/>
          </p:cNvGrpSpPr>
          <p:nvPr/>
        </p:nvGrpSpPr>
        <p:grpSpPr bwMode="auto">
          <a:xfrm>
            <a:off x="1600200" y="1912938"/>
            <a:ext cx="4225925" cy="785812"/>
            <a:chOff x="1619886" y="1899817"/>
            <a:chExt cx="4226147" cy="785611"/>
          </a:xfrm>
        </p:grpSpPr>
        <p:sp>
          <p:nvSpPr>
            <p:cNvPr id="4" name="Rectangle 3"/>
            <p:cNvSpPr/>
            <p:nvPr/>
          </p:nvSpPr>
          <p:spPr>
            <a:xfrm>
              <a:off x="4175895" y="2047416"/>
              <a:ext cx="1670138" cy="411058"/>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6193" name="Group 28"/>
            <p:cNvGrpSpPr>
              <a:grpSpLocks/>
            </p:cNvGrpSpPr>
            <p:nvPr/>
          </p:nvGrpSpPr>
          <p:grpSpPr bwMode="auto">
            <a:xfrm>
              <a:off x="1619886" y="1899817"/>
              <a:ext cx="1725770" cy="785611"/>
              <a:chOff x="3039414" y="691161"/>
              <a:chExt cx="2648758" cy="1163396"/>
            </a:xfrm>
          </p:grpSpPr>
          <p:sp>
            <p:nvSpPr>
              <p:cNvPr id="10" name="Oval 9"/>
              <p:cNvSpPr/>
              <p:nvPr/>
            </p:nvSpPr>
            <p:spPr>
              <a:xfrm>
                <a:off x="3534058" y="1396250"/>
                <a:ext cx="45809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1" name="Oval 10"/>
              <p:cNvSpPr/>
              <p:nvPr/>
            </p:nvSpPr>
            <p:spPr>
              <a:xfrm>
                <a:off x="4123731" y="940292"/>
                <a:ext cx="455656"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3" name="Oval 12"/>
              <p:cNvSpPr/>
              <p:nvPr/>
            </p:nvSpPr>
            <p:spPr>
              <a:xfrm>
                <a:off x="3582791" y="691161"/>
                <a:ext cx="455656"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4" name="Oval 13"/>
              <p:cNvSpPr/>
              <p:nvPr/>
            </p:nvSpPr>
            <p:spPr>
              <a:xfrm>
                <a:off x="4774320" y="1363346"/>
                <a:ext cx="455657"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5" name="Oval 14"/>
              <p:cNvSpPr/>
              <p:nvPr/>
            </p:nvSpPr>
            <p:spPr>
              <a:xfrm>
                <a:off x="4703658" y="742868"/>
                <a:ext cx="455656"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6" name="Oval 15"/>
              <p:cNvSpPr/>
              <p:nvPr/>
            </p:nvSpPr>
            <p:spPr>
              <a:xfrm>
                <a:off x="3039414" y="1029604"/>
                <a:ext cx="45809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8" name="Oval 17"/>
              <p:cNvSpPr/>
              <p:nvPr/>
            </p:nvSpPr>
            <p:spPr>
              <a:xfrm>
                <a:off x="5229977" y="984947"/>
                <a:ext cx="458093" cy="458309"/>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7" name="Rectangle 16"/>
              <p:cNvSpPr/>
              <p:nvPr/>
            </p:nvSpPr>
            <p:spPr>
              <a:xfrm>
                <a:off x="3039414" y="1116564"/>
                <a:ext cx="2524386"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30" name="Down Arrow 29"/>
            <p:cNvSpPr/>
            <p:nvPr/>
          </p:nvSpPr>
          <p:spPr>
            <a:xfrm rot="16200000">
              <a:off x="3647285" y="2014012"/>
              <a:ext cx="358683" cy="488976"/>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grpSp>
      <p:grpSp>
        <p:nvGrpSpPr>
          <p:cNvPr id="5" name="Group 116"/>
          <p:cNvGrpSpPr>
            <a:grpSpLocks/>
          </p:cNvGrpSpPr>
          <p:nvPr/>
        </p:nvGrpSpPr>
        <p:grpSpPr bwMode="auto">
          <a:xfrm>
            <a:off x="268288" y="2851150"/>
            <a:ext cx="5600700" cy="785813"/>
            <a:chOff x="268306" y="2850715"/>
            <a:chExt cx="5601337" cy="785611"/>
          </a:xfrm>
        </p:grpSpPr>
        <p:sp>
          <p:nvSpPr>
            <p:cNvPr id="42" name="Rectangle 41"/>
            <p:cNvSpPr/>
            <p:nvPr/>
          </p:nvSpPr>
          <p:spPr>
            <a:xfrm>
              <a:off x="4199403" y="2998315"/>
              <a:ext cx="1670240" cy="411056"/>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6181" name="Group 42"/>
            <p:cNvGrpSpPr>
              <a:grpSpLocks/>
            </p:cNvGrpSpPr>
            <p:nvPr/>
          </p:nvGrpSpPr>
          <p:grpSpPr bwMode="auto">
            <a:xfrm>
              <a:off x="1643496" y="2850715"/>
              <a:ext cx="1725770" cy="785611"/>
              <a:chOff x="3039414" y="691161"/>
              <a:chExt cx="2648758" cy="1163396"/>
            </a:xfrm>
          </p:grpSpPr>
          <p:sp>
            <p:nvSpPr>
              <p:cNvPr id="51" name="Oval 50"/>
              <p:cNvSpPr/>
              <p:nvPr/>
            </p:nvSpPr>
            <p:spPr>
              <a:xfrm>
                <a:off x="5229712" y="984948"/>
                <a:ext cx="458121" cy="458306"/>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4" name="Oval 43"/>
              <p:cNvSpPr/>
              <p:nvPr/>
            </p:nvSpPr>
            <p:spPr>
              <a:xfrm>
                <a:off x="3533689" y="1396249"/>
                <a:ext cx="458121"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5" name="Oval 44"/>
              <p:cNvSpPr/>
              <p:nvPr/>
            </p:nvSpPr>
            <p:spPr>
              <a:xfrm>
                <a:off x="4123398" y="940292"/>
                <a:ext cx="455685" cy="45595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6" name="Oval 45"/>
              <p:cNvSpPr/>
              <p:nvPr/>
            </p:nvSpPr>
            <p:spPr>
              <a:xfrm>
                <a:off x="3582425" y="691161"/>
                <a:ext cx="455685"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7" name="Oval 46"/>
              <p:cNvSpPr/>
              <p:nvPr/>
            </p:nvSpPr>
            <p:spPr>
              <a:xfrm>
                <a:off x="4774028" y="1363345"/>
                <a:ext cx="455683"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8" name="Oval 47"/>
              <p:cNvSpPr/>
              <p:nvPr/>
            </p:nvSpPr>
            <p:spPr>
              <a:xfrm>
                <a:off x="4703360" y="742867"/>
                <a:ext cx="455685" cy="45595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9" name="Oval 48"/>
              <p:cNvSpPr/>
              <p:nvPr/>
            </p:nvSpPr>
            <p:spPr>
              <a:xfrm>
                <a:off x="3039016" y="1029603"/>
                <a:ext cx="458121"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50" name="Rectangle 49"/>
              <p:cNvSpPr/>
              <p:nvPr/>
            </p:nvSpPr>
            <p:spPr>
              <a:xfrm>
                <a:off x="3039016" y="1116565"/>
                <a:ext cx="2524540"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52" name="TextBox 51"/>
            <p:cNvSpPr txBox="1"/>
            <p:nvPr/>
          </p:nvSpPr>
          <p:spPr>
            <a:xfrm>
              <a:off x="268306" y="3020534"/>
              <a:ext cx="1287608" cy="369237"/>
            </a:xfrm>
            <a:prstGeom prst="rect">
              <a:avLst/>
            </a:prstGeom>
            <a:noFill/>
          </p:spPr>
          <p:txBody>
            <a:bodyPr>
              <a:spAutoFit/>
            </a:bodyPr>
            <a:lstStyle/>
            <a:p>
              <a:pPr>
                <a:defRPr/>
              </a:pPr>
              <a:r>
                <a:rPr lang="en-AU" b="1" dirty="0">
                  <a:solidFill>
                    <a:schemeClr val="tx2"/>
                  </a:solidFill>
                  <a:latin typeface="+mn-lt"/>
                  <a:cs typeface="Arial" charset="0"/>
                </a:rPr>
                <a:t>Study B</a:t>
              </a:r>
            </a:p>
          </p:txBody>
        </p:sp>
        <p:sp>
          <p:nvSpPr>
            <p:cNvPr id="53" name="Down Arrow 52"/>
            <p:cNvSpPr/>
            <p:nvPr/>
          </p:nvSpPr>
          <p:spPr>
            <a:xfrm rot="16200000">
              <a:off x="3670771" y="2964896"/>
              <a:ext cx="358683" cy="489006"/>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grpSp>
      <p:grpSp>
        <p:nvGrpSpPr>
          <p:cNvPr id="7" name="Group 115"/>
          <p:cNvGrpSpPr>
            <a:grpSpLocks/>
          </p:cNvGrpSpPr>
          <p:nvPr/>
        </p:nvGrpSpPr>
        <p:grpSpPr bwMode="auto">
          <a:xfrm>
            <a:off x="268288" y="3789361"/>
            <a:ext cx="5600700" cy="785813"/>
            <a:chOff x="268306" y="3789712"/>
            <a:chExt cx="5601337" cy="785612"/>
          </a:xfrm>
        </p:grpSpPr>
        <p:sp>
          <p:nvSpPr>
            <p:cNvPr id="54" name="Rectangle 53"/>
            <p:cNvSpPr/>
            <p:nvPr/>
          </p:nvSpPr>
          <p:spPr>
            <a:xfrm>
              <a:off x="4199403" y="3937313"/>
              <a:ext cx="1670240" cy="411058"/>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6169" name="Group 54"/>
            <p:cNvGrpSpPr>
              <a:grpSpLocks/>
            </p:cNvGrpSpPr>
            <p:nvPr/>
          </p:nvGrpSpPr>
          <p:grpSpPr bwMode="auto">
            <a:xfrm>
              <a:off x="1643236" y="3789712"/>
              <a:ext cx="1725808" cy="785612"/>
              <a:chOff x="3039016" y="691159"/>
              <a:chExt cx="2648817" cy="1163398"/>
            </a:xfrm>
          </p:grpSpPr>
          <p:sp>
            <p:nvSpPr>
              <p:cNvPr id="56" name="Oval 55"/>
              <p:cNvSpPr/>
              <p:nvPr/>
            </p:nvSpPr>
            <p:spPr>
              <a:xfrm>
                <a:off x="3533689" y="1396250"/>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57" name="Oval 56"/>
              <p:cNvSpPr/>
              <p:nvPr/>
            </p:nvSpPr>
            <p:spPr>
              <a:xfrm>
                <a:off x="4123398" y="940293"/>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58" name="Oval 57"/>
              <p:cNvSpPr/>
              <p:nvPr/>
            </p:nvSpPr>
            <p:spPr>
              <a:xfrm>
                <a:off x="3582425" y="691159"/>
                <a:ext cx="455685"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59" name="Oval 58"/>
              <p:cNvSpPr/>
              <p:nvPr/>
            </p:nvSpPr>
            <p:spPr>
              <a:xfrm>
                <a:off x="4774030" y="1363344"/>
                <a:ext cx="455684"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0" name="Oval 59"/>
              <p:cNvSpPr/>
              <p:nvPr/>
            </p:nvSpPr>
            <p:spPr>
              <a:xfrm>
                <a:off x="4703360" y="742868"/>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1" name="Oval 60"/>
              <p:cNvSpPr/>
              <p:nvPr/>
            </p:nvSpPr>
            <p:spPr>
              <a:xfrm>
                <a:off x="3039016" y="1029604"/>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3" name="Oval 62"/>
              <p:cNvSpPr/>
              <p:nvPr/>
            </p:nvSpPr>
            <p:spPr>
              <a:xfrm>
                <a:off x="5229712" y="984948"/>
                <a:ext cx="458121" cy="458309"/>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2" name="Rectangle 61"/>
              <p:cNvSpPr/>
              <p:nvPr/>
            </p:nvSpPr>
            <p:spPr>
              <a:xfrm>
                <a:off x="3039016" y="1116564"/>
                <a:ext cx="2524540"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64" name="TextBox 63"/>
            <p:cNvSpPr txBox="1"/>
            <p:nvPr/>
          </p:nvSpPr>
          <p:spPr>
            <a:xfrm>
              <a:off x="268306" y="3959533"/>
              <a:ext cx="1287608" cy="369238"/>
            </a:xfrm>
            <a:prstGeom prst="rect">
              <a:avLst/>
            </a:prstGeom>
            <a:noFill/>
          </p:spPr>
          <p:txBody>
            <a:bodyPr>
              <a:spAutoFit/>
            </a:bodyPr>
            <a:lstStyle/>
            <a:p>
              <a:pPr>
                <a:defRPr/>
              </a:pPr>
              <a:r>
                <a:rPr lang="en-AU" b="1" dirty="0">
                  <a:solidFill>
                    <a:schemeClr val="tx2"/>
                  </a:solidFill>
                  <a:latin typeface="+mn-lt"/>
                  <a:cs typeface="Arial" charset="0"/>
                </a:rPr>
                <a:t>Study C</a:t>
              </a:r>
            </a:p>
          </p:txBody>
        </p:sp>
        <p:sp>
          <p:nvSpPr>
            <p:cNvPr id="65" name="Down Arrow 64"/>
            <p:cNvSpPr/>
            <p:nvPr/>
          </p:nvSpPr>
          <p:spPr>
            <a:xfrm rot="16200000">
              <a:off x="3670771" y="3903894"/>
              <a:ext cx="358683" cy="489006"/>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grpSp>
      <p:grpSp>
        <p:nvGrpSpPr>
          <p:cNvPr id="9" name="Group 114"/>
          <p:cNvGrpSpPr>
            <a:grpSpLocks/>
          </p:cNvGrpSpPr>
          <p:nvPr/>
        </p:nvGrpSpPr>
        <p:grpSpPr bwMode="auto">
          <a:xfrm>
            <a:off x="268288" y="4776788"/>
            <a:ext cx="5600700" cy="785812"/>
            <a:chOff x="268306" y="4776634"/>
            <a:chExt cx="5601337" cy="785611"/>
          </a:xfrm>
        </p:grpSpPr>
        <p:sp>
          <p:nvSpPr>
            <p:cNvPr id="66" name="Rectangle 65"/>
            <p:cNvSpPr/>
            <p:nvPr/>
          </p:nvSpPr>
          <p:spPr>
            <a:xfrm>
              <a:off x="4199403" y="4924233"/>
              <a:ext cx="1670240" cy="411058"/>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6157" name="Group 66"/>
            <p:cNvGrpSpPr>
              <a:grpSpLocks/>
            </p:cNvGrpSpPr>
            <p:nvPr/>
          </p:nvGrpSpPr>
          <p:grpSpPr bwMode="auto">
            <a:xfrm>
              <a:off x="1643496" y="4776634"/>
              <a:ext cx="1725770" cy="785611"/>
              <a:chOff x="3039414" y="691161"/>
              <a:chExt cx="2648758" cy="1163396"/>
            </a:xfrm>
          </p:grpSpPr>
          <p:sp>
            <p:nvSpPr>
              <p:cNvPr id="68" name="Oval 67"/>
              <p:cNvSpPr/>
              <p:nvPr/>
            </p:nvSpPr>
            <p:spPr>
              <a:xfrm>
                <a:off x="3533689" y="1396250"/>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9" name="Oval 68"/>
              <p:cNvSpPr/>
              <p:nvPr/>
            </p:nvSpPr>
            <p:spPr>
              <a:xfrm>
                <a:off x="4123398" y="940292"/>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0" name="Oval 69"/>
              <p:cNvSpPr/>
              <p:nvPr/>
            </p:nvSpPr>
            <p:spPr>
              <a:xfrm>
                <a:off x="3582425" y="691161"/>
                <a:ext cx="455685"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1" name="Oval 70"/>
              <p:cNvSpPr/>
              <p:nvPr/>
            </p:nvSpPr>
            <p:spPr>
              <a:xfrm>
                <a:off x="4774028" y="1363346"/>
                <a:ext cx="45568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2" name="Oval 71"/>
              <p:cNvSpPr/>
              <p:nvPr/>
            </p:nvSpPr>
            <p:spPr>
              <a:xfrm>
                <a:off x="4703360" y="742868"/>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3" name="Oval 72"/>
              <p:cNvSpPr/>
              <p:nvPr/>
            </p:nvSpPr>
            <p:spPr>
              <a:xfrm>
                <a:off x="3039016" y="1029604"/>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5" name="Oval 74"/>
              <p:cNvSpPr/>
              <p:nvPr/>
            </p:nvSpPr>
            <p:spPr>
              <a:xfrm>
                <a:off x="5229712" y="984947"/>
                <a:ext cx="458121" cy="458309"/>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4" name="Rectangle 73"/>
              <p:cNvSpPr/>
              <p:nvPr/>
            </p:nvSpPr>
            <p:spPr>
              <a:xfrm>
                <a:off x="3039016" y="1116564"/>
                <a:ext cx="2524540"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76" name="TextBox 75"/>
            <p:cNvSpPr txBox="1"/>
            <p:nvPr/>
          </p:nvSpPr>
          <p:spPr>
            <a:xfrm>
              <a:off x="268306" y="4946453"/>
              <a:ext cx="1287608" cy="369238"/>
            </a:xfrm>
            <a:prstGeom prst="rect">
              <a:avLst/>
            </a:prstGeom>
            <a:noFill/>
          </p:spPr>
          <p:txBody>
            <a:bodyPr>
              <a:spAutoFit/>
            </a:bodyPr>
            <a:lstStyle/>
            <a:p>
              <a:pPr>
                <a:defRPr/>
              </a:pPr>
              <a:r>
                <a:rPr lang="en-AU" b="1" dirty="0">
                  <a:solidFill>
                    <a:schemeClr val="tx2"/>
                  </a:solidFill>
                  <a:latin typeface="+mn-lt"/>
                  <a:cs typeface="Arial" charset="0"/>
                </a:rPr>
                <a:t>Study D</a:t>
              </a:r>
            </a:p>
          </p:txBody>
        </p:sp>
        <p:sp>
          <p:nvSpPr>
            <p:cNvPr id="77" name="Down Arrow 76"/>
            <p:cNvSpPr/>
            <p:nvPr/>
          </p:nvSpPr>
          <p:spPr>
            <a:xfrm rot="16200000">
              <a:off x="3670771" y="4890814"/>
              <a:ext cx="358683" cy="489006"/>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grpSp>
      <p:sp>
        <p:nvSpPr>
          <p:cNvPr id="90" name="TextBox 89"/>
          <p:cNvSpPr txBox="1">
            <a:spLocks noChangeArrowheads="1"/>
          </p:cNvSpPr>
          <p:nvPr/>
        </p:nvSpPr>
        <p:spPr bwMode="auto">
          <a:xfrm>
            <a:off x="3025775" y="830263"/>
            <a:ext cx="1800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n-AU" altLang="en-US" sz="2400" b="1" dirty="0">
                <a:solidFill>
                  <a:schemeClr val="tx2"/>
                </a:solidFill>
              </a:rPr>
              <a:t>Study level</a:t>
            </a:r>
          </a:p>
          <a:p>
            <a:pPr algn="ctr" eaLnBrk="1" hangingPunct="1">
              <a:spcBef>
                <a:spcPct val="0"/>
              </a:spcBef>
              <a:buFontTx/>
              <a:buNone/>
            </a:pPr>
            <a:r>
              <a:rPr lang="en-AU" altLang="en-US" sz="2400" b="1" dirty="0">
                <a:solidFill>
                  <a:schemeClr val="tx2"/>
                </a:solidFill>
              </a:rPr>
              <a:t>↓</a:t>
            </a:r>
          </a:p>
        </p:txBody>
      </p:sp>
      <p:sp>
        <p:nvSpPr>
          <p:cNvPr id="67" name="TextBox 5"/>
          <p:cNvSpPr txBox="1">
            <a:spLocks noChangeArrowheads="1"/>
          </p:cNvSpPr>
          <p:nvPr/>
        </p:nvSpPr>
        <p:spPr bwMode="auto">
          <a:xfrm>
            <a:off x="69215" y="6519863"/>
            <a:ext cx="4389120" cy="307777"/>
          </a:xfrm>
          <a:prstGeom prst="rect">
            <a:avLst/>
          </a:prstGeom>
          <a:noFill/>
          <a:ln w="9525">
            <a:noFill/>
            <a:miter lim="800000"/>
            <a:headEnd/>
            <a:tailEnd/>
          </a:ln>
        </p:spPr>
        <p:txBody>
          <a:bodyPr wrap="square">
            <a:spAutoFit/>
          </a:bodyPr>
          <a:lstStyle/>
          <a:p>
            <a:pPr>
              <a:defRPr/>
            </a:pPr>
            <a:r>
              <a:rPr lang="en-AU" sz="1400" dirty="0">
                <a:solidFill>
                  <a:schemeClr val="accent2">
                    <a:lumMod val="75000"/>
                  </a:schemeClr>
                </a:solidFill>
                <a:latin typeface="+mn-lt"/>
                <a:cs typeface="Arial" charset="0"/>
              </a:rPr>
              <a:t>Source: Jo McKenzie &amp; Miranda Cumpston</a:t>
            </a:r>
          </a:p>
        </p:txBody>
      </p:sp>
    </p:spTree>
    <p:extLst>
      <p:ext uri="{BB962C8B-B14F-4D97-AF65-F5344CB8AC3E}">
        <p14:creationId xmlns:p14="http://schemas.microsoft.com/office/powerpoint/2010/main" val="1286207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animBg="1"/>
      <p:bldP spid="28" grpId="0" animBg="1"/>
      <p:bldP spid="22" grpId="0"/>
      <p:bldP spid="9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39737" y="1317600"/>
            <a:ext cx="8271125" cy="632838"/>
          </a:xfrm>
        </p:spPr>
        <p:txBody>
          <a:bodyPr/>
          <a:lstStyle/>
          <a:p>
            <a:r>
              <a:rPr lang="en-AU" altLang="en-US" dirty="0"/>
              <a:t>Other data formats can also be used</a:t>
            </a:r>
          </a:p>
        </p:txBody>
      </p:sp>
      <p:sp>
        <p:nvSpPr>
          <p:cNvPr id="33795" name="Content Placeholder 2"/>
          <p:cNvSpPr>
            <a:spLocks noGrp="1"/>
          </p:cNvSpPr>
          <p:nvPr>
            <p:ph idx="4294967295"/>
          </p:nvPr>
        </p:nvSpPr>
        <p:spPr>
          <a:xfrm>
            <a:off x="871870" y="2264256"/>
            <a:ext cx="7735888" cy="3910012"/>
          </a:xfrm>
        </p:spPr>
        <p:txBody>
          <a:bodyPr/>
          <a:lstStyle/>
          <a:p>
            <a:pPr lvl="1"/>
            <a:r>
              <a:rPr lang="en-AU" altLang="en-US" dirty="0"/>
              <a:t>percentages</a:t>
            </a:r>
          </a:p>
          <a:p>
            <a:pPr lvl="2"/>
            <a:r>
              <a:rPr lang="en-AU" altLang="en-US" dirty="0"/>
              <a:t>number of events can be calculated if sample size is known</a:t>
            </a:r>
          </a:p>
          <a:p>
            <a:pPr lvl="1"/>
            <a:r>
              <a:rPr lang="en-AU" altLang="en-US" dirty="0"/>
              <a:t>overall effect estimate (e.g. OR, RR)</a:t>
            </a:r>
          </a:p>
          <a:p>
            <a:pPr lvl="2"/>
            <a:r>
              <a:rPr lang="en-AU" altLang="en-US" dirty="0"/>
              <a:t>where results for each group is not reported separately</a:t>
            </a:r>
          </a:p>
          <a:p>
            <a:pPr lvl="2"/>
            <a:r>
              <a:rPr lang="en-AU" altLang="en-US" dirty="0"/>
              <a:t>can include in meta-analysis using generic inverse variance method</a:t>
            </a:r>
          </a:p>
          <a:p>
            <a:pPr lvl="2"/>
            <a:r>
              <a:rPr lang="en-AU" altLang="en-US" dirty="0"/>
              <a:t>need a measure of variance (e.g. SE, 95% CI)</a:t>
            </a:r>
          </a:p>
        </p:txBody>
      </p:sp>
    </p:spTree>
    <p:extLst>
      <p:ext uri="{BB962C8B-B14F-4D97-AF65-F5344CB8AC3E}">
        <p14:creationId xmlns:p14="http://schemas.microsoft.com/office/powerpoint/2010/main" val="927022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39737" y="1317600"/>
            <a:ext cx="7934241" cy="632838"/>
          </a:xfrm>
        </p:spPr>
        <p:txBody>
          <a:bodyPr/>
          <a:lstStyle/>
          <a:p>
            <a:r>
              <a:rPr lang="en-AU" altLang="en-US" dirty="0"/>
              <a:t>What to include in your protocol</a:t>
            </a:r>
          </a:p>
        </p:txBody>
      </p:sp>
      <p:sp>
        <p:nvSpPr>
          <p:cNvPr id="34819" name="Content Placeholder 2"/>
          <p:cNvSpPr>
            <a:spLocks noGrp="1"/>
          </p:cNvSpPr>
          <p:nvPr>
            <p:ph idx="4294967295"/>
          </p:nvPr>
        </p:nvSpPr>
        <p:spPr>
          <a:xfrm>
            <a:off x="797442" y="2253623"/>
            <a:ext cx="6119813" cy="3910012"/>
          </a:xfrm>
        </p:spPr>
        <p:txBody>
          <a:bodyPr/>
          <a:lstStyle/>
          <a:p>
            <a:pPr marL="185738" indent="-185738">
              <a:buFont typeface="Arial" panose="020B0604020202020204" pitchFamily="34" charset="0"/>
              <a:buChar char="•"/>
            </a:pPr>
            <a:r>
              <a:rPr lang="en-AU" altLang="en-US" dirty="0"/>
              <a:t>effect measure(s) to be used for dichotomous data</a:t>
            </a:r>
          </a:p>
        </p:txBody>
      </p:sp>
    </p:spTree>
    <p:extLst>
      <p:ext uri="{BB962C8B-B14F-4D97-AF65-F5344CB8AC3E}">
        <p14:creationId xmlns:p14="http://schemas.microsoft.com/office/powerpoint/2010/main" val="6633767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AU" altLang="en-US"/>
              <a:t>Take home message</a:t>
            </a:r>
          </a:p>
        </p:txBody>
      </p:sp>
      <p:sp>
        <p:nvSpPr>
          <p:cNvPr id="35843" name="Content Placeholder 3"/>
          <p:cNvSpPr>
            <a:spLocks noGrp="1"/>
          </p:cNvSpPr>
          <p:nvPr>
            <p:ph idx="1"/>
          </p:nvPr>
        </p:nvSpPr>
        <p:spPr>
          <a:xfrm>
            <a:off x="439737" y="2275200"/>
            <a:ext cx="6835269" cy="3909600"/>
          </a:xfrm>
        </p:spPr>
        <p:txBody>
          <a:bodyPr/>
          <a:lstStyle/>
          <a:p>
            <a:pPr marL="185738" indent="-185738">
              <a:buFont typeface="Arial" panose="020B0604020202020204" pitchFamily="34" charset="0"/>
              <a:buChar char="•"/>
            </a:pPr>
            <a:r>
              <a:rPr lang="en-US" altLang="en-US" dirty="0"/>
              <a:t>risks and odds are two ways of expressing </a:t>
            </a:r>
            <a:r>
              <a:rPr lang="hr-HR" altLang="en-US" dirty="0"/>
              <a:t>how likely an event is</a:t>
            </a:r>
            <a:endParaRPr lang="en-US" altLang="en-US" dirty="0"/>
          </a:p>
          <a:p>
            <a:pPr marL="185738" indent="-185738">
              <a:buFont typeface="Arial" panose="020B0604020202020204" pitchFamily="34" charset="0"/>
              <a:buChar char="•"/>
            </a:pPr>
            <a:r>
              <a:rPr lang="en-US" altLang="en-US" dirty="0"/>
              <a:t>risk ratio, odds ratio and risk difference compare chance between two groups</a:t>
            </a:r>
          </a:p>
          <a:p>
            <a:pPr marL="185738" indent="-185738">
              <a:buFont typeface="Arial" panose="020B0604020202020204" pitchFamily="34" charset="0"/>
              <a:buChar char="•"/>
            </a:pPr>
            <a:r>
              <a:rPr lang="en-US" altLang="en-US" dirty="0"/>
              <a:t>to enter dichotomous data you need the</a:t>
            </a:r>
            <a:br>
              <a:rPr lang="en-US" altLang="en-US" dirty="0"/>
            </a:br>
            <a:r>
              <a:rPr lang="en-US" altLang="en-US" b="1" dirty="0">
                <a:solidFill>
                  <a:schemeClr val="bg2"/>
                </a:solidFill>
              </a:rPr>
              <a:t>number of events </a:t>
            </a:r>
            <a:r>
              <a:rPr lang="en-US" altLang="en-US" dirty="0"/>
              <a:t>and the </a:t>
            </a:r>
            <a:r>
              <a:rPr lang="en-US" altLang="en-US" b="1" dirty="0">
                <a:solidFill>
                  <a:schemeClr val="tx2">
                    <a:lumMod val="50000"/>
                    <a:lumOff val="50000"/>
                  </a:schemeClr>
                </a:solidFill>
              </a:rPr>
              <a:t>total number </a:t>
            </a:r>
            <a:r>
              <a:rPr lang="en-US" altLang="en-US" dirty="0"/>
              <a:t>in each group</a:t>
            </a:r>
          </a:p>
        </p:txBody>
      </p:sp>
    </p:spTree>
    <p:extLst>
      <p:ext uri="{BB962C8B-B14F-4D97-AF65-F5344CB8AC3E}">
        <p14:creationId xmlns:p14="http://schemas.microsoft.com/office/powerpoint/2010/main" val="585982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AU" altLang="en-US" dirty="0"/>
              <a:t>References</a:t>
            </a:r>
          </a:p>
        </p:txBody>
      </p:sp>
      <p:sp>
        <p:nvSpPr>
          <p:cNvPr id="36867" name="Content Placeholder 3"/>
          <p:cNvSpPr>
            <a:spLocks noGrp="1"/>
          </p:cNvSpPr>
          <p:nvPr>
            <p:ph idx="4294967295"/>
          </p:nvPr>
        </p:nvSpPr>
        <p:spPr>
          <a:xfrm>
            <a:off x="273050" y="2041936"/>
            <a:ext cx="8229600" cy="2478088"/>
          </a:xfrm>
        </p:spPr>
        <p:txBody>
          <a:bodyPr>
            <a:normAutofit/>
          </a:bodyPr>
          <a:lstStyle/>
          <a:p>
            <a:pPr marL="358775" indent="-358775">
              <a:buFont typeface="Arial" charset="0"/>
              <a:buChar char="•"/>
              <a:tabLst>
                <a:tab pos="179388" algn="l"/>
              </a:tabLst>
              <a:defRPr/>
            </a:pPr>
            <a:r>
              <a:rPr lang="en-GB" sz="1600" dirty="0"/>
              <a:t>Higgins JPT, Li T, </a:t>
            </a:r>
            <a:r>
              <a:rPr lang="en-GB" sz="1600" dirty="0" err="1"/>
              <a:t>Deeks</a:t>
            </a:r>
            <a:r>
              <a:rPr lang="en-GB" sz="1600" dirty="0"/>
              <a:t> JJ (editors). </a:t>
            </a:r>
            <a:r>
              <a:rPr lang="en-GB" sz="1600" b="1" dirty="0"/>
              <a:t>Chapter 6: Choosing effect measures and computing estimates of effect. </a:t>
            </a:r>
            <a:r>
              <a:rPr lang="en-GB" sz="1600" dirty="0"/>
              <a:t>In: Higgins JPT, Thomas J, Chandler J, </a:t>
            </a:r>
            <a:r>
              <a:rPr lang="en-GB" sz="1600" dirty="0" err="1"/>
              <a:t>Cumpston</a:t>
            </a:r>
            <a:r>
              <a:rPr lang="en-GB" sz="1600" dirty="0"/>
              <a:t> M, Li T, Page MJ, Welch VA (editors). Cochrane Handbook for Systematic Reviews of Interventions version 6.1 (updated September 2020). Cochrane, 2020. Available from </a:t>
            </a:r>
            <a:r>
              <a:rPr lang="en-GB" sz="1600" dirty="0">
                <a:hlinkClick r:id="rId3">
                  <a:extLst>
                    <a:ext uri="{A12FA001-AC4F-418D-AE19-62706E023703}">
                      <ahyp:hlinkClr xmlns:ahyp="http://schemas.microsoft.com/office/drawing/2018/hyperlinkcolor" val="tx"/>
                    </a:ext>
                  </a:extLst>
                </a:hlinkClick>
              </a:rPr>
              <a:t>www.training.cochrane.org/handbook</a:t>
            </a:r>
            <a:r>
              <a:rPr lang="en-GB" sz="1600" dirty="0"/>
              <a:t>.</a:t>
            </a:r>
            <a:endParaRPr lang="en-GB" altLang="en-US" sz="1600" dirty="0"/>
          </a:p>
          <a:p>
            <a:pPr marL="358775" indent="-358775">
              <a:buFont typeface="Arial" charset="0"/>
              <a:buChar char="•"/>
              <a:tabLst>
                <a:tab pos="179388" algn="l"/>
              </a:tabLst>
              <a:defRPr/>
            </a:pPr>
            <a:r>
              <a:rPr lang="en-GB" sz="1600" dirty="0" err="1"/>
              <a:t>Deeks</a:t>
            </a:r>
            <a:r>
              <a:rPr lang="en-GB" sz="1600" dirty="0"/>
              <a:t> JJ, Higgins JPT, Altman DG (editors). </a:t>
            </a:r>
            <a:r>
              <a:rPr lang="en-GB" sz="1600" b="1" dirty="0"/>
              <a:t>Chapter 10: Analysing data and undertaking meta-analyses.</a:t>
            </a:r>
            <a:r>
              <a:rPr lang="en-GB" sz="1600" dirty="0"/>
              <a:t> In: Higgins JPT, Thomas J, Chandler J, </a:t>
            </a:r>
            <a:r>
              <a:rPr lang="en-GB" sz="1600" dirty="0" err="1"/>
              <a:t>Cumpston</a:t>
            </a:r>
            <a:r>
              <a:rPr lang="en-GB" sz="1600" dirty="0"/>
              <a:t> M, Li T, Page MJ, Welch VA (editors). Cochrane Handbook for Systematic Reviews of Interventions version 6.1 (updated September 2020). Cochrane, 2020. Available from </a:t>
            </a:r>
            <a:r>
              <a:rPr lang="en-GB" sz="1600" dirty="0">
                <a:hlinkClick r:id="rId3">
                  <a:extLst>
                    <a:ext uri="{A12FA001-AC4F-418D-AE19-62706E023703}">
                      <ahyp:hlinkClr xmlns:ahyp="http://schemas.microsoft.com/office/drawing/2018/hyperlinkcolor" val="tx"/>
                    </a:ext>
                  </a:extLst>
                </a:hlinkClick>
              </a:rPr>
              <a:t>www.training.cochrane.org/handbook</a:t>
            </a:r>
            <a:r>
              <a:rPr lang="en-GB" sz="1600" dirty="0"/>
              <a:t>.</a:t>
            </a:r>
            <a:endParaRPr lang="en-GB" altLang="en-US" sz="1600" dirty="0"/>
          </a:p>
        </p:txBody>
      </p:sp>
      <p:sp>
        <p:nvSpPr>
          <p:cNvPr id="7" name="Title 1"/>
          <p:cNvSpPr txBox="1">
            <a:spLocks/>
          </p:cNvSpPr>
          <p:nvPr/>
        </p:nvSpPr>
        <p:spPr bwMode="auto">
          <a:xfrm>
            <a:off x="273050" y="4240213"/>
            <a:ext cx="8866188" cy="857250"/>
          </a:xfrm>
          <a:prstGeom prst="rect">
            <a:avLst/>
          </a:prstGeom>
          <a:noFill/>
          <a:ln w="9525">
            <a:noFill/>
            <a:miter lim="800000"/>
            <a:headEnd/>
            <a:tailEnd/>
          </a:ln>
        </p:spPr>
        <p:txBody>
          <a:bodyPr anchor="ctr"/>
          <a:lstStyle/>
          <a:p>
            <a:pPr>
              <a:defRPr/>
            </a:pPr>
            <a:r>
              <a:rPr lang="en-AU" sz="3600" b="1" spc="-40" dirty="0">
                <a:solidFill>
                  <a:schemeClr val="bg2"/>
                </a:solidFill>
                <a:latin typeface="+mj-lt"/>
                <a:ea typeface="+mj-ea"/>
                <a:cs typeface="+mj-cs"/>
              </a:rPr>
              <a:t>Acknowledgements</a:t>
            </a:r>
          </a:p>
        </p:txBody>
      </p:sp>
      <p:sp>
        <p:nvSpPr>
          <p:cNvPr id="10" name="Content Placeholder 3"/>
          <p:cNvSpPr txBox="1">
            <a:spLocks/>
          </p:cNvSpPr>
          <p:nvPr/>
        </p:nvSpPr>
        <p:spPr bwMode="auto">
          <a:xfrm>
            <a:off x="598488" y="5108575"/>
            <a:ext cx="8229600" cy="1262063"/>
          </a:xfrm>
          <a:prstGeom prst="rect">
            <a:avLst/>
          </a:prstGeom>
          <a:noFill/>
          <a:ln w="9525">
            <a:noFill/>
            <a:miter lim="800000"/>
            <a:headEnd/>
            <a:tailEnd/>
          </a:ln>
        </p:spPr>
        <p:txBody>
          <a:bodyPr/>
          <a:lstStyle/>
          <a:p>
            <a:pPr marL="185738" indent="-185738">
              <a:spcBef>
                <a:spcPct val="20000"/>
              </a:spcBef>
              <a:buFont typeface="Arial" charset="0"/>
              <a:buChar char="•"/>
              <a:tabLst>
                <a:tab pos="179388" algn="l"/>
              </a:tabLst>
              <a:defRPr/>
            </a:pPr>
            <a:r>
              <a:rPr lang="en-AU" sz="1600" dirty="0">
                <a:solidFill>
                  <a:schemeClr val="tx2"/>
                </a:solidFill>
                <a:latin typeface="+mj-lt"/>
                <a:cs typeface="Arial" charset="0"/>
              </a:rPr>
              <a:t>Compiled by Miranda Cumpston</a:t>
            </a:r>
          </a:p>
          <a:p>
            <a:pPr marL="185738" indent="-185738">
              <a:spcBef>
                <a:spcPct val="20000"/>
              </a:spcBef>
              <a:buFont typeface="Arial" charset="0"/>
              <a:buChar char="•"/>
              <a:tabLst>
                <a:tab pos="179388" algn="l"/>
              </a:tabLst>
              <a:defRPr/>
            </a:pPr>
            <a:r>
              <a:rPr lang="en-AU" sz="1600" dirty="0">
                <a:solidFill>
                  <a:schemeClr val="tx2"/>
                </a:solidFill>
                <a:latin typeface="+mj-lt"/>
                <a:cs typeface="Arial" charset="0"/>
              </a:rPr>
              <a:t>Based on materials by Sally Hopewell, Phil Alderson, Jon </a:t>
            </a:r>
            <a:r>
              <a:rPr lang="en-AU" sz="1600" dirty="0" err="1">
                <a:solidFill>
                  <a:schemeClr val="tx2"/>
                </a:solidFill>
                <a:latin typeface="+mj-lt"/>
                <a:cs typeface="Arial" charset="0"/>
              </a:rPr>
              <a:t>Deeks</a:t>
            </a:r>
            <a:r>
              <a:rPr lang="en-AU" sz="1600" dirty="0">
                <a:solidFill>
                  <a:schemeClr val="tx2"/>
                </a:solidFill>
                <a:latin typeface="+mj-lt"/>
                <a:cs typeface="Arial" charset="0"/>
              </a:rPr>
              <a:t>, Deborah Caldwell, the Cochrane Statistical Methods Group and </a:t>
            </a:r>
            <a:r>
              <a:rPr lang="hr-HR" sz="1600" dirty="0">
                <a:solidFill>
                  <a:schemeClr val="tx2"/>
                </a:solidFill>
                <a:latin typeface="+mj-lt"/>
                <a:cs typeface="Arial" charset="0"/>
              </a:rPr>
              <a:t>Cochrane Australia</a:t>
            </a:r>
            <a:endParaRPr lang="en-AU" sz="1600" dirty="0">
              <a:solidFill>
                <a:schemeClr val="tx2"/>
              </a:solidFill>
              <a:latin typeface="+mj-lt"/>
              <a:cs typeface="Arial" charset="0"/>
            </a:endParaRPr>
          </a:p>
          <a:p>
            <a:pPr marL="185738" indent="-185738">
              <a:spcBef>
                <a:spcPct val="20000"/>
              </a:spcBef>
              <a:buFont typeface="Arial" charset="0"/>
              <a:buChar char="•"/>
              <a:tabLst>
                <a:tab pos="179388" algn="l"/>
              </a:tabLst>
              <a:defRPr/>
            </a:pPr>
            <a:r>
              <a:rPr lang="en-AU" sz="1600" dirty="0">
                <a:solidFill>
                  <a:schemeClr val="tx2"/>
                </a:solidFill>
                <a:latin typeface="+mj-lt"/>
                <a:cs typeface="Arial" charset="0"/>
              </a:rPr>
              <a:t>Approved by the </a:t>
            </a:r>
            <a:r>
              <a:rPr lang="hr-HR" sz="1600" dirty="0">
                <a:solidFill>
                  <a:schemeClr val="tx2"/>
                </a:solidFill>
                <a:latin typeface="+mj-lt"/>
                <a:cs typeface="Arial" charset="0"/>
              </a:rPr>
              <a:t>Convenors of Cochrane Methods Groups</a:t>
            </a:r>
            <a:endParaRPr lang="en-AU" sz="1600" dirty="0">
              <a:solidFill>
                <a:schemeClr val="tx2"/>
              </a:solidFill>
              <a:latin typeface="+mj-lt"/>
              <a:cs typeface="Arial" charset="0"/>
            </a:endParaRPr>
          </a:p>
        </p:txBody>
      </p:sp>
    </p:spTree>
    <p:extLst>
      <p:ext uri="{BB962C8B-B14F-4D97-AF65-F5344CB8AC3E}">
        <p14:creationId xmlns:p14="http://schemas.microsoft.com/office/powerpoint/2010/main" val="2936516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AU" altLang="en-US"/>
              <a:t>Session outline</a:t>
            </a:r>
          </a:p>
        </p:txBody>
      </p:sp>
      <p:sp>
        <p:nvSpPr>
          <p:cNvPr id="7171" name="Content Placeholder 2"/>
          <p:cNvSpPr>
            <a:spLocks noGrp="1"/>
          </p:cNvSpPr>
          <p:nvPr>
            <p:ph idx="1"/>
          </p:nvPr>
        </p:nvSpPr>
        <p:spPr/>
        <p:txBody>
          <a:bodyPr/>
          <a:lstStyle/>
          <a:p>
            <a:pPr marL="185738" indent="-185738">
              <a:buFont typeface="Arial" panose="020B0604020202020204" pitchFamily="34" charset="0"/>
              <a:buChar char="•"/>
            </a:pPr>
            <a:r>
              <a:rPr lang="en-AU" altLang="en-US" b="1" dirty="0"/>
              <a:t>expressing chance: risk and odds</a:t>
            </a:r>
          </a:p>
          <a:p>
            <a:pPr marL="185738" indent="-185738">
              <a:buFont typeface="Arial" panose="020B0604020202020204" pitchFamily="34" charset="0"/>
              <a:buChar char="•"/>
            </a:pPr>
            <a:r>
              <a:rPr lang="en-AU" altLang="en-US" dirty="0"/>
              <a:t>effect measures for comparing groups</a:t>
            </a:r>
          </a:p>
          <a:p>
            <a:pPr marL="185738" indent="-185738">
              <a:buFont typeface="Arial" panose="020B0604020202020204" pitchFamily="34" charset="0"/>
              <a:buChar char="•"/>
            </a:pPr>
            <a:r>
              <a:rPr lang="en-AU" altLang="en-US" dirty="0"/>
              <a:t>choosing an effect measure</a:t>
            </a:r>
          </a:p>
          <a:p>
            <a:pPr marL="185738" indent="-185738">
              <a:buFont typeface="Arial" panose="020B0604020202020204" pitchFamily="34" charset="0"/>
              <a:buChar char="•"/>
            </a:pPr>
            <a:r>
              <a:rPr lang="en-AU" altLang="en-US" dirty="0"/>
              <a:t>collecting data for dichotomous outcomes</a:t>
            </a:r>
          </a:p>
        </p:txBody>
      </p:sp>
      <p:sp>
        <p:nvSpPr>
          <p:cNvPr id="7174" name="Text Box 8"/>
          <p:cNvSpPr txBox="1">
            <a:spLocks noChangeArrowheads="1"/>
          </p:cNvSpPr>
          <p:nvPr/>
        </p:nvSpPr>
        <p:spPr bwMode="auto">
          <a:xfrm>
            <a:off x="1340493" y="5982288"/>
            <a:ext cx="50585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buClr>
                <a:schemeClr val="tx1"/>
              </a:buClr>
              <a:buFont typeface="Wingdings" panose="05000000000000000000" pitchFamily="2" charset="2"/>
              <a:buNone/>
            </a:pPr>
            <a:r>
              <a:rPr lang="en-AU" altLang="en-US" sz="2000" spc="-20" dirty="0">
                <a:solidFill>
                  <a:schemeClr val="tx2"/>
                </a:solidFill>
                <a:latin typeface="+mj-lt"/>
              </a:rPr>
              <a:t>See Chapters </a:t>
            </a:r>
            <a:r>
              <a:rPr lang="hr-HR" altLang="en-US" sz="2000" spc="-20" dirty="0">
                <a:solidFill>
                  <a:schemeClr val="tx2"/>
                </a:solidFill>
                <a:latin typeface="+mj-lt"/>
              </a:rPr>
              <a:t>6</a:t>
            </a:r>
            <a:r>
              <a:rPr lang="en-AU" altLang="en-US" sz="2000" spc="-20" dirty="0">
                <a:solidFill>
                  <a:schemeClr val="tx2"/>
                </a:solidFill>
                <a:latin typeface="+mj-lt"/>
              </a:rPr>
              <a:t> &amp; </a:t>
            </a:r>
            <a:r>
              <a:rPr lang="hr-HR" altLang="en-US" sz="2000" spc="-20" dirty="0">
                <a:solidFill>
                  <a:schemeClr val="tx2"/>
                </a:solidFill>
                <a:latin typeface="+mj-lt"/>
              </a:rPr>
              <a:t>10</a:t>
            </a:r>
            <a:r>
              <a:rPr lang="en-AU" altLang="en-US" sz="2000" spc="-20" dirty="0">
                <a:solidFill>
                  <a:schemeClr val="tx2"/>
                </a:solidFill>
                <a:latin typeface="+mj-lt"/>
              </a:rPr>
              <a:t> of the Handbook</a:t>
            </a:r>
          </a:p>
        </p:txBody>
      </p:sp>
      <p:pic>
        <p:nvPicPr>
          <p:cNvPr id="3" name="Picture 2" descr="A picture containing diagram&#10;&#10;Description automatically generated">
            <a:extLst>
              <a:ext uri="{FF2B5EF4-FFF2-40B4-BE49-F238E27FC236}">
                <a16:creationId xmlns:a16="http://schemas.microsoft.com/office/drawing/2014/main" id="{A572163B-41F4-4B71-87A5-613B3E484B8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738" y="5335674"/>
            <a:ext cx="827473" cy="1244321"/>
          </a:xfrm>
          <a:prstGeom prst="rect">
            <a:avLst/>
          </a:prstGeom>
        </p:spPr>
      </p:pic>
    </p:spTree>
    <p:extLst>
      <p:ext uri="{BB962C8B-B14F-4D97-AF65-F5344CB8AC3E}">
        <p14:creationId xmlns:p14="http://schemas.microsoft.com/office/powerpoint/2010/main" val="3530595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39737" y="1317600"/>
            <a:ext cx="8024993" cy="632838"/>
          </a:xfrm>
        </p:spPr>
        <p:txBody>
          <a:bodyPr/>
          <a:lstStyle/>
          <a:p>
            <a:r>
              <a:rPr lang="en-AU" altLang="en-US" dirty="0"/>
              <a:t>What are dichotomous outcomes?</a:t>
            </a:r>
          </a:p>
        </p:txBody>
      </p:sp>
      <p:sp>
        <p:nvSpPr>
          <p:cNvPr id="8195" name="Content Placeholder 2"/>
          <p:cNvSpPr>
            <a:spLocks noGrp="1"/>
          </p:cNvSpPr>
          <p:nvPr>
            <p:ph idx="4294967295"/>
          </p:nvPr>
        </p:nvSpPr>
        <p:spPr>
          <a:xfrm>
            <a:off x="552893" y="2352675"/>
            <a:ext cx="6119813" cy="3910013"/>
          </a:xfrm>
        </p:spPr>
        <p:txBody>
          <a:bodyPr/>
          <a:lstStyle/>
          <a:p>
            <a:pPr lvl="1"/>
            <a:r>
              <a:rPr lang="en-AU" altLang="en-US" dirty="0"/>
              <a:t>when the outcome for every participant is one of two possibilities or events</a:t>
            </a:r>
          </a:p>
          <a:p>
            <a:pPr lvl="2"/>
            <a:r>
              <a:rPr lang="en-AU" altLang="en-US" dirty="0"/>
              <a:t>alive or dead</a:t>
            </a:r>
          </a:p>
          <a:p>
            <a:pPr lvl="2"/>
            <a:r>
              <a:rPr lang="en-AU" altLang="en-US" dirty="0"/>
              <a:t>healed or not healed</a:t>
            </a:r>
          </a:p>
          <a:p>
            <a:pPr lvl="2"/>
            <a:r>
              <a:rPr lang="en-AU" altLang="en-US" dirty="0"/>
              <a:t>pregnant or not pregnant</a:t>
            </a:r>
          </a:p>
        </p:txBody>
      </p:sp>
    </p:spTree>
    <p:extLst>
      <p:ext uri="{BB962C8B-B14F-4D97-AF65-F5344CB8AC3E}">
        <p14:creationId xmlns:p14="http://schemas.microsoft.com/office/powerpoint/2010/main" val="1350030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39737" y="1317600"/>
            <a:ext cx="7371851" cy="632838"/>
          </a:xfrm>
        </p:spPr>
        <p:txBody>
          <a:bodyPr/>
          <a:lstStyle/>
          <a:p>
            <a:r>
              <a:rPr lang="en-US" altLang="en-US" dirty="0"/>
              <a:t>What were the chances of that?</a:t>
            </a:r>
            <a:endParaRPr lang="en-AU" altLang="en-US" dirty="0"/>
          </a:p>
        </p:txBody>
      </p:sp>
      <p:sp>
        <p:nvSpPr>
          <p:cNvPr id="9219" name="Rectangle 3"/>
          <p:cNvSpPr>
            <a:spLocks noGrp="1" noChangeArrowheads="1"/>
          </p:cNvSpPr>
          <p:nvPr>
            <p:ph idx="4294967295"/>
          </p:nvPr>
        </p:nvSpPr>
        <p:spPr>
          <a:xfrm>
            <a:off x="680484" y="2276956"/>
            <a:ext cx="6119813" cy="3910012"/>
          </a:xfrm>
        </p:spPr>
        <p:txBody>
          <a:bodyPr/>
          <a:lstStyle/>
          <a:p>
            <a:r>
              <a:rPr lang="en-US" altLang="en-US" b="1" dirty="0">
                <a:solidFill>
                  <a:schemeClr val="bg2"/>
                </a:solidFill>
              </a:rPr>
              <a:t>Risk</a:t>
            </a:r>
            <a:r>
              <a:rPr lang="en-US" altLang="en-US" dirty="0"/>
              <a:t> and </a:t>
            </a:r>
            <a:r>
              <a:rPr lang="en-US" altLang="en-US" b="1" dirty="0">
                <a:solidFill>
                  <a:schemeClr val="bg2"/>
                </a:solidFill>
              </a:rPr>
              <a:t>odds</a:t>
            </a:r>
          </a:p>
          <a:p>
            <a:pPr marL="185738" indent="-185738">
              <a:buFont typeface="Arial" panose="020B0604020202020204" pitchFamily="34" charset="0"/>
              <a:buChar char="•"/>
            </a:pPr>
            <a:r>
              <a:rPr lang="en-US" altLang="en-US" dirty="0"/>
              <a:t>express chance in numbers</a:t>
            </a:r>
          </a:p>
          <a:p>
            <a:pPr marL="185738" indent="-185738">
              <a:buFont typeface="Arial" panose="020B0604020202020204" pitchFamily="34" charset="0"/>
              <a:buChar char="•"/>
            </a:pPr>
            <a:r>
              <a:rPr lang="en-US" altLang="en-US" dirty="0"/>
              <a:t>for dichotomous outcomes, express the chance within a group of being in one of two states</a:t>
            </a:r>
            <a:endParaRPr lang="en-AU" altLang="en-US" dirty="0"/>
          </a:p>
          <a:p>
            <a:pPr marL="185738" indent="-185738">
              <a:buFont typeface="Arial" panose="020B0604020202020204" pitchFamily="34" charset="0"/>
              <a:buChar char="•"/>
            </a:pPr>
            <a:r>
              <a:rPr lang="en-AU" altLang="en-US" dirty="0"/>
              <a:t>particular statistical meanings, calculated differently</a:t>
            </a:r>
          </a:p>
        </p:txBody>
      </p:sp>
    </p:spTree>
    <p:extLst>
      <p:ext uri="{BB962C8B-B14F-4D97-AF65-F5344CB8AC3E}">
        <p14:creationId xmlns:p14="http://schemas.microsoft.com/office/powerpoint/2010/main" val="3053807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a:t>Risk</a:t>
            </a:r>
            <a:endParaRPr lang="en-AU" altLang="en-US"/>
          </a:p>
        </p:txBody>
      </p:sp>
      <p:sp>
        <p:nvSpPr>
          <p:cNvPr id="10243" name="Rectangle 3"/>
          <p:cNvSpPr>
            <a:spLocks noGrp="1" noChangeArrowheads="1"/>
          </p:cNvSpPr>
          <p:nvPr>
            <p:ph idx="4294967295"/>
          </p:nvPr>
        </p:nvSpPr>
        <p:spPr>
          <a:xfrm>
            <a:off x="574158" y="2118354"/>
            <a:ext cx="8229600" cy="2135187"/>
          </a:xfrm>
        </p:spPr>
        <p:txBody>
          <a:bodyPr/>
          <a:lstStyle/>
          <a:p>
            <a:pPr marL="185738" indent="-185738" eaLnBrk="1" hangingPunct="1">
              <a:buFont typeface="Arial" panose="020B0604020202020204" pitchFamily="34" charset="0"/>
              <a:buChar char="•"/>
            </a:pPr>
            <a:r>
              <a:rPr lang="en-US" altLang="en-US" dirty="0"/>
              <a:t>24 people drank coffee</a:t>
            </a:r>
            <a:br>
              <a:rPr lang="en-US" altLang="en-US" dirty="0"/>
            </a:br>
            <a:r>
              <a:rPr lang="en-US" altLang="en-US" dirty="0"/>
              <a:t>6 developed a headache</a:t>
            </a:r>
          </a:p>
          <a:p>
            <a:pPr marL="185738" indent="-185738" eaLnBrk="1" hangingPunct="1">
              <a:buFont typeface="Arial" panose="020B0604020202020204" pitchFamily="34" charset="0"/>
              <a:buChar char="•"/>
            </a:pPr>
            <a:r>
              <a:rPr lang="en-US" altLang="en-US" dirty="0"/>
              <a:t>risk of a headache</a:t>
            </a:r>
          </a:p>
          <a:p>
            <a:pPr marL="209550" lvl="2" indent="0">
              <a:buNone/>
            </a:pPr>
            <a:r>
              <a:rPr lang="en-US" altLang="en-US" dirty="0"/>
              <a:t>  = 6 people with headache / 24 people who could have had one</a:t>
            </a:r>
          </a:p>
          <a:p>
            <a:pPr marL="209550" lvl="2" indent="0">
              <a:buNone/>
            </a:pPr>
            <a:r>
              <a:rPr lang="en-US" altLang="en-US" dirty="0"/>
              <a:t>  = 6/24 = ¼ = 0.25 = 25%</a:t>
            </a:r>
          </a:p>
          <a:p>
            <a:pPr lvl="1" eaLnBrk="1" hangingPunct="1">
              <a:buFontTx/>
              <a:buNone/>
            </a:pPr>
            <a:endParaRPr lang="en-AU" altLang="en-US" dirty="0"/>
          </a:p>
        </p:txBody>
      </p:sp>
      <p:sp>
        <p:nvSpPr>
          <p:cNvPr id="7" name="Rectangle 6"/>
          <p:cNvSpPr/>
          <p:nvPr/>
        </p:nvSpPr>
        <p:spPr>
          <a:xfrm>
            <a:off x="856355" y="4629660"/>
            <a:ext cx="6656387" cy="1150938"/>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4138">
              <a:tabLst>
                <a:tab pos="812800" algn="l"/>
              </a:tabLst>
              <a:defRPr/>
            </a:pPr>
            <a:r>
              <a:rPr lang="en-AU" sz="2400" b="1" dirty="0"/>
              <a:t>risk =	</a:t>
            </a:r>
            <a:r>
              <a:rPr lang="en-AU" sz="2400" b="1" u="sng" dirty="0"/>
              <a:t>no. participants with event of interest</a:t>
            </a:r>
          </a:p>
          <a:p>
            <a:pPr marL="1973263">
              <a:tabLst>
                <a:tab pos="1978025" algn="l"/>
              </a:tabLst>
              <a:defRPr/>
            </a:pPr>
            <a:r>
              <a:rPr lang="en-AU" sz="2400" b="1" dirty="0"/>
              <a:t>total no. participants</a:t>
            </a:r>
          </a:p>
        </p:txBody>
      </p:sp>
    </p:spTree>
    <p:extLst>
      <p:ext uri="{BB962C8B-B14F-4D97-AF65-F5344CB8AC3E}">
        <p14:creationId xmlns:p14="http://schemas.microsoft.com/office/powerpoint/2010/main" val="1730090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a:t>Odds</a:t>
            </a:r>
            <a:endParaRPr lang="en-AU" altLang="en-US"/>
          </a:p>
        </p:txBody>
      </p:sp>
      <p:sp>
        <p:nvSpPr>
          <p:cNvPr id="11267" name="Rectangle 3"/>
          <p:cNvSpPr>
            <a:spLocks noGrp="1" noChangeArrowheads="1"/>
          </p:cNvSpPr>
          <p:nvPr>
            <p:ph idx="4294967295"/>
          </p:nvPr>
        </p:nvSpPr>
        <p:spPr>
          <a:xfrm>
            <a:off x="685075" y="2256465"/>
            <a:ext cx="6119813" cy="2179638"/>
          </a:xfrm>
        </p:spPr>
        <p:txBody>
          <a:bodyPr/>
          <a:lstStyle/>
          <a:p>
            <a:pPr marL="185738" indent="-185738">
              <a:buFont typeface="Arial" panose="020B0604020202020204" pitchFamily="34" charset="0"/>
              <a:buChar char="•"/>
            </a:pPr>
            <a:r>
              <a:rPr lang="en-US" altLang="en-US" dirty="0"/>
              <a:t>24 people drank coffee</a:t>
            </a:r>
            <a:br>
              <a:rPr lang="en-US" altLang="en-US" dirty="0"/>
            </a:br>
            <a:r>
              <a:rPr lang="en-US" altLang="en-US" dirty="0"/>
              <a:t>6 developed a headache</a:t>
            </a:r>
          </a:p>
          <a:p>
            <a:pPr marL="185738" indent="-185738">
              <a:buFont typeface="Arial" panose="020B0604020202020204" pitchFamily="34" charset="0"/>
              <a:buChar char="•"/>
            </a:pPr>
            <a:r>
              <a:rPr lang="en-US" altLang="en-US" dirty="0"/>
              <a:t>odds of a headache</a:t>
            </a:r>
          </a:p>
          <a:p>
            <a:pPr marL="230188" lvl="2" indent="0">
              <a:buNone/>
            </a:pPr>
            <a:r>
              <a:rPr lang="en-US" altLang="en-US" dirty="0"/>
              <a:t>  = 6 people with headache/18 without headache</a:t>
            </a:r>
          </a:p>
          <a:p>
            <a:pPr marL="230188" lvl="2" indent="0">
              <a:buNone/>
            </a:pPr>
            <a:r>
              <a:rPr lang="en-US" altLang="en-US" dirty="0"/>
              <a:t>  = 6/18 = 1/3 = 0.33 = 1:3    (</a:t>
            </a:r>
            <a:r>
              <a:rPr lang="hr-HR" altLang="en-US" dirty="0" err="1"/>
              <a:t>not</a:t>
            </a:r>
            <a:r>
              <a:rPr lang="hr-HR" altLang="en-US" dirty="0"/>
              <a:t> </a:t>
            </a:r>
            <a:r>
              <a:rPr lang="en-US" altLang="en-US" dirty="0"/>
              <a:t>usually as %)</a:t>
            </a:r>
          </a:p>
        </p:txBody>
      </p:sp>
      <p:sp>
        <p:nvSpPr>
          <p:cNvPr id="7" name="Rectangle 6"/>
          <p:cNvSpPr/>
          <p:nvPr/>
        </p:nvSpPr>
        <p:spPr>
          <a:xfrm>
            <a:off x="685075" y="4968149"/>
            <a:ext cx="7934325" cy="120332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4138">
              <a:tabLst>
                <a:tab pos="1263650" algn="l"/>
                <a:tab pos="6634163" algn="l"/>
              </a:tabLst>
              <a:defRPr/>
            </a:pPr>
            <a:r>
              <a:rPr lang="en-AU" sz="2400" b="1" dirty="0"/>
              <a:t>odds =</a:t>
            </a:r>
            <a:r>
              <a:rPr lang="en-AU" sz="2400" b="1" u="sng" dirty="0"/>
              <a:t>	no. participants with event of interest	</a:t>
            </a:r>
          </a:p>
          <a:p>
            <a:pPr marL="982663">
              <a:tabLst>
                <a:tab pos="982663" algn="l"/>
                <a:tab pos="6634163" algn="l"/>
              </a:tabLst>
              <a:defRPr/>
            </a:pPr>
            <a:r>
              <a:rPr lang="en-AU" sz="2400" b="1" dirty="0"/>
              <a:t>no. participants without event of interest</a:t>
            </a:r>
          </a:p>
        </p:txBody>
      </p:sp>
    </p:spTree>
    <p:extLst>
      <p:ext uri="{BB962C8B-B14F-4D97-AF65-F5344CB8AC3E}">
        <p14:creationId xmlns:p14="http://schemas.microsoft.com/office/powerpoint/2010/main" val="2495098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39737" y="1317600"/>
            <a:ext cx="7411039" cy="632838"/>
          </a:xfrm>
        </p:spPr>
        <p:txBody>
          <a:bodyPr/>
          <a:lstStyle/>
          <a:p>
            <a:r>
              <a:rPr lang="en-US" altLang="en-US" dirty="0"/>
              <a:t>Do risks and odds differ much?</a:t>
            </a:r>
            <a:endParaRPr lang="en-AU" altLang="en-US" dirty="0"/>
          </a:p>
        </p:txBody>
      </p:sp>
      <p:sp>
        <p:nvSpPr>
          <p:cNvPr id="595971" name="Rectangle 3"/>
          <p:cNvSpPr>
            <a:spLocks noGrp="1" noChangeArrowheads="1"/>
          </p:cNvSpPr>
          <p:nvPr>
            <p:ph idx="4294967295"/>
          </p:nvPr>
        </p:nvSpPr>
        <p:spPr>
          <a:xfrm>
            <a:off x="659219" y="2209025"/>
            <a:ext cx="7764463" cy="3910012"/>
          </a:xfrm>
        </p:spPr>
        <p:txBody>
          <a:bodyPr/>
          <a:lstStyle/>
          <a:p>
            <a:r>
              <a:rPr lang="en-US" altLang="en-US" dirty="0"/>
              <a:t>Two examples from caffeine trials</a:t>
            </a:r>
          </a:p>
          <a:p>
            <a:endParaRPr lang="en-US" altLang="en-US" dirty="0"/>
          </a:p>
          <a:p>
            <a:pPr marL="185738" indent="-185738">
              <a:buFont typeface="Arial" panose="020B0604020202020204" pitchFamily="34" charset="0"/>
              <a:buChar char="•"/>
            </a:pPr>
            <a:r>
              <a:rPr lang="en-US" altLang="en-US" dirty="0"/>
              <a:t>5 people with ‘headache’ out of 65</a:t>
            </a:r>
          </a:p>
          <a:p>
            <a:pPr marL="185738" indent="-185738">
              <a:buFont typeface="Arial" panose="020B0604020202020204" pitchFamily="34" charset="0"/>
              <a:buChar char="•"/>
            </a:pPr>
            <a:r>
              <a:rPr lang="en-US" altLang="en-US" dirty="0"/>
              <a:t>chance of having a headache</a:t>
            </a:r>
          </a:p>
          <a:p>
            <a:pPr marL="0" lvl="1" indent="0">
              <a:buNone/>
            </a:pPr>
            <a:r>
              <a:rPr lang="en-US" altLang="en-US" dirty="0"/>
              <a:t>      </a:t>
            </a:r>
            <a:r>
              <a:rPr lang="en-US" altLang="en-US" b="1" dirty="0">
                <a:solidFill>
                  <a:schemeClr val="bg2"/>
                </a:solidFill>
              </a:rPr>
              <a:t>risk = 5/65 = 0.077</a:t>
            </a:r>
            <a:r>
              <a:rPr lang="en-US" altLang="en-US" dirty="0"/>
              <a:t>	     </a:t>
            </a:r>
            <a:r>
              <a:rPr lang="en-US" altLang="en-US" b="1" dirty="0">
                <a:solidFill>
                  <a:schemeClr val="bg2"/>
                </a:solidFill>
              </a:rPr>
              <a:t>odds = 5/60 = 0.083</a:t>
            </a:r>
          </a:p>
          <a:p>
            <a:endParaRPr lang="en-US" altLang="en-US" dirty="0"/>
          </a:p>
          <a:p>
            <a:pPr marL="185738" indent="-185738">
              <a:buFont typeface="Arial" panose="020B0604020202020204" pitchFamily="34" charset="0"/>
              <a:buChar char="•"/>
            </a:pPr>
            <a:r>
              <a:rPr lang="en-US" altLang="en-US" dirty="0"/>
              <a:t>130 people ‘still awake’ out of 165</a:t>
            </a:r>
          </a:p>
          <a:p>
            <a:pPr marL="185738" indent="-185738">
              <a:buFont typeface="Arial" panose="020B0604020202020204" pitchFamily="34" charset="0"/>
              <a:buChar char="•"/>
            </a:pPr>
            <a:r>
              <a:rPr lang="en-US" altLang="en-US" dirty="0"/>
              <a:t>chance of still being awake</a:t>
            </a:r>
          </a:p>
          <a:p>
            <a:pPr marL="0" lvl="1" indent="0">
              <a:buNone/>
            </a:pPr>
            <a:r>
              <a:rPr lang="en-US" altLang="en-US" dirty="0"/>
              <a:t>      </a:t>
            </a:r>
            <a:r>
              <a:rPr lang="en-US" altLang="en-US" b="1" dirty="0">
                <a:solidFill>
                  <a:schemeClr val="bg2"/>
                </a:solidFill>
              </a:rPr>
              <a:t>risk = 130/165 = 0.79      odds = 130/35 = 3.71</a:t>
            </a:r>
          </a:p>
        </p:txBody>
      </p:sp>
    </p:spTree>
    <p:extLst>
      <p:ext uri="{BB962C8B-B14F-4D97-AF65-F5344CB8AC3E}">
        <p14:creationId xmlns:p14="http://schemas.microsoft.com/office/powerpoint/2010/main" val="338922973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9597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5971">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959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chrane Purple">
  <a:themeElements>
    <a:clrScheme name="Cochrane">
      <a:dk1>
        <a:srgbClr val="000000"/>
      </a:dk1>
      <a:lt1>
        <a:srgbClr val="FFFFFF"/>
      </a:lt1>
      <a:dk2>
        <a:srgbClr val="002D64"/>
      </a:dk2>
      <a:lt2>
        <a:srgbClr val="962D91"/>
      </a:lt2>
      <a:accent1>
        <a:srgbClr val="002D64"/>
      </a:accent1>
      <a:accent2>
        <a:srgbClr val="962D91"/>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chrane Purple" id="{9F74E5A4-AC76-403A-97A3-2DCB06FD0A0C}" vid="{8A0DEDA8-15D8-4B20-8E56-DCECA5C0D56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Cochrane Purple</Template>
  <TotalTime>2020</TotalTime>
  <Words>5941</Words>
  <Application>Microsoft Office PowerPoint</Application>
  <PresentationFormat>On-screen Show (4:3)</PresentationFormat>
  <Paragraphs>503</Paragraphs>
  <Slides>33</Slides>
  <Notes>33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1" baseType="lpstr">
      <vt:lpstr>Arial</vt:lpstr>
      <vt:lpstr>Calibri</vt:lpstr>
      <vt:lpstr>Source Sans Pro</vt:lpstr>
      <vt:lpstr>Source Sans Pro Semibold</vt:lpstr>
      <vt:lpstr>Times New Roman</vt:lpstr>
      <vt:lpstr>Wingdings</vt:lpstr>
      <vt:lpstr>Cochrane Purple</vt:lpstr>
      <vt:lpstr>Equation</vt:lpstr>
      <vt:lpstr>Dichotomous outcomes</vt:lpstr>
      <vt:lpstr>Steps of a Cochrane Review</vt:lpstr>
      <vt:lpstr>PowerPoint Presentation</vt:lpstr>
      <vt:lpstr>Session outline</vt:lpstr>
      <vt:lpstr>What are dichotomous outcomes?</vt:lpstr>
      <vt:lpstr>What were the chances of that?</vt:lpstr>
      <vt:lpstr>Risk</vt:lpstr>
      <vt:lpstr>Odds</vt:lpstr>
      <vt:lpstr>Do risks and odds differ much?</vt:lpstr>
      <vt:lpstr>Session outline</vt:lpstr>
      <vt:lpstr>Comparing two groups</vt:lpstr>
      <vt:lpstr>Comparing two groups</vt:lpstr>
      <vt:lpstr>Comparing two groups</vt:lpstr>
      <vt:lpstr>Risk ratio</vt:lpstr>
      <vt:lpstr>Expressing it in words</vt:lpstr>
      <vt:lpstr>Odds ratio</vt:lpstr>
      <vt:lpstr>Expressing it in words</vt:lpstr>
      <vt:lpstr>Risk difference</vt:lpstr>
      <vt:lpstr>Expressing it in words</vt:lpstr>
      <vt:lpstr>Now it’s your turn!</vt:lpstr>
      <vt:lpstr>The answers</vt:lpstr>
      <vt:lpstr>Session outline</vt:lpstr>
      <vt:lpstr>Choosing an effect measure</vt:lpstr>
      <vt:lpstr>Communication</vt:lpstr>
      <vt:lpstr>Consistency</vt:lpstr>
      <vt:lpstr>Mathematical properties</vt:lpstr>
      <vt:lpstr>Summary</vt:lpstr>
      <vt:lpstr>Session outline</vt:lpstr>
      <vt:lpstr>Collecting data</vt:lpstr>
      <vt:lpstr>Other data formats can also be used</vt:lpstr>
      <vt:lpstr>What to include in your protocol</vt:lpstr>
      <vt:lpstr>Take home message</vt:lpstr>
      <vt:lpstr>References</vt:lpstr>
    </vt:vector>
  </TitlesOfParts>
  <Manager/>
  <Company>Monash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subject/>
  <dc:creator>Kelly Allen</dc:creator>
  <cp:keywords/>
  <dc:description/>
  <cp:lastModifiedBy>Diane Gal</cp:lastModifiedBy>
  <cp:revision>63</cp:revision>
  <cp:lastPrinted>2016-03-09T22:36:10Z</cp:lastPrinted>
  <dcterms:created xsi:type="dcterms:W3CDTF">2016-03-04T03:08:32Z</dcterms:created>
  <dcterms:modified xsi:type="dcterms:W3CDTF">2022-07-14T09:51:05Z</dcterms:modified>
  <cp:category/>
</cp:coreProperties>
</file>