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30"/>
  </p:notesMasterIdLst>
  <p:handoutMasterIdLst>
    <p:handoutMasterId r:id="rId31"/>
  </p:handoutMasterIdLst>
  <p:sldIdLst>
    <p:sldId id="257" r:id="rId2"/>
    <p:sldId id="303" r:id="rId3"/>
    <p:sldId id="304" r:id="rId4"/>
    <p:sldId id="278" r:id="rId5"/>
    <p:sldId id="279" r:id="rId6"/>
    <p:sldId id="280" r:id="rId7"/>
    <p:sldId id="305" r:id="rId8"/>
    <p:sldId id="306" r:id="rId9"/>
    <p:sldId id="307" r:id="rId10"/>
    <p:sldId id="284" r:id="rId11"/>
    <p:sldId id="285" r:id="rId12"/>
    <p:sldId id="286" r:id="rId13"/>
    <p:sldId id="287" r:id="rId14"/>
    <p:sldId id="30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3024"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3811" autoAdjust="0"/>
  </p:normalViewPr>
  <p:slideViewPr>
    <p:cSldViewPr snapToGrid="0" showGuides="1">
      <p:cViewPr varScale="1">
        <p:scale>
          <a:sx n="72" d="100"/>
          <a:sy n="72" d="100"/>
        </p:scale>
        <p:origin x="2706" y="78"/>
      </p:cViewPr>
      <p:guideLst>
        <p:guide orient="horz"/>
        <p:guide/>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6" d="100"/>
          <a:sy n="86" d="100"/>
        </p:scale>
        <p:origin x="3786" y="78"/>
      </p:cViewPr>
      <p:guideLst>
        <p:guide orient="horz" pos="3024"/>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AU"/>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endParaRPr lang="en-AU" dirty="0"/>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AU"/>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endParaRPr lang="en-AU" dirty="0"/>
          </a:p>
        </p:txBody>
      </p:sp>
    </p:spTree>
    <p:extLst>
      <p:ext uri="{BB962C8B-B14F-4D97-AF65-F5344CB8AC3E}">
        <p14:creationId xmlns:p14="http://schemas.microsoft.com/office/powerpoint/2010/main" val="3225507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GB" dirty="0"/>
          </a:p>
        </p:txBody>
      </p:sp>
      <p:sp>
        <p:nvSpPr>
          <p:cNvPr id="5" name="Notes Placeholder 4"/>
          <p:cNvSpPr>
            <a:spLocks noGrp="1"/>
          </p:cNvSpPr>
          <p:nvPr>
            <p:ph type="body" sz="quarter" idx="3"/>
          </p:nvPr>
        </p:nvSpPr>
        <p:spPr>
          <a:xfrm>
            <a:off x="1199727" y="4560570"/>
            <a:ext cx="4915746"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424401" y="9121140"/>
            <a:ext cx="890799" cy="480060"/>
          </a:xfrm>
          <a:prstGeom prst="rect">
            <a:avLst/>
          </a:prstGeom>
        </p:spPr>
        <p:txBody>
          <a:bodyPr vert="horz" lIns="96661" tIns="48331" rIns="96661" bIns="48331" rtlCol="0" anchor="b"/>
          <a:lstStyle>
            <a:lvl1pPr algn="r">
              <a:defRPr sz="13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4878663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When comparing two groups together using continuous outcomes, the two most commonly used effect measures to summarise the difference between groups are the mean difference (MD) and the standardised mean difference (SMD). The intervention effect of the MD is the difference in means and not a mean of the underlying difference and is therefore also called the difference of means. Th SMD is sometimes called an effect size, however this term is not preferred and is commonly encountered in social sciences. There are clear circumstances in which you would use each option.</a:t>
            </a:r>
          </a:p>
          <a:p>
            <a:endParaRPr lang="en-AU" altLang="en-US" dirty="0"/>
          </a:p>
          <a:p>
            <a:r>
              <a:rPr lang="en-AU" altLang="en-US" dirty="0"/>
              <a:t>As always, any effect estimate is uncertain, and should always be reported with a measure of that uncertainty, such as a confidence interval.</a:t>
            </a:r>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444DF52-8F4F-4AE5-A9AE-F625546432AC}" type="slidenum">
              <a:rPr lang="en-US" altLang="en-US" sz="1300">
                <a:latin typeface="Times New Roman" panose="02020603050405020304" pitchFamily="18" charset="0"/>
              </a:rPr>
              <a:pPr eaLnBrk="1" hangingPunct="1">
                <a:spcBef>
                  <a:spcPct val="0"/>
                </a:spcBef>
              </a:pPr>
              <a:t>10</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7572926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Our first effect estimate is the MD. The MD is quite simply the mean score in the intervention group, minus the mean score in the control group. The result is then expressed in units on the scale used to measure the outcome.</a:t>
            </a:r>
          </a:p>
          <a:p>
            <a:endParaRPr lang="en-AU" altLang="en-US"/>
          </a:p>
          <a:p>
            <a:r>
              <a:rPr lang="en-AU" altLang="en-US"/>
              <a:t>In this example, we are measuring irritability. We take the mean in the intervention group, 20 points on the irritability scale, and subtract the mean in the control group, which is 33 points. So, 20 – 33 is -13 points.</a:t>
            </a:r>
          </a:p>
          <a:p>
            <a:endParaRPr lang="en-AU" altLang="en-US"/>
          </a:p>
          <a:p>
            <a:r>
              <a:rPr lang="en-AU" altLang="en-US"/>
              <a:t>Like a risk difference, this is an absolute measure – if the result is 0, this implies there is no difference in the average score between the two groups. Zero is our point of no effect. If the result is a positive number, then the intervention group scored higher on the scale. If the result is negative, the intervention group scored lower on the scale.</a:t>
            </a: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62D1E34-D2C8-41A4-BBDB-8A33D27A9A8F}" type="slidenum">
              <a:rPr lang="en-US" altLang="en-US" sz="1300">
                <a:latin typeface="Times New Roman" panose="02020603050405020304" pitchFamily="18" charset="0"/>
              </a:rPr>
              <a:pPr eaLnBrk="1" hangingPunct="1">
                <a:spcBef>
                  <a:spcPct val="0"/>
                </a:spcBef>
              </a:pPr>
              <a:t>11</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1548975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r-HR" altLang="en-US" sz="800" dirty="0"/>
              <a:t>[NOTE TO </a:t>
            </a:r>
            <a:r>
              <a:rPr lang="hr-HR" altLang="en-US" sz="800" dirty="0" err="1"/>
              <a:t>TRAINERS</a:t>
            </a:r>
            <a:r>
              <a:rPr lang="hr-HR" altLang="en-US" sz="800" dirty="0"/>
              <a:t>: </a:t>
            </a:r>
            <a:r>
              <a:rPr lang="en-AU" altLang="en-US" sz="800" dirty="0"/>
              <a:t>ASK: So, how would you interpret our score of -13? Does our intervention have an effect on irritability? Is it a positive or a harmful effect?</a:t>
            </a:r>
            <a:r>
              <a:rPr lang="hr-HR" altLang="en-US" sz="800" dirty="0"/>
              <a:t>]</a:t>
            </a:r>
            <a:endParaRPr lang="en-AU" altLang="en-US" sz="800" dirty="0"/>
          </a:p>
          <a:p>
            <a:endParaRPr lang="en-AU" altLang="en-US" sz="800" dirty="0"/>
          </a:p>
          <a:p>
            <a:r>
              <a:rPr lang="en-AU" altLang="en-US" sz="800" dirty="0"/>
              <a:t>A</a:t>
            </a:r>
            <a:r>
              <a:rPr lang="hr-HR" altLang="en-US" sz="800" dirty="0"/>
              <a:t>n</a:t>
            </a:r>
            <a:r>
              <a:rPr lang="en-AU" altLang="en-US" sz="800" dirty="0"/>
              <a:t> MD of -13 indicates that the intervention group had, on average, a lower score on the irritability scale. But what does that mean? Interpreting  a continuous outcome score depends on knowing the scale you’re using.</a:t>
            </a:r>
          </a:p>
          <a:p>
            <a:endParaRPr lang="en-AU" altLang="en-US" sz="800" dirty="0"/>
          </a:p>
          <a:p>
            <a:r>
              <a:rPr lang="en-AU" altLang="en-US" sz="800" dirty="0"/>
              <a:t>[CLICK] First, we need to know whether a higher score means more irritability or less irritability – this isn’t always clear, so be sure to check your study carefully to make sure you have the direction correct. [CLICK] Lets assume that on this scale, a higher score means more irritability. So a score that is 13 points lower means the intervention group, on average, was less irritable.</a:t>
            </a:r>
          </a:p>
          <a:p>
            <a:endParaRPr lang="en-AU" altLang="en-US" sz="800" dirty="0"/>
          </a:p>
          <a:p>
            <a:r>
              <a:rPr lang="en-AU" altLang="en-US" sz="800" dirty="0"/>
              <a:t>But, how much less irritable? [CLICK] To know whether 13 points is a big or small change, we need to know how long the scale is – 1-20, 1-200? [CLICK] In this case, lets say the scale is 0-50. ASK: Do you think 13 points is a big or small change relative to the size of the scale?</a:t>
            </a:r>
          </a:p>
          <a:p>
            <a:endParaRPr lang="en-AU" altLang="en-US" sz="800" dirty="0"/>
          </a:p>
          <a:p>
            <a:r>
              <a:rPr lang="en-AU" altLang="en-US" sz="800" dirty="0"/>
              <a:t>It’s still hard to know if this is a qualitatively important change. [CLICK] We can’t just tell the importance of a change from the numbers – we also need to know what’s called the minimally important difference on this scale, also called the clinically important difference. That is, how big does a change have to be on this scale before it is meaningful and noticeable to patients and health professionals? For example, on a 10 point pain scale, it’s usually agreed that about 1.5 to 2 points is the smallest change that is noticeable for patients. Any change smaller than that is too small to make a difference. [CLICK] Let’s assume that the MID for this scale is 5. ASK: Is our MD an important change?</a:t>
            </a:r>
          </a:p>
          <a:p>
            <a:endParaRPr lang="en-AU" altLang="en-US" sz="800" dirty="0"/>
          </a:p>
          <a:p>
            <a:r>
              <a:rPr lang="en-AU" altLang="en-US" sz="800" dirty="0"/>
              <a:t>[CLICK] Finally, before we and our readers can interpret the numbers, we need to make a judgement about whether we’re measuring a good or bad outcome. We’ve established that our intervention causes less irritability.</a:t>
            </a:r>
          </a:p>
          <a:p>
            <a:endParaRPr lang="en-AU" altLang="en-US" sz="800" dirty="0"/>
          </a:p>
          <a:p>
            <a:r>
              <a:rPr lang="en-AU" altLang="en-US" sz="800" dirty="0"/>
              <a:t>ASK: Is that a good thing? Is that the effect we hoped our intervention would have?</a:t>
            </a:r>
          </a:p>
          <a:p>
            <a:r>
              <a:rPr lang="en-AU" altLang="en-US" sz="800" dirty="0"/>
              <a:t>ANSWER: Yes, irritability is a bad thing, [CLICK] so less irritability favours our intervention. </a:t>
            </a:r>
          </a:p>
          <a:p>
            <a:endParaRPr lang="en-AU" altLang="en-US" sz="800" dirty="0"/>
          </a:p>
          <a:p>
            <a:r>
              <a:rPr lang="en-AU" altLang="en-US" sz="800" dirty="0"/>
              <a:t>It’s very important to make sure you have reported all this information about the scale, so that readers can clearly understand your conclusions.</a:t>
            </a: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E56E562D-0C80-4341-A6F9-0EFCE452764C}" type="slidenum">
              <a:rPr lang="en-US" altLang="en-US" sz="1300">
                <a:latin typeface="Times New Roman" panose="02020603050405020304" pitchFamily="18" charset="0"/>
              </a:rPr>
              <a:pPr eaLnBrk="1" hangingPunct="1">
                <a:spcBef>
                  <a:spcPct val="0"/>
                </a:spcBef>
              </a:pPr>
              <a:t>12</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878961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To express in words our MD of -13, we might say that, on average, participants in the intervention group scored 13 points lower on the irritability scale. Because we know the direction of the scale, we could also say that the intervention reduced irritability, which would also help our readers interpret the score.</a:t>
            </a:r>
          </a:p>
          <a:p>
            <a:endParaRPr lang="en-AU" altLang="en-US"/>
          </a:p>
          <a:p>
            <a:r>
              <a:rPr lang="en-AU" altLang="en-US"/>
              <a:t>Hypothetically, if our score had been positive 13, we would say that, on average, participants in the intervention group scored 13 points higher on the irritability scale, or that it increased irritability by 13 points.</a:t>
            </a: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DB6C23D-1589-4EFF-9A81-D25925E9B53C}" type="slidenum">
              <a:rPr lang="en-US" altLang="en-US" sz="1300">
                <a:latin typeface="Times New Roman" panose="02020603050405020304" pitchFamily="18" charset="0"/>
              </a:rPr>
              <a:pPr eaLnBrk="1" hangingPunct="1">
                <a:spcBef>
                  <a:spcPct val="0"/>
                </a:spcBef>
              </a:pPr>
              <a:t>13</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159240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AU" altLang="en-US" sz="1100" dirty="0"/>
              <a:t>Let’s go back to think about our study level data for a minute. If we can calculate a mean difference for each study, we can use that to compare the results across studies.</a:t>
            </a:r>
          </a:p>
          <a:p>
            <a:pPr>
              <a:lnSpc>
                <a:spcPct val="90000"/>
              </a:lnSpc>
            </a:pPr>
            <a:endParaRPr lang="en-AU" altLang="en-US" sz="1100" dirty="0"/>
          </a:p>
          <a:p>
            <a:pPr>
              <a:lnSpc>
                <a:spcPct val="90000"/>
              </a:lnSpc>
            </a:pPr>
            <a:r>
              <a:rPr lang="en-AU" altLang="en-US" sz="1100" dirty="0"/>
              <a:t>[CLICK] But what if each of our studies uses a different way of measuring an outcome? For example, in a study of premature babies, one of the outcomes might be weight. Most studies might measure weight in grams, but some might use kilograms or pounds. At the study level that’s no problem - we can calculate a mean difference for each study. Thinking ahead to the review stage, though, but thinking ahead to the review stage, when we want to compare the results, the mean differences would not be comparable with each other. A mean difference of 50 grams is not directly comparable to a mean difference of 50 pounds.</a:t>
            </a:r>
          </a:p>
          <a:p>
            <a:pPr>
              <a:lnSpc>
                <a:spcPct val="90000"/>
              </a:lnSpc>
            </a:pPr>
            <a:endParaRPr lang="en-AU" altLang="en-US" sz="1100" dirty="0"/>
          </a:p>
          <a:p>
            <a:pPr>
              <a:lnSpc>
                <a:spcPct val="90000"/>
              </a:lnSpc>
            </a:pPr>
            <a:r>
              <a:rPr lang="en-AU" altLang="en-US" sz="1100" dirty="0"/>
              <a:t>ASK: So what can we do to make the scores more comparable?</a:t>
            </a:r>
          </a:p>
          <a:p>
            <a:pPr>
              <a:lnSpc>
                <a:spcPct val="90000"/>
              </a:lnSpc>
            </a:pPr>
            <a:r>
              <a:rPr lang="en-AU" altLang="en-US" sz="1100" dirty="0"/>
              <a:t>ANSWER: Since we know the relative size of grams, kg and pounds – what we call the ‘scale factor’ – we can simply choose the most useful scale (e.g. grams) and convert the other scores to grams by multiplying or dividing.</a:t>
            </a:r>
          </a:p>
          <a:p>
            <a:pPr>
              <a:lnSpc>
                <a:spcPct val="90000"/>
              </a:lnSpc>
            </a:pPr>
            <a:endParaRPr lang="en-AU" altLang="en-US" sz="1100" dirty="0"/>
          </a:p>
          <a:p>
            <a:pPr>
              <a:lnSpc>
                <a:spcPct val="90000"/>
              </a:lnSpc>
            </a:pPr>
            <a:r>
              <a:rPr lang="en-AU" altLang="en-US" sz="1100" dirty="0"/>
              <a:t>[CLICK] However, what if the different measures are not just different numerical scales, but qualitatively different, such as different depression scales, or different quality of life scales? One study might use the Hamilton Rating Scale for Depression, another might use the Beck Depression Inventory, and another might use the Major Depression Inventory. These scales are measuring the same underlying concept – depression – but it isn’t easy to tell what scale factor would appropriately convert one scale to another. It’s not just about the length of the scale – there are qualitative aspects of how the scale works that determine where a person with a given level of depression would fall on each scale. We can’t assume that someone who scored 3 out of 10 on one scale would score 30 out of 100 on another.</a:t>
            </a:r>
          </a:p>
          <a:p>
            <a:pPr>
              <a:lnSpc>
                <a:spcPct val="90000"/>
              </a:lnSpc>
            </a:pPr>
            <a:endParaRPr lang="en-AU" altLang="en-US" sz="1100" dirty="0"/>
          </a:p>
          <a:p>
            <a:pPr>
              <a:lnSpc>
                <a:spcPct val="90000"/>
              </a:lnSpc>
            </a:pPr>
            <a:r>
              <a:rPr lang="en-AU" altLang="en-US" sz="1100" dirty="0"/>
              <a:t>ASK: So what can we do to make these kinds of scores more comparable?</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3C914A7-636C-41A0-B200-1063177C51E5}" type="slidenum">
              <a:rPr lang="en-US" altLang="en-US" sz="1300">
                <a:latin typeface="Times New Roman" panose="02020603050405020304" pitchFamily="18" charset="0"/>
              </a:rPr>
              <a:pPr eaLnBrk="1" hangingPunct="1">
                <a:spcBef>
                  <a:spcPct val="0"/>
                </a:spcBef>
              </a:pPr>
              <a:t>14</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1920411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sz="700" dirty="0"/>
              <a:t>The second common effect measure we have for continuous data is the standardised mean difference. We use this effect measure when we have several studies measuring a concept, e.g. depression, but they are not all using the same measurement scale. When we don’t know the scale factor to mathematically convert one score into another, we can standardise the results of each study using its standard deviations, so that when we get to the review stage we can compare the scores.</a:t>
            </a:r>
          </a:p>
          <a:p>
            <a:endParaRPr lang="en-AU" altLang="en-US" sz="700" dirty="0"/>
          </a:p>
          <a:p>
            <a:r>
              <a:rPr lang="en-AU" altLang="en-US" sz="700" dirty="0"/>
              <a:t>It’s important to be careful when doing this, and to make sure the scales are measuring the same concept. It’s ok to have some variation, for example, different quality of life scales will have different questions, or you might be combining different measures of weight, such as BMI, weight in kg and skinfold measurements. Although these measures aren’t exactly the same, if you’re asking a question about the effect on weight, then combining them together will give you a useful answer. Sometimes the scales are too different, and combining them would not give meaningful results. For example, if one study is measuring pain, and another measures a combination of pain and function, these scales are not really measuring the same thing, and the results should not be combined. In some cases, even studies that appear to be measuring the same outcome – e.g. health care costs – may not be comparable, e.g. if the studies comparing costs were from different countries with very different health systems.</a:t>
            </a:r>
          </a:p>
          <a:p>
            <a:endParaRPr lang="en-AU" altLang="en-US" sz="700" dirty="0"/>
          </a:p>
          <a:p>
            <a:r>
              <a:rPr lang="en-AU" altLang="en-US" sz="700" dirty="0"/>
              <a:t>It’s up to you to use your judgement and decide when measures are similar enough to combine and give a meaningful answer to your review question. These decisions are always a trade-off – limiting your results to studies with exactly the same measures may give you a more specific answer, but you may end up with analyses including fewer studies that give you a less complete picture of the evidence. </a:t>
            </a:r>
          </a:p>
          <a:p>
            <a:endParaRPr lang="en-AU" altLang="en-US" sz="700" dirty="0"/>
          </a:p>
          <a:p>
            <a:r>
              <a:rPr lang="en-AU" altLang="en-US" sz="700" dirty="0"/>
              <a:t>If you have decided your different scales are measuring the same thing, then the </a:t>
            </a:r>
            <a:r>
              <a:rPr lang="en-AU" altLang="en-US" sz="700" dirty="0" err="1"/>
              <a:t>SMD</a:t>
            </a:r>
            <a:r>
              <a:rPr lang="en-AU" altLang="en-US" sz="700" dirty="0"/>
              <a:t> is calculated by taking the mean difference for each study and dividing it by the pooled standard deviation of outcomes for all the participants in that study, before being combined in a meta-analysis. This is based on the assumption that differences in the scales (e.g. the difference in a 10 point scale vs a 25 point scale) will be reflected in the SD of the scores measured, and can be adjusted accordingly.</a:t>
            </a:r>
          </a:p>
          <a:p>
            <a:endParaRPr lang="en-AU" altLang="en-US" sz="700" dirty="0"/>
          </a:p>
          <a:p>
            <a:r>
              <a:rPr lang="en-AU" altLang="en-US" sz="700" dirty="0"/>
              <a:t>The precise formula for this is not shown here, but you do not need to perform this calculation yourself – </a:t>
            </a:r>
            <a:r>
              <a:rPr lang="en-AU" altLang="en-US" sz="700" dirty="0" err="1"/>
              <a:t>RevMan</a:t>
            </a:r>
            <a:r>
              <a:rPr lang="en-AU" altLang="en-US" sz="700" dirty="0"/>
              <a:t> will do it for you. [Note: more detailed formulae are available in the Handbook]</a:t>
            </a:r>
          </a:p>
          <a:p>
            <a:endParaRPr lang="en-AU" altLang="en-US" sz="700" dirty="0"/>
          </a:p>
          <a:p>
            <a:r>
              <a:rPr lang="en-AU" altLang="en-US" sz="700" dirty="0"/>
              <a:t>There are some tricks you need to know, so read the Handbook chapters on this before you try it. For example, what should you do if your scales are running in different directions? e.g. if you have two depression scales – on one scale, more points means more depression, and on the other scale, more points means less depression. In that case, you have to alter the results so they all run in the same direction before you combine them, by multiplying the results of one scale by -1. This doesn’t change the values, just the direction of the scale.</a:t>
            </a:r>
          </a:p>
          <a:p>
            <a:endParaRPr lang="en-AU" altLang="en-US" sz="700" dirty="0"/>
          </a:p>
          <a:p>
            <a:r>
              <a:rPr lang="en-AU" altLang="en-US" sz="700" dirty="0"/>
              <a:t>The results of the analysis are then no longer in units on one scale or another – they will be reported in units of standard deviation. Like an ordinary mean difference, if the result is 0, this implies there is no difference in the average score between the two groups. A positive number will mean more points in the intervention group, and a negative number will mean fewer points in the intervention group.</a:t>
            </a: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88A3F99-E56D-4229-9B4D-102DF24B58C3}" type="slidenum">
              <a:rPr lang="en-US" altLang="en-US" sz="1300">
                <a:latin typeface="Times New Roman" panose="02020603050405020304" pitchFamily="18" charset="0"/>
              </a:rPr>
              <a:pPr eaLnBrk="1" hangingPunct="1">
                <a:spcBef>
                  <a:spcPct val="0"/>
                </a:spcBef>
              </a:pPr>
              <a:t>15</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3804380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sz="1000" dirty="0"/>
              <a:t>Going back to our example, the SMD works out to be -1.5 (</a:t>
            </a:r>
            <a:r>
              <a:rPr lang="hr-HR" altLang="en-US" sz="1000" dirty="0" err="1"/>
              <a:t>We</a:t>
            </a:r>
            <a:r>
              <a:rPr lang="en-AU" altLang="en-US" sz="1000" dirty="0"/>
              <a:t> have not shown the detailed calculations – but you don’t need to calculate this yourself. RevMan will run this calculation for you).</a:t>
            </a:r>
          </a:p>
          <a:p>
            <a:endParaRPr lang="en-AU" altLang="en-US" sz="1000" dirty="0"/>
          </a:p>
          <a:p>
            <a:r>
              <a:rPr lang="hr-HR" altLang="en-US" sz="1000" dirty="0"/>
              <a:t>[NOTE TO </a:t>
            </a:r>
            <a:r>
              <a:rPr lang="hr-HR" altLang="en-US" sz="1000" dirty="0" err="1"/>
              <a:t>TRAINERS</a:t>
            </a:r>
            <a:r>
              <a:rPr lang="hr-HR" altLang="en-US" sz="1000" dirty="0"/>
              <a:t>: </a:t>
            </a:r>
            <a:r>
              <a:rPr lang="en-AU" altLang="en-US" sz="1000" dirty="0"/>
              <a:t>ASK: How would you interpret this </a:t>
            </a:r>
            <a:r>
              <a:rPr lang="en-AU" altLang="en-US" sz="1000" dirty="0" err="1"/>
              <a:t>SMD</a:t>
            </a:r>
            <a:r>
              <a:rPr lang="en-AU" altLang="en-US" sz="1000" dirty="0"/>
              <a:t>?</a:t>
            </a:r>
            <a:r>
              <a:rPr lang="hr-HR" altLang="en-US" sz="1000" dirty="0"/>
              <a:t>]</a:t>
            </a:r>
            <a:endParaRPr lang="en-AU" altLang="en-US" sz="1000" dirty="0"/>
          </a:p>
          <a:p>
            <a:endParaRPr lang="en-AU" altLang="en-US" sz="1000" dirty="0"/>
          </a:p>
          <a:p>
            <a:r>
              <a:rPr lang="en-AU" altLang="en-US" sz="1000" dirty="0"/>
              <a:t>In terms of the direction of effect, and whether this is a good or bad result for our intervention, the interpretation is the same as for a MD. It’s the same original data for our intervention groups, and a score less than zero still means that we have found a reduction in irritability in the intervention group.</a:t>
            </a:r>
          </a:p>
          <a:p>
            <a:endParaRPr lang="en-AU" altLang="en-US" sz="1000" dirty="0"/>
          </a:p>
          <a:p>
            <a:r>
              <a:rPr lang="en-AU" altLang="en-US" sz="1000" dirty="0"/>
              <a:t>Assessing the size of the effect is more difficult with a SMD. Our score means that, on average, irritability was 1.5 standard deviations lower in the intervention group. ASK: How can we tell how big 1.5 standard deviations is?</a:t>
            </a:r>
          </a:p>
          <a:p>
            <a:r>
              <a:rPr lang="en-AU" altLang="en-US" sz="1000" dirty="0"/>
              <a:t>ANSWER: We have some standard deviations for this particular score already available to us. Looking at the original scores, as a rough guide, we can see that the SD was 8.6 in the control group, which is what we’re comparing things to. We can calculate that 1.5 standard deviations would be 12.9 points, which pretty close to our MD result. To interpret that, we would still need to consider the length of the scale, the minimally important difference and those other factors we discussed, just as we would for the MD.</a:t>
            </a:r>
          </a:p>
          <a:p>
            <a:endParaRPr lang="en-AU" altLang="en-US" sz="1000" dirty="0"/>
          </a:p>
          <a:p>
            <a:r>
              <a:rPr lang="en-AU" altLang="en-US" sz="1000" dirty="0"/>
              <a:t>The accuracy of this transformation back to points on the scale depends a lot on the range of SDs in your included studies. In a meta-analysis, you might have some studies with high variability, or high SDs, and some studies with low variability. You might then get very different results, depending on the value you choose to calculate with.</a:t>
            </a:r>
          </a:p>
          <a:p>
            <a:endParaRPr lang="en-AU" alt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000" u="none" dirty="0"/>
              <a:t>NOTE TO TRAINERS: If participants want more information on this, you can refer them to the handbook, section 6.5.1.2. You may want to point out that the SD is not always a good scaling factor, as firstly, t</a:t>
            </a:r>
            <a:r>
              <a:rPr lang="en-AU" sz="1800" u="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he method assumes that variation in SDs reflects only differences in measurement scales and </a:t>
            </a:r>
            <a:r>
              <a:rPr lang="en-AU" sz="1800" i="1" u="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a:t>
            </a:r>
            <a:r>
              <a:rPr lang="en-AU" sz="1800" u="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differences in the </a:t>
            </a:r>
            <a:r>
              <a:rPr lang="en-AU" sz="1800" u="non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lang="en-AU" sz="1800" u="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reliability of outcome measures or ii) variability among study populations. Secondly, t</a:t>
            </a:r>
            <a:r>
              <a:rPr lang="en-AU" sz="1800" u="none" dirty="0">
                <a:solidFill>
                  <a:srgbClr val="000000"/>
                </a:solidFill>
                <a:effectLst/>
                <a:latin typeface="Times New Roman" panose="02020603050405020304" pitchFamily="18" charset="0"/>
                <a:ea typeface="Times New Roman" panose="02020603050405020304" pitchFamily="18" charset="0"/>
              </a:rPr>
              <a:t>rials with restrictive eligibility criteria may have increased SMDs as an artefact resulting from less variability between participants (i.e. smaller SDs). Chapter 10.5.1 also provides useful explanations: </a:t>
            </a:r>
            <a:r>
              <a:rPr lang="en-US" sz="1800" u="none" dirty="0">
                <a:solidFill>
                  <a:srgbClr val="000000"/>
                </a:solidFill>
                <a:effectLst/>
                <a:latin typeface="Times New Roman" panose="02020603050405020304" pitchFamily="18" charset="0"/>
                <a:ea typeface="Times New Roman" panose="02020603050405020304" pitchFamily="18" charset="0"/>
              </a:rPr>
              <a:t>“</a:t>
            </a:r>
            <a:r>
              <a:rPr lang="en-US" sz="1800" i="1" u="none" dirty="0">
                <a:solidFill>
                  <a:srgbClr val="000000"/>
                </a:solidFill>
                <a:effectLst/>
                <a:latin typeface="Times New Roman" panose="02020603050405020304" pitchFamily="18" charset="0"/>
                <a:ea typeface="Times New Roman" panose="02020603050405020304" pitchFamily="18" charset="0"/>
              </a:rPr>
              <a:t>For the </a:t>
            </a:r>
            <a:r>
              <a:rPr lang="en-US" sz="1800" b="1" i="1" u="none" dirty="0">
                <a:solidFill>
                  <a:srgbClr val="000000"/>
                </a:solidFill>
                <a:effectLst/>
                <a:latin typeface="Times New Roman" panose="02020603050405020304" pitchFamily="18" charset="0"/>
                <a:ea typeface="Times New Roman" panose="02020603050405020304" pitchFamily="18" charset="0"/>
              </a:rPr>
              <a:t>mean difference</a:t>
            </a:r>
            <a:r>
              <a:rPr lang="en-US" sz="1800" i="1" u="none" dirty="0">
                <a:solidFill>
                  <a:srgbClr val="000000"/>
                </a:solidFill>
                <a:effectLst/>
                <a:latin typeface="Times New Roman" panose="02020603050405020304" pitchFamily="18" charset="0"/>
                <a:ea typeface="Times New Roman" panose="02020603050405020304" pitchFamily="18" charset="0"/>
              </a:rPr>
              <a:t> approach, the SDs are used together with the sample sizes to compute the weight given to each study. Studies with small SDs are given relatively higher weight whilst studies with larger SDs are given relatively smaller weights. This is appropriate if variation in SDs between studies reflects differences in the reliability of outcome measurements, but is probably not appropriate if the differences in SD reflect real differences in the variability of outcomes in the study populations</a:t>
            </a:r>
            <a:r>
              <a:rPr lang="en-AU" sz="1800" i="1" u="none" dirty="0">
                <a:solidFill>
                  <a:srgbClr val="000000"/>
                </a:solidFill>
                <a:effectLst/>
                <a:latin typeface="Times New Roman" panose="02020603050405020304" pitchFamily="18" charset="0"/>
                <a:ea typeface="Times New Roman" panose="02020603050405020304" pitchFamily="18" charset="0"/>
              </a:rPr>
              <a:t>”; “</a:t>
            </a:r>
            <a:r>
              <a:rPr lang="en-US" sz="1800" i="1" u="none" dirty="0">
                <a:solidFill>
                  <a:srgbClr val="000000"/>
                </a:solidFill>
                <a:effectLst/>
                <a:latin typeface="Times New Roman" panose="02020603050405020304" pitchFamily="18" charset="0"/>
                <a:ea typeface="Times New Roman" panose="02020603050405020304" pitchFamily="18" charset="0"/>
              </a:rPr>
              <a:t>For the </a:t>
            </a:r>
            <a:r>
              <a:rPr lang="en-US" sz="1800" b="1" i="1" u="none" dirty="0">
                <a:solidFill>
                  <a:srgbClr val="000000"/>
                </a:solidFill>
                <a:effectLst/>
                <a:latin typeface="Times New Roman" panose="02020603050405020304" pitchFamily="18" charset="0"/>
                <a:ea typeface="Times New Roman" panose="02020603050405020304" pitchFamily="18" charset="0"/>
              </a:rPr>
              <a:t>standardized mean difference</a:t>
            </a:r>
            <a:r>
              <a:rPr lang="en-US" sz="1800" i="1" u="none" dirty="0">
                <a:solidFill>
                  <a:srgbClr val="000000"/>
                </a:solidFill>
                <a:effectLst/>
                <a:latin typeface="Times New Roman" panose="02020603050405020304" pitchFamily="18" charset="0"/>
                <a:ea typeface="Times New Roman" panose="02020603050405020304" pitchFamily="18" charset="0"/>
              </a:rPr>
              <a:t> approach, the SDs are used to standardize the mean differences to a single scale, as well as in the computation of study weights. Thus, studies with small SDs lead to relatively higher estimates of SMD, whilst studies with larger SDs lead to relatively smaller estimates of SMD. For this to be appropriate, it must be assumed that between-study variation in SDs reflects only differences in measurement scales and not differences in the reliability of outcome measures or variability among study populations”</a:t>
            </a:r>
            <a:endParaRPr lang="en-US" sz="1800" u="none"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AU" altLang="en-US" sz="1000" dirty="0"/>
          </a:p>
          <a:p>
            <a:endParaRPr lang="en-AU" altLang="en-US" sz="1000" dirty="0"/>
          </a:p>
          <a:p>
            <a:r>
              <a:rPr lang="en-AU" altLang="en-US" sz="1000" dirty="0"/>
              <a:t>Another option is to use a rough rule of thumb – for example: 0.2 represents a small effect, 0.5 represents a moderate effect, and anything larger than 0.8 represents a large effect. This rule doesn’t take into account what you consider to be a minimally important difference for a particular outcome.</a:t>
            </a:r>
          </a:p>
          <a:p>
            <a:endParaRPr lang="en-AU" altLang="en-US" sz="1000" dirty="0"/>
          </a:p>
          <a:p>
            <a:r>
              <a:rPr lang="en-AU" altLang="en-US" sz="1000" dirty="0"/>
              <a:t>Later, at the review stage, even when we’re looking across several studies using different scales, we’ll always have the original study group data to help us get a rough estimate of how to interpret the SMD. However, you do need to take into consideration factors that might affect whether a particular study was likely to have high or low levels of variation. For example, was this a study of a very diverse patient population, or a very narrowly defined population? Was the study a pragmatic trial, in which you might expect variation in the delivery of the intervention, or was it a very tightly controlled protocol? These factors might explain differences in SD among your included studies, and help you interpret and discuss your results.</a:t>
            </a:r>
          </a:p>
          <a:p>
            <a:endParaRPr lang="en-AU" alt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000" dirty="0"/>
              <a:t>Although it’s possible to do these rough comparisons, we know this is more difficult for readers understand than simple units on a scale. To help communicate the results of these outcomes, after all your analysis is completed, you may wish to convert the final results back into units on one of the scales used – methods for this are described in Chapter 1</a:t>
            </a:r>
            <a:r>
              <a:rPr lang="hr-HR" altLang="en-US" sz="1000" dirty="0"/>
              <a:t>5</a:t>
            </a:r>
            <a:r>
              <a:rPr lang="en-AU" altLang="en-US" sz="1000" dirty="0"/>
              <a:t>, section </a:t>
            </a:r>
            <a:r>
              <a:rPr lang="en-GB" sz="1200" b="0" i="0" u="none" strike="noStrike" kern="1200" dirty="0">
                <a:solidFill>
                  <a:schemeClr val="tx1"/>
                </a:solidFill>
                <a:effectLst/>
                <a:latin typeface="Source Sans Pro" pitchFamily="34" charset="0"/>
                <a:ea typeface="+mn-ea"/>
                <a:cs typeface="Arial" panose="020B0604020202020204" pitchFamily="34" charset="0"/>
              </a:rPr>
              <a:t>15.5.3</a:t>
            </a:r>
            <a:r>
              <a:rPr lang="en-AU" altLang="en-US" sz="1000" dirty="0"/>
              <a:t> of the Handbook.</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31CCDC8-28FE-4731-9603-D851520FB8F3}" type="slidenum">
              <a:rPr lang="en-US" altLang="en-US" sz="1300">
                <a:latin typeface="Times New Roman" panose="02020603050405020304" pitchFamily="18" charset="0"/>
              </a:rPr>
              <a:pPr eaLnBrk="1" hangingPunct="1">
                <a:spcBef>
                  <a:spcPct val="0"/>
                </a:spcBef>
              </a:pPr>
              <a:t>16</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947500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Here is an example of how to back-transform a meta-analytic SMD.</a:t>
            </a:r>
          </a:p>
          <a:p>
            <a:r>
              <a:rPr lang="en-AU" altLang="en-US" dirty="0"/>
              <a:t>This example is from a Cochrane </a:t>
            </a:r>
            <a:r>
              <a:rPr lang="hr-HR" altLang="en-US" dirty="0"/>
              <a:t>R</a:t>
            </a:r>
            <a:r>
              <a:rPr lang="en-AU" altLang="en-US" dirty="0" err="1"/>
              <a:t>eview</a:t>
            </a:r>
            <a:r>
              <a:rPr lang="en-AU" altLang="en-US" dirty="0"/>
              <a:t> of “Manual therapy and exercise for adhesive capsulitis (frozen shoulder)”. </a:t>
            </a:r>
          </a:p>
          <a:p>
            <a:r>
              <a:rPr lang="en-AU" altLang="en-US" dirty="0"/>
              <a:t>There was a meta-analysis of two trials comparing “manual therapy plus exercise plus electrotherapy plus placebo injection” versus “glucocorticoid injection”, for the outcome “pain”.</a:t>
            </a:r>
          </a:p>
          <a:p>
            <a:r>
              <a:rPr lang="en-AU" altLang="en-US" dirty="0"/>
              <a:t>Overall pain was measured using the Shoulder Pain and Disability Index (SPADI, 0-100 scale) in </a:t>
            </a:r>
            <a:r>
              <a:rPr lang="en-AU" altLang="en-US" dirty="0" err="1"/>
              <a:t>Carette</a:t>
            </a:r>
            <a:r>
              <a:rPr lang="en-AU" altLang="en-US" dirty="0"/>
              <a:t> 2003 and daytime rest pain was measured using a visual analogue scale (0-100 scale) in </a:t>
            </a:r>
            <a:r>
              <a:rPr lang="en-AU" altLang="en-US" dirty="0" err="1"/>
              <a:t>Ryans</a:t>
            </a:r>
            <a:r>
              <a:rPr lang="en-AU" altLang="en-US" dirty="0"/>
              <a:t> 2005.</a:t>
            </a:r>
          </a:p>
          <a:p>
            <a:r>
              <a:rPr lang="en-AU" altLang="en-US" dirty="0"/>
              <a:t>To back-transform the SMD to the 100-point SPADI pain score, the meta-analytic SMD and 95% CI were multiplied by the pooled baseline SD in </a:t>
            </a:r>
            <a:r>
              <a:rPr lang="en-AU" altLang="en-US" dirty="0" err="1"/>
              <a:t>Carette</a:t>
            </a:r>
            <a:r>
              <a:rPr lang="en-AU" altLang="en-US" dirty="0"/>
              <a:t> 2003. By pooled baseline SD, we mean that the baseline SDs of the intervention and control groups were pooled. This pooled baseline SD was 18.</a:t>
            </a:r>
          </a:p>
          <a:p>
            <a:r>
              <a:rPr lang="en-AU" altLang="en-US" dirty="0"/>
              <a:t>The authors reported both the SMD and back-transformed result as follows: “(SMD 0.21, 95% CI -0.65 to 1.07; this is equivalent to a MD of 3.78 (-11.7 to 19.26) on a 100-point scale (SPADI)”</a:t>
            </a:r>
          </a:p>
          <a:p>
            <a:endParaRPr lang="en-AU" altLang="en-US" dirty="0"/>
          </a:p>
          <a:p>
            <a:r>
              <a:rPr lang="en-AU" altLang="en-US" dirty="0"/>
              <a:t>Sometimes authors may present a range here.</a:t>
            </a:r>
          </a:p>
          <a:p>
            <a:endParaRPr lang="en-AU" altLang="en-US" dirty="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BAC1917-BDF5-4F7B-8395-C36D50CB4CD9}" type="slidenum">
              <a:rPr lang="en-US" altLang="en-US" sz="1300">
                <a:latin typeface="Times New Roman" panose="02020603050405020304" pitchFamily="18" charset="0"/>
              </a:rPr>
              <a:pPr eaLnBrk="1" hangingPunct="1">
                <a:spcBef>
                  <a:spcPct val="0"/>
                </a:spcBef>
              </a:pPr>
              <a:t>17</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11956064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EF21F7F-C523-4435-8198-ABAAFC4F42D6}" type="slidenum">
              <a:rPr lang="en-GB" altLang="en-US" sz="1300">
                <a:latin typeface="Times New Roman" panose="02020603050405020304" pitchFamily="18" charset="0"/>
              </a:rPr>
              <a:pPr eaLnBrk="1" hangingPunct="1">
                <a:spcBef>
                  <a:spcPct val="0"/>
                </a:spcBef>
              </a:pPr>
              <a:t>18</a:t>
            </a:fld>
            <a:endParaRPr lang="en-GB" altLang="en-US" sz="1300">
              <a:latin typeface="Times New Roman" panose="02020603050405020304" pitchFamily="18" charset="0"/>
            </a:endParaRPr>
          </a:p>
        </p:txBody>
      </p:sp>
      <p:sp>
        <p:nvSpPr>
          <p:cNvPr id="52227" name="Rectangle 2"/>
          <p:cNvSpPr>
            <a:spLocks noGrp="1" noRot="1" noChangeAspect="1" noChangeArrowheads="1" noTextEdit="1"/>
          </p:cNvSpPr>
          <p:nvPr>
            <p:ph type="sldImg"/>
          </p:nvPr>
        </p:nvSpPr>
        <p:spPr>
          <a:xfrm>
            <a:off x="1006475" y="777875"/>
            <a:ext cx="5184775" cy="3889375"/>
          </a:xfrm>
          <a:solidFill>
            <a:srgbClr val="FFFFFF"/>
          </a:solidFill>
          <a:ln/>
        </p:spPr>
      </p:sp>
      <p:sp>
        <p:nvSpPr>
          <p:cNvPr id="52228"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t>Analysis of continuous data assumes that the outcome data are normally distributed – that is, the mean is in the centre, and the sample measurements are evenly spread either side, to a width of roughly 2 standard deviations.</a:t>
            </a:r>
          </a:p>
          <a:p>
            <a:endParaRPr lang="en-GB" altLang="en-US" dirty="0"/>
          </a:p>
          <a:p>
            <a:r>
              <a:rPr lang="en-GB" altLang="en-US" dirty="0"/>
              <a:t>In some cases, that assumption isn’t true, and we have what we call skewed data. [CLICK] For example here we have a lot of values towards the left side of the distribution, and a few values creating a relatively long tail out to the right – this is called positive skew. When data are skewed, the mean and SD aren’t as good a way to describe the distribution of the data.</a:t>
            </a:r>
          </a:p>
          <a:p>
            <a:endParaRPr lang="en-GB" altLang="en-US" dirty="0"/>
          </a:p>
          <a:p>
            <a:r>
              <a:rPr lang="en-GB" altLang="en-US" dirty="0"/>
              <a:t>Skew can be expected where most people in a sample will have similar measurements, but some will have either very low or very high scores. For example, length of stay in hospital. Most people might stay one or two days, but a few might stay for several weeks, giving the distribution its tail of high values to the right. On the other hand, no-one can stay in hospital for less than 0 days, so there’s no corresponding tail out to the left. A similar situation might occur with nutritional values – most people might have low baseline levels of a particular nutrient, unless they happen to have eaten something very rich in that nutrient that day, in which case they will have a very high score.</a:t>
            </a:r>
          </a:p>
          <a:p>
            <a:endParaRPr lang="en-US" altLang="en-US" dirty="0"/>
          </a:p>
        </p:txBody>
      </p:sp>
    </p:spTree>
    <p:extLst>
      <p:ext uri="{BB962C8B-B14F-4D97-AF65-F5344CB8AC3E}">
        <p14:creationId xmlns:p14="http://schemas.microsoft.com/office/powerpoint/2010/main" val="3531844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Because our analysis depends on this assumption that the data are normally distributed, it’s important to be aware if you have skewed data in your review. One way to spot it is if the results are reported as a geometric mean based on log transformed data. Also, median and interquartile ranges are often reported when data are skewed, although it can be difficult to make assumptions about the data if the authors aren’t clear.</a:t>
            </a:r>
          </a:p>
          <a:p>
            <a:endParaRPr lang="en-AU" altLang="en-US" dirty="0"/>
          </a:p>
          <a:p>
            <a:r>
              <a:rPr lang="en-AU" altLang="en-US" dirty="0"/>
              <a:t>Alternatively, another way to spot skew is if you have a large SD in relation to the size of the mean, especially where your data has a maximum or minimum value. Normally distributed data are spread roughly two SDs either side of the mean. You can use the following formulae to check this: </a:t>
            </a:r>
          </a:p>
          <a:p>
            <a:pPr marL="285750" indent="-285750">
              <a:buFont typeface="Arial" panose="020B0604020202020204" pitchFamily="34" charset="0"/>
              <a:buChar char="•"/>
            </a:pPr>
            <a:r>
              <a:rPr lang="en-AU" sz="1800" dirty="0">
                <a:solidFill>
                  <a:srgbClr val="000000"/>
                </a:solidFill>
                <a:effectLst/>
                <a:latin typeface="Times New Roman" panose="02020603050405020304" pitchFamily="18" charset="0"/>
                <a:ea typeface="Times New Roman" panose="02020603050405020304" pitchFamily="18" charset="0"/>
              </a:rPr>
              <a:t>(mean – lowest possible score)/SD &lt; 2 indicates skewed data</a:t>
            </a:r>
            <a:endParaRPr lang="en-US" sz="1800" dirty="0">
              <a:effectLst/>
              <a:latin typeface="Times New Roman" panose="02020603050405020304" pitchFamily="18" charset="0"/>
              <a:ea typeface="Times New Roman" panose="02020603050405020304" pitchFamily="18" charset="0"/>
            </a:endParaRPr>
          </a:p>
          <a:p>
            <a:pPr marL="285750" lvl="0" indent="-285750">
              <a:buFont typeface="Arial" panose="020B0604020202020204" pitchFamily="34" charset="0"/>
              <a:buChar char="•"/>
            </a:pPr>
            <a:r>
              <a:rPr lang="en-AU" sz="1800" dirty="0">
                <a:solidFill>
                  <a:srgbClr val="000000"/>
                </a:solidFill>
                <a:effectLst/>
                <a:latin typeface="Times New Roman" panose="02020603050405020304" pitchFamily="18" charset="0"/>
                <a:ea typeface="Times New Roman" panose="02020603050405020304" pitchFamily="18" charset="0"/>
              </a:rPr>
              <a:t>(highest possible score – mean)/SD &lt; 2 indicates skewed data</a:t>
            </a:r>
            <a:endParaRPr lang="en-US" sz="1800" dirty="0">
              <a:effectLst/>
              <a:latin typeface="Times New Roman" panose="02020603050405020304" pitchFamily="18" charset="0"/>
              <a:ea typeface="Times New Roman" panose="02020603050405020304" pitchFamily="18" charset="0"/>
            </a:endParaRPr>
          </a:p>
          <a:p>
            <a:endParaRPr lang="en-AU"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Times New Roman" panose="02020603050405020304" pitchFamily="18" charset="0"/>
              </a:rPr>
              <a:t>For a ratio&lt;1, there is strong evidence for skewed data. As per section </a:t>
            </a:r>
            <a:r>
              <a:rPr lang="en-GB" sz="1800" dirty="0">
                <a:solidFill>
                  <a:srgbClr val="000000"/>
                </a:solidFill>
                <a:effectLst/>
                <a:latin typeface="Times New Roman" panose="02020603050405020304" pitchFamily="18" charset="0"/>
                <a:ea typeface="Times New Roman" panose="02020603050405020304" pitchFamily="18" charset="0"/>
              </a:rPr>
              <a:t>10.5.3 of the Cochrane Handbook: </a:t>
            </a:r>
            <a:r>
              <a:rPr lang="en-GB" sz="1800" b="0" i="0" dirty="0">
                <a:solidFill>
                  <a:srgbClr val="000000"/>
                </a:solidFill>
                <a:effectLst/>
                <a:latin typeface="Times New Roman" panose="02020603050405020304" pitchFamily="18" charset="0"/>
                <a:ea typeface="Times New Roman" panose="02020603050405020304" pitchFamily="18" charset="0"/>
              </a:rPr>
              <a:t>“</a:t>
            </a:r>
            <a:r>
              <a:rPr lang="en-US" sz="1800" b="0" i="0" dirty="0">
                <a:solidFill>
                  <a:srgbClr val="000000"/>
                </a:solidFill>
                <a:effectLst/>
                <a:latin typeface="Times New Roman" panose="02020603050405020304" pitchFamily="18" charset="0"/>
                <a:ea typeface="Times New Roman" panose="02020603050405020304" pitchFamily="18" charset="0"/>
              </a:rPr>
              <a:t>Thus, the check may be used for outcomes such as weight, volume and blood concentrations, which have lowest possible values of 0, or for scale outcomes with minimum or maximum scores, but it may not be appropriate for change-from-baseline measures.</a:t>
            </a:r>
            <a:r>
              <a:rPr lang="en-GB" sz="1800" dirty="0">
                <a:solidFill>
                  <a:srgbClr val="000000"/>
                </a:solidFill>
                <a:effectLst/>
                <a:latin typeface="Times New Roman" panose="02020603050405020304" pitchFamily="18" charset="0"/>
                <a:ea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tLang="en-US" dirty="0"/>
          </a:p>
          <a:p>
            <a:r>
              <a:rPr lang="en-AU" altLang="en-US" dirty="0"/>
              <a:t>If you do have skewed data, it’s important to get some statistical advice before you proceed. It may be that you don’t need to do anything to address it, especially if your included studies are large. It may be that some action is appropriate – approaches may include a sensitivity analysis to test the impact of studies with skewed data on your overall result, reporting the results of studies with skewed data separately to the others in your review, log transformation of the data, or other methods. It’s very important to get statistical advice before modifying any data, or combining skewed data with non-skewed data, as it’s easy to get into trouble, and any inappropriate steps will make your conclusions less reliable.</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5FB477E-3284-4970-BC24-A29830B008A4}" type="slidenum">
              <a:rPr lang="en-US" altLang="en-US" sz="1300">
                <a:latin typeface="Times New Roman" panose="02020603050405020304" pitchFamily="18" charset="0"/>
              </a:rPr>
              <a:pPr eaLnBrk="1" hangingPunct="1">
                <a:spcBef>
                  <a:spcPct val="0"/>
                </a:spcBef>
              </a:pPr>
              <a:t>19</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951750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838200" y="876300"/>
            <a:ext cx="5843588" cy="4381500"/>
          </a:xfrm>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kern="1200" dirty="0">
                <a:solidFill>
                  <a:schemeClr val="tx1"/>
                </a:solidFill>
                <a:effectLst/>
                <a:latin typeface="Source Sans Pro" pitchFamily="34" charset="0"/>
                <a:ea typeface="+mn-ea"/>
                <a:cs typeface="Arial" panose="020B0604020202020204" pitchFamily="34" charset="0"/>
              </a:rPr>
              <a:t>In this presentation, we will explain how to collect and analyse continuous data</a:t>
            </a:r>
            <a:r>
              <a:rPr lang="hr-HR" sz="1200" kern="1200" dirty="0">
                <a:solidFill>
                  <a:schemeClr val="tx1"/>
                </a:solidFill>
                <a:effectLst/>
                <a:latin typeface="Source Sans Pro" pitchFamily="34" charset="0"/>
                <a:ea typeface="+mn-ea"/>
                <a:cs typeface="Arial" panose="020B0604020202020204" pitchFamily="34" charset="0"/>
              </a:rPr>
              <a:t>.</a:t>
            </a:r>
            <a:endParaRPr lang="en-AU" altLang="en-US" dirty="0"/>
          </a:p>
        </p:txBody>
      </p:sp>
    </p:spTree>
    <p:extLst>
      <p:ext uri="{BB962C8B-B14F-4D97-AF65-F5344CB8AC3E}">
        <p14:creationId xmlns:p14="http://schemas.microsoft.com/office/powerpoint/2010/main" val="10427829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06E4905-4916-4A2C-A25B-C09014261B69}" type="slidenum">
              <a:rPr lang="en-US" altLang="en-US" sz="1300">
                <a:latin typeface="Times New Roman" panose="02020603050405020304" pitchFamily="18" charset="0"/>
              </a:rPr>
              <a:pPr eaLnBrk="1" hangingPunct="1">
                <a:spcBef>
                  <a:spcPct val="0"/>
                </a:spcBef>
              </a:pPr>
              <a:t>20</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8718402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We need slightly more information to analyse continuous outcomes than we did for dichotomous outcomes, but it’s still very straightforward. We need three numbers for each group in the study: the mean value, the SD and the number of people in each group.</a:t>
            </a:r>
          </a:p>
          <a:p>
            <a:endParaRPr lang="en-AU" altLang="en-US"/>
          </a:p>
          <a:p>
            <a:r>
              <a:rPr lang="en-AU" altLang="en-US"/>
              <a:t>CLICK. As always, try to get the actual number of people in each group who were measured for this particular outcome at each time point if you can, although you may only be able to find the total number of people randomised to each group. The reason we try to use the number actually measured relates to the issue of intention-to-treat analysis. Wherever possible, we want complete data about the whole sample, but when people are missing, we need to make sure that we are aware of that. If we don’t have measurements on some people, and we use the total sample size as our N, then we are effectively imputing data – making an assumption that the mean value among the missing people is the same as the mean value among the people remaining in the study. This may or may not be a plausible assumption, so it’s important to be clear on the decisions you’re making, and get statistical advice if you want to know more about imputation.</a:t>
            </a:r>
          </a:p>
          <a:p>
            <a:endParaRPr lang="en-AU" altLang="en-US"/>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455CFF8-6789-4536-84BD-CC79DCC41598}" type="slidenum">
              <a:rPr lang="en-US" altLang="en-US" sz="1300">
                <a:latin typeface="Times New Roman" panose="02020603050405020304" pitchFamily="18" charset="0"/>
              </a:rPr>
              <a:pPr eaLnBrk="1" hangingPunct="1">
                <a:spcBef>
                  <a:spcPct val="0"/>
                </a:spcBef>
              </a:pPr>
              <a:t>21</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5324144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So we know we’re looking for a mean and standard deviation, but there’s more than one way to measure the mean for continuous data. The simplest way is to implement your intervention, and then measure the values for each group post-intervention.</a:t>
            </a:r>
          </a:p>
          <a:p>
            <a:endParaRPr lang="en-AU" altLang="en-US"/>
          </a:p>
          <a:p>
            <a:r>
              <a:rPr lang="en-AU" altLang="en-US"/>
              <a:t>Sometimes, one or more of your included studies may also measure the values at the start of the study, and report the difference between the baseline and post-intervention scores, otherwise called the change from baseline. If that’s the case, the mean and standard deviations of the change score can be collected, and a mean difference can be calculated.</a:t>
            </a: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425025A-30E4-4024-B9F1-693D26A8907C}" type="slidenum">
              <a:rPr lang="en-US" altLang="en-US" sz="1300">
                <a:latin typeface="Times New Roman" panose="02020603050405020304" pitchFamily="18" charset="0"/>
              </a:rPr>
              <a:pPr eaLnBrk="1" hangingPunct="1">
                <a:spcBef>
                  <a:spcPct val="0"/>
                </a:spcBef>
              </a:pPr>
              <a:t>22</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7627315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E4EDEAD3-6B3E-4494-AFA4-9AB465151AB8}" type="slidenum">
              <a:rPr lang="en-US" altLang="en-US" sz="1300">
                <a:latin typeface="Times New Roman" panose="02020603050405020304" pitchFamily="18" charset="0"/>
              </a:rPr>
              <a:pPr eaLnBrk="1" hangingPunct="1">
                <a:spcBef>
                  <a:spcPct val="0"/>
                </a:spcBef>
              </a:pPr>
              <a:t>23</a:t>
            </a:fld>
            <a:endParaRPr lang="en-US" altLang="en-US" sz="130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sz="700" dirty="0"/>
              <a:t>Reporting the change from baseline is sometimes done to adjust for the baseline values, and reduce the variation between individuals in the study and increase the precision of the estimate. However, this isn’t always required. Factoring baseline measures in to the analysis can introduce additional error – particularly in unstable or imprecise measures. To calculate a change score we have to measure everyone in the sample twice – and every time we take a measurement we introduce error.</a:t>
            </a:r>
          </a:p>
          <a:p>
            <a:endParaRPr lang="en-AU" altLang="en-US" sz="700" dirty="0"/>
          </a:p>
          <a:p>
            <a:r>
              <a:rPr lang="en-AU" altLang="en-US" sz="700" dirty="0"/>
              <a:t>If you’re concerned about baseline imbalance in a study, it’s true that even with randomisation, a particular study may have, for example, a few more older participants, or a more participants who are less health at baseline. Even so, it’s not always necessary to take these baseline values in the analysis. At the review level, looking across a number of studies, on average any baseline imbalances will effectively be cancelled out, as your group of studies is likely to have a range of slight imbalances in both directions.</a:t>
            </a:r>
          </a:p>
          <a:p>
            <a:endParaRPr lang="en-AU" altLang="en-US" sz="700" dirty="0"/>
          </a:p>
          <a:p>
            <a:r>
              <a:rPr lang="en-AU" altLang="en-US" sz="700" dirty="0"/>
              <a:t>Actually, the best way to adjust for baseline differences in an analysis is to use a more advanced analysis method such as regression (or </a:t>
            </a:r>
            <a:r>
              <a:rPr lang="en-AU" altLang="en-US" sz="700" dirty="0" err="1"/>
              <a:t>ANCOVA</a:t>
            </a:r>
            <a:r>
              <a:rPr lang="en-AU" altLang="en-US" sz="700" dirty="0"/>
              <a:t>) analysis. It’s relatively rare to find these analyses in your included studies, but if you do, the study is likely to report an adjusted effect estimate and measure of variance. These can be meta-analysed using the generic inverse variance method, which we will cover in a separate presentation (</a:t>
            </a:r>
            <a:r>
              <a:rPr lang="hr-HR" altLang="en-US" sz="700" dirty="0"/>
              <a:t>on </a:t>
            </a:r>
            <a:r>
              <a:rPr lang="en-AU" altLang="en-US" sz="700" dirty="0"/>
              <a:t>Non-</a:t>
            </a:r>
            <a:r>
              <a:rPr lang="hr-HR" altLang="en-US" sz="700" dirty="0"/>
              <a:t>s</a:t>
            </a:r>
            <a:r>
              <a:rPr lang="en-AU" altLang="en-US" sz="700" dirty="0" err="1"/>
              <a:t>tandard</a:t>
            </a:r>
            <a:r>
              <a:rPr lang="en-AU" altLang="en-US" sz="700" dirty="0"/>
              <a:t> </a:t>
            </a:r>
            <a:r>
              <a:rPr lang="hr-HR" altLang="en-US" sz="700" dirty="0"/>
              <a:t>d</a:t>
            </a:r>
            <a:r>
              <a:rPr lang="en-AU" altLang="en-US" sz="700" dirty="0" err="1"/>
              <a:t>ata</a:t>
            </a:r>
            <a:r>
              <a:rPr lang="en-AU" altLang="en-US" sz="700" dirty="0"/>
              <a:t>).</a:t>
            </a:r>
          </a:p>
          <a:p>
            <a:endParaRPr lang="en-AU" altLang="en-US" sz="700" dirty="0"/>
          </a:p>
          <a:p>
            <a:r>
              <a:rPr lang="en-AU" altLang="en-US" sz="700" dirty="0"/>
              <a:t>To some extent we are always dependent on whatever is reported in the data. If your included studies </a:t>
            </a:r>
            <a:r>
              <a:rPr lang="hr-HR" altLang="en-US" sz="700" dirty="0" err="1"/>
              <a:t>that</a:t>
            </a:r>
            <a:r>
              <a:rPr lang="hr-HR" altLang="en-US" sz="700" dirty="0"/>
              <a:t> </a:t>
            </a:r>
            <a:r>
              <a:rPr lang="en-AU" altLang="en-US" sz="700" dirty="0"/>
              <a:t>all use post-intervention data, or all use change data, that’s no problem, you can use either.</a:t>
            </a:r>
          </a:p>
          <a:p>
            <a:endParaRPr lang="en-AU" altLang="en-US" sz="700" dirty="0"/>
          </a:p>
          <a:p>
            <a:r>
              <a:rPr lang="hr-HR" altLang="en-US" sz="700" dirty="0"/>
              <a:t>[NOTE TO </a:t>
            </a:r>
            <a:r>
              <a:rPr lang="hr-HR" altLang="en-US" sz="700" dirty="0" err="1"/>
              <a:t>TRAINERS</a:t>
            </a:r>
            <a:r>
              <a:rPr lang="hr-HR" altLang="en-US" sz="700" dirty="0"/>
              <a:t>: </a:t>
            </a:r>
            <a:r>
              <a:rPr lang="en-AU" altLang="en-US" sz="700" dirty="0"/>
              <a:t>ASK: What should you do if you find a mixture of some studies that report post-intervention data, and some that report change from baseline?</a:t>
            </a:r>
            <a:r>
              <a:rPr lang="hr-HR" altLang="en-US" sz="700" dirty="0"/>
              <a:t>]</a:t>
            </a:r>
            <a:endParaRPr lang="en-AU" altLang="en-US" sz="700" dirty="0"/>
          </a:p>
          <a:p>
            <a:r>
              <a:rPr lang="hr-HR" altLang="en-US" sz="700" dirty="0"/>
              <a:t>[</a:t>
            </a:r>
            <a:r>
              <a:rPr lang="en-AU" altLang="en-US" sz="700" dirty="0"/>
              <a:t>CLICK</a:t>
            </a:r>
            <a:r>
              <a:rPr lang="hr-HR" altLang="en-US" sz="700" dirty="0"/>
              <a:t>]</a:t>
            </a:r>
            <a:endParaRPr lang="en-AU" altLang="en-US" sz="700" dirty="0"/>
          </a:p>
          <a:p>
            <a:endParaRPr lang="en-AU" altLang="en-US" sz="700" dirty="0"/>
          </a:p>
          <a:p>
            <a:r>
              <a:rPr lang="en-AU" altLang="en-US" sz="700" dirty="0"/>
              <a:t>In some cases, you might have most of your studies reporting change scores, and just one reporting post-intervention scores. In that case, if you have the baseline measure for that one study, it can be tempting to try to calculate the change score yourself, to be consistent. Be careful – you might be able to calculate the mean change from baseline, but you can’t easily calculate the SD of the change.</a:t>
            </a:r>
          </a:p>
          <a:p>
            <a:endParaRPr lang="en-AU" altLang="en-US" sz="700" dirty="0"/>
          </a:p>
          <a:p>
            <a:r>
              <a:rPr lang="en-AU" altLang="en-US" sz="700" dirty="0"/>
              <a:t>In fact, it is possible to use a mixture of change and post-intervention scores in your analysis – this might seem strange, but it’s perfectly fine to include both, as they are estimating the same intervention effect: the MD between the groups. If you have a choice, it’s best to be consistent if possible and report the same measure for all studies, or at least make as many of your studies as possible consistent. It’s very important not to be selective about which you choose based which gives you the best results – pre-specifying your preference in your protocol can help avoid this.</a:t>
            </a:r>
          </a:p>
          <a:p>
            <a:endParaRPr lang="en-AU" altLang="en-US" sz="700" dirty="0"/>
          </a:p>
          <a:p>
            <a:r>
              <a:rPr lang="en-AU" altLang="en-US" sz="700" dirty="0"/>
              <a:t>An important note: change and post-intervention data should not be combined in a</a:t>
            </a:r>
            <a:r>
              <a:rPr lang="hr-HR" altLang="en-US" sz="700" dirty="0"/>
              <a:t>n</a:t>
            </a:r>
            <a:r>
              <a:rPr lang="en-AU" altLang="en-US" sz="700" dirty="0"/>
              <a:t> </a:t>
            </a:r>
            <a:r>
              <a:rPr lang="en-AU" altLang="en-US" sz="700" dirty="0" err="1"/>
              <a:t>SMD</a:t>
            </a:r>
            <a:r>
              <a:rPr lang="en-AU" altLang="en-US" sz="700" dirty="0"/>
              <a:t> meta-analysis. The </a:t>
            </a:r>
            <a:r>
              <a:rPr lang="en-AU" altLang="en-US" sz="700" dirty="0" err="1"/>
              <a:t>SMD</a:t>
            </a:r>
            <a:r>
              <a:rPr lang="en-AU" altLang="en-US" sz="700" dirty="0"/>
              <a:t> assumes that the differences in </a:t>
            </a:r>
            <a:r>
              <a:rPr lang="en-AU" altLang="en-US" sz="700" dirty="0" err="1"/>
              <a:t>SDs</a:t>
            </a:r>
            <a:r>
              <a:rPr lang="en-AU" altLang="en-US" sz="700" dirty="0"/>
              <a:t> are due to the differences in the measurement scale, but the </a:t>
            </a:r>
            <a:r>
              <a:rPr lang="en-AU" altLang="en-US" sz="700" dirty="0" err="1"/>
              <a:t>SDs</a:t>
            </a:r>
            <a:r>
              <a:rPr lang="en-AU" altLang="en-US" sz="700" dirty="0"/>
              <a:t> of change and post-intervention data will also be different from each other because of the reduction in between-person variation, not just the difference in the scale. To summarise: it’s possible to use a mixture of studies using different measurement scales, and it’s possible to use a mixture of change and post-intervention data, but you cannot do both at the same time.</a:t>
            </a:r>
          </a:p>
        </p:txBody>
      </p:sp>
    </p:spTree>
    <p:extLst>
      <p:ext uri="{BB962C8B-B14F-4D97-AF65-F5344CB8AC3E}">
        <p14:creationId xmlns:p14="http://schemas.microsoft.com/office/powerpoint/2010/main" val="3767564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en-AU" altLang="en-US" sz="700" dirty="0"/>
              <a:t>Entering the means and </a:t>
            </a:r>
            <a:r>
              <a:rPr lang="en-AU" altLang="en-US" sz="700" dirty="0" err="1"/>
              <a:t>SDs</a:t>
            </a:r>
            <a:r>
              <a:rPr lang="en-AU" altLang="en-US" sz="700" dirty="0"/>
              <a:t> may be the most straightforward way to analyse continuous data, but it’s very important to remember that if your study does not report those numbers, it doesn’t mean you can’t use the data reported in the study. There are other ways the outcome can be reported that are just as useful.</a:t>
            </a:r>
          </a:p>
          <a:p>
            <a:pPr>
              <a:lnSpc>
                <a:spcPct val="80000"/>
              </a:lnSpc>
            </a:pPr>
            <a:endParaRPr lang="en-AU" altLang="en-US" sz="700" dirty="0"/>
          </a:p>
          <a:p>
            <a:pPr>
              <a:lnSpc>
                <a:spcPct val="80000"/>
              </a:lnSpc>
            </a:pPr>
            <a:r>
              <a:rPr lang="en-AU" altLang="en-US" sz="700" dirty="0"/>
              <a:t>In some cases, it might be unclear which statistic you have, for example, where a mean value is reported with a number in brackets after it, that could be an SD or SE. Check carefully and make sure you know exactly what you have. In these cases, you can clarify with the author, but if no further information is available you may need to use your judgement. For example, if the number is much smaller than the </a:t>
            </a:r>
            <a:r>
              <a:rPr lang="en-AU" altLang="en-US" sz="700" dirty="0" err="1"/>
              <a:t>SDs</a:t>
            </a:r>
            <a:r>
              <a:rPr lang="en-AU" altLang="en-US" sz="700" dirty="0"/>
              <a:t> given for other studies – especially if there is no clear reason why this sample may be less variable than the other studies, such as tighter inclusion criteria - this may be an indicator that it is an SE, and not an SD.</a:t>
            </a:r>
          </a:p>
          <a:p>
            <a:pPr>
              <a:lnSpc>
                <a:spcPct val="80000"/>
              </a:lnSpc>
            </a:pPr>
            <a:endParaRPr lang="en-AU" altLang="en-US" sz="700" dirty="0"/>
          </a:p>
          <a:p>
            <a:pPr>
              <a:lnSpc>
                <a:spcPct val="80000"/>
              </a:lnSpc>
            </a:pPr>
            <a:r>
              <a:rPr lang="en-AU" altLang="en-US" sz="700" dirty="0"/>
              <a:t>Sometimes, the data may</a:t>
            </a:r>
            <a:r>
              <a:rPr lang="hr-HR" altLang="en-US" sz="700" dirty="0"/>
              <a:t> </a:t>
            </a:r>
            <a:r>
              <a:rPr lang="hr-HR" altLang="en-US" sz="700" dirty="0" err="1"/>
              <a:t>be</a:t>
            </a:r>
            <a:r>
              <a:rPr lang="en-AU" altLang="en-US" sz="700" dirty="0"/>
              <a:t> reported using something other than the mean and SD – e.g. SE, confidence interval, P value, t value, median, range, interquartile range – sometimes each of your included studies will report something different. There’s no need to worry - in many cases you can use these figures to calculate the statistics you need – or indeed to double-check that the number you have is an SD or not. That’s one of the reasons why it’s important to collect as much information as possible from the study reports at the data collection stage, allowing you to consider all the available options once you have a complete picture of all the data you have. Instructions on what you can use and how to convert it are included in Section </a:t>
            </a:r>
            <a:r>
              <a:rPr lang="hr-HR" altLang="en-US" sz="700" dirty="0"/>
              <a:t>6.5.2</a:t>
            </a:r>
            <a:r>
              <a:rPr lang="en-AU" altLang="en-US" sz="700" dirty="0"/>
              <a:t> of the Handbook.</a:t>
            </a:r>
          </a:p>
          <a:p>
            <a:pPr>
              <a:lnSpc>
                <a:spcPct val="80000"/>
              </a:lnSpc>
            </a:pPr>
            <a:endParaRPr lang="en-AU" altLang="en-US" sz="700" dirty="0"/>
          </a:p>
          <a:p>
            <a:pPr>
              <a:lnSpc>
                <a:spcPct val="80000"/>
              </a:lnSpc>
            </a:pPr>
            <a:r>
              <a:rPr lang="hr-HR" altLang="en-US" sz="700" dirty="0"/>
              <a:t>[NOTE TO </a:t>
            </a:r>
            <a:r>
              <a:rPr lang="hr-HR" altLang="en-US" sz="700" dirty="0" err="1"/>
              <a:t>TRAINERS</a:t>
            </a:r>
            <a:r>
              <a:rPr lang="hr-HR" altLang="en-US" sz="700" dirty="0"/>
              <a:t>: You </a:t>
            </a:r>
            <a:r>
              <a:rPr lang="hr-HR" altLang="en-US" sz="700" dirty="0" err="1"/>
              <a:t>can</a:t>
            </a:r>
            <a:r>
              <a:rPr lang="hr-HR" altLang="en-US" sz="700" dirty="0"/>
              <a:t> </a:t>
            </a:r>
            <a:r>
              <a:rPr lang="hr-HR" altLang="en-US" sz="700" dirty="0" err="1"/>
              <a:t>share</a:t>
            </a:r>
            <a:r>
              <a:rPr lang="hr-HR" altLang="en-US" sz="700" dirty="0"/>
              <a:t> </a:t>
            </a:r>
            <a:r>
              <a:rPr lang="hr-HR" altLang="en-US" sz="700" dirty="0" err="1"/>
              <a:t>the</a:t>
            </a:r>
            <a:r>
              <a:rPr lang="hr-HR" altLang="en-US" sz="700" dirty="0"/>
              <a:t> ‘</a:t>
            </a:r>
            <a:r>
              <a:rPr lang="hr-HR" altLang="en-US" sz="700" dirty="0" err="1"/>
              <a:t>Analysing</a:t>
            </a:r>
            <a:r>
              <a:rPr lang="hr-HR" altLang="en-US" sz="700" dirty="0"/>
              <a:t> </a:t>
            </a:r>
            <a:r>
              <a:rPr lang="hr-HR" altLang="en-US" sz="700" dirty="0" err="1"/>
              <a:t>continuous</a:t>
            </a:r>
            <a:r>
              <a:rPr lang="hr-HR" altLang="en-US" sz="700" dirty="0"/>
              <a:t> </a:t>
            </a:r>
            <a:r>
              <a:rPr lang="hr-HR" altLang="en-US" sz="700" dirty="0" err="1"/>
              <a:t>outcomes</a:t>
            </a:r>
            <a:r>
              <a:rPr lang="hr-HR" altLang="en-US" sz="700" dirty="0"/>
              <a:t> – </a:t>
            </a:r>
            <a:r>
              <a:rPr lang="hr-HR" altLang="en-US" sz="700" dirty="0" err="1"/>
              <a:t>formulae</a:t>
            </a:r>
            <a:r>
              <a:rPr lang="hr-HR" altLang="en-US" sz="700" dirty="0"/>
              <a:t> </a:t>
            </a:r>
            <a:r>
              <a:rPr lang="hr-HR" altLang="en-US" sz="700" dirty="0" err="1"/>
              <a:t>handout</a:t>
            </a:r>
            <a:r>
              <a:rPr lang="hr-HR" altLang="en-US" sz="700" dirty="0"/>
              <a:t>’]</a:t>
            </a:r>
            <a:endParaRPr lang="en-AU" altLang="en-US" sz="700" dirty="0"/>
          </a:p>
          <a:p>
            <a:pPr>
              <a:lnSpc>
                <a:spcPct val="80000"/>
              </a:lnSpc>
            </a:pPr>
            <a:endParaRPr lang="en-AU" altLang="en-US" sz="700" dirty="0"/>
          </a:p>
          <a:p>
            <a:pPr>
              <a:lnSpc>
                <a:spcPct val="80000"/>
              </a:lnSpc>
            </a:pPr>
            <a:r>
              <a:rPr lang="en-AU" altLang="en-US" sz="700" dirty="0"/>
              <a:t>It’s important to note that medians and interquartile ranges can be used on the assumption that the data are not skewed – although skewed data is often the reason why median &amp; interquartile range are reported. As for all cases with skewed data – get statistical advice – if this is the only data available, it may be preferable to include the study rather than exclude from your analysis altogether. On the other hand, ranges are too unstable, and should never be used to estimate an SD.</a:t>
            </a:r>
          </a:p>
          <a:p>
            <a:pPr>
              <a:lnSpc>
                <a:spcPct val="80000"/>
              </a:lnSpc>
            </a:pPr>
            <a:endParaRPr lang="en-AU" altLang="en-US" sz="700" dirty="0"/>
          </a:p>
          <a:p>
            <a:pPr>
              <a:lnSpc>
                <a:spcPct val="80000"/>
              </a:lnSpc>
            </a:pPr>
            <a:r>
              <a:rPr lang="en-AU" altLang="en-US" sz="700" dirty="0"/>
              <a:t>Sometimes, it may not be possible to calculate a</a:t>
            </a:r>
            <a:r>
              <a:rPr lang="hr-HR" altLang="en-US" sz="700" dirty="0"/>
              <a:t>n</a:t>
            </a:r>
            <a:r>
              <a:rPr lang="en-AU" altLang="en-US" sz="700" dirty="0"/>
              <a:t> SD, or obtain clarification from the authors. In that case, it may be possible to ‘impute’ the data you need, e.g. by borrowing a</a:t>
            </a:r>
            <a:r>
              <a:rPr lang="hr-HR" altLang="en-US" sz="700" dirty="0"/>
              <a:t>n</a:t>
            </a:r>
            <a:r>
              <a:rPr lang="en-AU" altLang="en-US" sz="700" dirty="0"/>
              <a:t> SD from another study. This should be done very carefully. Any time you make assumptions about data in your analysis, be sure to note what you’ve done in the review, and conduct a sensitivity analysis to see what impact your assumption may have on the analysis. More about sensitivity analysis will be covered in a separate presentation (Heterogeneity). You also have the alternative not to meta-analyse the data, although you should always present the relevant results from all your included studies – for example in a table, and discuss</a:t>
            </a:r>
            <a:r>
              <a:rPr lang="hr-HR" altLang="en-US" sz="700" dirty="0"/>
              <a:t> </a:t>
            </a:r>
            <a:r>
              <a:rPr lang="hr-HR" altLang="en-US" sz="700" dirty="0" err="1"/>
              <a:t>them</a:t>
            </a:r>
            <a:r>
              <a:rPr lang="en-AU" altLang="en-US" sz="700" dirty="0"/>
              <a:t> in your narrative description of the results in your review.</a:t>
            </a:r>
          </a:p>
          <a:p>
            <a:pPr>
              <a:lnSpc>
                <a:spcPct val="80000"/>
              </a:lnSpc>
            </a:pPr>
            <a:endParaRPr lang="en-AU" altLang="en-US" sz="700" dirty="0"/>
          </a:p>
          <a:p>
            <a:pPr>
              <a:lnSpc>
                <a:spcPct val="80000"/>
              </a:lnSpc>
            </a:pPr>
            <a:r>
              <a:rPr lang="en-AU" altLang="en-US" sz="700" dirty="0"/>
              <a:t>Alternatively, your study might not provide separate data for the intervention and control groups at all, but might report the overall effect estimate – such as the MD, adjusted results from an </a:t>
            </a:r>
            <a:r>
              <a:rPr lang="en-AU" altLang="en-US" sz="700" dirty="0" err="1"/>
              <a:t>ANCOVA</a:t>
            </a:r>
            <a:r>
              <a:rPr lang="en-AU" altLang="en-US" sz="700" dirty="0"/>
              <a:t> analysis, a ratio of means, or as we mentioned earlier they might be using geometric means for log transformed data. You can use these effect estimates in a meta-analysis, too, as long as they have been reported with a measure of variance, such as the standard error or a confidence interval </a:t>
            </a:r>
            <a:r>
              <a:rPr lang="hr-HR" altLang="en-US" sz="700" dirty="0" err="1"/>
              <a:t>that</a:t>
            </a:r>
            <a:r>
              <a:rPr lang="hr-HR" altLang="en-US" sz="700" dirty="0"/>
              <a:t> </a:t>
            </a:r>
            <a:r>
              <a:rPr lang="en-AU" altLang="en-US" sz="700" dirty="0"/>
              <a:t>can be used for this.</a:t>
            </a:r>
          </a:p>
          <a:p>
            <a:pPr>
              <a:lnSpc>
                <a:spcPct val="80000"/>
              </a:lnSpc>
            </a:pPr>
            <a:endParaRPr lang="en-AU" altLang="en-US" sz="700" dirty="0"/>
          </a:p>
          <a:p>
            <a:pPr>
              <a:lnSpc>
                <a:spcPct val="80000"/>
              </a:lnSpc>
            </a:pPr>
            <a:r>
              <a:rPr lang="en-AU" altLang="en-US" sz="700" dirty="0"/>
              <a:t>When we enter the usual means and </a:t>
            </a:r>
            <a:r>
              <a:rPr lang="en-AU" altLang="en-US" sz="700" dirty="0" err="1"/>
              <a:t>SDs</a:t>
            </a:r>
            <a:r>
              <a:rPr lang="en-AU" altLang="en-US" sz="700" dirty="0"/>
              <a:t>, </a:t>
            </a:r>
            <a:r>
              <a:rPr lang="en-AU" altLang="en-US" sz="700" dirty="0" err="1"/>
              <a:t>RevMan</a:t>
            </a:r>
            <a:r>
              <a:rPr lang="en-AU" altLang="en-US" sz="700" dirty="0"/>
              <a:t> uses these to calculate the effect estimate along with the variance or uncertainty for each study. In effect, studies that report effect estimates have done these calculations for you. Because they’re in a different format, these studies need to be entered using a different outcome type in </a:t>
            </a:r>
            <a:r>
              <a:rPr lang="en-AU" altLang="en-US" sz="700" dirty="0" err="1"/>
              <a:t>RevMan</a:t>
            </a:r>
            <a:r>
              <a:rPr lang="en-AU" altLang="en-US" sz="700" dirty="0"/>
              <a:t>, not the usual Continuous outcome type, called the generic inverse variance method. An explanation of the generic inverse variance method, and what to do if you have an overall effect estimate instead of separate data for each group, will be given in a separate presentation on analysing non-standard data.</a:t>
            </a: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57F1B16-4C3C-44D5-9823-AF023B139ABC}" type="slidenum">
              <a:rPr lang="en-US" altLang="en-US" sz="1300">
                <a:latin typeface="Times New Roman" panose="02020603050405020304" pitchFamily="18" charset="0"/>
              </a:rPr>
              <a:pPr eaLnBrk="1" hangingPunct="1">
                <a:spcBef>
                  <a:spcPct val="0"/>
                </a:spcBef>
              </a:pPr>
              <a:t>24</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31412984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In </a:t>
            </a:r>
            <a:r>
              <a:rPr lang="en-AU" altLang="en-US" dirty="0" err="1"/>
              <a:t>RevMan</a:t>
            </a:r>
            <a:r>
              <a:rPr lang="en-AU" altLang="en-US" dirty="0"/>
              <a:t> there is a calculator that you can use to convert different measures of variability, such as a standard error or 95% confidence interval, or even a mean difference, to the standard deviation which you can then enter into a meta-analysis later.</a:t>
            </a:r>
            <a:r>
              <a:rPr lang="hr-HR" altLang="en-US" dirty="0"/>
              <a:t> (Note that as of January 2021, RevMan Web does not have this calculator function.)</a:t>
            </a:r>
            <a:endParaRPr lang="en-AU" altLang="en-US" dirty="0"/>
          </a:p>
          <a:p>
            <a:endParaRPr lang="en-AU" altLang="en-US" dirty="0"/>
          </a:p>
          <a:p>
            <a:r>
              <a:rPr lang="en-AU" altLang="en-US" dirty="0"/>
              <a:t>In this example, the study reported the means and standard errors in each group. So to calculate the standard deviations of each group, all you need to do is enter the mean, sample size and standard error values into the appropriate fields which are highlighted in bright green, and once you have entered these values, the rest of the fields in the calculator will be completed automatically.</a:t>
            </a:r>
          </a:p>
          <a:p>
            <a:endParaRPr lang="en-AU" altLang="en-US" dirty="0"/>
          </a:p>
          <a:p>
            <a:r>
              <a:rPr lang="en-AU" altLang="en-US" dirty="0"/>
              <a:t>However, just like any calculator, you have to be careful that you enter the correct values into the correct fields in the calculator so that you don’t end up calculating incorrect standard deviations and then entering them into the meta-analysis.</a:t>
            </a:r>
            <a:endParaRPr lang="en-US" altLang="en-US" dirty="0"/>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561356F-DB10-4320-99A6-D8929ED55829}" type="slidenum">
              <a:rPr lang="en-US" altLang="en-US" sz="1300">
                <a:latin typeface="Times New Roman" panose="02020603050405020304" pitchFamily="18" charset="0"/>
              </a:rPr>
              <a:pPr eaLnBrk="1" hangingPunct="1">
                <a:spcBef>
                  <a:spcPct val="0"/>
                </a:spcBef>
              </a:pPr>
              <a:t>25</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36987574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Going back to the protocol, you should include a brief statement of the effect measures you plan to use for continuous data, such as MD if studies all use the same scale, and </a:t>
            </a:r>
            <a:r>
              <a:rPr lang="en-AU" altLang="en-US" dirty="0" err="1"/>
              <a:t>SMD</a:t>
            </a:r>
            <a:r>
              <a:rPr lang="en-AU" altLang="en-US" dirty="0"/>
              <a:t> if it’s possible that you’ll want to combine studies using different scales. You can also mention additional elements such as plans to convert statistics into the required formats, and whether you have a preference to use post-intervention or change scores.</a:t>
            </a:r>
            <a:endParaRPr lang="hr-HR" altLang="en-US" dirty="0"/>
          </a:p>
          <a:p>
            <a:r>
              <a:rPr lang="hr-HR" altLang="en-US" dirty="0" err="1"/>
              <a:t>It</a:t>
            </a:r>
            <a:r>
              <a:rPr lang="hr-HR" altLang="en-US" dirty="0"/>
              <a:t> </a:t>
            </a:r>
            <a:r>
              <a:rPr lang="hr-HR" altLang="en-US" dirty="0" err="1"/>
              <a:t>is</a:t>
            </a:r>
            <a:r>
              <a:rPr lang="hr-HR" altLang="en-US" dirty="0"/>
              <a:t> </a:t>
            </a:r>
            <a:r>
              <a:rPr lang="hr-HR" altLang="en-US" dirty="0" err="1"/>
              <a:t>highly</a:t>
            </a:r>
            <a:r>
              <a:rPr lang="hr-HR" altLang="en-US" dirty="0"/>
              <a:t> </a:t>
            </a:r>
            <a:r>
              <a:rPr lang="hr-HR" altLang="en-US" dirty="0" err="1"/>
              <a:t>desirable</a:t>
            </a:r>
            <a:r>
              <a:rPr lang="hr-HR" altLang="en-US" dirty="0"/>
              <a:t> </a:t>
            </a:r>
            <a:r>
              <a:rPr lang="hr-HR" altLang="en-US" dirty="0" err="1"/>
              <a:t>that</a:t>
            </a:r>
            <a:r>
              <a:rPr lang="hr-HR" altLang="en-US" dirty="0"/>
              <a:t> </a:t>
            </a:r>
            <a:r>
              <a:rPr lang="hr-HR" altLang="en-US" dirty="0" err="1"/>
              <a:t>you</a:t>
            </a:r>
            <a:r>
              <a:rPr lang="hr-HR" altLang="en-US" dirty="0"/>
              <a:t> </a:t>
            </a:r>
            <a:r>
              <a:rPr lang="hr-HR" altLang="en-US" dirty="0" err="1"/>
              <a:t>define</a:t>
            </a:r>
            <a:r>
              <a:rPr lang="hr-HR" altLang="en-US" dirty="0"/>
              <a:t> </a:t>
            </a:r>
            <a:r>
              <a:rPr lang="hr-HR" altLang="en-US" dirty="0" err="1"/>
              <a:t>minimally</a:t>
            </a:r>
            <a:r>
              <a:rPr lang="hr-HR" altLang="en-US" dirty="0"/>
              <a:t> </a:t>
            </a:r>
            <a:r>
              <a:rPr lang="hr-HR" altLang="en-US" dirty="0" err="1"/>
              <a:t>important</a:t>
            </a:r>
            <a:r>
              <a:rPr lang="hr-HR" altLang="en-US" dirty="0"/>
              <a:t> </a:t>
            </a:r>
            <a:r>
              <a:rPr lang="hr-HR" altLang="en-US" dirty="0" err="1"/>
              <a:t>differences</a:t>
            </a:r>
            <a:r>
              <a:rPr lang="hr-HR" altLang="en-US" dirty="0"/>
              <a:t> for </a:t>
            </a:r>
            <a:r>
              <a:rPr lang="hr-HR" altLang="en-US" dirty="0" err="1"/>
              <a:t>key</a:t>
            </a:r>
            <a:r>
              <a:rPr lang="hr-HR" altLang="en-US" dirty="0"/>
              <a:t> </a:t>
            </a:r>
            <a:r>
              <a:rPr lang="hr-HR" altLang="en-US" dirty="0" err="1"/>
              <a:t>outcome</a:t>
            </a:r>
            <a:r>
              <a:rPr lang="hr-HR" altLang="en-US" dirty="0"/>
              <a:t> </a:t>
            </a:r>
            <a:r>
              <a:rPr lang="hr-HR" altLang="en-US" dirty="0" err="1"/>
              <a:t>measures</a:t>
            </a:r>
            <a:r>
              <a:rPr lang="hr-HR" altLang="en-US" dirty="0"/>
              <a:t>.</a:t>
            </a:r>
            <a:endParaRPr lang="en-AU" altLang="en-US" dirty="0"/>
          </a:p>
          <a:p>
            <a:endParaRPr lang="en-AU" altLang="en-US" dirty="0"/>
          </a:p>
          <a:p>
            <a:r>
              <a:rPr lang="en-AU" altLang="en-US" dirty="0"/>
              <a:t>If you know in advance you will be using more complex methods, such as imputation of </a:t>
            </a:r>
            <a:r>
              <a:rPr lang="en-AU" altLang="en-US" dirty="0" err="1"/>
              <a:t>SDs</a:t>
            </a:r>
            <a:r>
              <a:rPr lang="en-AU" altLang="en-US" dirty="0"/>
              <a:t> or methods to address skewed data, go ahead and describe them here. It’s likely that some methods cannot be decided until you know what data are reported in your included studies. Where you adopt additional methods later in the review process, these can be added to the </a:t>
            </a:r>
            <a:r>
              <a:rPr lang="hr-HR" altLang="en-US" dirty="0"/>
              <a:t>‘</a:t>
            </a:r>
            <a:r>
              <a:rPr lang="en-AU" altLang="en-US" dirty="0"/>
              <a:t>Methods</a:t>
            </a:r>
            <a:r>
              <a:rPr lang="hr-HR" altLang="en-US" dirty="0"/>
              <a:t>’</a:t>
            </a:r>
            <a:r>
              <a:rPr lang="en-AU" altLang="en-US" dirty="0"/>
              <a:t> section (although any post-hoc changes should be clearly identified, and noted in the ‘Differences between the protocol and the review’ </a:t>
            </a:r>
            <a:r>
              <a:rPr lang="hr-HR" altLang="en-US" dirty="0"/>
              <a:t>s</a:t>
            </a:r>
            <a:r>
              <a:rPr lang="en-AU" altLang="en-US" dirty="0" err="1"/>
              <a:t>ection</a:t>
            </a:r>
            <a:r>
              <a:rPr lang="en-AU" altLang="en-US" dirty="0"/>
              <a:t>).</a:t>
            </a: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51625AF-5446-49A1-B23D-80FE97BB4942}" type="slidenum">
              <a:rPr lang="en-US" altLang="en-US" sz="1300">
                <a:latin typeface="Times New Roman" panose="02020603050405020304" pitchFamily="18" charset="0"/>
              </a:rPr>
              <a:pPr eaLnBrk="1" hangingPunct="1">
                <a:spcBef>
                  <a:spcPct val="0"/>
                </a:spcBef>
              </a:pPr>
              <a:t>26</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42129529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3AC0961-BB7C-48AF-9EEF-3824C9022B5B}" type="slidenum">
              <a:rPr lang="en-US" altLang="en-US" sz="1300">
                <a:latin typeface="Times New Roman" panose="02020603050405020304" pitchFamily="18" charset="0"/>
              </a:rPr>
              <a:pPr eaLnBrk="1" hangingPunct="1">
                <a:spcBef>
                  <a:spcPct val="0"/>
                </a:spcBef>
              </a:pPr>
              <a:t>27</a:t>
            </a:fld>
            <a:endParaRPr lang="en-US" altLang="en-US" sz="1300">
              <a:latin typeface="Times New Roman" panose="02020603050405020304"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a:p>
        </p:txBody>
      </p:sp>
    </p:spTree>
    <p:extLst>
      <p:ext uri="{BB962C8B-B14F-4D97-AF65-F5344CB8AC3E}">
        <p14:creationId xmlns:p14="http://schemas.microsoft.com/office/powerpoint/2010/main" val="28272848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dirty="0"/>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4F9FEA1-4418-43E5-92CB-16D3653483A6}" type="slidenum">
              <a:rPr lang="en-US" altLang="en-US" sz="1300">
                <a:latin typeface="Times New Roman" panose="02020603050405020304" pitchFamily="18" charset="0"/>
              </a:rPr>
              <a:pPr eaLnBrk="1" hangingPunct="1">
                <a:spcBef>
                  <a:spcPct val="0"/>
                </a:spcBef>
              </a:pPr>
              <a:t>28</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4016632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xfrm>
            <a:off x="688975" y="847725"/>
            <a:ext cx="5651500" cy="4238625"/>
          </a:xfrm>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r-HR" altLang="en-US" dirty="0"/>
              <a:t>[NOTE TO TRAINERS: This is the same slide used in the</a:t>
            </a:r>
            <a:r>
              <a:rPr lang="en-US" altLang="en-US" dirty="0"/>
              <a:t> ‘D</a:t>
            </a:r>
            <a:r>
              <a:rPr lang="hr-HR" altLang="en-US" dirty="0"/>
              <a:t>ichotomous outcomes’. </a:t>
            </a:r>
            <a:r>
              <a:rPr lang="hr-HR" altLang="en-US" dirty="0" err="1"/>
              <a:t>If</a:t>
            </a:r>
            <a:r>
              <a:rPr lang="hr-HR" altLang="en-US" dirty="0"/>
              <a:t> </a:t>
            </a:r>
            <a:r>
              <a:rPr lang="hr-HR" altLang="en-US" dirty="0" err="1"/>
              <a:t>you’ve</a:t>
            </a:r>
            <a:r>
              <a:rPr lang="hr-HR" altLang="en-US" dirty="0"/>
              <a:t> </a:t>
            </a:r>
            <a:r>
              <a:rPr lang="hr-HR" altLang="en-US" dirty="0" err="1"/>
              <a:t>already</a:t>
            </a:r>
            <a:r>
              <a:rPr lang="hr-HR" altLang="en-US" dirty="0"/>
              <a:t> </a:t>
            </a:r>
            <a:r>
              <a:rPr lang="hr-HR" altLang="en-US" dirty="0" err="1"/>
              <a:t>presented</a:t>
            </a:r>
            <a:r>
              <a:rPr lang="hr-HR" altLang="en-US" dirty="0"/>
              <a:t> </a:t>
            </a:r>
            <a:r>
              <a:rPr lang="hr-HR" altLang="en-US" dirty="0" err="1"/>
              <a:t>it</a:t>
            </a:r>
            <a:r>
              <a:rPr lang="hr-HR" altLang="en-US" dirty="0"/>
              <a:t> </a:t>
            </a:r>
            <a:r>
              <a:rPr lang="hr-HR" altLang="en-US" dirty="0" err="1"/>
              <a:t>during</a:t>
            </a:r>
            <a:r>
              <a:rPr lang="hr-HR" altLang="en-US" dirty="0"/>
              <a:t> </a:t>
            </a:r>
            <a:r>
              <a:rPr lang="hr-HR" altLang="en-US" dirty="0" err="1"/>
              <a:t>your</a:t>
            </a:r>
            <a:r>
              <a:rPr lang="hr-HR" altLang="en-US" dirty="0"/>
              <a:t> workshop, </a:t>
            </a:r>
            <a:r>
              <a:rPr lang="hr-HR" altLang="en-US" dirty="0" err="1"/>
              <a:t>you</a:t>
            </a:r>
            <a:r>
              <a:rPr lang="hr-HR" altLang="en-US" dirty="0"/>
              <a:t> </a:t>
            </a:r>
            <a:r>
              <a:rPr lang="hr-HR" altLang="en-US" dirty="0" err="1"/>
              <a:t>can</a:t>
            </a:r>
            <a:r>
              <a:rPr lang="hr-HR" altLang="en-US" dirty="0"/>
              <a:t> use </a:t>
            </a:r>
            <a:r>
              <a:rPr lang="hr-HR" altLang="en-US" dirty="0" err="1"/>
              <a:t>it</a:t>
            </a:r>
            <a:r>
              <a:rPr lang="hr-HR" altLang="en-US" dirty="0"/>
              <a:t> </a:t>
            </a:r>
            <a:r>
              <a:rPr lang="hr-HR" altLang="en-US" dirty="0" err="1"/>
              <a:t>here</a:t>
            </a:r>
            <a:r>
              <a:rPr lang="hr-HR" altLang="en-US" dirty="0"/>
              <a:t> </a:t>
            </a:r>
            <a:r>
              <a:rPr lang="hr-HR" altLang="en-US" dirty="0" err="1"/>
              <a:t>just</a:t>
            </a:r>
            <a:r>
              <a:rPr lang="hr-HR" altLang="en-US" dirty="0"/>
              <a:t> as a </a:t>
            </a:r>
            <a:r>
              <a:rPr lang="hr-HR" altLang="en-US" dirty="0" err="1"/>
              <a:t>reminder</a:t>
            </a:r>
            <a:r>
              <a:rPr lang="hr-HR" altLang="en-US" dirty="0"/>
              <a:t>.]</a:t>
            </a:r>
          </a:p>
          <a:p>
            <a:endParaRPr lang="hr-HR" altLang="en-US" dirty="0"/>
          </a:p>
          <a:p>
            <a:r>
              <a:rPr lang="en-AU" altLang="en-US" dirty="0"/>
              <a:t>When we’ve collected the data from a study, we need to organise it and make sense of it. Each study measures outcomes among its individual participants, and reports those outcomes in various ways. For each study in your review, you will select an effect measure – a statistic to represent the effect of the intervention on the people in that study, such as an odds ratio. It might be the effect measure reported in the study itself, or you might choose a different effect measure that you think is more useful.</a:t>
            </a:r>
          </a:p>
          <a:p>
            <a:endParaRPr lang="en-AU" altLang="en-US" dirty="0"/>
          </a:p>
          <a:p>
            <a:r>
              <a:rPr lang="en-AU" altLang="en-US" dirty="0"/>
              <a:t>[Click] We have to do this for each included study in your review – if possible, so that we have a comparable set of effect measures for each study.</a:t>
            </a:r>
          </a:p>
          <a:p>
            <a:endParaRPr lang="en-AU" altLang="en-US" dirty="0"/>
          </a:p>
          <a:p>
            <a:r>
              <a:rPr lang="en-AU" altLang="en-US" dirty="0"/>
              <a:t>[Click] Ultimately, our aim will be to synthesise those results across all the studies, and report an overall effect for the intervention. We’ll come back to that stage of the process later. For now, we will look at some of the different types of outcome data you are likely to find at the study level, and how we can select and calculate appropriate effect measures. We’re going to start by talking about the analysis of dichotomous outcomes.</a:t>
            </a:r>
          </a:p>
          <a:p>
            <a:endParaRPr lang="en-AU" altLang="en-US" dirty="0"/>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C461165-74CF-4201-8070-270A83B0B663}" type="slidenum">
              <a:rPr lang="en-US" altLang="en-US" sz="1300">
                <a:latin typeface="Times New Roman" panose="02020603050405020304" pitchFamily="18" charset="0"/>
              </a:rPr>
              <a:pPr eaLnBrk="1" hangingPunct="1">
                <a:spcBef>
                  <a:spcPct val="0"/>
                </a:spcBef>
              </a:pPr>
              <a:t>3</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3475940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AB507A8-F0B5-486B-96A2-BD72E621B1E2}" type="slidenum">
              <a:rPr lang="en-US" altLang="en-US" sz="1300">
                <a:latin typeface="Times New Roman" panose="02020603050405020304" pitchFamily="18" charset="0"/>
              </a:rPr>
              <a:pPr eaLnBrk="1" hangingPunct="1">
                <a:spcBef>
                  <a:spcPct val="0"/>
                </a:spcBef>
              </a:pPr>
              <a:t>4</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3960547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8E61177C-31C1-4607-BC65-45660B0B7BA9}" type="slidenum">
              <a:rPr lang="en-US" altLang="en-US" sz="1300">
                <a:latin typeface="Times New Roman" panose="02020603050405020304" pitchFamily="18" charset="0"/>
              </a:rPr>
              <a:pPr eaLnBrk="1" hangingPunct="1">
                <a:spcBef>
                  <a:spcPct val="0"/>
                </a:spcBef>
              </a:pPr>
              <a:t>5</a:t>
            </a:fld>
            <a:endParaRPr lang="en-US" altLang="en-US" sz="1300">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a:t>Continuous outcomes, generally, are any outcomes measured on a numerical scale.</a:t>
            </a:r>
          </a:p>
          <a:p>
            <a:endParaRPr lang="en-AU" altLang="en-US"/>
          </a:p>
          <a:p>
            <a:r>
              <a:rPr lang="en-AU" altLang="en-US"/>
              <a:t>Truly continuous outcomes, using a formal definition, have two characteristics:</a:t>
            </a:r>
          </a:p>
          <a:p>
            <a:pPr>
              <a:buFontTx/>
              <a:buChar char="•"/>
            </a:pPr>
            <a:r>
              <a:rPr lang="en-AU" altLang="en-US"/>
              <a:t> firstly, the outcome can take any value in a specified range. That is, not just whole numbers – for any two values on the scale, there could be one in between. in theory, a person could be 178.35627cm tall if only we had an instrument sensitive enough to measure it.</a:t>
            </a:r>
          </a:p>
          <a:p>
            <a:pPr>
              <a:buFontTx/>
              <a:buChar char="•"/>
            </a:pPr>
            <a:r>
              <a:rPr lang="en-AU" altLang="en-US"/>
              <a:t> secondly, each interval on the scale should be evenly spaced, and have the same quantitative value. So, the distance between 1 and 2 cm is the same as the distance between two and three, or 171 and 172.</a:t>
            </a:r>
          </a:p>
          <a:p>
            <a:pPr>
              <a:buFontTx/>
              <a:buChar char="•"/>
            </a:pPr>
            <a:endParaRPr lang="en-AU" altLang="en-US"/>
          </a:p>
          <a:p>
            <a:r>
              <a:rPr lang="en-AU" altLang="en-US"/>
              <a:t>Many of the numerical scales we use in research don’t formally meet these requirements – many scales can only measure in whole numbers, and in some qualitative scales, such as quality of life, we can’t really say that the distance between 1 and 2 points is quantitatively the same as the distance between 29 and 30 points. Formally speaking these are called ‘ordinal’ outcomes, rather than truly continuous, but these scales are commonly analysed in studies as if they were continuous. For now, we’ll treat them that way. More information about the specific measures available to analyse ordinal outcomes is covered in a separate presentation on Non-standard data.</a:t>
            </a:r>
          </a:p>
        </p:txBody>
      </p:sp>
    </p:spTree>
    <p:extLst>
      <p:ext uri="{BB962C8B-B14F-4D97-AF65-F5344CB8AC3E}">
        <p14:creationId xmlns:p14="http://schemas.microsoft.com/office/powerpoint/2010/main" val="3743837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When reporting the results of a continuous outcome, we need to do more than report the number of people in a particular category. We need to take a measurement from each person in a group, and then summarise the results – commonly as a mean value (to give us an idea of the </a:t>
            </a:r>
            <a:r>
              <a:rPr lang="hr-HR" altLang="en-US" dirty="0" err="1"/>
              <a:t>average</a:t>
            </a:r>
            <a:r>
              <a:rPr lang="en-AU" altLang="en-US" dirty="0"/>
              <a:t> of the group), and a measure of variability within the group, or how spread out they are, such as the standard deviation.</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1C21D3B-2292-450A-B8FB-12F7024DB54F}" type="slidenum">
              <a:rPr lang="en-US" altLang="en-US" sz="1300">
                <a:latin typeface="Times New Roman" panose="02020603050405020304" pitchFamily="18" charset="0"/>
              </a:rPr>
              <a:pPr eaLnBrk="1" hangingPunct="1">
                <a:spcBef>
                  <a:spcPct val="0"/>
                </a:spcBef>
              </a:pPr>
              <a:t>6</a:t>
            </a:fld>
            <a:endParaRPr lang="en-US" altLang="en-US" sz="1300">
              <a:latin typeface="Times New Roman" panose="02020603050405020304" pitchFamily="18" charset="0"/>
            </a:endParaRPr>
          </a:p>
        </p:txBody>
      </p:sp>
    </p:spTree>
    <p:extLst>
      <p:ext uri="{BB962C8B-B14F-4D97-AF65-F5344CB8AC3E}">
        <p14:creationId xmlns:p14="http://schemas.microsoft.com/office/powerpoint/2010/main" val="2550267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C0D3DEA-FCCD-4129-B176-57AFF121D006}" type="slidenum">
              <a:rPr lang="en-GB" altLang="en-US" sz="1300">
                <a:latin typeface="Times New Roman" panose="02020603050405020304" pitchFamily="18" charset="0"/>
              </a:rPr>
              <a:pPr eaLnBrk="1" hangingPunct="1">
                <a:spcBef>
                  <a:spcPct val="0"/>
                </a:spcBef>
              </a:pPr>
              <a:t>7</a:t>
            </a:fld>
            <a:endParaRPr lang="en-GB" altLang="en-US" sz="1300">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xfrm>
            <a:off x="1006475" y="777875"/>
            <a:ext cx="5184775" cy="3889375"/>
          </a:xfrm>
          <a:solidFill>
            <a:srgbClr val="FFFFFF"/>
          </a:solidFill>
          <a:ln/>
        </p:spPr>
      </p:sp>
      <p:sp>
        <p:nvSpPr>
          <p:cNvPr id="40964"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It’s important to have both the mean and the standard deviation to give us a good idea of the values in each group. In this example, we have a group of participants each with a score on a continuous scale from 1 to 20. The mean score is 10, with some scatter of individual values that are higher or lower than 10. The standard deviation is 1 – if the data are normally distributed, then we would not expect many scores more than two standard deviations – in this case two points, either side of the mean.</a:t>
            </a:r>
          </a:p>
          <a:p>
            <a:endParaRPr lang="en-US" altLang="en-US"/>
          </a:p>
        </p:txBody>
      </p:sp>
    </p:spTree>
    <p:extLst>
      <p:ext uri="{BB962C8B-B14F-4D97-AF65-F5344CB8AC3E}">
        <p14:creationId xmlns:p14="http://schemas.microsoft.com/office/powerpoint/2010/main" val="2585822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28F7D9EE-DE22-499B-8139-79580FD0205C}" type="slidenum">
              <a:rPr lang="en-GB" altLang="en-US" sz="1300">
                <a:latin typeface="Times New Roman" panose="02020603050405020304" pitchFamily="18" charset="0"/>
              </a:rPr>
              <a:pPr eaLnBrk="1" hangingPunct="1">
                <a:spcBef>
                  <a:spcPct val="0"/>
                </a:spcBef>
              </a:pPr>
              <a:t>8</a:t>
            </a:fld>
            <a:endParaRPr lang="en-GB" altLang="en-US" sz="1300">
              <a:latin typeface="Times New Roman" panose="02020603050405020304" pitchFamily="18" charset="0"/>
            </a:endParaRPr>
          </a:p>
        </p:txBody>
      </p:sp>
      <p:sp>
        <p:nvSpPr>
          <p:cNvPr id="41987" name="Rectangle 2"/>
          <p:cNvSpPr>
            <a:spLocks noGrp="1" noRot="1" noChangeAspect="1" noChangeArrowheads="1" noTextEdit="1"/>
          </p:cNvSpPr>
          <p:nvPr>
            <p:ph type="sldImg"/>
          </p:nvPr>
        </p:nvSpPr>
        <p:spPr>
          <a:xfrm>
            <a:off x="1006475" y="777875"/>
            <a:ext cx="5184775" cy="3889375"/>
          </a:xfrm>
          <a:solidFill>
            <a:srgbClr val="FFFFFF"/>
          </a:solidFill>
          <a:ln/>
        </p:spPr>
      </p:sp>
      <p:sp>
        <p:nvSpPr>
          <p:cNvPr id="41988"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In this example, the mean score for the group is still 10, but you can see the data are more scattered either side – the SD for this group is 3.</a:t>
            </a:r>
          </a:p>
          <a:p>
            <a:endParaRPr lang="en-US" altLang="en-US"/>
          </a:p>
        </p:txBody>
      </p:sp>
    </p:spTree>
    <p:extLst>
      <p:ext uri="{BB962C8B-B14F-4D97-AF65-F5344CB8AC3E}">
        <p14:creationId xmlns:p14="http://schemas.microsoft.com/office/powerpoint/2010/main" val="3486790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85372" indent="-302066" eaLnBrk="0" hangingPunct="0">
              <a:spcBef>
                <a:spcPct val="30000"/>
              </a:spcBef>
              <a:defRPr sz="1200">
                <a:solidFill>
                  <a:schemeClr val="tx1"/>
                </a:solidFill>
                <a:latin typeface="Calibri" panose="020F0502020204030204" pitchFamily="34" charset="0"/>
              </a:defRPr>
            </a:lvl2pPr>
            <a:lvl3pPr marL="1208265" indent="-241653" eaLnBrk="0" hangingPunct="0">
              <a:spcBef>
                <a:spcPct val="30000"/>
              </a:spcBef>
              <a:defRPr sz="1200">
                <a:solidFill>
                  <a:schemeClr val="tx1"/>
                </a:solidFill>
                <a:latin typeface="Calibri" panose="020F0502020204030204" pitchFamily="34" charset="0"/>
              </a:defRPr>
            </a:lvl3pPr>
            <a:lvl4pPr marL="1691571" indent="-241653" eaLnBrk="0" hangingPunct="0">
              <a:spcBef>
                <a:spcPct val="30000"/>
              </a:spcBef>
              <a:defRPr sz="1200">
                <a:solidFill>
                  <a:schemeClr val="tx1"/>
                </a:solidFill>
                <a:latin typeface="Calibri" panose="020F0502020204030204" pitchFamily="34" charset="0"/>
              </a:defRPr>
            </a:lvl4pPr>
            <a:lvl5pPr marL="2174878" indent="-241653" eaLnBrk="0" hangingPunct="0">
              <a:spcBef>
                <a:spcPct val="30000"/>
              </a:spcBef>
              <a:defRPr sz="1200">
                <a:solidFill>
                  <a:schemeClr val="tx1"/>
                </a:solidFill>
                <a:latin typeface="Calibri" panose="020F0502020204030204" pitchFamily="34" charset="0"/>
              </a:defRPr>
            </a:lvl5pPr>
            <a:lvl6pPr marL="2658184" indent="-241653" eaLnBrk="0" fontAlgn="base" hangingPunct="0">
              <a:spcBef>
                <a:spcPct val="30000"/>
              </a:spcBef>
              <a:spcAft>
                <a:spcPct val="0"/>
              </a:spcAft>
              <a:defRPr sz="1200">
                <a:solidFill>
                  <a:schemeClr val="tx1"/>
                </a:solidFill>
                <a:latin typeface="Calibri" panose="020F0502020204030204" pitchFamily="34" charset="0"/>
              </a:defRPr>
            </a:lvl6pPr>
            <a:lvl7pPr marL="3141490" indent="-241653" eaLnBrk="0" fontAlgn="base" hangingPunct="0">
              <a:spcBef>
                <a:spcPct val="30000"/>
              </a:spcBef>
              <a:spcAft>
                <a:spcPct val="0"/>
              </a:spcAft>
              <a:defRPr sz="1200">
                <a:solidFill>
                  <a:schemeClr val="tx1"/>
                </a:solidFill>
                <a:latin typeface="Calibri" panose="020F0502020204030204" pitchFamily="34" charset="0"/>
              </a:defRPr>
            </a:lvl7pPr>
            <a:lvl8pPr marL="3624796" indent="-241653" eaLnBrk="0" fontAlgn="base" hangingPunct="0">
              <a:spcBef>
                <a:spcPct val="30000"/>
              </a:spcBef>
              <a:spcAft>
                <a:spcPct val="0"/>
              </a:spcAft>
              <a:defRPr sz="1200">
                <a:solidFill>
                  <a:schemeClr val="tx1"/>
                </a:solidFill>
                <a:latin typeface="Calibri" panose="020F0502020204030204" pitchFamily="34" charset="0"/>
              </a:defRPr>
            </a:lvl8pPr>
            <a:lvl9pPr marL="4108102" indent="-24165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4B700DA9-4230-44C6-BB7D-8275928AA1F8}" type="slidenum">
              <a:rPr lang="en-GB" altLang="en-US" sz="1300">
                <a:latin typeface="Times New Roman" panose="02020603050405020304" pitchFamily="18" charset="0"/>
              </a:rPr>
              <a:pPr eaLnBrk="1" hangingPunct="1">
                <a:spcBef>
                  <a:spcPct val="0"/>
                </a:spcBef>
              </a:pPr>
              <a:t>9</a:t>
            </a:fld>
            <a:endParaRPr lang="en-GB" altLang="en-US" sz="1300">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xfrm>
            <a:off x="1006475" y="777875"/>
            <a:ext cx="5184775" cy="3889375"/>
          </a:xfrm>
          <a:solidFill>
            <a:srgbClr val="FFFFFF"/>
          </a:solidFill>
          <a:ln/>
        </p:spPr>
      </p:sp>
      <p:sp>
        <p:nvSpPr>
          <p:cNvPr id="43012"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Or we could find the data even more scattered – here the mean is still 10, but the SD is 5. You can see that although we have the same number of participants and the same mean, without the standard deviation we are missing some important information to represent the data in the study.</a:t>
            </a:r>
          </a:p>
          <a:p>
            <a:endParaRPr lang="en-US" altLang="en-US"/>
          </a:p>
        </p:txBody>
      </p:sp>
    </p:spTree>
    <p:extLst>
      <p:ext uri="{BB962C8B-B14F-4D97-AF65-F5344CB8AC3E}">
        <p14:creationId xmlns:p14="http://schemas.microsoft.com/office/powerpoint/2010/main" val="19462703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8.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3232114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hr-HR"/>
              <a:t>Uredite stilove teksta matrice</a:t>
            </a:r>
          </a:p>
        </p:txBody>
      </p:sp>
      <p:pic>
        <p:nvPicPr>
          <p:cNvPr id="5" name="Picture 4">
            <a:extLst>
              <a:ext uri="{FF2B5EF4-FFF2-40B4-BE49-F238E27FC236}">
                <a16:creationId xmlns:a16="http://schemas.microsoft.com/office/drawing/2014/main" id="{659859F0-6219-4656-99BC-26FBBF94D16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400402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hr-HR"/>
              <a:t>Uredite stil naslova matrice</a:t>
            </a:r>
            <a:endParaRPr lang="en-GB"/>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hr-HR"/>
              <a:t>Uredite stilove teksta matrice</a:t>
            </a:r>
          </a:p>
        </p:txBody>
      </p:sp>
    </p:spTree>
    <p:extLst>
      <p:ext uri="{BB962C8B-B14F-4D97-AF65-F5344CB8AC3E}">
        <p14:creationId xmlns:p14="http://schemas.microsoft.com/office/powerpoint/2010/main" val="6363682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spTree>
    <p:extLst>
      <p:ext uri="{BB962C8B-B14F-4D97-AF65-F5344CB8AC3E}">
        <p14:creationId xmlns:p14="http://schemas.microsoft.com/office/powerpoint/2010/main" val="4009969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30955383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3934850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pic>
        <p:nvPicPr>
          <p:cNvPr id="6" name="Picture 3">
            <a:extLst>
              <a:ext uri="{FF2B5EF4-FFF2-40B4-BE49-F238E27FC236}">
                <a16:creationId xmlns:a16="http://schemas.microsoft.com/office/drawing/2014/main" id="{ED5DD49C-634A-4234-AFF0-914F102B0D3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2000" y="439200"/>
            <a:ext cx="1879200" cy="639233"/>
          </a:xfrm>
          <a:prstGeom prst="rect">
            <a:avLst/>
          </a:prstGeom>
        </p:spPr>
      </p:pic>
      <p:pic>
        <p:nvPicPr>
          <p:cNvPr id="8" name="Picture 6">
            <a:extLst>
              <a:ext uri="{FF2B5EF4-FFF2-40B4-BE49-F238E27FC236}">
                <a16:creationId xmlns:a16="http://schemas.microsoft.com/office/drawing/2014/main" id="{C60F19C1-E3F6-49E5-BA38-CFFB51C0336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10" name="Rectangle 7">
            <a:extLst>
              <a:ext uri="{FF2B5EF4-FFF2-40B4-BE49-F238E27FC236}">
                <a16:creationId xmlns:a16="http://schemas.microsoft.com/office/drawing/2014/main" id="{157CF8A1-1867-4684-BF87-A876292BC591}"/>
              </a:ext>
            </a:extLst>
          </p:cNvPr>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371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4663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Slide with Large Imag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2000" y="460800"/>
            <a:ext cx="1879200" cy="639233"/>
          </a:xfrm>
          <a:prstGeom prst="rect">
            <a:avLst/>
          </a:prstGeom>
        </p:spPr>
      </p:pic>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10830423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41210838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536197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pic>
        <p:nvPicPr>
          <p:cNvPr id="7" name="Picture 3">
            <a:extLst>
              <a:ext uri="{FF2B5EF4-FFF2-40B4-BE49-F238E27FC236}">
                <a16:creationId xmlns:a16="http://schemas.microsoft.com/office/drawing/2014/main" id="{86DFA032-0BFF-4475-9C36-DF57AB00678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000" y="466746"/>
            <a:ext cx="1879200" cy="627341"/>
          </a:xfrm>
          <a:prstGeom prst="rect">
            <a:avLst/>
          </a:prstGeom>
        </p:spPr>
      </p:pic>
      <p:sp>
        <p:nvSpPr>
          <p:cNvPr id="9" name="TextBox 7">
            <a:extLst>
              <a:ext uri="{FF2B5EF4-FFF2-40B4-BE49-F238E27FC236}">
                <a16:creationId xmlns:a16="http://schemas.microsoft.com/office/drawing/2014/main" id="{C59FFD41-6059-49FA-9ED0-3CDBAC661A38}"/>
              </a:ext>
            </a:extLst>
          </p:cNvPr>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10" name="Picture 5">
            <a:extLst>
              <a:ext uri="{FF2B5EF4-FFF2-40B4-BE49-F238E27FC236}">
                <a16:creationId xmlns:a16="http://schemas.microsoft.com/office/drawing/2014/main" id="{5A00211B-940B-44A5-B025-4047EDF507F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11" name="Rectangle 8">
            <a:extLst>
              <a:ext uri="{FF2B5EF4-FFF2-40B4-BE49-F238E27FC236}">
                <a16:creationId xmlns:a16="http://schemas.microsoft.com/office/drawing/2014/main" id="{A0404BBE-C6B5-48D8-B380-03BABAA0C8E1}"/>
              </a:ext>
            </a:extLst>
          </p:cNvPr>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71983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40054580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sp>
        <p:nvSpPr>
          <p:cNvPr id="6" name="Rectangle 5"/>
          <p:cNvSpPr/>
          <p:nvPr/>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spTree>
    <p:extLst>
      <p:ext uri="{BB962C8B-B14F-4D97-AF65-F5344CB8AC3E}">
        <p14:creationId xmlns:p14="http://schemas.microsoft.com/office/powerpoint/2010/main" val="91597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Tree>
    <p:extLst>
      <p:ext uri="{BB962C8B-B14F-4D97-AF65-F5344CB8AC3E}">
        <p14:creationId xmlns:p14="http://schemas.microsoft.com/office/powerpoint/2010/main" val="387910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pic>
        <p:nvPicPr>
          <p:cNvPr id="6" name="Picture 3">
            <a:extLst>
              <a:ext uri="{FF2B5EF4-FFF2-40B4-BE49-F238E27FC236}">
                <a16:creationId xmlns:a16="http://schemas.microsoft.com/office/drawing/2014/main" id="{9A97FA29-9D4D-4A7C-9E0B-E9D5B9117F0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000" y="460800"/>
            <a:ext cx="1879200" cy="639233"/>
          </a:xfrm>
          <a:prstGeom prst="rect">
            <a:avLst/>
          </a:prstGeom>
        </p:spPr>
      </p:pic>
    </p:spTree>
    <p:extLst>
      <p:ext uri="{BB962C8B-B14F-4D97-AF65-F5344CB8AC3E}">
        <p14:creationId xmlns:p14="http://schemas.microsoft.com/office/powerpoint/2010/main" val="591805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282196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hr-HR"/>
              <a:t>Uredite stil naslova matrice</a:t>
            </a:r>
            <a:endParaRPr lang="en-GB"/>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Tree>
    <p:extLst>
      <p:ext uri="{BB962C8B-B14F-4D97-AF65-F5344CB8AC3E}">
        <p14:creationId xmlns:p14="http://schemas.microsoft.com/office/powerpoint/2010/main" val="94637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pic>
        <p:nvPicPr>
          <p:cNvPr id="3" name="Picture 2">
            <a:extLst>
              <a:ext uri="{FF2B5EF4-FFF2-40B4-BE49-F238E27FC236}">
                <a16:creationId xmlns:a16="http://schemas.microsoft.com/office/drawing/2014/main" id="{2D964700-A02C-4DD8-90B1-2EE467900CD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spTree>
    <p:extLst>
      <p:ext uri="{BB962C8B-B14F-4D97-AF65-F5344CB8AC3E}">
        <p14:creationId xmlns:p14="http://schemas.microsoft.com/office/powerpoint/2010/main" val="3206436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GB"/>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GB" dirty="0"/>
          </a:p>
        </p:txBody>
      </p:sp>
    </p:spTree>
    <p:extLst>
      <p:ext uri="{BB962C8B-B14F-4D97-AF65-F5344CB8AC3E}">
        <p14:creationId xmlns:p14="http://schemas.microsoft.com/office/powerpoint/2010/main" val="383860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hr-HR"/>
              <a:t>Uredite stil naslova matrice</a:t>
            </a:r>
            <a:endParaRPr lang="en-GB"/>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GB" dirty="0"/>
          </a:p>
        </p:txBody>
      </p:sp>
      <p:pic>
        <p:nvPicPr>
          <p:cNvPr id="7" name="Picture 6"/>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6" name="Picture 3">
            <a:extLst>
              <a:ext uri="{FF2B5EF4-FFF2-40B4-BE49-F238E27FC236}">
                <a16:creationId xmlns:a16="http://schemas.microsoft.com/office/drawing/2014/main" id="{375EAF18-4454-4354-A8C5-1D8C53F2BD65}"/>
              </a:ext>
            </a:extLst>
          </p:cNvPr>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432000" y="466746"/>
            <a:ext cx="1879200" cy="627341"/>
          </a:xfrm>
          <a:prstGeom prst="rect">
            <a:avLst/>
          </a:prstGeom>
        </p:spPr>
      </p:pic>
    </p:spTree>
    <p:extLst>
      <p:ext uri="{BB962C8B-B14F-4D97-AF65-F5344CB8AC3E}">
        <p14:creationId xmlns:p14="http://schemas.microsoft.com/office/powerpoint/2010/main" val="4027017506"/>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61" r:id="rId17"/>
    <p:sldLayoutId id="2147483650" r:id="rId18"/>
    <p:sldLayoutId id="2147483668" r:id="rId19"/>
    <p:sldLayoutId id="2147483664" r:id="rId20"/>
    <p:sldLayoutId id="2147483665" r:id="rId21"/>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16.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hyperlink" Target="http://www.training.cochrane.org/handbook" TargetMode="External"/><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5034136" cy="1080775"/>
          </a:xfrm>
        </p:spPr>
        <p:txBody>
          <a:bodyPr/>
          <a:lstStyle/>
          <a:p>
            <a:r>
              <a:rPr lang="en-GB" sz="4000" dirty="0">
                <a:solidFill>
                  <a:schemeClr val="accent2"/>
                </a:solidFill>
              </a:rPr>
              <a:t>Continuous outcomes</a:t>
            </a:r>
          </a:p>
        </p:txBody>
      </p:sp>
    </p:spTree>
    <p:extLst>
      <p:ext uri="{BB962C8B-B14F-4D97-AF65-F5344CB8AC3E}">
        <p14:creationId xmlns:p14="http://schemas.microsoft.com/office/powerpoint/2010/main" val="3602439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Comparing two groups</a:t>
            </a:r>
            <a:endParaRPr lang="en-AU" altLang="en-US"/>
          </a:p>
        </p:txBody>
      </p:sp>
      <p:sp>
        <p:nvSpPr>
          <p:cNvPr id="14339" name="Rectangle 3"/>
          <p:cNvSpPr>
            <a:spLocks noGrp="1" noChangeArrowheads="1"/>
          </p:cNvSpPr>
          <p:nvPr>
            <p:ph idx="4294967295"/>
          </p:nvPr>
        </p:nvSpPr>
        <p:spPr>
          <a:xfrm>
            <a:off x="576942" y="2312988"/>
            <a:ext cx="8026400" cy="3910012"/>
          </a:xfrm>
        </p:spPr>
        <p:txBody>
          <a:bodyPr/>
          <a:lstStyle/>
          <a:p>
            <a:pPr lvl="1"/>
            <a:r>
              <a:rPr lang="en-GB" altLang="en-US" dirty="0"/>
              <a:t>effect measures</a:t>
            </a:r>
          </a:p>
          <a:p>
            <a:pPr lvl="2"/>
            <a:r>
              <a:rPr lang="en-GB" altLang="en-US" dirty="0"/>
              <a:t>mean difference (MD) (difference of means)</a:t>
            </a:r>
          </a:p>
          <a:p>
            <a:pPr lvl="2"/>
            <a:r>
              <a:rPr lang="en-GB" altLang="en-US" dirty="0"/>
              <a:t>standardised mean difference (SMD) (effect size)</a:t>
            </a:r>
          </a:p>
          <a:p>
            <a:pPr lvl="1"/>
            <a:r>
              <a:rPr lang="en-AU" altLang="en-US" b="1" dirty="0">
                <a:solidFill>
                  <a:schemeClr val="bg2"/>
                </a:solidFill>
              </a:rPr>
              <a:t>all</a:t>
            </a:r>
            <a:r>
              <a:rPr lang="en-AU" altLang="en-US" dirty="0"/>
              <a:t> estimates are uncertain, and should be presented with a confidence interval</a:t>
            </a:r>
          </a:p>
        </p:txBody>
      </p:sp>
    </p:spTree>
    <p:extLst>
      <p:ext uri="{BB962C8B-B14F-4D97-AF65-F5344CB8AC3E}">
        <p14:creationId xmlns:p14="http://schemas.microsoft.com/office/powerpoint/2010/main" val="68926398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a:t>Mean difference</a:t>
            </a:r>
            <a:endParaRPr lang="en-AU" altLang="en-US"/>
          </a:p>
        </p:txBody>
      </p:sp>
      <p:sp>
        <p:nvSpPr>
          <p:cNvPr id="15363" name="Rectangle 3"/>
          <p:cNvSpPr>
            <a:spLocks noGrp="1" noChangeArrowheads="1"/>
          </p:cNvSpPr>
          <p:nvPr>
            <p:ph idx="4294967295"/>
          </p:nvPr>
        </p:nvSpPr>
        <p:spPr>
          <a:xfrm>
            <a:off x="915988" y="2174875"/>
            <a:ext cx="8228012" cy="3910013"/>
          </a:xfrm>
        </p:spPr>
        <p:txBody>
          <a:bodyPr/>
          <a:lstStyle/>
          <a:p>
            <a:pPr lvl="1"/>
            <a:r>
              <a:rPr lang="en-GB" altLang="en-US" dirty="0"/>
              <a:t>when all studies use the same measurement scale</a:t>
            </a:r>
          </a:p>
          <a:p>
            <a:endParaRPr lang="en-US" altLang="en-US" dirty="0"/>
          </a:p>
          <a:p>
            <a:endParaRPr lang="en-US" altLang="en-US" dirty="0"/>
          </a:p>
          <a:p>
            <a:endParaRPr lang="en-US" altLang="en-US" dirty="0"/>
          </a:p>
          <a:p>
            <a:endParaRPr lang="en-US" altLang="en-US" dirty="0"/>
          </a:p>
          <a:p>
            <a:r>
              <a:rPr lang="en-US" altLang="en-US" dirty="0"/>
              <a:t>mean difference = mean of intervention – mean of control</a:t>
            </a:r>
          </a:p>
          <a:p>
            <a:r>
              <a:rPr lang="en-US" altLang="en-US" dirty="0"/>
              <a:t>= </a:t>
            </a:r>
            <a:r>
              <a:rPr lang="en-US" altLang="en-US" b="1" dirty="0">
                <a:solidFill>
                  <a:schemeClr val="bg2"/>
                </a:solidFill>
              </a:rPr>
              <a:t>20</a:t>
            </a:r>
            <a:r>
              <a:rPr lang="en-US" altLang="en-US" dirty="0"/>
              <a:t> – </a:t>
            </a:r>
            <a:r>
              <a:rPr lang="en-US" altLang="en-US" b="1" dirty="0">
                <a:solidFill>
                  <a:schemeClr val="tx2">
                    <a:lumMod val="50000"/>
                    <a:lumOff val="50000"/>
                  </a:schemeClr>
                </a:solidFill>
              </a:rPr>
              <a:t>33</a:t>
            </a:r>
          </a:p>
          <a:p>
            <a:r>
              <a:rPr lang="en-US" altLang="en-US" dirty="0"/>
              <a:t>= -13 points</a:t>
            </a:r>
          </a:p>
          <a:p>
            <a:r>
              <a:rPr lang="en-US" altLang="en-US" dirty="0"/>
              <a:t>					 	</a:t>
            </a:r>
          </a:p>
          <a:p>
            <a:r>
              <a:rPr lang="en-AU" altLang="en-US" b="1" dirty="0"/>
              <a:t>When mean difference = 0, there is no difference between the groups</a:t>
            </a:r>
          </a:p>
        </p:txBody>
      </p:sp>
      <p:graphicFrame>
        <p:nvGraphicFramePr>
          <p:cNvPr id="5" name="Group 48"/>
          <p:cNvGraphicFramePr>
            <a:graphicFrameLocks noGrp="1"/>
          </p:cNvGraphicFramePr>
          <p:nvPr>
            <p:extLst>
              <p:ext uri="{D42A27DB-BD31-4B8C-83A1-F6EECF244321}">
                <p14:modId xmlns:p14="http://schemas.microsoft.com/office/powerpoint/2010/main" val="3911145747"/>
              </p:ext>
            </p:extLst>
          </p:nvPr>
        </p:nvGraphicFramePr>
        <p:xfrm>
          <a:off x="2627313" y="2590800"/>
          <a:ext cx="4044950" cy="1292238"/>
        </p:xfrm>
        <a:graphic>
          <a:graphicData uri="http://schemas.openxmlformats.org/drawingml/2006/table">
            <a:tbl>
              <a:tblPr/>
              <a:tblGrid>
                <a:gridCol w="930275">
                  <a:extLst>
                    <a:ext uri="{9D8B030D-6E8A-4147-A177-3AD203B41FA5}">
                      <a16:colId xmlns:a16="http://schemas.microsoft.com/office/drawing/2014/main" val="20000"/>
                    </a:ext>
                  </a:extLst>
                </a:gridCol>
                <a:gridCol w="1038225">
                  <a:extLst>
                    <a:ext uri="{9D8B030D-6E8A-4147-A177-3AD203B41FA5}">
                      <a16:colId xmlns:a16="http://schemas.microsoft.com/office/drawing/2014/main" val="20001"/>
                    </a:ext>
                  </a:extLst>
                </a:gridCol>
                <a:gridCol w="1038225">
                  <a:extLst>
                    <a:ext uri="{9D8B030D-6E8A-4147-A177-3AD203B41FA5}">
                      <a16:colId xmlns:a16="http://schemas.microsoft.com/office/drawing/2014/main" val="20002"/>
                    </a:ext>
                  </a:extLst>
                </a:gridCol>
                <a:gridCol w="1038225">
                  <a:extLst>
                    <a:ext uri="{9D8B030D-6E8A-4147-A177-3AD203B41FA5}">
                      <a16:colId xmlns:a16="http://schemas.microsoft.com/office/drawing/2014/main" val="20003"/>
                    </a:ext>
                  </a:extLst>
                </a:gridCol>
              </a:tblGrid>
              <a:tr h="560768">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400" b="1" i="0" u="none" strike="noStrike" cap="none" normalizeH="0" baseline="0" dirty="0">
                          <a:ln>
                            <a:noFill/>
                          </a:ln>
                          <a:solidFill>
                            <a:schemeClr val="accent1"/>
                          </a:solidFill>
                          <a:effectLst/>
                          <a:latin typeface="Calibri" pitchFamily="34" charset="0"/>
                          <a:cs typeface="Arial" charset="0"/>
                        </a:rPr>
                        <a:t>Irritability</a:t>
                      </a:r>
                    </a:p>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400" b="1" i="0" u="none" strike="noStrike" cap="none" normalizeH="0" baseline="0" dirty="0">
                          <a:ln>
                            <a:noFill/>
                          </a:ln>
                          <a:solidFill>
                            <a:schemeClr val="accent1"/>
                          </a:solidFill>
                          <a:effectLst/>
                          <a:latin typeface="Calibri" pitchFamily="34" charset="0"/>
                          <a:cs typeface="Arial" charset="0"/>
                        </a:rPr>
                        <a:t>score</a:t>
                      </a:r>
                    </a:p>
                  </a:txBody>
                  <a:tcPr marL="91431" marR="91431" marT="45691" marB="45691"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400" b="1" i="0" u="none" strike="noStrike" cap="none" normalizeH="0" baseline="0">
                          <a:ln>
                            <a:noFill/>
                          </a:ln>
                          <a:solidFill>
                            <a:schemeClr val="tx1"/>
                          </a:solidFill>
                          <a:effectLst/>
                          <a:latin typeface="Calibri" pitchFamily="34" charset="0"/>
                          <a:cs typeface="Arial" charset="0"/>
                        </a:rPr>
                        <a:t>Mean</a:t>
                      </a:r>
                      <a:endParaRPr kumimoji="0" lang="en-AU" altLang="en-US" sz="1400" b="0" i="0" u="none" strike="noStrike" cap="none" normalizeH="0" baseline="0">
                        <a:ln>
                          <a:noFill/>
                        </a:ln>
                        <a:solidFill>
                          <a:schemeClr val="tx2"/>
                        </a:solidFill>
                        <a:effectLst/>
                        <a:latin typeface="Calibri" pitchFamily="34" charset="0"/>
                        <a:cs typeface="Arial" charset="0"/>
                      </a:endParaRPr>
                    </a:p>
                  </a:txBody>
                  <a:tcPr marL="91431" marR="91431" marT="45691" marB="45691"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400" b="1" i="0" u="none" strike="noStrike" cap="none" normalizeH="0" baseline="0">
                          <a:ln>
                            <a:noFill/>
                          </a:ln>
                          <a:solidFill>
                            <a:schemeClr val="tx1"/>
                          </a:solidFill>
                          <a:effectLst/>
                          <a:latin typeface="Calibri" pitchFamily="34" charset="0"/>
                          <a:cs typeface="Arial" charset="0"/>
                        </a:rPr>
                        <a:t>SD</a:t>
                      </a:r>
                    </a:p>
                  </a:txBody>
                  <a:tcPr marL="91431" marR="91431" marT="45691" marB="45691"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400" b="1" i="0" u="none" strike="noStrike" cap="none" normalizeH="0" baseline="0">
                          <a:ln>
                            <a:noFill/>
                          </a:ln>
                          <a:solidFill>
                            <a:schemeClr val="tx1"/>
                          </a:solidFill>
                          <a:effectLst/>
                          <a:latin typeface="Calibri" pitchFamily="34" charset="0"/>
                          <a:cs typeface="Arial" charset="0"/>
                        </a:rPr>
                        <a:t>N</a:t>
                      </a:r>
                    </a:p>
                  </a:txBody>
                  <a:tcPr marL="91431" marR="91431" marT="45691" marB="45691"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728">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400" b="1" i="0" u="none" strike="noStrike" cap="none" normalizeH="0" baseline="0" dirty="0">
                          <a:ln>
                            <a:noFill/>
                          </a:ln>
                          <a:solidFill>
                            <a:schemeClr val="tx1"/>
                          </a:solidFill>
                          <a:effectLst/>
                          <a:latin typeface="Calibri" pitchFamily="34" charset="0"/>
                          <a:cs typeface="Arial" charset="0"/>
                        </a:rPr>
                        <a:t>Caffeine</a:t>
                      </a:r>
                      <a:endParaRPr kumimoji="0" lang="en-AU" altLang="en-US" sz="1400" b="0" i="0" u="none" strike="noStrike" cap="none" normalizeH="0" baseline="0" dirty="0">
                        <a:ln>
                          <a:noFill/>
                        </a:ln>
                        <a:solidFill>
                          <a:schemeClr val="tx2"/>
                        </a:solidFill>
                        <a:effectLst/>
                        <a:latin typeface="Calibri" pitchFamily="34" charset="0"/>
                        <a:cs typeface="Arial" charset="0"/>
                      </a:endParaRPr>
                    </a:p>
                  </a:txBody>
                  <a:tcPr marL="91431" marR="91431" marT="45691" marB="45691"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1" i="0" u="none" strike="noStrike" cap="none" normalizeH="0" baseline="0" dirty="0">
                          <a:ln>
                            <a:noFill/>
                          </a:ln>
                          <a:solidFill>
                            <a:schemeClr val="bg2"/>
                          </a:solidFill>
                          <a:effectLst/>
                          <a:latin typeface="Calibri" pitchFamily="34" charset="0"/>
                          <a:cs typeface="Arial" charset="0"/>
                        </a:rPr>
                        <a:t>20</a:t>
                      </a:r>
                    </a:p>
                  </a:txBody>
                  <a:tcPr marL="91428" marR="91428" marT="45706" marB="45706"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a:ln>
                            <a:noFill/>
                          </a:ln>
                          <a:solidFill>
                            <a:srgbClr val="000000"/>
                          </a:solidFill>
                          <a:effectLst/>
                          <a:latin typeface="Calibri" pitchFamily="34" charset="0"/>
                          <a:cs typeface="Arial" charset="0"/>
                        </a:rPr>
                        <a:t>9.1</a:t>
                      </a:r>
                    </a:p>
                  </a:txBody>
                  <a:tcPr marL="91428" marR="91428" marT="45706" marB="45706"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0" i="0" u="none" strike="noStrike" cap="none" normalizeH="0" baseline="0">
                          <a:ln>
                            <a:noFill/>
                          </a:ln>
                          <a:solidFill>
                            <a:schemeClr val="tx1"/>
                          </a:solidFill>
                          <a:effectLst/>
                          <a:latin typeface="Calibri" pitchFamily="34" charset="0"/>
                          <a:cs typeface="Arial" charset="0"/>
                        </a:rPr>
                        <a:t>65</a:t>
                      </a:r>
                      <a:endParaRPr kumimoji="0" lang="en-AU" altLang="en-US" sz="1800" b="0" i="0" u="none" strike="noStrike" cap="none" normalizeH="0" baseline="0">
                        <a:ln>
                          <a:noFill/>
                        </a:ln>
                        <a:solidFill>
                          <a:schemeClr val="tx2"/>
                        </a:solidFill>
                        <a:effectLst/>
                        <a:latin typeface="Calibri" pitchFamily="34" charset="0"/>
                        <a:cs typeface="Arial" charset="0"/>
                      </a:endParaRPr>
                    </a:p>
                  </a:txBody>
                  <a:tcPr marL="91428" marR="91428" marT="45706" marB="45706"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65728">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400" b="1" i="0" u="none" strike="noStrike" cap="none" normalizeH="0" baseline="0">
                          <a:ln>
                            <a:noFill/>
                          </a:ln>
                          <a:solidFill>
                            <a:schemeClr val="tx1"/>
                          </a:solidFill>
                          <a:effectLst/>
                          <a:latin typeface="Calibri" pitchFamily="34" charset="0"/>
                          <a:cs typeface="Arial" charset="0"/>
                        </a:rPr>
                        <a:t>Decaf</a:t>
                      </a:r>
                      <a:endParaRPr kumimoji="0" lang="en-AU" altLang="en-US" sz="1400" b="0" i="0" u="none" strike="noStrike" cap="none" normalizeH="0" baseline="0">
                        <a:ln>
                          <a:noFill/>
                        </a:ln>
                        <a:solidFill>
                          <a:schemeClr val="tx2"/>
                        </a:solidFill>
                        <a:effectLst/>
                        <a:latin typeface="Calibri" pitchFamily="34" charset="0"/>
                        <a:cs typeface="Arial" charset="0"/>
                      </a:endParaRPr>
                    </a:p>
                  </a:txBody>
                  <a:tcPr marL="91431" marR="91431" marT="45691" marB="45691"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dirty="0">
                          <a:ln>
                            <a:noFill/>
                          </a:ln>
                          <a:solidFill>
                            <a:schemeClr val="tx2">
                              <a:lumMod val="50000"/>
                              <a:lumOff val="50000"/>
                            </a:schemeClr>
                          </a:solidFill>
                          <a:effectLst/>
                          <a:latin typeface="Calibri" pitchFamily="34" charset="0"/>
                          <a:cs typeface="Arial" charset="0"/>
                        </a:rPr>
                        <a:t>33</a:t>
                      </a:r>
                    </a:p>
                  </a:txBody>
                  <a:tcPr marL="91428" marR="91428" marT="45706" marB="45706"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a:ln>
                            <a:noFill/>
                          </a:ln>
                          <a:solidFill>
                            <a:srgbClr val="000000"/>
                          </a:solidFill>
                          <a:effectLst/>
                          <a:latin typeface="Calibri" pitchFamily="34" charset="0"/>
                          <a:cs typeface="Arial" charset="0"/>
                        </a:rPr>
                        <a:t>8.6</a:t>
                      </a:r>
                    </a:p>
                  </a:txBody>
                  <a:tcPr marL="91428" marR="91428" marT="45706" marB="45706"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0" i="0" u="none" strike="noStrike" cap="none" normalizeH="0" baseline="0" dirty="0">
                          <a:ln>
                            <a:noFill/>
                          </a:ln>
                          <a:solidFill>
                            <a:schemeClr val="tx1"/>
                          </a:solidFill>
                          <a:effectLst/>
                          <a:latin typeface="Calibri" pitchFamily="34" charset="0"/>
                          <a:cs typeface="Arial" charset="0"/>
                        </a:rPr>
                        <a:t>67</a:t>
                      </a:r>
                      <a:endParaRPr kumimoji="0" lang="en-AU" altLang="en-US" sz="1800" b="0" i="0" u="none" strike="noStrike" cap="none" normalizeH="0" baseline="0" dirty="0">
                        <a:ln>
                          <a:noFill/>
                        </a:ln>
                        <a:solidFill>
                          <a:schemeClr val="tx2"/>
                        </a:solidFill>
                        <a:effectLst/>
                        <a:latin typeface="Calibri" pitchFamily="34" charset="0"/>
                        <a:cs typeface="Arial" charset="0"/>
                      </a:endParaRPr>
                    </a:p>
                  </a:txBody>
                  <a:tcPr marL="91428" marR="91428" marT="45706" marB="45706"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6405940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AU" altLang="en-US"/>
              <a:t>Interpreting mean difference</a:t>
            </a:r>
          </a:p>
        </p:txBody>
      </p:sp>
      <p:sp>
        <p:nvSpPr>
          <p:cNvPr id="3" name="Content Placeholder 2"/>
          <p:cNvSpPr>
            <a:spLocks noGrp="1"/>
          </p:cNvSpPr>
          <p:nvPr>
            <p:ph idx="4294967295"/>
          </p:nvPr>
        </p:nvSpPr>
        <p:spPr>
          <a:xfrm>
            <a:off x="439738" y="2238829"/>
            <a:ext cx="8229600" cy="4130675"/>
          </a:xfrm>
        </p:spPr>
        <p:txBody>
          <a:bodyPr/>
          <a:lstStyle/>
          <a:p>
            <a:pPr lvl="1"/>
            <a:r>
              <a:rPr lang="en-AU" altLang="en-US" dirty="0"/>
              <a:t>how should we interpret a score of -13?</a:t>
            </a:r>
          </a:p>
          <a:p>
            <a:pPr lvl="1"/>
            <a:r>
              <a:rPr lang="en-AU" altLang="en-US" dirty="0"/>
              <a:t>depends on:</a:t>
            </a:r>
            <a:endParaRPr lang="en-AU" altLang="en-US" b="1" dirty="0">
              <a:solidFill>
                <a:schemeClr val="accent1"/>
              </a:solidFill>
            </a:endParaRPr>
          </a:p>
          <a:p>
            <a:pPr lvl="2"/>
            <a:r>
              <a:rPr lang="en-AU" altLang="en-US" dirty="0"/>
              <a:t>direction of the scale</a:t>
            </a:r>
          </a:p>
          <a:p>
            <a:pPr lvl="2"/>
            <a:r>
              <a:rPr lang="en-AU" altLang="en-US" dirty="0"/>
              <a:t>length of the scale</a:t>
            </a:r>
          </a:p>
          <a:p>
            <a:pPr lvl="2"/>
            <a:r>
              <a:rPr lang="en-AU" altLang="en-US" dirty="0"/>
              <a:t>minimally important difference</a:t>
            </a:r>
            <a:endParaRPr lang="en-AU" altLang="en-US" b="1" dirty="0">
              <a:solidFill>
                <a:schemeClr val="accent1"/>
              </a:solidFill>
            </a:endParaRPr>
          </a:p>
          <a:p>
            <a:pPr lvl="2"/>
            <a:r>
              <a:rPr lang="en-AU" altLang="en-US" dirty="0"/>
              <a:t>good or bad outcome</a:t>
            </a:r>
            <a:endParaRPr lang="en-AU" altLang="en-US" b="1" dirty="0">
              <a:solidFill>
                <a:schemeClr val="accent1"/>
              </a:solidFill>
            </a:endParaRPr>
          </a:p>
        </p:txBody>
      </p:sp>
      <p:sp>
        <p:nvSpPr>
          <p:cNvPr id="2" name="Rectangle 1"/>
          <p:cNvSpPr/>
          <p:nvPr/>
        </p:nvSpPr>
        <p:spPr>
          <a:xfrm>
            <a:off x="4078165" y="2989386"/>
            <a:ext cx="3027363" cy="140676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spcBef>
                <a:spcPct val="20000"/>
              </a:spcBef>
              <a:defRPr/>
            </a:pPr>
            <a:r>
              <a:rPr lang="en-AU" b="1" dirty="0">
                <a:solidFill>
                  <a:schemeClr val="bg1"/>
                </a:solidFill>
              </a:rPr>
              <a:t>higher = more irritable</a:t>
            </a:r>
          </a:p>
          <a:p>
            <a:pPr algn="ctr" eaLnBrk="0" hangingPunct="0">
              <a:spcBef>
                <a:spcPct val="20000"/>
              </a:spcBef>
              <a:defRPr/>
            </a:pPr>
            <a:r>
              <a:rPr lang="en-AU" b="1" dirty="0">
                <a:solidFill>
                  <a:schemeClr val="bg1"/>
                </a:solidFill>
              </a:rPr>
              <a:t>0-50</a:t>
            </a:r>
          </a:p>
          <a:p>
            <a:pPr algn="ctr" eaLnBrk="0" hangingPunct="0">
              <a:spcBef>
                <a:spcPct val="20000"/>
              </a:spcBef>
              <a:defRPr/>
            </a:pPr>
            <a:r>
              <a:rPr lang="en-AU" b="1" dirty="0">
                <a:solidFill>
                  <a:schemeClr val="bg1"/>
                </a:solidFill>
              </a:rPr>
              <a:t>5</a:t>
            </a:r>
          </a:p>
          <a:p>
            <a:pPr algn="ctr" eaLnBrk="0" hangingPunct="0">
              <a:spcBef>
                <a:spcPct val="20000"/>
              </a:spcBef>
              <a:defRPr/>
            </a:pPr>
            <a:r>
              <a:rPr lang="en-AU" b="1" dirty="0">
                <a:solidFill>
                  <a:schemeClr val="bg1"/>
                </a:solidFill>
              </a:rPr>
              <a:t>bad</a:t>
            </a:r>
          </a:p>
        </p:txBody>
      </p:sp>
    </p:spTree>
    <p:extLst>
      <p:ext uri="{BB962C8B-B14F-4D97-AF65-F5344CB8AC3E}">
        <p14:creationId xmlns:p14="http://schemas.microsoft.com/office/powerpoint/2010/main" val="16652047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Expressing it in words</a:t>
            </a:r>
            <a:endParaRPr lang="en-AU" altLang="en-US"/>
          </a:p>
        </p:txBody>
      </p:sp>
      <p:sp>
        <p:nvSpPr>
          <p:cNvPr id="17411" name="Rectangle 3"/>
          <p:cNvSpPr>
            <a:spLocks noGrp="1" noChangeArrowheads="1"/>
          </p:cNvSpPr>
          <p:nvPr>
            <p:ph idx="4294967295"/>
          </p:nvPr>
        </p:nvSpPr>
        <p:spPr>
          <a:xfrm>
            <a:off x="587829" y="2229531"/>
            <a:ext cx="7426325" cy="4451350"/>
          </a:xfrm>
        </p:spPr>
        <p:txBody>
          <a:bodyPr/>
          <a:lstStyle/>
          <a:p>
            <a:pPr lvl="1"/>
            <a:r>
              <a:rPr lang="en-US" altLang="en-US" dirty="0"/>
              <a:t>Mean difference </a:t>
            </a:r>
            <a:r>
              <a:rPr lang="en-US" altLang="en-US" b="1" dirty="0">
                <a:solidFill>
                  <a:schemeClr val="bg2"/>
                </a:solidFill>
              </a:rPr>
              <a:t>-13</a:t>
            </a:r>
          </a:p>
          <a:p>
            <a:pPr lvl="2"/>
            <a:r>
              <a:rPr lang="en-US" altLang="en-US" dirty="0"/>
              <a:t>on average, participants with the intervention scored 13 points lower on the irritability scale</a:t>
            </a:r>
          </a:p>
          <a:p>
            <a:pPr lvl="2"/>
            <a:r>
              <a:rPr lang="en-US" altLang="en-US" dirty="0"/>
              <a:t>on average, the intervention reduced irritability by 13 points on the irritability scale</a:t>
            </a:r>
          </a:p>
          <a:p>
            <a:pPr lvl="5"/>
            <a:endParaRPr lang="en-US" altLang="en-US" dirty="0"/>
          </a:p>
          <a:p>
            <a:pPr marL="0" lvl="1" indent="0">
              <a:buNone/>
            </a:pPr>
            <a:r>
              <a:rPr lang="en-US" altLang="en-US" b="1" dirty="0"/>
              <a:t>or for an increase:</a:t>
            </a:r>
          </a:p>
          <a:p>
            <a:pPr lvl="1"/>
            <a:r>
              <a:rPr lang="en-US" altLang="en-US" dirty="0"/>
              <a:t>Mean difference </a:t>
            </a:r>
            <a:r>
              <a:rPr lang="en-US" altLang="en-US" b="1" dirty="0">
                <a:solidFill>
                  <a:schemeClr val="bg2"/>
                </a:solidFill>
              </a:rPr>
              <a:t>13</a:t>
            </a:r>
          </a:p>
          <a:p>
            <a:pPr lvl="2"/>
            <a:r>
              <a:rPr lang="en-US" altLang="en-US" dirty="0"/>
              <a:t>on average, participants with the intervention scored 13 points higher on the irritability scale</a:t>
            </a:r>
          </a:p>
          <a:p>
            <a:pPr lvl="2"/>
            <a:r>
              <a:rPr lang="en-US" altLang="en-US" dirty="0"/>
              <a:t>on average, the intervention increased irritability by 13 points on the irritability scale</a:t>
            </a:r>
          </a:p>
        </p:txBody>
      </p:sp>
    </p:spTree>
    <p:extLst>
      <p:ext uri="{BB962C8B-B14F-4D97-AF65-F5344CB8AC3E}">
        <p14:creationId xmlns:p14="http://schemas.microsoft.com/office/powerpoint/2010/main" val="1122929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223838" y="830263"/>
            <a:ext cx="8699500" cy="4732337"/>
            <a:chOff x="223838" y="830263"/>
            <a:chExt cx="8699500" cy="4732337"/>
          </a:xfrm>
        </p:grpSpPr>
        <p:sp>
          <p:nvSpPr>
            <p:cNvPr id="18434" name="TextBox 23"/>
            <p:cNvSpPr txBox="1">
              <a:spLocks noChangeArrowheads="1"/>
            </p:cNvSpPr>
            <p:nvPr/>
          </p:nvSpPr>
          <p:spPr bwMode="auto">
            <a:xfrm>
              <a:off x="6735763" y="830263"/>
              <a:ext cx="1800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AU" altLang="en-US" sz="2400" b="1">
                  <a:solidFill>
                    <a:schemeClr val="accent2"/>
                  </a:solidFill>
                </a:rPr>
                <a:t>Review level</a:t>
              </a:r>
            </a:p>
            <a:p>
              <a:pPr algn="ctr" eaLnBrk="1" hangingPunct="1">
                <a:spcBef>
                  <a:spcPct val="0"/>
                </a:spcBef>
                <a:buFontTx/>
                <a:buNone/>
              </a:pPr>
              <a:r>
                <a:rPr lang="en-AU" altLang="en-US" sz="2400" b="1">
                  <a:solidFill>
                    <a:schemeClr val="accent2"/>
                  </a:solidFill>
                </a:rPr>
                <a:t>↓</a:t>
              </a:r>
            </a:p>
          </p:txBody>
        </p:sp>
        <p:sp>
          <p:nvSpPr>
            <p:cNvPr id="26" name="Rectangle 25"/>
            <p:cNvSpPr/>
            <p:nvPr/>
          </p:nvSpPr>
          <p:spPr>
            <a:xfrm>
              <a:off x="6838950" y="3489325"/>
              <a:ext cx="2084388" cy="411163"/>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sp>
          <p:nvSpPr>
            <p:cNvPr id="28" name="Right Brace 27"/>
            <p:cNvSpPr/>
            <p:nvPr/>
          </p:nvSpPr>
          <p:spPr>
            <a:xfrm>
              <a:off x="6091238" y="2046288"/>
              <a:ext cx="525462" cy="3295650"/>
            </a:xfrm>
            <a:prstGeom prst="rightBrace">
              <a:avLst/>
            </a:prstGeom>
            <a:ln w="76200">
              <a:solidFill>
                <a:schemeClr val="accent2"/>
              </a:solidFill>
            </a:ln>
          </p:spPr>
          <p:style>
            <a:lnRef idx="1">
              <a:schemeClr val="accent1"/>
            </a:lnRef>
            <a:fillRef idx="0">
              <a:schemeClr val="accent1"/>
            </a:fillRef>
            <a:effectRef idx="0">
              <a:schemeClr val="accent1"/>
            </a:effectRef>
            <a:fontRef idx="minor">
              <a:schemeClr val="tx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latin typeface="Calibri" pitchFamily="34" charset="0"/>
              </a:endParaRPr>
            </a:p>
          </p:txBody>
        </p:sp>
        <p:sp>
          <p:nvSpPr>
            <p:cNvPr id="22" name="TextBox 21"/>
            <p:cNvSpPr txBox="1"/>
            <p:nvPr/>
          </p:nvSpPr>
          <p:spPr>
            <a:xfrm>
              <a:off x="223838" y="2082800"/>
              <a:ext cx="1289050" cy="461963"/>
            </a:xfrm>
            <a:prstGeom prst="rect">
              <a:avLst/>
            </a:prstGeom>
            <a:noFill/>
          </p:spPr>
          <p:txBody>
            <a:bodyPr>
              <a:spAutoFit/>
            </a:bodyPr>
            <a:lstStyle/>
            <a:p>
              <a:pPr>
                <a:defRPr/>
              </a:pPr>
              <a:r>
                <a:rPr lang="en-AU" b="1" dirty="0">
                  <a:solidFill>
                    <a:schemeClr val="accent2"/>
                  </a:solidFill>
                  <a:latin typeface="+mn-lt"/>
                  <a:cs typeface="Arial" charset="0"/>
                </a:rPr>
                <a:t>Study A</a:t>
              </a:r>
            </a:p>
          </p:txBody>
        </p:sp>
        <p:grpSp>
          <p:nvGrpSpPr>
            <p:cNvPr id="18438" name="Group 101"/>
            <p:cNvGrpSpPr>
              <a:grpSpLocks noChangeAspect="1"/>
            </p:cNvGrpSpPr>
            <p:nvPr/>
          </p:nvGrpSpPr>
          <p:grpSpPr bwMode="auto">
            <a:xfrm>
              <a:off x="1600199" y="1912937"/>
              <a:ext cx="4225926" cy="785814"/>
              <a:chOff x="1619885" y="1899816"/>
              <a:chExt cx="4226148" cy="785613"/>
            </a:xfrm>
          </p:grpSpPr>
          <p:sp>
            <p:nvSpPr>
              <p:cNvPr id="4" name="Rectangle 3"/>
              <p:cNvSpPr/>
              <p:nvPr/>
            </p:nvSpPr>
            <p:spPr>
              <a:xfrm>
                <a:off x="4175895" y="2047416"/>
                <a:ext cx="1670138" cy="41105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18490" name="Group 28"/>
              <p:cNvGrpSpPr>
                <a:grpSpLocks/>
              </p:cNvGrpSpPr>
              <p:nvPr/>
            </p:nvGrpSpPr>
            <p:grpSpPr bwMode="auto">
              <a:xfrm>
                <a:off x="1619885" y="1899816"/>
                <a:ext cx="1725705" cy="785613"/>
                <a:chOff x="3039412" y="691160"/>
                <a:chExt cx="2648658" cy="1163399"/>
              </a:xfrm>
            </p:grpSpPr>
            <p:sp>
              <p:nvSpPr>
                <p:cNvPr id="10" name="Oval 9"/>
                <p:cNvSpPr/>
                <p:nvPr/>
              </p:nvSpPr>
              <p:spPr>
                <a:xfrm>
                  <a:off x="3534058" y="1396252"/>
                  <a:ext cx="45809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1" name="Oval 10"/>
                <p:cNvSpPr/>
                <p:nvPr/>
              </p:nvSpPr>
              <p:spPr>
                <a:xfrm>
                  <a:off x="4123731" y="940292"/>
                  <a:ext cx="455656"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3" name="Oval 12"/>
                <p:cNvSpPr/>
                <p:nvPr/>
              </p:nvSpPr>
              <p:spPr>
                <a:xfrm>
                  <a:off x="3582791" y="691160"/>
                  <a:ext cx="455656"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4" name="Oval 13"/>
                <p:cNvSpPr/>
                <p:nvPr/>
              </p:nvSpPr>
              <p:spPr>
                <a:xfrm>
                  <a:off x="4774320" y="1363346"/>
                  <a:ext cx="455657"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5" name="Oval 14"/>
                <p:cNvSpPr/>
                <p:nvPr/>
              </p:nvSpPr>
              <p:spPr>
                <a:xfrm>
                  <a:off x="4703659" y="742868"/>
                  <a:ext cx="455656" cy="45595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6" name="Oval 15"/>
                <p:cNvSpPr/>
                <p:nvPr/>
              </p:nvSpPr>
              <p:spPr>
                <a:xfrm>
                  <a:off x="3039412" y="1029604"/>
                  <a:ext cx="45809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8" name="Oval 17"/>
                <p:cNvSpPr/>
                <p:nvPr/>
              </p:nvSpPr>
              <p:spPr>
                <a:xfrm>
                  <a:off x="5229977" y="984948"/>
                  <a:ext cx="458093"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17" name="Rectangle 16"/>
                <p:cNvSpPr/>
                <p:nvPr/>
              </p:nvSpPr>
              <p:spPr>
                <a:xfrm>
                  <a:off x="3039414" y="1116564"/>
                  <a:ext cx="2524385"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30" name="Down Arrow 29"/>
              <p:cNvSpPr/>
              <p:nvPr/>
            </p:nvSpPr>
            <p:spPr>
              <a:xfrm rot="16200000">
                <a:off x="3647285" y="2014012"/>
                <a:ext cx="358683" cy="488976"/>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grpSp>
        <p:grpSp>
          <p:nvGrpSpPr>
            <p:cNvPr id="18439" name="Group 116"/>
            <p:cNvGrpSpPr>
              <a:grpSpLocks/>
            </p:cNvGrpSpPr>
            <p:nvPr/>
          </p:nvGrpSpPr>
          <p:grpSpPr bwMode="auto">
            <a:xfrm>
              <a:off x="268288" y="2851150"/>
              <a:ext cx="5600700" cy="785813"/>
              <a:chOff x="268306" y="2850715"/>
              <a:chExt cx="5601337" cy="785611"/>
            </a:xfrm>
          </p:grpSpPr>
          <p:sp>
            <p:nvSpPr>
              <p:cNvPr id="42" name="Rectangle 41"/>
              <p:cNvSpPr/>
              <p:nvPr/>
            </p:nvSpPr>
            <p:spPr>
              <a:xfrm>
                <a:off x="4199403" y="2998315"/>
                <a:ext cx="1670240" cy="41105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18478" name="Group 42"/>
              <p:cNvGrpSpPr>
                <a:grpSpLocks/>
              </p:cNvGrpSpPr>
              <p:nvPr/>
            </p:nvGrpSpPr>
            <p:grpSpPr bwMode="auto">
              <a:xfrm>
                <a:off x="1643236" y="2850715"/>
                <a:ext cx="1725808" cy="785611"/>
                <a:chOff x="3039016" y="691162"/>
                <a:chExt cx="2648817" cy="1163396"/>
              </a:xfrm>
            </p:grpSpPr>
            <p:sp>
              <p:nvSpPr>
                <p:cNvPr id="51" name="Oval 50"/>
                <p:cNvSpPr/>
                <p:nvPr/>
              </p:nvSpPr>
              <p:spPr>
                <a:xfrm>
                  <a:off x="5229712" y="984947"/>
                  <a:ext cx="458121" cy="458306"/>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44" name="Oval 43"/>
                <p:cNvSpPr/>
                <p:nvPr/>
              </p:nvSpPr>
              <p:spPr>
                <a:xfrm>
                  <a:off x="3533689" y="1396250"/>
                  <a:ext cx="458121"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45" name="Oval 44"/>
                <p:cNvSpPr/>
                <p:nvPr/>
              </p:nvSpPr>
              <p:spPr>
                <a:xfrm>
                  <a:off x="4123398" y="940292"/>
                  <a:ext cx="455685" cy="45595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46" name="Oval 45"/>
                <p:cNvSpPr/>
                <p:nvPr/>
              </p:nvSpPr>
              <p:spPr>
                <a:xfrm>
                  <a:off x="3582426" y="691162"/>
                  <a:ext cx="455685"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47" name="Oval 46"/>
                <p:cNvSpPr/>
                <p:nvPr/>
              </p:nvSpPr>
              <p:spPr>
                <a:xfrm>
                  <a:off x="4774028" y="1363345"/>
                  <a:ext cx="455683"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48" name="Oval 47"/>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49" name="Oval 48"/>
                <p:cNvSpPr/>
                <p:nvPr/>
              </p:nvSpPr>
              <p:spPr>
                <a:xfrm>
                  <a:off x="3039016" y="1029604"/>
                  <a:ext cx="458121"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50" name="Rectangle 49"/>
                <p:cNvSpPr/>
                <p:nvPr/>
              </p:nvSpPr>
              <p:spPr>
                <a:xfrm>
                  <a:off x="3039016" y="1116565"/>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52" name="TextBox 51"/>
              <p:cNvSpPr txBox="1"/>
              <p:nvPr/>
            </p:nvSpPr>
            <p:spPr>
              <a:xfrm>
                <a:off x="268306" y="3020534"/>
                <a:ext cx="1287608" cy="461843"/>
              </a:xfrm>
              <a:prstGeom prst="rect">
                <a:avLst/>
              </a:prstGeom>
              <a:noFill/>
            </p:spPr>
            <p:txBody>
              <a:bodyPr>
                <a:spAutoFit/>
              </a:bodyPr>
              <a:lstStyle/>
              <a:p>
                <a:pPr>
                  <a:defRPr/>
                </a:pPr>
                <a:r>
                  <a:rPr lang="en-AU" b="1" dirty="0">
                    <a:solidFill>
                      <a:schemeClr val="accent2"/>
                    </a:solidFill>
                    <a:latin typeface="+mn-lt"/>
                    <a:cs typeface="Arial" charset="0"/>
                  </a:rPr>
                  <a:t>Study B</a:t>
                </a:r>
              </a:p>
            </p:txBody>
          </p:sp>
          <p:sp>
            <p:nvSpPr>
              <p:cNvPr id="53" name="Down Arrow 52"/>
              <p:cNvSpPr/>
              <p:nvPr/>
            </p:nvSpPr>
            <p:spPr>
              <a:xfrm rot="16200000">
                <a:off x="3670771" y="2964896"/>
                <a:ext cx="358683" cy="489006"/>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grpSp>
        <p:grpSp>
          <p:nvGrpSpPr>
            <p:cNvPr id="18440" name="Group 115"/>
            <p:cNvGrpSpPr>
              <a:grpSpLocks/>
            </p:cNvGrpSpPr>
            <p:nvPr/>
          </p:nvGrpSpPr>
          <p:grpSpPr bwMode="auto">
            <a:xfrm>
              <a:off x="268288" y="3789363"/>
              <a:ext cx="5600700" cy="785812"/>
              <a:chOff x="268306" y="3789714"/>
              <a:chExt cx="5601337" cy="785611"/>
            </a:xfrm>
          </p:grpSpPr>
          <p:sp>
            <p:nvSpPr>
              <p:cNvPr id="54" name="Rectangle 53"/>
              <p:cNvSpPr/>
              <p:nvPr/>
            </p:nvSpPr>
            <p:spPr>
              <a:xfrm>
                <a:off x="4199403" y="3937313"/>
                <a:ext cx="1670240" cy="41105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18466" name="Group 54"/>
              <p:cNvGrpSpPr>
                <a:grpSpLocks/>
              </p:cNvGrpSpPr>
              <p:nvPr/>
            </p:nvGrpSpPr>
            <p:grpSpPr bwMode="auto">
              <a:xfrm>
                <a:off x="1643496" y="3789714"/>
                <a:ext cx="1725770" cy="785611"/>
                <a:chOff x="3039414" y="691161"/>
                <a:chExt cx="2648758" cy="1163396"/>
              </a:xfrm>
            </p:grpSpPr>
            <p:sp>
              <p:nvSpPr>
                <p:cNvPr id="56" name="Oval 55"/>
                <p:cNvSpPr/>
                <p:nvPr/>
              </p:nvSpPr>
              <p:spPr>
                <a:xfrm>
                  <a:off x="3533689" y="1396250"/>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57" name="Oval 56"/>
                <p:cNvSpPr/>
                <p:nvPr/>
              </p:nvSpPr>
              <p:spPr>
                <a:xfrm>
                  <a:off x="4123398" y="940292"/>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58" name="Oval 57"/>
                <p:cNvSpPr/>
                <p:nvPr/>
              </p:nvSpPr>
              <p:spPr>
                <a:xfrm>
                  <a:off x="3582425" y="691161"/>
                  <a:ext cx="455685"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59" name="Oval 58"/>
                <p:cNvSpPr/>
                <p:nvPr/>
              </p:nvSpPr>
              <p:spPr>
                <a:xfrm>
                  <a:off x="4774028" y="1363346"/>
                  <a:ext cx="45568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60" name="Oval 59"/>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61" name="Oval 60"/>
                <p:cNvSpPr/>
                <p:nvPr/>
              </p:nvSpPr>
              <p:spPr>
                <a:xfrm>
                  <a:off x="3039016" y="1029604"/>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63" name="Oval 62"/>
                <p:cNvSpPr/>
                <p:nvPr/>
              </p:nvSpPr>
              <p:spPr>
                <a:xfrm>
                  <a:off x="5229712" y="984947"/>
                  <a:ext cx="458121"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62" name="Rectangle 61"/>
                <p:cNvSpPr/>
                <p:nvPr/>
              </p:nvSpPr>
              <p:spPr>
                <a:xfrm>
                  <a:off x="3039016" y="1116564"/>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64" name="TextBox 63"/>
              <p:cNvSpPr txBox="1"/>
              <p:nvPr/>
            </p:nvSpPr>
            <p:spPr>
              <a:xfrm>
                <a:off x="268306" y="3959533"/>
                <a:ext cx="1287608" cy="461845"/>
              </a:xfrm>
              <a:prstGeom prst="rect">
                <a:avLst/>
              </a:prstGeom>
              <a:noFill/>
            </p:spPr>
            <p:txBody>
              <a:bodyPr>
                <a:spAutoFit/>
              </a:bodyPr>
              <a:lstStyle/>
              <a:p>
                <a:pPr>
                  <a:defRPr/>
                </a:pPr>
                <a:r>
                  <a:rPr lang="en-AU" b="1" dirty="0">
                    <a:solidFill>
                      <a:schemeClr val="accent2"/>
                    </a:solidFill>
                    <a:latin typeface="+mn-lt"/>
                    <a:cs typeface="Arial" charset="0"/>
                  </a:rPr>
                  <a:t>Study C</a:t>
                </a:r>
              </a:p>
            </p:txBody>
          </p:sp>
          <p:sp>
            <p:nvSpPr>
              <p:cNvPr id="65" name="Down Arrow 64"/>
              <p:cNvSpPr/>
              <p:nvPr/>
            </p:nvSpPr>
            <p:spPr>
              <a:xfrm rot="16200000">
                <a:off x="3670771" y="3903894"/>
                <a:ext cx="358683" cy="489006"/>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grpSp>
        <p:grpSp>
          <p:nvGrpSpPr>
            <p:cNvPr id="18441" name="Group 114"/>
            <p:cNvGrpSpPr>
              <a:grpSpLocks/>
            </p:cNvGrpSpPr>
            <p:nvPr/>
          </p:nvGrpSpPr>
          <p:grpSpPr bwMode="auto">
            <a:xfrm>
              <a:off x="268288" y="4776788"/>
              <a:ext cx="5600700" cy="785812"/>
              <a:chOff x="268306" y="4776634"/>
              <a:chExt cx="5601337" cy="785611"/>
            </a:xfrm>
          </p:grpSpPr>
          <p:sp>
            <p:nvSpPr>
              <p:cNvPr id="66" name="Rectangle 65"/>
              <p:cNvSpPr/>
              <p:nvPr/>
            </p:nvSpPr>
            <p:spPr>
              <a:xfrm>
                <a:off x="4199403" y="4924233"/>
                <a:ext cx="1670240" cy="41105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18454" name="Group 66"/>
              <p:cNvGrpSpPr>
                <a:grpSpLocks/>
              </p:cNvGrpSpPr>
              <p:nvPr/>
            </p:nvGrpSpPr>
            <p:grpSpPr bwMode="auto">
              <a:xfrm>
                <a:off x="1643496" y="4776634"/>
                <a:ext cx="1725770" cy="785611"/>
                <a:chOff x="3039414" y="691161"/>
                <a:chExt cx="2648758" cy="1163396"/>
              </a:xfrm>
            </p:grpSpPr>
            <p:sp>
              <p:nvSpPr>
                <p:cNvPr id="68" name="Oval 67"/>
                <p:cNvSpPr/>
                <p:nvPr/>
              </p:nvSpPr>
              <p:spPr>
                <a:xfrm>
                  <a:off x="3533689" y="1396250"/>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69" name="Oval 68"/>
                <p:cNvSpPr/>
                <p:nvPr/>
              </p:nvSpPr>
              <p:spPr>
                <a:xfrm>
                  <a:off x="4123398" y="940292"/>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70" name="Oval 69"/>
                <p:cNvSpPr/>
                <p:nvPr/>
              </p:nvSpPr>
              <p:spPr>
                <a:xfrm>
                  <a:off x="3582425" y="691161"/>
                  <a:ext cx="455685"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71" name="Oval 70"/>
                <p:cNvSpPr/>
                <p:nvPr/>
              </p:nvSpPr>
              <p:spPr>
                <a:xfrm>
                  <a:off x="4774028" y="1363346"/>
                  <a:ext cx="45568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72" name="Oval 71"/>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73" name="Oval 72"/>
                <p:cNvSpPr/>
                <p:nvPr/>
              </p:nvSpPr>
              <p:spPr>
                <a:xfrm>
                  <a:off x="3039016" y="1029604"/>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75" name="Oval 74"/>
                <p:cNvSpPr/>
                <p:nvPr/>
              </p:nvSpPr>
              <p:spPr>
                <a:xfrm>
                  <a:off x="5229712" y="984947"/>
                  <a:ext cx="458121"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
              <p:nvSpPr>
                <p:cNvPr id="74" name="Rectangle 73"/>
                <p:cNvSpPr/>
                <p:nvPr/>
              </p:nvSpPr>
              <p:spPr>
                <a:xfrm>
                  <a:off x="3039016" y="1116564"/>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76" name="TextBox 75"/>
              <p:cNvSpPr txBox="1"/>
              <p:nvPr/>
            </p:nvSpPr>
            <p:spPr>
              <a:xfrm>
                <a:off x="268306" y="4946453"/>
                <a:ext cx="1287608" cy="461845"/>
              </a:xfrm>
              <a:prstGeom prst="rect">
                <a:avLst/>
              </a:prstGeom>
              <a:noFill/>
            </p:spPr>
            <p:txBody>
              <a:bodyPr>
                <a:spAutoFit/>
              </a:bodyPr>
              <a:lstStyle/>
              <a:p>
                <a:pPr>
                  <a:defRPr/>
                </a:pPr>
                <a:r>
                  <a:rPr lang="en-AU" b="1" dirty="0">
                    <a:solidFill>
                      <a:schemeClr val="accent2"/>
                    </a:solidFill>
                    <a:latin typeface="+mn-lt"/>
                    <a:cs typeface="Arial" charset="0"/>
                  </a:rPr>
                  <a:t>Study D</a:t>
                </a:r>
              </a:p>
            </p:txBody>
          </p:sp>
          <p:sp>
            <p:nvSpPr>
              <p:cNvPr id="77" name="Down Arrow 76"/>
              <p:cNvSpPr/>
              <p:nvPr/>
            </p:nvSpPr>
            <p:spPr>
              <a:xfrm rot="16200000">
                <a:off x="3670771" y="4890814"/>
                <a:ext cx="358683" cy="489006"/>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grpSp>
        <p:sp>
          <p:nvSpPr>
            <p:cNvPr id="18442" name="TextBox 89"/>
            <p:cNvSpPr txBox="1">
              <a:spLocks noChangeArrowheads="1"/>
            </p:cNvSpPr>
            <p:nvPr/>
          </p:nvSpPr>
          <p:spPr bwMode="auto">
            <a:xfrm>
              <a:off x="3025775" y="830263"/>
              <a:ext cx="1800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AU" altLang="en-US" sz="2400" b="1">
                  <a:solidFill>
                    <a:schemeClr val="accent2"/>
                  </a:solidFill>
                </a:rPr>
                <a:t>Study level</a:t>
              </a:r>
            </a:p>
            <a:p>
              <a:pPr algn="ctr" eaLnBrk="1" hangingPunct="1">
                <a:spcBef>
                  <a:spcPct val="0"/>
                </a:spcBef>
                <a:buFontTx/>
                <a:buNone/>
              </a:pPr>
              <a:r>
                <a:rPr lang="en-AU" altLang="en-US" sz="2400" b="1">
                  <a:solidFill>
                    <a:schemeClr val="accent2"/>
                  </a:solidFill>
                </a:rPr>
                <a:t>↓</a:t>
              </a:r>
            </a:p>
          </p:txBody>
        </p:sp>
      </p:grpSp>
      <p:grpSp>
        <p:nvGrpSpPr>
          <p:cNvPr id="6" name="Group 5"/>
          <p:cNvGrpSpPr/>
          <p:nvPr/>
        </p:nvGrpSpPr>
        <p:grpSpPr>
          <a:xfrm>
            <a:off x="4176181" y="2071159"/>
            <a:ext cx="1701800" cy="3259138"/>
            <a:chOff x="4167188" y="6908137"/>
            <a:chExt cx="1701800" cy="3259138"/>
          </a:xfrm>
        </p:grpSpPr>
        <p:sp>
          <p:nvSpPr>
            <p:cNvPr id="82" name="Rectangle 81"/>
            <p:cNvSpPr/>
            <p:nvPr/>
          </p:nvSpPr>
          <p:spPr bwMode="auto">
            <a:xfrm>
              <a:off x="4198938" y="8786150"/>
              <a:ext cx="1670050" cy="4111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err="1">
                  <a:solidFill>
                    <a:schemeClr val="tx1"/>
                  </a:solidFill>
                </a:rPr>
                <a:t>lb</a:t>
              </a:r>
              <a:endParaRPr lang="en-AU" sz="1800" b="1" dirty="0">
                <a:solidFill>
                  <a:schemeClr val="tx1"/>
                </a:solidFill>
              </a:endParaRPr>
            </a:p>
          </p:txBody>
        </p:sp>
        <p:sp>
          <p:nvSpPr>
            <p:cNvPr id="83" name="Rectangle 82"/>
            <p:cNvSpPr/>
            <p:nvPr/>
          </p:nvSpPr>
          <p:spPr bwMode="auto">
            <a:xfrm>
              <a:off x="4194175" y="7841587"/>
              <a:ext cx="1670050" cy="411163"/>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g</a:t>
              </a:r>
            </a:p>
          </p:txBody>
        </p:sp>
        <p:sp>
          <p:nvSpPr>
            <p:cNvPr id="84" name="Rectangle 83"/>
            <p:cNvSpPr/>
            <p:nvPr/>
          </p:nvSpPr>
          <p:spPr bwMode="auto">
            <a:xfrm>
              <a:off x="4194175" y="9756112"/>
              <a:ext cx="1670050" cy="411163"/>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g</a:t>
              </a:r>
            </a:p>
          </p:txBody>
        </p:sp>
        <p:sp>
          <p:nvSpPr>
            <p:cNvPr id="85" name="Rectangle 84"/>
            <p:cNvSpPr/>
            <p:nvPr/>
          </p:nvSpPr>
          <p:spPr bwMode="auto">
            <a:xfrm>
              <a:off x="4167188" y="6908137"/>
              <a:ext cx="1670050" cy="411163"/>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kg</a:t>
              </a:r>
            </a:p>
          </p:txBody>
        </p:sp>
      </p:grpSp>
      <p:grpSp>
        <p:nvGrpSpPr>
          <p:cNvPr id="5" name="Group 4"/>
          <p:cNvGrpSpPr/>
          <p:nvPr/>
        </p:nvGrpSpPr>
        <p:grpSpPr>
          <a:xfrm>
            <a:off x="4156075" y="2060575"/>
            <a:ext cx="1712913" cy="3259137"/>
            <a:chOff x="1337899" y="6562172"/>
            <a:chExt cx="1712913" cy="3259137"/>
          </a:xfrm>
        </p:grpSpPr>
        <p:sp>
          <p:nvSpPr>
            <p:cNvPr id="67" name="Rectangle 66"/>
            <p:cNvSpPr/>
            <p:nvPr/>
          </p:nvSpPr>
          <p:spPr bwMode="auto">
            <a:xfrm>
              <a:off x="1380762" y="8440184"/>
              <a:ext cx="1670050" cy="411163"/>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Scale 1</a:t>
              </a:r>
            </a:p>
          </p:txBody>
        </p:sp>
        <p:sp>
          <p:nvSpPr>
            <p:cNvPr id="78" name="Rectangle 77"/>
            <p:cNvSpPr/>
            <p:nvPr/>
          </p:nvSpPr>
          <p:spPr bwMode="auto">
            <a:xfrm>
              <a:off x="1375999" y="7495622"/>
              <a:ext cx="1670050" cy="411162"/>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Scale 2</a:t>
              </a:r>
            </a:p>
          </p:txBody>
        </p:sp>
        <p:sp>
          <p:nvSpPr>
            <p:cNvPr id="79" name="Rectangle 78"/>
            <p:cNvSpPr/>
            <p:nvPr/>
          </p:nvSpPr>
          <p:spPr bwMode="auto">
            <a:xfrm>
              <a:off x="1375999" y="9410147"/>
              <a:ext cx="1670050" cy="411162"/>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Scale 3</a:t>
              </a:r>
            </a:p>
          </p:txBody>
        </p:sp>
        <p:sp>
          <p:nvSpPr>
            <p:cNvPr id="80" name="Rectangle 79"/>
            <p:cNvSpPr/>
            <p:nvPr/>
          </p:nvSpPr>
          <p:spPr bwMode="auto">
            <a:xfrm>
              <a:off x="1337899" y="6562172"/>
              <a:ext cx="1670050" cy="4111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Scale 1</a:t>
              </a:r>
            </a:p>
          </p:txBody>
        </p:sp>
      </p:grpSp>
    </p:spTree>
    <p:extLst>
      <p:ext uri="{BB962C8B-B14F-4D97-AF65-F5344CB8AC3E}">
        <p14:creationId xmlns:p14="http://schemas.microsoft.com/office/powerpoint/2010/main" val="294866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39738" y="1317600"/>
            <a:ext cx="7977752" cy="632838"/>
          </a:xfrm>
        </p:spPr>
        <p:txBody>
          <a:bodyPr/>
          <a:lstStyle/>
          <a:p>
            <a:r>
              <a:rPr lang="en-AU" altLang="en-US" dirty="0"/>
              <a:t>Standardised</a:t>
            </a:r>
            <a:r>
              <a:rPr lang="en-US" altLang="en-US" dirty="0"/>
              <a:t> mean difference</a:t>
            </a:r>
            <a:endParaRPr lang="en-AU" altLang="en-US" dirty="0"/>
          </a:p>
        </p:txBody>
      </p:sp>
      <p:sp>
        <p:nvSpPr>
          <p:cNvPr id="19459" name="Rectangle 3"/>
          <p:cNvSpPr>
            <a:spLocks noGrp="1" noChangeArrowheads="1"/>
          </p:cNvSpPr>
          <p:nvPr>
            <p:ph idx="1"/>
          </p:nvPr>
        </p:nvSpPr>
        <p:spPr>
          <a:xfrm>
            <a:off x="439738" y="2275200"/>
            <a:ext cx="8478794" cy="3909600"/>
          </a:xfrm>
        </p:spPr>
        <p:txBody>
          <a:bodyPr/>
          <a:lstStyle/>
          <a:p>
            <a:pPr lvl="1"/>
            <a:r>
              <a:rPr lang="en-GB" altLang="en-US" dirty="0"/>
              <a:t>when different scales used to measure the same outcome</a:t>
            </a:r>
          </a:p>
          <a:p>
            <a:pPr lvl="1"/>
            <a:r>
              <a:rPr lang="en-GB" altLang="en-US" dirty="0"/>
              <a:t>SMD standardises the results</a:t>
            </a:r>
          </a:p>
          <a:p>
            <a:pPr lvl="2"/>
            <a:r>
              <a:rPr lang="en-GB" altLang="en-US" dirty="0"/>
              <a:t>units of standard deviation</a:t>
            </a:r>
          </a:p>
          <a:p>
            <a:pPr lvl="2"/>
            <a:r>
              <a:rPr lang="en-GB" altLang="en-US" dirty="0"/>
              <a:t>does not correct for direction – may need to multiply by -1</a:t>
            </a:r>
          </a:p>
          <a:p>
            <a:pPr lvl="2"/>
            <a:endParaRPr lang="en-US" altLang="en-US" dirty="0"/>
          </a:p>
          <a:p>
            <a:r>
              <a:rPr lang="en-US" altLang="en-US" dirty="0"/>
              <a:t>SMD = </a:t>
            </a:r>
            <a:r>
              <a:rPr lang="en-US" altLang="en-US" b="1" dirty="0">
                <a:solidFill>
                  <a:schemeClr val="bg2"/>
                </a:solidFill>
              </a:rPr>
              <a:t>mean of intervention group </a:t>
            </a:r>
            <a:r>
              <a:rPr lang="en-US" altLang="en-US" dirty="0"/>
              <a:t>– </a:t>
            </a:r>
            <a:r>
              <a:rPr lang="en-US" altLang="en-US" b="1" dirty="0">
                <a:solidFill>
                  <a:schemeClr val="tx2">
                    <a:lumMod val="50000"/>
                    <a:lumOff val="50000"/>
                  </a:schemeClr>
                </a:solidFill>
              </a:rPr>
              <a:t>mean of control group     </a:t>
            </a:r>
          </a:p>
          <a:p>
            <a:r>
              <a:rPr lang="en-US" altLang="en-US" dirty="0"/>
              <a:t>                          pooled standard deviation of both groups</a:t>
            </a:r>
          </a:p>
          <a:p>
            <a:endParaRPr lang="en-US" altLang="en-US" dirty="0"/>
          </a:p>
          <a:p>
            <a:r>
              <a:rPr lang="en-AU" altLang="en-US" b="1" dirty="0"/>
              <a:t>When standardised mean difference = 0, there is no difference between the groups</a:t>
            </a:r>
          </a:p>
        </p:txBody>
      </p:sp>
      <p:cxnSp>
        <p:nvCxnSpPr>
          <p:cNvPr id="5" name="Straight Connector 4"/>
          <p:cNvCxnSpPr/>
          <p:nvPr/>
        </p:nvCxnSpPr>
        <p:spPr>
          <a:xfrm flipV="1">
            <a:off x="1105823" y="4596249"/>
            <a:ext cx="5949863" cy="25052"/>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60747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39738" y="1634019"/>
            <a:ext cx="8337136" cy="632838"/>
          </a:xfrm>
        </p:spPr>
        <p:txBody>
          <a:bodyPr/>
          <a:lstStyle/>
          <a:p>
            <a:r>
              <a:rPr lang="en-AU" altLang="en-US" dirty="0"/>
              <a:t>Interpreting standardised mean difference</a:t>
            </a:r>
          </a:p>
        </p:txBody>
      </p:sp>
      <p:graphicFrame>
        <p:nvGraphicFramePr>
          <p:cNvPr id="5" name="Group 48"/>
          <p:cNvGraphicFramePr>
            <a:graphicFrameLocks noGrp="1"/>
          </p:cNvGraphicFramePr>
          <p:nvPr>
            <p:extLst>
              <p:ext uri="{D42A27DB-BD31-4B8C-83A1-F6EECF244321}">
                <p14:modId xmlns:p14="http://schemas.microsoft.com/office/powerpoint/2010/main" val="1744941405"/>
              </p:ext>
            </p:extLst>
          </p:nvPr>
        </p:nvGraphicFramePr>
        <p:xfrm>
          <a:off x="862013" y="2522708"/>
          <a:ext cx="6610350" cy="1825625"/>
        </p:xfrm>
        <a:graphic>
          <a:graphicData uri="http://schemas.openxmlformats.org/drawingml/2006/table">
            <a:tbl>
              <a:tblPr/>
              <a:tblGrid>
                <a:gridCol w="1266825">
                  <a:extLst>
                    <a:ext uri="{9D8B030D-6E8A-4147-A177-3AD203B41FA5}">
                      <a16:colId xmlns:a16="http://schemas.microsoft.com/office/drawing/2014/main" val="20000"/>
                    </a:ext>
                  </a:extLst>
                </a:gridCol>
                <a:gridCol w="962025">
                  <a:extLst>
                    <a:ext uri="{9D8B030D-6E8A-4147-A177-3AD203B41FA5}">
                      <a16:colId xmlns:a16="http://schemas.microsoft.com/office/drawing/2014/main" val="20001"/>
                    </a:ext>
                  </a:extLst>
                </a:gridCol>
                <a:gridCol w="1017587">
                  <a:extLst>
                    <a:ext uri="{9D8B030D-6E8A-4147-A177-3AD203B41FA5}">
                      <a16:colId xmlns:a16="http://schemas.microsoft.com/office/drawing/2014/main" val="20002"/>
                    </a:ext>
                  </a:extLst>
                </a:gridCol>
                <a:gridCol w="1122363">
                  <a:extLst>
                    <a:ext uri="{9D8B030D-6E8A-4147-A177-3AD203B41FA5}">
                      <a16:colId xmlns:a16="http://schemas.microsoft.com/office/drawing/2014/main" val="20003"/>
                    </a:ext>
                  </a:extLst>
                </a:gridCol>
                <a:gridCol w="1120775">
                  <a:extLst>
                    <a:ext uri="{9D8B030D-6E8A-4147-A177-3AD203B41FA5}">
                      <a16:colId xmlns:a16="http://schemas.microsoft.com/office/drawing/2014/main" val="20004"/>
                    </a:ext>
                  </a:extLst>
                </a:gridCol>
                <a:gridCol w="1120775">
                  <a:extLst>
                    <a:ext uri="{9D8B030D-6E8A-4147-A177-3AD203B41FA5}">
                      <a16:colId xmlns:a16="http://schemas.microsoft.com/office/drawing/2014/main" val="20005"/>
                    </a:ext>
                  </a:extLst>
                </a:gridCol>
              </a:tblGrid>
              <a:tr h="695325">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1" i="0" u="none" strike="noStrike" cap="none" normalizeH="0" baseline="0" dirty="0">
                          <a:ln>
                            <a:noFill/>
                          </a:ln>
                          <a:solidFill>
                            <a:schemeClr val="accent1"/>
                          </a:solidFill>
                          <a:effectLst/>
                          <a:latin typeface="+mj-lt"/>
                          <a:cs typeface="Arial" charset="0"/>
                        </a:rPr>
                        <a:t>Irritability</a:t>
                      </a:r>
                    </a:p>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1" i="0" u="none" strike="noStrike" cap="none" normalizeH="0" baseline="0" dirty="0">
                          <a:ln>
                            <a:noFill/>
                          </a:ln>
                          <a:solidFill>
                            <a:schemeClr val="accent1"/>
                          </a:solidFill>
                          <a:effectLst/>
                          <a:latin typeface="+mj-lt"/>
                          <a:cs typeface="Arial" charset="0"/>
                        </a:rPr>
                        <a:t>score</a:t>
                      </a: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1" i="0" u="none" strike="noStrike" cap="none" normalizeH="0" baseline="0">
                          <a:ln>
                            <a:noFill/>
                          </a:ln>
                          <a:solidFill>
                            <a:schemeClr val="tx1"/>
                          </a:solidFill>
                          <a:effectLst/>
                          <a:latin typeface="+mj-lt"/>
                          <a:cs typeface="Arial" charset="0"/>
                        </a:rPr>
                        <a:t>Mean</a:t>
                      </a:r>
                      <a:endParaRPr kumimoji="0" lang="en-AU" altLang="en-US" sz="1800" b="0" i="0" u="none" strike="noStrike" cap="none" normalizeH="0" baseline="0">
                        <a:ln>
                          <a:noFill/>
                        </a:ln>
                        <a:solidFill>
                          <a:schemeClr val="tx2"/>
                        </a:solidFill>
                        <a:effectLst/>
                        <a:latin typeface="+mj-lt"/>
                        <a:cs typeface="Arial" charset="0"/>
                      </a:endParaRP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1" i="0" u="none" strike="noStrike" cap="none" normalizeH="0" baseline="0">
                          <a:ln>
                            <a:noFill/>
                          </a:ln>
                          <a:solidFill>
                            <a:schemeClr val="tx1"/>
                          </a:solidFill>
                          <a:effectLst/>
                          <a:latin typeface="+mj-lt"/>
                          <a:cs typeface="Arial" charset="0"/>
                        </a:rPr>
                        <a:t>SD</a:t>
                      </a: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1" i="0" u="none" strike="noStrike" cap="none" normalizeH="0" baseline="0">
                          <a:ln>
                            <a:noFill/>
                          </a:ln>
                          <a:solidFill>
                            <a:schemeClr val="tx1"/>
                          </a:solidFill>
                          <a:effectLst/>
                          <a:latin typeface="+mj-lt"/>
                          <a:cs typeface="Arial" charset="0"/>
                        </a:rPr>
                        <a:t>N</a:t>
                      </a: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1" i="0" u="none" strike="noStrike" cap="none" normalizeH="0" baseline="0">
                          <a:ln>
                            <a:noFill/>
                          </a:ln>
                          <a:solidFill>
                            <a:schemeClr val="tx1"/>
                          </a:solidFill>
                          <a:effectLst/>
                          <a:latin typeface="+mj-lt"/>
                          <a:cs typeface="Arial" charset="0"/>
                        </a:rPr>
                        <a:t>MD</a:t>
                      </a: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1" i="0" u="none" strike="noStrike" cap="none" normalizeH="0" baseline="0">
                          <a:ln>
                            <a:noFill/>
                          </a:ln>
                          <a:solidFill>
                            <a:schemeClr val="tx1"/>
                          </a:solidFill>
                          <a:effectLst/>
                          <a:latin typeface="+mj-lt"/>
                          <a:cs typeface="Arial" charset="0"/>
                        </a:rPr>
                        <a:t>SMD</a:t>
                      </a: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5150">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1" i="0" u="none" strike="noStrike" cap="none" normalizeH="0" baseline="0">
                          <a:ln>
                            <a:noFill/>
                          </a:ln>
                          <a:solidFill>
                            <a:schemeClr val="tx1"/>
                          </a:solidFill>
                          <a:effectLst/>
                          <a:latin typeface="+mj-lt"/>
                          <a:cs typeface="Arial" charset="0"/>
                        </a:rPr>
                        <a:t>Caffeine</a:t>
                      </a:r>
                      <a:endParaRPr kumimoji="0" lang="en-AU" altLang="en-US" sz="1800" b="0" i="0" u="none" strike="noStrike" cap="none" normalizeH="0" baseline="0">
                        <a:ln>
                          <a:noFill/>
                        </a:ln>
                        <a:solidFill>
                          <a:schemeClr val="tx2"/>
                        </a:solidFill>
                        <a:effectLst/>
                        <a:latin typeface="+mj-lt"/>
                        <a:cs typeface="Arial" charset="0"/>
                      </a:endParaRPr>
                    </a:p>
                  </a:txBody>
                  <a:tcPr marL="91418" marR="91418" marT="45736" marB="45736"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a:ln>
                            <a:noFill/>
                          </a:ln>
                          <a:solidFill>
                            <a:schemeClr val="tx1"/>
                          </a:solidFill>
                          <a:effectLst/>
                          <a:latin typeface="+mj-lt"/>
                          <a:cs typeface="Arial" charset="0"/>
                        </a:rPr>
                        <a:t>20</a:t>
                      </a:r>
                    </a:p>
                  </a:txBody>
                  <a:tcPr marL="91415" marR="91415" marT="45751" marB="45751"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dirty="0">
                          <a:ln>
                            <a:noFill/>
                          </a:ln>
                          <a:solidFill>
                            <a:srgbClr val="000000"/>
                          </a:solidFill>
                          <a:effectLst/>
                          <a:latin typeface="+mj-lt"/>
                          <a:cs typeface="Arial" charset="0"/>
                        </a:rPr>
                        <a:t>9.1</a:t>
                      </a:r>
                    </a:p>
                  </a:txBody>
                  <a:tcPr marL="91415" marR="91415" marT="45751" marB="45751"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0" i="0" u="none" strike="noStrike" cap="none" normalizeH="0" baseline="0" dirty="0">
                          <a:ln>
                            <a:noFill/>
                          </a:ln>
                          <a:solidFill>
                            <a:schemeClr val="tx1"/>
                          </a:solidFill>
                          <a:effectLst/>
                          <a:latin typeface="+mj-lt"/>
                          <a:cs typeface="Arial" charset="0"/>
                        </a:rPr>
                        <a:t>65</a:t>
                      </a:r>
                      <a:endParaRPr kumimoji="0" lang="en-AU" altLang="en-US" sz="1800" b="0" i="0" u="none" strike="noStrike" cap="none" normalizeH="0" baseline="0" dirty="0">
                        <a:ln>
                          <a:noFill/>
                        </a:ln>
                        <a:solidFill>
                          <a:schemeClr val="tx2"/>
                        </a:solidFill>
                        <a:effectLst/>
                        <a:latin typeface="+mj-lt"/>
                        <a:cs typeface="Arial" charset="0"/>
                      </a:endParaRPr>
                    </a:p>
                  </a:txBody>
                  <a:tcPr marL="91415" marR="91415" marT="45751" marB="45751"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rowSpan="2">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1" i="0" u="none" strike="noStrike" cap="none" normalizeH="0" baseline="0">
                          <a:ln>
                            <a:noFill/>
                          </a:ln>
                          <a:solidFill>
                            <a:schemeClr val="tx1"/>
                          </a:solidFill>
                          <a:effectLst/>
                          <a:latin typeface="+mj-lt"/>
                          <a:cs typeface="Arial" charset="0"/>
                        </a:rPr>
                        <a:t>-13</a:t>
                      </a:r>
                    </a:p>
                  </a:txBody>
                  <a:tcPr marL="91415" marR="91415" marT="45751" marB="45751"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rowSpan="2">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1" i="0" u="none" strike="noStrike" cap="none" normalizeH="0" baseline="0" dirty="0">
                          <a:ln>
                            <a:noFill/>
                          </a:ln>
                          <a:solidFill>
                            <a:schemeClr val="accent1"/>
                          </a:solidFill>
                          <a:effectLst/>
                          <a:latin typeface="+mj-lt"/>
                          <a:cs typeface="Arial" charset="0"/>
                        </a:rPr>
                        <a:t>-1.5</a:t>
                      </a:r>
                    </a:p>
                  </a:txBody>
                  <a:tcPr marL="91415" marR="91415" marT="45751" marB="45751"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5150">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1" i="0" u="none" strike="noStrike" cap="none" normalizeH="0" baseline="0">
                          <a:ln>
                            <a:noFill/>
                          </a:ln>
                          <a:solidFill>
                            <a:schemeClr val="tx1"/>
                          </a:solidFill>
                          <a:effectLst/>
                          <a:latin typeface="+mj-lt"/>
                          <a:cs typeface="Arial" charset="0"/>
                        </a:rPr>
                        <a:t>Decaf</a:t>
                      </a:r>
                      <a:endParaRPr kumimoji="0" lang="en-AU" altLang="en-US" sz="1800" b="0" i="0" u="none" strike="noStrike" cap="none" normalizeH="0" baseline="0">
                        <a:ln>
                          <a:noFill/>
                        </a:ln>
                        <a:solidFill>
                          <a:schemeClr val="tx2"/>
                        </a:solidFill>
                        <a:effectLst/>
                        <a:latin typeface="+mj-lt"/>
                        <a:cs typeface="Arial" charset="0"/>
                      </a:endParaRPr>
                    </a:p>
                  </a:txBody>
                  <a:tcPr marL="91418" marR="91418" marT="45736" marB="45736"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a:ln>
                            <a:noFill/>
                          </a:ln>
                          <a:solidFill>
                            <a:schemeClr val="tx1"/>
                          </a:solidFill>
                          <a:effectLst/>
                          <a:latin typeface="+mj-lt"/>
                          <a:cs typeface="Arial" charset="0"/>
                        </a:rPr>
                        <a:t>33</a:t>
                      </a:r>
                    </a:p>
                  </a:txBody>
                  <a:tcPr marL="91415" marR="91415" marT="45751" marB="45751"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1800" b="0" i="0" u="none" strike="noStrike" cap="none" normalizeH="0" baseline="0">
                          <a:ln>
                            <a:noFill/>
                          </a:ln>
                          <a:solidFill>
                            <a:srgbClr val="000000"/>
                          </a:solidFill>
                          <a:effectLst/>
                          <a:latin typeface="+mj-lt"/>
                          <a:cs typeface="Arial" charset="0"/>
                        </a:rPr>
                        <a:t>8.6</a:t>
                      </a:r>
                    </a:p>
                  </a:txBody>
                  <a:tcPr marL="91415" marR="91415" marT="45751" marB="45751"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1800" b="0" i="0" u="none" strike="noStrike" cap="none" normalizeH="0" baseline="0" dirty="0">
                          <a:ln>
                            <a:noFill/>
                          </a:ln>
                          <a:solidFill>
                            <a:schemeClr val="tx1"/>
                          </a:solidFill>
                          <a:effectLst/>
                          <a:latin typeface="+mj-lt"/>
                          <a:cs typeface="Arial" charset="0"/>
                        </a:rPr>
                        <a:t>67</a:t>
                      </a:r>
                      <a:endParaRPr kumimoji="0" lang="en-AU" altLang="en-US" sz="1800" b="0" i="0" u="none" strike="noStrike" cap="none" normalizeH="0" baseline="0" dirty="0">
                        <a:ln>
                          <a:noFill/>
                        </a:ln>
                        <a:solidFill>
                          <a:schemeClr val="tx2"/>
                        </a:solidFill>
                        <a:effectLst/>
                        <a:latin typeface="+mj-lt"/>
                        <a:cs typeface="Arial" charset="0"/>
                      </a:endParaRPr>
                    </a:p>
                  </a:txBody>
                  <a:tcPr marL="91415" marR="91415" marT="45751" marB="45751"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10002"/>
                  </a:ext>
                </a:extLst>
              </a:tr>
            </a:tbl>
          </a:graphicData>
        </a:graphic>
      </p:graphicFrame>
      <p:sp>
        <p:nvSpPr>
          <p:cNvPr id="20503" name="Rectangle 5"/>
          <p:cNvSpPr>
            <a:spLocks noChangeArrowheads="1"/>
          </p:cNvSpPr>
          <p:nvPr/>
        </p:nvSpPr>
        <p:spPr bwMode="auto">
          <a:xfrm>
            <a:off x="439738" y="4604185"/>
            <a:ext cx="8337136" cy="245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800100" indent="-3429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90000"/>
              </a:lnSpc>
              <a:buClr>
                <a:schemeClr val="bg2"/>
              </a:buClr>
            </a:pPr>
            <a:r>
              <a:rPr kumimoji="0" lang="en-AU" altLang="en-US" sz="2000" dirty="0">
                <a:solidFill>
                  <a:schemeClr val="tx2"/>
                </a:solidFill>
                <a:latin typeface="+mj-lt"/>
              </a:rPr>
              <a:t>how should we interpret a score of -1.5?</a:t>
            </a:r>
          </a:p>
          <a:p>
            <a:pPr>
              <a:lnSpc>
                <a:spcPct val="90000"/>
              </a:lnSpc>
              <a:buClr>
                <a:schemeClr val="bg2"/>
              </a:buClr>
            </a:pPr>
            <a:r>
              <a:rPr kumimoji="0" lang="en-AU" altLang="en-US" sz="2000" dirty="0">
                <a:solidFill>
                  <a:schemeClr val="tx2"/>
                </a:solidFill>
                <a:latin typeface="+mj-lt"/>
              </a:rPr>
              <a:t>compare to available SDs</a:t>
            </a:r>
          </a:p>
          <a:p>
            <a:pPr lvl="1">
              <a:lnSpc>
                <a:spcPct val="90000"/>
              </a:lnSpc>
              <a:buClr>
                <a:schemeClr val="bg2"/>
              </a:buClr>
              <a:buFont typeface="Arial" panose="020B0604020202020204" pitchFamily="34" charset="0"/>
              <a:buChar char="•"/>
            </a:pPr>
            <a:r>
              <a:rPr kumimoji="0" lang="en-GB" altLang="en-US" sz="1800" dirty="0">
                <a:solidFill>
                  <a:schemeClr val="tx2"/>
                </a:solidFill>
                <a:latin typeface="+mj-lt"/>
              </a:rPr>
              <a:t>was study likely to have high or low variation?</a:t>
            </a:r>
          </a:p>
          <a:p>
            <a:pPr lvl="1">
              <a:lnSpc>
                <a:spcPct val="90000"/>
              </a:lnSpc>
              <a:buClr>
                <a:schemeClr val="bg2"/>
              </a:buClr>
              <a:buFont typeface="Arial" panose="020B0604020202020204" pitchFamily="34" charset="0"/>
              <a:buChar char="•"/>
            </a:pPr>
            <a:r>
              <a:rPr kumimoji="0" lang="en-GB" altLang="en-US" sz="1800" dirty="0">
                <a:solidFill>
                  <a:schemeClr val="tx2"/>
                </a:solidFill>
                <a:latin typeface="+mj-lt"/>
              </a:rPr>
              <a:t>difficult for readers to interpret – convert results to a specific scale for reporting</a:t>
            </a:r>
            <a:endParaRPr kumimoji="0" lang="en-AU" altLang="en-US" sz="1800" dirty="0">
              <a:solidFill>
                <a:schemeClr val="tx2"/>
              </a:solidFill>
              <a:latin typeface="+mj-lt"/>
            </a:endParaRPr>
          </a:p>
          <a:p>
            <a:pPr>
              <a:lnSpc>
                <a:spcPct val="90000"/>
              </a:lnSpc>
              <a:buClr>
                <a:schemeClr val="bg2"/>
              </a:buClr>
            </a:pPr>
            <a:r>
              <a:rPr kumimoji="0" lang="en-AU" altLang="en-US" sz="2000" dirty="0">
                <a:solidFill>
                  <a:schemeClr val="tx2"/>
                </a:solidFill>
                <a:latin typeface="+mj-lt"/>
              </a:rPr>
              <a:t>depends on same factors as mean difference</a:t>
            </a:r>
          </a:p>
          <a:p>
            <a:pPr marL="0" indent="0">
              <a:lnSpc>
                <a:spcPct val="90000"/>
              </a:lnSpc>
              <a:buNone/>
            </a:pPr>
            <a:endParaRPr kumimoji="0" lang="en-AU" altLang="en-US" sz="2400" b="1" dirty="0">
              <a:solidFill>
                <a:srgbClr val="6DAA2D"/>
              </a:solidFill>
            </a:endParaRPr>
          </a:p>
        </p:txBody>
      </p:sp>
    </p:spTree>
    <p:extLst>
      <p:ext uri="{BB962C8B-B14F-4D97-AF65-F5344CB8AC3E}">
        <p14:creationId xmlns:p14="http://schemas.microsoft.com/office/powerpoint/2010/main" val="1394814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AU" altLang="en-US"/>
              <a:t>Example: converting SMD</a:t>
            </a:r>
            <a:endParaRPr lang="en-AU" altLang="en-US" dirty="0"/>
          </a:p>
        </p:txBody>
      </p:sp>
      <p:sp>
        <p:nvSpPr>
          <p:cNvPr id="21507" name="Content Placeholder 2"/>
          <p:cNvSpPr>
            <a:spLocks noGrp="1"/>
          </p:cNvSpPr>
          <p:nvPr>
            <p:ph idx="1"/>
          </p:nvPr>
        </p:nvSpPr>
        <p:spPr>
          <a:xfrm>
            <a:off x="439738" y="3953865"/>
            <a:ext cx="7044019" cy="3909600"/>
          </a:xfrm>
        </p:spPr>
        <p:txBody>
          <a:bodyPr/>
          <a:lstStyle/>
          <a:p>
            <a:pPr marL="176213" indent="-176213">
              <a:buFont typeface="Arial" panose="020B0604020202020204" pitchFamily="34" charset="0"/>
              <a:buChar char="•"/>
            </a:pPr>
            <a:r>
              <a:rPr lang="en-AU" sz="1600" dirty="0"/>
              <a:t>pain measured using:</a:t>
            </a:r>
          </a:p>
          <a:p>
            <a:pPr marL="363538" lvl="1" indent="-184150"/>
            <a:r>
              <a:rPr lang="en-AU" sz="1600" b="1" dirty="0"/>
              <a:t>SPADI pain scale </a:t>
            </a:r>
            <a:r>
              <a:rPr lang="en-AU" sz="1600" dirty="0"/>
              <a:t>in </a:t>
            </a:r>
            <a:r>
              <a:rPr lang="en-AU" sz="1600" dirty="0" err="1"/>
              <a:t>Carette</a:t>
            </a:r>
            <a:r>
              <a:rPr lang="en-AU" sz="1600" dirty="0"/>
              <a:t> 2003 and </a:t>
            </a:r>
            <a:r>
              <a:rPr lang="en-AU" sz="1600" b="1" dirty="0"/>
              <a:t>VAS rest pain</a:t>
            </a:r>
            <a:r>
              <a:rPr lang="en-AU" sz="1600" dirty="0"/>
              <a:t> in </a:t>
            </a:r>
            <a:r>
              <a:rPr lang="en-AU" sz="1600" dirty="0" err="1"/>
              <a:t>Ryans</a:t>
            </a:r>
            <a:r>
              <a:rPr lang="en-AU" sz="1600" dirty="0"/>
              <a:t> 2005</a:t>
            </a:r>
          </a:p>
          <a:p>
            <a:pPr marL="176213" indent="-176213">
              <a:buFont typeface="Arial" panose="020B0604020202020204" pitchFamily="34" charset="0"/>
              <a:buChar char="•"/>
            </a:pPr>
            <a:r>
              <a:rPr lang="en-AU" sz="1600" dirty="0"/>
              <a:t>convert SMD to SPADI scale:</a:t>
            </a:r>
          </a:p>
          <a:p>
            <a:pPr marL="363538" lvl="1" indent="-184150">
              <a:tabLst>
                <a:tab pos="363538" algn="l"/>
              </a:tabLst>
            </a:pPr>
            <a:r>
              <a:rPr lang="en-AU" sz="1600" dirty="0"/>
              <a:t>multiply SMD and 95% CI by pooled baseline SD from </a:t>
            </a:r>
            <a:r>
              <a:rPr lang="en-AU" sz="1600" dirty="0" err="1"/>
              <a:t>Carette</a:t>
            </a:r>
            <a:r>
              <a:rPr lang="en-AU" sz="1600" dirty="0"/>
              <a:t> 2003 = 18</a:t>
            </a:r>
          </a:p>
          <a:p>
            <a:pPr marL="1160463"/>
            <a:r>
              <a:rPr lang="en-AU" sz="1600" dirty="0"/>
              <a:t>MD = (SMD x pooled baseline SD) = (0.21 x 18) = 3.78</a:t>
            </a:r>
          </a:p>
          <a:p>
            <a:pPr marL="363538" lvl="1" indent="-184150"/>
            <a:r>
              <a:rPr lang="en-AU" sz="1600" dirty="0"/>
              <a:t>report result:</a:t>
            </a:r>
          </a:p>
          <a:p>
            <a:pPr marL="1160463" lvl="1" indent="0">
              <a:buNone/>
            </a:pPr>
            <a:r>
              <a:rPr lang="en-AU" sz="1600" dirty="0"/>
              <a:t>“SMD 0.21, 95% CI -0.65 to 1.07; this is equivalent to a MD of 3.78 points (-11.7 to 19.26) on a 100-point scale (SPADI)”</a:t>
            </a:r>
          </a:p>
          <a:p>
            <a:pPr marL="285750" indent="-285750">
              <a:buFont typeface="Arial" panose="020B0604020202020204" pitchFamily="34" charset="0"/>
              <a:buChar char="•"/>
            </a:pPr>
            <a:endParaRPr lang="en-AU" sz="1600" dirty="0"/>
          </a:p>
          <a:p>
            <a:r>
              <a:rPr lang="en-AU" sz="1400" dirty="0"/>
              <a:t>Page MJ et al. Manual therapy and exercise for adhesive capsulitis (frozen shoulder). Cochrane Database of Systematic Reviews 2014;8:CD011275. </a:t>
            </a:r>
          </a:p>
          <a:p>
            <a:pPr marL="285750" indent="-285750">
              <a:buFont typeface="Arial" panose="020B0604020202020204" pitchFamily="34" charset="0"/>
              <a:buChar char="•"/>
            </a:pPr>
            <a:endParaRPr lang="en-AU" dirty="0"/>
          </a:p>
          <a:p>
            <a:endParaRPr lang="en-AU" sz="1400" dirty="0"/>
          </a:p>
          <a:p>
            <a:endParaRPr lang="en-AU" sz="1400" dirty="0"/>
          </a:p>
        </p:txBody>
      </p:sp>
      <p:pic>
        <p:nvPicPr>
          <p:cNvPr id="2150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438" y="2046287"/>
            <a:ext cx="9199678" cy="18117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Oval 1"/>
          <p:cNvSpPr/>
          <p:nvPr/>
        </p:nvSpPr>
        <p:spPr>
          <a:xfrm>
            <a:off x="7483757" y="3308110"/>
            <a:ext cx="1343025" cy="2444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p>
        </p:txBody>
      </p:sp>
    </p:spTree>
    <p:extLst>
      <p:ext uri="{BB962C8B-B14F-4D97-AF65-F5344CB8AC3E}">
        <p14:creationId xmlns:p14="http://schemas.microsoft.com/office/powerpoint/2010/main" val="1454475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050"/>
          <p:cNvSpPr>
            <a:spLocks noGrp="1" noChangeArrowheads="1"/>
          </p:cNvSpPr>
          <p:nvPr>
            <p:ph type="title"/>
          </p:nvPr>
        </p:nvSpPr>
        <p:spPr>
          <a:xfrm>
            <a:off x="464790" y="1314452"/>
            <a:ext cx="6120000" cy="632838"/>
          </a:xfrm>
        </p:spPr>
        <p:txBody>
          <a:bodyPr/>
          <a:lstStyle/>
          <a:p>
            <a:pPr eaLnBrk="1" hangingPunct="1"/>
            <a:r>
              <a:rPr lang="en-US" altLang="en-US" dirty="0"/>
              <a:t>Normally distributed data</a:t>
            </a:r>
            <a:endParaRPr lang="en-AU" altLang="en-US" dirty="0"/>
          </a:p>
        </p:txBody>
      </p:sp>
      <p:pic>
        <p:nvPicPr>
          <p:cNvPr id="22531" name="Picture 10" descr="C:\Ifolder\Pictures\MC created\Normal distribut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2585" y="2306571"/>
            <a:ext cx="6665913" cy="431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1" descr="C:\Ifolder\Pictures\MC created\Normal + skewed dat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0684" y="2331177"/>
            <a:ext cx="6589713" cy="427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8637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AU" altLang="en-US"/>
              <a:t>Skewed data</a:t>
            </a:r>
          </a:p>
        </p:txBody>
      </p:sp>
      <p:sp>
        <p:nvSpPr>
          <p:cNvPr id="23555" name="Content Placeholder 2"/>
          <p:cNvSpPr>
            <a:spLocks noGrp="1"/>
          </p:cNvSpPr>
          <p:nvPr>
            <p:ph idx="4294967295"/>
          </p:nvPr>
        </p:nvSpPr>
        <p:spPr>
          <a:xfrm>
            <a:off x="631371" y="2211389"/>
            <a:ext cx="7424057" cy="3910012"/>
          </a:xfrm>
        </p:spPr>
        <p:txBody>
          <a:bodyPr/>
          <a:lstStyle/>
          <a:p>
            <a:pPr lvl="1"/>
            <a:r>
              <a:rPr lang="en-AU" altLang="en-US" dirty="0"/>
              <a:t>indications of skew</a:t>
            </a:r>
          </a:p>
          <a:p>
            <a:pPr lvl="2"/>
            <a:r>
              <a:rPr lang="en-AU" altLang="en-US" dirty="0"/>
              <a:t>reported as geometric mean or median, interquartile range</a:t>
            </a:r>
          </a:p>
          <a:p>
            <a:pPr lvl="2"/>
            <a:r>
              <a:rPr lang="en-AU" altLang="en-US" dirty="0"/>
              <a:t>large SD in relation to the mean</a:t>
            </a:r>
          </a:p>
          <a:p>
            <a:pPr lvl="3"/>
            <a:r>
              <a:rPr lang="en-AU" altLang="en-US" dirty="0"/>
              <a:t>&lt; 2 x SD between mean and highest/lowest possible score</a:t>
            </a:r>
          </a:p>
          <a:p>
            <a:pPr lvl="1"/>
            <a:r>
              <a:rPr lang="en-AU" altLang="en-US" dirty="0"/>
              <a:t>addressing skew</a:t>
            </a:r>
          </a:p>
          <a:p>
            <a:pPr lvl="2"/>
            <a:r>
              <a:rPr lang="en-AU" altLang="en-US" dirty="0"/>
              <a:t>get statistical advice before proceeding</a:t>
            </a:r>
          </a:p>
          <a:p>
            <a:pPr lvl="2"/>
            <a:r>
              <a:rPr lang="en-AU" altLang="en-US" dirty="0"/>
              <a:t>may be no action required</a:t>
            </a:r>
          </a:p>
          <a:p>
            <a:pPr lvl="2"/>
            <a:r>
              <a:rPr lang="en-AU" altLang="en-US" dirty="0"/>
              <a:t>possible actions may include sensitivity analysis without skewed studies, log transformation or other methods.</a:t>
            </a:r>
          </a:p>
        </p:txBody>
      </p:sp>
    </p:spTree>
    <p:extLst>
      <p:ext uri="{BB962C8B-B14F-4D97-AF65-F5344CB8AC3E}">
        <p14:creationId xmlns:p14="http://schemas.microsoft.com/office/powerpoint/2010/main" val="2687431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6"/>
          <p:cNvSpPr>
            <a:spLocks noGrp="1"/>
          </p:cNvSpPr>
          <p:nvPr>
            <p:ph type="title"/>
          </p:nvPr>
        </p:nvSpPr>
        <p:spPr>
          <a:xfrm>
            <a:off x="439738" y="1249345"/>
            <a:ext cx="8475662" cy="632838"/>
          </a:xfrm>
        </p:spPr>
        <p:txBody>
          <a:bodyPr/>
          <a:lstStyle/>
          <a:p>
            <a:r>
              <a:rPr lang="en-US" altLang="en-US" dirty="0"/>
              <a:t>Steps of a Cochrane </a:t>
            </a:r>
            <a:r>
              <a:rPr lang="hr-HR" altLang="en-US"/>
              <a:t>Review</a:t>
            </a:r>
            <a:endParaRPr lang="en-AU" altLang="en-US" dirty="0"/>
          </a:p>
        </p:txBody>
      </p:sp>
      <p:sp>
        <p:nvSpPr>
          <p:cNvPr id="15363" name="Content Placeholder 8"/>
          <p:cNvSpPr>
            <a:spLocks noGrp="1"/>
          </p:cNvSpPr>
          <p:nvPr>
            <p:ph idx="4294967295"/>
          </p:nvPr>
        </p:nvSpPr>
        <p:spPr>
          <a:xfrm>
            <a:off x="439738" y="2045153"/>
            <a:ext cx="8229600" cy="4598988"/>
          </a:xfrm>
        </p:spPr>
        <p:txBody>
          <a:bodyPr/>
          <a:lstStyle/>
          <a:p>
            <a:pPr marL="457200" indent="-457200" eaLnBrk="1" hangingPunct="1">
              <a:buFont typeface="Calibri" panose="020F0502020204030204" pitchFamily="34" charset="0"/>
              <a:buAutoNum type="arabicPeriod"/>
            </a:pPr>
            <a:r>
              <a:rPr lang="en-US" altLang="en-US" sz="2200" dirty="0"/>
              <a:t>define the question</a:t>
            </a:r>
          </a:p>
          <a:p>
            <a:pPr marL="457200" indent="-457200" eaLnBrk="1" hangingPunct="1">
              <a:buFont typeface="Calibri" panose="020F0502020204030204" pitchFamily="34" charset="0"/>
              <a:buAutoNum type="arabicPeriod"/>
            </a:pPr>
            <a:r>
              <a:rPr lang="en-AU" altLang="en-US" sz="2200" dirty="0"/>
              <a:t>plan eligibility criteria</a:t>
            </a:r>
          </a:p>
          <a:p>
            <a:pPr marL="457200" indent="-457200" eaLnBrk="1" hangingPunct="1">
              <a:buFont typeface="Calibri" panose="020F0502020204030204" pitchFamily="34" charset="0"/>
              <a:buAutoNum type="arabicPeriod"/>
            </a:pPr>
            <a:r>
              <a:rPr lang="en-AU" altLang="en-US" sz="2200" dirty="0"/>
              <a:t>plan methods</a:t>
            </a:r>
          </a:p>
          <a:p>
            <a:pPr marL="457200" indent="-457200" eaLnBrk="1" hangingPunct="1">
              <a:buFont typeface="Calibri" panose="020F0502020204030204" pitchFamily="34" charset="0"/>
              <a:buAutoNum type="arabicPeriod"/>
            </a:pPr>
            <a:r>
              <a:rPr lang="en-US" altLang="en-US" sz="2200" dirty="0"/>
              <a:t>search for studies</a:t>
            </a:r>
          </a:p>
          <a:p>
            <a:pPr marL="457200" indent="-457200" eaLnBrk="1" hangingPunct="1">
              <a:buFont typeface="Calibri" panose="020F0502020204030204" pitchFamily="34" charset="0"/>
              <a:buAutoNum type="arabicPeriod"/>
            </a:pPr>
            <a:r>
              <a:rPr lang="en-US" altLang="en-US" sz="2200" dirty="0"/>
              <a:t>apply eligibility criteria</a:t>
            </a:r>
          </a:p>
          <a:p>
            <a:pPr marL="457200" indent="-457200" eaLnBrk="1" hangingPunct="1">
              <a:buFont typeface="Calibri" panose="020F0502020204030204" pitchFamily="34" charset="0"/>
              <a:buAutoNum type="arabicPeriod"/>
            </a:pPr>
            <a:r>
              <a:rPr lang="en-US" altLang="en-US" sz="2200" b="1" dirty="0"/>
              <a:t>collect data</a:t>
            </a:r>
          </a:p>
          <a:p>
            <a:pPr marL="457200" indent="-457200" eaLnBrk="1" hangingPunct="1">
              <a:buFont typeface="Calibri" panose="020F0502020204030204" pitchFamily="34" charset="0"/>
              <a:buAutoNum type="arabicPeriod"/>
            </a:pPr>
            <a:r>
              <a:rPr lang="en-US" altLang="en-US" sz="2200" dirty="0"/>
              <a:t>assess studies for risk of bias</a:t>
            </a:r>
          </a:p>
          <a:p>
            <a:pPr marL="457200" indent="-457200" eaLnBrk="1" hangingPunct="1">
              <a:buFont typeface="Calibri" panose="020F0502020204030204" pitchFamily="34" charset="0"/>
              <a:buAutoNum type="arabicPeriod"/>
            </a:pPr>
            <a:r>
              <a:rPr lang="en-US" altLang="en-US" sz="2200" b="1" dirty="0" err="1"/>
              <a:t>analyse</a:t>
            </a:r>
            <a:r>
              <a:rPr lang="en-US" altLang="en-US" sz="2200" b="1" dirty="0"/>
              <a:t> and present results</a:t>
            </a:r>
          </a:p>
          <a:p>
            <a:pPr marL="457200" indent="-457200" eaLnBrk="1" hangingPunct="1">
              <a:buFont typeface="Calibri" panose="020F0502020204030204" pitchFamily="34" charset="0"/>
              <a:buAutoNum type="arabicPeriod"/>
            </a:pPr>
            <a:r>
              <a:rPr lang="en-US" altLang="en-US" sz="2200" dirty="0"/>
              <a:t>interpret results and draw conclusions</a:t>
            </a:r>
          </a:p>
          <a:p>
            <a:pPr marL="457200" indent="-457200" eaLnBrk="1" hangingPunct="1">
              <a:buFont typeface="Calibri" panose="020F0502020204030204" pitchFamily="34" charset="0"/>
              <a:buAutoNum type="arabicPeriod"/>
            </a:pPr>
            <a:r>
              <a:rPr lang="en-US" altLang="en-US" sz="2200" dirty="0"/>
              <a:t>improve and update review</a:t>
            </a:r>
            <a:endParaRPr lang="en-AU" altLang="en-US" sz="2200" dirty="0"/>
          </a:p>
        </p:txBody>
      </p:sp>
    </p:spTree>
    <p:extLst>
      <p:ext uri="{BB962C8B-B14F-4D97-AF65-F5344CB8AC3E}">
        <p14:creationId xmlns:p14="http://schemas.microsoft.com/office/powerpoint/2010/main" val="356760550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AU" altLang="en-US"/>
              <a:t>Session outline</a:t>
            </a:r>
          </a:p>
        </p:txBody>
      </p:sp>
      <p:sp>
        <p:nvSpPr>
          <p:cNvPr id="24579" name="Content Placeholder 2"/>
          <p:cNvSpPr>
            <a:spLocks noGrp="1"/>
          </p:cNvSpPr>
          <p:nvPr>
            <p:ph idx="1"/>
          </p:nvPr>
        </p:nvSpPr>
        <p:spPr/>
        <p:txBody>
          <a:bodyPr/>
          <a:lstStyle/>
          <a:p>
            <a:pPr marL="342900" indent="-342900">
              <a:buFont typeface="Arial" panose="020B0604020202020204" pitchFamily="34" charset="0"/>
              <a:buChar char="•"/>
            </a:pPr>
            <a:r>
              <a:rPr lang="en-AU" altLang="en-US" dirty="0"/>
              <a:t>effect measures for continuous outcomes</a:t>
            </a:r>
          </a:p>
          <a:p>
            <a:pPr marL="342900" indent="-342900">
              <a:buFont typeface="Arial" panose="020B0604020202020204" pitchFamily="34" charset="0"/>
              <a:buChar char="•"/>
            </a:pPr>
            <a:r>
              <a:rPr lang="en-AU" altLang="en-US" b="1" dirty="0"/>
              <a:t>collecting data for continuous outcomes</a:t>
            </a:r>
          </a:p>
        </p:txBody>
      </p:sp>
    </p:spTree>
    <p:extLst>
      <p:ext uri="{BB962C8B-B14F-4D97-AF65-F5344CB8AC3E}">
        <p14:creationId xmlns:p14="http://schemas.microsoft.com/office/powerpoint/2010/main" val="97116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a:t>Collecting data</a:t>
            </a:r>
            <a:endParaRPr lang="en-AU" altLang="en-US"/>
          </a:p>
        </p:txBody>
      </p:sp>
      <p:sp>
        <p:nvSpPr>
          <p:cNvPr id="25603" name="Content Placeholder 4"/>
          <p:cNvSpPr>
            <a:spLocks noGrp="1"/>
          </p:cNvSpPr>
          <p:nvPr>
            <p:ph idx="4294967295"/>
          </p:nvPr>
        </p:nvSpPr>
        <p:spPr>
          <a:xfrm>
            <a:off x="439925" y="2165374"/>
            <a:ext cx="6119813" cy="403225"/>
          </a:xfrm>
        </p:spPr>
        <p:txBody>
          <a:bodyPr/>
          <a:lstStyle/>
          <a:p>
            <a:pPr marL="342900" indent="-342900">
              <a:buFont typeface="Arial" panose="020B0604020202020204" pitchFamily="34" charset="0"/>
              <a:buChar char="•"/>
            </a:pPr>
            <a:r>
              <a:rPr lang="en-AU" altLang="en-US" dirty="0"/>
              <a:t>six numbers needed for meta-analysis</a:t>
            </a:r>
          </a:p>
        </p:txBody>
      </p:sp>
      <p:graphicFrame>
        <p:nvGraphicFramePr>
          <p:cNvPr id="599088" name="Group 48"/>
          <p:cNvGraphicFramePr>
            <a:graphicFrameLocks noGrp="1"/>
          </p:cNvGraphicFramePr>
          <p:nvPr>
            <p:extLst>
              <p:ext uri="{D42A27DB-BD31-4B8C-83A1-F6EECF244321}">
                <p14:modId xmlns:p14="http://schemas.microsoft.com/office/powerpoint/2010/main" val="1651856981"/>
              </p:ext>
            </p:extLst>
          </p:nvPr>
        </p:nvGraphicFramePr>
        <p:xfrm>
          <a:off x="723857" y="2799580"/>
          <a:ext cx="7126288" cy="1890711"/>
        </p:xfrm>
        <a:graphic>
          <a:graphicData uri="http://schemas.openxmlformats.org/drawingml/2006/table">
            <a:tbl>
              <a:tblPr/>
              <a:tblGrid>
                <a:gridCol w="1639888">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630237">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endParaRPr kumimoji="0" lang="en-AU" altLang="en-US" sz="2200" b="1" i="0" u="none" strike="noStrike" cap="none" normalizeH="0" baseline="0" dirty="0">
                        <a:ln>
                          <a:noFill/>
                        </a:ln>
                        <a:solidFill>
                          <a:schemeClr val="accent1"/>
                        </a:solidFill>
                        <a:effectLst/>
                        <a:latin typeface="Calibri" pitchFamily="34" charset="0"/>
                        <a:cs typeface="Arial" charset="0"/>
                      </a:endParaRPr>
                    </a:p>
                  </a:txBody>
                  <a:tcPr marL="91444" marR="91444" marT="45704" marB="4570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200" b="1" i="0" u="none" strike="noStrike" cap="none" normalizeH="0" baseline="0" dirty="0">
                          <a:ln>
                            <a:noFill/>
                          </a:ln>
                          <a:solidFill>
                            <a:schemeClr val="tx1"/>
                          </a:solidFill>
                          <a:effectLst/>
                          <a:latin typeface="Calibri" pitchFamily="34" charset="0"/>
                          <a:cs typeface="Arial" charset="0"/>
                        </a:rPr>
                        <a:t>Mean</a:t>
                      </a:r>
                      <a:endParaRPr kumimoji="0" lang="en-AU" altLang="en-US" sz="2200" b="0" i="0" u="none" strike="noStrike" cap="none" normalizeH="0" baseline="0" dirty="0">
                        <a:ln>
                          <a:noFill/>
                        </a:ln>
                        <a:solidFill>
                          <a:schemeClr val="tx2"/>
                        </a:solidFill>
                        <a:effectLst/>
                        <a:latin typeface="Calibri" pitchFamily="34" charset="0"/>
                        <a:cs typeface="Arial" charset="0"/>
                      </a:endParaRPr>
                    </a:p>
                  </a:txBody>
                  <a:tcPr marL="91444" marR="91444" marT="45704" marB="4570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200" b="1" i="0" u="none" strike="noStrike" cap="none" normalizeH="0" baseline="0">
                          <a:ln>
                            <a:noFill/>
                          </a:ln>
                          <a:solidFill>
                            <a:schemeClr val="tx1"/>
                          </a:solidFill>
                          <a:effectLst/>
                          <a:latin typeface="Calibri" pitchFamily="34" charset="0"/>
                          <a:cs typeface="Arial" charset="0"/>
                        </a:rPr>
                        <a:t>SD</a:t>
                      </a:r>
                    </a:p>
                  </a:txBody>
                  <a:tcPr marL="91444" marR="91444" marT="45704" marB="4570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200" b="1" i="0" u="none" strike="noStrike" cap="none" normalizeH="0" baseline="0">
                          <a:ln>
                            <a:noFill/>
                          </a:ln>
                          <a:solidFill>
                            <a:schemeClr val="tx1"/>
                          </a:solidFill>
                          <a:effectLst/>
                          <a:latin typeface="Calibri" pitchFamily="34" charset="0"/>
                          <a:cs typeface="Arial" charset="0"/>
                        </a:rPr>
                        <a:t>N</a:t>
                      </a:r>
                    </a:p>
                  </a:txBody>
                  <a:tcPr marL="91444" marR="91444" marT="45704" marB="4570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0237">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200" b="1" i="0" u="none" strike="noStrike" cap="none" normalizeH="0" baseline="0">
                          <a:ln>
                            <a:noFill/>
                          </a:ln>
                          <a:solidFill>
                            <a:schemeClr val="tx1"/>
                          </a:solidFill>
                          <a:effectLst/>
                          <a:latin typeface="Calibri" pitchFamily="34" charset="0"/>
                          <a:cs typeface="Arial" charset="0"/>
                        </a:rPr>
                        <a:t>Intervention</a:t>
                      </a:r>
                      <a:endParaRPr kumimoji="0" lang="en-AU" altLang="en-US" sz="2200" b="0" i="0" u="none" strike="noStrike" cap="none" normalizeH="0" baseline="0">
                        <a:ln>
                          <a:noFill/>
                        </a:ln>
                        <a:solidFill>
                          <a:schemeClr val="tx2"/>
                        </a:solidFill>
                        <a:effectLst/>
                        <a:latin typeface="Calibri" pitchFamily="34" charset="0"/>
                        <a:cs typeface="Arial" charset="0"/>
                      </a:endParaRPr>
                    </a:p>
                  </a:txBody>
                  <a:tcPr marL="91444" marR="91444" marT="45704" marB="4570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200" b="0" i="0" u="none" strike="noStrike" cap="none" normalizeH="0" baseline="0">
                          <a:ln>
                            <a:noFill/>
                          </a:ln>
                          <a:solidFill>
                            <a:schemeClr val="tx1"/>
                          </a:solidFill>
                          <a:effectLst/>
                          <a:latin typeface="Calibri" pitchFamily="34" charset="0"/>
                          <a:cs typeface="Arial" charset="0"/>
                        </a:rPr>
                        <a:t>20</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200" b="0" i="0" u="none" strike="noStrike" cap="none" normalizeH="0" baseline="0">
                          <a:ln>
                            <a:noFill/>
                          </a:ln>
                          <a:solidFill>
                            <a:srgbClr val="000000"/>
                          </a:solidFill>
                          <a:effectLst/>
                          <a:latin typeface="Calibri" pitchFamily="34" charset="0"/>
                          <a:cs typeface="Arial" charset="0"/>
                        </a:rPr>
                        <a:t>9.1</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200" b="0" i="0" u="none" strike="noStrike" cap="none" normalizeH="0" baseline="0">
                          <a:ln>
                            <a:noFill/>
                          </a:ln>
                          <a:solidFill>
                            <a:schemeClr val="tx1"/>
                          </a:solidFill>
                          <a:effectLst/>
                          <a:latin typeface="Calibri" pitchFamily="34" charset="0"/>
                          <a:cs typeface="Arial" charset="0"/>
                        </a:rPr>
                        <a:t>65</a:t>
                      </a:r>
                      <a:endParaRPr kumimoji="0" lang="en-AU" altLang="en-US" sz="2200" b="0" i="0" u="none" strike="noStrike" cap="none" normalizeH="0" baseline="0">
                        <a:ln>
                          <a:noFill/>
                        </a:ln>
                        <a:solidFill>
                          <a:schemeClr val="tx2"/>
                        </a:solidFill>
                        <a:effectLst/>
                        <a:latin typeface="Calibri" pitchFamily="34" charset="0"/>
                        <a:cs typeface="Arial" charset="0"/>
                      </a:endParaRP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630237">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200" b="1" i="0" u="none" strike="noStrike" cap="none" normalizeH="0" baseline="0" dirty="0">
                          <a:ln>
                            <a:noFill/>
                          </a:ln>
                          <a:solidFill>
                            <a:schemeClr val="tx1"/>
                          </a:solidFill>
                          <a:effectLst/>
                          <a:latin typeface="Calibri" pitchFamily="34" charset="0"/>
                          <a:cs typeface="Arial" charset="0"/>
                        </a:rPr>
                        <a:t>Control</a:t>
                      </a:r>
                      <a:endParaRPr kumimoji="0" lang="en-AU" altLang="en-US" sz="2200" b="0" i="0" u="none" strike="noStrike" cap="none" normalizeH="0" baseline="0" dirty="0">
                        <a:ln>
                          <a:noFill/>
                        </a:ln>
                        <a:solidFill>
                          <a:schemeClr val="tx2"/>
                        </a:solidFill>
                        <a:effectLst/>
                        <a:latin typeface="Calibri" pitchFamily="34" charset="0"/>
                        <a:cs typeface="Arial" charset="0"/>
                      </a:endParaRPr>
                    </a:p>
                  </a:txBody>
                  <a:tcPr marL="91444" marR="91444" marT="45704" marB="4570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200" b="0" i="0" u="none" strike="noStrike" cap="none" normalizeH="0" baseline="0">
                          <a:ln>
                            <a:noFill/>
                          </a:ln>
                          <a:solidFill>
                            <a:schemeClr val="tx1"/>
                          </a:solidFill>
                          <a:effectLst/>
                          <a:latin typeface="Calibri" pitchFamily="34" charset="0"/>
                          <a:cs typeface="Arial" charset="0"/>
                        </a:rPr>
                        <a:t>33</a:t>
                      </a: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200" b="0" i="0" u="none" strike="noStrike" cap="none" normalizeH="0" baseline="0">
                          <a:ln>
                            <a:noFill/>
                          </a:ln>
                          <a:solidFill>
                            <a:srgbClr val="000000"/>
                          </a:solidFill>
                          <a:effectLst/>
                          <a:latin typeface="Calibri" pitchFamily="34" charset="0"/>
                          <a:cs typeface="Arial" charset="0"/>
                        </a:rPr>
                        <a:t>8.6</a:t>
                      </a: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200" b="0" i="0" u="none" strike="noStrike" cap="none" normalizeH="0" baseline="0" dirty="0">
                          <a:ln>
                            <a:noFill/>
                          </a:ln>
                          <a:solidFill>
                            <a:schemeClr val="tx1"/>
                          </a:solidFill>
                          <a:effectLst/>
                          <a:latin typeface="Calibri" pitchFamily="34" charset="0"/>
                          <a:cs typeface="Arial" charset="0"/>
                        </a:rPr>
                        <a:t>67</a:t>
                      </a:r>
                      <a:endParaRPr kumimoji="0" lang="en-AU" altLang="en-US" sz="2200" b="0" i="0" u="none" strike="noStrike" cap="none" normalizeH="0" baseline="0" dirty="0">
                        <a:ln>
                          <a:noFill/>
                        </a:ln>
                        <a:solidFill>
                          <a:schemeClr val="tx2"/>
                        </a:solidFill>
                        <a:effectLst/>
                        <a:latin typeface="Calibri" pitchFamily="34" charset="0"/>
                        <a:cs typeface="Arial" charset="0"/>
                      </a:endParaRP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Rectangle 4"/>
          <p:cNvSpPr/>
          <p:nvPr/>
        </p:nvSpPr>
        <p:spPr>
          <a:xfrm>
            <a:off x="2660781" y="5145219"/>
            <a:ext cx="5443538" cy="728662"/>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Try to collect the actual number measured for each outcome, at each time point</a:t>
            </a:r>
          </a:p>
        </p:txBody>
      </p:sp>
      <p:sp>
        <p:nvSpPr>
          <p:cNvPr id="6" name="Right Arrow 5"/>
          <p:cNvSpPr/>
          <p:nvPr/>
        </p:nvSpPr>
        <p:spPr>
          <a:xfrm rot="16200000">
            <a:off x="6759706" y="4773744"/>
            <a:ext cx="338137" cy="287338"/>
          </a:xfrm>
          <a:prstGeom prst="rightArrow">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kumimoji="1" sz="2400">
                <a:solidFill>
                  <a:schemeClr val="tx1"/>
                </a:solidFill>
                <a:latin typeface="Times New Roman" pitchFamily="18" charset="0"/>
                <a:cs typeface="Arial" charset="0"/>
              </a:defRPr>
            </a:lvl1pPr>
            <a:lvl2pPr marL="742950" indent="-285750" eaLnBrk="0" hangingPunct="0">
              <a:defRPr kumimoji="1" sz="2400">
                <a:solidFill>
                  <a:schemeClr val="tx1"/>
                </a:solidFill>
                <a:latin typeface="Times New Roman" pitchFamily="18" charset="0"/>
                <a:cs typeface="Arial" charset="0"/>
              </a:defRPr>
            </a:lvl2pPr>
            <a:lvl3pPr marL="1143000" indent="-228600" eaLnBrk="0" hangingPunct="0">
              <a:defRPr kumimoji="1" sz="2400">
                <a:solidFill>
                  <a:schemeClr val="tx1"/>
                </a:solidFill>
                <a:latin typeface="Times New Roman" pitchFamily="18" charset="0"/>
                <a:cs typeface="Arial" charset="0"/>
              </a:defRPr>
            </a:lvl3pPr>
            <a:lvl4pPr marL="1600200" indent="-228600" eaLnBrk="0" hangingPunct="0">
              <a:defRPr kumimoji="1" sz="2400">
                <a:solidFill>
                  <a:schemeClr val="tx1"/>
                </a:solidFill>
                <a:latin typeface="Times New Roman" pitchFamily="18" charset="0"/>
                <a:cs typeface="Arial" charset="0"/>
              </a:defRPr>
            </a:lvl4pPr>
            <a:lvl5pPr marL="2057400" indent="-228600" eaLnBrk="0" hangingPunct="0">
              <a:defRPr kumimoji="1"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kumimoji="1"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kumimoji="1"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kumimoji="1"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kumimoji="1" sz="2400">
                <a:solidFill>
                  <a:schemeClr val="tx1"/>
                </a:solidFill>
                <a:latin typeface="Times New Roman" pitchFamily="18" charset="0"/>
                <a:cs typeface="Arial" charset="0"/>
              </a:defRPr>
            </a:lvl9pPr>
          </a:lstStyle>
          <a:p>
            <a:pPr algn="ctr" eaLnBrk="1" hangingPunct="1">
              <a:defRPr/>
            </a:pPr>
            <a:endParaRPr lang="en-AU" altLang="en-US">
              <a:solidFill>
                <a:srgbClr val="FFFFFF"/>
              </a:solidFill>
              <a:latin typeface="Calibri" pitchFamily="34" charset="0"/>
            </a:endParaRPr>
          </a:p>
        </p:txBody>
      </p:sp>
    </p:spTree>
    <p:extLst>
      <p:ext uri="{BB962C8B-B14F-4D97-AF65-F5344CB8AC3E}">
        <p14:creationId xmlns:p14="http://schemas.microsoft.com/office/powerpoint/2010/main" val="35617795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509967" y="1745229"/>
            <a:ext cx="8178169" cy="632838"/>
          </a:xfrm>
        </p:spPr>
        <p:txBody>
          <a:bodyPr/>
          <a:lstStyle/>
          <a:p>
            <a:pPr eaLnBrk="1" hangingPunct="1"/>
            <a:r>
              <a:rPr lang="en-AU" altLang="en-US" dirty="0"/>
              <a:t>Post-intervention vs change from baseline</a:t>
            </a:r>
          </a:p>
        </p:txBody>
      </p:sp>
      <p:grpSp>
        <p:nvGrpSpPr>
          <p:cNvPr id="26627" name="Group 21"/>
          <p:cNvGrpSpPr>
            <a:grpSpLocks/>
          </p:cNvGrpSpPr>
          <p:nvPr/>
        </p:nvGrpSpPr>
        <p:grpSpPr bwMode="auto">
          <a:xfrm>
            <a:off x="792227" y="2697661"/>
            <a:ext cx="7378700" cy="3822700"/>
            <a:chOff x="454323" y="1933468"/>
            <a:chExt cx="7378462" cy="3823228"/>
          </a:xfrm>
        </p:grpSpPr>
        <p:sp>
          <p:nvSpPr>
            <p:cNvPr id="4" name="Flowchart: Process 3"/>
            <p:cNvSpPr/>
            <p:nvPr/>
          </p:nvSpPr>
          <p:spPr>
            <a:xfrm>
              <a:off x="897222" y="2501871"/>
              <a:ext cx="1638247" cy="1103465"/>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solidFill>
                    <a:schemeClr val="tx1"/>
                  </a:solidFill>
                </a:rPr>
                <a:t>Baseline</a:t>
              </a:r>
            </a:p>
            <a:p>
              <a:pPr algn="ctr">
                <a:defRPr/>
              </a:pPr>
              <a:r>
                <a:rPr lang="en-AU" dirty="0">
                  <a:solidFill>
                    <a:schemeClr val="tx1"/>
                  </a:solidFill>
                </a:rPr>
                <a:t>m(</a:t>
              </a:r>
              <a:r>
                <a:rPr lang="en-AU" dirty="0" err="1">
                  <a:solidFill>
                    <a:schemeClr val="tx1"/>
                  </a:solidFill>
                </a:rPr>
                <a:t>sd</a:t>
              </a:r>
              <a:r>
                <a:rPr lang="en-AU" dirty="0">
                  <a:solidFill>
                    <a:schemeClr val="tx1"/>
                  </a:solidFill>
                </a:rPr>
                <a:t>)</a:t>
              </a:r>
            </a:p>
          </p:txBody>
        </p:sp>
        <p:sp>
          <p:nvSpPr>
            <p:cNvPr id="5" name="Flowchart: Process 4"/>
            <p:cNvSpPr/>
            <p:nvPr/>
          </p:nvSpPr>
          <p:spPr>
            <a:xfrm>
              <a:off x="894047" y="4621477"/>
              <a:ext cx="1639834" cy="1103464"/>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solidFill>
                    <a:schemeClr val="tx1"/>
                  </a:solidFill>
                </a:rPr>
                <a:t>Baseline</a:t>
              </a:r>
            </a:p>
            <a:p>
              <a:pPr algn="ctr">
                <a:defRPr/>
              </a:pPr>
              <a:r>
                <a:rPr lang="en-AU" dirty="0">
                  <a:solidFill>
                    <a:schemeClr val="tx1"/>
                  </a:solidFill>
                </a:rPr>
                <a:t>m(</a:t>
              </a:r>
              <a:r>
                <a:rPr lang="en-AU" dirty="0" err="1">
                  <a:solidFill>
                    <a:schemeClr val="tx1"/>
                  </a:solidFill>
                </a:rPr>
                <a:t>sd</a:t>
              </a:r>
              <a:r>
                <a:rPr lang="en-AU" dirty="0">
                  <a:solidFill>
                    <a:schemeClr val="tx1"/>
                  </a:solidFill>
                </a:rPr>
                <a:t>)</a:t>
              </a:r>
            </a:p>
          </p:txBody>
        </p:sp>
        <p:sp>
          <p:nvSpPr>
            <p:cNvPr id="9" name="Content Placeholder 7"/>
            <p:cNvSpPr txBox="1">
              <a:spLocks/>
            </p:cNvSpPr>
            <p:nvPr/>
          </p:nvSpPr>
          <p:spPr bwMode="auto">
            <a:xfrm>
              <a:off x="454323" y="4041959"/>
              <a:ext cx="2700251" cy="562053"/>
            </a:xfrm>
            <a:prstGeom prst="rect">
              <a:avLst/>
            </a:prstGeom>
            <a:noFill/>
            <a:ln w="9525">
              <a:noFill/>
              <a:miter lim="800000"/>
              <a:headEnd/>
              <a:tailEnd/>
            </a:ln>
          </p:spPr>
          <p:txBody>
            <a:bodyPr>
              <a:normAutofit/>
            </a:bodyPr>
            <a:lstStyle/>
            <a:p>
              <a:pPr marL="342900" indent="-342900">
                <a:spcBef>
                  <a:spcPct val="20000"/>
                </a:spcBef>
                <a:buFont typeface="Arial" charset="0"/>
                <a:buNone/>
                <a:defRPr/>
              </a:pPr>
              <a:r>
                <a:rPr kumimoji="0" lang="en-AU" dirty="0">
                  <a:latin typeface="+mn-lt"/>
                  <a:cs typeface="+mn-cs"/>
                </a:rPr>
                <a:t>Intervention group</a:t>
              </a:r>
            </a:p>
          </p:txBody>
        </p:sp>
        <p:sp>
          <p:nvSpPr>
            <p:cNvPr id="10" name="Flowchart: Process 9"/>
            <p:cNvSpPr/>
            <p:nvPr/>
          </p:nvSpPr>
          <p:spPr>
            <a:xfrm>
              <a:off x="6035793" y="2498696"/>
              <a:ext cx="1796992" cy="1105053"/>
            </a:xfrm>
            <a:prstGeom prst="flowChartProcess">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Post</a:t>
              </a:r>
            </a:p>
            <a:p>
              <a:pPr algn="ctr">
                <a:defRPr/>
              </a:pPr>
              <a:r>
                <a:rPr lang="en-AU" dirty="0"/>
                <a:t>m(</a:t>
              </a:r>
              <a:r>
                <a:rPr lang="en-AU" dirty="0" err="1"/>
                <a:t>sd</a:t>
              </a:r>
              <a:r>
                <a:rPr lang="en-AU" dirty="0"/>
                <a:t>)</a:t>
              </a:r>
            </a:p>
          </p:txBody>
        </p:sp>
        <p:sp>
          <p:nvSpPr>
            <p:cNvPr id="11" name="Flowchart: Process 10"/>
            <p:cNvSpPr/>
            <p:nvPr/>
          </p:nvSpPr>
          <p:spPr>
            <a:xfrm>
              <a:off x="6032618" y="4618302"/>
              <a:ext cx="1796992" cy="1103464"/>
            </a:xfrm>
            <a:prstGeom prst="flowChartProcess">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Post</a:t>
              </a:r>
            </a:p>
            <a:p>
              <a:pPr algn="ctr">
                <a:defRPr/>
              </a:pPr>
              <a:r>
                <a:rPr lang="en-AU" dirty="0"/>
                <a:t>m(</a:t>
              </a:r>
              <a:r>
                <a:rPr lang="en-AU" dirty="0" err="1"/>
                <a:t>sd</a:t>
              </a:r>
              <a:r>
                <a:rPr lang="en-AU" dirty="0"/>
                <a:t>)</a:t>
              </a:r>
            </a:p>
          </p:txBody>
        </p:sp>
        <p:cxnSp>
          <p:nvCxnSpPr>
            <p:cNvPr id="17" name="Straight Arrow Connector 16"/>
            <p:cNvCxnSpPr/>
            <p:nvPr/>
          </p:nvCxnSpPr>
          <p:spPr>
            <a:xfrm>
              <a:off x="2687864" y="5172415"/>
              <a:ext cx="3178072" cy="3175"/>
            </a:xfrm>
            <a:prstGeom prst="straightConnector1">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20" name="Content Placeholder 7"/>
            <p:cNvSpPr txBox="1">
              <a:spLocks/>
            </p:cNvSpPr>
            <p:nvPr/>
          </p:nvSpPr>
          <p:spPr bwMode="auto">
            <a:xfrm>
              <a:off x="3300619" y="2489170"/>
              <a:ext cx="2065270" cy="562053"/>
            </a:xfrm>
            <a:prstGeom prst="rect">
              <a:avLst/>
            </a:prstGeom>
            <a:noFill/>
            <a:ln w="9525">
              <a:noFill/>
              <a:miter lim="800000"/>
              <a:headEnd/>
              <a:tailEnd/>
            </a:ln>
          </p:spPr>
          <p:txBody>
            <a:bodyPr>
              <a:normAutofit fontScale="92500"/>
            </a:bodyPr>
            <a:lstStyle/>
            <a:p>
              <a:pPr marL="342900" indent="-342900">
                <a:spcBef>
                  <a:spcPct val="20000"/>
                </a:spcBef>
                <a:buFont typeface="Arial" charset="0"/>
                <a:buNone/>
                <a:defRPr/>
              </a:pPr>
              <a:r>
                <a:rPr kumimoji="0" lang="en-AU" sz="2600" b="1" dirty="0">
                  <a:solidFill>
                    <a:schemeClr val="accent2"/>
                  </a:solidFill>
                  <a:latin typeface="+mn-lt"/>
                  <a:cs typeface="+mn-cs"/>
                </a:rPr>
                <a:t>change m(</a:t>
              </a:r>
              <a:r>
                <a:rPr kumimoji="0" lang="en-AU" sz="2600" b="1" dirty="0" err="1">
                  <a:solidFill>
                    <a:schemeClr val="accent2"/>
                  </a:solidFill>
                  <a:latin typeface="+mn-lt"/>
                  <a:cs typeface="+mn-cs"/>
                </a:rPr>
                <a:t>sd</a:t>
              </a:r>
              <a:r>
                <a:rPr kumimoji="0" lang="en-AU" sz="2600" b="1" dirty="0">
                  <a:solidFill>
                    <a:schemeClr val="accent2"/>
                  </a:solidFill>
                  <a:latin typeface="+mn-lt"/>
                  <a:cs typeface="+mn-cs"/>
                </a:rPr>
                <a:t>)</a:t>
              </a:r>
            </a:p>
          </p:txBody>
        </p:sp>
        <p:cxnSp>
          <p:nvCxnSpPr>
            <p:cNvPr id="23" name="Straight Arrow Connector 22"/>
            <p:cNvCxnSpPr/>
            <p:nvPr/>
          </p:nvCxnSpPr>
          <p:spPr>
            <a:xfrm rot="5400000" flipH="1" flipV="1">
              <a:off x="3398100" y="4106262"/>
              <a:ext cx="1725850" cy="0"/>
            </a:xfrm>
            <a:prstGeom prst="straightConnector1">
              <a:avLst/>
            </a:prstGeom>
            <a:ln w="508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2686276" y="3048047"/>
              <a:ext cx="3176486" cy="3175"/>
            </a:xfrm>
            <a:prstGeom prst="straightConnector1">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6200000" flipV="1">
              <a:off x="6459576" y="4111819"/>
              <a:ext cx="777982" cy="3175"/>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34" name="Content Placeholder 7"/>
            <p:cNvSpPr txBox="1">
              <a:spLocks/>
            </p:cNvSpPr>
            <p:nvPr/>
          </p:nvSpPr>
          <p:spPr bwMode="auto">
            <a:xfrm>
              <a:off x="4261025" y="3845082"/>
              <a:ext cx="811187" cy="563641"/>
            </a:xfrm>
            <a:prstGeom prst="rect">
              <a:avLst/>
            </a:prstGeom>
            <a:noFill/>
            <a:ln w="9525">
              <a:noFill/>
              <a:miter lim="800000"/>
              <a:headEnd/>
              <a:tailEnd/>
            </a:ln>
          </p:spPr>
          <p:txBody>
            <a:bodyPr>
              <a:normAutofit/>
            </a:bodyPr>
            <a:lstStyle/>
            <a:p>
              <a:pPr marL="342900" indent="-342900">
                <a:spcBef>
                  <a:spcPct val="20000"/>
                </a:spcBef>
                <a:buFont typeface="Arial" charset="0"/>
                <a:buNone/>
                <a:defRPr/>
              </a:pPr>
              <a:r>
                <a:rPr kumimoji="0" lang="en-AU" sz="2600" b="1" dirty="0">
                  <a:solidFill>
                    <a:schemeClr val="accent2"/>
                  </a:solidFill>
                  <a:latin typeface="+mn-lt"/>
                  <a:cs typeface="+mn-cs"/>
                </a:rPr>
                <a:t>MD</a:t>
              </a:r>
            </a:p>
          </p:txBody>
        </p:sp>
        <p:sp>
          <p:nvSpPr>
            <p:cNvPr id="35" name="Content Placeholder 7"/>
            <p:cNvSpPr txBox="1">
              <a:spLocks/>
            </p:cNvSpPr>
            <p:nvPr/>
          </p:nvSpPr>
          <p:spPr bwMode="auto">
            <a:xfrm>
              <a:off x="6880316" y="3911766"/>
              <a:ext cx="811187" cy="562053"/>
            </a:xfrm>
            <a:prstGeom prst="rect">
              <a:avLst/>
            </a:prstGeom>
            <a:noFill/>
            <a:ln w="9525">
              <a:noFill/>
              <a:miter lim="800000"/>
              <a:headEnd/>
              <a:tailEnd/>
            </a:ln>
          </p:spPr>
          <p:txBody>
            <a:bodyPr>
              <a:normAutofit/>
            </a:bodyPr>
            <a:lstStyle/>
            <a:p>
              <a:pPr marL="342900" indent="-342900">
                <a:spcBef>
                  <a:spcPct val="20000"/>
                </a:spcBef>
                <a:buFont typeface="Arial" charset="0"/>
                <a:buNone/>
                <a:defRPr/>
              </a:pPr>
              <a:r>
                <a:rPr kumimoji="0" lang="en-AU" sz="2600" b="1" dirty="0">
                  <a:solidFill>
                    <a:schemeClr val="accent1"/>
                  </a:solidFill>
                  <a:latin typeface="+mn-lt"/>
                  <a:cs typeface="+mn-cs"/>
                </a:rPr>
                <a:t>MD</a:t>
              </a:r>
            </a:p>
          </p:txBody>
        </p:sp>
        <p:sp>
          <p:nvSpPr>
            <p:cNvPr id="36" name="Content Placeholder 7"/>
            <p:cNvSpPr txBox="1">
              <a:spLocks/>
            </p:cNvSpPr>
            <p:nvPr/>
          </p:nvSpPr>
          <p:spPr bwMode="auto">
            <a:xfrm>
              <a:off x="3332368" y="5194643"/>
              <a:ext cx="2065270" cy="562053"/>
            </a:xfrm>
            <a:prstGeom prst="rect">
              <a:avLst/>
            </a:prstGeom>
            <a:noFill/>
            <a:ln w="9525">
              <a:noFill/>
              <a:miter lim="800000"/>
              <a:headEnd/>
              <a:tailEnd/>
            </a:ln>
          </p:spPr>
          <p:txBody>
            <a:bodyPr>
              <a:normAutofit fontScale="92500"/>
            </a:bodyPr>
            <a:lstStyle/>
            <a:p>
              <a:pPr marL="342900" indent="-342900">
                <a:spcBef>
                  <a:spcPct val="20000"/>
                </a:spcBef>
                <a:buFont typeface="Arial" charset="0"/>
                <a:buNone/>
                <a:defRPr/>
              </a:pPr>
              <a:r>
                <a:rPr kumimoji="0" lang="en-AU" sz="2600" b="1" dirty="0">
                  <a:solidFill>
                    <a:schemeClr val="accent2"/>
                  </a:solidFill>
                  <a:latin typeface="+mn-lt"/>
                  <a:cs typeface="+mn-cs"/>
                </a:rPr>
                <a:t>change m(</a:t>
              </a:r>
              <a:r>
                <a:rPr kumimoji="0" lang="en-AU" sz="2600" b="1" dirty="0" err="1">
                  <a:solidFill>
                    <a:schemeClr val="accent2"/>
                  </a:solidFill>
                  <a:latin typeface="+mn-lt"/>
                  <a:cs typeface="+mn-cs"/>
                </a:rPr>
                <a:t>sd</a:t>
              </a:r>
              <a:r>
                <a:rPr kumimoji="0" lang="en-AU" sz="2600" b="1" dirty="0">
                  <a:solidFill>
                    <a:schemeClr val="accent2"/>
                  </a:solidFill>
                  <a:latin typeface="+mn-lt"/>
                  <a:cs typeface="+mn-cs"/>
                </a:rPr>
                <a:t>)</a:t>
              </a:r>
            </a:p>
          </p:txBody>
        </p:sp>
        <p:sp>
          <p:nvSpPr>
            <p:cNvPr id="21" name="Content Placeholder 7"/>
            <p:cNvSpPr txBox="1">
              <a:spLocks/>
            </p:cNvSpPr>
            <p:nvPr/>
          </p:nvSpPr>
          <p:spPr bwMode="auto">
            <a:xfrm>
              <a:off x="468611" y="1933468"/>
              <a:ext cx="2700250" cy="562053"/>
            </a:xfrm>
            <a:prstGeom prst="rect">
              <a:avLst/>
            </a:prstGeom>
            <a:noFill/>
            <a:ln w="9525">
              <a:noFill/>
              <a:miter lim="800000"/>
              <a:headEnd/>
              <a:tailEnd/>
            </a:ln>
          </p:spPr>
          <p:txBody>
            <a:bodyPr>
              <a:normAutofit/>
            </a:bodyPr>
            <a:lstStyle/>
            <a:p>
              <a:pPr marL="342900" indent="-342900">
                <a:spcBef>
                  <a:spcPct val="20000"/>
                </a:spcBef>
                <a:buFont typeface="Arial" charset="0"/>
                <a:buNone/>
                <a:defRPr/>
              </a:pPr>
              <a:r>
                <a:rPr kumimoji="0" lang="en-AU" dirty="0">
                  <a:latin typeface="+mn-lt"/>
                  <a:cs typeface="+mn-cs"/>
                </a:rPr>
                <a:t>Control group</a:t>
              </a:r>
            </a:p>
          </p:txBody>
        </p:sp>
      </p:grpSp>
    </p:spTree>
    <p:extLst>
      <p:ext uri="{BB962C8B-B14F-4D97-AF65-F5344CB8AC3E}">
        <p14:creationId xmlns:p14="http://schemas.microsoft.com/office/powerpoint/2010/main" val="41130699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Change from baseline data</a:t>
            </a:r>
          </a:p>
        </p:txBody>
      </p:sp>
      <p:sp>
        <p:nvSpPr>
          <p:cNvPr id="729091" name="Rectangle 3"/>
          <p:cNvSpPr>
            <a:spLocks noGrp="1" noChangeArrowheads="1"/>
          </p:cNvSpPr>
          <p:nvPr>
            <p:ph idx="4294967295"/>
          </p:nvPr>
        </p:nvSpPr>
        <p:spPr>
          <a:xfrm>
            <a:off x="609600" y="2178503"/>
            <a:ext cx="8089900" cy="3910013"/>
          </a:xfrm>
        </p:spPr>
        <p:txBody>
          <a:bodyPr/>
          <a:lstStyle/>
          <a:p>
            <a:pPr lvl="1"/>
            <a:r>
              <a:rPr lang="en-AU" altLang="en-US" dirty="0"/>
              <a:t>can increase or decrease precision</a:t>
            </a:r>
          </a:p>
          <a:p>
            <a:pPr lvl="2"/>
            <a:r>
              <a:rPr lang="en-AU" altLang="en-US" dirty="0"/>
              <a:t>reduce between-person variation</a:t>
            </a:r>
          </a:p>
          <a:p>
            <a:pPr lvl="2"/>
            <a:r>
              <a:rPr lang="en-AU" altLang="en-US" dirty="0"/>
              <a:t>increase error for unstable or imprecise measures</a:t>
            </a:r>
          </a:p>
          <a:p>
            <a:pPr lvl="1"/>
            <a:r>
              <a:rPr lang="en-AU" altLang="en-US" dirty="0"/>
              <a:t>regression (ANCOVA) better to adjusting for baseline values</a:t>
            </a:r>
          </a:p>
          <a:p>
            <a:pPr lvl="1"/>
            <a:r>
              <a:rPr lang="en-AU" altLang="en-US" dirty="0"/>
              <a:t>work with what is reported in your included studies:</a:t>
            </a:r>
          </a:p>
          <a:p>
            <a:pPr lvl="2"/>
            <a:r>
              <a:rPr lang="en-AU" altLang="en-US" dirty="0"/>
              <a:t>either post-intervention or change scores can be used</a:t>
            </a:r>
          </a:p>
          <a:p>
            <a:pPr lvl="2"/>
            <a:r>
              <a:rPr lang="en-AU" altLang="en-US" dirty="0"/>
              <a:t>can use a mixture (only for MD, not SMD)</a:t>
            </a:r>
          </a:p>
          <a:p>
            <a:pPr lvl="2"/>
            <a:r>
              <a:rPr lang="en-AU" altLang="en-US" dirty="0"/>
              <a:t>better to be consistent if possible</a:t>
            </a:r>
          </a:p>
          <a:p>
            <a:pPr lvl="2"/>
            <a:r>
              <a:rPr lang="en-AU" altLang="en-US" dirty="0"/>
              <a:t>avoid selective outcome reporting</a:t>
            </a:r>
          </a:p>
          <a:p>
            <a:pPr lvl="2"/>
            <a:r>
              <a:rPr lang="en-AU" altLang="en-US" dirty="0"/>
              <a:t>change scores require SD of the change</a:t>
            </a:r>
          </a:p>
        </p:txBody>
      </p:sp>
    </p:spTree>
    <p:extLst>
      <p:ext uri="{BB962C8B-B14F-4D97-AF65-F5344CB8AC3E}">
        <p14:creationId xmlns:p14="http://schemas.microsoft.com/office/powerpoint/2010/main" val="1069325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2909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2909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29091">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2909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39737" y="1317600"/>
            <a:ext cx="8303429" cy="632838"/>
          </a:xfrm>
        </p:spPr>
        <p:txBody>
          <a:bodyPr/>
          <a:lstStyle/>
          <a:p>
            <a:r>
              <a:rPr lang="en-AU" altLang="en-US" dirty="0"/>
              <a:t>Other data formats can also be used</a:t>
            </a:r>
          </a:p>
        </p:txBody>
      </p:sp>
      <p:sp>
        <p:nvSpPr>
          <p:cNvPr id="28675" name="Content Placeholder 2"/>
          <p:cNvSpPr>
            <a:spLocks noGrp="1"/>
          </p:cNvSpPr>
          <p:nvPr>
            <p:ph idx="4294967295"/>
          </p:nvPr>
        </p:nvSpPr>
        <p:spPr>
          <a:xfrm>
            <a:off x="685800" y="2056306"/>
            <a:ext cx="6119813" cy="3910013"/>
          </a:xfrm>
        </p:spPr>
        <p:txBody>
          <a:bodyPr/>
          <a:lstStyle/>
          <a:p>
            <a:pPr lvl="1"/>
            <a:r>
              <a:rPr lang="en-AU" altLang="en-US" dirty="0"/>
              <a:t>statistics other than mean and SD</a:t>
            </a:r>
          </a:p>
          <a:p>
            <a:pPr lvl="2"/>
            <a:r>
              <a:rPr lang="en-AU" altLang="en-US" dirty="0"/>
              <a:t>e.g. standard error, confidence interval, P value, t value, median, interquartile range</a:t>
            </a:r>
          </a:p>
          <a:p>
            <a:pPr lvl="2"/>
            <a:r>
              <a:rPr lang="en-AU" altLang="en-US" dirty="0"/>
              <a:t>clarify with the author if unclear</a:t>
            </a:r>
          </a:p>
          <a:p>
            <a:pPr lvl="2"/>
            <a:r>
              <a:rPr lang="en-AU" altLang="en-US" dirty="0"/>
              <a:t>can often calculate or estimate the mean and SD</a:t>
            </a:r>
          </a:p>
          <a:p>
            <a:pPr lvl="1"/>
            <a:r>
              <a:rPr lang="en-AU" altLang="en-US" dirty="0"/>
              <a:t>overall effect estimate</a:t>
            </a:r>
          </a:p>
          <a:p>
            <a:pPr lvl="2"/>
            <a:r>
              <a:rPr lang="en-AU" altLang="en-US" dirty="0"/>
              <a:t>e.g. MD, ANCOVA, ratio of means, ratio of geometric means</a:t>
            </a:r>
          </a:p>
          <a:p>
            <a:pPr lvl="2"/>
            <a:r>
              <a:rPr lang="en-AU" altLang="en-US" dirty="0"/>
              <a:t>can include in meta-analysis using generic inverse variance method</a:t>
            </a:r>
          </a:p>
          <a:p>
            <a:pPr lvl="2"/>
            <a:r>
              <a:rPr lang="en-AU" altLang="en-US" dirty="0"/>
              <a:t>need a measure of variance (e.g. SE, 95% CI)</a:t>
            </a:r>
          </a:p>
        </p:txBody>
      </p:sp>
      <p:grpSp>
        <p:nvGrpSpPr>
          <p:cNvPr id="28676" name="Group 7"/>
          <p:cNvGrpSpPr>
            <a:grpSpLocks/>
          </p:cNvGrpSpPr>
          <p:nvPr/>
        </p:nvGrpSpPr>
        <p:grpSpPr bwMode="auto">
          <a:xfrm>
            <a:off x="80690" y="6072188"/>
            <a:ext cx="6255023" cy="741362"/>
            <a:chOff x="1564827" y="5433242"/>
            <a:chExt cx="6254226" cy="741593"/>
          </a:xfrm>
        </p:grpSpPr>
        <p:pic>
          <p:nvPicPr>
            <p:cNvPr id="28677"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564827" y="5433242"/>
              <a:ext cx="492942" cy="741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8" name="Text Box 8"/>
            <p:cNvSpPr txBox="1">
              <a:spLocks noChangeArrowheads="1"/>
            </p:cNvSpPr>
            <p:nvPr/>
          </p:nvSpPr>
          <p:spPr bwMode="auto">
            <a:xfrm>
              <a:off x="2015892" y="5660325"/>
              <a:ext cx="5803161" cy="492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Clr>
                  <a:schemeClr val="tx1"/>
                </a:buClr>
                <a:buFont typeface="Wingdings" panose="05000000000000000000" pitchFamily="2" charset="2"/>
                <a:buNone/>
              </a:pPr>
              <a:r>
                <a:rPr lang="en-AU" altLang="en-US" sz="1800" spc="-20" dirty="0">
                  <a:solidFill>
                    <a:schemeClr val="tx2"/>
                  </a:solidFill>
                  <a:latin typeface="+mj-lt"/>
                </a:rPr>
                <a:t>See Section 6.5.2 of the Handbook</a:t>
              </a:r>
            </a:p>
          </p:txBody>
        </p:sp>
      </p:grpSp>
    </p:spTree>
    <p:extLst>
      <p:ext uri="{BB962C8B-B14F-4D97-AF65-F5344CB8AC3E}">
        <p14:creationId xmlns:p14="http://schemas.microsoft.com/office/powerpoint/2010/main" val="3238546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AU" altLang="en-US" dirty="0" err="1"/>
              <a:t>RevMan</a:t>
            </a:r>
            <a:r>
              <a:rPr lang="en-AU" altLang="en-US" dirty="0"/>
              <a:t> Calculator</a:t>
            </a:r>
            <a:endParaRPr lang="en-US" altLang="en-US" dirty="0"/>
          </a:p>
        </p:txBody>
      </p:sp>
      <p:pic>
        <p:nvPicPr>
          <p:cNvPr id="296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076450"/>
            <a:ext cx="9144000" cy="333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55296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39737" y="1317600"/>
            <a:ext cx="8466267" cy="632838"/>
          </a:xfrm>
        </p:spPr>
        <p:txBody>
          <a:bodyPr/>
          <a:lstStyle/>
          <a:p>
            <a:pPr eaLnBrk="1" hangingPunct="1"/>
            <a:r>
              <a:rPr lang="en-AU" altLang="en-US" dirty="0"/>
              <a:t>What to include in your protocol</a:t>
            </a:r>
          </a:p>
        </p:txBody>
      </p:sp>
      <p:sp>
        <p:nvSpPr>
          <p:cNvPr id="30723" name="Content Placeholder 2"/>
          <p:cNvSpPr>
            <a:spLocks noGrp="1"/>
          </p:cNvSpPr>
          <p:nvPr>
            <p:ph idx="4294967295"/>
          </p:nvPr>
        </p:nvSpPr>
        <p:spPr>
          <a:xfrm>
            <a:off x="0" y="2273300"/>
            <a:ext cx="8229600" cy="4130675"/>
          </a:xfrm>
        </p:spPr>
        <p:txBody>
          <a:bodyPr/>
          <a:lstStyle/>
          <a:p>
            <a:pPr marL="342900" indent="-342900" eaLnBrk="1" hangingPunct="1">
              <a:buFont typeface="Arial" panose="020B0604020202020204" pitchFamily="34" charset="0"/>
              <a:buChar char="•"/>
            </a:pPr>
            <a:r>
              <a:rPr lang="en-AU" altLang="en-US" dirty="0"/>
              <a:t>effect measure(s) to be used for continuous data</a:t>
            </a:r>
          </a:p>
        </p:txBody>
      </p:sp>
    </p:spTree>
    <p:extLst>
      <p:ext uri="{BB962C8B-B14F-4D97-AF65-F5344CB8AC3E}">
        <p14:creationId xmlns:p14="http://schemas.microsoft.com/office/powerpoint/2010/main" val="2672878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a:t>Take home message</a:t>
            </a:r>
            <a:endParaRPr lang="en-AU" altLang="en-US"/>
          </a:p>
        </p:txBody>
      </p:sp>
      <p:sp>
        <p:nvSpPr>
          <p:cNvPr id="31747" name="Rectangle 3"/>
          <p:cNvSpPr>
            <a:spLocks noGrp="1" noChangeArrowheads="1"/>
          </p:cNvSpPr>
          <p:nvPr>
            <p:ph idx="1"/>
          </p:nvPr>
        </p:nvSpPr>
        <p:spPr>
          <a:xfrm>
            <a:off x="439738" y="2275200"/>
            <a:ext cx="6787780" cy="3909600"/>
          </a:xfrm>
        </p:spPr>
        <p:txBody>
          <a:bodyPr/>
          <a:lstStyle/>
          <a:p>
            <a:pPr marL="342900" indent="-342900">
              <a:buFont typeface="Arial" panose="020B0604020202020204" pitchFamily="34" charset="0"/>
              <a:buChar char="•"/>
            </a:pPr>
            <a:r>
              <a:rPr lang="en-AU" altLang="en-US" dirty="0"/>
              <a:t>mean difference and standardised mean difference compare continuous measures between two groups</a:t>
            </a:r>
          </a:p>
          <a:p>
            <a:pPr marL="342900" indent="-342900">
              <a:buFont typeface="Arial" panose="020B0604020202020204" pitchFamily="34" charset="0"/>
              <a:buChar char="•"/>
            </a:pPr>
            <a:r>
              <a:rPr lang="en-AU" altLang="en-US" dirty="0"/>
              <a:t>for basic analysis of continuous data you need the mean and SD and the number of participants in each group</a:t>
            </a:r>
          </a:p>
          <a:p>
            <a:pPr marL="342900" indent="-342900">
              <a:buFont typeface="Arial" panose="020B0604020202020204" pitchFamily="34" charset="0"/>
              <a:buChar char="•"/>
            </a:pPr>
            <a:r>
              <a:rPr lang="en-AU" altLang="en-US" dirty="0"/>
              <a:t>both change and post-intervention data can be combined in your analysis</a:t>
            </a:r>
          </a:p>
          <a:p>
            <a:pPr marL="342900" indent="-342900">
              <a:buFont typeface="Arial" panose="020B0604020202020204" pitchFamily="34" charset="0"/>
              <a:buChar char="•"/>
            </a:pPr>
            <a:r>
              <a:rPr lang="en-AU" altLang="en-US" dirty="0"/>
              <a:t>the required statistics can often be calculated from the reported data</a:t>
            </a:r>
          </a:p>
        </p:txBody>
      </p:sp>
    </p:spTree>
    <p:extLst>
      <p:ext uri="{BB962C8B-B14F-4D97-AF65-F5344CB8AC3E}">
        <p14:creationId xmlns:p14="http://schemas.microsoft.com/office/powerpoint/2010/main" val="130613132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AU" altLang="en-US" dirty="0"/>
              <a:t>References</a:t>
            </a:r>
          </a:p>
        </p:txBody>
      </p:sp>
      <p:sp>
        <p:nvSpPr>
          <p:cNvPr id="31747" name="Content Placeholder 3"/>
          <p:cNvSpPr>
            <a:spLocks noGrp="1"/>
          </p:cNvSpPr>
          <p:nvPr>
            <p:ph idx="4294967295"/>
          </p:nvPr>
        </p:nvSpPr>
        <p:spPr>
          <a:xfrm>
            <a:off x="273050" y="1996102"/>
            <a:ext cx="8229600" cy="2478088"/>
          </a:xfrm>
        </p:spPr>
        <p:txBody>
          <a:bodyPr>
            <a:normAutofit/>
          </a:bodyPr>
          <a:lstStyle/>
          <a:p>
            <a:pPr marL="358775" indent="-358775">
              <a:buFont typeface="Arial" charset="0"/>
              <a:buChar char="•"/>
              <a:tabLst>
                <a:tab pos="179388" algn="l"/>
              </a:tabLst>
              <a:defRPr/>
            </a:pPr>
            <a:r>
              <a:rPr lang="en-GB" sz="1600" dirty="0"/>
              <a:t>Higgins JPT, Li T, </a:t>
            </a:r>
            <a:r>
              <a:rPr lang="en-GB" sz="1600" dirty="0" err="1"/>
              <a:t>Deeks</a:t>
            </a:r>
            <a:r>
              <a:rPr lang="en-GB" sz="1600" dirty="0"/>
              <a:t> JJ (editors). </a:t>
            </a:r>
            <a:r>
              <a:rPr lang="en-GB" sz="1600" b="1" dirty="0"/>
              <a:t>Chapter 6: Choosing effect measures and computing estimates of effect. </a:t>
            </a:r>
            <a:r>
              <a:rPr lang="en-GB" sz="1600" dirty="0"/>
              <a:t>In: Higgins JPT, Thomas J, Chandler J, </a:t>
            </a:r>
            <a:r>
              <a:rPr lang="en-GB" sz="1600" dirty="0" err="1"/>
              <a:t>Cumpston</a:t>
            </a:r>
            <a:r>
              <a:rPr lang="en-GB" sz="1600" dirty="0"/>
              <a:t> M, Li T, Page MJ, Welch VA (editors). Cochrane Handbook for Systematic Reviews of Interventions version 6.1 (updated September 2020). Cochrane, 2020. Available from </a:t>
            </a:r>
            <a:r>
              <a:rPr lang="en-GB" sz="1600" dirty="0">
                <a:hlinkClick r:id="rId3">
                  <a:extLst>
                    <a:ext uri="{A12FA001-AC4F-418D-AE19-62706E023703}">
                      <ahyp:hlinkClr xmlns:ahyp="http://schemas.microsoft.com/office/drawing/2018/hyperlinkcolor" val="tx"/>
                    </a:ext>
                  </a:extLst>
                </a:hlinkClick>
              </a:rPr>
              <a:t>www.training.cochrane.org/handbook</a:t>
            </a:r>
            <a:r>
              <a:rPr lang="en-GB" sz="1600" dirty="0"/>
              <a:t>.</a:t>
            </a:r>
            <a:endParaRPr lang="en-GB" altLang="en-US" sz="1600" dirty="0"/>
          </a:p>
          <a:p>
            <a:pPr marL="358775" indent="-358775">
              <a:buFont typeface="Arial" charset="0"/>
              <a:buChar char="•"/>
              <a:tabLst>
                <a:tab pos="179388" algn="l"/>
              </a:tabLst>
              <a:defRPr/>
            </a:pPr>
            <a:r>
              <a:rPr lang="en-GB" sz="1600" dirty="0" err="1"/>
              <a:t>Deeks</a:t>
            </a:r>
            <a:r>
              <a:rPr lang="en-GB" sz="1600" dirty="0"/>
              <a:t> JJ, Higgins JPT, Altman DG (editors). </a:t>
            </a:r>
            <a:r>
              <a:rPr lang="en-GB" sz="1600" b="1" dirty="0"/>
              <a:t>Chapter 10: Analysing data and undertaking meta-analyses.</a:t>
            </a:r>
            <a:r>
              <a:rPr lang="en-GB" sz="1600" dirty="0"/>
              <a:t> In: Higgins JPT, Thomas J, Chandler J, </a:t>
            </a:r>
            <a:r>
              <a:rPr lang="en-GB" sz="1600" dirty="0" err="1"/>
              <a:t>Cumpston</a:t>
            </a:r>
            <a:r>
              <a:rPr lang="en-GB" sz="1600" dirty="0"/>
              <a:t> M, Li T, Page MJ, Welch VA (editors). Cochrane Handbook for Systematic Reviews of Interventions version 6.1 (updated September 2020). Cochrane, 2020. Available from </a:t>
            </a:r>
            <a:r>
              <a:rPr lang="en-GB" sz="1600" dirty="0">
                <a:hlinkClick r:id="rId3">
                  <a:extLst>
                    <a:ext uri="{A12FA001-AC4F-418D-AE19-62706E023703}">
                      <ahyp:hlinkClr xmlns:ahyp="http://schemas.microsoft.com/office/drawing/2018/hyperlinkcolor" val="tx"/>
                    </a:ext>
                  </a:extLst>
                </a:hlinkClick>
              </a:rPr>
              <a:t>www.training.cochrane.org/handbook</a:t>
            </a:r>
            <a:r>
              <a:rPr lang="en-GB" sz="1600" dirty="0"/>
              <a:t>.</a:t>
            </a:r>
            <a:endParaRPr lang="en-GB" altLang="en-US" sz="1600" dirty="0"/>
          </a:p>
        </p:txBody>
      </p:sp>
      <p:sp>
        <p:nvSpPr>
          <p:cNvPr id="7" name="Title 1"/>
          <p:cNvSpPr txBox="1">
            <a:spLocks/>
          </p:cNvSpPr>
          <p:nvPr/>
        </p:nvSpPr>
        <p:spPr bwMode="auto">
          <a:xfrm>
            <a:off x="273050" y="4240213"/>
            <a:ext cx="8866188" cy="857250"/>
          </a:xfrm>
          <a:prstGeom prst="rect">
            <a:avLst/>
          </a:prstGeom>
          <a:noFill/>
          <a:ln w="9525">
            <a:noFill/>
            <a:miter lim="800000"/>
            <a:headEnd/>
            <a:tailEnd/>
          </a:ln>
        </p:spPr>
        <p:txBody>
          <a:bodyPr anchor="ctr"/>
          <a:lstStyle/>
          <a:p>
            <a:pPr>
              <a:defRPr/>
            </a:pPr>
            <a:r>
              <a:rPr lang="en-AU" sz="3600" b="1" spc="-40" dirty="0">
                <a:solidFill>
                  <a:schemeClr val="bg2"/>
                </a:solidFill>
                <a:latin typeface="+mj-lt"/>
                <a:ea typeface="+mj-ea"/>
                <a:cs typeface="+mj-cs"/>
              </a:rPr>
              <a:t>Acknowledgements</a:t>
            </a:r>
          </a:p>
        </p:txBody>
      </p:sp>
      <p:sp>
        <p:nvSpPr>
          <p:cNvPr id="10" name="Content Placeholder 3"/>
          <p:cNvSpPr txBox="1">
            <a:spLocks/>
          </p:cNvSpPr>
          <p:nvPr/>
        </p:nvSpPr>
        <p:spPr bwMode="auto">
          <a:xfrm>
            <a:off x="598488" y="5108575"/>
            <a:ext cx="8229600" cy="1262063"/>
          </a:xfrm>
          <a:prstGeom prst="rect">
            <a:avLst/>
          </a:prstGeom>
          <a:noFill/>
          <a:ln w="9525">
            <a:noFill/>
            <a:miter lim="800000"/>
            <a:headEnd/>
            <a:tailEnd/>
          </a:ln>
        </p:spPr>
        <p:txBody>
          <a:bodyPr/>
          <a:lstStyle/>
          <a:p>
            <a:pPr marL="358775" indent="-358775">
              <a:spcBef>
                <a:spcPct val="20000"/>
              </a:spcBef>
              <a:buFont typeface="Arial" charset="0"/>
              <a:buChar char="•"/>
              <a:tabLst>
                <a:tab pos="179388" algn="l"/>
              </a:tabLst>
              <a:defRPr/>
            </a:pPr>
            <a:r>
              <a:rPr lang="en-AU" sz="1600" dirty="0">
                <a:solidFill>
                  <a:schemeClr val="tx2"/>
                </a:solidFill>
                <a:latin typeface="+mj-lt"/>
                <a:cs typeface="Arial" charset="0"/>
              </a:rPr>
              <a:t>Compiled by Miranda Cumpston</a:t>
            </a:r>
          </a:p>
          <a:p>
            <a:pPr marL="358775" indent="-358775">
              <a:spcBef>
                <a:spcPct val="20000"/>
              </a:spcBef>
              <a:buFont typeface="Arial" charset="0"/>
              <a:buChar char="•"/>
              <a:tabLst>
                <a:tab pos="179388" algn="l"/>
              </a:tabLst>
              <a:defRPr/>
            </a:pPr>
            <a:r>
              <a:rPr lang="en-AU" sz="1600" dirty="0">
                <a:solidFill>
                  <a:schemeClr val="tx2"/>
                </a:solidFill>
                <a:latin typeface="+mj-lt"/>
                <a:cs typeface="Arial" charset="0"/>
              </a:rPr>
              <a:t>Based on materials by Cochrane Australia, Cochrane UK and the Cochrane Statistical Methods Group.</a:t>
            </a:r>
          </a:p>
          <a:p>
            <a:pPr marL="358775" indent="-358775">
              <a:spcBef>
                <a:spcPct val="20000"/>
              </a:spcBef>
              <a:buFont typeface="Arial" charset="0"/>
              <a:buChar char="•"/>
              <a:tabLst>
                <a:tab pos="179388" algn="l"/>
              </a:tabLst>
              <a:defRPr/>
            </a:pPr>
            <a:r>
              <a:rPr lang="en-AU" sz="1600" dirty="0">
                <a:solidFill>
                  <a:schemeClr val="tx2"/>
                </a:solidFill>
                <a:latin typeface="+mj-lt"/>
                <a:cs typeface="Arial" charset="0"/>
              </a:rPr>
              <a:t>Approved by the </a:t>
            </a:r>
            <a:r>
              <a:rPr lang="hr-HR" sz="1600" dirty="0">
                <a:solidFill>
                  <a:schemeClr val="tx2"/>
                </a:solidFill>
                <a:latin typeface="+mj-lt"/>
                <a:cs typeface="Arial" charset="0"/>
              </a:rPr>
              <a:t>Convenors of Cochrane Methods Groups</a:t>
            </a:r>
            <a:endParaRPr lang="en-AU" sz="1600" dirty="0">
              <a:solidFill>
                <a:schemeClr val="tx2"/>
              </a:solidFill>
              <a:latin typeface="+mj-lt"/>
              <a:cs typeface="Arial" charset="0"/>
            </a:endParaRPr>
          </a:p>
        </p:txBody>
      </p:sp>
    </p:spTree>
    <p:extLst>
      <p:ext uri="{BB962C8B-B14F-4D97-AF65-F5344CB8AC3E}">
        <p14:creationId xmlns:p14="http://schemas.microsoft.com/office/powerpoint/2010/main" val="162501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a:spLocks noChangeArrowheads="1"/>
          </p:cNvSpPr>
          <p:nvPr/>
        </p:nvSpPr>
        <p:spPr bwMode="auto">
          <a:xfrm>
            <a:off x="6735763" y="830263"/>
            <a:ext cx="1800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AU" altLang="en-US" sz="2400" b="1" dirty="0">
                <a:solidFill>
                  <a:schemeClr val="tx2"/>
                </a:solidFill>
              </a:rPr>
              <a:t>Review level</a:t>
            </a:r>
          </a:p>
          <a:p>
            <a:pPr algn="ctr" eaLnBrk="1" hangingPunct="1">
              <a:spcBef>
                <a:spcPct val="0"/>
              </a:spcBef>
              <a:buFontTx/>
              <a:buNone/>
            </a:pPr>
            <a:r>
              <a:rPr lang="en-AU" altLang="en-US" sz="2400" b="1" dirty="0">
                <a:solidFill>
                  <a:schemeClr val="tx2"/>
                </a:solidFill>
              </a:rPr>
              <a:t>↓</a:t>
            </a:r>
          </a:p>
        </p:txBody>
      </p:sp>
      <p:sp>
        <p:nvSpPr>
          <p:cNvPr id="26" name="Rectangle 25"/>
          <p:cNvSpPr/>
          <p:nvPr/>
        </p:nvSpPr>
        <p:spPr>
          <a:xfrm>
            <a:off x="6838950" y="3489325"/>
            <a:ext cx="2084388" cy="411163"/>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sp>
        <p:nvSpPr>
          <p:cNvPr id="28" name="Right Brace 27"/>
          <p:cNvSpPr/>
          <p:nvPr/>
        </p:nvSpPr>
        <p:spPr>
          <a:xfrm>
            <a:off x="6091238" y="2046288"/>
            <a:ext cx="525462" cy="3295650"/>
          </a:xfrm>
          <a:prstGeom prst="rightBrace">
            <a:avLst/>
          </a:prstGeom>
          <a:ln w="76200">
            <a:solidFill>
              <a:schemeClr val="accent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AU">
              <a:cs typeface="Arial" charset="0"/>
            </a:endParaRPr>
          </a:p>
        </p:txBody>
      </p:sp>
      <p:sp>
        <p:nvSpPr>
          <p:cNvPr id="22" name="TextBox 21"/>
          <p:cNvSpPr txBox="1"/>
          <p:nvPr/>
        </p:nvSpPr>
        <p:spPr>
          <a:xfrm>
            <a:off x="223838" y="2082800"/>
            <a:ext cx="1289050" cy="369332"/>
          </a:xfrm>
          <a:prstGeom prst="rect">
            <a:avLst/>
          </a:prstGeom>
          <a:noFill/>
        </p:spPr>
        <p:txBody>
          <a:bodyPr>
            <a:spAutoFit/>
          </a:bodyPr>
          <a:lstStyle/>
          <a:p>
            <a:pPr>
              <a:defRPr/>
            </a:pPr>
            <a:r>
              <a:rPr lang="en-AU" b="1" dirty="0">
                <a:solidFill>
                  <a:schemeClr val="tx2"/>
                </a:solidFill>
                <a:latin typeface="+mn-lt"/>
                <a:cs typeface="Arial" charset="0"/>
              </a:rPr>
              <a:t>Study A</a:t>
            </a:r>
          </a:p>
        </p:txBody>
      </p:sp>
      <p:grpSp>
        <p:nvGrpSpPr>
          <p:cNvPr id="6150" name="Group 101"/>
          <p:cNvGrpSpPr>
            <a:grpSpLocks noChangeAspect="1"/>
          </p:cNvGrpSpPr>
          <p:nvPr/>
        </p:nvGrpSpPr>
        <p:grpSpPr bwMode="auto">
          <a:xfrm>
            <a:off x="1600200" y="1912938"/>
            <a:ext cx="4225925" cy="785812"/>
            <a:chOff x="1619886" y="1899817"/>
            <a:chExt cx="4226147" cy="785611"/>
          </a:xfrm>
        </p:grpSpPr>
        <p:sp>
          <p:nvSpPr>
            <p:cNvPr id="4" name="Rectangle 3"/>
            <p:cNvSpPr/>
            <p:nvPr/>
          </p:nvSpPr>
          <p:spPr>
            <a:xfrm>
              <a:off x="4175895" y="2047416"/>
              <a:ext cx="1670138" cy="41105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93" name="Group 28"/>
            <p:cNvGrpSpPr>
              <a:grpSpLocks/>
            </p:cNvGrpSpPr>
            <p:nvPr/>
          </p:nvGrpSpPr>
          <p:grpSpPr bwMode="auto">
            <a:xfrm>
              <a:off x="1619886" y="1899817"/>
              <a:ext cx="1725770" cy="785611"/>
              <a:chOff x="3039414" y="691161"/>
              <a:chExt cx="2648758" cy="1163396"/>
            </a:xfrm>
          </p:grpSpPr>
          <p:sp>
            <p:nvSpPr>
              <p:cNvPr id="10" name="Oval 9"/>
              <p:cNvSpPr/>
              <p:nvPr/>
            </p:nvSpPr>
            <p:spPr>
              <a:xfrm>
                <a:off x="3534058" y="1396250"/>
                <a:ext cx="45809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1" name="Oval 10"/>
              <p:cNvSpPr/>
              <p:nvPr/>
            </p:nvSpPr>
            <p:spPr>
              <a:xfrm>
                <a:off x="4123731" y="940292"/>
                <a:ext cx="455656"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3" name="Oval 12"/>
              <p:cNvSpPr/>
              <p:nvPr/>
            </p:nvSpPr>
            <p:spPr>
              <a:xfrm>
                <a:off x="3582791" y="691161"/>
                <a:ext cx="455656"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4" name="Oval 13"/>
              <p:cNvSpPr/>
              <p:nvPr/>
            </p:nvSpPr>
            <p:spPr>
              <a:xfrm>
                <a:off x="4774320" y="1363346"/>
                <a:ext cx="455657"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5" name="Oval 14"/>
              <p:cNvSpPr/>
              <p:nvPr/>
            </p:nvSpPr>
            <p:spPr>
              <a:xfrm>
                <a:off x="4703658" y="742868"/>
                <a:ext cx="455656"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6" name="Oval 15"/>
              <p:cNvSpPr/>
              <p:nvPr/>
            </p:nvSpPr>
            <p:spPr>
              <a:xfrm>
                <a:off x="3039414" y="1029604"/>
                <a:ext cx="45809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8" name="Oval 17"/>
              <p:cNvSpPr/>
              <p:nvPr/>
            </p:nvSpPr>
            <p:spPr>
              <a:xfrm>
                <a:off x="5229977" y="984947"/>
                <a:ext cx="458093"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17" name="Rectangle 16"/>
              <p:cNvSpPr/>
              <p:nvPr/>
            </p:nvSpPr>
            <p:spPr>
              <a:xfrm>
                <a:off x="3039414" y="1116564"/>
                <a:ext cx="2524386"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30" name="Down Arrow 29"/>
            <p:cNvSpPr/>
            <p:nvPr/>
          </p:nvSpPr>
          <p:spPr>
            <a:xfrm rot="16200000">
              <a:off x="3647285" y="2014012"/>
              <a:ext cx="358683" cy="48897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grpSp>
        <p:nvGrpSpPr>
          <p:cNvPr id="5" name="Group 116"/>
          <p:cNvGrpSpPr>
            <a:grpSpLocks/>
          </p:cNvGrpSpPr>
          <p:nvPr/>
        </p:nvGrpSpPr>
        <p:grpSpPr bwMode="auto">
          <a:xfrm>
            <a:off x="268288" y="2851150"/>
            <a:ext cx="5600700" cy="785813"/>
            <a:chOff x="268306" y="2850715"/>
            <a:chExt cx="5601337" cy="785611"/>
          </a:xfrm>
        </p:grpSpPr>
        <p:sp>
          <p:nvSpPr>
            <p:cNvPr id="42" name="Rectangle 41"/>
            <p:cNvSpPr/>
            <p:nvPr/>
          </p:nvSpPr>
          <p:spPr>
            <a:xfrm>
              <a:off x="4199403" y="2998315"/>
              <a:ext cx="1670240" cy="411056"/>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81" name="Group 42"/>
            <p:cNvGrpSpPr>
              <a:grpSpLocks/>
            </p:cNvGrpSpPr>
            <p:nvPr/>
          </p:nvGrpSpPr>
          <p:grpSpPr bwMode="auto">
            <a:xfrm>
              <a:off x="1643496" y="2850715"/>
              <a:ext cx="1725770" cy="785611"/>
              <a:chOff x="3039414" y="691161"/>
              <a:chExt cx="2648758" cy="1163396"/>
            </a:xfrm>
          </p:grpSpPr>
          <p:sp>
            <p:nvSpPr>
              <p:cNvPr id="51" name="Oval 50"/>
              <p:cNvSpPr/>
              <p:nvPr/>
            </p:nvSpPr>
            <p:spPr>
              <a:xfrm>
                <a:off x="5229712" y="984948"/>
                <a:ext cx="458121" cy="458306"/>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4" name="Oval 43"/>
              <p:cNvSpPr/>
              <p:nvPr/>
            </p:nvSpPr>
            <p:spPr>
              <a:xfrm>
                <a:off x="3533689" y="1396249"/>
                <a:ext cx="458121"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5" name="Oval 44"/>
              <p:cNvSpPr/>
              <p:nvPr/>
            </p:nvSpPr>
            <p:spPr>
              <a:xfrm>
                <a:off x="4123398" y="940292"/>
                <a:ext cx="455685" cy="45595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6" name="Oval 45"/>
              <p:cNvSpPr/>
              <p:nvPr/>
            </p:nvSpPr>
            <p:spPr>
              <a:xfrm>
                <a:off x="3582425" y="691161"/>
                <a:ext cx="455685"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7" name="Oval 46"/>
              <p:cNvSpPr/>
              <p:nvPr/>
            </p:nvSpPr>
            <p:spPr>
              <a:xfrm>
                <a:off x="4774028" y="1363345"/>
                <a:ext cx="455683"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8" name="Oval 47"/>
              <p:cNvSpPr/>
              <p:nvPr/>
            </p:nvSpPr>
            <p:spPr>
              <a:xfrm>
                <a:off x="4703360" y="742867"/>
                <a:ext cx="455685" cy="45595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49" name="Oval 48"/>
              <p:cNvSpPr/>
              <p:nvPr/>
            </p:nvSpPr>
            <p:spPr>
              <a:xfrm>
                <a:off x="3039016" y="1029603"/>
                <a:ext cx="458121" cy="45830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0" name="Rectangle 49"/>
              <p:cNvSpPr/>
              <p:nvPr/>
            </p:nvSpPr>
            <p:spPr>
              <a:xfrm>
                <a:off x="3039016" y="1116565"/>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52" name="TextBox 51"/>
            <p:cNvSpPr txBox="1"/>
            <p:nvPr/>
          </p:nvSpPr>
          <p:spPr>
            <a:xfrm>
              <a:off x="268306" y="3020534"/>
              <a:ext cx="1287608" cy="369237"/>
            </a:xfrm>
            <a:prstGeom prst="rect">
              <a:avLst/>
            </a:prstGeom>
            <a:noFill/>
          </p:spPr>
          <p:txBody>
            <a:bodyPr>
              <a:spAutoFit/>
            </a:bodyPr>
            <a:lstStyle/>
            <a:p>
              <a:pPr>
                <a:defRPr/>
              </a:pPr>
              <a:r>
                <a:rPr lang="en-AU" b="1" dirty="0">
                  <a:solidFill>
                    <a:schemeClr val="tx2"/>
                  </a:solidFill>
                  <a:latin typeface="+mn-lt"/>
                  <a:cs typeface="Arial" charset="0"/>
                </a:rPr>
                <a:t>Study B</a:t>
              </a:r>
            </a:p>
          </p:txBody>
        </p:sp>
        <p:sp>
          <p:nvSpPr>
            <p:cNvPr id="53" name="Down Arrow 52"/>
            <p:cNvSpPr/>
            <p:nvPr/>
          </p:nvSpPr>
          <p:spPr>
            <a:xfrm rot="16200000">
              <a:off x="3670771" y="2964896"/>
              <a:ext cx="358683" cy="48900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grpSp>
        <p:nvGrpSpPr>
          <p:cNvPr id="7" name="Group 115"/>
          <p:cNvGrpSpPr>
            <a:grpSpLocks/>
          </p:cNvGrpSpPr>
          <p:nvPr/>
        </p:nvGrpSpPr>
        <p:grpSpPr bwMode="auto">
          <a:xfrm>
            <a:off x="268288" y="3789361"/>
            <a:ext cx="5600700" cy="785813"/>
            <a:chOff x="268306" y="3789712"/>
            <a:chExt cx="5601337" cy="785612"/>
          </a:xfrm>
        </p:grpSpPr>
        <p:sp>
          <p:nvSpPr>
            <p:cNvPr id="54" name="Rectangle 53"/>
            <p:cNvSpPr/>
            <p:nvPr/>
          </p:nvSpPr>
          <p:spPr>
            <a:xfrm>
              <a:off x="4199403" y="3937313"/>
              <a:ext cx="1670240" cy="41105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69" name="Group 54"/>
            <p:cNvGrpSpPr>
              <a:grpSpLocks/>
            </p:cNvGrpSpPr>
            <p:nvPr/>
          </p:nvGrpSpPr>
          <p:grpSpPr bwMode="auto">
            <a:xfrm>
              <a:off x="1643236" y="3789712"/>
              <a:ext cx="1725808" cy="785612"/>
              <a:chOff x="3039016" y="691159"/>
              <a:chExt cx="2648817" cy="1163398"/>
            </a:xfrm>
          </p:grpSpPr>
          <p:sp>
            <p:nvSpPr>
              <p:cNvPr id="56" name="Oval 55"/>
              <p:cNvSpPr/>
              <p:nvPr/>
            </p:nvSpPr>
            <p:spPr>
              <a:xfrm>
                <a:off x="3533689" y="1396250"/>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7" name="Oval 56"/>
              <p:cNvSpPr/>
              <p:nvPr/>
            </p:nvSpPr>
            <p:spPr>
              <a:xfrm>
                <a:off x="4123398" y="940293"/>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8" name="Oval 57"/>
              <p:cNvSpPr/>
              <p:nvPr/>
            </p:nvSpPr>
            <p:spPr>
              <a:xfrm>
                <a:off x="3582425" y="691159"/>
                <a:ext cx="455685"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59" name="Oval 58"/>
              <p:cNvSpPr/>
              <p:nvPr/>
            </p:nvSpPr>
            <p:spPr>
              <a:xfrm>
                <a:off x="4774030" y="1363344"/>
                <a:ext cx="455684"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0" name="Oval 59"/>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1" name="Oval 60"/>
              <p:cNvSpPr/>
              <p:nvPr/>
            </p:nvSpPr>
            <p:spPr>
              <a:xfrm>
                <a:off x="3039016" y="1029604"/>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3" name="Oval 62"/>
              <p:cNvSpPr/>
              <p:nvPr/>
            </p:nvSpPr>
            <p:spPr>
              <a:xfrm>
                <a:off x="5229712" y="984948"/>
                <a:ext cx="458121"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2" name="Rectangle 61"/>
              <p:cNvSpPr/>
              <p:nvPr/>
            </p:nvSpPr>
            <p:spPr>
              <a:xfrm>
                <a:off x="3039016" y="1116564"/>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64" name="TextBox 63"/>
            <p:cNvSpPr txBox="1"/>
            <p:nvPr/>
          </p:nvSpPr>
          <p:spPr>
            <a:xfrm>
              <a:off x="268306" y="3959533"/>
              <a:ext cx="1287608" cy="369238"/>
            </a:xfrm>
            <a:prstGeom prst="rect">
              <a:avLst/>
            </a:prstGeom>
            <a:noFill/>
          </p:spPr>
          <p:txBody>
            <a:bodyPr>
              <a:spAutoFit/>
            </a:bodyPr>
            <a:lstStyle/>
            <a:p>
              <a:pPr>
                <a:defRPr/>
              </a:pPr>
              <a:r>
                <a:rPr lang="en-AU" b="1" dirty="0">
                  <a:solidFill>
                    <a:schemeClr val="tx2"/>
                  </a:solidFill>
                  <a:latin typeface="+mn-lt"/>
                  <a:cs typeface="Arial" charset="0"/>
                </a:rPr>
                <a:t>Study C</a:t>
              </a:r>
            </a:p>
          </p:txBody>
        </p:sp>
        <p:sp>
          <p:nvSpPr>
            <p:cNvPr id="65" name="Down Arrow 64"/>
            <p:cNvSpPr/>
            <p:nvPr/>
          </p:nvSpPr>
          <p:spPr>
            <a:xfrm rot="16200000">
              <a:off x="3670771" y="3903894"/>
              <a:ext cx="358683" cy="48900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grpSp>
        <p:nvGrpSpPr>
          <p:cNvPr id="9" name="Group 114"/>
          <p:cNvGrpSpPr>
            <a:grpSpLocks/>
          </p:cNvGrpSpPr>
          <p:nvPr/>
        </p:nvGrpSpPr>
        <p:grpSpPr bwMode="auto">
          <a:xfrm>
            <a:off x="268288" y="4776788"/>
            <a:ext cx="5600700" cy="785812"/>
            <a:chOff x="268306" y="4776634"/>
            <a:chExt cx="5601337" cy="785611"/>
          </a:xfrm>
        </p:grpSpPr>
        <p:sp>
          <p:nvSpPr>
            <p:cNvPr id="66" name="Rectangle 65"/>
            <p:cNvSpPr/>
            <p:nvPr/>
          </p:nvSpPr>
          <p:spPr>
            <a:xfrm>
              <a:off x="4199403" y="4924233"/>
              <a:ext cx="1670240" cy="411058"/>
            </a:xfrm>
            <a:prstGeom prst="rect">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600" b="1" dirty="0"/>
                <a:t>Effect measure</a:t>
              </a:r>
            </a:p>
          </p:txBody>
        </p:sp>
        <p:grpSp>
          <p:nvGrpSpPr>
            <p:cNvPr id="6157" name="Group 66"/>
            <p:cNvGrpSpPr>
              <a:grpSpLocks/>
            </p:cNvGrpSpPr>
            <p:nvPr/>
          </p:nvGrpSpPr>
          <p:grpSpPr bwMode="auto">
            <a:xfrm>
              <a:off x="1643496" y="4776634"/>
              <a:ext cx="1725770" cy="785611"/>
              <a:chOff x="3039414" y="691161"/>
              <a:chExt cx="2648758" cy="1163396"/>
            </a:xfrm>
          </p:grpSpPr>
          <p:sp>
            <p:nvSpPr>
              <p:cNvPr id="68" name="Oval 67"/>
              <p:cNvSpPr/>
              <p:nvPr/>
            </p:nvSpPr>
            <p:spPr>
              <a:xfrm>
                <a:off x="3533689" y="1396250"/>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69" name="Oval 68"/>
              <p:cNvSpPr/>
              <p:nvPr/>
            </p:nvSpPr>
            <p:spPr>
              <a:xfrm>
                <a:off x="4123398" y="940292"/>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0" name="Oval 69"/>
              <p:cNvSpPr/>
              <p:nvPr/>
            </p:nvSpPr>
            <p:spPr>
              <a:xfrm>
                <a:off x="3582425" y="691161"/>
                <a:ext cx="455685"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1" name="Oval 70"/>
              <p:cNvSpPr/>
              <p:nvPr/>
            </p:nvSpPr>
            <p:spPr>
              <a:xfrm>
                <a:off x="4774028" y="1363346"/>
                <a:ext cx="455683"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2" name="Oval 71"/>
              <p:cNvSpPr/>
              <p:nvPr/>
            </p:nvSpPr>
            <p:spPr>
              <a:xfrm>
                <a:off x="4703360" y="742868"/>
                <a:ext cx="455685" cy="455958"/>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3" name="Oval 72"/>
              <p:cNvSpPr/>
              <p:nvPr/>
            </p:nvSpPr>
            <p:spPr>
              <a:xfrm>
                <a:off x="3039016" y="1029604"/>
                <a:ext cx="458121" cy="458307"/>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5" name="Oval 74"/>
              <p:cNvSpPr/>
              <p:nvPr/>
            </p:nvSpPr>
            <p:spPr>
              <a:xfrm>
                <a:off x="5229712" y="984947"/>
                <a:ext cx="458121" cy="458309"/>
              </a:xfrm>
              <a:prstGeom prst="ellipse">
                <a:avLst/>
              </a:prstGeom>
              <a:solidFill>
                <a:schemeClr val="accent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sp>
            <p:nvSpPr>
              <p:cNvPr id="74" name="Rectangle 73"/>
              <p:cNvSpPr/>
              <p:nvPr/>
            </p:nvSpPr>
            <p:spPr>
              <a:xfrm>
                <a:off x="3039016" y="1116564"/>
                <a:ext cx="2524540" cy="413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800" b="1" dirty="0">
                    <a:solidFill>
                      <a:schemeClr val="tx1"/>
                    </a:solidFill>
                  </a:rPr>
                  <a:t>Outcome data</a:t>
                </a:r>
              </a:p>
            </p:txBody>
          </p:sp>
        </p:grpSp>
        <p:sp>
          <p:nvSpPr>
            <p:cNvPr id="76" name="TextBox 75"/>
            <p:cNvSpPr txBox="1"/>
            <p:nvPr/>
          </p:nvSpPr>
          <p:spPr>
            <a:xfrm>
              <a:off x="268306" y="4946453"/>
              <a:ext cx="1287608" cy="369238"/>
            </a:xfrm>
            <a:prstGeom prst="rect">
              <a:avLst/>
            </a:prstGeom>
            <a:noFill/>
          </p:spPr>
          <p:txBody>
            <a:bodyPr>
              <a:spAutoFit/>
            </a:bodyPr>
            <a:lstStyle/>
            <a:p>
              <a:pPr>
                <a:defRPr/>
              </a:pPr>
              <a:r>
                <a:rPr lang="en-AU" b="1" dirty="0">
                  <a:solidFill>
                    <a:schemeClr val="tx2"/>
                  </a:solidFill>
                  <a:latin typeface="+mn-lt"/>
                  <a:cs typeface="Arial" charset="0"/>
                </a:rPr>
                <a:t>Study D</a:t>
              </a:r>
            </a:p>
          </p:txBody>
        </p:sp>
        <p:sp>
          <p:nvSpPr>
            <p:cNvPr id="77" name="Down Arrow 76"/>
            <p:cNvSpPr/>
            <p:nvPr/>
          </p:nvSpPr>
          <p:spPr>
            <a:xfrm rot="16200000">
              <a:off x="3670771" y="4890814"/>
              <a:ext cx="358683" cy="489006"/>
            </a:xfrm>
            <a:prstGeom prst="down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solidFill>
                  <a:srgbClr val="FFFFFF"/>
                </a:solidFill>
                <a:cs typeface="Arial" charset="0"/>
              </a:endParaRPr>
            </a:p>
          </p:txBody>
        </p:sp>
      </p:grpSp>
      <p:sp>
        <p:nvSpPr>
          <p:cNvPr id="90" name="TextBox 89"/>
          <p:cNvSpPr txBox="1">
            <a:spLocks noChangeArrowheads="1"/>
          </p:cNvSpPr>
          <p:nvPr/>
        </p:nvSpPr>
        <p:spPr bwMode="auto">
          <a:xfrm>
            <a:off x="3025775" y="830263"/>
            <a:ext cx="1800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0"/>
              </a:spcBef>
              <a:buFontTx/>
              <a:buNone/>
            </a:pPr>
            <a:r>
              <a:rPr lang="en-AU" altLang="en-US" sz="2400" b="1" dirty="0">
                <a:solidFill>
                  <a:schemeClr val="tx2"/>
                </a:solidFill>
              </a:rPr>
              <a:t>Study level</a:t>
            </a:r>
          </a:p>
          <a:p>
            <a:pPr algn="ctr" eaLnBrk="1" hangingPunct="1">
              <a:spcBef>
                <a:spcPct val="0"/>
              </a:spcBef>
              <a:buFontTx/>
              <a:buNone/>
            </a:pPr>
            <a:r>
              <a:rPr lang="en-AU" altLang="en-US" sz="2400" b="1" dirty="0">
                <a:solidFill>
                  <a:schemeClr val="tx2"/>
                </a:solidFill>
              </a:rPr>
              <a:t>↓</a:t>
            </a:r>
          </a:p>
        </p:txBody>
      </p:sp>
      <p:sp>
        <p:nvSpPr>
          <p:cNvPr id="67" name="TextBox 5"/>
          <p:cNvSpPr txBox="1">
            <a:spLocks noChangeArrowheads="1"/>
          </p:cNvSpPr>
          <p:nvPr/>
        </p:nvSpPr>
        <p:spPr bwMode="auto">
          <a:xfrm>
            <a:off x="69214" y="6550223"/>
            <a:ext cx="4389120" cy="307777"/>
          </a:xfrm>
          <a:prstGeom prst="rect">
            <a:avLst/>
          </a:prstGeom>
          <a:noFill/>
          <a:ln w="9525">
            <a:noFill/>
            <a:miter lim="800000"/>
            <a:headEnd/>
            <a:tailEnd/>
          </a:ln>
        </p:spPr>
        <p:txBody>
          <a:bodyPr wrap="square">
            <a:spAutoFit/>
          </a:bodyPr>
          <a:lstStyle/>
          <a:p>
            <a:pPr>
              <a:defRPr/>
            </a:pPr>
            <a:r>
              <a:rPr lang="en-AU" sz="1400" dirty="0">
                <a:solidFill>
                  <a:schemeClr val="tx2"/>
                </a:solidFill>
                <a:latin typeface="+mn-lt"/>
                <a:cs typeface="Arial" charset="0"/>
              </a:rPr>
              <a:t>Source: Jo McKenzie &amp; Miranda Cumpston</a:t>
            </a:r>
          </a:p>
        </p:txBody>
      </p:sp>
    </p:spTree>
    <p:extLst>
      <p:ext uri="{BB962C8B-B14F-4D97-AF65-F5344CB8AC3E}">
        <p14:creationId xmlns:p14="http://schemas.microsoft.com/office/powerpoint/2010/main" val="860788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AU" altLang="en-US"/>
              <a:t>Session outline</a:t>
            </a:r>
          </a:p>
        </p:txBody>
      </p:sp>
      <p:sp>
        <p:nvSpPr>
          <p:cNvPr id="8195" name="Content Placeholder 2"/>
          <p:cNvSpPr>
            <a:spLocks noGrp="1"/>
          </p:cNvSpPr>
          <p:nvPr>
            <p:ph idx="1"/>
          </p:nvPr>
        </p:nvSpPr>
        <p:spPr/>
        <p:txBody>
          <a:bodyPr/>
          <a:lstStyle/>
          <a:p>
            <a:pPr marL="342900" indent="-342900">
              <a:buFont typeface="Arial" panose="020B0604020202020204" pitchFamily="34" charset="0"/>
              <a:buChar char="•"/>
            </a:pPr>
            <a:r>
              <a:rPr lang="en-AU" altLang="en-US" b="1" dirty="0"/>
              <a:t>effect measures for continuous outcomes</a:t>
            </a:r>
          </a:p>
          <a:p>
            <a:pPr marL="342900" indent="-342900">
              <a:buFont typeface="Arial" panose="020B0604020202020204" pitchFamily="34" charset="0"/>
              <a:buChar char="•"/>
            </a:pPr>
            <a:r>
              <a:rPr lang="en-AU" altLang="en-US" dirty="0"/>
              <a:t>collecting data for continuous outcomes</a:t>
            </a:r>
          </a:p>
        </p:txBody>
      </p:sp>
      <p:grpSp>
        <p:nvGrpSpPr>
          <p:cNvPr id="8196" name="Group 7"/>
          <p:cNvGrpSpPr>
            <a:grpSpLocks/>
          </p:cNvGrpSpPr>
          <p:nvPr/>
        </p:nvGrpSpPr>
        <p:grpSpPr bwMode="auto">
          <a:xfrm>
            <a:off x="306237" y="5814119"/>
            <a:ext cx="6253501" cy="741362"/>
            <a:chOff x="1564764" y="5433242"/>
            <a:chExt cx="6254289" cy="741593"/>
          </a:xfrm>
        </p:grpSpPr>
        <p:pic>
          <p:nvPicPr>
            <p:cNvPr id="8197"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564764" y="5433242"/>
              <a:ext cx="493067" cy="7415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Box 8"/>
            <p:cNvSpPr txBox="1">
              <a:spLocks noChangeArrowheads="1"/>
            </p:cNvSpPr>
            <p:nvPr/>
          </p:nvSpPr>
          <p:spPr bwMode="auto">
            <a:xfrm>
              <a:off x="2016009" y="5660325"/>
              <a:ext cx="5803044" cy="492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panose="020B0604020202020204" pitchFamily="34" charset="0"/>
                <a:buChar char="•"/>
                <a:defRPr sz="26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2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Clr>
                  <a:schemeClr val="tx1"/>
                </a:buClr>
                <a:buFont typeface="Wingdings" panose="05000000000000000000" pitchFamily="2" charset="2"/>
                <a:buNone/>
              </a:pPr>
              <a:r>
                <a:rPr kumimoji="0" lang="en-AU" altLang="en-US" sz="1800" dirty="0">
                  <a:solidFill>
                    <a:schemeClr val="tx2"/>
                  </a:solidFill>
                  <a:latin typeface="+mj-lt"/>
                </a:rPr>
                <a:t>See Chapters 5, 6 &amp; 10 of the Handbook</a:t>
              </a:r>
            </a:p>
          </p:txBody>
        </p:sp>
      </p:grpSp>
    </p:spTree>
    <p:extLst>
      <p:ext uri="{BB962C8B-B14F-4D97-AF65-F5344CB8AC3E}">
        <p14:creationId xmlns:p14="http://schemas.microsoft.com/office/powerpoint/2010/main" val="1726464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39737" y="1317600"/>
            <a:ext cx="7351451" cy="632838"/>
          </a:xfrm>
        </p:spPr>
        <p:txBody>
          <a:bodyPr/>
          <a:lstStyle/>
          <a:p>
            <a:r>
              <a:rPr lang="en-US" altLang="en-US" dirty="0"/>
              <a:t>What are continuous outcomes?</a:t>
            </a:r>
            <a:endParaRPr lang="en-AU" altLang="en-US" dirty="0"/>
          </a:p>
        </p:txBody>
      </p:sp>
      <p:sp>
        <p:nvSpPr>
          <p:cNvPr id="9219" name="Rectangle 3"/>
          <p:cNvSpPr>
            <a:spLocks noGrp="1" noChangeArrowheads="1"/>
          </p:cNvSpPr>
          <p:nvPr>
            <p:ph idx="4294967295"/>
          </p:nvPr>
        </p:nvSpPr>
        <p:spPr>
          <a:xfrm>
            <a:off x="576943" y="2264002"/>
            <a:ext cx="8077200" cy="3910012"/>
          </a:xfrm>
        </p:spPr>
        <p:txBody>
          <a:bodyPr/>
          <a:lstStyle/>
          <a:p>
            <a:pPr lvl="1"/>
            <a:r>
              <a:rPr lang="en-US" altLang="en-US" dirty="0"/>
              <a:t>can take any value in a specified range</a:t>
            </a:r>
          </a:p>
          <a:p>
            <a:pPr lvl="1"/>
            <a:r>
              <a:rPr lang="en-US" altLang="en-US" dirty="0"/>
              <a:t>intervals between values are equally spaced</a:t>
            </a:r>
          </a:p>
          <a:p>
            <a:pPr lvl="1"/>
            <a:r>
              <a:rPr lang="en-US" altLang="en-US" dirty="0"/>
              <a:t>e.g. height, weight</a:t>
            </a:r>
          </a:p>
          <a:p>
            <a:pPr lvl="2"/>
            <a:r>
              <a:rPr lang="en-US" altLang="en-US" dirty="0"/>
              <a:t>a person can be 178.35627 cm tall</a:t>
            </a:r>
          </a:p>
          <a:p>
            <a:pPr lvl="2"/>
            <a:r>
              <a:rPr lang="en-US" altLang="en-US" dirty="0"/>
              <a:t>distance from 1 to 2 cm is the same as 171 to 172 cm</a:t>
            </a:r>
          </a:p>
          <a:p>
            <a:pPr lvl="1"/>
            <a:r>
              <a:rPr lang="en-US" altLang="en-US" dirty="0"/>
              <a:t>other numerical scales commonly assessed as continuous</a:t>
            </a:r>
          </a:p>
          <a:p>
            <a:pPr lvl="2"/>
            <a:r>
              <a:rPr lang="en-US" altLang="en-US" dirty="0"/>
              <a:t>e.g. quality of life, pain, depression</a:t>
            </a:r>
          </a:p>
        </p:txBody>
      </p:sp>
    </p:spTree>
    <p:extLst>
      <p:ext uri="{BB962C8B-B14F-4D97-AF65-F5344CB8AC3E}">
        <p14:creationId xmlns:p14="http://schemas.microsoft.com/office/powerpoint/2010/main" val="246189747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39738" y="1317600"/>
            <a:ext cx="7789862" cy="632838"/>
          </a:xfrm>
        </p:spPr>
        <p:txBody>
          <a:bodyPr/>
          <a:lstStyle/>
          <a:p>
            <a:pPr eaLnBrk="1" hangingPunct="1"/>
            <a:r>
              <a:rPr lang="en-AU" altLang="en-US" dirty="0"/>
              <a:t>Expressing continuous outcomes</a:t>
            </a:r>
          </a:p>
        </p:txBody>
      </p:sp>
      <p:sp>
        <p:nvSpPr>
          <p:cNvPr id="10243" name="Content Placeholder 2"/>
          <p:cNvSpPr>
            <a:spLocks noGrp="1"/>
          </p:cNvSpPr>
          <p:nvPr>
            <p:ph idx="4294967295"/>
          </p:nvPr>
        </p:nvSpPr>
        <p:spPr>
          <a:xfrm>
            <a:off x="914400" y="2097088"/>
            <a:ext cx="8229600" cy="4130675"/>
          </a:xfrm>
        </p:spPr>
        <p:txBody>
          <a:bodyPr/>
          <a:lstStyle/>
          <a:p>
            <a:pPr lvl="1">
              <a:lnSpc>
                <a:spcPct val="90000"/>
              </a:lnSpc>
            </a:pPr>
            <a:r>
              <a:rPr lang="en-US" altLang="en-US" dirty="0"/>
              <a:t>two components</a:t>
            </a:r>
          </a:p>
          <a:p>
            <a:pPr lvl="2">
              <a:lnSpc>
                <a:spcPct val="90000"/>
              </a:lnSpc>
            </a:pPr>
            <a:r>
              <a:rPr lang="en-US" altLang="en-US" dirty="0"/>
              <a:t>mean value</a:t>
            </a:r>
          </a:p>
          <a:p>
            <a:pPr lvl="2">
              <a:lnSpc>
                <a:spcPct val="90000"/>
              </a:lnSpc>
            </a:pPr>
            <a:r>
              <a:rPr lang="en-US" altLang="en-US" dirty="0"/>
              <a:t>measure of variation</a:t>
            </a:r>
            <a:endParaRPr lang="en-AU" altLang="en-US" dirty="0"/>
          </a:p>
        </p:txBody>
      </p:sp>
      <p:graphicFrame>
        <p:nvGraphicFramePr>
          <p:cNvPr id="4" name="Group 48"/>
          <p:cNvGraphicFramePr>
            <a:graphicFrameLocks noGrp="1"/>
          </p:cNvGraphicFramePr>
          <p:nvPr>
            <p:extLst>
              <p:ext uri="{D42A27DB-BD31-4B8C-83A1-F6EECF244321}">
                <p14:modId xmlns:p14="http://schemas.microsoft.com/office/powerpoint/2010/main" val="3110608577"/>
              </p:ext>
            </p:extLst>
          </p:nvPr>
        </p:nvGraphicFramePr>
        <p:xfrm>
          <a:off x="1466850" y="3400425"/>
          <a:ext cx="6072188" cy="2171701"/>
        </p:xfrm>
        <a:graphic>
          <a:graphicData uri="http://schemas.openxmlformats.org/drawingml/2006/table">
            <a:tbl>
              <a:tblPr/>
              <a:tblGrid>
                <a:gridCol w="1397000">
                  <a:extLst>
                    <a:ext uri="{9D8B030D-6E8A-4147-A177-3AD203B41FA5}">
                      <a16:colId xmlns:a16="http://schemas.microsoft.com/office/drawing/2014/main" val="20000"/>
                    </a:ext>
                  </a:extLst>
                </a:gridCol>
                <a:gridCol w="1558925">
                  <a:extLst>
                    <a:ext uri="{9D8B030D-6E8A-4147-A177-3AD203B41FA5}">
                      <a16:colId xmlns:a16="http://schemas.microsoft.com/office/drawing/2014/main" val="20001"/>
                    </a:ext>
                  </a:extLst>
                </a:gridCol>
                <a:gridCol w="1557338">
                  <a:extLst>
                    <a:ext uri="{9D8B030D-6E8A-4147-A177-3AD203B41FA5}">
                      <a16:colId xmlns:a16="http://schemas.microsoft.com/office/drawing/2014/main" val="20002"/>
                    </a:ext>
                  </a:extLst>
                </a:gridCol>
                <a:gridCol w="1558925">
                  <a:extLst>
                    <a:ext uri="{9D8B030D-6E8A-4147-A177-3AD203B41FA5}">
                      <a16:colId xmlns:a16="http://schemas.microsoft.com/office/drawing/2014/main" val="20003"/>
                    </a:ext>
                  </a:extLst>
                </a:gridCol>
              </a:tblGrid>
              <a:tr h="942975">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1" i="0" u="none" strike="noStrike" cap="none" normalizeH="0" baseline="0" dirty="0">
                          <a:ln>
                            <a:noFill/>
                          </a:ln>
                          <a:solidFill>
                            <a:schemeClr val="bg2"/>
                          </a:solidFill>
                          <a:effectLst/>
                          <a:latin typeface="+mj-lt"/>
                          <a:cs typeface="Arial" charset="0"/>
                        </a:rPr>
                        <a:t>Irritability</a:t>
                      </a:r>
                    </a:p>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1" i="0" u="none" strike="noStrike" cap="none" normalizeH="0" baseline="0" dirty="0">
                          <a:ln>
                            <a:noFill/>
                          </a:ln>
                          <a:solidFill>
                            <a:schemeClr val="bg2"/>
                          </a:solidFill>
                          <a:effectLst/>
                          <a:latin typeface="+mj-lt"/>
                          <a:cs typeface="Arial" charset="0"/>
                        </a:rPr>
                        <a:t>score</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000" b="1" i="0" u="none" strike="noStrike" cap="none" normalizeH="0" baseline="0">
                          <a:ln>
                            <a:noFill/>
                          </a:ln>
                          <a:solidFill>
                            <a:schemeClr val="tx1"/>
                          </a:solidFill>
                          <a:effectLst/>
                          <a:latin typeface="+mj-lt"/>
                          <a:cs typeface="Arial" charset="0"/>
                        </a:rPr>
                        <a:t>Mean</a:t>
                      </a:r>
                      <a:endParaRPr kumimoji="0" lang="en-AU" altLang="en-US" sz="2000" b="0" i="0" u="none" strike="noStrike" cap="none" normalizeH="0" baseline="0">
                        <a:ln>
                          <a:noFill/>
                        </a:ln>
                        <a:solidFill>
                          <a:schemeClr val="tx2"/>
                        </a:solidFill>
                        <a:effectLst/>
                        <a:latin typeface="+mj-lt"/>
                        <a:cs typeface="Arial" charset="0"/>
                      </a:endParaRP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1" i="0" u="none" strike="noStrike" cap="none" normalizeH="0" baseline="0">
                          <a:ln>
                            <a:noFill/>
                          </a:ln>
                          <a:solidFill>
                            <a:schemeClr val="tx1"/>
                          </a:solidFill>
                          <a:effectLst/>
                          <a:latin typeface="+mj-lt"/>
                          <a:cs typeface="Arial" charset="0"/>
                        </a:rPr>
                        <a:t>SD</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000" b="1" i="0" u="none" strike="noStrike" cap="none" normalizeH="0" baseline="0">
                          <a:ln>
                            <a:noFill/>
                          </a:ln>
                          <a:solidFill>
                            <a:schemeClr val="tx1"/>
                          </a:solidFill>
                          <a:effectLst/>
                          <a:latin typeface="+mj-lt"/>
                          <a:cs typeface="Arial" charset="0"/>
                        </a:rPr>
                        <a:t>N</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14363">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000" b="1" i="0" u="none" strike="noStrike" cap="none" normalizeH="0" baseline="0" dirty="0">
                          <a:ln>
                            <a:noFill/>
                          </a:ln>
                          <a:solidFill>
                            <a:schemeClr val="tx1"/>
                          </a:solidFill>
                          <a:effectLst/>
                          <a:latin typeface="+mj-lt"/>
                          <a:cs typeface="Arial" charset="0"/>
                        </a:rPr>
                        <a:t>Caffeine</a:t>
                      </a:r>
                      <a:endParaRPr kumimoji="0" lang="en-AU" altLang="en-US" sz="2000" b="0" i="0" u="none" strike="noStrike" cap="none" normalizeH="0" baseline="0" dirty="0">
                        <a:ln>
                          <a:noFill/>
                        </a:ln>
                        <a:solidFill>
                          <a:schemeClr val="tx2"/>
                        </a:solidFill>
                        <a:effectLst/>
                        <a:latin typeface="+mj-lt"/>
                        <a:cs typeface="Arial" charset="0"/>
                      </a:endParaRP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1" i="0" u="none" strike="noStrike" cap="none" normalizeH="0" baseline="0" dirty="0">
                          <a:ln>
                            <a:noFill/>
                          </a:ln>
                          <a:solidFill>
                            <a:schemeClr val="bg2"/>
                          </a:solidFill>
                          <a:effectLst/>
                          <a:latin typeface="+mj-lt"/>
                          <a:cs typeface="Arial" charset="0"/>
                        </a:rPr>
                        <a:t>20</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0" i="0" u="none" strike="noStrike" cap="none" normalizeH="0" baseline="0">
                          <a:ln>
                            <a:noFill/>
                          </a:ln>
                          <a:solidFill>
                            <a:srgbClr val="000000"/>
                          </a:solidFill>
                          <a:effectLst/>
                          <a:latin typeface="+mj-lt"/>
                          <a:cs typeface="Arial" charset="0"/>
                        </a:rPr>
                        <a:t>9.1</a:t>
                      </a: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000" b="0" i="0" u="none" strike="noStrike" cap="none" normalizeH="0" baseline="0">
                          <a:ln>
                            <a:noFill/>
                          </a:ln>
                          <a:solidFill>
                            <a:schemeClr val="tx1"/>
                          </a:solidFill>
                          <a:effectLst/>
                          <a:latin typeface="+mj-lt"/>
                          <a:cs typeface="Arial" charset="0"/>
                        </a:rPr>
                        <a:t>65</a:t>
                      </a:r>
                      <a:endParaRPr kumimoji="0" lang="en-AU" altLang="en-US" sz="2000" b="0" i="0" u="none" strike="noStrike" cap="none" normalizeH="0" baseline="0">
                        <a:ln>
                          <a:noFill/>
                        </a:ln>
                        <a:solidFill>
                          <a:schemeClr val="tx2"/>
                        </a:solidFill>
                        <a:effectLst/>
                        <a:latin typeface="+mj-lt"/>
                        <a:cs typeface="Arial" charset="0"/>
                      </a:endParaRPr>
                    </a:p>
                  </a:txBody>
                  <a:tcPr marL="91428" marR="91428" marT="45724" marB="45724" anchor="ctr" horzOverflow="overflow">
                    <a:lnL>
                      <a:noFill/>
                    </a:lnL>
                    <a:lnR>
                      <a:noFill/>
                    </a:lnR>
                    <a:lnT w="12700" cap="flat" cmpd="sng" algn="ctr">
                      <a:solidFill>
                        <a:schemeClr val="accent2"/>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614363">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l"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000" b="1" i="0" u="none" strike="noStrike" cap="none" normalizeH="0" baseline="0">
                          <a:ln>
                            <a:noFill/>
                          </a:ln>
                          <a:solidFill>
                            <a:schemeClr val="tx1"/>
                          </a:solidFill>
                          <a:effectLst/>
                          <a:latin typeface="+mj-lt"/>
                          <a:cs typeface="Arial" charset="0"/>
                        </a:rPr>
                        <a:t>Decaf</a:t>
                      </a:r>
                      <a:endParaRPr kumimoji="0" lang="en-AU" altLang="en-US" sz="2000" b="0" i="0" u="none" strike="noStrike" cap="none" normalizeH="0" baseline="0">
                        <a:ln>
                          <a:noFill/>
                        </a:ln>
                        <a:solidFill>
                          <a:schemeClr val="tx2"/>
                        </a:solidFill>
                        <a:effectLst/>
                        <a:latin typeface="+mj-lt"/>
                        <a:cs typeface="Arial" charset="0"/>
                      </a:endParaRP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1" i="0" u="none" strike="noStrike" cap="none" normalizeH="0" baseline="0" dirty="0">
                          <a:ln>
                            <a:noFill/>
                          </a:ln>
                          <a:solidFill>
                            <a:schemeClr val="tx2">
                              <a:lumMod val="50000"/>
                              <a:lumOff val="50000"/>
                            </a:schemeClr>
                          </a:solidFill>
                          <a:effectLst/>
                          <a:latin typeface="+mj-lt"/>
                          <a:cs typeface="Arial" charset="0"/>
                        </a:rPr>
                        <a:t>33</a:t>
                      </a: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AU" altLang="en-US" sz="2000" b="0" i="0" u="none" strike="noStrike" cap="none" normalizeH="0" baseline="0">
                          <a:ln>
                            <a:noFill/>
                          </a:ln>
                          <a:solidFill>
                            <a:srgbClr val="000000"/>
                          </a:solidFill>
                          <a:effectLst/>
                          <a:latin typeface="+mj-lt"/>
                          <a:cs typeface="Arial" charset="0"/>
                        </a:rPr>
                        <a:t>8.6</a:t>
                      </a: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lvl1pPr eaLnBrk="0" hangingPunct="0">
                        <a:spcBef>
                          <a:spcPct val="20000"/>
                        </a:spcBef>
                        <a:buFont typeface="Arial" charset="0"/>
                        <a:defRPr sz="2200">
                          <a:solidFill>
                            <a:schemeClr val="tx1"/>
                          </a:solidFill>
                          <a:latin typeface="Calibri" pitchFamily="34" charset="0"/>
                        </a:defRPr>
                      </a:lvl1pPr>
                      <a:lvl2pPr marL="742950" indent="-285750" eaLnBrk="0" hangingPunct="0">
                        <a:spcBef>
                          <a:spcPct val="20000"/>
                        </a:spcBef>
                        <a:buFont typeface="Arial" charset="0"/>
                        <a:defRPr sz="2000">
                          <a:solidFill>
                            <a:schemeClr val="tx1"/>
                          </a:solidFill>
                          <a:latin typeface="Calibri" pitchFamily="34" charset="0"/>
                        </a:defRPr>
                      </a:lvl2pPr>
                      <a:lvl3pPr marL="1143000" indent="-228600" eaLnBrk="0" hangingPunct="0">
                        <a:spcBef>
                          <a:spcPct val="20000"/>
                        </a:spcBef>
                        <a:buFont typeface="Arial" charset="0"/>
                        <a:defRPr sz="2000">
                          <a:solidFill>
                            <a:schemeClr val="tx1"/>
                          </a:solidFill>
                          <a:latin typeface="Calibri" pitchFamily="34" charset="0"/>
                        </a:defRPr>
                      </a:lvl3pPr>
                      <a:lvl4pPr marL="1600200" indent="-228600" eaLnBrk="0" hangingPunct="0">
                        <a:spcBef>
                          <a:spcPct val="20000"/>
                        </a:spcBef>
                        <a:buFont typeface="Arial" charset="0"/>
                        <a:defRPr>
                          <a:solidFill>
                            <a:schemeClr val="tx1"/>
                          </a:solidFill>
                          <a:latin typeface="Calibri" pitchFamily="34" charset="0"/>
                        </a:defRPr>
                      </a:lvl4pPr>
                      <a:lvl5pPr marL="2057400" indent="-228600" eaLnBrk="0" hangingPunct="0">
                        <a:spcBef>
                          <a:spcPct val="20000"/>
                        </a:spcBef>
                        <a:buFont typeface="Arial" charset="0"/>
                        <a:defRPr sz="1600">
                          <a:solidFill>
                            <a:schemeClr val="tx1"/>
                          </a:solidFill>
                          <a:latin typeface="Calibri" pitchFamily="34" charset="0"/>
                        </a:defRPr>
                      </a:lvl5pPr>
                      <a:lvl6pPr marL="2514600" indent="-228600" eaLnBrk="0" fontAlgn="base" hangingPunct="0">
                        <a:spcBef>
                          <a:spcPct val="20000"/>
                        </a:spcBef>
                        <a:spcAft>
                          <a:spcPct val="0"/>
                        </a:spcAft>
                        <a:buFont typeface="Arial" charset="0"/>
                        <a:defRPr sz="1600">
                          <a:solidFill>
                            <a:schemeClr val="tx1"/>
                          </a:solidFill>
                          <a:latin typeface="Calibri" pitchFamily="34" charset="0"/>
                        </a:defRPr>
                      </a:lvl6pPr>
                      <a:lvl7pPr marL="2971800" indent="-228600" eaLnBrk="0" fontAlgn="base" hangingPunct="0">
                        <a:spcBef>
                          <a:spcPct val="20000"/>
                        </a:spcBef>
                        <a:spcAft>
                          <a:spcPct val="0"/>
                        </a:spcAft>
                        <a:buFont typeface="Arial" charset="0"/>
                        <a:defRPr sz="1600">
                          <a:solidFill>
                            <a:schemeClr val="tx1"/>
                          </a:solidFill>
                          <a:latin typeface="Calibri" pitchFamily="34" charset="0"/>
                        </a:defRPr>
                      </a:lvl7pPr>
                      <a:lvl8pPr marL="3429000" indent="-228600" eaLnBrk="0" fontAlgn="base" hangingPunct="0">
                        <a:spcBef>
                          <a:spcPct val="20000"/>
                        </a:spcBef>
                        <a:spcAft>
                          <a:spcPct val="0"/>
                        </a:spcAft>
                        <a:buFont typeface="Arial" charset="0"/>
                        <a:defRPr sz="1600">
                          <a:solidFill>
                            <a:schemeClr val="tx1"/>
                          </a:solidFill>
                          <a:latin typeface="Calibri" pitchFamily="34" charset="0"/>
                        </a:defRPr>
                      </a:lvl8pPr>
                      <a:lvl9pPr marL="3886200" indent="-228600" eaLnBrk="0" fontAlgn="base" hangingPunct="0">
                        <a:spcBef>
                          <a:spcPct val="20000"/>
                        </a:spcBef>
                        <a:spcAft>
                          <a:spcPct val="0"/>
                        </a:spcAft>
                        <a:buFont typeface="Arial" charset="0"/>
                        <a:defRPr sz="1600">
                          <a:solidFill>
                            <a:schemeClr val="tx1"/>
                          </a:solidFill>
                          <a:latin typeface="Calibri" pitchFamily="34" charset="0"/>
                        </a:defRPr>
                      </a:lvl9pPr>
                    </a:lstStyle>
                    <a:p>
                      <a:pPr marL="0" marR="0" lvl="0" indent="0" algn="ctr" defTabSz="914400" rtl="0" eaLnBrk="1" fontAlgn="base" latinLnBrk="0" hangingPunct="1">
                        <a:lnSpc>
                          <a:spcPct val="100000"/>
                        </a:lnSpc>
                        <a:spcBef>
                          <a:spcPct val="20000"/>
                        </a:spcBef>
                        <a:spcAft>
                          <a:spcPct val="0"/>
                        </a:spcAft>
                        <a:buClr>
                          <a:schemeClr val="tx1"/>
                        </a:buClr>
                        <a:buSzTx/>
                        <a:buFont typeface="Wingdings" pitchFamily="2" charset="2"/>
                        <a:buNone/>
                        <a:tabLst/>
                      </a:pPr>
                      <a:r>
                        <a:rPr kumimoji="0" lang="en-US" altLang="en-US" sz="2000" b="0" i="0" u="none" strike="noStrike" cap="none" normalizeH="0" baseline="0" dirty="0">
                          <a:ln>
                            <a:noFill/>
                          </a:ln>
                          <a:solidFill>
                            <a:schemeClr val="tx1"/>
                          </a:solidFill>
                          <a:effectLst/>
                          <a:latin typeface="+mj-lt"/>
                          <a:cs typeface="Arial" charset="0"/>
                        </a:rPr>
                        <a:t>67</a:t>
                      </a:r>
                      <a:endParaRPr kumimoji="0" lang="en-AU" altLang="en-US" sz="2000" b="0" i="0" u="none" strike="noStrike" cap="none" normalizeH="0" baseline="0" dirty="0">
                        <a:ln>
                          <a:noFill/>
                        </a:ln>
                        <a:solidFill>
                          <a:schemeClr val="tx2"/>
                        </a:solidFill>
                        <a:effectLst/>
                        <a:latin typeface="+mj-lt"/>
                        <a:cs typeface="Arial" charset="0"/>
                      </a:endParaRPr>
                    </a:p>
                  </a:txBody>
                  <a:tcPr marL="91428" marR="91428" marT="45724" marB="45724" anchor="ctr" horzOverflow="overflow">
                    <a:lnL>
                      <a:noFill/>
                    </a:lnL>
                    <a:lnR>
                      <a:noFill/>
                    </a:lnR>
                    <a:lnT>
                      <a:noFill/>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940532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338" y="2138797"/>
            <a:ext cx="7635875" cy="459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4724400" y="2364222"/>
            <a:ext cx="0" cy="37671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1268" name="Rectangle 2050"/>
          <p:cNvSpPr>
            <a:spLocks noGrp="1" noChangeArrowheads="1"/>
          </p:cNvSpPr>
          <p:nvPr>
            <p:ph type="title"/>
          </p:nvPr>
        </p:nvSpPr>
        <p:spPr>
          <a:xfrm>
            <a:off x="439214" y="1213577"/>
            <a:ext cx="6120000" cy="632838"/>
          </a:xfrm>
        </p:spPr>
        <p:txBody>
          <a:bodyPr/>
          <a:lstStyle/>
          <a:p>
            <a:pPr eaLnBrk="1" hangingPunct="1"/>
            <a:r>
              <a:rPr lang="en-US" altLang="en-US" dirty="0"/>
              <a:t>Standard deviations</a:t>
            </a:r>
            <a:endParaRPr lang="en-AU" altLang="en-US" dirty="0"/>
          </a:p>
        </p:txBody>
      </p:sp>
      <p:sp>
        <p:nvSpPr>
          <p:cNvPr id="31" name="TextBox 30"/>
          <p:cNvSpPr txBox="1"/>
          <p:nvPr/>
        </p:nvSpPr>
        <p:spPr>
          <a:xfrm>
            <a:off x="6604000" y="4235884"/>
            <a:ext cx="1077913" cy="461963"/>
          </a:xfrm>
          <a:prstGeom prst="rect">
            <a:avLst/>
          </a:prstGeom>
          <a:noFill/>
        </p:spPr>
        <p:txBody>
          <a:bodyPr>
            <a:spAutoFit/>
          </a:bodyPr>
          <a:lstStyle/>
          <a:p>
            <a:pPr>
              <a:defRPr/>
            </a:pPr>
            <a:r>
              <a:rPr lang="en-AU" dirty="0" err="1">
                <a:latin typeface="+mn-lt"/>
                <a:cs typeface="Arial" charset="0"/>
              </a:rPr>
              <a:t>sd</a:t>
            </a:r>
            <a:r>
              <a:rPr lang="en-AU" dirty="0">
                <a:latin typeface="+mn-lt"/>
                <a:cs typeface="Arial" charset="0"/>
              </a:rPr>
              <a:t> = 1</a:t>
            </a:r>
          </a:p>
        </p:txBody>
      </p:sp>
      <p:sp>
        <p:nvSpPr>
          <p:cNvPr id="8" name="TextBox 7"/>
          <p:cNvSpPr txBox="1"/>
          <p:nvPr/>
        </p:nvSpPr>
        <p:spPr>
          <a:xfrm rot="16200000">
            <a:off x="-192881" y="4004903"/>
            <a:ext cx="1724025" cy="461963"/>
          </a:xfrm>
          <a:prstGeom prst="rect">
            <a:avLst/>
          </a:prstGeom>
          <a:noFill/>
        </p:spPr>
        <p:txBody>
          <a:bodyPr>
            <a:spAutoFit/>
          </a:bodyPr>
          <a:lstStyle/>
          <a:p>
            <a:pPr>
              <a:defRPr/>
            </a:pPr>
            <a:r>
              <a:rPr lang="en-AU" dirty="0">
                <a:latin typeface="+mn-lt"/>
                <a:cs typeface="Arial" charset="0"/>
              </a:rPr>
              <a:t>participants</a:t>
            </a:r>
          </a:p>
        </p:txBody>
      </p:sp>
      <p:sp>
        <p:nvSpPr>
          <p:cNvPr id="23" name="TextBox 22"/>
          <p:cNvSpPr txBox="1"/>
          <p:nvPr/>
        </p:nvSpPr>
        <p:spPr>
          <a:xfrm>
            <a:off x="4159250" y="6480609"/>
            <a:ext cx="1077913" cy="461963"/>
          </a:xfrm>
          <a:prstGeom prst="rect">
            <a:avLst/>
          </a:prstGeom>
          <a:noFill/>
        </p:spPr>
        <p:txBody>
          <a:bodyPr>
            <a:spAutoFit/>
          </a:bodyPr>
          <a:lstStyle/>
          <a:p>
            <a:pPr>
              <a:defRPr/>
            </a:pPr>
            <a:r>
              <a:rPr lang="en-AU" dirty="0">
                <a:latin typeface="+mn-lt"/>
                <a:cs typeface="Arial" charset="0"/>
              </a:rPr>
              <a:t>scores</a:t>
            </a:r>
          </a:p>
        </p:txBody>
      </p:sp>
      <p:sp>
        <p:nvSpPr>
          <p:cNvPr id="35" name="TextBox 34"/>
          <p:cNvSpPr txBox="1"/>
          <p:nvPr/>
        </p:nvSpPr>
        <p:spPr>
          <a:xfrm>
            <a:off x="4213225" y="1902259"/>
            <a:ext cx="1077913" cy="461963"/>
          </a:xfrm>
          <a:prstGeom prst="rect">
            <a:avLst/>
          </a:prstGeom>
          <a:noFill/>
        </p:spPr>
        <p:txBody>
          <a:bodyPr>
            <a:spAutoFit/>
          </a:bodyPr>
          <a:lstStyle/>
          <a:p>
            <a:pPr>
              <a:defRPr/>
            </a:pPr>
            <a:r>
              <a:rPr lang="en-AU" dirty="0">
                <a:latin typeface="+mn-lt"/>
                <a:cs typeface="Arial" charset="0"/>
              </a:rPr>
              <a:t>m = 10</a:t>
            </a:r>
          </a:p>
        </p:txBody>
      </p:sp>
      <p:cxnSp>
        <p:nvCxnSpPr>
          <p:cNvPr id="10" name="Straight Connector 9"/>
          <p:cNvCxnSpPr/>
          <p:nvPr/>
        </p:nvCxnSpPr>
        <p:spPr>
          <a:xfrm flipH="1">
            <a:off x="4751388" y="3788209"/>
            <a:ext cx="539750" cy="0"/>
          </a:xfrm>
          <a:prstGeom prst="line">
            <a:avLst/>
          </a:prstGeom>
          <a:ln>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724400" y="2645209"/>
            <a:ext cx="269875" cy="0"/>
          </a:xfrm>
          <a:prstGeom prst="line">
            <a:avLst/>
          </a:prstGeom>
          <a:ln>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383088" y="3007159"/>
            <a:ext cx="341312" cy="0"/>
          </a:xfrm>
          <a:prstGeom prst="line">
            <a:avLst/>
          </a:prstGeom>
          <a:ln>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724400" y="4169209"/>
            <a:ext cx="322263" cy="0"/>
          </a:xfrm>
          <a:prstGeom prst="line">
            <a:avLst/>
          </a:prstGeom>
          <a:ln>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095750" y="4931209"/>
            <a:ext cx="655638" cy="0"/>
          </a:xfrm>
          <a:prstGeom prst="line">
            <a:avLst/>
          </a:prstGeom>
          <a:ln>
            <a:solidFill>
              <a:schemeClr val="accent2"/>
            </a:solidFill>
            <a:prstDash val="sys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346575" y="5312209"/>
            <a:ext cx="377825" cy="0"/>
          </a:xfrm>
          <a:prstGeom prst="line">
            <a:avLst/>
          </a:prstGeom>
          <a:ln>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4668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20"/>
          <p:cNvGrpSpPr>
            <a:grpSpLocks/>
          </p:cNvGrpSpPr>
          <p:nvPr/>
        </p:nvGrpSpPr>
        <p:grpSpPr bwMode="auto">
          <a:xfrm>
            <a:off x="673100" y="2082343"/>
            <a:ext cx="7640638" cy="4578350"/>
            <a:chOff x="673043" y="1706616"/>
            <a:chExt cx="7641455" cy="4578514"/>
          </a:xfrm>
        </p:grpSpPr>
        <p:pic>
          <p:nvPicPr>
            <p:cNvPr id="1230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043" y="1706616"/>
              <a:ext cx="7641455" cy="457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Box 25"/>
            <p:cNvSpPr txBox="1"/>
            <p:nvPr/>
          </p:nvSpPr>
          <p:spPr>
            <a:xfrm>
              <a:off x="6604577" y="3811716"/>
              <a:ext cx="1078028" cy="461979"/>
            </a:xfrm>
            <a:prstGeom prst="rect">
              <a:avLst/>
            </a:prstGeom>
            <a:noFill/>
          </p:spPr>
          <p:txBody>
            <a:bodyPr>
              <a:spAutoFit/>
            </a:bodyPr>
            <a:lstStyle/>
            <a:p>
              <a:pPr>
                <a:defRPr/>
              </a:pPr>
              <a:r>
                <a:rPr lang="en-AU" dirty="0" err="1">
                  <a:latin typeface="+mn-lt"/>
                  <a:cs typeface="Arial" charset="0"/>
                </a:rPr>
                <a:t>sd</a:t>
              </a:r>
              <a:r>
                <a:rPr lang="en-AU" dirty="0">
                  <a:latin typeface="+mn-lt"/>
                  <a:cs typeface="Arial" charset="0"/>
                </a:rPr>
                <a:t> = 3</a:t>
              </a:r>
            </a:p>
          </p:txBody>
        </p:sp>
      </p:grpSp>
      <p:cxnSp>
        <p:nvCxnSpPr>
          <p:cNvPr id="9" name="Straight Connector 8"/>
          <p:cNvCxnSpPr/>
          <p:nvPr/>
        </p:nvCxnSpPr>
        <p:spPr>
          <a:xfrm>
            <a:off x="4697413" y="2314118"/>
            <a:ext cx="0" cy="37671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2292" name="Rectangle 2050"/>
          <p:cNvSpPr>
            <a:spLocks noGrp="1" noChangeArrowheads="1"/>
          </p:cNvSpPr>
          <p:nvPr>
            <p:ph type="title"/>
          </p:nvPr>
        </p:nvSpPr>
        <p:spPr>
          <a:xfrm>
            <a:off x="438149" y="1198967"/>
            <a:ext cx="6120000" cy="632838"/>
          </a:xfrm>
        </p:spPr>
        <p:txBody>
          <a:bodyPr/>
          <a:lstStyle/>
          <a:p>
            <a:pPr eaLnBrk="1" hangingPunct="1"/>
            <a:r>
              <a:rPr lang="en-US" altLang="en-US" dirty="0"/>
              <a:t>Standard deviations</a:t>
            </a:r>
            <a:endParaRPr lang="en-AU" altLang="en-US" dirty="0"/>
          </a:p>
        </p:txBody>
      </p:sp>
      <p:sp>
        <p:nvSpPr>
          <p:cNvPr id="8" name="TextBox 7"/>
          <p:cNvSpPr txBox="1"/>
          <p:nvPr/>
        </p:nvSpPr>
        <p:spPr>
          <a:xfrm rot="16200000">
            <a:off x="-192881" y="3954799"/>
            <a:ext cx="1724025" cy="461963"/>
          </a:xfrm>
          <a:prstGeom prst="rect">
            <a:avLst/>
          </a:prstGeom>
          <a:noFill/>
        </p:spPr>
        <p:txBody>
          <a:bodyPr>
            <a:spAutoFit/>
          </a:bodyPr>
          <a:lstStyle/>
          <a:p>
            <a:pPr>
              <a:defRPr/>
            </a:pPr>
            <a:r>
              <a:rPr lang="en-AU" dirty="0">
                <a:latin typeface="+mn-lt"/>
                <a:cs typeface="Arial" charset="0"/>
              </a:rPr>
              <a:t>participants</a:t>
            </a:r>
          </a:p>
        </p:txBody>
      </p:sp>
      <p:sp>
        <p:nvSpPr>
          <p:cNvPr id="23" name="TextBox 22"/>
          <p:cNvSpPr txBox="1"/>
          <p:nvPr/>
        </p:nvSpPr>
        <p:spPr>
          <a:xfrm>
            <a:off x="4159250" y="6430505"/>
            <a:ext cx="1077913" cy="461963"/>
          </a:xfrm>
          <a:prstGeom prst="rect">
            <a:avLst/>
          </a:prstGeom>
          <a:noFill/>
        </p:spPr>
        <p:txBody>
          <a:bodyPr>
            <a:spAutoFit/>
          </a:bodyPr>
          <a:lstStyle/>
          <a:p>
            <a:pPr>
              <a:defRPr/>
            </a:pPr>
            <a:r>
              <a:rPr lang="en-AU" dirty="0">
                <a:latin typeface="+mn-lt"/>
                <a:cs typeface="Arial" charset="0"/>
              </a:rPr>
              <a:t>scores</a:t>
            </a:r>
          </a:p>
        </p:txBody>
      </p:sp>
      <p:sp>
        <p:nvSpPr>
          <p:cNvPr id="14" name="TextBox 13"/>
          <p:cNvSpPr txBox="1"/>
          <p:nvPr/>
        </p:nvSpPr>
        <p:spPr>
          <a:xfrm>
            <a:off x="4213225" y="1852155"/>
            <a:ext cx="1077913" cy="461963"/>
          </a:xfrm>
          <a:prstGeom prst="rect">
            <a:avLst/>
          </a:prstGeom>
          <a:noFill/>
        </p:spPr>
        <p:txBody>
          <a:bodyPr>
            <a:spAutoFit/>
          </a:bodyPr>
          <a:lstStyle/>
          <a:p>
            <a:pPr>
              <a:defRPr/>
            </a:pPr>
            <a:r>
              <a:rPr lang="en-AU" dirty="0">
                <a:latin typeface="+mn-lt"/>
                <a:cs typeface="Arial" charset="0"/>
              </a:rPr>
              <a:t>m = 10</a:t>
            </a:r>
          </a:p>
        </p:txBody>
      </p:sp>
      <p:cxnSp>
        <p:nvCxnSpPr>
          <p:cNvPr id="10" name="Straight Connector 9"/>
          <p:cNvCxnSpPr/>
          <p:nvPr/>
        </p:nvCxnSpPr>
        <p:spPr>
          <a:xfrm flipH="1">
            <a:off x="4752975" y="3738105"/>
            <a:ext cx="1590675" cy="0"/>
          </a:xfrm>
          <a:prstGeom prst="line">
            <a:avLst/>
          </a:prstGeom>
          <a:ln>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3363913" y="2976105"/>
            <a:ext cx="1333500" cy="0"/>
          </a:xfrm>
          <a:prstGeom prst="line">
            <a:avLst/>
          </a:prstGeom>
          <a:ln>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030663" y="5281155"/>
            <a:ext cx="666750" cy="0"/>
          </a:xfrm>
          <a:prstGeom prst="line">
            <a:avLst/>
          </a:prstGeom>
          <a:ln>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697413" y="4119105"/>
            <a:ext cx="654050" cy="0"/>
          </a:xfrm>
          <a:prstGeom prst="line">
            <a:avLst/>
          </a:prstGeom>
          <a:ln>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940050" y="4862055"/>
            <a:ext cx="1757363" cy="0"/>
          </a:xfrm>
          <a:prstGeom prst="line">
            <a:avLst/>
          </a:prstGeom>
          <a:ln>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697413" y="2614155"/>
            <a:ext cx="1308100" cy="0"/>
          </a:xfrm>
          <a:prstGeom prst="line">
            <a:avLst/>
          </a:prstGeom>
          <a:ln>
            <a:solidFill>
              <a:schemeClr val="accent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9708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3575" y="2126097"/>
            <a:ext cx="7640638" cy="4576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extBox 23"/>
          <p:cNvSpPr txBox="1"/>
          <p:nvPr/>
        </p:nvSpPr>
        <p:spPr bwMode="auto">
          <a:xfrm>
            <a:off x="6608763" y="4239059"/>
            <a:ext cx="1077912" cy="461963"/>
          </a:xfrm>
          <a:prstGeom prst="rect">
            <a:avLst/>
          </a:prstGeom>
          <a:noFill/>
        </p:spPr>
        <p:txBody>
          <a:bodyPr>
            <a:spAutoFit/>
          </a:bodyPr>
          <a:lstStyle/>
          <a:p>
            <a:pPr>
              <a:defRPr/>
            </a:pPr>
            <a:r>
              <a:rPr lang="en-AU" dirty="0" err="1">
                <a:latin typeface="+mn-lt"/>
                <a:cs typeface="Arial" charset="0"/>
              </a:rPr>
              <a:t>sd</a:t>
            </a:r>
            <a:r>
              <a:rPr lang="en-AU" dirty="0">
                <a:latin typeface="+mn-lt"/>
                <a:cs typeface="Arial" charset="0"/>
              </a:rPr>
              <a:t> = 5</a:t>
            </a:r>
          </a:p>
        </p:txBody>
      </p:sp>
      <p:sp>
        <p:nvSpPr>
          <p:cNvPr id="13316" name="Rectangle 2050"/>
          <p:cNvSpPr>
            <a:spLocks noGrp="1" noChangeArrowheads="1"/>
          </p:cNvSpPr>
          <p:nvPr>
            <p:ph type="title"/>
          </p:nvPr>
        </p:nvSpPr>
        <p:spPr>
          <a:xfrm>
            <a:off x="438149" y="1250372"/>
            <a:ext cx="6120000" cy="632838"/>
          </a:xfrm>
        </p:spPr>
        <p:txBody>
          <a:bodyPr/>
          <a:lstStyle/>
          <a:p>
            <a:pPr eaLnBrk="1" hangingPunct="1"/>
            <a:r>
              <a:rPr lang="en-US" altLang="en-US" dirty="0"/>
              <a:t>Standard deviations</a:t>
            </a:r>
            <a:endParaRPr lang="en-AU" altLang="en-US" dirty="0"/>
          </a:p>
        </p:txBody>
      </p:sp>
      <p:sp>
        <p:nvSpPr>
          <p:cNvPr id="8" name="TextBox 7"/>
          <p:cNvSpPr txBox="1"/>
          <p:nvPr/>
        </p:nvSpPr>
        <p:spPr>
          <a:xfrm rot="16200000">
            <a:off x="-192881" y="4004903"/>
            <a:ext cx="1724025" cy="461963"/>
          </a:xfrm>
          <a:prstGeom prst="rect">
            <a:avLst/>
          </a:prstGeom>
          <a:noFill/>
        </p:spPr>
        <p:txBody>
          <a:bodyPr>
            <a:spAutoFit/>
          </a:bodyPr>
          <a:lstStyle/>
          <a:p>
            <a:pPr>
              <a:defRPr/>
            </a:pPr>
            <a:r>
              <a:rPr lang="en-AU" dirty="0">
                <a:latin typeface="+mn-lt"/>
                <a:cs typeface="Arial" charset="0"/>
              </a:rPr>
              <a:t>participants</a:t>
            </a:r>
          </a:p>
        </p:txBody>
      </p:sp>
      <p:sp>
        <p:nvSpPr>
          <p:cNvPr id="23" name="TextBox 22"/>
          <p:cNvSpPr txBox="1"/>
          <p:nvPr/>
        </p:nvSpPr>
        <p:spPr>
          <a:xfrm>
            <a:off x="4159250" y="6480609"/>
            <a:ext cx="1077913" cy="461963"/>
          </a:xfrm>
          <a:prstGeom prst="rect">
            <a:avLst/>
          </a:prstGeom>
          <a:noFill/>
        </p:spPr>
        <p:txBody>
          <a:bodyPr>
            <a:spAutoFit/>
          </a:bodyPr>
          <a:lstStyle/>
          <a:p>
            <a:pPr>
              <a:defRPr/>
            </a:pPr>
            <a:r>
              <a:rPr lang="en-AU" dirty="0">
                <a:latin typeface="+mn-lt"/>
                <a:cs typeface="Arial" charset="0"/>
              </a:rPr>
              <a:t>scores</a:t>
            </a:r>
          </a:p>
        </p:txBody>
      </p:sp>
      <p:cxnSp>
        <p:nvCxnSpPr>
          <p:cNvPr id="14" name="Straight Connector 13"/>
          <p:cNvCxnSpPr/>
          <p:nvPr/>
        </p:nvCxnSpPr>
        <p:spPr>
          <a:xfrm>
            <a:off x="4697413" y="2364222"/>
            <a:ext cx="0" cy="376713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213225" y="1902259"/>
            <a:ext cx="1077913" cy="461963"/>
          </a:xfrm>
          <a:prstGeom prst="rect">
            <a:avLst/>
          </a:prstGeom>
          <a:noFill/>
        </p:spPr>
        <p:txBody>
          <a:bodyPr>
            <a:spAutoFit/>
          </a:bodyPr>
          <a:lstStyle/>
          <a:p>
            <a:pPr>
              <a:defRPr/>
            </a:pPr>
            <a:r>
              <a:rPr lang="en-AU" dirty="0">
                <a:latin typeface="+mn-lt"/>
                <a:cs typeface="Arial" charset="0"/>
              </a:rPr>
              <a:t>m = 10</a:t>
            </a:r>
          </a:p>
        </p:txBody>
      </p:sp>
      <p:cxnSp>
        <p:nvCxnSpPr>
          <p:cNvPr id="12" name="Straight Connector 11"/>
          <p:cNvCxnSpPr/>
          <p:nvPr/>
        </p:nvCxnSpPr>
        <p:spPr>
          <a:xfrm flipH="1">
            <a:off x="4697413" y="2626159"/>
            <a:ext cx="2274887"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2422525" y="3016684"/>
            <a:ext cx="2274888"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22813" y="3769159"/>
            <a:ext cx="2273300"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697413" y="4150159"/>
            <a:ext cx="1677987"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2422525" y="4912159"/>
            <a:ext cx="2274888"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3076575" y="5293159"/>
            <a:ext cx="1620838"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6660027"/>
      </p:ext>
    </p:extLst>
  </p:cSld>
  <p:clrMapOvr>
    <a:masterClrMapping/>
  </p:clrMapOvr>
</p:sld>
</file>

<file path=ppt/theme/theme1.xml><?xml version="1.0" encoding="utf-8"?>
<a:theme xmlns:a="http://schemas.openxmlformats.org/drawingml/2006/main" name="Cochrane Purple">
  <a:themeElements>
    <a:clrScheme name="Cochrane">
      <a:dk1>
        <a:srgbClr val="000000"/>
      </a:dk1>
      <a:lt1>
        <a:srgbClr val="FFFFFF"/>
      </a:lt1>
      <a:dk2>
        <a:srgbClr val="002D64"/>
      </a:dk2>
      <a:lt2>
        <a:srgbClr val="962D91"/>
      </a:lt2>
      <a:accent1>
        <a:srgbClr val="002D64"/>
      </a:accent1>
      <a:accent2>
        <a:srgbClr val="962D91"/>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chrane Purple" id="{9F74E5A4-AC76-403A-97A3-2DCB06FD0A0C}" vid="{8A0DEDA8-15D8-4B20-8E56-DCECA5C0D5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Cochrane Purple</Template>
  <TotalTime>12868</TotalTime>
  <Words>8022</Words>
  <Application>Microsoft Office PowerPoint</Application>
  <PresentationFormat>On-screen Show (4:3)</PresentationFormat>
  <Paragraphs>453</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Source Sans Pro</vt:lpstr>
      <vt:lpstr>Source Sans Pro Semibold</vt:lpstr>
      <vt:lpstr>Times New Roman</vt:lpstr>
      <vt:lpstr>Wingdings</vt:lpstr>
      <vt:lpstr>Cochrane Purple</vt:lpstr>
      <vt:lpstr>Continuous outcomes</vt:lpstr>
      <vt:lpstr>Steps of a Cochrane Review</vt:lpstr>
      <vt:lpstr>PowerPoint Presentation</vt:lpstr>
      <vt:lpstr>Session outline</vt:lpstr>
      <vt:lpstr>What are continuous outcomes?</vt:lpstr>
      <vt:lpstr>Expressing continuous outcomes</vt:lpstr>
      <vt:lpstr>Standard deviations</vt:lpstr>
      <vt:lpstr>Standard deviations</vt:lpstr>
      <vt:lpstr>Standard deviations</vt:lpstr>
      <vt:lpstr>Comparing two groups</vt:lpstr>
      <vt:lpstr>Mean difference</vt:lpstr>
      <vt:lpstr>Interpreting mean difference</vt:lpstr>
      <vt:lpstr>Expressing it in words</vt:lpstr>
      <vt:lpstr>PowerPoint Presentation</vt:lpstr>
      <vt:lpstr>Standardised mean difference</vt:lpstr>
      <vt:lpstr>Interpreting standardised mean difference</vt:lpstr>
      <vt:lpstr>Example: converting SMD</vt:lpstr>
      <vt:lpstr>Normally distributed data</vt:lpstr>
      <vt:lpstr>Skewed data</vt:lpstr>
      <vt:lpstr>Session outline</vt:lpstr>
      <vt:lpstr>Collecting data</vt:lpstr>
      <vt:lpstr>Post-intervention vs change from baseline</vt:lpstr>
      <vt:lpstr>Change from baseline data</vt:lpstr>
      <vt:lpstr>Other data formats can also be used</vt:lpstr>
      <vt:lpstr>RevMan Calculator</vt:lpstr>
      <vt:lpstr>What to include in your protocol</vt:lpstr>
      <vt:lpstr>Take home message</vt:lpstr>
      <vt:lpstr>References</vt:lpstr>
    </vt:vector>
  </TitlesOfParts>
  <Manager/>
  <Company>Monash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subject/>
  <dc:creator>Kelly Allen</dc:creator>
  <cp:keywords/>
  <dc:description/>
  <cp:lastModifiedBy>Dario Sambunjak</cp:lastModifiedBy>
  <cp:revision>60</cp:revision>
  <cp:lastPrinted>2016-03-10T04:31:35Z</cp:lastPrinted>
  <dcterms:created xsi:type="dcterms:W3CDTF">2016-03-04T03:08:32Z</dcterms:created>
  <dcterms:modified xsi:type="dcterms:W3CDTF">2021-03-16T13:10:05Z</dcterms:modified>
  <cp:category/>
</cp:coreProperties>
</file>