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4"/>
  </p:notesMasterIdLst>
  <p:handoutMasterIdLst>
    <p:handoutMasterId r:id="rId25"/>
  </p:handoutMasterIdLst>
  <p:sldIdLst>
    <p:sldId id="298" r:id="rId2"/>
    <p:sldId id="297" r:id="rId3"/>
    <p:sldId id="282" r:id="rId4"/>
    <p:sldId id="283" r:id="rId5"/>
    <p:sldId id="284" r:id="rId6"/>
    <p:sldId id="285" r:id="rId7"/>
    <p:sldId id="304" r:id="rId8"/>
    <p:sldId id="305" r:id="rId9"/>
    <p:sldId id="306" r:id="rId10"/>
    <p:sldId id="286" r:id="rId11"/>
    <p:sldId id="287" r:id="rId12"/>
    <p:sldId id="288" r:id="rId13"/>
    <p:sldId id="289" r:id="rId14"/>
    <p:sldId id="302" r:id="rId15"/>
    <p:sldId id="301" r:id="rId16"/>
    <p:sldId id="299" r:id="rId17"/>
    <p:sldId id="291" r:id="rId18"/>
    <p:sldId id="292" r:id="rId19"/>
    <p:sldId id="293" r:id="rId20"/>
    <p:sldId id="294" r:id="rId21"/>
    <p:sldId id="295" r:id="rId22"/>
    <p:sldId id="296"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3024" userDrawn="1">
          <p15:clr>
            <a:srgbClr val="A4A3A4"/>
          </p15:clr>
        </p15:guide>
        <p15:guide id="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74744-616B-40C1-9E2C-26E313772F73}" v="67" dt="2021-02-05T12:15:54.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61810" autoAdjust="0"/>
  </p:normalViewPr>
  <p:slideViewPr>
    <p:cSldViewPr snapToGrid="0" showGuides="1">
      <p:cViewPr varScale="1">
        <p:scale>
          <a:sx n="70" d="100"/>
          <a:sy n="70" d="100"/>
        </p:scale>
        <p:origin x="2508" y="72"/>
      </p:cViewPr>
      <p:guideLst>
        <p:guide orient="horz"/>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guide orient="horz" pos="3024"/>
        <p:guide/>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AU"/>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AU"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AU"/>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endParaRPr lang="en-AU" dirty="0"/>
          </a:p>
        </p:txBody>
      </p:sp>
    </p:spTree>
    <p:extLst>
      <p:ext uri="{BB962C8B-B14F-4D97-AF65-F5344CB8AC3E}">
        <p14:creationId xmlns:p14="http://schemas.microsoft.com/office/powerpoint/2010/main" val="3630067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1199727" y="4560570"/>
            <a:ext cx="4915746"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424401" y="9121140"/>
            <a:ext cx="890799" cy="480060"/>
          </a:xfrm>
          <a:prstGeom prst="rect">
            <a:avLst/>
          </a:prstGeom>
        </p:spPr>
        <p:txBody>
          <a:bodyPr vert="horz" lIns="96661" tIns="48331" rIns="96661" bIns="48331" rtlCol="0" anchor="b"/>
          <a:lstStyle>
            <a:lvl1pPr algn="r">
              <a:defRPr sz="1300">
                <a:latin typeface="Source Sans Pro" pitchFamily="34" charset="0"/>
                <a:cs typeface="Arial" panose="020B0604020202020204" pitchFamily="34" charset="0"/>
              </a:defRPr>
            </a:lvl1pPr>
          </a:lstStyle>
          <a:p>
            <a:fld id="{49DD4D23-C98A-435E-AE88-9061F8349B02}" type="slidenum">
              <a:rPr lang="en-GB" smtClean="0"/>
              <a:pPr/>
              <a:t>‹#›</a:t>
            </a:fld>
            <a:endParaRPr lang="en-GB" dirty="0"/>
          </a:p>
        </p:txBody>
      </p:sp>
    </p:spTree>
    <p:extLst>
      <p:ext uri="{BB962C8B-B14F-4D97-AF65-F5344CB8AC3E}">
        <p14:creationId xmlns:p14="http://schemas.microsoft.com/office/powerpoint/2010/main" val="610033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urce Sans Pro"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Source Sans Pro"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Source Sans Pro"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Source Sans Pro"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Source Sans Pro"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training.cochrane.org/handbook/current/chapter-06#section-6-4-2"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raining.cochrane.org/handbook/current/chapter-06#section-6-5-2"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raining.cochrane.org/handbook/current/chapter-06#section-6-6-2"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training.cochrane.org/handbook/current/chapter-06#section-6-8-2" TargetMode="External"/><Relationship Id="rId4" Type="http://schemas.openxmlformats.org/officeDocument/2006/relationships/hyperlink" Target="https://training.cochrane.org/handbook/current/chapter-06#section-6-7-2"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DD4D23-C98A-435E-AE88-9061F8349B02}" type="slidenum">
              <a:rPr lang="en-GB" smtClean="0"/>
              <a:pPr/>
              <a:t>1</a:t>
            </a:fld>
            <a:endParaRPr lang="en-GB" dirty="0"/>
          </a:p>
        </p:txBody>
      </p:sp>
    </p:spTree>
    <p:extLst>
      <p:ext uri="{BB962C8B-B14F-4D97-AF65-F5344CB8AC3E}">
        <p14:creationId xmlns:p14="http://schemas.microsoft.com/office/powerpoint/2010/main" val="3441530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2C055E5-9CB4-4E43-B8F5-CF090DDD065A}" type="slidenum">
              <a:rPr lang="en-GB" altLang="en-US" sz="1300">
                <a:latin typeface="Times New Roman" panose="02020603050405020304" pitchFamily="18" charset="0"/>
              </a:rPr>
              <a:pPr eaLnBrk="1" hangingPunct="1">
                <a:spcBef>
                  <a:spcPct val="0"/>
                </a:spcBef>
              </a:pPr>
              <a:t>10</a:t>
            </a:fld>
            <a:endParaRPr lang="en-GB" altLang="en-US" sz="130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GB" altLang="en-US" sz="1100" dirty="0"/>
              <a:t>This is an example of data collected for a real review, measuring blood transfusion as an outcome. As you can see, almost every study reported the data in a different way. Some reported the outcome as the volume of blood transfused, some as the number of standard units transfused, some as the volume of blood adjusted for the weight of the patient, and some simply the number of patients who had any blood transfused. Some studies may have reported the result in more than one way, appearing more than once on this table.</a:t>
            </a:r>
          </a:p>
          <a:p>
            <a:pPr>
              <a:lnSpc>
                <a:spcPct val="90000"/>
              </a:lnSpc>
            </a:pPr>
            <a:endParaRPr lang="en-GB" altLang="en-US" sz="1100" dirty="0"/>
          </a:p>
          <a:p>
            <a:pPr>
              <a:lnSpc>
                <a:spcPct val="90000"/>
              </a:lnSpc>
            </a:pPr>
            <a:r>
              <a:rPr lang="en-GB" altLang="en-US" sz="1100" dirty="0"/>
              <a:t>Within each of those outcome definitions, the numbers reported also differed. Most reported means, but one reported medians. Some reported standard errors, some standard deviations. Quite a few did not label the numbers they reported, making it very difficult to interpret. One study only reported the results in a graph, so that the systematic review author would have to measure the graph to work out the numerical results. </a:t>
            </a:r>
          </a:p>
          <a:p>
            <a:pPr>
              <a:lnSpc>
                <a:spcPct val="90000"/>
              </a:lnSpc>
            </a:pPr>
            <a:r>
              <a:rPr lang="en-GB" altLang="en-US" sz="1100" dirty="0"/>
              <a:t>The data aren’t always presented in a way that is useful for meta-analysis.</a:t>
            </a:r>
          </a:p>
          <a:p>
            <a:pPr>
              <a:lnSpc>
                <a:spcPct val="90000"/>
              </a:lnSpc>
            </a:pPr>
            <a:endParaRPr lang="hr-HR" altLang="en-US" sz="1100" dirty="0"/>
          </a:p>
          <a:p>
            <a:pPr>
              <a:lnSpc>
                <a:spcPct val="90000"/>
              </a:lnSpc>
            </a:pPr>
            <a:r>
              <a:rPr lang="hr-HR" altLang="en-US" sz="1100" dirty="0"/>
              <a:t>[NOTE TO </a:t>
            </a:r>
            <a:r>
              <a:rPr lang="hr-HR" altLang="en-US" sz="1100" dirty="0" err="1"/>
              <a:t>TRAINERS</a:t>
            </a:r>
            <a:r>
              <a:rPr lang="hr-HR" altLang="en-US" sz="1100" dirty="0"/>
              <a:t>: </a:t>
            </a:r>
            <a:r>
              <a:rPr lang="en-GB" altLang="en-US" sz="1100" dirty="0"/>
              <a:t>ASK: How would you manage a set of data like this?</a:t>
            </a:r>
            <a:r>
              <a:rPr lang="hr-HR" altLang="en-US" sz="1100" dirty="0"/>
              <a:t>]</a:t>
            </a:r>
            <a:endParaRPr lang="en-GB" altLang="en-US" sz="1100" dirty="0"/>
          </a:p>
          <a:p>
            <a:pPr>
              <a:lnSpc>
                <a:spcPct val="90000"/>
              </a:lnSpc>
            </a:pPr>
            <a:endParaRPr lang="en-GB" altLang="en-US" sz="1100" dirty="0"/>
          </a:p>
          <a:p>
            <a:pPr>
              <a:lnSpc>
                <a:spcPct val="90000"/>
              </a:lnSpc>
            </a:pPr>
            <a:r>
              <a:rPr lang="en-GB" altLang="en-US" sz="1100" dirty="0"/>
              <a:t>Unless we can get more data from the authors, it’s difficult to summarise all these studies together, as they’re not all quite measuring the same thing. There are some choices we can make as authors: where studies report results in more than one way, we can choose the most common measure. We can do some conversion of results into more useful formats – we’ll address that in more detail in a separate presentation (</a:t>
            </a:r>
            <a:r>
              <a:rPr lang="en-US" altLang="en-US" sz="1100" dirty="0"/>
              <a:t>C</a:t>
            </a:r>
            <a:r>
              <a:rPr lang="en-GB" altLang="en-US" sz="1100" dirty="0" err="1"/>
              <a:t>ontinuous</a:t>
            </a:r>
            <a:r>
              <a:rPr lang="en-GB" altLang="en-US" sz="1100" dirty="0"/>
              <a:t> outcomes). We should certainly contact the authors to clarify what they’re reporting, and see if we can get more detailed information that may help us report consistent data from each study.</a:t>
            </a:r>
          </a:p>
          <a:p>
            <a:pPr>
              <a:lnSpc>
                <a:spcPct val="90000"/>
              </a:lnSpc>
            </a:pPr>
            <a:endParaRPr lang="en-GB" altLang="en-US" sz="1100" dirty="0"/>
          </a:p>
          <a:p>
            <a:pPr>
              <a:lnSpc>
                <a:spcPct val="90000"/>
              </a:lnSpc>
            </a:pPr>
            <a:r>
              <a:rPr lang="en-GB" altLang="en-US" sz="1100" dirty="0"/>
              <a:t>We won’t have a clear picture of all the data we have, how compatible they are, and the best way to manage them, until after we have completed our data collection from all our included studies, and collected all this detail.</a:t>
            </a:r>
            <a:endParaRPr lang="en-GB" altLang="en-US" sz="1500" dirty="0"/>
          </a:p>
        </p:txBody>
      </p:sp>
    </p:spTree>
    <p:extLst>
      <p:ext uri="{BB962C8B-B14F-4D97-AF65-F5344CB8AC3E}">
        <p14:creationId xmlns:p14="http://schemas.microsoft.com/office/powerpoint/2010/main" val="3074003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8F7A62F-47E1-4FD4-B034-BA3689ADDC68}" type="slidenum">
              <a:rPr lang="en-US" altLang="en-US" sz="1300">
                <a:latin typeface="Times New Roman" panose="02020603050405020304" pitchFamily="18" charset="0"/>
              </a:rPr>
              <a:pPr eaLnBrk="1" hangingPunct="1">
                <a:spcBef>
                  <a:spcPct val="0"/>
                </a:spcBef>
              </a:pPr>
              <a:t>11</a:t>
            </a:fld>
            <a:endParaRPr lang="en-US" altLang="en-US" sz="130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dirty="0"/>
          </a:p>
        </p:txBody>
      </p:sp>
    </p:spTree>
    <p:extLst>
      <p:ext uri="{BB962C8B-B14F-4D97-AF65-F5344CB8AC3E}">
        <p14:creationId xmlns:p14="http://schemas.microsoft.com/office/powerpoint/2010/main" val="3875897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3B72026-593A-4E83-A7E0-55B1C94E967F}" type="slidenum">
              <a:rPr lang="en-US" altLang="en-US" sz="1300">
                <a:latin typeface="Times New Roman" panose="02020603050405020304" pitchFamily="18" charset="0"/>
              </a:rPr>
              <a:pPr eaLnBrk="1" hangingPunct="1">
                <a:spcBef>
                  <a:spcPct val="0"/>
                </a:spcBef>
              </a:pPr>
              <a:t>12</a:t>
            </a:fld>
            <a:endParaRPr lang="en-US" altLang="en-US" sz="130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AU" altLang="en-US" dirty="0"/>
              <a:t>A data collection form is a crucial tool to help you organise the collection of all this information. Once you have decided what you need to collect, creating a form will help you systematically look for and collect the data. The form will keep a record of what you found, in an organised way, and also what was not reported in the study. The form will then act as the main source document for your review, saving you repeatedly going back to the study reports to sift through the various sections wondering where the piece of information you are looking for might be found.</a:t>
            </a:r>
          </a:p>
          <a:p>
            <a:pPr eaLnBrk="1" hangingPunct="1">
              <a:lnSpc>
                <a:spcPct val="90000"/>
              </a:lnSpc>
            </a:pPr>
            <a:endParaRPr lang="en-AU" altLang="en-US" dirty="0"/>
          </a:p>
          <a:p>
            <a:pPr eaLnBrk="1" hangingPunct="1">
              <a:lnSpc>
                <a:spcPct val="90000"/>
              </a:lnSpc>
            </a:pPr>
            <a:r>
              <a:rPr lang="en-AU" altLang="en-US" dirty="0"/>
              <a:t>Every review is unique, and so you will need to create your own form for your review. Some examples are available that you may wish to adapt – ask your Cochrane Group if they have a model to work from. You can set up the form however you prefer – on paper, in a Word document, an Excel spreadsheet, a PDF form, a database – depending on how and where you like to work.</a:t>
            </a:r>
            <a:r>
              <a:rPr lang="hr-HR" altLang="en-US" dirty="0"/>
              <a:t> Data </a:t>
            </a:r>
            <a:r>
              <a:rPr lang="hr-HR" altLang="en-US" dirty="0" err="1"/>
              <a:t>collection</a:t>
            </a:r>
            <a:r>
              <a:rPr lang="hr-HR" altLang="en-US" dirty="0"/>
              <a:t> </a:t>
            </a:r>
            <a:r>
              <a:rPr lang="hr-HR" altLang="en-US" dirty="0" err="1"/>
              <a:t>forms</a:t>
            </a:r>
            <a:r>
              <a:rPr lang="hr-HR" altLang="en-US" dirty="0"/>
              <a:t> are </a:t>
            </a:r>
            <a:r>
              <a:rPr lang="hr-HR" altLang="en-US" dirty="0" err="1"/>
              <a:t>also</a:t>
            </a:r>
            <a:r>
              <a:rPr lang="hr-HR" altLang="en-US" dirty="0"/>
              <a:t> </a:t>
            </a:r>
            <a:r>
              <a:rPr lang="hr-HR" altLang="en-US" dirty="0" err="1"/>
              <a:t>built</a:t>
            </a:r>
            <a:r>
              <a:rPr lang="hr-HR" altLang="en-US" dirty="0"/>
              <a:t> </a:t>
            </a:r>
            <a:r>
              <a:rPr lang="hr-HR" altLang="en-US" dirty="0" err="1"/>
              <a:t>in</a:t>
            </a:r>
            <a:r>
              <a:rPr lang="hr-HR" altLang="en-US" dirty="0"/>
              <a:t> </a:t>
            </a:r>
            <a:r>
              <a:rPr lang="hr-HR" altLang="en-US" dirty="0" err="1"/>
              <a:t>author</a:t>
            </a:r>
            <a:r>
              <a:rPr lang="hr-HR" altLang="en-US" dirty="0"/>
              <a:t> </a:t>
            </a:r>
            <a:r>
              <a:rPr lang="hr-HR" altLang="en-US" dirty="0" err="1"/>
              <a:t>support</a:t>
            </a:r>
            <a:r>
              <a:rPr lang="hr-HR" altLang="en-US" dirty="0"/>
              <a:t> software </a:t>
            </a:r>
            <a:r>
              <a:rPr lang="hr-HR" altLang="en-US" dirty="0" err="1"/>
              <a:t>such</a:t>
            </a:r>
            <a:r>
              <a:rPr lang="hr-HR" altLang="en-US" dirty="0"/>
              <a:t> as </a:t>
            </a:r>
            <a:r>
              <a:rPr lang="hr-HR" altLang="en-US" dirty="0" err="1"/>
              <a:t>Covidence</a:t>
            </a:r>
            <a:r>
              <a:rPr lang="hr-HR" altLang="en-US" dirty="0"/>
              <a:t> </a:t>
            </a:r>
            <a:r>
              <a:rPr lang="hr-HR" altLang="en-US" dirty="0" err="1"/>
              <a:t>and</a:t>
            </a:r>
            <a:r>
              <a:rPr lang="hr-HR" altLang="en-US" dirty="0"/>
              <a:t> </a:t>
            </a:r>
            <a:r>
              <a:rPr lang="hr-HR" altLang="en-US" dirty="0" err="1"/>
              <a:t>EPPI-Reviewer</a:t>
            </a:r>
            <a:r>
              <a:rPr lang="hr-HR" altLang="en-US" dirty="0"/>
              <a:t>, </a:t>
            </a:r>
            <a:r>
              <a:rPr lang="hr-HR" altLang="en-US" dirty="0" err="1"/>
              <a:t>so</a:t>
            </a:r>
            <a:r>
              <a:rPr lang="hr-HR" altLang="en-US" dirty="0"/>
              <a:t> </a:t>
            </a:r>
            <a:r>
              <a:rPr lang="hr-HR" altLang="en-US" dirty="0" err="1"/>
              <a:t>you</a:t>
            </a:r>
            <a:r>
              <a:rPr lang="hr-HR" altLang="en-US" dirty="0"/>
              <a:t> </a:t>
            </a:r>
            <a:r>
              <a:rPr lang="hr-HR" altLang="en-US" dirty="0" err="1"/>
              <a:t>can</a:t>
            </a:r>
            <a:r>
              <a:rPr lang="hr-HR" altLang="en-US" dirty="0"/>
              <a:t> </a:t>
            </a:r>
            <a:r>
              <a:rPr lang="hr-HR" altLang="en-US" dirty="0" err="1"/>
              <a:t>also</a:t>
            </a:r>
            <a:r>
              <a:rPr lang="hr-HR" altLang="en-US" dirty="0"/>
              <a:t> use </a:t>
            </a:r>
            <a:r>
              <a:rPr lang="hr-HR" altLang="en-US" dirty="0" err="1"/>
              <a:t>them</a:t>
            </a:r>
            <a:r>
              <a:rPr lang="hr-HR" altLang="en-US" dirty="0"/>
              <a:t>.</a:t>
            </a:r>
            <a:endParaRPr lang="en-AU" altLang="en-US" dirty="0"/>
          </a:p>
          <a:p>
            <a:pPr eaLnBrk="1" hangingPunct="1">
              <a:lnSpc>
                <a:spcPct val="90000"/>
              </a:lnSpc>
            </a:pPr>
            <a:endParaRPr lang="en-AU" altLang="en-US" dirty="0"/>
          </a:p>
          <a:p>
            <a:pPr>
              <a:lnSpc>
                <a:spcPct val="90000"/>
              </a:lnSpc>
            </a:pPr>
            <a:r>
              <a:rPr lang="en-AU" altLang="en-US" dirty="0"/>
              <a:t>Paper forms can be taken anywhere, such as in the back garden or on the train, and are easy to create, and easy to compare forms completed by different authors.</a:t>
            </a:r>
          </a:p>
          <a:p>
            <a:pPr>
              <a:lnSpc>
                <a:spcPct val="90000"/>
              </a:lnSpc>
            </a:pPr>
            <a:endParaRPr lang="en-AU" altLang="en-US" dirty="0"/>
          </a:p>
          <a:p>
            <a:pPr>
              <a:lnSpc>
                <a:spcPct val="90000"/>
              </a:lnSpc>
            </a:pPr>
            <a:r>
              <a:rPr lang="en-AU" altLang="en-US" dirty="0"/>
              <a:t>Electronic forms can be more advanced, perhaps including simple data calculations or guided steps. They allow you to copy and paste data into </a:t>
            </a:r>
            <a:r>
              <a:rPr lang="en-AU" altLang="en-US" dirty="0" err="1"/>
              <a:t>RevMan</a:t>
            </a:r>
            <a:r>
              <a:rPr lang="en-AU" altLang="en-US" dirty="0"/>
              <a:t> when you are finished, they save paper, and you don’t have to rely on reading messy handwriting.</a:t>
            </a:r>
          </a:p>
          <a:p>
            <a:pPr>
              <a:lnSpc>
                <a:spcPct val="90000"/>
              </a:lnSpc>
            </a:pPr>
            <a:endParaRPr lang="en-AU" altLang="en-US" dirty="0"/>
          </a:p>
          <a:p>
            <a:pPr>
              <a:lnSpc>
                <a:spcPct val="90000"/>
              </a:lnSpc>
            </a:pPr>
            <a:r>
              <a:rPr lang="en-AU" altLang="en-US" dirty="0"/>
              <a:t>Note that your </a:t>
            </a:r>
            <a:r>
              <a:rPr lang="en-AU" altLang="en-US"/>
              <a:t>Cochrane Group </a:t>
            </a:r>
            <a:r>
              <a:rPr lang="en-AU" altLang="en-US" dirty="0"/>
              <a:t>may ask you to submit data extraction forms for checking. You might also need them to check your own data entry at later stages of the review, or even after publication, so make sure you keep them.</a:t>
            </a:r>
          </a:p>
        </p:txBody>
      </p:sp>
    </p:spTree>
    <p:extLst>
      <p:ext uri="{BB962C8B-B14F-4D97-AF65-F5344CB8AC3E}">
        <p14:creationId xmlns:p14="http://schemas.microsoft.com/office/powerpoint/2010/main" val="3554649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AU" altLang="en-US" sz="1100" dirty="0"/>
              <a:t>Some suggestions about what to include in your data collection form. Make sure you have planned the data you need to collect – include everything you will need later on, but make sure you are not collecting too much information that you don’t need.</a:t>
            </a:r>
          </a:p>
          <a:p>
            <a:pPr>
              <a:lnSpc>
                <a:spcPct val="90000"/>
              </a:lnSpc>
            </a:pPr>
            <a:endParaRPr lang="en-AU" altLang="en-US" sz="1100" dirty="0"/>
          </a:p>
          <a:p>
            <a:pPr>
              <a:lnSpc>
                <a:spcPct val="90000"/>
              </a:lnSpc>
            </a:pPr>
            <a:r>
              <a:rPr lang="en-AU" altLang="en-US" sz="1100" dirty="0"/>
              <a:t>Begin your form with the review title and the name of the author completing the form, and then a clear identification of the study to which this data relates. If there is more than one publication for a study, clearly identify which report the data is coming from, although you may also choose to record information from all publications on a single form.</a:t>
            </a:r>
          </a:p>
          <a:p>
            <a:pPr>
              <a:lnSpc>
                <a:spcPct val="90000"/>
              </a:lnSpc>
            </a:pPr>
            <a:endParaRPr lang="en-AU" altLang="en-US" sz="1100" dirty="0"/>
          </a:p>
          <a:p>
            <a:pPr>
              <a:lnSpc>
                <a:spcPct val="90000"/>
              </a:lnSpc>
            </a:pPr>
            <a:r>
              <a:rPr lang="en-AU" altLang="en-US" sz="1100" dirty="0"/>
              <a:t>Include plenty of space for notes, including on the front page for notes to yourself that you need to remember, such as missing data you need to follow up.</a:t>
            </a:r>
          </a:p>
          <a:p>
            <a:pPr>
              <a:lnSpc>
                <a:spcPct val="90000"/>
              </a:lnSpc>
            </a:pPr>
            <a:endParaRPr lang="en-AU" altLang="en-US" sz="1100" dirty="0"/>
          </a:p>
          <a:p>
            <a:pPr>
              <a:lnSpc>
                <a:spcPct val="90000"/>
              </a:lnSpc>
            </a:pPr>
            <a:r>
              <a:rPr lang="en-AU" altLang="en-US" sz="1100" dirty="0"/>
              <a:t>If you wish, you can incorporate your eligibility criteria on at the beginning of the form, combining the selection and data collection processes.</a:t>
            </a:r>
          </a:p>
          <a:p>
            <a:pPr>
              <a:lnSpc>
                <a:spcPct val="90000"/>
              </a:lnSpc>
            </a:pPr>
            <a:endParaRPr lang="en-AU" altLang="en-US" sz="1100" dirty="0"/>
          </a:p>
          <a:p>
            <a:pPr>
              <a:lnSpc>
                <a:spcPct val="90000"/>
              </a:lnSpc>
            </a:pPr>
            <a:r>
              <a:rPr lang="en-AU" altLang="en-US" sz="1100" dirty="0"/>
              <a:t>For each item you are collecting, note where in the report it was found (e.g. page numbers), consider whether you can use tick-boxes or lists of pre-specified categories to save time, and make sure you include ‘not reported’ and ‘unclear’ as well as ‘yes and ‘no’ or other available options. Weeks and months after you complete the form, it will be difficult to remember the details of what was found, and keeping track of where information was not available, or some information was reported but not enough to classify the study, will save you time re-reading the papers again later.</a:t>
            </a:r>
          </a:p>
          <a:p>
            <a:pPr>
              <a:lnSpc>
                <a:spcPct val="90000"/>
              </a:lnSpc>
            </a:pPr>
            <a:endParaRPr lang="en-AU" altLang="en-US" sz="1100" dirty="0"/>
          </a:p>
          <a:p>
            <a:pPr>
              <a:lnSpc>
                <a:spcPct val="90000"/>
              </a:lnSpc>
            </a:pPr>
            <a:r>
              <a:rPr lang="en-AU" altLang="en-US" sz="1100" dirty="0"/>
              <a:t>If possible, format your data tables to match the required data entry in </a:t>
            </a:r>
            <a:r>
              <a:rPr lang="en-AU" altLang="en-US" sz="1100" dirty="0" err="1"/>
              <a:t>RevMan</a:t>
            </a:r>
            <a:r>
              <a:rPr lang="en-AU" altLang="en-US" sz="1100" dirty="0"/>
              <a:t> (which we will address in a separate presentation). This will save time if you are able to cut and paste from an electronic form, but even if you are using a paper form it will help prevent data entry errors, such as entering the intervention group data into the control group column.</a:t>
            </a:r>
            <a:endParaRPr lang="en-AU" altLang="en-US" sz="1500"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C78D43E-59EA-4473-A46D-7DCF0AF0C032}" type="slidenum">
              <a:rPr lang="en-US" altLang="en-US" sz="1300">
                <a:latin typeface="Times New Roman" panose="02020603050405020304" pitchFamily="18" charset="0"/>
              </a:rPr>
              <a:pPr eaLnBrk="1" hangingPunct="1">
                <a:spcBef>
                  <a:spcPct val="0"/>
                </a:spcBef>
              </a:pPr>
              <a:t>13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864829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This is an example of a data collection form completed on paper – this one is four pages long, and includes the eligibility criteria on the first page, and a combination of checkboxes (yes/no/unclear, or other coded options as appropriate) and space for notes about each aspect of the study. At the end is a table for data entry. You can see there’s plenty of notes, and corrections, which gives a history of decisions made.</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B9D9419-5102-4744-8109-FDC9809CFBC7}" type="slidenum">
              <a:rPr lang="en-US" altLang="en-US" sz="1300">
                <a:latin typeface="Times New Roman" panose="02020603050405020304" pitchFamily="18" charset="0"/>
              </a:rPr>
              <a:pPr eaLnBrk="1" hangingPunct="1">
                <a:spcBef>
                  <a:spcPct val="0"/>
                </a:spcBef>
              </a:pPr>
              <a:t>14</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3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err="1"/>
              <a:t>Here</a:t>
            </a:r>
            <a:r>
              <a:rPr lang="hr-HR" dirty="0"/>
              <a:t> </a:t>
            </a:r>
            <a:r>
              <a:rPr lang="hr-HR" dirty="0" err="1"/>
              <a:t>is</a:t>
            </a:r>
            <a:r>
              <a:rPr lang="hr-HR" dirty="0"/>
              <a:t> </a:t>
            </a:r>
            <a:r>
              <a:rPr lang="hr-HR" dirty="0" err="1"/>
              <a:t>another</a:t>
            </a:r>
            <a:r>
              <a:rPr lang="hr-HR" dirty="0"/>
              <a:t> </a:t>
            </a:r>
            <a:r>
              <a:rPr lang="hr-HR" dirty="0" err="1"/>
              <a:t>example</a:t>
            </a:r>
            <a:r>
              <a:rPr lang="hr-HR" dirty="0"/>
              <a:t> </a:t>
            </a:r>
            <a:r>
              <a:rPr lang="hr-HR" dirty="0" err="1"/>
              <a:t>of</a:t>
            </a:r>
            <a:r>
              <a:rPr lang="hr-HR" dirty="0"/>
              <a:t> a </a:t>
            </a:r>
            <a:r>
              <a:rPr lang="hr-HR" dirty="0" err="1"/>
              <a:t>filled</a:t>
            </a:r>
            <a:r>
              <a:rPr lang="hr-HR" dirty="0"/>
              <a:t> </a:t>
            </a:r>
            <a:r>
              <a:rPr lang="hr-HR" dirty="0" err="1"/>
              <a:t>out</a:t>
            </a:r>
            <a:r>
              <a:rPr lang="hr-HR" dirty="0"/>
              <a:t> data </a:t>
            </a:r>
            <a:r>
              <a:rPr lang="hr-HR" dirty="0" err="1"/>
              <a:t>extraction</a:t>
            </a:r>
            <a:r>
              <a:rPr lang="hr-HR" dirty="0"/>
              <a:t> </a:t>
            </a:r>
            <a:r>
              <a:rPr lang="hr-HR" dirty="0" err="1"/>
              <a:t>sheet</a:t>
            </a:r>
            <a:r>
              <a:rPr lang="hr-HR" dirty="0"/>
              <a:t>, </a:t>
            </a:r>
            <a:r>
              <a:rPr lang="hr-HR" dirty="0" err="1"/>
              <a:t>this</a:t>
            </a:r>
            <a:r>
              <a:rPr lang="hr-HR" dirty="0"/>
              <a:t> one </a:t>
            </a:r>
            <a:r>
              <a:rPr lang="hr-HR" dirty="0" err="1"/>
              <a:t>in</a:t>
            </a:r>
            <a:r>
              <a:rPr lang="hr-HR" dirty="0"/>
              <a:t> a Excel </a:t>
            </a:r>
            <a:r>
              <a:rPr lang="hr-HR" dirty="0" err="1"/>
              <a:t>document</a:t>
            </a:r>
            <a:r>
              <a:rPr lang="hr-HR" dirty="0"/>
              <a:t>.</a:t>
            </a:r>
            <a:endParaRPr lang="en-GB" dirty="0"/>
          </a:p>
        </p:txBody>
      </p:sp>
      <p:sp>
        <p:nvSpPr>
          <p:cNvPr id="4" name="Rezervirano mjesto broja slajda 3"/>
          <p:cNvSpPr>
            <a:spLocks noGrp="1"/>
          </p:cNvSpPr>
          <p:nvPr>
            <p:ph type="sldNum" sz="quarter" idx="10"/>
          </p:nvPr>
        </p:nvSpPr>
        <p:spPr/>
        <p:txBody>
          <a:bodyPr/>
          <a:lstStyle/>
          <a:p>
            <a:fld id="{49DD4D23-C98A-435E-AE88-9061F8349B02}" type="slidenum">
              <a:rPr lang="en-GB" smtClean="0"/>
              <a:pPr/>
              <a:t>15</a:t>
            </a:fld>
            <a:endParaRPr lang="en-GB" dirty="0"/>
          </a:p>
        </p:txBody>
      </p:sp>
    </p:spTree>
    <p:extLst>
      <p:ext uri="{BB962C8B-B14F-4D97-AF65-F5344CB8AC3E}">
        <p14:creationId xmlns:p14="http://schemas.microsoft.com/office/powerpoint/2010/main" val="354235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dirty="0"/>
              <a:t>As mentioned earlier, author support software such as Covidence and EPPI-Reviewer allow data collection, so you may try using them for this purpose.</a:t>
            </a:r>
            <a:r>
              <a:rPr lang="en-US" altLang="en-US" dirty="0"/>
              <a:t> </a:t>
            </a:r>
          </a:p>
          <a:p>
            <a:pPr marL="0" indent="0" fontAlgn="base">
              <a:buFont typeface="Arial" panose="020B0604020202020204" pitchFamily="34" charset="0"/>
              <a:buNone/>
            </a:pPr>
            <a:r>
              <a:rPr lang="en-GB" sz="1200" b="0" i="0" kern="1200" dirty="0">
                <a:solidFill>
                  <a:schemeClr val="tx1"/>
                </a:solidFill>
                <a:effectLst/>
                <a:latin typeface="Source Sans Pro" pitchFamily="34" charset="0"/>
                <a:ea typeface="+mn-ea"/>
                <a:cs typeface="Arial" panose="020B0604020202020204" pitchFamily="34" charset="0"/>
              </a:rPr>
              <a:t>Specifically, Covidence allows your team to: </a:t>
            </a:r>
          </a:p>
          <a:p>
            <a:pPr marL="171450" indent="-171450" fontAlgn="base">
              <a:buFont typeface="Arial" panose="020B0604020202020204" pitchFamily="34" charset="0"/>
              <a:buChar char="•"/>
            </a:pPr>
            <a:r>
              <a:rPr lang="en-GB" sz="1200" b="0" i="0" kern="1200" dirty="0">
                <a:solidFill>
                  <a:schemeClr val="tx1"/>
                </a:solidFill>
                <a:effectLst/>
                <a:latin typeface="Source Sans Pro" pitchFamily="34" charset="0"/>
                <a:ea typeface="+mn-ea"/>
                <a:cs typeface="Arial" panose="020B0604020202020204" pitchFamily="34" charset="0"/>
              </a:rPr>
              <a:t>upload search results, screen abstracts and full text;</a:t>
            </a:r>
          </a:p>
          <a:p>
            <a:pPr marL="171450" indent="-171450" fontAlgn="base">
              <a:buFont typeface="Arial" panose="020B0604020202020204" pitchFamily="34" charset="0"/>
              <a:buChar char="•"/>
            </a:pPr>
            <a:r>
              <a:rPr lang="en-GB" sz="1200" b="0" i="0" kern="1200" dirty="0">
                <a:solidFill>
                  <a:schemeClr val="tx1"/>
                </a:solidFill>
                <a:effectLst/>
                <a:latin typeface="Source Sans Pro" pitchFamily="34" charset="0"/>
                <a:ea typeface="+mn-ea"/>
                <a:cs typeface="Arial" panose="020B0604020202020204" pitchFamily="34" charset="0"/>
              </a:rPr>
              <a:t>collect descriptive and outcome data in a structured form;</a:t>
            </a:r>
          </a:p>
          <a:p>
            <a:pPr marL="171450" indent="-171450" fontAlgn="base">
              <a:buFont typeface="Arial" panose="020B0604020202020204" pitchFamily="34" charset="0"/>
              <a:buChar char="•"/>
            </a:pPr>
            <a:r>
              <a:rPr lang="en-GB" sz="1200" b="0" i="0" kern="1200" dirty="0">
                <a:solidFill>
                  <a:schemeClr val="tx1"/>
                </a:solidFill>
                <a:effectLst/>
                <a:latin typeface="Source Sans Pro" pitchFamily="34" charset="0"/>
                <a:ea typeface="+mn-ea"/>
                <a:cs typeface="Arial" panose="020B0604020202020204" pitchFamily="34" charset="0"/>
              </a:rPr>
              <a:t>conduct risk of bias assessment</a:t>
            </a:r>
            <a:r>
              <a:rPr lang="hr-HR" sz="1200" b="0" i="0" kern="1200" dirty="0">
                <a:solidFill>
                  <a:schemeClr val="tx1"/>
                </a:solidFill>
                <a:effectLst/>
                <a:latin typeface="Source Sans Pro" pitchFamily="34" charset="0"/>
                <a:ea typeface="+mn-ea"/>
                <a:cs typeface="Arial" panose="020B0604020202020204" pitchFamily="34" charset="0"/>
              </a:rPr>
              <a:t> (NOTE: Covidence currently doesn’t support the use of RoB 2 tool – the tools and templates for using RoB 2 are available at https://www.riskofbias.info/welcome/rob-2-0-tool/current-version-of-rob-2);</a:t>
            </a:r>
            <a:endParaRPr lang="en-GB" sz="1200" b="0" i="0" kern="1200" dirty="0">
              <a:solidFill>
                <a:schemeClr val="tx1"/>
              </a:solidFill>
              <a:effectLst/>
              <a:latin typeface="Source Sans Pro" pitchFamily="34" charset="0"/>
              <a:ea typeface="+mn-ea"/>
              <a:cs typeface="Arial" panose="020B0604020202020204" pitchFamily="34" charset="0"/>
            </a:endParaRPr>
          </a:p>
          <a:p>
            <a:pPr marL="171450" indent="-171450" fontAlgn="base">
              <a:buFont typeface="Arial" panose="020B0604020202020204" pitchFamily="34" charset="0"/>
              <a:buChar char="•"/>
            </a:pPr>
            <a:r>
              <a:rPr lang="en-GB" sz="1200" b="0" i="0" kern="1200" dirty="0">
                <a:solidFill>
                  <a:schemeClr val="tx1"/>
                </a:solidFill>
                <a:effectLst/>
                <a:latin typeface="Source Sans Pro" pitchFamily="34" charset="0"/>
                <a:ea typeface="+mn-ea"/>
                <a:cs typeface="Arial" panose="020B0604020202020204" pitchFamily="34" charset="0"/>
              </a:rPr>
              <a:t>compare duplicate decisions by two review authors and resolve disagreements;</a:t>
            </a:r>
          </a:p>
          <a:p>
            <a:pPr marL="171450" indent="-171450" fontAlgn="base">
              <a:buFont typeface="Arial" panose="020B0604020202020204" pitchFamily="34" charset="0"/>
              <a:buChar char="•"/>
            </a:pPr>
            <a:r>
              <a:rPr lang="en-GB" sz="1200" b="0" i="0" kern="1200" dirty="0">
                <a:solidFill>
                  <a:schemeClr val="tx1"/>
                </a:solidFill>
                <a:effectLst/>
                <a:latin typeface="Source Sans Pro" pitchFamily="34" charset="0"/>
                <a:ea typeface="+mn-ea"/>
                <a:cs typeface="Arial" panose="020B0604020202020204" pitchFamily="34" charset="0"/>
              </a:rPr>
              <a:t>export data into </a:t>
            </a:r>
            <a:r>
              <a:rPr lang="en-GB" sz="1200" b="0" i="0" kern="1200" dirty="0" err="1">
                <a:solidFill>
                  <a:schemeClr val="tx1"/>
                </a:solidFill>
                <a:effectLst/>
                <a:latin typeface="Source Sans Pro" pitchFamily="34" charset="0"/>
                <a:ea typeface="+mn-ea"/>
                <a:cs typeface="Arial" panose="020B0604020202020204" pitchFamily="34" charset="0"/>
              </a:rPr>
              <a:t>RevMan</a:t>
            </a:r>
            <a:r>
              <a:rPr lang="en-GB" sz="1200" b="0" i="0" kern="1200" dirty="0">
                <a:solidFill>
                  <a:schemeClr val="tx1"/>
                </a:solidFill>
                <a:effectLst/>
                <a:latin typeface="Source Sans Pro" pitchFamily="34" charset="0"/>
                <a:ea typeface="+mn-ea"/>
                <a:cs typeface="Arial" panose="020B0604020202020204" pitchFamily="34" charset="0"/>
              </a:rPr>
              <a:t> or Excel.</a:t>
            </a:r>
            <a:r>
              <a:rPr lang="hr-HR" sz="1200" b="0" i="0" kern="1200" dirty="0">
                <a:solidFill>
                  <a:schemeClr val="tx1"/>
                </a:solidFill>
                <a:effectLst/>
                <a:latin typeface="Source Sans Pro" pitchFamily="34" charset="0"/>
                <a:ea typeface="+mn-ea"/>
                <a:cs typeface="Arial" panose="020B0604020202020204" pitchFamily="34" charset="0"/>
              </a:rPr>
              <a:t> (NOTE: Covidence doesn’t enable direct export of data to RevMan Web, which is now the recommended version of RevMan software for Cochrane authors)</a:t>
            </a:r>
            <a:endParaRPr lang="en-GB" sz="1200" b="0" i="0" kern="1200" dirty="0">
              <a:solidFill>
                <a:schemeClr val="tx1"/>
              </a:solidFill>
              <a:effectLst/>
              <a:latin typeface="Source Sans Pro" pitchFamily="34" charset="0"/>
              <a:ea typeface="+mn-ea"/>
              <a:cs typeface="Arial" panose="020B0604020202020204" pitchFamily="34" charset="0"/>
            </a:endParaRPr>
          </a:p>
          <a:p>
            <a:endParaRPr lang="en-AU" alt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E825D9-FEEA-407E-83F1-72E9926093EF}" type="slidenum">
              <a:rPr lang="en-US" altLang="en-US" sz="1300">
                <a:latin typeface="Times New Roman" panose="02020603050405020304" pitchFamily="18" charset="0"/>
              </a:rPr>
              <a:pPr eaLnBrk="1" hangingPunct="1">
                <a:spcBef>
                  <a:spcPct val="0"/>
                </a:spcBef>
              </a:pPr>
              <a:t>16</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260176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To ensure your data collection is accurate, and to reduce the risk of bias, particularly where you are making subjective judgements and interpreting the data, it’s important to have data collected independently by two authors. It may also be helpful to have authors from different perspectives collecting data, e.g. a content expert and a methods expert.</a:t>
            </a:r>
          </a:p>
          <a:p>
            <a:endParaRPr lang="en-AU" altLang="en-US" dirty="0"/>
          </a:p>
          <a:p>
            <a:r>
              <a:rPr lang="en-AU" altLang="en-US" dirty="0"/>
              <a:t>Wherever you find disagreements between the data collected by two authors, these should be resolved by discussion to identify whether they arise from a data entry error, or a more substantive disagreement. A third author may also be used to resolve any disagreements. You should plan to pilot your data collection form on a small number of studies before continuing with complete data collection – this will help you identify any practical improvements to the way the form is set out, and ensure the forms are being used consistently by each author. You may need to discuss and revise your guidance to authors or the form itself.</a:t>
            </a:r>
          </a:p>
          <a:p>
            <a:endParaRPr lang="en-AU" altLang="en-US" dirty="0"/>
          </a:p>
          <a:p>
            <a:r>
              <a:rPr lang="en-AU" altLang="en-US" dirty="0"/>
              <a:t>[</a:t>
            </a:r>
            <a:r>
              <a:rPr lang="hr-HR" altLang="en-US" dirty="0"/>
              <a:t>NOTE FOR </a:t>
            </a:r>
            <a:r>
              <a:rPr lang="hr-HR" altLang="en-US" dirty="0" err="1"/>
              <a:t>TRAINERS</a:t>
            </a:r>
            <a:r>
              <a:rPr lang="hr-HR" altLang="en-US" dirty="0"/>
              <a:t>, </a:t>
            </a:r>
            <a:r>
              <a:rPr lang="en-AU" altLang="en-US" dirty="0"/>
              <a:t>if asked: It is possible to conduct data collection process with blinding, e.g. by editing copies of the articles to removed information about authors, location and journals. This is not necessary for Cochrane reviews.]</a:t>
            </a:r>
          </a:p>
          <a:p>
            <a:endParaRPr lang="en-AU" altLang="en-US" dirty="0"/>
          </a:p>
          <a:p>
            <a:r>
              <a:rPr lang="en-AU" altLang="en-US" dirty="0"/>
              <a:t>[</a:t>
            </a:r>
            <a:r>
              <a:rPr lang="hr-HR" altLang="en-US" dirty="0"/>
              <a:t>NOTE FOR </a:t>
            </a:r>
            <a:r>
              <a:rPr lang="hr-HR" altLang="en-US" dirty="0" err="1"/>
              <a:t>TRAINERS</a:t>
            </a:r>
            <a:r>
              <a:rPr lang="hr-HR" altLang="en-US" dirty="0"/>
              <a:t>,</a:t>
            </a:r>
            <a:r>
              <a:rPr lang="en-AU" altLang="en-US" dirty="0"/>
              <a:t> if asked: Agreement can be measured using the kappa statistic, but this is not required (see Handbook section 5.5.5).]</a:t>
            </a:r>
          </a:p>
          <a:p>
            <a:endParaRPr lang="en-AU"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56FDF429-567D-48BB-9470-E8CB3E0122C4}" type="slidenum">
              <a:rPr lang="en-US" altLang="en-US" sz="1300">
                <a:latin typeface="Times New Roman" panose="02020603050405020304" pitchFamily="18" charset="0"/>
              </a:rPr>
              <a:pPr eaLnBrk="1" hangingPunct="1">
                <a:spcBef>
                  <a:spcPct val="0"/>
                </a:spcBef>
              </a:pPr>
              <a:t>17</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839224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If you find that information is missing from the study reports, or if anything is unclear, it’s always worth attempting to contact study authors – even for very old studies. You won’t hear back from everyone you contact, but many authors are very happy to share additional information about their work.</a:t>
            </a:r>
          </a:p>
          <a:p>
            <a:endParaRPr lang="en-AU" altLang="en-US" dirty="0"/>
          </a:p>
          <a:p>
            <a:r>
              <a:rPr lang="en-AU" altLang="en-US" dirty="0"/>
              <a:t>Authors’ email addresses are often included in published papers these days. For older papers, or where the details aren’t available, it’s usually fairly easy to find current details. Look up the authors’ more recent papers in PubMed, which may include contact details. Alternatively, Google can usually find the authors’ current staff website at their home institution . Don’t forget to check the second and third authors as well as the first.</a:t>
            </a:r>
          </a:p>
          <a:p>
            <a:endParaRPr lang="en-AU" altLang="en-US" dirty="0"/>
          </a:p>
          <a:p>
            <a:r>
              <a:rPr lang="en-AU" altLang="en-US" dirty="0"/>
              <a:t>When contacting authors for information, whether about the description of the study, methods details for risk of bias assessment, or additional outcome data, be as polite as you can. Try to save all your questions for one email – don’t email them repeatedly with extra requests. Be clear about what you need – sometimes a table can help clarify the statistics you’re after. When asking for descriptive information about the study, open-ended questions may be more helpful – asking “can you describe how you managed blinding in this study?” is much more likely to get a detailed, helpful answer than if you ask “Did you use blinding?”. Authors may become defensive and be less likely to respond if your questions sound as if you are being critical of their work, and one study has shown that authors are likely to give overly positive answers if asked direct yes/no questions (Haahr 2006, Handbook 5.2.3).</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B6CBBA6F-567A-4516-924F-BE3801E4231D}" type="slidenum">
              <a:rPr lang="en-US" altLang="en-US" sz="1300">
                <a:latin typeface="Times New Roman" panose="02020603050405020304" pitchFamily="18" charset="0"/>
              </a:rPr>
              <a:pPr eaLnBrk="1" hangingPunct="1">
                <a:spcBef>
                  <a:spcPct val="0"/>
                </a:spcBef>
              </a:pPr>
              <a:t>18</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91956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When you have your data collected and organised, you can begin entering data into </a:t>
            </a:r>
            <a:r>
              <a:rPr lang="en-AU" altLang="en-US" dirty="0" err="1"/>
              <a:t>RevMan</a:t>
            </a:r>
            <a:r>
              <a:rPr lang="en-AU" altLang="en-US" dirty="0"/>
              <a:t>.</a:t>
            </a:r>
          </a:p>
          <a:p>
            <a:endParaRPr lang="en-AU" altLang="en-US" dirty="0"/>
          </a:p>
          <a:p>
            <a:r>
              <a:rPr lang="en-AU" altLang="en-US" dirty="0"/>
              <a:t>For results data, it may be helpful to set up a spreadsheet or table as an intermediate step, to collect together data reported on each outcome from each study. This will give you an overview of the data available, and can help you make final decisions about how best to analyse the results. As mentioned earlier, you may need to do some simple calculations with data from some or all studies to make them compatible with each other and with </a:t>
            </a:r>
            <a:r>
              <a:rPr lang="en-AU" altLang="en-US" dirty="0" err="1"/>
              <a:t>RevMan</a:t>
            </a:r>
            <a:r>
              <a:rPr lang="en-AU" altLang="en-US" dirty="0"/>
              <a:t>, which is easiest to do with a spreadsheet (avoiding errors that can occur when making conversions using a calculator or by hand).</a:t>
            </a:r>
          </a:p>
          <a:p>
            <a:endParaRPr lang="en-AU" altLang="en-US" dirty="0"/>
          </a:p>
          <a:p>
            <a:r>
              <a:rPr lang="en-AU" altLang="en-US" dirty="0"/>
              <a:t>Having an overall picture of the results will also help ensure that you don’t forget about any reported results that are not compatible with the majority of studies, and cannot be added to your analysis in </a:t>
            </a:r>
            <a:r>
              <a:rPr lang="en-AU" altLang="en-US" dirty="0" err="1"/>
              <a:t>RevMan</a:t>
            </a:r>
            <a:r>
              <a:rPr lang="en-AU" altLang="en-US" dirty="0"/>
              <a:t>. These results may need to be reported in the text or an additional table in the review.</a:t>
            </a:r>
          </a:p>
          <a:p>
            <a:endParaRPr lang="en-AU" altLang="en-US" dirty="0"/>
          </a:p>
          <a:p>
            <a:r>
              <a:rPr lang="en-AU" altLang="en-US" dirty="0"/>
              <a:t>We’ll talk about different kinds of analysis you might undertake in separate presentations, but regardless of these calculations, don’t forget to go back and check your results against the findings of the original study. Are the direction and size of effect comparable? If not, can you explain why? This is an important check against data entry and analysis errors before your review goes for publication.</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DCF642C-9249-4C59-9DB9-EDC34E39DA0E}" type="slidenum">
              <a:rPr lang="en-US" altLang="en-US" sz="1300">
                <a:latin typeface="Times New Roman" panose="02020603050405020304" pitchFamily="18" charset="0"/>
              </a:rPr>
              <a:pPr eaLnBrk="1" hangingPunct="1">
                <a:spcBef>
                  <a:spcPct val="0"/>
                </a:spcBef>
              </a:pPr>
              <a:t>19</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261077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01725" y="806450"/>
            <a:ext cx="5375275" cy="4030663"/>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Source Sans Pro" pitchFamily="34" charset="0"/>
                <a:ea typeface="+mn-ea"/>
                <a:cs typeface="Arial" panose="020B0604020202020204" pitchFamily="34" charset="0"/>
              </a:rPr>
              <a:t>After you’ve selected the studies to be included in you review, you need to collect the data from them</a:t>
            </a:r>
            <a:r>
              <a:rPr lang="hr-HR" sz="1200" kern="1200" dirty="0">
                <a:solidFill>
                  <a:schemeClr val="tx1"/>
                </a:solidFill>
                <a:effectLst/>
                <a:latin typeface="Source Sans Pro" pitchFamily="34" charset="0"/>
                <a:ea typeface="+mn-ea"/>
                <a:cs typeface="Arial" panose="020B0604020202020204" pitchFamily="34" charset="0"/>
              </a:rPr>
              <a:t>.</a:t>
            </a:r>
            <a:endParaRPr lang="en-AU" altLang="en-US" dirty="0"/>
          </a:p>
        </p:txBody>
      </p:sp>
    </p:spTree>
    <p:extLst>
      <p:ext uri="{BB962C8B-B14F-4D97-AF65-F5344CB8AC3E}">
        <p14:creationId xmlns:p14="http://schemas.microsoft.com/office/powerpoint/2010/main" val="2695761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a:t>Thinking back to the Protocol stage, you should describe your data collection process. Include a brief description of the categories of data you will collect, whether two authors will independently extract data, whether a form will be used and whether you will pilot it first, how you will resolve disagreements, and how you plan to manage any missing data, e.g. by contacting the study authors.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2E974DC-2E9C-40F9-A6BD-3FE06F822B88}" type="slidenum">
              <a:rPr lang="en-US" altLang="en-US" sz="1300">
                <a:latin typeface="Times New Roman" panose="02020603050405020304" pitchFamily="18" charset="0"/>
              </a:rPr>
              <a:pPr eaLnBrk="1" hangingPunct="1">
                <a:spcBef>
                  <a:spcPct val="0"/>
                </a:spcBef>
              </a:pPr>
              <a:t>20</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973005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A8D55E6-A4A8-49B6-BEDB-A7D0D6221D24}" type="slidenum">
              <a:rPr lang="en-US" altLang="en-US" sz="1300">
                <a:latin typeface="Times New Roman" panose="02020603050405020304" pitchFamily="18" charset="0"/>
              </a:rPr>
              <a:pPr eaLnBrk="1" hangingPunct="1">
                <a:spcBef>
                  <a:spcPct val="0"/>
                </a:spcBef>
              </a:pPr>
              <a:t>21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3279826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1FEE89F-F2BA-43E5-A1B0-493786721B07}" type="slidenum">
              <a:rPr lang="en-US" altLang="en-US" sz="1300">
                <a:latin typeface="Times New Roman" panose="02020603050405020304" pitchFamily="18" charset="0"/>
              </a:rPr>
              <a:pPr eaLnBrk="1" hangingPunct="1">
                <a:spcBef>
                  <a:spcPct val="0"/>
                </a:spcBef>
              </a:pPr>
              <a:t>22</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585359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FFDECB6-D5F9-47CD-990C-35E502A7B869}" type="slidenum">
              <a:rPr lang="en-US" altLang="en-US" sz="1300">
                <a:latin typeface="Times New Roman" panose="02020603050405020304" pitchFamily="18" charset="0"/>
              </a:rPr>
              <a:pPr eaLnBrk="1" hangingPunct="1">
                <a:spcBef>
                  <a:spcPct val="0"/>
                </a:spcBef>
              </a:pPr>
              <a:t>3</a:t>
            </a:fld>
            <a:endParaRPr lang="en-US" altLang="en-US" sz="1300">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AU" altLang="en-US"/>
          </a:p>
        </p:txBody>
      </p:sp>
    </p:spTree>
    <p:extLst>
      <p:ext uri="{BB962C8B-B14F-4D97-AF65-F5344CB8AC3E}">
        <p14:creationId xmlns:p14="http://schemas.microsoft.com/office/powerpoint/2010/main" val="133434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17BB89A-13F1-4770-9034-0337B59D2555}" type="slidenum">
              <a:rPr lang="en-US" altLang="en-US" sz="1300">
                <a:latin typeface="Times New Roman" panose="02020603050405020304" pitchFamily="18" charset="0"/>
              </a:rPr>
              <a:pPr eaLnBrk="1" hangingPunct="1">
                <a:spcBef>
                  <a:spcPct val="0"/>
                </a:spcBef>
              </a:pPr>
              <a:t>4</a:t>
            </a:fld>
            <a:endParaRPr lang="en-US" altLang="en-US" sz="1300">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hr-HR" altLang="en-US" sz="1000" dirty="0"/>
              <a:t>[NOTE TO </a:t>
            </a:r>
            <a:r>
              <a:rPr lang="hr-HR" altLang="en-US" sz="1000" dirty="0" err="1"/>
              <a:t>TRAINERS</a:t>
            </a:r>
            <a:r>
              <a:rPr lang="hr-HR" altLang="en-US" sz="1000" dirty="0"/>
              <a:t>: </a:t>
            </a:r>
            <a:r>
              <a:rPr lang="en-AU" altLang="en-US" sz="1000" dirty="0"/>
              <a:t>ASK: What kind of data do you think we need to collect about each study?</a:t>
            </a:r>
            <a:r>
              <a:rPr lang="hr-HR" altLang="en-US" sz="1000" dirty="0"/>
              <a:t>]</a:t>
            </a:r>
            <a:endParaRPr lang="en-AU" altLang="en-US" sz="1000" dirty="0"/>
          </a:p>
          <a:p>
            <a:pPr>
              <a:lnSpc>
                <a:spcPct val="80000"/>
              </a:lnSpc>
            </a:pPr>
            <a:endParaRPr lang="en-AU" altLang="en-US" sz="1000" dirty="0"/>
          </a:p>
          <a:p>
            <a:pPr>
              <a:lnSpc>
                <a:spcPct val="80000"/>
              </a:lnSpc>
            </a:pPr>
            <a:r>
              <a:rPr lang="en-AU" altLang="en-US" sz="1000" dirty="0"/>
              <a:t>You will need to collect a wide range of information about each study: everything you will want to report and analyse in your review, and everything your readers will want to know about your included studies.</a:t>
            </a:r>
          </a:p>
          <a:p>
            <a:pPr>
              <a:lnSpc>
                <a:spcPct val="80000"/>
              </a:lnSpc>
            </a:pPr>
            <a:endParaRPr lang="en-AU" altLang="en-US" sz="1000" dirty="0"/>
          </a:p>
          <a:p>
            <a:pPr>
              <a:lnSpc>
                <a:spcPct val="80000"/>
              </a:lnSpc>
            </a:pPr>
            <a:r>
              <a:rPr lang="en-AU" altLang="en-US" sz="1000" dirty="0"/>
              <a:t>First, you will need to describe your included studies in detail – so, you’ll need to collect information on the population, setting, and the intervention, remembering those factors and variations in the population and intervention that you think might have an impact on the results of the study, and that you specified in your protocol that you would like to investigate.</a:t>
            </a:r>
          </a:p>
          <a:p>
            <a:pPr>
              <a:lnSpc>
                <a:spcPct val="80000"/>
              </a:lnSpc>
            </a:pPr>
            <a:endParaRPr lang="en-AU" altLang="en-US" sz="1000" dirty="0"/>
          </a:p>
          <a:p>
            <a:pPr>
              <a:lnSpc>
                <a:spcPct val="80000"/>
              </a:lnSpc>
            </a:pPr>
            <a:r>
              <a:rPr lang="en-AU" altLang="en-US" sz="1000" dirty="0"/>
              <a:t>The readers of your review will want information detailed enough to help them decide whether to apply the results in their context</a:t>
            </a:r>
            <a:r>
              <a:rPr lang="hr-HR" altLang="en-US" sz="1000" dirty="0"/>
              <a:t>.</a:t>
            </a:r>
            <a:r>
              <a:rPr lang="en-AU" altLang="en-US" sz="1000" dirty="0"/>
              <a:t> </a:t>
            </a:r>
            <a:r>
              <a:rPr lang="hr-HR" altLang="en-US" sz="1000" dirty="0"/>
              <a:t>For </a:t>
            </a:r>
            <a:r>
              <a:rPr lang="hr-HR" altLang="en-US" sz="1000" dirty="0" err="1"/>
              <a:t>example</a:t>
            </a:r>
            <a:r>
              <a:rPr lang="hr-HR" altLang="en-US" sz="1000" dirty="0"/>
              <a:t>,</a:t>
            </a:r>
            <a:r>
              <a:rPr lang="en-AU" altLang="en-US" sz="1000" dirty="0"/>
              <a:t> information such as socioeconomic or cultural information might have a big impact on whether an intervention is feasible in different settings. Interventions should be described in enough detail to allow them to be replicated in practice. Integrity of delivery, or compliance/fidelity, can help understand whether incomplete implementation may explain poor findings, and can also highlight difficulties in feasibility for future users.</a:t>
            </a:r>
          </a:p>
          <a:p>
            <a:pPr>
              <a:lnSpc>
                <a:spcPct val="80000"/>
              </a:lnSpc>
            </a:pPr>
            <a:endParaRPr lang="en-AU" altLang="en-US" sz="1000" dirty="0"/>
          </a:p>
          <a:p>
            <a:pPr>
              <a:lnSpc>
                <a:spcPct val="80000"/>
              </a:lnSpc>
            </a:pPr>
            <a:r>
              <a:rPr lang="en-AU" altLang="en-US" sz="1000" dirty="0"/>
              <a:t>You will need to collect detailed information how the studies were conducted for your risk of bias assessment.</a:t>
            </a:r>
          </a:p>
          <a:p>
            <a:pPr>
              <a:lnSpc>
                <a:spcPct val="80000"/>
              </a:lnSpc>
            </a:pPr>
            <a:endParaRPr lang="en-AU" altLang="en-US" sz="1000" dirty="0"/>
          </a:p>
          <a:p>
            <a:pPr>
              <a:lnSpc>
                <a:spcPct val="80000"/>
              </a:lnSpc>
            </a:pPr>
            <a:r>
              <a:rPr lang="en-AU" altLang="en-US" sz="1000" dirty="0"/>
              <a:t>Then, you will need to collect detailed information about the outcomes. We’ll come back to this in more detail later. You should focus on the outcomes you planned to report in your protocol, but you may wish to report a complete list of the outcomes measured by each study for your readers, or perhaps to identify important outcomes that you did not consider at the protocol stage. Although you will be conducting your own analysis, it’s also helpful to collect the study authors’ conclusions – these can be useful to double-check your own findings later.</a:t>
            </a:r>
          </a:p>
          <a:p>
            <a:pPr>
              <a:lnSpc>
                <a:spcPct val="80000"/>
              </a:lnSpc>
            </a:pPr>
            <a:endParaRPr lang="en-AU" altLang="en-US" sz="1000" dirty="0"/>
          </a:p>
          <a:p>
            <a:pPr>
              <a:lnSpc>
                <a:spcPct val="80000"/>
              </a:lnSpc>
            </a:pPr>
            <a:r>
              <a:rPr lang="en-AU" altLang="en-US" sz="1000" dirty="0"/>
              <a:t>Other items of interest include bibliographic information, contact details of the authors, sources of funding, the trial registration number, etc. You may have additional things you’d like to collect relevant to your question.</a:t>
            </a:r>
          </a:p>
          <a:p>
            <a:pPr>
              <a:lnSpc>
                <a:spcPct val="80000"/>
              </a:lnSpc>
            </a:pPr>
            <a:endParaRPr lang="en-AU" altLang="en-US" sz="1000" dirty="0"/>
          </a:p>
          <a:p>
            <a:pPr>
              <a:lnSpc>
                <a:spcPct val="80000"/>
              </a:lnSpc>
            </a:pPr>
            <a:r>
              <a:rPr lang="en-AU" altLang="en-US" sz="1000" dirty="0"/>
              <a:t>HANDOUT: Data collection: what items to consider?</a:t>
            </a:r>
            <a:endParaRPr lang="en-AU" altLang="en-US" sz="1300" dirty="0"/>
          </a:p>
        </p:txBody>
      </p:sp>
    </p:spTree>
    <p:extLst>
      <p:ext uri="{BB962C8B-B14F-4D97-AF65-F5344CB8AC3E}">
        <p14:creationId xmlns:p14="http://schemas.microsoft.com/office/powerpoint/2010/main" val="257625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AU" altLang="en-US" dirty="0"/>
              <a:t>The descriptive information you collect about each study will be entered into your review in the ‘Characteristics of included studies’ table – this is what the table looks like in </a:t>
            </a:r>
            <a:r>
              <a:rPr lang="en-AU" altLang="en-US" dirty="0" err="1"/>
              <a:t>RevMan</a:t>
            </a:r>
            <a:r>
              <a:rPr lang="en-AU" altLang="en-US" dirty="0"/>
              <a:t>.</a:t>
            </a:r>
          </a:p>
          <a:p>
            <a:endParaRPr lang="en-AU" altLang="en-US" dirty="0"/>
          </a:p>
          <a:p>
            <a:r>
              <a:rPr lang="en-GB" altLang="en-US" dirty="0"/>
              <a:t>The table has five </a:t>
            </a:r>
            <a:r>
              <a:rPr lang="hr-HR" altLang="en-US" dirty="0"/>
              <a:t>fields</a:t>
            </a:r>
            <a:r>
              <a:rPr lang="en-GB" altLang="en-US" dirty="0"/>
              <a:t> for each study: Methods, Participants, Interventions, Outcomes and Notes. You can add additional </a:t>
            </a:r>
            <a:r>
              <a:rPr lang="hr-HR" altLang="en-US" dirty="0"/>
              <a:t>fields </a:t>
            </a:r>
            <a:r>
              <a:rPr lang="en-GB" altLang="en-US" dirty="0"/>
              <a:t>if there is particular information you’d like to provide that isn’t conveniently covered by these headings, e.g. it may be appropriate to provide a row for information about the funding of each study.</a:t>
            </a:r>
            <a:r>
              <a:rPr lang="hr-HR" altLang="en-US" dirty="0"/>
              <a:t> There is also a field for footnotes. </a:t>
            </a:r>
            <a:endParaRPr lang="en-GB" altLang="en-US" dirty="0"/>
          </a:p>
          <a:p>
            <a:endParaRPr lang="en-GB" altLang="en-US" dirty="0"/>
          </a:p>
          <a:p>
            <a:r>
              <a:rPr lang="en-GB" altLang="en-US" dirty="0"/>
              <a:t>Note that the methods description in this table should be very brief – for example, noting that it’s a randomised trial, or a parallel versus a crossover trial. Detailed </a:t>
            </a:r>
            <a:r>
              <a:rPr lang="hr-HR" altLang="en-US" dirty="0" err="1"/>
              <a:t>presentation</a:t>
            </a:r>
            <a:r>
              <a:rPr lang="en-GB" altLang="en-US" dirty="0"/>
              <a:t> and appraisal of the study methods is done in a separate table, called the ‘Risk of </a:t>
            </a:r>
            <a:r>
              <a:rPr lang="en-GB" altLang="en-US" dirty="0" err="1"/>
              <a:t>bias’</a:t>
            </a:r>
            <a:r>
              <a:rPr lang="en-GB" altLang="en-US" dirty="0"/>
              <a:t> table. </a:t>
            </a:r>
            <a:r>
              <a:rPr lang="hr-HR" altLang="en-US" dirty="0"/>
              <a:t>‘</a:t>
            </a:r>
            <a:r>
              <a:rPr lang="en-GB" altLang="en-US" dirty="0"/>
              <a:t>Risk of bias</a:t>
            </a:r>
            <a:r>
              <a:rPr lang="hr-HR" altLang="en-US" dirty="0"/>
              <a:t>’</a:t>
            </a:r>
            <a:r>
              <a:rPr lang="en-GB" altLang="en-US" dirty="0"/>
              <a:t> assessment </a:t>
            </a:r>
            <a:r>
              <a:rPr lang="hr-HR" altLang="en-US" dirty="0" err="1"/>
              <a:t>is</a:t>
            </a:r>
            <a:r>
              <a:rPr lang="hr-HR" altLang="en-US" dirty="0"/>
              <a:t> </a:t>
            </a:r>
            <a:r>
              <a:rPr lang="en-GB" altLang="en-US" dirty="0"/>
              <a:t>covered in a separate presentation.</a:t>
            </a:r>
          </a:p>
          <a:p>
            <a:endParaRPr lang="en-GB" altLang="en-US" dirty="0"/>
          </a:p>
          <a:p>
            <a:r>
              <a:rPr lang="en-AU" altLang="en-US" dirty="0"/>
              <a:t>Check to see if your Cochrane Group has standard content for the ‘Characteristics of included studies’ table. </a:t>
            </a:r>
            <a:endParaRPr lang="en-GB"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784343E-B696-4052-BF21-43D9116DBE20}" type="slidenum">
              <a:rPr lang="en-US" altLang="en-US" sz="1300">
                <a:latin typeface="Times New Roman" panose="02020603050405020304" pitchFamily="18" charset="0"/>
              </a:rPr>
              <a:pPr eaLnBrk="1" hangingPunct="1">
                <a:spcBef>
                  <a:spcPct val="0"/>
                </a:spcBef>
              </a:pPr>
              <a:t>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46304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85372" indent="-302066" eaLnBrk="0" hangingPunct="0">
              <a:spcBef>
                <a:spcPct val="30000"/>
              </a:spcBef>
              <a:defRPr sz="1200">
                <a:solidFill>
                  <a:schemeClr val="tx1"/>
                </a:solidFill>
                <a:latin typeface="Calibri" panose="020F0502020204030204" pitchFamily="34" charset="0"/>
              </a:defRPr>
            </a:lvl2pPr>
            <a:lvl3pPr marL="1208265" indent="-241653" eaLnBrk="0" hangingPunct="0">
              <a:spcBef>
                <a:spcPct val="30000"/>
              </a:spcBef>
              <a:defRPr sz="1200">
                <a:solidFill>
                  <a:schemeClr val="tx1"/>
                </a:solidFill>
                <a:latin typeface="Calibri" panose="020F0502020204030204" pitchFamily="34" charset="0"/>
              </a:defRPr>
            </a:lvl3pPr>
            <a:lvl4pPr marL="1691571" indent="-241653" eaLnBrk="0" hangingPunct="0">
              <a:spcBef>
                <a:spcPct val="30000"/>
              </a:spcBef>
              <a:defRPr sz="1200">
                <a:solidFill>
                  <a:schemeClr val="tx1"/>
                </a:solidFill>
                <a:latin typeface="Calibri" panose="020F0502020204030204" pitchFamily="34" charset="0"/>
              </a:defRPr>
            </a:lvl4pPr>
            <a:lvl5pPr marL="2174878" indent="-241653" eaLnBrk="0" hangingPunct="0">
              <a:spcBef>
                <a:spcPct val="30000"/>
              </a:spcBef>
              <a:defRPr sz="1200">
                <a:solidFill>
                  <a:schemeClr val="tx1"/>
                </a:solidFill>
                <a:latin typeface="Calibri" panose="020F0502020204030204" pitchFamily="34" charset="0"/>
              </a:defRPr>
            </a:lvl5pPr>
            <a:lvl6pPr marL="2658184" indent="-241653" eaLnBrk="0" fontAlgn="base" hangingPunct="0">
              <a:spcBef>
                <a:spcPct val="30000"/>
              </a:spcBef>
              <a:spcAft>
                <a:spcPct val="0"/>
              </a:spcAft>
              <a:defRPr sz="1200">
                <a:solidFill>
                  <a:schemeClr val="tx1"/>
                </a:solidFill>
                <a:latin typeface="Calibri" panose="020F0502020204030204" pitchFamily="34" charset="0"/>
              </a:defRPr>
            </a:lvl6pPr>
            <a:lvl7pPr marL="3141490" indent="-241653" eaLnBrk="0" fontAlgn="base" hangingPunct="0">
              <a:spcBef>
                <a:spcPct val="30000"/>
              </a:spcBef>
              <a:spcAft>
                <a:spcPct val="0"/>
              </a:spcAft>
              <a:defRPr sz="1200">
                <a:solidFill>
                  <a:schemeClr val="tx1"/>
                </a:solidFill>
                <a:latin typeface="Calibri" panose="020F0502020204030204" pitchFamily="34" charset="0"/>
              </a:defRPr>
            </a:lvl7pPr>
            <a:lvl8pPr marL="3624796" indent="-241653" eaLnBrk="0" fontAlgn="base" hangingPunct="0">
              <a:spcBef>
                <a:spcPct val="30000"/>
              </a:spcBef>
              <a:spcAft>
                <a:spcPct val="0"/>
              </a:spcAft>
              <a:defRPr sz="1200">
                <a:solidFill>
                  <a:schemeClr val="tx1"/>
                </a:solidFill>
                <a:latin typeface="Calibri" panose="020F0502020204030204" pitchFamily="34" charset="0"/>
              </a:defRPr>
            </a:lvl8pPr>
            <a:lvl9pPr marL="4108102" indent="-241653"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6730B314-5C66-44FB-84F7-024E8D8AC6E8}" type="slidenum">
              <a:rPr lang="en-US" altLang="en-US" sz="1300">
                <a:latin typeface="Times New Roman" panose="02020603050405020304" pitchFamily="18" charset="0"/>
              </a:rPr>
              <a:pPr eaLnBrk="1" hangingPunct="1">
                <a:spcBef>
                  <a:spcPct val="0"/>
                </a:spcBef>
              </a:pPr>
              <a:t>6</a:t>
            </a:fld>
            <a:endParaRPr lang="en-US" altLang="en-US" sz="1300">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1000" dirty="0"/>
              <a:t>Results should only be reported and analysed for those outcomes specified in your protocol, although you should be aware of any important and unexpected outcomes, e.g. serious adverse effects. Remember to clearly identify any outcomes that weren’t pre-specified in your protocol. Also, </a:t>
            </a:r>
            <a:r>
              <a:rPr lang="en-AU" altLang="en-US" sz="1000" dirty="0"/>
              <a:t>if a study is included with more than two intervention arms, extract data only for intervention and control groups that meet the eligibility criteria (but make it clear in the ‘</a:t>
            </a:r>
            <a:r>
              <a:rPr lang="hr-HR" altLang="en-US" sz="1000" dirty="0"/>
              <a:t>C</a:t>
            </a:r>
            <a:r>
              <a:rPr lang="en-AU" altLang="en-US" sz="1000" dirty="0" err="1"/>
              <a:t>haracteristics</a:t>
            </a:r>
            <a:r>
              <a:rPr lang="en-AU" altLang="en-US" sz="1000" dirty="0"/>
              <a:t> of included studies’</a:t>
            </a:r>
            <a:r>
              <a:rPr lang="hr-HR" altLang="en-US" sz="1000" dirty="0"/>
              <a:t> table</a:t>
            </a:r>
            <a:r>
              <a:rPr lang="en-AU" altLang="en-US" sz="1000" dirty="0"/>
              <a:t> that these intervention groups were present in the study).</a:t>
            </a:r>
            <a:endParaRPr lang="en-GB" altLang="en-US" sz="1000" dirty="0"/>
          </a:p>
          <a:p>
            <a:pPr>
              <a:lnSpc>
                <a:spcPct val="80000"/>
              </a:lnSpc>
            </a:pPr>
            <a:endParaRPr lang="en-GB" altLang="en-US" sz="1000" dirty="0"/>
          </a:p>
          <a:p>
            <a:pPr>
              <a:lnSpc>
                <a:spcPct val="80000"/>
              </a:lnSpc>
            </a:pPr>
            <a:r>
              <a:rPr lang="en-GB" altLang="en-US" sz="1000" dirty="0"/>
              <a:t>Quite a lot of detail is needed for good reporting of outcomes. Aside from the results themselves, you should collect information about the definitions used in each outcome, such as diagnostic criteria or thresholds for definitions such as ‘improved’ or ‘high vs low’ levels of any measure, as these might vary from study to study. Collect details on the timing of each measure – each study is likely to report measures at several time points. The unit of measurement is also very important.</a:t>
            </a:r>
          </a:p>
          <a:p>
            <a:pPr>
              <a:lnSpc>
                <a:spcPct val="80000"/>
              </a:lnSpc>
            </a:pPr>
            <a:endParaRPr lang="en-GB" altLang="en-US" sz="1000" dirty="0"/>
          </a:p>
          <a:p>
            <a:pPr>
              <a:lnSpc>
                <a:spcPct val="80000"/>
              </a:lnSpc>
            </a:pPr>
            <a:r>
              <a:rPr lang="en-GB" altLang="en-US" sz="1000" dirty="0"/>
              <a:t>When a study is reporting results measured on a scale, be as detailed as you can. Report the upper and lower limits of the scale – is it a 0-10 pain scale, or a 1-10 pain scale? For some complex scales such as quality of life or function, it may not be possible to score 0. Report the direction of benefit – does a higher score mean better quality of life, or worse? This may not be the same for every scale used in your included studies. Is the study using a complete scale, or a modified version or subscale? Has the scale has been validated? What is the minimally important difference on the scale – that is, what size difference on the scale is big enough to be detectable and important to study participants? e.g. in a 10 point pain scale, changes of less than 1.5 points may not be considered large enough to be important to patients. This level of details is important not just for your own benefit – your readers may not be experts in this field, and may not be familiar with the scales used. </a:t>
            </a:r>
          </a:p>
          <a:p>
            <a:pPr>
              <a:lnSpc>
                <a:spcPct val="80000"/>
              </a:lnSpc>
            </a:pPr>
            <a:endParaRPr lang="en-GB" altLang="en-US" sz="1000" dirty="0"/>
          </a:p>
          <a:p>
            <a:pPr>
              <a:lnSpc>
                <a:spcPct val="80000"/>
              </a:lnSpc>
            </a:pPr>
            <a:r>
              <a:rPr lang="en-GB" altLang="en-US" sz="1000" dirty="0"/>
              <a:t>There are many ways to report statistics and numerical outcomes. and you should expect to find some variation among your included studies. </a:t>
            </a:r>
            <a:r>
              <a:rPr lang="en-GB" altLang="en-US" sz="1000" dirty="0" err="1"/>
              <a:t>RevMan</a:t>
            </a:r>
            <a:r>
              <a:rPr lang="en-GB" altLang="en-US" sz="1000" dirty="0"/>
              <a:t> requires results in specific formats for analysis – you may need to do some simple calculations to get the results from your included studies into the right format, or to make results from one study comparable to the others. We’ll be looking in detail at how to present and analyse your results in a separate presentation. For now, the best strategy when collecting data is to collect whatever outcome measures are reported in the study – that way you have the most comprehensive picture possible, and you can compare the results reported across all your included studies before selecting the best approach to take.</a:t>
            </a:r>
          </a:p>
          <a:p>
            <a:pPr>
              <a:lnSpc>
                <a:spcPct val="80000"/>
              </a:lnSpc>
            </a:pPr>
            <a:endParaRPr lang="en-GB" altLang="en-US" sz="1000" dirty="0"/>
          </a:p>
          <a:p>
            <a:pPr>
              <a:lnSpc>
                <a:spcPct val="80000"/>
              </a:lnSpc>
            </a:pPr>
            <a:r>
              <a:rPr lang="en-AU" altLang="en-US" sz="1000" dirty="0"/>
              <a:t>Participant numbers will change throughout the study – keep track of how many people were still  in each group and were measured for each outcome at each time point? These changes affect your analysis, and will also help you assess the risk of bias for each study.</a:t>
            </a:r>
          </a:p>
        </p:txBody>
      </p:sp>
    </p:spTree>
    <p:extLst>
      <p:ext uri="{BB962C8B-B14F-4D97-AF65-F5344CB8AC3E}">
        <p14:creationId xmlns:p14="http://schemas.microsoft.com/office/powerpoint/2010/main" val="61830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7</a:t>
            </a:fld>
            <a:endParaRPr lang="en-GB" dirty="0"/>
          </a:p>
        </p:txBody>
      </p:sp>
    </p:spTree>
    <p:extLst>
      <p:ext uri="{BB962C8B-B14F-4D97-AF65-F5344CB8AC3E}">
        <p14:creationId xmlns:p14="http://schemas.microsoft.com/office/powerpoint/2010/main" val="66884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Dichotomous data: It’s not always clear whether the total number of people for whom the outcome was measured is the same as the total sample size at any given time point. Where possible, collect the actual number of people who were measured for each outcome, at each time point. If that information is not available, you should contact the authors to request more information. If that is not possible, you can use the total sample size for the group, but bear in mind that this is not ideal and should be made clear in the interpretation. For further information on collecting dichotomous data, see </a:t>
            </a:r>
            <a:r>
              <a:rPr lang="en-ZA" dirty="0">
                <a:hlinkClick r:id="rId3"/>
              </a:rPr>
              <a:t>Cochrane Handbook Chapter 6.4.2</a:t>
            </a:r>
            <a:r>
              <a:rPr lang="en-ZA" dirty="0"/>
              <a:t>.</a:t>
            </a:r>
          </a:p>
          <a:p>
            <a:endParaRPr lang="en-ZA" dirty="0"/>
          </a:p>
          <a:p>
            <a:r>
              <a:rPr lang="en-ZA" dirty="0"/>
              <a:t>Continuous data: Try to get the actual number of people in each group who were measured for this particular outcome at each time point if you can, although you may only be able to find the total number of people randomized to each group. For further information see </a:t>
            </a:r>
            <a:r>
              <a:rPr lang="en-ZA" dirty="0">
                <a:hlinkClick r:id="rId4"/>
              </a:rPr>
              <a:t>Cochrane Handbook Chapter 6.5.2</a:t>
            </a:r>
            <a:r>
              <a:rPr lang="en-ZA" dirty="0"/>
              <a:t>. If medians and interquartile ranges are reported instead of means, that may indicate that the data is skewed. </a:t>
            </a:r>
          </a:p>
          <a:p>
            <a:endParaRPr lang="en-ZA"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8</a:t>
            </a:fld>
            <a:endParaRPr lang="en-GB" dirty="0"/>
          </a:p>
        </p:txBody>
      </p:sp>
    </p:spTree>
    <p:extLst>
      <p:ext uri="{BB962C8B-B14F-4D97-AF65-F5344CB8AC3E}">
        <p14:creationId xmlns:p14="http://schemas.microsoft.com/office/powerpoint/2010/main" val="99544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Ordinal data: Analysis depends on whether the data will be converted to dichotomous categories, treated as continuous, or analysed directly as ordinal data. See also </a:t>
            </a:r>
            <a:r>
              <a:rPr lang="en-ZA" dirty="0">
                <a:hlinkClick r:id="rId3"/>
              </a:rPr>
              <a:t>Cochrane Handbook Chapter 6.6.2</a:t>
            </a:r>
            <a:r>
              <a:rPr lang="en-ZA" dirty="0"/>
              <a:t>.</a:t>
            </a:r>
          </a:p>
          <a:p>
            <a:endParaRPr lang="en-ZA" dirty="0"/>
          </a:p>
          <a:p>
            <a:r>
              <a:rPr lang="en-ZA" dirty="0"/>
              <a:t>Counts and rates: See also </a:t>
            </a:r>
            <a:r>
              <a:rPr lang="en-ZA" dirty="0">
                <a:hlinkClick r:id="rId4"/>
              </a:rPr>
              <a:t>Cochrane Handbook Chapter 6.7.2</a:t>
            </a:r>
            <a:r>
              <a:rPr lang="en-ZA" dirty="0"/>
              <a:t>.</a:t>
            </a:r>
          </a:p>
          <a:p>
            <a:endParaRPr lang="en-ZA" dirty="0"/>
          </a:p>
          <a:p>
            <a:r>
              <a:rPr lang="en-ZA" dirty="0"/>
              <a:t>Time to event: See also </a:t>
            </a:r>
            <a:r>
              <a:rPr lang="en-ZA" dirty="0">
                <a:hlinkClick r:id="rId5"/>
              </a:rPr>
              <a:t>Cochrane Handbook Chapter 6.8.2</a:t>
            </a:r>
            <a:r>
              <a:rPr lang="en-ZA" dirty="0"/>
              <a:t>.</a:t>
            </a:r>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49DD4D23-C98A-435E-AE88-9061F8349B02}" type="slidenum">
              <a:rPr lang="en-GB" smtClean="0"/>
              <a:pPr/>
              <a:t>9</a:t>
            </a:fld>
            <a:endParaRPr lang="en-GB" dirty="0"/>
          </a:p>
        </p:txBody>
      </p:sp>
    </p:spTree>
    <p:extLst>
      <p:ext uri="{BB962C8B-B14F-4D97-AF65-F5344CB8AC3E}">
        <p14:creationId xmlns:p14="http://schemas.microsoft.com/office/powerpoint/2010/main" val="1464543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198535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pic>
        <p:nvPicPr>
          <p:cNvPr id="5" name="Picture 4">
            <a:extLst>
              <a:ext uri="{FF2B5EF4-FFF2-40B4-BE49-F238E27FC236}">
                <a16:creationId xmlns:a16="http://schemas.microsoft.com/office/drawing/2014/main" id="{894F4E6B-12F5-4247-82AC-89BDC51E73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206327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able Title">
    <p:spTree>
      <p:nvGrpSpPr>
        <p:cNvPr id="1" name=""/>
        <p:cNvGrpSpPr/>
        <p:nvPr/>
      </p:nvGrpSpPr>
      <p:grpSpPr>
        <a:xfrm>
          <a:off x="0" y="0"/>
          <a:ext cx="0" cy="0"/>
          <a:chOff x="0" y="0"/>
          <a:chExt cx="0" cy="0"/>
        </a:xfrm>
      </p:grpSpPr>
      <p:sp>
        <p:nvSpPr>
          <p:cNvPr id="2" name="Title 1"/>
          <p:cNvSpPr>
            <a:spLocks noGrp="1"/>
          </p:cNvSpPr>
          <p:nvPr>
            <p:ph type="title"/>
          </p:nvPr>
        </p:nvSpPr>
        <p:spPr>
          <a:xfrm>
            <a:off x="439738" y="1202400"/>
            <a:ext cx="6120000" cy="460800"/>
          </a:xfrm>
        </p:spPr>
        <p:txBody>
          <a:bodyPr anchor="t" anchorCtr="0"/>
          <a:lstStyle>
            <a:lvl1pPr>
              <a:defRPr sz="2000"/>
            </a:lvl1pPr>
          </a:lstStyle>
          <a:p>
            <a:r>
              <a:rPr lang="hr-HR"/>
              <a:t>Uredite stil naslova matrice</a:t>
            </a: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sp>
        <p:nvSpPr>
          <p:cNvPr id="8"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hr-HR"/>
              <a:t>Uredite stilove teksta matrice</a:t>
            </a:r>
          </a:p>
        </p:txBody>
      </p:sp>
    </p:spTree>
    <p:extLst>
      <p:ext uri="{BB962C8B-B14F-4D97-AF65-F5344CB8AC3E}">
        <p14:creationId xmlns:p14="http://schemas.microsoft.com/office/powerpoint/2010/main" val="133256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Tree>
    <p:extLst>
      <p:ext uri="{BB962C8B-B14F-4D97-AF65-F5344CB8AC3E}">
        <p14:creationId xmlns:p14="http://schemas.microsoft.com/office/powerpoint/2010/main" val="1647254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3968828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vider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0826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405" y="0"/>
            <a:ext cx="3824595" cy="6858000"/>
          </a:xfrm>
          <a:prstGeom prst="rect">
            <a:avLst/>
          </a:prstGeom>
        </p:spPr>
      </p:pic>
    </p:spTree>
    <p:extLst>
      <p:ext uri="{BB962C8B-B14F-4D97-AF65-F5344CB8AC3E}">
        <p14:creationId xmlns:p14="http://schemas.microsoft.com/office/powerpoint/2010/main" val="169666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vider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296025"/>
            <a:ext cx="4464000" cy="562375"/>
          </a:xfrm>
        </p:spPr>
        <p:txBody>
          <a:bodyPr anchor="t" anchorCtr="0"/>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2849400"/>
            <a:ext cx="4192587" cy="2197800"/>
          </a:xfrm>
        </p:spPr>
        <p:txBody>
          <a:bodyPr/>
          <a:lstStyle>
            <a:lvl1pPr marL="0" indent="0" algn="l">
              <a:lnSpc>
                <a:spcPts val="1900"/>
              </a:lnSpc>
              <a:spcBef>
                <a:spcPts val="0"/>
              </a:spcBef>
              <a:buNone/>
              <a:defRPr sz="1800" b="0">
                <a:solidFill>
                  <a:schemeClr val="tx2"/>
                </a:solidFill>
                <a:latin typeface="+mn-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38" y="442511"/>
            <a:ext cx="1980000" cy="4099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6" name="Picture 3">
            <a:extLst>
              <a:ext uri="{FF2B5EF4-FFF2-40B4-BE49-F238E27FC236}">
                <a16:creationId xmlns:a16="http://schemas.microsoft.com/office/drawing/2014/main" id="{0B8A01D7-3EB3-4184-9E29-76675431BA1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2000" y="439200"/>
            <a:ext cx="1879200" cy="639233"/>
          </a:xfrm>
          <a:prstGeom prst="rect">
            <a:avLst/>
          </a:prstGeom>
        </p:spPr>
      </p:pic>
      <p:pic>
        <p:nvPicPr>
          <p:cNvPr id="8" name="Picture 6">
            <a:extLst>
              <a:ext uri="{FF2B5EF4-FFF2-40B4-BE49-F238E27FC236}">
                <a16:creationId xmlns:a16="http://schemas.microsoft.com/office/drawing/2014/main" id="{1B7D8F88-DED2-4894-BFEA-11A1112F46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0" name="Rectangle 7">
            <a:extLst>
              <a:ext uri="{FF2B5EF4-FFF2-40B4-BE49-F238E27FC236}">
                <a16:creationId xmlns:a16="http://schemas.microsoft.com/office/drawing/2014/main" id="{A3BB9137-44C4-4742-B3FA-05BC3CFB700F}"/>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783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788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Large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en-US"/>
              <a:t>Click to edit Master title style</a:t>
            </a:r>
            <a:endParaRPr lang="en-GB" dirty="0"/>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08304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121083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153619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v2">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12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4398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pic>
        <p:nvPicPr>
          <p:cNvPr id="7" name="Picture 3">
            <a:extLst>
              <a:ext uri="{FF2B5EF4-FFF2-40B4-BE49-F238E27FC236}">
                <a16:creationId xmlns:a16="http://schemas.microsoft.com/office/drawing/2014/main" id="{355CA67F-4335-4CEC-9EFF-AEAF6DCC0D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
        <p:nvSpPr>
          <p:cNvPr id="9" name="TextBox 7">
            <a:extLst>
              <a:ext uri="{FF2B5EF4-FFF2-40B4-BE49-F238E27FC236}">
                <a16:creationId xmlns:a16="http://schemas.microsoft.com/office/drawing/2014/main" id="{AB3A7349-A527-4B6B-BB92-B3BC0D64D892}"/>
              </a:ext>
            </a:extLst>
          </p:cNvPr>
          <p:cNvSpPr txBox="1"/>
          <p:nvPr userDrawn="1"/>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10" name="Picture 5">
            <a:extLst>
              <a:ext uri="{FF2B5EF4-FFF2-40B4-BE49-F238E27FC236}">
                <a16:creationId xmlns:a16="http://schemas.microsoft.com/office/drawing/2014/main" id="{873ACB41-2FE7-455B-894D-F04E9990E1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0138" y="-388"/>
            <a:ext cx="3043925" cy="6858000"/>
          </a:xfrm>
          <a:prstGeom prst="rect">
            <a:avLst/>
          </a:prstGeom>
        </p:spPr>
      </p:pic>
      <p:sp>
        <p:nvSpPr>
          <p:cNvPr id="11" name="Rectangle 8">
            <a:extLst>
              <a:ext uri="{FF2B5EF4-FFF2-40B4-BE49-F238E27FC236}">
                <a16:creationId xmlns:a16="http://schemas.microsoft.com/office/drawing/2014/main" id="{D9146A10-68BE-432C-AF10-5535B5AFFB88}"/>
              </a:ext>
            </a:extLst>
          </p:cNvPr>
          <p:cNvSpPr/>
          <p:nvPr userDrawn="1"/>
        </p:nvSpPr>
        <p:spPr>
          <a:xfrm rot="18932974">
            <a:off x="6433717" y="5836596"/>
            <a:ext cx="494944" cy="494944"/>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1887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6"/>
          <p:cNvSpPr>
            <a:spLocks noGrp="1"/>
          </p:cNvSpPr>
          <p:nvPr>
            <p:ph type="pic" sz="quarter" idx="10" hasCustomPrompt="1"/>
          </p:nvPr>
        </p:nvSpPr>
        <p:spPr>
          <a:xfrm>
            <a:off x="439738" y="2232000"/>
            <a:ext cx="6156000" cy="3816000"/>
          </a:xfrm>
          <a:solidFill>
            <a:schemeClr val="accent5"/>
          </a:solidFill>
        </p:spPr>
        <p:txBody>
          <a:bodyPr lIns="216000" tIns="108000"/>
          <a:lstStyle>
            <a:lvl1pPr marL="0" indent="0">
              <a:defRPr>
                <a:solidFill>
                  <a:schemeClr val="bg1"/>
                </a:solidFill>
                <a:latin typeface="+mn-lt"/>
              </a:defRPr>
            </a:lvl1pPr>
          </a:lstStyle>
          <a:p>
            <a:r>
              <a:rPr lang="en-GB" dirty="0"/>
              <a:t>Insert image here</a:t>
            </a:r>
          </a:p>
        </p:txBody>
      </p:sp>
      <p:sp>
        <p:nvSpPr>
          <p:cNvPr id="6" name="Text Placeholder 5"/>
          <p:cNvSpPr>
            <a:spLocks noGrp="1"/>
          </p:cNvSpPr>
          <p:nvPr>
            <p:ph type="body" sz="quarter" idx="11"/>
          </p:nvPr>
        </p:nvSpPr>
        <p:spPr>
          <a:xfrm>
            <a:off x="439738" y="6162675"/>
            <a:ext cx="6176962" cy="374650"/>
          </a:xfrm>
        </p:spPr>
        <p:txBody>
          <a:bodyPr/>
          <a:lstStyle>
            <a:lvl1pPr>
              <a:spcBef>
                <a:spcPts val="0"/>
              </a:spcBef>
              <a:defRPr sz="1400"/>
            </a:lvl1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4005458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Image Only">
    <p:spTree>
      <p:nvGrpSpPr>
        <p:cNvPr id="1" name=""/>
        <p:cNvGrpSpPr/>
        <p:nvPr/>
      </p:nvGrpSpPr>
      <p:grpSpPr>
        <a:xfrm>
          <a:off x="0" y="0"/>
          <a:ext cx="0" cy="0"/>
          <a:chOff x="0" y="0"/>
          <a:chExt cx="0" cy="0"/>
        </a:xfrm>
      </p:grpSpPr>
      <p:sp>
        <p:nvSpPr>
          <p:cNvPr id="2" name="Picture Placeholder 6"/>
          <p:cNvSpPr>
            <a:spLocks noGrp="1"/>
          </p:cNvSpPr>
          <p:nvPr>
            <p:ph type="pic" sz="quarter" idx="10" hasCustomPrompt="1"/>
          </p:nvPr>
        </p:nvSpPr>
        <p:spPr>
          <a:xfrm>
            <a:off x="0" y="0"/>
            <a:ext cx="9144000" cy="6858000"/>
          </a:xfrm>
          <a:solidFill>
            <a:schemeClr val="accent5"/>
          </a:solidFill>
        </p:spPr>
        <p:txBody>
          <a:bodyPr lIns="432000" tIns="324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671985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v3">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sp>
        <p:nvSpPr>
          <p:cNvPr id="6" name="Rectangle 5"/>
          <p:cNvSpPr/>
          <p:nvPr/>
        </p:nvSpPr>
        <p:spPr>
          <a:xfrm>
            <a:off x="3924000" y="0"/>
            <a:ext cx="5220000" cy="68580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4608000" y="1964825"/>
            <a:ext cx="4356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608000" y="3835800"/>
            <a:ext cx="4046400" cy="822600"/>
          </a:xfrm>
        </p:spPr>
        <p:txBody>
          <a:bodyPr/>
          <a:lstStyle>
            <a:lvl1pPr marL="0" indent="0" algn="l">
              <a:lnSpc>
                <a:spcPts val="1900"/>
              </a:lnSpc>
              <a:spcBef>
                <a:spcPts val="0"/>
              </a:spcBef>
              <a:buNone/>
              <a:defRPr sz="1800" b="1">
                <a:solidFill>
                  <a:schemeClr val="bg1"/>
                </a:solidFill>
                <a:latin typeface="+mj-lt"/>
              </a:defRPr>
            </a:lvl1pPr>
            <a:lvl2pPr marL="3175" indent="0" algn="l">
              <a:lnSpc>
                <a:spcPts val="1900"/>
              </a:lnSpc>
              <a:spcBef>
                <a:spcPts val="0"/>
              </a:spcBef>
              <a:buNone/>
              <a:defRPr sz="1800">
                <a:solidFill>
                  <a:schemeClr val="bg1"/>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808" b="16524"/>
          <a:stretch/>
        </p:blipFill>
        <p:spPr>
          <a:xfrm>
            <a:off x="2073686" y="0"/>
            <a:ext cx="2777113" cy="6858000"/>
          </a:xfrm>
          <a:prstGeom prst="rect">
            <a:avLst/>
          </a:prstGeom>
        </p:spPr>
      </p:pic>
    </p:spTree>
    <p:extLst>
      <p:ext uri="{BB962C8B-B14F-4D97-AF65-F5344CB8AC3E}">
        <p14:creationId xmlns:p14="http://schemas.microsoft.com/office/powerpoint/2010/main" val="400074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v4">
    <p:spTree>
      <p:nvGrpSpPr>
        <p:cNvPr id="1" name=""/>
        <p:cNvGrpSpPr/>
        <p:nvPr/>
      </p:nvGrpSpPr>
      <p:grpSpPr>
        <a:xfrm>
          <a:off x="0" y="0"/>
          <a:ext cx="0" cy="0"/>
          <a:chOff x="0" y="0"/>
          <a:chExt cx="0" cy="0"/>
        </a:xfrm>
      </p:grpSpPr>
      <p:sp>
        <p:nvSpPr>
          <p:cNvPr id="2" name="Title 1"/>
          <p:cNvSpPr>
            <a:spLocks noGrp="1"/>
          </p:cNvSpPr>
          <p:nvPr>
            <p:ph type="ctrTitle"/>
          </p:nvPr>
        </p:nvSpPr>
        <p:spPr>
          <a:xfrm>
            <a:off x="439738" y="3563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728600"/>
            <a:ext cx="44640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6585" y="0"/>
            <a:ext cx="4282440" cy="6858000"/>
          </a:xfrm>
          <a:prstGeom prst="rect">
            <a:avLst/>
          </a:prstGeom>
        </p:spPr>
      </p:pic>
    </p:spTree>
    <p:extLst>
      <p:ext uri="{BB962C8B-B14F-4D97-AF65-F5344CB8AC3E}">
        <p14:creationId xmlns:p14="http://schemas.microsoft.com/office/powerpoint/2010/main" val="328083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Large Image">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1295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5428800" y="14094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pic>
        <p:nvPicPr>
          <p:cNvPr id="6" name="Picture 3">
            <a:extLst>
              <a:ext uri="{FF2B5EF4-FFF2-40B4-BE49-F238E27FC236}">
                <a16:creationId xmlns:a16="http://schemas.microsoft.com/office/drawing/2014/main" id="{970BE1C3-8B8E-4D7D-8146-EA86666CC0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2000" y="460800"/>
            <a:ext cx="1879200" cy="639233"/>
          </a:xfrm>
          <a:prstGeom prst="rect">
            <a:avLst/>
          </a:prstGeom>
        </p:spPr>
      </p:pic>
    </p:spTree>
    <p:extLst>
      <p:ext uri="{BB962C8B-B14F-4D97-AF65-F5344CB8AC3E}">
        <p14:creationId xmlns:p14="http://schemas.microsoft.com/office/powerpoint/2010/main" val="118950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with Small Image">
    <p:spTree>
      <p:nvGrpSpPr>
        <p:cNvPr id="1" name=""/>
        <p:cNvGrpSpPr/>
        <p:nvPr/>
      </p:nvGrpSpPr>
      <p:grpSpPr>
        <a:xfrm>
          <a:off x="0" y="0"/>
          <a:ext cx="0" cy="0"/>
          <a:chOff x="0" y="0"/>
          <a:chExt cx="0" cy="0"/>
        </a:xfrm>
      </p:grpSpPr>
      <p:sp>
        <p:nvSpPr>
          <p:cNvPr id="2" name="Title 1"/>
          <p:cNvSpPr>
            <a:spLocks noGrp="1"/>
          </p:cNvSpPr>
          <p:nvPr>
            <p:ph type="ctrTitle"/>
          </p:nvPr>
        </p:nvSpPr>
        <p:spPr>
          <a:xfrm>
            <a:off x="439738" y="2699225"/>
            <a:ext cx="4117862"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3958200"/>
            <a:ext cx="4117862"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
        <p:nvSpPr>
          <p:cNvPr id="8" name="TextBox 7"/>
          <p:cNvSpPr txBox="1"/>
          <p:nvPr/>
        </p:nvSpPr>
        <p:spPr>
          <a:xfrm>
            <a:off x="439738" y="5695200"/>
            <a:ext cx="2147639" cy="923330"/>
          </a:xfrm>
          <a:prstGeom prst="rect">
            <a:avLst/>
          </a:prstGeom>
          <a:noFill/>
        </p:spPr>
        <p:txBody>
          <a:bodyPr wrap="none" lIns="0" tIns="0" rIns="0" bIns="0" rtlCol="0">
            <a:noAutofit/>
          </a:bodyPr>
          <a:lstStyle/>
          <a:p>
            <a:pPr>
              <a:lnSpc>
                <a:spcPts val="2000"/>
              </a:lnSpc>
            </a:pPr>
            <a:r>
              <a:rPr lang="en-GB" spc="-30" baseline="0" dirty="0">
                <a:solidFill>
                  <a:schemeClr val="tx2"/>
                </a:solidFill>
                <a:latin typeface="+mn-lt"/>
              </a:rPr>
              <a:t>Trusted evidence.</a:t>
            </a:r>
          </a:p>
          <a:p>
            <a:pPr>
              <a:lnSpc>
                <a:spcPts val="2000"/>
              </a:lnSpc>
            </a:pPr>
            <a:r>
              <a:rPr lang="en-GB" spc="-30" baseline="0" dirty="0">
                <a:solidFill>
                  <a:schemeClr val="tx2"/>
                </a:solidFill>
                <a:latin typeface="+mn-lt"/>
              </a:rPr>
              <a:t>Informed decisions.</a:t>
            </a:r>
          </a:p>
          <a:p>
            <a:pPr>
              <a:lnSpc>
                <a:spcPts val="2000"/>
              </a:lnSpc>
            </a:pPr>
            <a:r>
              <a:rPr lang="en-GB" spc="-30" baseline="0" dirty="0">
                <a:solidFill>
                  <a:schemeClr val="bg2"/>
                </a:solidFill>
                <a:latin typeface="+mn-lt"/>
              </a:rPr>
              <a:t>Better health.</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863"/>
          <a:stretch/>
        </p:blipFill>
        <p:spPr>
          <a:xfrm>
            <a:off x="5534025" y="0"/>
            <a:ext cx="3120980" cy="6858000"/>
          </a:xfrm>
          <a:prstGeom prst="rect">
            <a:avLst/>
          </a:prstGeom>
        </p:spPr>
      </p:pic>
      <p:sp>
        <p:nvSpPr>
          <p:cNvPr id="7" name="Picture Placeholder 6"/>
          <p:cNvSpPr>
            <a:spLocks noGrp="1"/>
          </p:cNvSpPr>
          <p:nvPr>
            <p:ph type="pic" sz="quarter" idx="10" hasCustomPrompt="1"/>
          </p:nvPr>
        </p:nvSpPr>
        <p:spPr>
          <a:xfrm>
            <a:off x="4644000" y="1324800"/>
            <a:ext cx="4500000" cy="3384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Tree>
    <p:extLst>
      <p:ext uri="{BB962C8B-B14F-4D97-AF65-F5344CB8AC3E}">
        <p14:creationId xmlns:p14="http://schemas.microsoft.com/office/powerpoint/2010/main" val="150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Large Image v2">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0" y="2502000"/>
            <a:ext cx="9144000" cy="4356000"/>
          </a:xfrm>
          <a:solidFill>
            <a:schemeClr val="accent5"/>
          </a:solidFill>
        </p:spPr>
        <p:txBody>
          <a:bodyPr lIns="432000" tIns="108000"/>
          <a:lstStyle>
            <a:lvl1pPr marL="0" indent="0">
              <a:defRPr>
                <a:solidFill>
                  <a:schemeClr val="bg1"/>
                </a:solidFill>
                <a:latin typeface="+mn-lt"/>
              </a:defRPr>
            </a:lvl1pPr>
          </a:lstStyle>
          <a:p>
            <a:r>
              <a:rPr lang="en-GB" dirty="0"/>
              <a:t>Insert image here</a:t>
            </a:r>
          </a:p>
        </p:txBody>
      </p:sp>
      <p:sp>
        <p:nvSpPr>
          <p:cNvPr id="2" name="Title 1"/>
          <p:cNvSpPr>
            <a:spLocks noGrp="1"/>
          </p:cNvSpPr>
          <p:nvPr>
            <p:ph type="ctrTitle"/>
          </p:nvPr>
        </p:nvSpPr>
        <p:spPr>
          <a:xfrm>
            <a:off x="439738" y="3419225"/>
            <a:ext cx="4464000" cy="1080775"/>
          </a:xfrm>
        </p:spPr>
        <p:txBody>
          <a:bodyPr/>
          <a:lstStyle>
            <a:lvl1pPr algn="l">
              <a:lnSpc>
                <a:spcPts val="3800"/>
              </a:lnSpc>
              <a:defRPr/>
            </a:lvl1pPr>
          </a:lstStyle>
          <a:p>
            <a:r>
              <a:rPr lang="hr-HR"/>
              <a:t>Uredite stil naslova matrice</a:t>
            </a:r>
            <a:endParaRPr lang="en-GB"/>
          </a:p>
        </p:txBody>
      </p:sp>
      <p:sp>
        <p:nvSpPr>
          <p:cNvPr id="3" name="Subtitle 2"/>
          <p:cNvSpPr>
            <a:spLocks noGrp="1"/>
          </p:cNvSpPr>
          <p:nvPr>
            <p:ph type="subTitle" idx="1"/>
          </p:nvPr>
        </p:nvSpPr>
        <p:spPr>
          <a:xfrm>
            <a:off x="439738" y="4627800"/>
            <a:ext cx="3326400" cy="822600"/>
          </a:xfrm>
        </p:spPr>
        <p:txBody>
          <a:bodyPr/>
          <a:lstStyle>
            <a:lvl1pPr marL="0" indent="0" algn="l">
              <a:lnSpc>
                <a:spcPts val="1900"/>
              </a:lnSpc>
              <a:spcBef>
                <a:spcPts val="0"/>
              </a:spcBef>
              <a:buNone/>
              <a:defRPr sz="1800" b="1">
                <a:solidFill>
                  <a:schemeClr val="tx2"/>
                </a:solidFill>
                <a:latin typeface="+mj-lt"/>
              </a:defRPr>
            </a:lvl1pPr>
            <a:lvl2pPr marL="3175" indent="0" algn="l">
              <a:lnSpc>
                <a:spcPts val="1900"/>
              </a:lnSpc>
              <a:spcBef>
                <a:spcPts val="0"/>
              </a:spcBef>
              <a:buNone/>
              <a:defRPr sz="1800">
                <a:solidFill>
                  <a:schemeClr val="tx2"/>
                </a:solidFill>
                <a:latin typeface="+mj-lt"/>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922" y="435311"/>
            <a:ext cx="2767355" cy="572977"/>
          </a:xfrm>
          <a:prstGeom prst="rect">
            <a:avLst/>
          </a:prstGeom>
        </p:spPr>
      </p:pic>
    </p:spTree>
    <p:extLst>
      <p:ext uri="{BB962C8B-B14F-4D97-AF65-F5344CB8AC3E}">
        <p14:creationId xmlns:p14="http://schemas.microsoft.com/office/powerpoint/2010/main" val="179452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pic>
        <p:nvPicPr>
          <p:cNvPr id="3" name="Picture 2">
            <a:extLst>
              <a:ext uri="{FF2B5EF4-FFF2-40B4-BE49-F238E27FC236}">
                <a16:creationId xmlns:a16="http://schemas.microsoft.com/office/drawing/2014/main" id="{F41906B4-B48B-4A53-A4EF-733BB59609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spTree>
    <p:extLst>
      <p:ext uri="{BB962C8B-B14F-4D97-AF65-F5344CB8AC3E}">
        <p14:creationId xmlns:p14="http://schemas.microsoft.com/office/powerpoint/2010/main" val="3400404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GB"/>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spTree>
    <p:extLst>
      <p:ext uri="{BB962C8B-B14F-4D97-AF65-F5344CB8AC3E}">
        <p14:creationId xmlns:p14="http://schemas.microsoft.com/office/powerpoint/2010/main" val="2841422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9738" y="1317600"/>
            <a:ext cx="6120000" cy="632838"/>
          </a:xfrm>
          <a:prstGeom prst="rect">
            <a:avLst/>
          </a:prstGeom>
        </p:spPr>
        <p:txBody>
          <a:bodyPr vert="horz" lIns="0" tIns="0" rIns="0" bIns="0" rtlCol="0" anchor="b" anchorCtr="0">
            <a:noAutofit/>
          </a:bodyPr>
          <a:lstStyle/>
          <a:p>
            <a:r>
              <a:rPr lang="hr-HR"/>
              <a:t>Uredite stil naslova matrice</a:t>
            </a:r>
            <a:endParaRPr lang="en-GB"/>
          </a:p>
        </p:txBody>
      </p:sp>
      <p:sp>
        <p:nvSpPr>
          <p:cNvPr id="3" name="Text Placeholder 2"/>
          <p:cNvSpPr>
            <a:spLocks noGrp="1"/>
          </p:cNvSpPr>
          <p:nvPr>
            <p:ph type="body" idx="1"/>
          </p:nvPr>
        </p:nvSpPr>
        <p:spPr>
          <a:xfrm>
            <a:off x="439738" y="2275200"/>
            <a:ext cx="6120000" cy="3909600"/>
          </a:xfrm>
          <a:prstGeom prst="rect">
            <a:avLst/>
          </a:prstGeom>
        </p:spPr>
        <p:txBody>
          <a:bodyPr vert="horz" lIns="0" tIns="0" rIns="0" bIns="0" rtlCol="0">
            <a:no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GB" dirty="0"/>
          </a:p>
        </p:txBody>
      </p:sp>
      <p:pic>
        <p:nvPicPr>
          <p:cNvPr id="7" name="Picture 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53656" y="0"/>
            <a:ext cx="1990344" cy="6858000"/>
          </a:xfrm>
          <a:prstGeom prst="rect">
            <a:avLst/>
          </a:prstGeom>
        </p:spPr>
      </p:pic>
      <p:pic>
        <p:nvPicPr>
          <p:cNvPr id="6" name="Picture 3">
            <a:extLst>
              <a:ext uri="{FF2B5EF4-FFF2-40B4-BE49-F238E27FC236}">
                <a16:creationId xmlns:a16="http://schemas.microsoft.com/office/drawing/2014/main" id="{35A82B6D-37D3-49DF-B3CC-5E0CC42F618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32000" y="466746"/>
            <a:ext cx="1879200" cy="627341"/>
          </a:xfrm>
          <a:prstGeom prst="rect">
            <a:avLst/>
          </a:prstGeom>
        </p:spPr>
      </p:pic>
    </p:spTree>
    <p:extLst>
      <p:ext uri="{BB962C8B-B14F-4D97-AF65-F5344CB8AC3E}">
        <p14:creationId xmlns:p14="http://schemas.microsoft.com/office/powerpoint/2010/main" val="235831912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61" r:id="rId17"/>
    <p:sldLayoutId id="2147483650" r:id="rId18"/>
    <p:sldLayoutId id="2147483668" r:id="rId19"/>
    <p:sldLayoutId id="2147483664" r:id="rId20"/>
    <p:sldLayoutId id="2147483665" r:id="rId21"/>
  </p:sldLayoutIdLst>
  <p:txStyles>
    <p:titleStyle>
      <a:lvl1pPr algn="l" defTabSz="914400" rtl="0" eaLnBrk="1" latinLnBrk="0" hangingPunct="1">
        <a:spcBef>
          <a:spcPct val="0"/>
        </a:spcBef>
        <a:buNone/>
        <a:defRPr sz="3600" b="1" kern="1200" spc="-40" baseline="0">
          <a:solidFill>
            <a:schemeClr val="bg2"/>
          </a:solidFill>
          <a:latin typeface="+mj-lt"/>
          <a:ea typeface="+mj-ea"/>
          <a:cs typeface="+mj-cs"/>
        </a:defRPr>
      </a:lvl1pPr>
    </p:titleStyle>
    <p:body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Source Sans Pro"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covidence.org/"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hyperlink" Target="http://eppi.ioe.ac.uk/cms/Default.aspx?alias=eppi.ioe.ac.uk/cms/er4"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www.training.cochrane.org/handbook"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chemeClr val="accent2"/>
                </a:solidFill>
              </a:rPr>
              <a:t>Collecting data</a:t>
            </a:r>
          </a:p>
        </p:txBody>
      </p:sp>
    </p:spTree>
    <p:extLst>
      <p:ext uri="{BB962C8B-B14F-4D97-AF65-F5344CB8AC3E}">
        <p14:creationId xmlns:p14="http://schemas.microsoft.com/office/powerpoint/2010/main" val="1869706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GB" altLang="en-US"/>
              <a:t>Data in many formats</a:t>
            </a:r>
          </a:p>
        </p:txBody>
      </p:sp>
      <p:sp>
        <p:nvSpPr>
          <p:cNvPr id="16417" name="Content Placeholder 3"/>
          <p:cNvSpPr>
            <a:spLocks noGrp="1"/>
          </p:cNvSpPr>
          <p:nvPr>
            <p:ph idx="4294967295"/>
          </p:nvPr>
        </p:nvSpPr>
        <p:spPr>
          <a:xfrm>
            <a:off x="0" y="6553200"/>
            <a:ext cx="3505200" cy="304800"/>
          </a:xfrm>
        </p:spPr>
        <p:txBody>
          <a:bodyPr/>
          <a:lstStyle/>
          <a:p>
            <a:pPr marL="0" indent="-358775" eaLnBrk="1" hangingPunct="1">
              <a:lnSpc>
                <a:spcPct val="90000"/>
              </a:lnSpc>
              <a:buFont typeface="Arial" panose="020B0604020202020204" pitchFamily="34" charset="0"/>
              <a:buNone/>
              <a:tabLst>
                <a:tab pos="179388" algn="l"/>
              </a:tabLst>
            </a:pPr>
            <a:r>
              <a:rPr lang="en-GB" altLang="en-US" sz="1500">
                <a:solidFill>
                  <a:srgbClr val="003860"/>
                </a:solidFill>
              </a:rPr>
              <a:t>Source: Phil Wiffen</a:t>
            </a:r>
            <a:endParaRPr lang="en-AU" altLang="en-US" sz="1500">
              <a:solidFill>
                <a:srgbClr val="003860"/>
              </a:solidFill>
            </a:endParaRPr>
          </a:p>
        </p:txBody>
      </p:sp>
      <p:graphicFrame>
        <p:nvGraphicFramePr>
          <p:cNvPr id="152914" name="Group 338"/>
          <p:cNvGraphicFramePr>
            <a:graphicFrameLocks noGrp="1"/>
          </p:cNvGraphicFramePr>
          <p:nvPr>
            <p:extLst>
              <p:ext uri="{D42A27DB-BD31-4B8C-83A1-F6EECF244321}">
                <p14:modId xmlns:p14="http://schemas.microsoft.com/office/powerpoint/2010/main" val="3543563998"/>
              </p:ext>
            </p:extLst>
          </p:nvPr>
        </p:nvGraphicFramePr>
        <p:xfrm>
          <a:off x="775063" y="2049162"/>
          <a:ext cx="7658100" cy="4405314"/>
        </p:xfrm>
        <a:graphic>
          <a:graphicData uri="http://schemas.openxmlformats.org/drawingml/2006/table">
            <a:tbl>
              <a:tblPr/>
              <a:tblGrid>
                <a:gridCol w="2832661">
                  <a:extLst>
                    <a:ext uri="{9D8B030D-6E8A-4147-A177-3AD203B41FA5}">
                      <a16:colId xmlns:a16="http://schemas.microsoft.com/office/drawing/2014/main" val="20000"/>
                    </a:ext>
                  </a:extLst>
                </a:gridCol>
                <a:gridCol w="3968189">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tblGrid>
              <a:tr h="426967">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1" i="0" u="none" strike="noStrike" cap="none" normalizeH="0" baseline="0" dirty="0">
                          <a:ln>
                            <a:noFill/>
                          </a:ln>
                          <a:solidFill>
                            <a:schemeClr val="tx1"/>
                          </a:solidFill>
                          <a:effectLst/>
                          <a:latin typeface="Calibri" pitchFamily="34" charset="0"/>
                          <a:cs typeface="Arial" charset="0"/>
                        </a:rPr>
                        <a:t>Outcome</a:t>
                      </a:r>
                      <a:endParaRPr kumimoji="0" lang="en-GB" altLang="en-US" sz="2200" b="1" i="0" u="none" strike="noStrike" cap="none" normalizeH="0" baseline="0" dirty="0">
                        <a:ln>
                          <a:noFill/>
                        </a:ln>
                        <a:solidFill>
                          <a:schemeClr val="accent1"/>
                        </a:solidFill>
                        <a:effectLst/>
                        <a:latin typeface="Calibri" pitchFamily="34" charset="0"/>
                        <a:cs typeface="Arial" charset="0"/>
                      </a:endParaRP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1" i="0" u="none" strike="noStrike" cap="none" normalizeH="0" baseline="0">
                          <a:ln>
                            <a:noFill/>
                          </a:ln>
                          <a:solidFill>
                            <a:schemeClr val="tx1"/>
                          </a:solidFill>
                          <a:effectLst/>
                          <a:latin typeface="Calibri" pitchFamily="34" charset="0"/>
                          <a:cs typeface="Arial" charset="0"/>
                        </a:rPr>
                        <a:t>Reported as</a:t>
                      </a:r>
                      <a:endParaRPr kumimoji="0" lang="en-GB" altLang="en-US" sz="2200" b="1" i="0" u="none" strike="noStrike" cap="none" normalizeH="0" baseline="0">
                        <a:ln>
                          <a:noFill/>
                        </a:ln>
                        <a:solidFill>
                          <a:schemeClr val="accent1"/>
                        </a:solidFill>
                        <a:effectLst/>
                        <a:latin typeface="Calibri" pitchFamily="34" charset="0"/>
                        <a:cs typeface="Arial" charset="0"/>
                      </a:endParaRP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2200" b="1" i="0" u="none" strike="noStrike" cap="none" normalizeH="0" baseline="0">
                          <a:ln>
                            <a:noFill/>
                          </a:ln>
                          <a:solidFill>
                            <a:schemeClr val="tx1"/>
                          </a:solidFill>
                          <a:effectLst/>
                          <a:latin typeface="Calibri" pitchFamily="34" charset="0"/>
                          <a:cs typeface="Arial" charset="0"/>
                        </a:rPr>
                        <a:t>Trials</a:t>
                      </a:r>
                      <a:endParaRPr kumimoji="0" lang="en-GB" altLang="en-US" sz="2200" b="1" i="0" u="none" strike="noStrike" cap="none" normalizeH="0" baseline="0">
                        <a:ln>
                          <a:noFill/>
                        </a:ln>
                        <a:solidFill>
                          <a:schemeClr val="accent1"/>
                        </a:solidFill>
                        <a:effectLst/>
                        <a:latin typeface="Calibri" pitchFamily="34" charset="0"/>
                        <a:cs typeface="Arial" charset="0"/>
                      </a:endParaRP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0"/>
                  </a:ext>
                </a:extLst>
              </a:tr>
              <a:tr h="1807865">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itchFamily="34" charset="0"/>
                          <a:cs typeface="Arial" charset="0"/>
                        </a:rPr>
                        <a:t>Volume transfused (ml)</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itchFamily="34" charset="0"/>
                          <a:cs typeface="Arial" charset="0"/>
                        </a:rPr>
                        <a:t>Mean and Standard Error of the Mean (SEM)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itchFamily="34" charset="0"/>
                          <a:cs typeface="Arial" charset="0"/>
                        </a:rPr>
                        <a:t>Mean and  Standard Deviation (SD)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itchFamily="34" charset="0"/>
                          <a:cs typeface="Arial" charset="0"/>
                        </a:rPr>
                        <a:t>Mean and something in brackets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itchFamily="34" charset="0"/>
                          <a:cs typeface="Arial" charset="0"/>
                        </a:rPr>
                        <a:t>Median and something in brackets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itchFamily="34" charset="0"/>
                          <a:cs typeface="Arial" charset="0"/>
                        </a:rPr>
                        <a:t>Two unlabelled numbers e.g. x(y)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itchFamily="34" charset="0"/>
                          <a:cs typeface="Arial" charset="0"/>
                        </a:rPr>
                        <a:t>Bar chart showing mean per person per day</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1</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1"/>
                  </a:ext>
                </a:extLst>
              </a:tr>
              <a:tr h="920599">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Units transfused</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Mean and SEM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Mean only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Total in each group</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1</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2"/>
                  </a:ext>
                </a:extLst>
              </a:tr>
              <a:tr h="579343">
                <a:tc>
                  <a:txBody>
                    <a:bodyPr/>
                    <a:lstStyle>
                      <a:lvl1pPr marL="266700" indent="-266700"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266700" marR="0" lvl="0" indent="-26670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itchFamily="34" charset="0"/>
                          <a:cs typeface="Arial" charset="0"/>
                        </a:rPr>
                        <a:t>Volume adjusted for patient mass (ml/kg)</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Mean and SD</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1</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3"/>
                  </a:ext>
                </a:extLst>
              </a:tr>
              <a:tr h="335270">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Patients who had a transfusion</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Number of patients</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3</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4"/>
                  </a:ext>
                </a:extLst>
              </a:tr>
              <a:tr h="335270">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Not reported</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a:ln>
                            <a:noFill/>
                          </a:ln>
                          <a:solidFill>
                            <a:schemeClr val="tx1"/>
                          </a:solidFill>
                          <a:effectLst/>
                          <a:latin typeface="Calibri" pitchFamily="34" charset="0"/>
                          <a:cs typeface="Arial" charset="0"/>
                        </a:rPr>
                        <a:t>Not reported</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lvl1pPr eaLnBrk="0" hangingPunct="0">
                        <a:spcBef>
                          <a:spcPct val="20000"/>
                        </a:spcBef>
                        <a:buFont typeface="Arial" charset="0"/>
                        <a:defRPr sz="2200">
                          <a:solidFill>
                            <a:schemeClr val="tx1"/>
                          </a:solidFill>
                          <a:latin typeface="Calibri" pitchFamily="34" charset="0"/>
                        </a:defRPr>
                      </a:lvl1pPr>
                      <a:lvl2pPr marL="742950" indent="-285750" eaLnBrk="0" hangingPunct="0">
                        <a:spcBef>
                          <a:spcPct val="20000"/>
                        </a:spcBef>
                        <a:buFont typeface="Arial" charset="0"/>
                        <a:defRPr sz="20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sz="1600">
                          <a:solidFill>
                            <a:schemeClr val="tx1"/>
                          </a:solidFill>
                          <a:latin typeface="Calibri" pitchFamily="34" charset="0"/>
                        </a:defRPr>
                      </a:lvl5pPr>
                      <a:lvl6pPr marL="2514600" indent="-228600" eaLnBrk="0" fontAlgn="base" hangingPunct="0">
                        <a:spcBef>
                          <a:spcPct val="20000"/>
                        </a:spcBef>
                        <a:spcAft>
                          <a:spcPct val="0"/>
                        </a:spcAft>
                        <a:buFont typeface="Arial" charset="0"/>
                        <a:defRPr sz="1600">
                          <a:solidFill>
                            <a:schemeClr val="tx1"/>
                          </a:solidFill>
                          <a:latin typeface="Calibri" pitchFamily="34" charset="0"/>
                        </a:defRPr>
                      </a:lvl6pPr>
                      <a:lvl7pPr marL="2971800" indent="-228600" eaLnBrk="0" fontAlgn="base" hangingPunct="0">
                        <a:spcBef>
                          <a:spcPct val="20000"/>
                        </a:spcBef>
                        <a:spcAft>
                          <a:spcPct val="0"/>
                        </a:spcAft>
                        <a:buFont typeface="Arial" charset="0"/>
                        <a:defRPr sz="1600">
                          <a:solidFill>
                            <a:schemeClr val="tx1"/>
                          </a:solidFill>
                          <a:latin typeface="Calibri" pitchFamily="34" charset="0"/>
                        </a:defRPr>
                      </a:lvl7pPr>
                      <a:lvl8pPr marL="3429000" indent="-228600" eaLnBrk="0" fontAlgn="base" hangingPunct="0">
                        <a:spcBef>
                          <a:spcPct val="20000"/>
                        </a:spcBef>
                        <a:spcAft>
                          <a:spcPct val="0"/>
                        </a:spcAft>
                        <a:buFont typeface="Arial" charset="0"/>
                        <a:defRPr sz="1600">
                          <a:solidFill>
                            <a:schemeClr val="tx1"/>
                          </a:solidFill>
                          <a:latin typeface="Calibri" pitchFamily="34" charset="0"/>
                        </a:defRPr>
                      </a:lvl8pPr>
                      <a:lvl9pPr marL="3886200" indent="-228600" eaLnBrk="0" fontAlgn="base" hangingPunct="0">
                        <a:spcBef>
                          <a:spcPct val="20000"/>
                        </a:spcBef>
                        <a:spcAft>
                          <a:spcPct val="0"/>
                        </a:spcAft>
                        <a:buFont typeface="Arial" charset="0"/>
                        <a:defRPr sz="1600">
                          <a:solidFill>
                            <a:schemeClr val="tx1"/>
                          </a:solidFill>
                          <a:latin typeface="Calibri"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itchFamily="34" charset="0"/>
                          <a:cs typeface="Arial" charset="0"/>
                        </a:rPr>
                        <a:t>1</a:t>
                      </a:r>
                    </a:p>
                  </a:txBody>
                  <a:tcPr marT="45715" marB="45715"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tx2">
                        <a:lumMod val="10000"/>
                        <a:lumOff val="9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1047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p:txBody>
          <a:bodyPr/>
          <a:lstStyle/>
          <a:p>
            <a:r>
              <a:rPr lang="en-US" altLang="en-US"/>
              <a:t>Session outline</a:t>
            </a:r>
            <a:endParaRPr lang="en-AU" altLang="en-US"/>
          </a:p>
        </p:txBody>
      </p:sp>
      <p:sp>
        <p:nvSpPr>
          <p:cNvPr id="17411" name="Content Placeholder 9"/>
          <p:cNvSpPr>
            <a:spLocks noGrp="1"/>
          </p:cNvSpPr>
          <p:nvPr>
            <p:ph idx="1"/>
          </p:nvPr>
        </p:nvSpPr>
        <p:spPr/>
        <p:txBody>
          <a:bodyPr/>
          <a:lstStyle/>
          <a:p>
            <a:pPr marL="342900" indent="-342900">
              <a:buFont typeface="Arial" panose="020B0604020202020204" pitchFamily="34" charset="0"/>
              <a:buChar char="•"/>
            </a:pPr>
            <a:r>
              <a:rPr lang="en-AU" altLang="en-US" dirty="0"/>
              <a:t>data to be collected</a:t>
            </a:r>
          </a:p>
          <a:p>
            <a:pPr marL="342900" indent="-342900">
              <a:buFont typeface="Arial" panose="020B0604020202020204" pitchFamily="34" charset="0"/>
              <a:buChar char="•"/>
            </a:pPr>
            <a:r>
              <a:rPr lang="en-AU" altLang="en-US" b="1" dirty="0"/>
              <a:t>putting it into practice</a:t>
            </a:r>
          </a:p>
        </p:txBody>
      </p:sp>
    </p:spTree>
    <p:extLst>
      <p:ext uri="{BB962C8B-B14F-4D97-AF65-F5344CB8AC3E}">
        <p14:creationId xmlns:p14="http://schemas.microsoft.com/office/powerpoint/2010/main" val="21546791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39738" y="1328110"/>
            <a:ext cx="6120000" cy="632838"/>
          </a:xfrm>
        </p:spPr>
        <p:txBody>
          <a:bodyPr/>
          <a:lstStyle/>
          <a:p>
            <a:r>
              <a:rPr lang="en-AU" altLang="en-US"/>
              <a:t>Data collection forms</a:t>
            </a:r>
          </a:p>
        </p:txBody>
      </p:sp>
      <p:sp>
        <p:nvSpPr>
          <p:cNvPr id="18435" name="Rectangle 3"/>
          <p:cNvSpPr>
            <a:spLocks noGrp="1" noChangeArrowheads="1"/>
          </p:cNvSpPr>
          <p:nvPr>
            <p:ph idx="4294967295"/>
          </p:nvPr>
        </p:nvSpPr>
        <p:spPr>
          <a:xfrm>
            <a:off x="588579" y="2192995"/>
            <a:ext cx="6119813" cy="3910012"/>
          </a:xfrm>
        </p:spPr>
        <p:txBody>
          <a:bodyPr/>
          <a:lstStyle/>
          <a:p>
            <a:pPr marL="342900" indent="-342900">
              <a:buFont typeface="Arial" panose="020B0604020202020204" pitchFamily="34" charset="0"/>
              <a:buChar char="•"/>
            </a:pPr>
            <a:r>
              <a:rPr lang="en-AU" altLang="en-US" dirty="0"/>
              <a:t>organise all the information you need</a:t>
            </a:r>
          </a:p>
          <a:p>
            <a:pPr lvl="3"/>
            <a:r>
              <a:rPr lang="en-AU" altLang="en-US" dirty="0"/>
              <a:t>reminds you what to collect</a:t>
            </a:r>
          </a:p>
          <a:p>
            <a:pPr lvl="3"/>
            <a:r>
              <a:rPr lang="en-AU" altLang="en-US" dirty="0"/>
              <a:t>records what was not reported in the study</a:t>
            </a:r>
          </a:p>
          <a:p>
            <a:pPr lvl="3"/>
            <a:r>
              <a:rPr lang="en-AU" altLang="en-US" dirty="0"/>
              <a:t>records the decisions you make about each study</a:t>
            </a:r>
          </a:p>
          <a:p>
            <a:pPr lvl="3"/>
            <a:r>
              <a:rPr lang="en-AU" altLang="en-US" dirty="0"/>
              <a:t>source document for data entry into your review</a:t>
            </a:r>
          </a:p>
          <a:p>
            <a:pPr marL="342900" indent="-342900">
              <a:buFont typeface="Arial" panose="020B0604020202020204" pitchFamily="34" charset="0"/>
              <a:buChar char="•"/>
            </a:pPr>
            <a:r>
              <a:rPr lang="en-AU" altLang="en-US" dirty="0"/>
              <a:t>must be tailored to your review</a:t>
            </a:r>
          </a:p>
          <a:p>
            <a:pPr lvl="3"/>
            <a:r>
              <a:rPr lang="en-AU" altLang="en-US" dirty="0"/>
              <a:t>adapt from a good example</a:t>
            </a:r>
          </a:p>
          <a:p>
            <a:pPr marL="342900" indent="-342900">
              <a:buFont typeface="Arial" panose="020B0604020202020204" pitchFamily="34" charset="0"/>
              <a:buChar char="•"/>
            </a:pPr>
            <a:r>
              <a:rPr lang="en-AU" altLang="en-US" dirty="0"/>
              <a:t>electronic or paper – your choice</a:t>
            </a:r>
          </a:p>
        </p:txBody>
      </p:sp>
    </p:spTree>
    <p:extLst>
      <p:ext uri="{BB962C8B-B14F-4D97-AF65-F5344CB8AC3E}">
        <p14:creationId xmlns:p14="http://schemas.microsoft.com/office/powerpoint/2010/main" val="38129052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AU" altLang="en-US"/>
              <a:t>Hints and tips</a:t>
            </a:r>
          </a:p>
        </p:txBody>
      </p:sp>
      <p:sp>
        <p:nvSpPr>
          <p:cNvPr id="3" name="Content Placeholder 2"/>
          <p:cNvSpPr>
            <a:spLocks noGrp="1"/>
          </p:cNvSpPr>
          <p:nvPr>
            <p:ph idx="4294967295"/>
          </p:nvPr>
        </p:nvSpPr>
        <p:spPr>
          <a:xfrm>
            <a:off x="439738" y="2250475"/>
            <a:ext cx="7542213" cy="3910013"/>
          </a:xfrm>
        </p:spPr>
        <p:txBody>
          <a:bodyPr/>
          <a:lstStyle/>
          <a:p>
            <a:pPr marL="342900" indent="-342900">
              <a:buFont typeface="Arial" panose="020B0604020202020204" pitchFamily="34" charset="0"/>
              <a:buChar char="•"/>
            </a:pPr>
            <a:r>
              <a:rPr lang="en-AU" dirty="0"/>
              <a:t>plan what you need to collect – not too much or too little</a:t>
            </a:r>
          </a:p>
          <a:p>
            <a:pPr marL="342900" indent="-342900">
              <a:buFont typeface="Arial" panose="020B0604020202020204" pitchFamily="34" charset="0"/>
              <a:buChar char="•"/>
            </a:pPr>
            <a:r>
              <a:rPr lang="en-AU" dirty="0"/>
              <a:t>consider including:</a:t>
            </a:r>
          </a:p>
          <a:p>
            <a:pPr lvl="3"/>
            <a:r>
              <a:rPr lang="en-AU" dirty="0"/>
              <a:t>review title</a:t>
            </a:r>
          </a:p>
          <a:p>
            <a:pPr lvl="3"/>
            <a:r>
              <a:rPr lang="en-AU" dirty="0"/>
              <a:t>name of author completing the form</a:t>
            </a:r>
          </a:p>
          <a:p>
            <a:pPr lvl="3"/>
            <a:r>
              <a:rPr lang="en-AU" dirty="0"/>
              <a:t>Study ID (and Record ID if multiple reports of a study)</a:t>
            </a:r>
          </a:p>
          <a:p>
            <a:pPr lvl="3"/>
            <a:r>
              <a:rPr lang="en-AU" dirty="0"/>
              <a:t>plenty of space for notes (at beginning and throughout)</a:t>
            </a:r>
          </a:p>
          <a:p>
            <a:pPr lvl="3"/>
            <a:r>
              <a:rPr lang="en-AU" dirty="0"/>
              <a:t>eligibility criteria at the beginning</a:t>
            </a:r>
          </a:p>
          <a:p>
            <a:pPr lvl="3"/>
            <a:r>
              <a:rPr lang="en-AU" dirty="0"/>
              <a:t>source of each piece of information (e.g. page no.)</a:t>
            </a:r>
          </a:p>
          <a:p>
            <a:pPr lvl="3"/>
            <a:r>
              <a:rPr lang="en-AU" dirty="0"/>
              <a:t>tick boxes or coded options to save time</a:t>
            </a:r>
          </a:p>
          <a:p>
            <a:pPr lvl="3"/>
            <a:r>
              <a:rPr lang="en-AU" dirty="0"/>
              <a:t>‘not reported’ and ‘unclear’ options</a:t>
            </a:r>
          </a:p>
          <a:p>
            <a:pPr lvl="3"/>
            <a:r>
              <a:rPr lang="en-AU" dirty="0"/>
              <a:t>format to match </a:t>
            </a:r>
            <a:r>
              <a:rPr lang="en-AU" dirty="0" err="1"/>
              <a:t>RevMan</a:t>
            </a:r>
            <a:r>
              <a:rPr lang="en-AU" dirty="0"/>
              <a:t> data entry</a:t>
            </a:r>
          </a:p>
          <a:p>
            <a:pPr marL="342900" indent="-342900">
              <a:buFont typeface="Arial" panose="020B0604020202020204" pitchFamily="34" charset="0"/>
              <a:buChar char="•"/>
            </a:pPr>
            <a:r>
              <a:rPr lang="en-AU" dirty="0"/>
              <a:t>provide instructions for all authors</a:t>
            </a:r>
          </a:p>
        </p:txBody>
      </p:sp>
    </p:spTree>
    <p:extLst>
      <p:ext uri="{BB962C8B-B14F-4D97-AF65-F5344CB8AC3E}">
        <p14:creationId xmlns:p14="http://schemas.microsoft.com/office/powerpoint/2010/main" val="3535184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3"/>
          <p:cNvSpPr>
            <a:spLocks noGrp="1"/>
          </p:cNvSpPr>
          <p:nvPr>
            <p:ph idx="4294967295"/>
          </p:nvPr>
        </p:nvSpPr>
        <p:spPr>
          <a:xfrm>
            <a:off x="6884894" y="6553200"/>
            <a:ext cx="1900518" cy="304800"/>
          </a:xfrm>
        </p:spPr>
        <p:txBody>
          <a:bodyPr/>
          <a:lstStyle/>
          <a:p>
            <a:pPr marL="0" indent="-358775" eaLnBrk="1" hangingPunct="1">
              <a:lnSpc>
                <a:spcPct val="90000"/>
              </a:lnSpc>
              <a:buFont typeface="Arial" panose="020B0604020202020204" pitchFamily="34" charset="0"/>
              <a:buNone/>
              <a:tabLst>
                <a:tab pos="179388" algn="l"/>
              </a:tabLst>
            </a:pPr>
            <a:r>
              <a:rPr lang="en-GB" altLang="en-US" sz="1200" dirty="0">
                <a:solidFill>
                  <a:srgbClr val="003860"/>
                </a:solidFill>
              </a:rPr>
              <a:t>Source: Miranda </a:t>
            </a:r>
            <a:r>
              <a:rPr lang="en-GB" altLang="en-US" sz="1200" dirty="0" err="1">
                <a:solidFill>
                  <a:srgbClr val="003860"/>
                </a:solidFill>
              </a:rPr>
              <a:t>Cumpston</a:t>
            </a:r>
            <a:endParaRPr lang="en-AU" altLang="en-US" sz="1200" dirty="0">
              <a:solidFill>
                <a:srgbClr val="003860"/>
              </a:solidFill>
            </a:endParaRPr>
          </a:p>
        </p:txBody>
      </p:sp>
      <p:pic>
        <p:nvPicPr>
          <p:cNvPr id="1026" name="Slika 1">
            <a:extLst>
              <a:ext uri="{FF2B5EF4-FFF2-40B4-BE49-F238E27FC236}">
                <a16:creationId xmlns:a16="http://schemas.microsoft.com/office/drawing/2014/main" id="{772CB698-33A2-4820-BB1D-345CBB7608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29" y="283896"/>
            <a:ext cx="8650942" cy="603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312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t="20914" r="14417" b="28168"/>
          <a:stretch>
            <a:fillRect/>
          </a:stretch>
        </p:blipFill>
        <p:spPr bwMode="auto">
          <a:xfrm>
            <a:off x="261938" y="1455738"/>
            <a:ext cx="8432800"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9381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39738" y="1121844"/>
            <a:ext cx="6120000" cy="632838"/>
          </a:xfrm>
        </p:spPr>
        <p:txBody>
          <a:bodyPr/>
          <a:lstStyle/>
          <a:p>
            <a:r>
              <a:rPr lang="en-AU" altLang="en-US" dirty="0"/>
              <a:t>Author support tools</a:t>
            </a:r>
          </a:p>
        </p:txBody>
      </p:sp>
      <p:sp>
        <p:nvSpPr>
          <p:cNvPr id="12291" name="Content Placeholder 2"/>
          <p:cNvSpPr>
            <a:spLocks noGrp="1"/>
          </p:cNvSpPr>
          <p:nvPr>
            <p:ph idx="4294967295"/>
          </p:nvPr>
        </p:nvSpPr>
        <p:spPr>
          <a:xfrm>
            <a:off x="439738" y="2017937"/>
            <a:ext cx="8229600" cy="1703387"/>
          </a:xfrm>
        </p:spPr>
        <p:txBody>
          <a:bodyPr/>
          <a:lstStyle/>
          <a:p>
            <a:r>
              <a:rPr lang="en-AU" altLang="en-US" b="1" dirty="0" err="1"/>
              <a:t>Covidence</a:t>
            </a:r>
            <a:endParaRPr lang="en-AU" altLang="en-US" b="1" dirty="0"/>
          </a:p>
          <a:p>
            <a:pPr lvl="1"/>
            <a:r>
              <a:rPr lang="en-AU" altLang="en-US" dirty="0"/>
              <a:t>Intervention reviews</a:t>
            </a:r>
          </a:p>
          <a:p>
            <a:pPr lvl="1"/>
            <a:r>
              <a:rPr lang="en-AU" altLang="en-US" dirty="0">
                <a:hlinkClick r:id="rId3"/>
              </a:rPr>
              <a:t>www.covidence.org</a:t>
            </a:r>
            <a:endParaRPr lang="en-AU" altLang="en-US" dirty="0"/>
          </a:p>
        </p:txBody>
      </p:sp>
      <p:pic>
        <p:nvPicPr>
          <p:cNvPr id="6" name="Picture 3">
            <a:extLst>
              <a:ext uri="{FF2B5EF4-FFF2-40B4-BE49-F238E27FC236}">
                <a16:creationId xmlns:a16="http://schemas.microsoft.com/office/drawing/2014/main" id="{C6D0DD6C-6C4A-46AF-B89D-EDFFEA9D971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853" t="7502" r="25326" b="20765"/>
          <a:stretch/>
        </p:blipFill>
        <p:spPr bwMode="auto">
          <a:xfrm>
            <a:off x="4342472" y="4268149"/>
            <a:ext cx="3148574" cy="22758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66A6A469-585F-4577-906C-0220BB3DE5C2}"/>
              </a:ext>
            </a:extLst>
          </p:cNvPr>
          <p:cNvSpPr txBox="1">
            <a:spLocks/>
          </p:cNvSpPr>
          <p:nvPr/>
        </p:nvSpPr>
        <p:spPr>
          <a:xfrm>
            <a:off x="439738" y="4268149"/>
            <a:ext cx="3804016" cy="2167820"/>
          </a:xfrm>
          <a:prstGeom prst="rect">
            <a:avLst/>
          </a:prstGeom>
        </p:spPr>
        <p:txBody>
          <a:bodyPr vert="horz" lIns="0" tIns="0" rIns="0" bIns="0" rtlCol="0">
            <a:noAutofit/>
          </a:bodyPr>
          <a:lstStyle>
            <a:lvl1pPr marL="0" indent="0" algn="l" defTabSz="914400" rtl="0" eaLnBrk="1" latinLnBrk="0" hangingPunct="1">
              <a:spcBef>
                <a:spcPts val="1134"/>
              </a:spcBef>
              <a:spcAft>
                <a:spcPts val="0"/>
              </a:spcAft>
              <a:buClr>
                <a:schemeClr val="bg2"/>
              </a:buClr>
              <a:buFont typeface="Arial" pitchFamily="34" charset="0"/>
              <a:buNone/>
              <a:defRPr sz="2000" kern="1200" spc="-20" baseline="0">
                <a:solidFill>
                  <a:schemeClr val="tx2"/>
                </a:solidFill>
                <a:latin typeface="+mj-lt"/>
                <a:ea typeface="+mn-ea"/>
                <a:cs typeface="+mn-cs"/>
              </a:defRPr>
            </a:lvl1pPr>
            <a:lvl2pPr marL="179388" indent="-179388" algn="l" defTabSz="914400" rtl="0" eaLnBrk="1" latinLnBrk="0" hangingPunct="1">
              <a:spcBef>
                <a:spcPts val="1134"/>
              </a:spcBef>
              <a:spcAft>
                <a:spcPts val="0"/>
              </a:spcAft>
              <a:buClr>
                <a:schemeClr val="bg2"/>
              </a:buClr>
              <a:buFont typeface="Arial" pitchFamily="34" charset="0"/>
              <a:buChar char="•"/>
              <a:defRPr sz="2000" kern="1200" spc="-20" baseline="0">
                <a:solidFill>
                  <a:schemeClr val="tx2"/>
                </a:solidFill>
                <a:latin typeface="+mj-lt"/>
                <a:ea typeface="+mn-ea"/>
                <a:cs typeface="+mn-cs"/>
              </a:defRPr>
            </a:lvl2pPr>
            <a:lvl3pPr marL="388938" indent="-158750" algn="l" defTabSz="914400" rtl="0" eaLnBrk="1" latinLnBrk="0" hangingPunct="1">
              <a:spcBef>
                <a:spcPts val="567"/>
              </a:spcBef>
              <a:buClr>
                <a:schemeClr val="bg2"/>
              </a:buClr>
              <a:buFont typeface="Arial" panose="020B0604020202020204" pitchFamily="34" charset="0"/>
              <a:buChar char="•"/>
              <a:defRPr sz="1800" kern="1200" spc="-20" baseline="0">
                <a:solidFill>
                  <a:schemeClr val="tx2"/>
                </a:solidFill>
                <a:latin typeface="+mj-lt"/>
                <a:ea typeface="+mn-ea"/>
                <a:cs typeface="+mn-cs"/>
              </a:defRPr>
            </a:lvl3pPr>
            <a:lvl4pPr marL="612775" indent="-195263" algn="l" defTabSz="914400" rtl="0" eaLnBrk="1" latinLnBrk="0" hangingPunct="1">
              <a:spcBef>
                <a:spcPts val="567"/>
              </a:spcBef>
              <a:buClr>
                <a:schemeClr val="bg2"/>
              </a:buClr>
              <a:buFont typeface="Arial" pitchFamily="34" charset="0"/>
              <a:buChar char="•"/>
              <a:defRPr sz="1800" kern="1200" spc="-20" baseline="0">
                <a:solidFill>
                  <a:schemeClr val="tx2"/>
                </a:solidFill>
                <a:latin typeface="+mj-lt"/>
                <a:ea typeface="+mn-ea"/>
                <a:cs typeface="+mn-cs"/>
              </a:defRPr>
            </a:lvl4pPr>
            <a:lvl5pPr marL="849313" indent="-187325" algn="l" defTabSz="914400" rtl="0" eaLnBrk="1" latinLnBrk="0" hangingPunct="1">
              <a:spcBef>
                <a:spcPts val="567"/>
              </a:spcBef>
              <a:buClr>
                <a:schemeClr val="bg2"/>
              </a:buClr>
              <a:buFont typeface="Arial" panose="020B0604020202020204" pitchFamily="34" charset="0"/>
              <a:buChar char="•"/>
              <a:defRPr sz="1800" kern="1200" spc="-20" baseline="0">
                <a:solidFill>
                  <a:schemeClr val="tx2"/>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hr-HR" altLang="en-US" b="1" dirty="0" err="1"/>
              <a:t>EPPI</a:t>
            </a:r>
            <a:r>
              <a:rPr lang="hr-HR" altLang="en-US" b="1" dirty="0"/>
              <a:t> </a:t>
            </a:r>
            <a:r>
              <a:rPr lang="hr-HR" altLang="en-US" b="1" dirty="0" err="1"/>
              <a:t>Reviewer</a:t>
            </a:r>
            <a:endParaRPr lang="en-AU" altLang="en-US" b="1" dirty="0"/>
          </a:p>
          <a:p>
            <a:pPr lvl="1"/>
            <a:r>
              <a:rPr lang="hr-HR" altLang="en-US" dirty="0"/>
              <a:t>for complex </a:t>
            </a:r>
            <a:r>
              <a:rPr lang="hr-HR" altLang="en-US" dirty="0" err="1"/>
              <a:t>reviews</a:t>
            </a:r>
            <a:r>
              <a:rPr lang="hr-HR" altLang="en-US" dirty="0"/>
              <a:t> (</a:t>
            </a:r>
            <a:r>
              <a:rPr lang="hr-HR" altLang="en-US" dirty="0" err="1"/>
              <a:t>non</a:t>
            </a:r>
            <a:r>
              <a:rPr lang="hr-HR" altLang="en-US" dirty="0"/>
              <a:t> </a:t>
            </a:r>
            <a:r>
              <a:rPr lang="hr-HR" altLang="en-US" dirty="0" err="1"/>
              <a:t>randomised</a:t>
            </a:r>
            <a:r>
              <a:rPr lang="hr-HR" altLang="en-US" dirty="0"/>
              <a:t>, </a:t>
            </a:r>
            <a:r>
              <a:rPr lang="hr-HR" altLang="en-US" dirty="0" err="1"/>
              <a:t>qualitative</a:t>
            </a:r>
            <a:r>
              <a:rPr lang="hr-HR" altLang="en-US" dirty="0"/>
              <a:t> </a:t>
            </a:r>
            <a:r>
              <a:rPr lang="hr-HR" altLang="en-US" dirty="0" err="1"/>
              <a:t>studies</a:t>
            </a:r>
            <a:r>
              <a:rPr lang="hr-HR" altLang="en-US" dirty="0"/>
              <a:t>)</a:t>
            </a:r>
            <a:endParaRPr lang="en-AU" altLang="en-US" dirty="0"/>
          </a:p>
          <a:p>
            <a:pPr lvl="1"/>
            <a:r>
              <a:rPr lang="hr-HR" altLang="en-US" dirty="0" err="1">
                <a:hlinkClick r:id="rId5"/>
              </a:rPr>
              <a:t>epp</a:t>
            </a:r>
            <a:r>
              <a:rPr lang="en-AU" altLang="en-US" dirty="0" err="1">
                <a:hlinkClick r:id="rId5"/>
              </a:rPr>
              <a:t>i.ioe.ac.uk</a:t>
            </a:r>
            <a:r>
              <a:rPr lang="en-AU" altLang="en-US" dirty="0">
                <a:hlinkClick r:id="rId5"/>
              </a:rPr>
              <a:t>/</a:t>
            </a:r>
            <a:r>
              <a:rPr lang="en-AU" altLang="en-US" dirty="0" err="1">
                <a:hlinkClick r:id="rId5"/>
              </a:rPr>
              <a:t>cms</a:t>
            </a:r>
            <a:r>
              <a:rPr lang="en-AU" altLang="en-US" dirty="0">
                <a:hlinkClick r:id="rId5"/>
              </a:rPr>
              <a:t>/</a:t>
            </a:r>
            <a:r>
              <a:rPr lang="en-AU" altLang="en-US" dirty="0" err="1">
                <a:hlinkClick r:id="rId5"/>
              </a:rPr>
              <a:t>er4</a:t>
            </a:r>
            <a:endParaRPr lang="en-AU" altLang="en-US" dirty="0"/>
          </a:p>
        </p:txBody>
      </p:sp>
      <p:pic>
        <p:nvPicPr>
          <p:cNvPr id="9" name="Picture 8">
            <a:extLst>
              <a:ext uri="{FF2B5EF4-FFF2-40B4-BE49-F238E27FC236}">
                <a16:creationId xmlns:a16="http://schemas.microsoft.com/office/drawing/2014/main" id="{DF2E011A-52C9-4DFD-9197-2E1F44CEE84F}"/>
              </a:ext>
            </a:extLst>
          </p:cNvPr>
          <p:cNvPicPr>
            <a:picLocks noChangeAspect="1"/>
          </p:cNvPicPr>
          <p:nvPr/>
        </p:nvPicPr>
        <p:blipFill>
          <a:blip r:embed="rId6"/>
          <a:stretch>
            <a:fillRect/>
          </a:stretch>
        </p:blipFill>
        <p:spPr>
          <a:xfrm>
            <a:off x="3965114" y="1858152"/>
            <a:ext cx="3851610" cy="21469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6751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39738" y="1317600"/>
            <a:ext cx="7763736" cy="632838"/>
          </a:xfrm>
        </p:spPr>
        <p:txBody>
          <a:bodyPr/>
          <a:lstStyle/>
          <a:p>
            <a:r>
              <a:rPr lang="en-AU" altLang="en-US" dirty="0"/>
              <a:t>Minimising bias in data collection</a:t>
            </a:r>
          </a:p>
        </p:txBody>
      </p:sp>
      <p:sp>
        <p:nvSpPr>
          <p:cNvPr id="3" name="Content Placeholder 2"/>
          <p:cNvSpPr>
            <a:spLocks noGrp="1"/>
          </p:cNvSpPr>
          <p:nvPr>
            <p:ph idx="4294967295"/>
          </p:nvPr>
        </p:nvSpPr>
        <p:spPr>
          <a:xfrm>
            <a:off x="588579" y="2157248"/>
            <a:ext cx="6119813" cy="3910013"/>
          </a:xfrm>
        </p:spPr>
        <p:txBody>
          <a:bodyPr/>
          <a:lstStyle/>
          <a:p>
            <a:pPr lvl="1"/>
            <a:r>
              <a:rPr lang="en-AU" dirty="0"/>
              <a:t>two authors should independently collect study characteristics and outcome data</a:t>
            </a:r>
          </a:p>
          <a:p>
            <a:pPr lvl="2"/>
            <a:r>
              <a:rPr lang="en-AU" dirty="0"/>
              <a:t>reduces error</a:t>
            </a:r>
          </a:p>
          <a:p>
            <a:pPr lvl="2"/>
            <a:r>
              <a:rPr lang="en-AU" dirty="0"/>
              <a:t>checks agreement on subjective judgments and interpretations</a:t>
            </a:r>
          </a:p>
          <a:p>
            <a:pPr lvl="1"/>
            <a:r>
              <a:rPr lang="en-AU" dirty="0"/>
              <a:t>resolving disagreements</a:t>
            </a:r>
          </a:p>
          <a:p>
            <a:pPr lvl="2"/>
            <a:r>
              <a:rPr lang="en-AU" dirty="0"/>
              <a:t>can usually be resolved by discussion</a:t>
            </a:r>
          </a:p>
          <a:p>
            <a:pPr lvl="2"/>
            <a:r>
              <a:rPr lang="en-AU" dirty="0"/>
              <a:t>if not, refer to a third author</a:t>
            </a:r>
          </a:p>
          <a:p>
            <a:pPr lvl="1"/>
            <a:r>
              <a:rPr lang="en-AU" dirty="0"/>
              <a:t>pilot data collection process</a:t>
            </a:r>
          </a:p>
          <a:p>
            <a:pPr lvl="2"/>
            <a:r>
              <a:rPr lang="en-AU" dirty="0"/>
              <a:t>include each person assisting</a:t>
            </a:r>
          </a:p>
          <a:p>
            <a:pPr lvl="2"/>
            <a:r>
              <a:rPr lang="en-AU" dirty="0"/>
              <a:t>check criteria are consistently applied</a:t>
            </a:r>
          </a:p>
          <a:p>
            <a:pPr lvl="2"/>
            <a:r>
              <a:rPr lang="en-AU" dirty="0"/>
              <a:t>may need to revise form or instructions</a:t>
            </a:r>
          </a:p>
        </p:txBody>
      </p:sp>
    </p:spTree>
    <p:extLst>
      <p:ext uri="{BB962C8B-B14F-4D97-AF65-F5344CB8AC3E}">
        <p14:creationId xmlns:p14="http://schemas.microsoft.com/office/powerpoint/2010/main" val="981582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AU" altLang="en-US"/>
              <a:t>Contacting study authors</a:t>
            </a:r>
          </a:p>
        </p:txBody>
      </p:sp>
      <p:sp>
        <p:nvSpPr>
          <p:cNvPr id="3" name="Content Placeholder 2"/>
          <p:cNvSpPr>
            <a:spLocks noGrp="1"/>
          </p:cNvSpPr>
          <p:nvPr>
            <p:ph idx="4294967295"/>
          </p:nvPr>
        </p:nvSpPr>
        <p:spPr>
          <a:xfrm>
            <a:off x="620111" y="2216205"/>
            <a:ext cx="7934325" cy="3910012"/>
          </a:xfrm>
        </p:spPr>
        <p:txBody>
          <a:bodyPr/>
          <a:lstStyle/>
          <a:p>
            <a:pPr lvl="1"/>
            <a:r>
              <a:rPr lang="en-AU" dirty="0"/>
              <a:t>to obtain unreported data or confirm unclear data</a:t>
            </a:r>
          </a:p>
          <a:p>
            <a:pPr lvl="2"/>
            <a:r>
              <a:rPr lang="en-AU" dirty="0"/>
              <a:t>e.g. unclear risk of bias, missing outcomes, missing SDs</a:t>
            </a:r>
          </a:p>
          <a:p>
            <a:pPr lvl="1"/>
            <a:r>
              <a:rPr lang="en-AU" dirty="0"/>
              <a:t>finding contact details</a:t>
            </a:r>
          </a:p>
          <a:p>
            <a:pPr lvl="2"/>
            <a:r>
              <a:rPr lang="en-AU" dirty="0"/>
              <a:t>check the study reports</a:t>
            </a:r>
          </a:p>
          <a:p>
            <a:pPr lvl="2"/>
            <a:r>
              <a:rPr lang="en-AU" dirty="0"/>
              <a:t>check PubMed for recent publications</a:t>
            </a:r>
          </a:p>
          <a:p>
            <a:pPr lvl="2"/>
            <a:r>
              <a:rPr lang="en-AU" dirty="0"/>
              <a:t>check Google for current staff profiles</a:t>
            </a:r>
          </a:p>
          <a:p>
            <a:pPr lvl="1"/>
            <a:r>
              <a:rPr lang="en-AU" dirty="0"/>
              <a:t>save all your queries for one request</a:t>
            </a:r>
          </a:p>
          <a:p>
            <a:pPr lvl="1"/>
            <a:r>
              <a:rPr lang="en-AU" dirty="0"/>
              <a:t>be clear about what you need</a:t>
            </a:r>
          </a:p>
          <a:p>
            <a:pPr lvl="2"/>
            <a:r>
              <a:rPr lang="en-AU" dirty="0"/>
              <a:t>avoid sounding critical</a:t>
            </a:r>
          </a:p>
          <a:p>
            <a:pPr lvl="2"/>
            <a:r>
              <a:rPr lang="en-AU" dirty="0"/>
              <a:t>ask for descriptions rather than yes/no answers</a:t>
            </a:r>
          </a:p>
          <a:p>
            <a:pPr lvl="2"/>
            <a:r>
              <a:rPr lang="en-AU" dirty="0"/>
              <a:t>providing a table to complete may be helpful</a:t>
            </a:r>
          </a:p>
        </p:txBody>
      </p:sp>
    </p:spTree>
    <p:extLst>
      <p:ext uri="{BB962C8B-B14F-4D97-AF65-F5344CB8AC3E}">
        <p14:creationId xmlns:p14="http://schemas.microsoft.com/office/powerpoint/2010/main" val="2805671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altLang="en-US"/>
              <a:t>Managing data</a:t>
            </a:r>
          </a:p>
        </p:txBody>
      </p:sp>
      <p:sp>
        <p:nvSpPr>
          <p:cNvPr id="23555" name="Content Placeholder 2"/>
          <p:cNvSpPr>
            <a:spLocks noGrp="1"/>
          </p:cNvSpPr>
          <p:nvPr>
            <p:ph idx="4294967295"/>
          </p:nvPr>
        </p:nvSpPr>
        <p:spPr>
          <a:xfrm>
            <a:off x="739776" y="2274888"/>
            <a:ext cx="6785632" cy="3910012"/>
          </a:xfrm>
        </p:spPr>
        <p:txBody>
          <a:bodyPr/>
          <a:lstStyle/>
          <a:p>
            <a:pPr lvl="1"/>
            <a:r>
              <a:rPr lang="en-AU" altLang="en-US" dirty="0"/>
              <a:t>can enter data directly from form to </a:t>
            </a:r>
            <a:r>
              <a:rPr lang="en-AU" altLang="en-US" dirty="0" err="1"/>
              <a:t>RevMan</a:t>
            </a:r>
            <a:endParaRPr lang="en-AU" altLang="en-US" dirty="0"/>
          </a:p>
          <a:p>
            <a:pPr lvl="1"/>
            <a:r>
              <a:rPr lang="en-AU" altLang="en-US" dirty="0"/>
              <a:t>may need to consider intermediate steps</a:t>
            </a:r>
          </a:p>
          <a:p>
            <a:pPr lvl="2"/>
            <a:r>
              <a:rPr lang="en-AU" altLang="en-US" dirty="0"/>
              <a:t>e.g. Excel spreadsheet</a:t>
            </a:r>
          </a:p>
          <a:p>
            <a:pPr lvl="2"/>
            <a:r>
              <a:rPr lang="en-AU" altLang="en-US" dirty="0"/>
              <a:t>group studies by comparison &amp; outcomes measured</a:t>
            </a:r>
          </a:p>
          <a:p>
            <a:pPr lvl="2"/>
            <a:r>
              <a:rPr lang="en-AU" altLang="en-US" dirty="0"/>
              <a:t>calculations to convert into required statistics</a:t>
            </a:r>
          </a:p>
          <a:p>
            <a:pPr lvl="1"/>
            <a:r>
              <a:rPr lang="en-AU" altLang="en-US" dirty="0"/>
              <a:t>don’t forget to check your final results against those reported in the study</a:t>
            </a:r>
          </a:p>
        </p:txBody>
      </p:sp>
    </p:spTree>
    <p:extLst>
      <p:ext uri="{BB962C8B-B14F-4D97-AF65-F5344CB8AC3E}">
        <p14:creationId xmlns:p14="http://schemas.microsoft.com/office/powerpoint/2010/main" val="3794871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itle 6"/>
          <p:cNvSpPr>
            <a:spLocks noGrp="1"/>
          </p:cNvSpPr>
          <p:nvPr>
            <p:ph type="title"/>
          </p:nvPr>
        </p:nvSpPr>
        <p:spPr>
          <a:xfrm>
            <a:off x="439738" y="1211958"/>
            <a:ext cx="8704262" cy="632838"/>
          </a:xfrm>
        </p:spPr>
        <p:txBody>
          <a:bodyPr/>
          <a:lstStyle/>
          <a:p>
            <a:r>
              <a:rPr lang="en-US" altLang="en-US" dirty="0"/>
              <a:t>Steps of a Cochrane </a:t>
            </a:r>
            <a:r>
              <a:rPr lang="hr-HR" altLang="en-US"/>
              <a:t>Review</a:t>
            </a:r>
            <a:endParaRPr lang="en-AU" altLang="en-US" dirty="0"/>
          </a:p>
        </p:txBody>
      </p:sp>
      <p:sp>
        <p:nvSpPr>
          <p:cNvPr id="15363" name="Content Placeholder 8"/>
          <p:cNvSpPr>
            <a:spLocks noGrp="1"/>
          </p:cNvSpPr>
          <p:nvPr>
            <p:ph idx="4294967295"/>
          </p:nvPr>
        </p:nvSpPr>
        <p:spPr>
          <a:xfrm>
            <a:off x="439738" y="2035394"/>
            <a:ext cx="8229600" cy="4598988"/>
          </a:xfrm>
        </p:spPr>
        <p:txBody>
          <a:bodyPr/>
          <a:lstStyle/>
          <a:p>
            <a:pPr marL="457200" indent="-457200" eaLnBrk="1" hangingPunct="1">
              <a:buFont typeface="Calibri" panose="020F0502020204030204" pitchFamily="34" charset="0"/>
              <a:buAutoNum type="arabicPeriod"/>
            </a:pPr>
            <a:r>
              <a:rPr lang="en-US" altLang="en-US" sz="2200" dirty="0"/>
              <a:t>define the question</a:t>
            </a:r>
          </a:p>
          <a:p>
            <a:pPr marL="457200" indent="-457200" eaLnBrk="1" hangingPunct="1">
              <a:buFont typeface="Calibri" panose="020F0502020204030204" pitchFamily="34" charset="0"/>
              <a:buAutoNum type="arabicPeriod"/>
            </a:pPr>
            <a:r>
              <a:rPr lang="en-AU" altLang="en-US" sz="2200" dirty="0"/>
              <a:t>plan eligibility criteria</a:t>
            </a:r>
          </a:p>
          <a:p>
            <a:pPr marL="457200" indent="-457200" eaLnBrk="1" hangingPunct="1">
              <a:buFont typeface="Calibri" panose="020F0502020204030204" pitchFamily="34" charset="0"/>
              <a:buAutoNum type="arabicPeriod"/>
            </a:pPr>
            <a:r>
              <a:rPr lang="en-AU" altLang="en-US" sz="2200" dirty="0"/>
              <a:t>plan methods</a:t>
            </a:r>
          </a:p>
          <a:p>
            <a:pPr marL="457200" indent="-457200" eaLnBrk="1" hangingPunct="1">
              <a:buFont typeface="Calibri" panose="020F0502020204030204" pitchFamily="34" charset="0"/>
              <a:buAutoNum type="arabicPeriod"/>
            </a:pPr>
            <a:r>
              <a:rPr lang="en-US" altLang="en-US" sz="2200" dirty="0"/>
              <a:t>search for studies</a:t>
            </a:r>
          </a:p>
          <a:p>
            <a:pPr marL="457200" indent="-457200" eaLnBrk="1" hangingPunct="1">
              <a:buFont typeface="Calibri" panose="020F0502020204030204" pitchFamily="34" charset="0"/>
              <a:buAutoNum type="arabicPeriod"/>
            </a:pPr>
            <a:r>
              <a:rPr lang="en-US" altLang="en-US" sz="2200" dirty="0"/>
              <a:t>apply eligibility criteria</a:t>
            </a:r>
          </a:p>
          <a:p>
            <a:pPr marL="457200" indent="-457200" eaLnBrk="1" hangingPunct="1">
              <a:buFont typeface="Calibri" panose="020F0502020204030204" pitchFamily="34" charset="0"/>
              <a:buAutoNum type="arabicPeriod"/>
            </a:pPr>
            <a:r>
              <a:rPr lang="en-US" altLang="en-US" sz="2200" b="1" dirty="0"/>
              <a:t>collect data</a:t>
            </a:r>
          </a:p>
          <a:p>
            <a:pPr marL="457200" indent="-457200" eaLnBrk="1" hangingPunct="1">
              <a:buFont typeface="Calibri" panose="020F0502020204030204" pitchFamily="34" charset="0"/>
              <a:buAutoNum type="arabicPeriod"/>
            </a:pPr>
            <a:r>
              <a:rPr lang="en-US" altLang="en-US" sz="2200" dirty="0"/>
              <a:t>assess studies for risk of bias</a:t>
            </a:r>
          </a:p>
          <a:p>
            <a:pPr marL="457200" indent="-457200" eaLnBrk="1" hangingPunct="1">
              <a:buFont typeface="Calibri" panose="020F0502020204030204" pitchFamily="34" charset="0"/>
              <a:buAutoNum type="arabicPeriod"/>
            </a:pPr>
            <a:r>
              <a:rPr lang="en-US" altLang="en-US" sz="2200" dirty="0" err="1"/>
              <a:t>analyse</a:t>
            </a:r>
            <a:r>
              <a:rPr lang="en-US" altLang="en-US" sz="2200" dirty="0"/>
              <a:t> and present results</a:t>
            </a:r>
          </a:p>
          <a:p>
            <a:pPr marL="457200" indent="-457200" eaLnBrk="1" hangingPunct="1">
              <a:buFont typeface="Calibri" panose="020F0502020204030204" pitchFamily="34" charset="0"/>
              <a:buAutoNum type="arabicPeriod"/>
            </a:pPr>
            <a:r>
              <a:rPr lang="en-US" altLang="en-US" sz="2200" dirty="0"/>
              <a:t>interpret results and draw conclusions</a:t>
            </a:r>
          </a:p>
          <a:p>
            <a:pPr marL="457200" indent="-457200" eaLnBrk="1" hangingPunct="1">
              <a:buFont typeface="Calibri" panose="020F0502020204030204" pitchFamily="34" charset="0"/>
              <a:buAutoNum type="arabicPeriod"/>
            </a:pPr>
            <a:r>
              <a:rPr lang="en-US" altLang="en-US" sz="2200" dirty="0"/>
              <a:t>improve and update review</a:t>
            </a:r>
            <a:endParaRPr lang="en-AU" altLang="en-US" sz="2200" dirty="0"/>
          </a:p>
        </p:txBody>
      </p:sp>
    </p:spTree>
    <p:extLst>
      <p:ext uri="{BB962C8B-B14F-4D97-AF65-F5344CB8AC3E}">
        <p14:creationId xmlns:p14="http://schemas.microsoft.com/office/powerpoint/2010/main" val="317051923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39738" y="1317600"/>
            <a:ext cx="7698422" cy="632838"/>
          </a:xfrm>
        </p:spPr>
        <p:txBody>
          <a:bodyPr/>
          <a:lstStyle/>
          <a:p>
            <a:r>
              <a:rPr lang="en-AU" altLang="en-US" dirty="0"/>
              <a:t>What to include in your protocol</a:t>
            </a:r>
          </a:p>
        </p:txBody>
      </p:sp>
      <p:sp>
        <p:nvSpPr>
          <p:cNvPr id="24579" name="Content Placeholder 2"/>
          <p:cNvSpPr>
            <a:spLocks noGrp="1"/>
          </p:cNvSpPr>
          <p:nvPr>
            <p:ph idx="4294967295"/>
          </p:nvPr>
        </p:nvSpPr>
        <p:spPr>
          <a:xfrm>
            <a:off x="725214" y="2230657"/>
            <a:ext cx="6591300" cy="3910012"/>
          </a:xfrm>
        </p:spPr>
        <p:txBody>
          <a:bodyPr/>
          <a:lstStyle/>
          <a:p>
            <a:pPr marL="342900" indent="-342900">
              <a:buFont typeface="Arial" panose="020B0604020202020204" pitchFamily="34" charset="0"/>
              <a:buChar char="•"/>
            </a:pPr>
            <a:r>
              <a:rPr lang="en-AU" altLang="en-US" dirty="0"/>
              <a:t>data categories to be collected</a:t>
            </a:r>
          </a:p>
          <a:p>
            <a:pPr marL="342900" indent="-342900">
              <a:buFont typeface="Arial" panose="020B0604020202020204" pitchFamily="34" charset="0"/>
              <a:buChar char="•"/>
            </a:pPr>
            <a:r>
              <a:rPr lang="en-AU" altLang="en-US" dirty="0"/>
              <a:t>whether two authors will independently extract data</a:t>
            </a:r>
          </a:p>
          <a:p>
            <a:pPr marL="342900" indent="-342900">
              <a:buFont typeface="Arial" panose="020B0604020202020204" pitchFamily="34" charset="0"/>
              <a:buChar char="•"/>
            </a:pPr>
            <a:r>
              <a:rPr lang="en-AU" altLang="en-US" dirty="0"/>
              <a:t>piloting and use of instructions for data collection form</a:t>
            </a:r>
          </a:p>
          <a:p>
            <a:pPr marL="342900" indent="-342900">
              <a:buFont typeface="Arial" panose="020B0604020202020204" pitchFamily="34" charset="0"/>
              <a:buChar char="•"/>
            </a:pPr>
            <a:r>
              <a:rPr lang="en-AU" altLang="en-US" dirty="0"/>
              <a:t>how disagreements will be managed</a:t>
            </a:r>
          </a:p>
          <a:p>
            <a:pPr marL="342900" indent="-342900">
              <a:buFont typeface="Arial" panose="020B0604020202020204" pitchFamily="34" charset="0"/>
              <a:buChar char="•"/>
            </a:pPr>
            <a:r>
              <a:rPr lang="en-AU" altLang="en-US" dirty="0"/>
              <a:t>processes for managing missing data</a:t>
            </a:r>
          </a:p>
        </p:txBody>
      </p:sp>
    </p:spTree>
    <p:extLst>
      <p:ext uri="{BB962C8B-B14F-4D97-AF65-F5344CB8AC3E}">
        <p14:creationId xmlns:p14="http://schemas.microsoft.com/office/powerpoint/2010/main" val="1094323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AU" altLang="en-US"/>
              <a:t>Take home message</a:t>
            </a:r>
          </a:p>
        </p:txBody>
      </p:sp>
      <p:sp>
        <p:nvSpPr>
          <p:cNvPr id="25603" name="Content Placeholder 3"/>
          <p:cNvSpPr>
            <a:spLocks noGrp="1"/>
          </p:cNvSpPr>
          <p:nvPr>
            <p:ph idx="1"/>
          </p:nvPr>
        </p:nvSpPr>
        <p:spPr>
          <a:xfrm>
            <a:off x="439737" y="2275200"/>
            <a:ext cx="6679519" cy="3909600"/>
          </a:xfrm>
        </p:spPr>
        <p:txBody>
          <a:bodyPr/>
          <a:lstStyle/>
          <a:p>
            <a:pPr marL="342900" indent="-342900">
              <a:buFont typeface="Arial" panose="020B0604020202020204" pitchFamily="34" charset="0"/>
              <a:buChar char="•"/>
            </a:pPr>
            <a:r>
              <a:rPr lang="en-AU" altLang="en-US" dirty="0"/>
              <a:t>think carefully about the data you wish </a:t>
            </a:r>
            <a:r>
              <a:rPr lang="hr-HR" altLang="en-US" dirty="0"/>
              <a:t>to</a:t>
            </a:r>
            <a:r>
              <a:rPr lang="en-AU" altLang="en-US" dirty="0"/>
              <a:t> collect</a:t>
            </a:r>
          </a:p>
          <a:p>
            <a:pPr marL="342900" indent="-342900">
              <a:buFont typeface="Arial" panose="020B0604020202020204" pitchFamily="34" charset="0"/>
              <a:buChar char="•"/>
            </a:pPr>
            <a:r>
              <a:rPr lang="en-AU" altLang="en-US" dirty="0"/>
              <a:t>design and pilot a data collection form</a:t>
            </a:r>
          </a:p>
          <a:p>
            <a:pPr marL="342900" indent="-342900">
              <a:buFont typeface="Arial" panose="020B0604020202020204" pitchFamily="34" charset="0"/>
              <a:buChar char="•"/>
            </a:pPr>
            <a:r>
              <a:rPr lang="en-AU" altLang="en-US" dirty="0"/>
              <a:t>should be done independently by two authors to minimise error and bias</a:t>
            </a:r>
          </a:p>
        </p:txBody>
      </p:sp>
    </p:spTree>
    <p:extLst>
      <p:ext uri="{BB962C8B-B14F-4D97-AF65-F5344CB8AC3E}">
        <p14:creationId xmlns:p14="http://schemas.microsoft.com/office/powerpoint/2010/main" val="3309217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AU" altLang="en-US" dirty="0"/>
              <a:t>References</a:t>
            </a:r>
          </a:p>
        </p:txBody>
      </p:sp>
      <p:sp>
        <p:nvSpPr>
          <p:cNvPr id="26627" name="Content Placeholder 3"/>
          <p:cNvSpPr>
            <a:spLocks noGrp="1"/>
          </p:cNvSpPr>
          <p:nvPr>
            <p:ph idx="4294967295"/>
          </p:nvPr>
        </p:nvSpPr>
        <p:spPr>
          <a:xfrm>
            <a:off x="439738" y="2171769"/>
            <a:ext cx="7203453" cy="1955800"/>
          </a:xfrm>
        </p:spPr>
        <p:txBody>
          <a:bodyPr/>
          <a:lstStyle/>
          <a:p>
            <a:pPr marL="342900" indent="-342900">
              <a:buFont typeface="Arial" panose="020B0604020202020204" pitchFamily="34" charset="0"/>
              <a:buChar char="•"/>
            </a:pPr>
            <a:r>
              <a:rPr lang="en-US" b="0" i="0" dirty="0">
                <a:solidFill>
                  <a:srgbClr val="333333"/>
                </a:solidFill>
                <a:effectLst/>
                <a:latin typeface="Source Sans Pro" panose="020B0503030403020204" pitchFamily="34" charset="0"/>
              </a:rPr>
              <a:t>Li T, Higgins JPT, </a:t>
            </a:r>
            <a:r>
              <a:rPr lang="en-US" b="0" i="0" dirty="0" err="1">
                <a:solidFill>
                  <a:srgbClr val="333333"/>
                </a:solidFill>
                <a:effectLst/>
                <a:latin typeface="Source Sans Pro" panose="020B0503030403020204" pitchFamily="34" charset="0"/>
              </a:rPr>
              <a:t>Deeks</a:t>
            </a:r>
            <a:r>
              <a:rPr lang="en-US" b="0" i="0" dirty="0">
                <a:solidFill>
                  <a:srgbClr val="333333"/>
                </a:solidFill>
                <a:effectLst/>
                <a:latin typeface="Source Sans Pro" panose="020B0503030403020204" pitchFamily="34" charset="0"/>
              </a:rPr>
              <a:t> JJ (editors). Chapter 5: Collecting data. In: Higgins JPT, Thomas J, Chandler J, </a:t>
            </a:r>
            <a:r>
              <a:rPr lang="en-US" b="0" i="0" dirty="0" err="1">
                <a:solidFill>
                  <a:srgbClr val="333333"/>
                </a:solidFill>
                <a:effectLst/>
                <a:latin typeface="Source Sans Pro" panose="020B0503030403020204" pitchFamily="34" charset="0"/>
              </a:rPr>
              <a:t>Cumpston</a:t>
            </a:r>
            <a:r>
              <a:rPr lang="en-US" b="0" i="0" dirty="0">
                <a:solidFill>
                  <a:srgbClr val="333333"/>
                </a:solidFill>
                <a:effectLst/>
                <a:latin typeface="Source Sans Pro" panose="020B0503030403020204" pitchFamily="34" charset="0"/>
              </a:rPr>
              <a:t> M, Li T, Page MJ, Welch VA (editors). </a:t>
            </a:r>
            <a:r>
              <a:rPr lang="en-US" b="0" i="1" dirty="0">
                <a:solidFill>
                  <a:srgbClr val="333333"/>
                </a:solidFill>
                <a:effectLst/>
                <a:latin typeface="Source Sans Pro" panose="020B0503030403020204" pitchFamily="34" charset="0"/>
              </a:rPr>
              <a:t>Cochrane Handbook for Systematic Reviews of Interventions </a:t>
            </a:r>
            <a:r>
              <a:rPr lang="en-US" b="0" i="0" dirty="0">
                <a:solidFill>
                  <a:srgbClr val="333333"/>
                </a:solidFill>
                <a:effectLst/>
                <a:latin typeface="Source Sans Pro" panose="020B0503030403020204" pitchFamily="34" charset="0"/>
              </a:rPr>
              <a:t>version 6.1 (updated September 2020). Cochrane, 2020. Available from </a:t>
            </a:r>
            <a:r>
              <a:rPr lang="en-US" b="0" i="0" u="none" strike="noStrike" dirty="0">
                <a:solidFill>
                  <a:srgbClr val="002D64"/>
                </a:solidFill>
                <a:effectLst/>
                <a:latin typeface="Source Sans Pro" panose="020B0503030403020204" pitchFamily="34" charset="0"/>
                <a:hlinkClick r:id="rId3"/>
              </a:rPr>
              <a:t>www.training.cochrane.org/handbook</a:t>
            </a:r>
            <a:r>
              <a:rPr lang="en-US" b="0" i="0" dirty="0">
                <a:solidFill>
                  <a:srgbClr val="333333"/>
                </a:solidFill>
                <a:effectLst/>
                <a:latin typeface="Source Sans Pro" panose="020B0503030403020204" pitchFamily="34" charset="0"/>
              </a:rPr>
              <a:t>.</a:t>
            </a:r>
            <a:endParaRPr lang="en-AU" altLang="en-US" dirty="0"/>
          </a:p>
        </p:txBody>
      </p:sp>
      <p:sp>
        <p:nvSpPr>
          <p:cNvPr id="7" name="Title 1"/>
          <p:cNvSpPr txBox="1">
            <a:spLocks/>
          </p:cNvSpPr>
          <p:nvPr/>
        </p:nvSpPr>
        <p:spPr bwMode="auto">
          <a:xfrm>
            <a:off x="273050" y="4240213"/>
            <a:ext cx="8866188" cy="857250"/>
          </a:xfrm>
          <a:prstGeom prst="rect">
            <a:avLst/>
          </a:prstGeom>
          <a:noFill/>
          <a:ln w="9525">
            <a:noFill/>
            <a:miter lim="800000"/>
            <a:headEnd/>
            <a:tailEnd/>
          </a:ln>
        </p:spPr>
        <p:txBody>
          <a:bodyPr anchor="ctr"/>
          <a:lstStyle/>
          <a:p>
            <a:pPr>
              <a:defRPr/>
            </a:pPr>
            <a:r>
              <a:rPr lang="en-AU" sz="3600" b="1" spc="-40" dirty="0">
                <a:solidFill>
                  <a:schemeClr val="bg2"/>
                </a:solidFill>
                <a:latin typeface="+mj-lt"/>
                <a:ea typeface="+mj-ea"/>
                <a:cs typeface="+mj-cs"/>
              </a:rPr>
              <a:t>Acknowledgements</a:t>
            </a:r>
          </a:p>
        </p:txBody>
      </p:sp>
      <p:sp>
        <p:nvSpPr>
          <p:cNvPr id="26629" name="Content Placeholder 3"/>
          <p:cNvSpPr txBox="1">
            <a:spLocks/>
          </p:cNvSpPr>
          <p:nvPr/>
        </p:nvSpPr>
        <p:spPr bwMode="auto">
          <a:xfrm>
            <a:off x="533174" y="5113475"/>
            <a:ext cx="82296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8775" indent="-358775" eaLnBrk="0" hangingPunct="0">
              <a:spcBef>
                <a:spcPct val="20000"/>
              </a:spcBef>
              <a:buFont typeface="Arial" panose="020B0604020202020204" pitchFamily="34" charset="0"/>
              <a:buChar char="•"/>
              <a:tabLst>
                <a:tab pos="179388" algn="l"/>
              </a:tabLst>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tabLst>
                <a:tab pos="179388" algn="l"/>
              </a:tabLst>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tabLst>
                <a:tab pos="179388" algn="l"/>
              </a:tabLst>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tabLst>
                <a:tab pos="179388" algn="l"/>
              </a:tabLst>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tabLst>
                <a:tab pos="179388" algn="l"/>
              </a:tabLst>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179388" algn="l"/>
              </a:tabLst>
              <a:defRPr>
                <a:solidFill>
                  <a:schemeClr val="tx1"/>
                </a:solidFill>
                <a:latin typeface="Calibri" panose="020F0502020204030204" pitchFamily="34" charset="0"/>
              </a:defRPr>
            </a:lvl9pPr>
          </a:lstStyle>
          <a:p>
            <a:pPr eaLnBrk="1" hangingPunct="1"/>
            <a:r>
              <a:rPr lang="en-AU" altLang="en-US" sz="2000" spc="-20" dirty="0">
                <a:solidFill>
                  <a:schemeClr val="tx2"/>
                </a:solidFill>
                <a:latin typeface="+mj-lt"/>
              </a:rPr>
              <a:t>Compiled by Miranda Cumpston</a:t>
            </a:r>
          </a:p>
          <a:p>
            <a:pPr eaLnBrk="1" hangingPunct="1"/>
            <a:r>
              <a:rPr lang="en-AU" altLang="en-US" sz="2000" spc="-20" dirty="0">
                <a:solidFill>
                  <a:schemeClr val="tx2"/>
                </a:solidFill>
                <a:latin typeface="+mj-lt"/>
              </a:rPr>
              <a:t>Based on materials by the </a:t>
            </a:r>
            <a:r>
              <a:rPr lang="hr-HR" altLang="en-US" sz="2000" spc="-20" dirty="0">
                <a:solidFill>
                  <a:schemeClr val="tx2"/>
                </a:solidFill>
                <a:latin typeface="+mj-lt"/>
              </a:rPr>
              <a:t>Cochrane Australia</a:t>
            </a:r>
            <a:endParaRPr lang="en-AU" altLang="en-US" sz="2000" spc="-20" dirty="0">
              <a:solidFill>
                <a:schemeClr val="tx2"/>
              </a:solidFill>
              <a:latin typeface="+mj-lt"/>
            </a:endParaRPr>
          </a:p>
          <a:p>
            <a:pPr eaLnBrk="1" hangingPunct="1"/>
            <a:r>
              <a:rPr lang="en-AU" altLang="en-US" sz="2000" spc="-20" dirty="0">
                <a:solidFill>
                  <a:schemeClr val="tx2"/>
                </a:solidFill>
                <a:latin typeface="+mj-lt"/>
              </a:rPr>
              <a:t>Approved by the </a:t>
            </a:r>
            <a:r>
              <a:rPr lang="hr-HR" altLang="en-US" sz="2000" spc="-20" dirty="0">
                <a:solidFill>
                  <a:schemeClr val="tx2"/>
                </a:solidFill>
                <a:latin typeface="+mj-lt"/>
              </a:rPr>
              <a:t>Convenors of </a:t>
            </a:r>
            <a:r>
              <a:rPr lang="en-AU" altLang="en-US" sz="2000" spc="-20" dirty="0">
                <a:solidFill>
                  <a:schemeClr val="tx2"/>
                </a:solidFill>
                <a:latin typeface="+mj-lt"/>
              </a:rPr>
              <a:t>Cochrane Methods </a:t>
            </a:r>
            <a:r>
              <a:rPr lang="hr-HR" altLang="en-US" sz="2000" spc="-20" dirty="0">
                <a:solidFill>
                  <a:schemeClr val="tx2"/>
                </a:solidFill>
                <a:latin typeface="+mj-lt"/>
              </a:rPr>
              <a:t>Groups</a:t>
            </a:r>
            <a:endParaRPr lang="en-AU" altLang="en-US" sz="2000" spc="-20" dirty="0">
              <a:solidFill>
                <a:schemeClr val="tx2"/>
              </a:solidFill>
              <a:latin typeface="+mj-lt"/>
            </a:endParaRPr>
          </a:p>
        </p:txBody>
      </p:sp>
    </p:spTree>
    <p:extLst>
      <p:ext uri="{BB962C8B-B14F-4D97-AF65-F5344CB8AC3E}">
        <p14:creationId xmlns:p14="http://schemas.microsoft.com/office/powerpoint/2010/main" val="1336916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7"/>
          <p:cNvGrpSpPr>
            <a:grpSpLocks/>
          </p:cNvGrpSpPr>
          <p:nvPr/>
        </p:nvGrpSpPr>
        <p:grpSpPr bwMode="auto">
          <a:xfrm>
            <a:off x="448431" y="5918382"/>
            <a:ext cx="5707894" cy="742950"/>
            <a:chOff x="1564269" y="5433242"/>
            <a:chExt cx="5707866" cy="741593"/>
          </a:xfrm>
        </p:grpSpPr>
        <p:pic>
          <p:nvPicPr>
            <p:cNvPr id="1229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564269" y="5433242"/>
              <a:ext cx="494059" cy="74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2015949" y="5659840"/>
              <a:ext cx="5256186" cy="39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26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2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chemeClr val="tx1"/>
                </a:buClr>
                <a:buFont typeface="Wingdings" panose="05000000000000000000" pitchFamily="2" charset="2"/>
                <a:buNone/>
              </a:pPr>
              <a:r>
                <a:rPr lang="en-AU" altLang="en-US" sz="2000" spc="-20" dirty="0">
                  <a:solidFill>
                    <a:schemeClr val="tx2"/>
                  </a:solidFill>
                  <a:latin typeface="+mj-lt"/>
                </a:rPr>
                <a:t>See Chapter 5 of the Handbook</a:t>
              </a:r>
            </a:p>
          </p:txBody>
        </p:sp>
      </p:grpSp>
      <p:sp>
        <p:nvSpPr>
          <p:cNvPr id="12291" name="Title 6"/>
          <p:cNvSpPr>
            <a:spLocks noGrp="1"/>
          </p:cNvSpPr>
          <p:nvPr>
            <p:ph type="title"/>
          </p:nvPr>
        </p:nvSpPr>
        <p:spPr/>
        <p:txBody>
          <a:bodyPr/>
          <a:lstStyle/>
          <a:p>
            <a:r>
              <a:rPr lang="en-US" altLang="en-US"/>
              <a:t>Session outline</a:t>
            </a:r>
            <a:endParaRPr lang="en-AU" altLang="en-US"/>
          </a:p>
        </p:txBody>
      </p:sp>
      <p:sp>
        <p:nvSpPr>
          <p:cNvPr id="12292" name="Content Placeholder 9"/>
          <p:cNvSpPr>
            <a:spLocks noGrp="1"/>
          </p:cNvSpPr>
          <p:nvPr>
            <p:ph idx="1"/>
          </p:nvPr>
        </p:nvSpPr>
        <p:spPr>
          <a:xfrm>
            <a:off x="439738" y="2327452"/>
            <a:ext cx="6120000" cy="1343211"/>
          </a:xfrm>
        </p:spPr>
        <p:txBody>
          <a:bodyPr/>
          <a:lstStyle/>
          <a:p>
            <a:pPr marL="342900" indent="-342900">
              <a:buFont typeface="Arial" panose="020B0604020202020204" pitchFamily="34" charset="0"/>
              <a:buChar char="•"/>
            </a:pPr>
            <a:r>
              <a:rPr lang="en-AU" altLang="en-US" b="1" dirty="0"/>
              <a:t>data to be collected</a:t>
            </a:r>
          </a:p>
          <a:p>
            <a:pPr marL="342900" indent="-342900">
              <a:buFont typeface="Arial" panose="020B0604020202020204" pitchFamily="34" charset="0"/>
              <a:buChar char="•"/>
            </a:pPr>
            <a:r>
              <a:rPr lang="en-AU" altLang="en-US" dirty="0"/>
              <a:t>putting it into practice</a:t>
            </a:r>
          </a:p>
        </p:txBody>
      </p:sp>
    </p:spTree>
    <p:extLst>
      <p:ext uri="{BB962C8B-B14F-4D97-AF65-F5344CB8AC3E}">
        <p14:creationId xmlns:p14="http://schemas.microsoft.com/office/powerpoint/2010/main" val="285723208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9738" y="1226160"/>
            <a:ext cx="7815988" cy="632838"/>
          </a:xfrm>
        </p:spPr>
        <p:txBody>
          <a:bodyPr/>
          <a:lstStyle/>
          <a:p>
            <a:r>
              <a:rPr lang="en-AU" altLang="en-US" dirty="0"/>
              <a:t>What data should you collect?</a:t>
            </a:r>
            <a:endParaRPr lang="en-US" altLang="en-US" dirty="0"/>
          </a:p>
        </p:txBody>
      </p:sp>
      <p:sp>
        <p:nvSpPr>
          <p:cNvPr id="706563" name="Rectangle 3"/>
          <p:cNvSpPr>
            <a:spLocks noGrp="1" noChangeArrowheads="1"/>
          </p:cNvSpPr>
          <p:nvPr>
            <p:ph idx="4294967295"/>
          </p:nvPr>
        </p:nvSpPr>
        <p:spPr>
          <a:xfrm>
            <a:off x="525517" y="2027074"/>
            <a:ext cx="7730209" cy="3910013"/>
          </a:xfrm>
        </p:spPr>
        <p:txBody>
          <a:bodyPr/>
          <a:lstStyle/>
          <a:p>
            <a:pPr marL="342900" indent="-342900">
              <a:buFont typeface="Arial" panose="020B0604020202020204" pitchFamily="34" charset="0"/>
              <a:buChar char="•"/>
            </a:pPr>
            <a:r>
              <a:rPr lang="en-AU" dirty="0"/>
              <a:t>comprehensive information about each study </a:t>
            </a:r>
          </a:p>
          <a:p>
            <a:pPr lvl="3"/>
            <a:r>
              <a:rPr lang="en-GB" dirty="0"/>
              <a:t>population and setting  (e.g. age, race, sex, socioeconomic details, disease status, duration, severity, comorbidities)</a:t>
            </a:r>
          </a:p>
          <a:p>
            <a:pPr lvl="3"/>
            <a:r>
              <a:rPr lang="en-GB" dirty="0"/>
              <a:t>interventions and integrity of delivery</a:t>
            </a:r>
          </a:p>
          <a:p>
            <a:pPr lvl="3"/>
            <a:r>
              <a:rPr lang="en-GB" dirty="0"/>
              <a:t>methods and potential sources of bias</a:t>
            </a:r>
          </a:p>
          <a:p>
            <a:pPr lvl="3"/>
            <a:r>
              <a:rPr lang="en-GB" dirty="0"/>
              <a:t>outcomes, authors’ conclusions</a:t>
            </a:r>
          </a:p>
          <a:p>
            <a:pPr lvl="3"/>
            <a:r>
              <a:rPr lang="en-GB" dirty="0"/>
              <a:t>citation, author contact details</a:t>
            </a:r>
          </a:p>
          <a:p>
            <a:pPr lvl="3"/>
            <a:r>
              <a:rPr lang="en-GB" dirty="0"/>
              <a:t>sources of funding, etc.</a:t>
            </a:r>
          </a:p>
          <a:p>
            <a:pPr marL="342900" indent="-342900">
              <a:buFont typeface="Arial" panose="020B0604020202020204" pitchFamily="34" charset="0"/>
              <a:buChar char="•"/>
            </a:pPr>
            <a:r>
              <a:rPr lang="en-US" dirty="0"/>
              <a:t>information required for:</a:t>
            </a:r>
          </a:p>
          <a:p>
            <a:pPr lvl="3"/>
            <a:r>
              <a:rPr lang="en-US" dirty="0"/>
              <a:t>references</a:t>
            </a:r>
          </a:p>
          <a:p>
            <a:pPr lvl="3"/>
            <a:r>
              <a:rPr lang="en-US" dirty="0"/>
              <a:t>description of included studies</a:t>
            </a:r>
          </a:p>
          <a:p>
            <a:pPr lvl="3"/>
            <a:r>
              <a:rPr lang="en-US" dirty="0"/>
              <a:t>risk of bias assessment</a:t>
            </a:r>
          </a:p>
          <a:p>
            <a:pPr lvl="3"/>
            <a:r>
              <a:rPr lang="en-US" dirty="0"/>
              <a:t>analyses</a:t>
            </a:r>
          </a:p>
        </p:txBody>
      </p:sp>
    </p:spTree>
    <p:extLst>
      <p:ext uri="{BB962C8B-B14F-4D97-AF65-F5344CB8AC3E}">
        <p14:creationId xmlns:p14="http://schemas.microsoft.com/office/powerpoint/2010/main" val="3338442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656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656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56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6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656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56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656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656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656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65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6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A8F921-EFA5-4682-89C2-8A72BBF61902}"/>
              </a:ext>
            </a:extLst>
          </p:cNvPr>
          <p:cNvPicPr>
            <a:picLocks noChangeAspect="1"/>
          </p:cNvPicPr>
          <p:nvPr/>
        </p:nvPicPr>
        <p:blipFill>
          <a:blip r:embed="rId3"/>
          <a:stretch>
            <a:fillRect/>
          </a:stretch>
        </p:blipFill>
        <p:spPr>
          <a:xfrm>
            <a:off x="0" y="675070"/>
            <a:ext cx="9144000" cy="5507859"/>
          </a:xfrm>
          <a:prstGeom prst="rect">
            <a:avLst/>
          </a:prstGeom>
        </p:spPr>
      </p:pic>
    </p:spTree>
    <p:extLst>
      <p:ext uri="{BB962C8B-B14F-4D97-AF65-F5344CB8AC3E}">
        <p14:creationId xmlns:p14="http://schemas.microsoft.com/office/powerpoint/2010/main" val="2815350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t>Collecting outcome data</a:t>
            </a:r>
          </a:p>
        </p:txBody>
      </p:sp>
      <p:sp>
        <p:nvSpPr>
          <p:cNvPr id="702467" name="Rectangle 3"/>
          <p:cNvSpPr>
            <a:spLocks noGrp="1" noChangeArrowheads="1"/>
          </p:cNvSpPr>
          <p:nvPr>
            <p:ph idx="4294967295"/>
          </p:nvPr>
        </p:nvSpPr>
        <p:spPr>
          <a:xfrm>
            <a:off x="630620" y="2111211"/>
            <a:ext cx="8229600" cy="5073650"/>
          </a:xfrm>
        </p:spPr>
        <p:txBody>
          <a:bodyPr>
            <a:normAutofit/>
          </a:bodyPr>
          <a:lstStyle/>
          <a:p>
            <a:pPr marL="185738" indent="-185738" eaLnBrk="1" hangingPunct="1">
              <a:buFont typeface="Arial" charset="0"/>
              <a:buChar char="•"/>
              <a:defRPr/>
            </a:pPr>
            <a:r>
              <a:rPr lang="en-US" dirty="0"/>
              <a:t>focus on those outcomes specified in your protocol</a:t>
            </a:r>
          </a:p>
          <a:p>
            <a:pPr lvl="2">
              <a:defRPr/>
            </a:pPr>
            <a:r>
              <a:rPr lang="en-US" dirty="0"/>
              <a:t>be open to unexpected findings, e.g. adverse effects</a:t>
            </a:r>
          </a:p>
          <a:p>
            <a:pPr marL="185738" indent="-185738" eaLnBrk="1" hangingPunct="1">
              <a:buFont typeface="Arial" charset="0"/>
              <a:buChar char="•"/>
              <a:defRPr/>
            </a:pPr>
            <a:r>
              <a:rPr lang="en-US" dirty="0"/>
              <a:t>measures used</a:t>
            </a:r>
          </a:p>
          <a:p>
            <a:pPr lvl="2">
              <a:defRPr/>
            </a:pPr>
            <a:r>
              <a:rPr lang="en-US" dirty="0"/>
              <a:t>definition (e.g. diagnostic criteria, threshold)</a:t>
            </a:r>
          </a:p>
          <a:p>
            <a:pPr lvl="2">
              <a:defRPr/>
            </a:pPr>
            <a:r>
              <a:rPr lang="en-US" dirty="0"/>
              <a:t>timing</a:t>
            </a:r>
          </a:p>
          <a:p>
            <a:pPr lvl="2">
              <a:defRPr/>
            </a:pPr>
            <a:r>
              <a:rPr lang="en-US" dirty="0"/>
              <a:t>unit of measurement </a:t>
            </a:r>
          </a:p>
          <a:p>
            <a:pPr lvl="2">
              <a:defRPr/>
            </a:pPr>
            <a:r>
              <a:rPr lang="en-US" dirty="0"/>
              <a:t>for scales – upper and lower limits, direction of benefit, modifications, validation, minimally important difference</a:t>
            </a:r>
          </a:p>
          <a:p>
            <a:pPr marL="185738" indent="-185738" eaLnBrk="1" hangingPunct="1">
              <a:buFont typeface="Arial" charset="0"/>
              <a:buChar char="•"/>
              <a:defRPr/>
            </a:pPr>
            <a:r>
              <a:rPr lang="en-US" dirty="0"/>
              <a:t>numerical results</a:t>
            </a:r>
          </a:p>
          <a:p>
            <a:pPr lvl="2">
              <a:defRPr/>
            </a:pPr>
            <a:r>
              <a:rPr lang="en-US" dirty="0"/>
              <a:t>may be in many formats - conversion may be required</a:t>
            </a:r>
          </a:p>
          <a:p>
            <a:pPr lvl="2">
              <a:defRPr/>
            </a:pPr>
            <a:r>
              <a:rPr lang="en-US" dirty="0"/>
              <a:t>collect whatever is available</a:t>
            </a:r>
          </a:p>
          <a:p>
            <a:pPr lvl="2">
              <a:defRPr/>
            </a:pPr>
            <a:r>
              <a:rPr lang="en-AU" dirty="0"/>
              <a:t>no. participants for each outcome &amp; time point</a:t>
            </a:r>
          </a:p>
        </p:txBody>
      </p:sp>
    </p:spTree>
    <p:extLst>
      <p:ext uri="{BB962C8B-B14F-4D97-AF65-F5344CB8AC3E}">
        <p14:creationId xmlns:p14="http://schemas.microsoft.com/office/powerpoint/2010/main" val="219561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AB62-A784-4602-8114-EC37A2E3EB46}"/>
              </a:ext>
            </a:extLst>
          </p:cNvPr>
          <p:cNvSpPr>
            <a:spLocks noGrp="1"/>
          </p:cNvSpPr>
          <p:nvPr>
            <p:ph type="title"/>
          </p:nvPr>
        </p:nvSpPr>
        <p:spPr/>
        <p:txBody>
          <a:bodyPr/>
          <a:lstStyle/>
          <a:p>
            <a:r>
              <a:rPr lang="en-ZA" dirty="0"/>
              <a:t>Data types</a:t>
            </a:r>
          </a:p>
        </p:txBody>
      </p:sp>
      <p:sp>
        <p:nvSpPr>
          <p:cNvPr id="3" name="Content Placeholder 2">
            <a:extLst>
              <a:ext uri="{FF2B5EF4-FFF2-40B4-BE49-F238E27FC236}">
                <a16:creationId xmlns:a16="http://schemas.microsoft.com/office/drawing/2014/main" id="{E0BEC5B3-BE96-4067-98B3-F1DD1E57DD32}"/>
              </a:ext>
            </a:extLst>
          </p:cNvPr>
          <p:cNvSpPr>
            <a:spLocks noGrp="1"/>
          </p:cNvSpPr>
          <p:nvPr>
            <p:ph idx="1"/>
          </p:nvPr>
        </p:nvSpPr>
        <p:spPr>
          <a:xfrm>
            <a:off x="439738" y="2067677"/>
            <a:ext cx="8500155" cy="3909600"/>
          </a:xfrm>
        </p:spPr>
        <p:txBody>
          <a:bodyPr/>
          <a:lstStyle/>
          <a:p>
            <a:r>
              <a:rPr lang="en-ZA" dirty="0"/>
              <a:t>Data can be presented in various types and formats: </a:t>
            </a:r>
          </a:p>
          <a:p>
            <a:pPr marL="342900" indent="-342900">
              <a:buFont typeface="Arial" panose="020B0604020202020204" pitchFamily="34" charset="0"/>
              <a:buChar char="•"/>
            </a:pPr>
            <a:r>
              <a:rPr lang="en-ZA" b="1" dirty="0"/>
              <a:t>Dichotomous data: </a:t>
            </a:r>
            <a:r>
              <a:rPr lang="en-ZA" dirty="0"/>
              <a:t>Only two categories (binary data)</a:t>
            </a:r>
          </a:p>
          <a:p>
            <a:pPr marL="731838" lvl="2" indent="-342900">
              <a:buFont typeface="Wingdings" panose="05000000000000000000" pitchFamily="2" charset="2"/>
              <a:buChar char="§"/>
            </a:pPr>
            <a:r>
              <a:rPr lang="hr-HR" dirty="0"/>
              <a:t>e</a:t>
            </a:r>
            <a:r>
              <a:rPr lang="en-ZA" dirty="0"/>
              <a:t>.g. pregnant or not pregnant</a:t>
            </a:r>
          </a:p>
          <a:p>
            <a:pPr marL="342900" indent="-342900">
              <a:buFont typeface="Arial" panose="020B0604020202020204" pitchFamily="34" charset="0"/>
              <a:buChar char="•"/>
            </a:pPr>
            <a:r>
              <a:rPr lang="en-ZA" b="1" dirty="0"/>
              <a:t>Continuous data: </a:t>
            </a:r>
            <a:r>
              <a:rPr lang="en-ZA" dirty="0"/>
              <a:t>Data measured on a scale</a:t>
            </a:r>
          </a:p>
          <a:p>
            <a:pPr marL="731838" lvl="2" indent="-342900"/>
            <a:r>
              <a:rPr lang="hr-HR" dirty="0"/>
              <a:t>e</a:t>
            </a:r>
            <a:r>
              <a:rPr lang="en-ZA" dirty="0"/>
              <a:t>.g. weight</a:t>
            </a:r>
          </a:p>
          <a:p>
            <a:pPr marL="342900" indent="-342900">
              <a:buFont typeface="Arial" panose="020B0604020202020204" pitchFamily="34" charset="0"/>
              <a:buChar char="•"/>
            </a:pPr>
            <a:r>
              <a:rPr lang="en-ZA" b="1" dirty="0"/>
              <a:t>Ordinal data: </a:t>
            </a:r>
            <a:r>
              <a:rPr lang="en-ZA" dirty="0"/>
              <a:t>Categories with a meaningful order (e.g. mild, moderate, severe)</a:t>
            </a:r>
          </a:p>
          <a:p>
            <a:pPr marL="731838" lvl="2" indent="-342900"/>
            <a:r>
              <a:rPr lang="hr-HR" dirty="0"/>
              <a:t>e</a:t>
            </a:r>
            <a:r>
              <a:rPr lang="en-ZA" dirty="0"/>
              <a:t>.g. </a:t>
            </a:r>
            <a:r>
              <a:rPr lang="hr-HR" dirty="0"/>
              <a:t>d</a:t>
            </a:r>
            <a:r>
              <a:rPr lang="en-ZA" dirty="0" err="1"/>
              <a:t>egree</a:t>
            </a:r>
            <a:r>
              <a:rPr lang="en-ZA" dirty="0"/>
              <a:t> of burns (I-IV)</a:t>
            </a:r>
          </a:p>
          <a:p>
            <a:pPr marL="342900" indent="-342900">
              <a:buFont typeface="Arial" panose="020B0604020202020204" pitchFamily="34" charset="0"/>
              <a:buChar char="•"/>
            </a:pPr>
            <a:r>
              <a:rPr lang="en-ZA" b="1" dirty="0"/>
              <a:t>Counts and rates: </a:t>
            </a:r>
            <a:r>
              <a:rPr lang="en-ZA" dirty="0"/>
              <a:t>Number of times an event happens to an individual (counts) over a certain period of time (rates)</a:t>
            </a:r>
          </a:p>
          <a:p>
            <a:pPr marL="731838" lvl="2" indent="-342900"/>
            <a:r>
              <a:rPr lang="hr-HR" dirty="0"/>
              <a:t>e</a:t>
            </a:r>
            <a:r>
              <a:rPr lang="en-ZA" dirty="0"/>
              <a:t>.g. </a:t>
            </a:r>
            <a:r>
              <a:rPr lang="hr-HR" dirty="0"/>
              <a:t>n</a:t>
            </a:r>
            <a:r>
              <a:rPr lang="en-ZA" dirty="0"/>
              <a:t>umber of falls per person in a year</a:t>
            </a:r>
          </a:p>
          <a:p>
            <a:pPr marL="342900" indent="-342900">
              <a:buFont typeface="Arial" panose="020B0604020202020204" pitchFamily="34" charset="0"/>
              <a:buChar char="•"/>
            </a:pPr>
            <a:r>
              <a:rPr lang="en-ZA" b="1" dirty="0"/>
              <a:t>Time to event: </a:t>
            </a:r>
            <a:r>
              <a:rPr lang="en-ZA" dirty="0"/>
              <a:t>time taken before each participant experiences the event</a:t>
            </a:r>
          </a:p>
          <a:p>
            <a:pPr marL="731838" lvl="2" indent="-342900"/>
            <a:r>
              <a:rPr lang="hr-HR" dirty="0"/>
              <a:t>e</a:t>
            </a:r>
            <a:r>
              <a:rPr lang="en-ZA" dirty="0"/>
              <a:t>.g. </a:t>
            </a:r>
            <a:r>
              <a:rPr lang="hr-HR" dirty="0"/>
              <a:t>t</a:t>
            </a:r>
            <a:r>
              <a:rPr lang="en-ZA" dirty="0" err="1"/>
              <a:t>ime</a:t>
            </a:r>
            <a:r>
              <a:rPr lang="en-ZA" dirty="0"/>
              <a:t> to discharge from hospital</a:t>
            </a:r>
          </a:p>
          <a:p>
            <a:endParaRPr lang="en-ZA" dirty="0"/>
          </a:p>
        </p:txBody>
      </p:sp>
    </p:spTree>
    <p:extLst>
      <p:ext uri="{BB962C8B-B14F-4D97-AF65-F5344CB8AC3E}">
        <p14:creationId xmlns:p14="http://schemas.microsoft.com/office/powerpoint/2010/main" val="2075387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8504-E0EA-4306-8664-8466C50FC8CF}"/>
              </a:ext>
            </a:extLst>
          </p:cNvPr>
          <p:cNvSpPr>
            <a:spLocks noGrp="1"/>
          </p:cNvSpPr>
          <p:nvPr>
            <p:ph type="title"/>
          </p:nvPr>
        </p:nvSpPr>
        <p:spPr>
          <a:xfrm>
            <a:off x="439738" y="1317600"/>
            <a:ext cx="6830066" cy="632838"/>
          </a:xfrm>
        </p:spPr>
        <p:txBody>
          <a:bodyPr/>
          <a:lstStyle/>
          <a:p>
            <a:r>
              <a:rPr lang="en-ZA" dirty="0"/>
              <a:t>Data to collect for different types</a:t>
            </a:r>
          </a:p>
        </p:txBody>
      </p:sp>
      <p:sp>
        <p:nvSpPr>
          <p:cNvPr id="3" name="Content Placeholder 2">
            <a:extLst>
              <a:ext uri="{FF2B5EF4-FFF2-40B4-BE49-F238E27FC236}">
                <a16:creationId xmlns:a16="http://schemas.microsoft.com/office/drawing/2014/main" id="{54E20000-D6B5-4679-9FDB-B3FE66B9D3A7}"/>
              </a:ext>
            </a:extLst>
          </p:cNvPr>
          <p:cNvSpPr>
            <a:spLocks noGrp="1"/>
          </p:cNvSpPr>
          <p:nvPr>
            <p:ph idx="1"/>
          </p:nvPr>
        </p:nvSpPr>
        <p:spPr>
          <a:xfrm>
            <a:off x="439737" y="2275200"/>
            <a:ext cx="7141351" cy="3909600"/>
          </a:xfrm>
        </p:spPr>
        <p:txBody>
          <a:bodyPr/>
          <a:lstStyle/>
          <a:p>
            <a:pPr marL="342900" indent="-342900">
              <a:buFont typeface="Arial" panose="020B0604020202020204" pitchFamily="34" charset="0"/>
              <a:buChar char="•"/>
            </a:pPr>
            <a:r>
              <a:rPr lang="en-ZA" b="1" dirty="0"/>
              <a:t>Dichotomous data</a:t>
            </a:r>
          </a:p>
          <a:p>
            <a:pPr marL="731838" lvl="2" indent="-342900"/>
            <a:r>
              <a:rPr lang="en-ZA" dirty="0"/>
              <a:t>Number of participants with events in the experimental group</a:t>
            </a:r>
          </a:p>
          <a:p>
            <a:pPr marL="731838" lvl="2" indent="-342900"/>
            <a:r>
              <a:rPr lang="en-ZA" dirty="0"/>
              <a:t>Number of participants with events in the control group</a:t>
            </a:r>
          </a:p>
          <a:p>
            <a:pPr marL="731838" lvl="2" indent="-342900"/>
            <a:r>
              <a:rPr lang="en-ZA" dirty="0"/>
              <a:t>Total number of participants in the experimental group</a:t>
            </a:r>
          </a:p>
          <a:p>
            <a:pPr marL="731838" lvl="2" indent="-342900"/>
            <a:r>
              <a:rPr lang="en-ZA" dirty="0"/>
              <a:t>Total number of participants in the control group</a:t>
            </a:r>
          </a:p>
          <a:p>
            <a:pPr marL="342900" indent="-342900">
              <a:buFont typeface="Arial" panose="020B0604020202020204" pitchFamily="34" charset="0"/>
              <a:buChar char="•"/>
            </a:pPr>
            <a:r>
              <a:rPr lang="en-ZA" b="1" dirty="0"/>
              <a:t>Continuous data</a:t>
            </a:r>
          </a:p>
          <a:p>
            <a:pPr marL="731838" lvl="2" indent="-342900"/>
            <a:r>
              <a:rPr lang="en-ZA" dirty="0"/>
              <a:t>Mean value of the outcome measurements in each group</a:t>
            </a:r>
          </a:p>
          <a:p>
            <a:pPr marL="731838" lvl="2" indent="-342900"/>
            <a:r>
              <a:rPr lang="en-ZA" dirty="0"/>
              <a:t>Standard deviation of the outcome measurements in each group</a:t>
            </a:r>
          </a:p>
          <a:p>
            <a:pPr marL="731838" lvl="2" indent="-342900"/>
            <a:r>
              <a:rPr lang="en-ZA" dirty="0"/>
              <a:t>Number of participants on whom the outcome was measured in each group</a:t>
            </a:r>
          </a:p>
          <a:p>
            <a:pPr marL="342900" indent="-342900"/>
            <a:r>
              <a:rPr lang="en-ZA" dirty="0"/>
              <a:t>		</a:t>
            </a:r>
          </a:p>
          <a:p>
            <a:pPr marL="342900" indent="-342900">
              <a:buFont typeface="Arial" panose="020B0604020202020204" pitchFamily="34" charset="0"/>
              <a:buChar char="•"/>
            </a:pPr>
            <a:endParaRPr lang="en-ZA" dirty="0"/>
          </a:p>
        </p:txBody>
      </p:sp>
    </p:spTree>
    <p:extLst>
      <p:ext uri="{BB962C8B-B14F-4D97-AF65-F5344CB8AC3E}">
        <p14:creationId xmlns:p14="http://schemas.microsoft.com/office/powerpoint/2010/main" val="4009733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8504-E0EA-4306-8664-8466C50FC8CF}"/>
              </a:ext>
            </a:extLst>
          </p:cNvPr>
          <p:cNvSpPr>
            <a:spLocks noGrp="1"/>
          </p:cNvSpPr>
          <p:nvPr>
            <p:ph type="title"/>
          </p:nvPr>
        </p:nvSpPr>
        <p:spPr>
          <a:xfrm>
            <a:off x="439738" y="1317600"/>
            <a:ext cx="6830066" cy="632838"/>
          </a:xfrm>
        </p:spPr>
        <p:txBody>
          <a:bodyPr/>
          <a:lstStyle/>
          <a:p>
            <a:r>
              <a:rPr lang="en-ZA" dirty="0"/>
              <a:t>Data to collect for different types</a:t>
            </a:r>
          </a:p>
        </p:txBody>
      </p:sp>
      <p:sp>
        <p:nvSpPr>
          <p:cNvPr id="3" name="Content Placeholder 2">
            <a:extLst>
              <a:ext uri="{FF2B5EF4-FFF2-40B4-BE49-F238E27FC236}">
                <a16:creationId xmlns:a16="http://schemas.microsoft.com/office/drawing/2014/main" id="{54E20000-D6B5-4679-9FDB-B3FE66B9D3A7}"/>
              </a:ext>
            </a:extLst>
          </p:cNvPr>
          <p:cNvSpPr>
            <a:spLocks noGrp="1"/>
          </p:cNvSpPr>
          <p:nvPr>
            <p:ph idx="1"/>
          </p:nvPr>
        </p:nvSpPr>
        <p:spPr>
          <a:xfrm>
            <a:off x="439737" y="2275200"/>
            <a:ext cx="7141351" cy="3909600"/>
          </a:xfrm>
        </p:spPr>
        <p:txBody>
          <a:bodyPr/>
          <a:lstStyle/>
          <a:p>
            <a:pPr marL="342900" indent="-342900">
              <a:buFont typeface="Arial" panose="020B0604020202020204" pitchFamily="34" charset="0"/>
              <a:buChar char="•"/>
            </a:pPr>
            <a:r>
              <a:rPr lang="en-ZA" b="1" dirty="0"/>
              <a:t>Ordinal data </a:t>
            </a:r>
          </a:p>
          <a:p>
            <a:pPr marL="731838" lvl="2" indent="-342900"/>
            <a:r>
              <a:rPr lang="en-ZA" dirty="0"/>
              <a:t>Data in any form they are given in the study report</a:t>
            </a:r>
          </a:p>
          <a:p>
            <a:pPr marL="342900" indent="-342900">
              <a:buFont typeface="Arial" panose="020B0604020202020204" pitchFamily="34" charset="0"/>
              <a:buChar char="•"/>
            </a:pPr>
            <a:r>
              <a:rPr lang="en-ZA" b="1" dirty="0"/>
              <a:t>Counts and rates</a:t>
            </a:r>
          </a:p>
          <a:p>
            <a:pPr marL="731838" lvl="2" indent="-342900"/>
            <a:r>
              <a:rPr lang="en-ZA" dirty="0"/>
              <a:t>Data in any form they are given in the study report</a:t>
            </a:r>
          </a:p>
          <a:p>
            <a:pPr marL="342900" indent="-342900">
              <a:buFont typeface="Arial" panose="020B0604020202020204" pitchFamily="34" charset="0"/>
              <a:buChar char="•"/>
            </a:pPr>
            <a:r>
              <a:rPr lang="en-ZA" b="1" dirty="0"/>
              <a:t>Time to event </a:t>
            </a:r>
          </a:p>
          <a:p>
            <a:pPr marL="731838" lvl="2" indent="-342900"/>
            <a:r>
              <a:rPr lang="en-ZA" dirty="0"/>
              <a:t>Data in any form they are given in the study report</a:t>
            </a:r>
          </a:p>
          <a:p>
            <a:pPr marL="731838" lvl="2" indent="-342900"/>
            <a:endParaRPr lang="en-ZA" b="1" dirty="0"/>
          </a:p>
          <a:p>
            <a:pPr marL="731838" lvl="2" indent="-342900"/>
            <a:endParaRPr lang="en-ZA" b="1" dirty="0"/>
          </a:p>
          <a:p>
            <a:pPr marL="342900" indent="-342900"/>
            <a:r>
              <a:rPr lang="en-ZA" dirty="0"/>
              <a:t>		</a:t>
            </a:r>
          </a:p>
          <a:p>
            <a:pPr marL="342900" indent="-342900">
              <a:buFont typeface="Arial" panose="020B0604020202020204" pitchFamily="34" charset="0"/>
              <a:buChar char="•"/>
            </a:pPr>
            <a:endParaRPr lang="en-ZA" dirty="0"/>
          </a:p>
        </p:txBody>
      </p:sp>
    </p:spTree>
    <p:extLst>
      <p:ext uri="{BB962C8B-B14F-4D97-AF65-F5344CB8AC3E}">
        <p14:creationId xmlns:p14="http://schemas.microsoft.com/office/powerpoint/2010/main" val="148968413"/>
      </p:ext>
    </p:extLst>
  </p:cSld>
  <p:clrMapOvr>
    <a:masterClrMapping/>
  </p:clrMapOvr>
</p:sld>
</file>

<file path=ppt/theme/theme1.xml><?xml version="1.0" encoding="utf-8"?>
<a:theme xmlns:a="http://schemas.openxmlformats.org/drawingml/2006/main" name="Cochrane Purple">
  <a:themeElements>
    <a:clrScheme name="Cochrane">
      <a:dk1>
        <a:srgbClr val="000000"/>
      </a:dk1>
      <a:lt1>
        <a:srgbClr val="FFFFFF"/>
      </a:lt1>
      <a:dk2>
        <a:srgbClr val="002D64"/>
      </a:dk2>
      <a:lt2>
        <a:srgbClr val="962D91"/>
      </a:lt2>
      <a:accent1>
        <a:srgbClr val="002D64"/>
      </a:accent1>
      <a:accent2>
        <a:srgbClr val="962D91"/>
      </a:accent2>
      <a:accent3>
        <a:srgbClr val="696969"/>
      </a:accent3>
      <a:accent4>
        <a:srgbClr val="999999"/>
      </a:accent4>
      <a:accent5>
        <a:srgbClr val="CCCCCC"/>
      </a:accent5>
      <a:accent6>
        <a:srgbClr val="E6E6E6"/>
      </a:accent6>
      <a:hlink>
        <a:srgbClr val="002D64"/>
      </a:hlink>
      <a:folHlink>
        <a:srgbClr val="002D64"/>
      </a:folHlink>
    </a:clrScheme>
    <a:fontScheme name="Cochrane">
      <a:majorFont>
        <a:latin typeface="Source Sans Pro"/>
        <a:ea typeface=""/>
        <a:cs typeface=""/>
      </a:majorFont>
      <a:minorFont>
        <a:latin typeface="Source Sans Pro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chrane Purple" id="{9F74E5A4-AC76-403A-97A3-2DCB06FD0A0C}" vid="{8A0DEDA8-15D8-4B20-8E56-DCECA5C0D5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Cochrane Purple</Template>
  <TotalTime>688</TotalTime>
  <Words>4842</Words>
  <Application>Microsoft Office PowerPoint</Application>
  <PresentationFormat>On-screen Show (4:3)</PresentationFormat>
  <Paragraphs>308</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Source Sans Pro</vt:lpstr>
      <vt:lpstr>Source Sans Pro Semibold</vt:lpstr>
      <vt:lpstr>Times New Roman</vt:lpstr>
      <vt:lpstr>Wingdings</vt:lpstr>
      <vt:lpstr>Cochrane Purple</vt:lpstr>
      <vt:lpstr>Collecting data</vt:lpstr>
      <vt:lpstr>Steps of a Cochrane Review</vt:lpstr>
      <vt:lpstr>Session outline</vt:lpstr>
      <vt:lpstr>What data should you collect?</vt:lpstr>
      <vt:lpstr>PowerPoint Presentation</vt:lpstr>
      <vt:lpstr>Collecting outcome data</vt:lpstr>
      <vt:lpstr>Data types</vt:lpstr>
      <vt:lpstr>Data to collect for different types</vt:lpstr>
      <vt:lpstr>Data to collect for different types</vt:lpstr>
      <vt:lpstr>Data in many formats</vt:lpstr>
      <vt:lpstr>Session outline</vt:lpstr>
      <vt:lpstr>Data collection forms</vt:lpstr>
      <vt:lpstr>Hints and tips</vt:lpstr>
      <vt:lpstr>PowerPoint Presentation</vt:lpstr>
      <vt:lpstr>PowerPoint Presentation</vt:lpstr>
      <vt:lpstr>Author support tools</vt:lpstr>
      <vt:lpstr>Minimising bias in data collection</vt:lpstr>
      <vt:lpstr>Contacting study authors</vt:lpstr>
      <vt:lpstr>Managing data</vt:lpstr>
      <vt:lpstr>What to include in your protocol</vt:lpstr>
      <vt:lpstr>Take home message</vt:lpstr>
      <vt:lpstr>References</vt:lpstr>
    </vt:vector>
  </TitlesOfParts>
  <Manager/>
  <Company>Monash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on two lines maximum</dc:title>
  <dc:subject/>
  <dc:creator>Kelly Allen</dc:creator>
  <cp:keywords/>
  <dc:description/>
  <cp:lastModifiedBy>Diane Gal</cp:lastModifiedBy>
  <cp:revision>46</cp:revision>
  <cp:lastPrinted>2016-03-10T04:17:29Z</cp:lastPrinted>
  <dcterms:created xsi:type="dcterms:W3CDTF">2016-03-04T03:08:32Z</dcterms:created>
  <dcterms:modified xsi:type="dcterms:W3CDTF">2022-07-14T09:50:10Z</dcterms:modified>
  <cp:category/>
</cp:coreProperties>
</file>