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2"/>
  </p:notesMasterIdLst>
  <p:handoutMasterIdLst>
    <p:handoutMasterId r:id="rId43"/>
  </p:handoutMasterIdLst>
  <p:sldIdLst>
    <p:sldId id="310" r:id="rId2"/>
    <p:sldId id="309" r:id="rId3"/>
    <p:sldId id="341" r:id="rId4"/>
    <p:sldId id="342" r:id="rId5"/>
    <p:sldId id="343" r:id="rId6"/>
    <p:sldId id="344" r:id="rId7"/>
    <p:sldId id="354" r:id="rId8"/>
    <p:sldId id="362" r:id="rId9"/>
    <p:sldId id="313" r:id="rId10"/>
    <p:sldId id="356" r:id="rId11"/>
    <p:sldId id="355" r:id="rId12"/>
    <p:sldId id="357" r:id="rId13"/>
    <p:sldId id="358" r:id="rId14"/>
    <p:sldId id="359" r:id="rId15"/>
    <p:sldId id="360" r:id="rId16"/>
    <p:sldId id="364" r:id="rId17"/>
    <p:sldId id="363"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17" r:id="rId31"/>
    <p:sldId id="318" r:id="rId32"/>
    <p:sldId id="352" r:id="rId33"/>
    <p:sldId id="353" r:id="rId34"/>
    <p:sldId id="323" r:id="rId35"/>
    <p:sldId id="324" r:id="rId36"/>
    <p:sldId id="381" r:id="rId37"/>
    <p:sldId id="377" r:id="rId38"/>
    <p:sldId id="378" r:id="rId39"/>
    <p:sldId id="379" r:id="rId40"/>
    <p:sldId id="340"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511" autoAdjust="0"/>
  </p:normalViewPr>
  <p:slideViewPr>
    <p:cSldViewPr snapToGrid="0" showGuides="1">
      <p:cViewPr varScale="1">
        <p:scale>
          <a:sx n="93" d="100"/>
          <a:sy n="93" d="100"/>
        </p:scale>
        <p:origin x="2106" y="78"/>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AU" dirty="0">
                <a:solidFill>
                  <a:schemeClr val="tx1"/>
                </a:solidFill>
              </a:rPr>
              <a:t>% studies with results missing for the primary outcome of a review that are suspected to</a:t>
            </a:r>
            <a:r>
              <a:rPr lang="en-AU" baseline="0" dirty="0">
                <a:solidFill>
                  <a:schemeClr val="tx1"/>
                </a:solidFill>
              </a:rPr>
              <a:t> be missing due to selective non-reporting of results</a:t>
            </a:r>
            <a:endParaRPr lang="en-AU"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studies with results missing for the primary outcome of a review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Benefit outcomes (Kirkham 2010)</c:v>
                </c:pt>
                <c:pt idx="1">
                  <c:v>Harm outcomes (Saini 2014)</c:v>
                </c:pt>
              </c:strCache>
            </c:strRef>
          </c:cat>
          <c:val>
            <c:numRef>
              <c:f>Sheet1!$B$2:$B$3</c:f>
              <c:numCache>
                <c:formatCode>0%</c:formatCode>
                <c:ptCount val="2"/>
                <c:pt idx="0">
                  <c:v>0.5</c:v>
                </c:pt>
                <c:pt idx="1">
                  <c:v>0.63</c:v>
                </c:pt>
              </c:numCache>
            </c:numRef>
          </c:val>
          <c:extLst>
            <c:ext xmlns:c16="http://schemas.microsoft.com/office/drawing/2014/chart" uri="{C3380CC4-5D6E-409C-BE32-E72D297353CC}">
              <c16:uniqueId val="{00000000-4D97-4B58-B3A9-7AE272AC5DCA}"/>
            </c:ext>
          </c:extLst>
        </c:ser>
        <c:dLbls>
          <c:showLegendKey val="0"/>
          <c:showVal val="0"/>
          <c:showCatName val="0"/>
          <c:showSerName val="0"/>
          <c:showPercent val="0"/>
          <c:showBubbleSize val="0"/>
        </c:dLbls>
        <c:gapWidth val="219"/>
        <c:overlap val="-27"/>
        <c:axId val="415231112"/>
        <c:axId val="415228488"/>
      </c:barChart>
      <c:catAx>
        <c:axId val="41523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5228488"/>
        <c:crosses val="autoZero"/>
        <c:auto val="1"/>
        <c:lblAlgn val="ctr"/>
        <c:lblOffset val="100"/>
        <c:noMultiLvlLbl val="0"/>
      </c:catAx>
      <c:valAx>
        <c:axId val="4152284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5231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BF741-F880-4B27-BE57-6F7952CBDF71}" type="doc">
      <dgm:prSet loTypeId="urn:microsoft.com/office/officeart/2005/8/layout/hProcess9" loCatId="process" qsTypeId="urn:microsoft.com/office/officeart/2005/8/quickstyle/simple1" qsCatId="simple" csTypeId="urn:microsoft.com/office/officeart/2005/8/colors/accent1_2" csCatId="accent1" phldr="1"/>
      <dgm:spPr/>
    </dgm:pt>
    <dgm:pt modelId="{4CB1A872-A08B-4A02-A182-5CFA35A687BB}">
      <dgm:prSet phldrT="[Text]" custT="1"/>
      <dgm:spPr/>
      <dgm:t>
        <a:bodyPr/>
        <a:lstStyle/>
        <a:p>
          <a:r>
            <a:rPr lang="en-AU" sz="2400" dirty="0"/>
            <a:t>unavailable</a:t>
          </a:r>
          <a:br>
            <a:rPr lang="en-AU" sz="2400" dirty="0"/>
          </a:br>
          <a:r>
            <a:rPr lang="en-AU" sz="2000" dirty="0"/>
            <a:t>(unpublished)</a:t>
          </a:r>
        </a:p>
      </dgm:t>
    </dgm:pt>
    <dgm:pt modelId="{52065C4F-6345-4E56-8C60-66253877BA7C}" type="parTrans" cxnId="{4AA83C05-9C70-4E49-A5C0-3AFF4DB440E9}">
      <dgm:prSet/>
      <dgm:spPr/>
      <dgm:t>
        <a:bodyPr/>
        <a:lstStyle/>
        <a:p>
          <a:endParaRPr lang="en-AU"/>
        </a:p>
      </dgm:t>
    </dgm:pt>
    <dgm:pt modelId="{CEBB8872-23F8-4DB7-AE15-14B258A100A4}" type="sibTrans" cxnId="{4AA83C05-9C70-4E49-A5C0-3AFF4DB440E9}">
      <dgm:prSet/>
      <dgm:spPr/>
      <dgm:t>
        <a:bodyPr/>
        <a:lstStyle/>
        <a:p>
          <a:endParaRPr lang="en-AU"/>
        </a:p>
      </dgm:t>
    </dgm:pt>
    <dgm:pt modelId="{4AB7E4CB-051E-4754-9261-0BEB7E12797E}">
      <dgm:prSet phldrT="[Text]" custT="1"/>
      <dgm:spPr>
        <a:ln>
          <a:noFill/>
        </a:ln>
      </dgm:spPr>
      <dgm:t>
        <a:bodyPr/>
        <a:lstStyle/>
        <a:p>
          <a:r>
            <a:rPr lang="en-AU" sz="2400" dirty="0"/>
            <a:t>available in principle</a:t>
          </a:r>
          <a:br>
            <a:rPr lang="en-AU" sz="2400" dirty="0"/>
          </a:br>
          <a:r>
            <a:rPr lang="en-AU" sz="2000" dirty="0"/>
            <a:t>(thesis, journal not indexed by major databases)</a:t>
          </a:r>
        </a:p>
      </dgm:t>
    </dgm:pt>
    <dgm:pt modelId="{C94D1EF5-1242-49AF-BCA3-A0B904957936}" type="parTrans" cxnId="{AF5AF2D2-2BD2-4B1F-87DC-AD954755FE7D}">
      <dgm:prSet/>
      <dgm:spPr/>
      <dgm:t>
        <a:bodyPr/>
        <a:lstStyle/>
        <a:p>
          <a:endParaRPr lang="en-AU"/>
        </a:p>
      </dgm:t>
    </dgm:pt>
    <dgm:pt modelId="{90069603-D382-4EAF-947C-59D213E6570B}" type="sibTrans" cxnId="{AF5AF2D2-2BD2-4B1F-87DC-AD954755FE7D}">
      <dgm:prSet/>
      <dgm:spPr/>
      <dgm:t>
        <a:bodyPr/>
        <a:lstStyle/>
        <a:p>
          <a:endParaRPr lang="en-AU"/>
        </a:p>
      </dgm:t>
    </dgm:pt>
    <dgm:pt modelId="{2C2561F7-AECC-48FD-8685-2906A8F3F7DF}">
      <dgm:prSet phldrT="[Text]" custT="1"/>
      <dgm:spPr>
        <a:ln>
          <a:noFill/>
        </a:ln>
      </dgm:spPr>
      <dgm:t>
        <a:bodyPr/>
        <a:lstStyle/>
        <a:p>
          <a:r>
            <a:rPr lang="en-AU" sz="2400" dirty="0"/>
            <a:t>easily available</a:t>
          </a:r>
          <a:br>
            <a:rPr lang="en-AU" sz="2400" dirty="0"/>
          </a:br>
          <a:r>
            <a:rPr lang="en-AU" sz="2000" dirty="0"/>
            <a:t>(MEDLINE-indexed)</a:t>
          </a:r>
        </a:p>
      </dgm:t>
    </dgm:pt>
    <dgm:pt modelId="{1FFC3F06-81FA-4EFF-AD6C-A778BEEEE2E2}" type="parTrans" cxnId="{EA5F9CDE-5644-4672-BEFA-6C8ED76CF6E4}">
      <dgm:prSet/>
      <dgm:spPr/>
      <dgm:t>
        <a:bodyPr/>
        <a:lstStyle/>
        <a:p>
          <a:endParaRPr lang="en-AU"/>
        </a:p>
      </dgm:t>
    </dgm:pt>
    <dgm:pt modelId="{8D464F68-C419-43C7-A048-ED6FE38EDDB9}" type="sibTrans" cxnId="{EA5F9CDE-5644-4672-BEFA-6C8ED76CF6E4}">
      <dgm:prSet/>
      <dgm:spPr/>
      <dgm:t>
        <a:bodyPr/>
        <a:lstStyle/>
        <a:p>
          <a:endParaRPr lang="en-AU"/>
        </a:p>
      </dgm:t>
    </dgm:pt>
    <dgm:pt modelId="{85DBA462-FA52-465F-A7ED-0D9E0DF07CCE}">
      <dgm:prSet phldrT="[Text]" custT="1"/>
      <dgm:spPr>
        <a:ln>
          <a:noFill/>
        </a:ln>
      </dgm:spPr>
      <dgm:t>
        <a:bodyPr/>
        <a:lstStyle/>
        <a:p>
          <a:r>
            <a:rPr lang="en-AU" sz="2200" dirty="0"/>
            <a:t>actively disseminated</a:t>
          </a:r>
          <a:br>
            <a:rPr lang="en-AU" sz="2400" dirty="0"/>
          </a:br>
          <a:r>
            <a:rPr lang="en-AU" sz="2000" dirty="0"/>
            <a:t>(news, drug company)</a:t>
          </a:r>
        </a:p>
      </dgm:t>
    </dgm:pt>
    <dgm:pt modelId="{F541F088-3331-43E0-82EF-A393721EB2DA}" type="parTrans" cxnId="{DC409E5F-B58F-4034-BC3F-654AC22F3BA9}">
      <dgm:prSet/>
      <dgm:spPr/>
      <dgm:t>
        <a:bodyPr/>
        <a:lstStyle/>
        <a:p>
          <a:endParaRPr lang="en-AU"/>
        </a:p>
      </dgm:t>
    </dgm:pt>
    <dgm:pt modelId="{F6BACEC4-A22D-4897-B877-1E8BC9AD0747}" type="sibTrans" cxnId="{DC409E5F-B58F-4034-BC3F-654AC22F3BA9}">
      <dgm:prSet/>
      <dgm:spPr/>
      <dgm:t>
        <a:bodyPr/>
        <a:lstStyle/>
        <a:p>
          <a:endParaRPr lang="en-AU"/>
        </a:p>
      </dgm:t>
    </dgm:pt>
    <dgm:pt modelId="{DF6A8AA2-52DE-4AC7-81BC-B225B571199C}" type="pres">
      <dgm:prSet presAssocID="{5DBBF741-F880-4B27-BE57-6F7952CBDF71}" presName="CompostProcess" presStyleCnt="0">
        <dgm:presLayoutVars>
          <dgm:dir/>
          <dgm:resizeHandles val="exact"/>
        </dgm:presLayoutVars>
      </dgm:prSet>
      <dgm:spPr/>
    </dgm:pt>
    <dgm:pt modelId="{570E6D29-0A80-491A-83D0-DA77E88F195D}" type="pres">
      <dgm:prSet presAssocID="{5DBBF741-F880-4B27-BE57-6F7952CBDF71}" presName="arrow" presStyleLbl="bgShp" presStyleIdx="0" presStyleCnt="1"/>
      <dgm:spPr>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dgm:spPr>
    </dgm:pt>
    <dgm:pt modelId="{AEC74BAE-4DF8-4D93-AE83-961927A2E990}" type="pres">
      <dgm:prSet presAssocID="{5DBBF741-F880-4B27-BE57-6F7952CBDF71}" presName="linearProcess" presStyleCnt="0"/>
      <dgm:spPr/>
    </dgm:pt>
    <dgm:pt modelId="{EA503C7A-1D34-44EA-98DF-21D2F7520802}" type="pres">
      <dgm:prSet presAssocID="{4CB1A872-A08B-4A02-A182-5CFA35A687BB}" presName="textNode" presStyleLbl="node1" presStyleIdx="0" presStyleCnt="4">
        <dgm:presLayoutVars>
          <dgm:bulletEnabled val="1"/>
        </dgm:presLayoutVars>
      </dgm:prSet>
      <dgm:spPr/>
    </dgm:pt>
    <dgm:pt modelId="{8FEC90A6-E5FA-4FAC-AF7D-FA3D64257C27}" type="pres">
      <dgm:prSet presAssocID="{CEBB8872-23F8-4DB7-AE15-14B258A100A4}" presName="sibTrans" presStyleCnt="0"/>
      <dgm:spPr/>
    </dgm:pt>
    <dgm:pt modelId="{27003460-2916-42B8-89A2-C1E0DAB6413F}" type="pres">
      <dgm:prSet presAssocID="{4AB7E4CB-051E-4754-9261-0BEB7E12797E}" presName="textNode" presStyleLbl="node1" presStyleIdx="1" presStyleCnt="4">
        <dgm:presLayoutVars>
          <dgm:bulletEnabled val="1"/>
        </dgm:presLayoutVars>
      </dgm:prSet>
      <dgm:spPr/>
    </dgm:pt>
    <dgm:pt modelId="{BC89125E-865B-4E6E-A17C-FDA32AA896D8}" type="pres">
      <dgm:prSet presAssocID="{90069603-D382-4EAF-947C-59D213E6570B}" presName="sibTrans" presStyleCnt="0"/>
      <dgm:spPr/>
    </dgm:pt>
    <dgm:pt modelId="{2CFD3702-7083-40C1-994D-B046886E5E56}" type="pres">
      <dgm:prSet presAssocID="{2C2561F7-AECC-48FD-8685-2906A8F3F7DF}" presName="textNode" presStyleLbl="node1" presStyleIdx="2" presStyleCnt="4">
        <dgm:presLayoutVars>
          <dgm:bulletEnabled val="1"/>
        </dgm:presLayoutVars>
      </dgm:prSet>
      <dgm:spPr/>
    </dgm:pt>
    <dgm:pt modelId="{7B5975D9-134D-4407-A9CA-9A43FF37CAE3}" type="pres">
      <dgm:prSet presAssocID="{8D464F68-C419-43C7-A048-ED6FE38EDDB9}" presName="sibTrans" presStyleCnt="0"/>
      <dgm:spPr/>
    </dgm:pt>
    <dgm:pt modelId="{44009756-92E9-42E6-90C0-A1BF80EB96AF}" type="pres">
      <dgm:prSet presAssocID="{85DBA462-FA52-465F-A7ED-0D9E0DF07CCE}" presName="textNode" presStyleLbl="node1" presStyleIdx="3" presStyleCnt="4">
        <dgm:presLayoutVars>
          <dgm:bulletEnabled val="1"/>
        </dgm:presLayoutVars>
      </dgm:prSet>
      <dgm:spPr/>
    </dgm:pt>
  </dgm:ptLst>
  <dgm:cxnLst>
    <dgm:cxn modelId="{4AA83C05-9C70-4E49-A5C0-3AFF4DB440E9}" srcId="{5DBBF741-F880-4B27-BE57-6F7952CBDF71}" destId="{4CB1A872-A08B-4A02-A182-5CFA35A687BB}" srcOrd="0" destOrd="0" parTransId="{52065C4F-6345-4E56-8C60-66253877BA7C}" sibTransId="{CEBB8872-23F8-4DB7-AE15-14B258A100A4}"/>
    <dgm:cxn modelId="{80336922-E035-4860-A478-16625DE19516}" type="presOf" srcId="{85DBA462-FA52-465F-A7ED-0D9E0DF07CCE}" destId="{44009756-92E9-42E6-90C0-A1BF80EB96AF}" srcOrd="0" destOrd="0" presId="urn:microsoft.com/office/officeart/2005/8/layout/hProcess9"/>
    <dgm:cxn modelId="{DC409E5F-B58F-4034-BC3F-654AC22F3BA9}" srcId="{5DBBF741-F880-4B27-BE57-6F7952CBDF71}" destId="{85DBA462-FA52-465F-A7ED-0D9E0DF07CCE}" srcOrd="3" destOrd="0" parTransId="{F541F088-3331-43E0-82EF-A393721EB2DA}" sibTransId="{F6BACEC4-A22D-4897-B877-1E8BC9AD0747}"/>
    <dgm:cxn modelId="{0BE9A167-6941-46B6-BA1C-4A447E153295}" type="presOf" srcId="{2C2561F7-AECC-48FD-8685-2906A8F3F7DF}" destId="{2CFD3702-7083-40C1-994D-B046886E5E56}" srcOrd="0" destOrd="0" presId="urn:microsoft.com/office/officeart/2005/8/layout/hProcess9"/>
    <dgm:cxn modelId="{26FDD073-F919-43F4-9D91-8EB324C85D9C}" type="presOf" srcId="{4AB7E4CB-051E-4754-9261-0BEB7E12797E}" destId="{27003460-2916-42B8-89A2-C1E0DAB6413F}" srcOrd="0" destOrd="0" presId="urn:microsoft.com/office/officeart/2005/8/layout/hProcess9"/>
    <dgm:cxn modelId="{AF5AF2D2-2BD2-4B1F-87DC-AD954755FE7D}" srcId="{5DBBF741-F880-4B27-BE57-6F7952CBDF71}" destId="{4AB7E4CB-051E-4754-9261-0BEB7E12797E}" srcOrd="1" destOrd="0" parTransId="{C94D1EF5-1242-49AF-BCA3-A0B904957936}" sibTransId="{90069603-D382-4EAF-947C-59D213E6570B}"/>
    <dgm:cxn modelId="{94A86DDA-80AB-48AC-A77D-E5AF3C646D57}" type="presOf" srcId="{5DBBF741-F880-4B27-BE57-6F7952CBDF71}" destId="{DF6A8AA2-52DE-4AC7-81BC-B225B571199C}" srcOrd="0" destOrd="0" presId="urn:microsoft.com/office/officeart/2005/8/layout/hProcess9"/>
    <dgm:cxn modelId="{48CDEFDA-4402-46EB-B88E-F8A7DF6547A6}" type="presOf" srcId="{4CB1A872-A08B-4A02-A182-5CFA35A687BB}" destId="{EA503C7A-1D34-44EA-98DF-21D2F7520802}" srcOrd="0" destOrd="0" presId="urn:microsoft.com/office/officeart/2005/8/layout/hProcess9"/>
    <dgm:cxn modelId="{EA5F9CDE-5644-4672-BEFA-6C8ED76CF6E4}" srcId="{5DBBF741-F880-4B27-BE57-6F7952CBDF71}" destId="{2C2561F7-AECC-48FD-8685-2906A8F3F7DF}" srcOrd="2" destOrd="0" parTransId="{1FFC3F06-81FA-4EFF-AD6C-A778BEEEE2E2}" sibTransId="{8D464F68-C419-43C7-A048-ED6FE38EDDB9}"/>
    <dgm:cxn modelId="{ECB43135-D7EB-462E-905F-5B815CAC041D}" type="presParOf" srcId="{DF6A8AA2-52DE-4AC7-81BC-B225B571199C}" destId="{570E6D29-0A80-491A-83D0-DA77E88F195D}" srcOrd="0" destOrd="0" presId="urn:microsoft.com/office/officeart/2005/8/layout/hProcess9"/>
    <dgm:cxn modelId="{ECAF45CE-DE4B-4A74-8FD8-6870A0A06277}" type="presParOf" srcId="{DF6A8AA2-52DE-4AC7-81BC-B225B571199C}" destId="{AEC74BAE-4DF8-4D93-AE83-961927A2E990}" srcOrd="1" destOrd="0" presId="urn:microsoft.com/office/officeart/2005/8/layout/hProcess9"/>
    <dgm:cxn modelId="{57B3E09F-1658-4E89-9D4D-E5762A7D63BA}" type="presParOf" srcId="{AEC74BAE-4DF8-4D93-AE83-961927A2E990}" destId="{EA503C7A-1D34-44EA-98DF-21D2F7520802}" srcOrd="0" destOrd="0" presId="urn:microsoft.com/office/officeart/2005/8/layout/hProcess9"/>
    <dgm:cxn modelId="{2AB3CE1A-1FE8-4E8D-9248-B6A45EDB9246}" type="presParOf" srcId="{AEC74BAE-4DF8-4D93-AE83-961927A2E990}" destId="{8FEC90A6-E5FA-4FAC-AF7D-FA3D64257C27}" srcOrd="1" destOrd="0" presId="urn:microsoft.com/office/officeart/2005/8/layout/hProcess9"/>
    <dgm:cxn modelId="{FBCE09A1-70C0-4A03-8788-8774B78D46B4}" type="presParOf" srcId="{AEC74BAE-4DF8-4D93-AE83-961927A2E990}" destId="{27003460-2916-42B8-89A2-C1E0DAB6413F}" srcOrd="2" destOrd="0" presId="urn:microsoft.com/office/officeart/2005/8/layout/hProcess9"/>
    <dgm:cxn modelId="{B16DE5B8-45BE-4F62-8EA6-9F00B0CFABBC}" type="presParOf" srcId="{AEC74BAE-4DF8-4D93-AE83-961927A2E990}" destId="{BC89125E-865B-4E6E-A17C-FDA32AA896D8}" srcOrd="3" destOrd="0" presId="urn:microsoft.com/office/officeart/2005/8/layout/hProcess9"/>
    <dgm:cxn modelId="{5BD27AE7-CE19-4F89-9CA8-6C298D9FEF49}" type="presParOf" srcId="{AEC74BAE-4DF8-4D93-AE83-961927A2E990}" destId="{2CFD3702-7083-40C1-994D-B046886E5E56}" srcOrd="4" destOrd="0" presId="urn:microsoft.com/office/officeart/2005/8/layout/hProcess9"/>
    <dgm:cxn modelId="{A4343DDE-D71F-4031-9B22-47FF55E89694}" type="presParOf" srcId="{AEC74BAE-4DF8-4D93-AE83-961927A2E990}" destId="{7B5975D9-134D-4407-A9CA-9A43FF37CAE3}" srcOrd="5" destOrd="0" presId="urn:microsoft.com/office/officeart/2005/8/layout/hProcess9"/>
    <dgm:cxn modelId="{44FC8AD9-D909-48E6-8FE7-40E2CA8B9B88}" type="presParOf" srcId="{AEC74BAE-4DF8-4D93-AE83-961927A2E990}" destId="{44009756-92E9-42E6-90C0-A1BF80EB96A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6D29-0A80-491A-83D0-DA77E88F195D}">
      <dsp:nvSpPr>
        <dsp:cNvPr id="0" name=""/>
        <dsp:cNvSpPr/>
      </dsp:nvSpPr>
      <dsp:spPr>
        <a:xfrm>
          <a:off x="685799" y="0"/>
          <a:ext cx="7772400" cy="4967224"/>
        </a:xfrm>
        <a:prstGeom prst="rightArrow">
          <a:avLst/>
        </a:prstGeom>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a:noFill/>
        </a:ln>
        <a:effectLst/>
      </dsp:spPr>
      <dsp:style>
        <a:lnRef idx="0">
          <a:scrgbClr r="0" g="0" b="0"/>
        </a:lnRef>
        <a:fillRef idx="1">
          <a:scrgbClr r="0" g="0" b="0"/>
        </a:fillRef>
        <a:effectRef idx="0">
          <a:scrgbClr r="0" g="0" b="0"/>
        </a:effectRef>
        <a:fontRef idx="minor"/>
      </dsp:style>
    </dsp:sp>
    <dsp:sp modelId="{EA503C7A-1D34-44EA-98DF-21D2F7520802}">
      <dsp:nvSpPr>
        <dsp:cNvPr id="0" name=""/>
        <dsp:cNvSpPr/>
      </dsp:nvSpPr>
      <dsp:spPr>
        <a:xfrm>
          <a:off x="3125" y="1490167"/>
          <a:ext cx="2030610" cy="1986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unavailable</a:t>
          </a:r>
          <a:br>
            <a:rPr lang="en-AU" sz="2400" kern="1200" dirty="0"/>
          </a:br>
          <a:r>
            <a:rPr lang="en-AU" sz="2000" kern="1200" dirty="0"/>
            <a:t>(unpublished)</a:t>
          </a:r>
        </a:p>
      </dsp:txBody>
      <dsp:txXfrm>
        <a:off x="100117" y="1587159"/>
        <a:ext cx="1836626" cy="1792905"/>
      </dsp:txXfrm>
    </dsp:sp>
    <dsp:sp modelId="{27003460-2916-42B8-89A2-C1E0DAB6413F}">
      <dsp:nvSpPr>
        <dsp:cNvPr id="0" name=""/>
        <dsp:cNvSpPr/>
      </dsp:nvSpPr>
      <dsp:spPr>
        <a:xfrm>
          <a:off x="2372171" y="1490167"/>
          <a:ext cx="2030610" cy="1986889"/>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available in principle</a:t>
          </a:r>
          <a:br>
            <a:rPr lang="en-AU" sz="2400" kern="1200" dirty="0"/>
          </a:br>
          <a:r>
            <a:rPr lang="en-AU" sz="2000" kern="1200" dirty="0"/>
            <a:t>(thesis, journal not indexed by major databases)</a:t>
          </a:r>
        </a:p>
      </dsp:txBody>
      <dsp:txXfrm>
        <a:off x="2469163" y="1587159"/>
        <a:ext cx="1836626" cy="1792905"/>
      </dsp:txXfrm>
    </dsp:sp>
    <dsp:sp modelId="{2CFD3702-7083-40C1-994D-B046886E5E56}">
      <dsp:nvSpPr>
        <dsp:cNvPr id="0" name=""/>
        <dsp:cNvSpPr/>
      </dsp:nvSpPr>
      <dsp:spPr>
        <a:xfrm>
          <a:off x="4741217" y="1490167"/>
          <a:ext cx="2030610" cy="1986889"/>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easily available</a:t>
          </a:r>
          <a:br>
            <a:rPr lang="en-AU" sz="2400" kern="1200" dirty="0"/>
          </a:br>
          <a:r>
            <a:rPr lang="en-AU" sz="2000" kern="1200" dirty="0"/>
            <a:t>(MEDLINE-indexed)</a:t>
          </a:r>
        </a:p>
      </dsp:txBody>
      <dsp:txXfrm>
        <a:off x="4838209" y="1587159"/>
        <a:ext cx="1836626" cy="1792905"/>
      </dsp:txXfrm>
    </dsp:sp>
    <dsp:sp modelId="{44009756-92E9-42E6-90C0-A1BF80EB96AF}">
      <dsp:nvSpPr>
        <dsp:cNvPr id="0" name=""/>
        <dsp:cNvSpPr/>
      </dsp:nvSpPr>
      <dsp:spPr>
        <a:xfrm>
          <a:off x="7110263" y="1490167"/>
          <a:ext cx="2030610" cy="1986889"/>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actively disseminated</a:t>
          </a:r>
          <a:br>
            <a:rPr lang="en-AU" sz="2400" kern="1200" dirty="0"/>
          </a:br>
          <a:r>
            <a:rPr lang="en-AU" sz="2000" kern="1200" dirty="0"/>
            <a:t>(news, drug company)</a:t>
          </a:r>
        </a:p>
      </dsp:txBody>
      <dsp:txXfrm>
        <a:off x="7207255" y="1587159"/>
        <a:ext cx="1836626" cy="17929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536297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180700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Searching only for studies published in journals means we are likely to have an unrepresentative sample of all the studies addressing our review question. To minimise risk of bias due to missing results in our syntheses, we should strive to do our best to find all the eligible studies that have been conducted, by running a comprehensive search, attempting to find literature published in journal articles as well as in other formats, such as trials register entries, clinical study reports submitted to regulators, dissertations, preprints, government reports and other unpublished manuscripts. Extending the search to articles written in a language other than English could help minimize language bias; in some fields there is a tendency for researchers to submit null or negative studies to non-English language journals.</a:t>
            </a:r>
          </a:p>
          <a:p>
            <a:endParaRPr lang="en-AU" altLang="en-US" dirty="0"/>
          </a:p>
          <a:p>
            <a:r>
              <a:rPr lang="en-AU" altLang="en-US" dirty="0"/>
              <a:t>Alternatively, </a:t>
            </a:r>
            <a:r>
              <a:rPr lang="en-AU" sz="1200" b="0" i="0" kern="1200" dirty="0">
                <a:solidFill>
                  <a:schemeClr val="tx1"/>
                </a:solidFill>
                <a:effectLst/>
                <a:latin typeface="Source Sans Pro" pitchFamily="34" charset="0"/>
                <a:ea typeface="+mn-ea"/>
                <a:cs typeface="Arial" panose="020B0604020202020204" pitchFamily="34" charset="0"/>
              </a:rPr>
              <a:t>review authors can sometimes reduce the risk of bias due to missing results by limiting the type of studies that are eligible for inclusion. Authors may decide to include only studies that could be identified before their results became known. For example, a clinical trial collaborative group may prospectively plan to undertake multiple trials using similar designs, participants, interventions and outcomes, and synthesize the findings of all trials once completed, which is known as a ‘prospective meta-analysis’. Using this approach means identifying </a:t>
            </a:r>
            <a:r>
              <a:rPr lang="en-AU" dirty="0"/>
              <a:t>all eligible studies regardless of the P value, magnitude or direction of any result. </a:t>
            </a:r>
            <a:r>
              <a:rPr lang="en-AU" sz="1200" b="0" i="0" kern="1200" dirty="0">
                <a:solidFill>
                  <a:schemeClr val="tx1"/>
                </a:solidFill>
                <a:effectLst/>
                <a:latin typeface="Source Sans Pro" pitchFamily="34" charset="0"/>
                <a:ea typeface="+mn-ea"/>
                <a:cs typeface="Arial" panose="020B0604020202020204" pitchFamily="34" charset="0"/>
              </a:rPr>
              <a:t>Limiting inclusion to prospectively registered studies avoids the possibility of missing any eligible </a:t>
            </a:r>
            <a:r>
              <a:rPr lang="en-AU" sz="1200" b="0" i="1" kern="1200" dirty="0">
                <a:solidFill>
                  <a:schemeClr val="tx1"/>
                </a:solidFill>
                <a:effectLst/>
                <a:latin typeface="Source Sans Pro" pitchFamily="34" charset="0"/>
                <a:ea typeface="+mn-ea"/>
                <a:cs typeface="Arial" panose="020B0604020202020204" pitchFamily="34" charset="0"/>
              </a:rPr>
              <a:t>studies</a:t>
            </a:r>
            <a:r>
              <a:rPr lang="en-AU" sz="1200" b="0" i="0" kern="1200" dirty="0">
                <a:solidFill>
                  <a:schemeClr val="tx1"/>
                </a:solidFill>
                <a:effectLst/>
                <a:latin typeface="Source Sans Pro" pitchFamily="34" charset="0"/>
                <a:ea typeface="+mn-ea"/>
                <a:cs typeface="Arial" panose="020B0604020202020204" pitchFamily="34" charset="0"/>
              </a:rPr>
              <a:t>. However, there is still the potential for missing results in these studies. Therefore, review authors would need to assess the availability of results for each study identified. If none of the prospectively registered studies suffer from selective non-reporting of results, then none of the syntheses will be at risk of bias due to missing results.</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67509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42975" y="779463"/>
            <a:ext cx="5199063" cy="38989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0" i="0" kern="1200" dirty="0" err="1">
                <a:solidFill>
                  <a:schemeClr val="tx1"/>
                </a:solidFill>
                <a:effectLst/>
                <a:latin typeface="Source Sans Pro" pitchFamily="34" charset="0"/>
                <a:ea typeface="+mn-ea"/>
                <a:cs typeface="Arial" panose="020B0604020202020204" pitchFamily="34" charset="0"/>
              </a:rPr>
              <a:t>Eyding</a:t>
            </a:r>
            <a:r>
              <a:rPr lang="en-AU" sz="1200" b="0" i="0" kern="1200" dirty="0">
                <a:solidFill>
                  <a:schemeClr val="tx1"/>
                </a:solidFill>
                <a:effectLst/>
                <a:latin typeface="Source Sans Pro" pitchFamily="34" charset="0"/>
                <a:ea typeface="+mn-ea"/>
                <a:cs typeface="Arial" panose="020B0604020202020204" pitchFamily="34" charset="0"/>
              </a:rPr>
              <a:t> and colleagues provide a striking example of the value of searching beyond the published literature. They sought data from published trials of reboxetine versus placebo for major depression, as well as unpublished data from the manufacturer. Of 13 trials identified, data for only 26% were published. A far more positive picture of the effects of reboxetine was observed when the meta-analysis was restricted to the published data. For example, in the top panel we see that the between-group difference in the number of patients with an important reduction in depression was much larger in the published trial compared with a meta-analysis of 7 published and unpublished trials. </a:t>
            </a:r>
          </a:p>
          <a:p>
            <a:endParaRPr lang="en-AU" sz="1200" b="0" i="0" kern="1200" dirty="0">
              <a:solidFill>
                <a:schemeClr val="tx1"/>
              </a:solidFill>
              <a:effectLst/>
              <a:latin typeface="Source Sans Pro" pitchFamily="34" charset="0"/>
              <a:ea typeface="+mn-ea"/>
              <a:cs typeface="Arial" panose="020B0604020202020204" pitchFamily="34" charset="0"/>
            </a:endParaRPr>
          </a:p>
          <a:p>
            <a:r>
              <a:rPr lang="en-AU" sz="1200" b="0" i="0" kern="1200" dirty="0">
                <a:solidFill>
                  <a:schemeClr val="tx1"/>
                </a:solidFill>
                <a:effectLst/>
                <a:latin typeface="Source Sans Pro" pitchFamily="34" charset="0"/>
                <a:ea typeface="+mn-ea"/>
                <a:cs typeface="Arial" panose="020B0604020202020204" pitchFamily="34" charset="0"/>
              </a:rPr>
              <a:t>Similarly, the bottom panel shows that a meta-analysis of two published trials suggested a negligible difference between reboxetine and placebo in the number of patients who withdrew because of adverse events. However, when six unpublished trials were added, the summary estimate suggested that patients on reboxetine were more than twice as likely to withdraw.</a:t>
            </a:r>
            <a:endParaRPr lang="en-AU"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18532F-0441-4C15-9E00-A95C992C3D64}" type="slidenum">
              <a:rPr lang="en-US" altLang="en-US" sz="1300">
                <a:latin typeface="Times New Roman" panose="02020603050405020304" pitchFamily="18" charset="0"/>
              </a:rPr>
              <a:pPr eaLnBrk="1" hangingPunct="1">
                <a:spcBef>
                  <a:spcPct val="0"/>
                </a:spcBef>
              </a:pPr>
              <a:t>11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79654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42975" y="779463"/>
            <a:ext cx="5199063" cy="38989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0" i="0" dirty="0">
                <a:solidFill>
                  <a:srgbClr val="333333"/>
                </a:solidFill>
                <a:effectLst/>
                <a:latin typeface="Source Sans Pro" panose="020B0503030403020204" pitchFamily="34" charset="0"/>
              </a:rPr>
              <a:t>The strategies outlined in the previous slides are designed to minimize bias due to missing results in systematic reviews. However, neither strategy is completely foolproof. For example, review authors may have been able to include results from ClinicalTrials.gov for several unpublished trials, yet unable to obtain unreported results for other trials. Unless review authors can eliminate the potential for bias due to missing results, for example through prospective meta-analysis with no missing results, they should formally assess the risk of this bias in their review.</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20DD56-914E-4E55-BA8E-EF3E4CC786A4}" type="slidenum">
              <a:rPr lang="en-US" altLang="en-US" sz="1300">
                <a:latin typeface="Times New Roman" panose="02020603050405020304" pitchFamily="18" charset="0"/>
              </a:rPr>
              <a:pPr eaLnBrk="1" hangingPunct="1">
                <a:spcBef>
                  <a:spcPct val="0"/>
                </a:spcBef>
              </a:pPr>
              <a:t>12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2531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Chapter 13 of the Cochrane Handbook describes a new framework for considering non-reporting biases in systematic reviews. It has recently been named ROB-ME, which stands for “Risk Of Bias due to Missing Evidence”, with the implication being that non-reporting biases tend to “rob” systematic reviewers of all the evidence they are seeking.</a:t>
            </a:r>
          </a:p>
          <a:p>
            <a:endParaRPr lang="en-AU" sz="1200" b="0" i="0" kern="1200" dirty="0">
              <a:solidFill>
                <a:schemeClr val="tx1"/>
              </a:solidFill>
              <a:effectLst/>
              <a:latin typeface="Source Sans Pro" pitchFamily="34" charset="0"/>
              <a:ea typeface="+mn-ea"/>
              <a:cs typeface="Arial" panose="020B0604020202020204" pitchFamily="34" charset="0"/>
            </a:endParaRPr>
          </a:p>
          <a:p>
            <a:r>
              <a:rPr lang="en-AU" b="0" i="0" dirty="0">
                <a:solidFill>
                  <a:srgbClr val="333333"/>
                </a:solidFill>
                <a:effectLst/>
                <a:latin typeface="Source Sans Pro" panose="020B0503030403020204" pitchFamily="34" charset="0"/>
              </a:rPr>
              <a:t>This framework consolidates and extends existing tools and guidance for assessing risk of bias in syntheses due to missing studies and missing study results. A structured tool is currently being developed which will help users conduct their assessments, and link with other risk of bias tools such as </a:t>
            </a:r>
            <a:r>
              <a:rPr lang="en-AU" b="0" i="0" dirty="0" err="1">
                <a:solidFill>
                  <a:srgbClr val="333333"/>
                </a:solidFill>
                <a:effectLst/>
                <a:latin typeface="Source Sans Pro" panose="020B0503030403020204" pitchFamily="34" charset="0"/>
              </a:rPr>
              <a:t>RoB</a:t>
            </a:r>
            <a:r>
              <a:rPr lang="en-AU" b="0" i="0" dirty="0">
                <a:solidFill>
                  <a:srgbClr val="333333"/>
                </a:solidFill>
                <a:effectLst/>
                <a:latin typeface="Source Sans Pro" panose="020B0503030403020204" pitchFamily="34" charset="0"/>
              </a:rPr>
              <a:t> 2.</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54603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The ROB-ME framework consists of 6 steps. We’ll go through each of these steps now, and illustrate them with an example review.</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5725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0" i="0" dirty="0">
                <a:solidFill>
                  <a:srgbClr val="333333"/>
                </a:solidFill>
                <a:effectLst/>
                <a:latin typeface="Source Sans Pro" panose="020B0503030403020204" pitchFamily="34" charset="0"/>
              </a:rPr>
              <a:t>Doing a thorough assessment of risk of bias due to missing results requires considerable time and resources, particularly when many eligible studies are identified. So it may not be feasible to assess risk of bias due to missing results in all syntheses (e.g. meta-analyses) in a review. Therefore, we suggest you aim to assess, at a minimum, syntheses of patient-important outcomes, such as the 7 outcomes included in your ‘Summary of findings’ tables.</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96451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For example, in a review of the effects of serotonin and noradrenaline reuptake inhibitors (or SNRIs) for fibromyalgia, we might choose to assess risk of bias due to missing results in one of the critical outcomes of the review, which is self-reported fatigue at the end of treatment. By the end of our assessment, we’ll have made a judgement of risk of bias in the summary estimate of this meta-analysis, which includes 10 trials comparing SNRI with placebo.</a:t>
            </a:r>
          </a:p>
          <a:p>
            <a:endParaRPr lang="en-AU" altLang="en-US" sz="1200" b="0" i="0" kern="1200" dirty="0">
              <a:solidFill>
                <a:schemeClr val="tx1"/>
              </a:solidFill>
              <a:effectLst/>
              <a:latin typeface="Source Sans Pro" pitchFamily="34" charset="0"/>
              <a:ea typeface="+mn-ea"/>
              <a:cs typeface="Arial" panose="020B0604020202020204" pitchFamily="34" charset="0"/>
            </a:endParaRPr>
          </a:p>
          <a:p>
            <a:r>
              <a:rPr lang="en-AU" altLang="en-US" sz="1200" b="0" i="0" kern="1200" dirty="0">
                <a:solidFill>
                  <a:schemeClr val="tx1"/>
                </a:solidFill>
                <a:effectLst/>
                <a:latin typeface="Source Sans Pro" pitchFamily="34" charset="0"/>
                <a:ea typeface="+mn-ea"/>
                <a:cs typeface="Arial" panose="020B0604020202020204" pitchFamily="34" charset="0"/>
              </a:rPr>
              <a:t>Please note that this meta-analysis presented on the slide is a modification of the one presented in the review by Welch, and so when I refer to this review in future slides, just remember this is somewhat made-up example.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17982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Next, you need to </a:t>
            </a:r>
            <a:r>
              <a:rPr lang="en-AU" b="0" i="0" dirty="0">
                <a:solidFill>
                  <a:srgbClr val="333333"/>
                </a:solidFill>
                <a:effectLst/>
                <a:latin typeface="Source Sans Pro" panose="020B0503030403020204" pitchFamily="34" charset="0"/>
              </a:rPr>
              <a:t>consider what type of results are eligible for inclusion in each synthesis. In particular, you need </a:t>
            </a:r>
            <a:r>
              <a:rPr lang="en-AU" sz="1800" b="0" dirty="0">
                <a:effectLst/>
                <a:latin typeface="Calibri" panose="020F0502020204030204" pitchFamily="34" charset="0"/>
                <a:ea typeface="Calibri" panose="020F0502020204030204" pitchFamily="34" charset="0"/>
              </a:rPr>
              <a:t>indicating whether the synthesis was restricted to particular outcome definitions (e.g. measurement instruments, metrics, time points) and to particular methods of analysis (e.g. crude or adjusted estimates). </a:t>
            </a:r>
            <a:r>
              <a:rPr lang="en-AU" b="0" i="0" dirty="0">
                <a:solidFill>
                  <a:srgbClr val="333333"/>
                </a:solidFill>
                <a:effectLst/>
                <a:latin typeface="Source Sans Pro" panose="020B0503030403020204" pitchFamily="34" charset="0"/>
              </a:rPr>
              <a:t> It’s best to pre-define eligibility criteria for all of these elements, although the measurement instruments, timing and analysis metrics used in studies identified can be difficult to predict, so plans may need to be refined. The main reason why this step is needed is because it’s really difficult to assess which results are missing from a synthesis if you’re not clear about which results you want to find.</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3734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Going back to our meta-analysis of fatigue, the review authors were interested in finding results for any between-group comparison of any SNRI versus placebo, as estimated using any measurement instrument for fatigue, but they were only interested in mean change from baseline scores until the end of treatment. They were also willing to include results regardless of the source, so data in journal articles, clinical study reports, trials registers were eligible.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45375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b="0" i="0" kern="1200" dirty="0">
                <a:solidFill>
                  <a:schemeClr val="tx1"/>
                </a:solidFill>
                <a:effectLst/>
                <a:latin typeface="Source Sans Pro" pitchFamily="34" charset="0"/>
                <a:ea typeface="+mn-ea"/>
                <a:cs typeface="Arial" panose="020B0604020202020204" pitchFamily="34" charset="0"/>
              </a:rPr>
              <a:t>After completing Steps 1-2, it’s time to do some detective work to identify any evidence of selective non-reporting of results. </a:t>
            </a:r>
          </a:p>
          <a:p>
            <a:r>
              <a:rPr lang="en-AU" altLang="en-US" sz="1200" b="0" i="0" kern="1200" dirty="0">
                <a:solidFill>
                  <a:schemeClr val="tx1"/>
                </a:solidFill>
                <a:effectLst/>
                <a:latin typeface="Source Sans Pro" pitchFamily="34" charset="0"/>
                <a:ea typeface="+mn-ea"/>
                <a:cs typeface="Arial" panose="020B0604020202020204" pitchFamily="34" charset="0"/>
              </a:rPr>
              <a:t>To do this, we advise you to assemble as much information about each study as possible. That is, rather than just relying on the journal article for a study, try and locate the trials register entry, protocol, statistical analysis plan, regulatory documents if it’s a regulated intervention like a drug or device, and, if necessary, contact the study authors or sponsor for missing or unclear information. Accessing all of this information is particularly helpful when trying to determine whether particular outcomes were assessed, but results not reported.</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19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01897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38200" y="876300"/>
            <a:ext cx="5843588" cy="43815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Part of the analysis and interpretation of results is the assessment and consideration of the risk of </a:t>
            </a:r>
            <a:r>
              <a:rPr lang="en-AU" altLang="en-US" dirty="0"/>
              <a:t>non-</a:t>
            </a:r>
            <a:r>
              <a:rPr lang="hr-HR" altLang="en-US" dirty="0"/>
              <a:t>reporting biases.</a:t>
            </a:r>
            <a:endParaRPr lang="en-AU" altLang="en-US" dirty="0"/>
          </a:p>
        </p:txBody>
      </p:sp>
    </p:spTree>
    <p:extLst>
      <p:ext uri="{BB962C8B-B14F-4D97-AF65-F5344CB8AC3E}">
        <p14:creationId xmlns:p14="http://schemas.microsoft.com/office/powerpoint/2010/main" val="256292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Then, for each study meeting the inclusion criteria of the review, we suggest you compare information about what outcomes were measured (for example, in the trials register entry or study protocol) with what results were actually available. Then, record whether the results you want for the synthesis are available for the study. And if results are unavailable, consider why this may be. Is it for some innocuous reason, such as the trialists never measured the outcome? Or is it because the study authors have chosen to withhold the results because they were statistically non-significant, or favoured the comparator.</a:t>
            </a:r>
          </a:p>
          <a:p>
            <a:endParaRPr lang="en-AU" altLang="en-US" sz="1200" b="0" i="0" kern="1200" dirty="0">
              <a:solidFill>
                <a:schemeClr val="tx1"/>
              </a:solidFill>
              <a:effectLst/>
              <a:latin typeface="Source Sans Pro" pitchFamily="34" charset="0"/>
              <a:ea typeface="+mn-ea"/>
              <a:cs typeface="Arial" panose="020B0604020202020204" pitchFamily="34" charset="0"/>
            </a:endParaRPr>
          </a:p>
          <a:p>
            <a:r>
              <a:rPr lang="en-AU" altLang="en-US" sz="1200" b="0" i="0" kern="1200" dirty="0">
                <a:solidFill>
                  <a:schemeClr val="tx1"/>
                </a:solidFill>
                <a:effectLst/>
                <a:latin typeface="Source Sans Pro" pitchFamily="34" charset="0"/>
                <a:ea typeface="+mn-ea"/>
                <a:cs typeface="Arial" panose="020B0604020202020204" pitchFamily="34" charset="0"/>
              </a:rPr>
              <a:t>We call these cases the ‘known unknowns’ because by doing this evaluation, we can know (or at least be highly confident) that results are missing.</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6198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We’ve collated a list of different scenarios that we think should raise suspicion that selective non-reporting of results has occurred. These include when the outcome was pre-specified yet no result is available, and no explanation for this is provided, either in the paper or after contacting the authors for clarification. I’d also be concerned if results were incompletely reported when the difference was statistically non-significant. For example the authors might present a very clear table with summary statistics, effect estimates and confidence intervals for results that are statistically significant, yet for results that are non-significant, just report something like “there was no difference, P&gt;0.05”, without presenting any summary statistics that we can include in the meta-analysis. </a:t>
            </a:r>
          </a:p>
          <a:p>
            <a:endParaRPr lang="en-AU" altLang="en-US" sz="1200" b="0" i="0" kern="1200" dirty="0">
              <a:solidFill>
                <a:schemeClr val="tx1"/>
              </a:solidFill>
              <a:effectLst/>
              <a:latin typeface="Source Sans Pro" pitchFamily="34" charset="0"/>
              <a:ea typeface="+mn-ea"/>
              <a:cs typeface="Arial" panose="020B0604020202020204" pitchFamily="34" charset="0"/>
            </a:endParaRPr>
          </a:p>
          <a:p>
            <a:r>
              <a:rPr lang="en-AU" altLang="en-US" sz="1200" b="0" i="0" kern="1200" dirty="0">
                <a:solidFill>
                  <a:schemeClr val="tx1"/>
                </a:solidFill>
                <a:effectLst/>
                <a:latin typeface="Source Sans Pro" pitchFamily="34" charset="0"/>
                <a:ea typeface="+mn-ea"/>
                <a:cs typeface="Arial" panose="020B0604020202020204" pitchFamily="34" charset="0"/>
              </a:rPr>
              <a:t>I’d also be concerned if </a:t>
            </a:r>
            <a:r>
              <a:rPr lang="en-AU" sz="1800" dirty="0">
                <a:effectLst/>
                <a:latin typeface="Calibri" panose="020F0502020204030204" pitchFamily="34" charset="0"/>
                <a:ea typeface="Calibri" panose="020F0502020204030204" pitchFamily="34" charset="0"/>
              </a:rPr>
              <a:t>results are missing for one of two outcomes that tend to be measured together. For example, results are available for cause-specific mortality and are favourable to the experimental intervention, yet results for all-cause mortality, which must have been assessed given cause-specific mortality was, are missing. To get an idea about which outcomes are typically measured in a particular research area, consider searching the COMET initiative database for core outcome sets.</a:t>
            </a:r>
          </a:p>
          <a:p>
            <a:endParaRPr lang="en-AU" altLang="en-US" sz="1800" b="0" i="0" kern="1200" dirty="0">
              <a:solidFill>
                <a:schemeClr val="tx1"/>
              </a:solidFill>
              <a:effectLst/>
              <a:latin typeface="Calibri" panose="020F0502020204030204" pitchFamily="34" charset="0"/>
              <a:ea typeface="+mn-ea"/>
              <a:cs typeface="Arial" panose="020B0604020202020204" pitchFamily="34" charset="0"/>
            </a:endParaRPr>
          </a:p>
          <a:p>
            <a:r>
              <a:rPr lang="en-AU" altLang="en-US" sz="1800" b="0" i="0" kern="1200" dirty="0">
                <a:solidFill>
                  <a:schemeClr val="tx1"/>
                </a:solidFill>
                <a:effectLst/>
                <a:latin typeface="Calibri" panose="020F0502020204030204" pitchFamily="34" charset="0"/>
                <a:ea typeface="+mn-ea"/>
                <a:cs typeface="Arial" panose="020B0604020202020204" pitchFamily="34" charset="0"/>
              </a:rPr>
              <a:t>Another thing I’d be concerned if results were not available in a study, and the authors of that study had conflicts of interest that might influence them to withhold unfavourable results. The Tool for Assessing Conflicts of Interest in Trials, or TACIT, provides a structured approach for determining conflicts of interest of study authors.</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00665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It’s important to realise that results might be unavailable in a study for reasons other than selective non-reporting. For example, as noted previously, the authors may not have measured the outcome required to generate the result you’re seeking. Accessing the study protocol or register entry can help determine what was measured, but it’s not always necessary; in some cases, you might judge that results aren’t available for a particular study because the measurement </a:t>
            </a:r>
            <a:r>
              <a:rPr lang="en-US" sz="1200" dirty="0">
                <a:cs typeface="Arial" panose="020B0604020202020204" pitchFamily="34" charset="0"/>
              </a:rPr>
              <a:t>instrument or equipment needed to measure the outcome were not available at the time the study was conducted</a:t>
            </a:r>
            <a:r>
              <a:rPr lang="en-AU" sz="1200" b="0" i="0" kern="1200" dirty="0">
                <a:solidFill>
                  <a:schemeClr val="tx1"/>
                </a:solidFill>
                <a:effectLst/>
                <a:latin typeface="Source Sans Pro" pitchFamily="34" charset="0"/>
                <a:ea typeface="+mn-ea"/>
                <a:cs typeface="Arial" panose="020B0604020202020204" pitchFamily="34" charset="0"/>
              </a:rPr>
              <a:t>. Also, study authors might report in the paper that they chose not to report results for an outcome they measured, since the data weren’t analysed because of a fault in the measurement instrument (such as when a measuring device broke down during the testing sessions), or because a substantial number of participants chose not to complete the measure, which might be the case when collecting highly personal information.</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6404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We think a helpful way of recording which studies have results available and which do not is to construct a results matrix, where studies are listed as rows and the syntheses that you’re going to assess for risk of bias are listed as columns. You can then indicate using ticks and crosses whether a result is available from each study for inclusion in each synthesis or not.</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39564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this is a results matrix for our review of SNRIs versus placebo for fibromyalgia. Here we see all the studies that were identified listed in rows, followed by information about the sample size of each, which I’ll come back to later. Then, the availability of results is indicated for 3 syntheses that will be assessed for risk of bias due to missing results. </a:t>
            </a:r>
          </a:p>
          <a:p>
            <a:endParaRPr lang="en-AU" dirty="0"/>
          </a:p>
          <a:p>
            <a:r>
              <a:rPr lang="en-AU" dirty="0"/>
              <a:t>Looking at the first synthesis, mean fatigue scores, we see 4 studies have an ‘X’, which means that the review authors have judged that results were missing from these studies due to selective non-reporting of results. There are 3 studies with a ‘-’ symbol, which means that no result is available from those studies, but this was for a reason other than selective non-reporting.</a:t>
            </a:r>
          </a:p>
        </p:txBody>
      </p:sp>
      <p:sp>
        <p:nvSpPr>
          <p:cNvPr id="4" name="Slide Number Placeholder 3"/>
          <p:cNvSpPr>
            <a:spLocks noGrp="1"/>
          </p:cNvSpPr>
          <p:nvPr>
            <p:ph type="sldNum" sz="quarter" idx="5"/>
          </p:nvPr>
        </p:nvSpPr>
        <p:spPr/>
        <p:txBody>
          <a:bodyPr/>
          <a:lstStyle/>
          <a:p>
            <a:fld id="{49DD4D23-C98A-435E-AE88-9061F8349B02}" type="slidenum">
              <a:rPr lang="en-GB" smtClean="0"/>
              <a:pPr/>
              <a:t>24</a:t>
            </a:fld>
            <a:endParaRPr lang="en-GB" dirty="0"/>
          </a:p>
        </p:txBody>
      </p:sp>
    </p:spTree>
    <p:extLst>
      <p:ext uri="{BB962C8B-B14F-4D97-AF65-F5344CB8AC3E}">
        <p14:creationId xmlns:p14="http://schemas.microsoft.com/office/powerpoint/2010/main" val="26702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Coming back to the forest plot for this meta-analysis, we could display these 4 studies with missing results at the bottom of the plot, to draw readers attention to the fact that the meta-analysis is missing these studies. Alternatively, you could create a table listing the missing studies and place it next to the forest plot.</a:t>
            </a:r>
          </a:p>
        </p:txBody>
      </p:sp>
      <p:sp>
        <p:nvSpPr>
          <p:cNvPr id="4" name="Slide Number Placeholder 3"/>
          <p:cNvSpPr>
            <a:spLocks noGrp="1"/>
          </p:cNvSpPr>
          <p:nvPr>
            <p:ph type="sldNum" sz="quarter" idx="5"/>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1427061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Given that we know that 4 studies are missing from the meta-analysis due to selective non-reporting of results, we need to then consider the potential impact of the missing results on the meta-analysis. We could evaluate the sample sizes of the trials with available and missing results, and determine that the amount of participant data is missing across all known studies is 13%. We then might consider performing sensitivity analyses to assess how robust the synthesis was to various assumptions about the nature of the missing results. Such sensitivity analyses should be done in consultation with a statistician, and are now applicable to all circumstances. More details are available in Chapter 13 of the Handbook.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14588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AU" b="0" i="0" dirty="0">
                <a:solidFill>
                  <a:srgbClr val="333333"/>
                </a:solidFill>
                <a:effectLst/>
                <a:latin typeface="Source Sans Pro" panose="020B0503030403020204" pitchFamily="34" charset="0"/>
              </a:rPr>
              <a:t>By this point, review authors might have judged that the synthesis they are assessing is likely to be biased because results are missing systematically from a considerable proportion of studies identified. Alternatively, it might be clear that results for some of the studies identified are definitely missing, but the potential impact on the synthesis is considered to be minimal. This does not necessarily mean that the synthesis is free of bias due to missing results. </a:t>
            </a:r>
          </a:p>
          <a:p>
            <a:pPr algn="l"/>
            <a:endParaRPr lang="en-AU" b="0" i="0" dirty="0">
              <a:solidFill>
                <a:srgbClr val="333333"/>
              </a:solidFill>
              <a:effectLst/>
              <a:latin typeface="Source Sans Pro" panose="020B0503030403020204" pitchFamily="34" charset="0"/>
            </a:endParaRPr>
          </a:p>
          <a:p>
            <a:pPr algn="l"/>
            <a:r>
              <a:rPr lang="en-AU" b="0" i="0" dirty="0">
                <a:solidFill>
                  <a:srgbClr val="333333"/>
                </a:solidFill>
                <a:effectLst/>
                <a:latin typeface="Source Sans Pro" panose="020B0503030403020204" pitchFamily="34" charset="0"/>
              </a:rPr>
              <a:t>It is possible that additional results are missing from the synthesis, particularly studies that have been undertaken but not reported at all because of the nature of their results, and so review authors are unaware of them – we call these the ‘unknown unknowns’. </a:t>
            </a:r>
          </a:p>
          <a:p>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741709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The ROB-ME framework recommends various strategies to help review authors judge whether a synthesis is at risk of bias because of additional </a:t>
            </a:r>
            <a:r>
              <a:rPr lang="en-AU" b="0" i="0" dirty="0">
                <a:solidFill>
                  <a:srgbClr val="333333"/>
                </a:solidFill>
                <a:effectLst/>
                <a:latin typeface="Source Sans Pro" panose="020B0503030403020204" pitchFamily="34" charset="0"/>
              </a:rPr>
              <a:t>studies that have been undertaken but not reported at all because of the nature of their results. </a:t>
            </a:r>
          </a:p>
          <a:p>
            <a:endParaRPr lang="en-AU" altLang="en-US" sz="1200" b="0" i="0" kern="1200" dirty="0">
              <a:solidFill>
                <a:srgbClr val="333333"/>
              </a:solidFill>
              <a:effectLst/>
              <a:latin typeface="Source Sans Pro" panose="020B0503030403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b="0" i="0" kern="1200" dirty="0">
                <a:solidFill>
                  <a:srgbClr val="333333"/>
                </a:solidFill>
                <a:effectLst/>
                <a:latin typeface="Source Sans Pro" panose="020B0503030403020204" pitchFamily="34" charset="0"/>
                <a:ea typeface="+mn-ea"/>
                <a:cs typeface="Arial" panose="020B0604020202020204" pitchFamily="34" charset="0"/>
              </a:rPr>
              <a:t>Firstly, consider</a:t>
            </a:r>
            <a:r>
              <a:rPr lang="en-US" sz="1200" dirty="0"/>
              <a:t> whether circumstances indicate potential for there to be additional studies that were not identified because of the nature of the results. There is less reason for concern about a synthesis which is restricted to studies known to have been initiated, irrespective of their results, for example, a prospective meta-analysis.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the other hand, there is more reason for concern if the </a:t>
            </a:r>
            <a:r>
              <a:rPr lang="en-US" dirty="0"/>
              <a:t>research area is not one for which all studies are expected to have been prospectively registered;</a:t>
            </a:r>
            <a:r>
              <a:rPr lang="en-US" sz="1200" dirty="0"/>
              <a:t> for example, there’s evidence that trials of non-regulated interventions, such as psychotherapy, diet, and physical therapy, are less likely to be registered than trials of regulated interventions (e.g. drugs and devices), and hence there is greater chance for trials of such non-regulated interventions to remain hidden. There’s also more concern if no trials registers were searched, or if the search was </a:t>
            </a:r>
            <a:r>
              <a:rPr lang="en-US" dirty="0"/>
              <a:t>strategy designed to retrieve studies only if they </a:t>
            </a:r>
            <a:r>
              <a:rPr lang="en-US" i="1" dirty="0"/>
              <a:t>reported</a:t>
            </a:r>
            <a:r>
              <a:rPr lang="en-US" dirty="0"/>
              <a:t> a particular outcome. </a:t>
            </a:r>
            <a:r>
              <a:rPr lang="en-AU" dirty="0"/>
              <a:t>Given not all outcomes are likely to be reported in a study abstract, and those that are reported tend to be the most favourable to the experimental intervention, including particular outcomes as search terms in the search strategy means that studies that refer to outcomes with unfavourable results in the main text only are likely to be missed.</a:t>
            </a:r>
            <a:endParaRPr lang="en-US" sz="1200"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439568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0" i="0" kern="1200" dirty="0">
                <a:solidFill>
                  <a:schemeClr val="tx1"/>
                </a:solidFill>
                <a:effectLst/>
                <a:latin typeface="Source Sans Pro" pitchFamily="34" charset="0"/>
                <a:ea typeface="+mn-ea"/>
                <a:cs typeface="Arial" panose="020B0604020202020204" pitchFamily="34" charset="0"/>
              </a:rPr>
              <a:t>In addition, it can be helpful to use graphical and statistical methods, such as contour-enhanced funnel plots and test for funnel plot asymmetry, which </a:t>
            </a:r>
            <a:r>
              <a:rPr lang="en-GB" sz="1800" dirty="0">
                <a:effectLst/>
                <a:latin typeface="Calibri" panose="020F0502020204030204" pitchFamily="34" charset="0"/>
                <a:ea typeface="Calibri" panose="020F0502020204030204" pitchFamily="34" charset="0"/>
              </a:rPr>
              <a:t>may reveal a tendency for the intervention effects estimated in smaller studies to differ from those estimated in larger studies. </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29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24691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42975" y="779463"/>
            <a:ext cx="5199063" cy="38989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We’ll start by explaining what </a:t>
            </a:r>
            <a:r>
              <a:rPr lang="en-AU" altLang="en-US" dirty="0"/>
              <a:t>non-</a:t>
            </a:r>
            <a:r>
              <a:rPr lang="hr-HR" altLang="en-US" dirty="0"/>
              <a:t>reporting biases</a:t>
            </a:r>
            <a:r>
              <a:rPr lang="en-AU" altLang="en-US" dirty="0"/>
              <a:t> are</a:t>
            </a:r>
            <a:r>
              <a:rPr lang="hr-HR" altLang="en-US" dirty="0"/>
              <a:t>.</a:t>
            </a:r>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69D64E-BC14-44BF-87F0-4373F642EC1A}" type="slidenum">
              <a:rPr lang="en-US" altLang="en-US" sz="1300">
                <a:latin typeface="Times New Roman" panose="02020603050405020304" pitchFamily="18" charset="0"/>
              </a:rPr>
              <a:pPr eaLnBrk="1" hangingPunct="1">
                <a:spcBef>
                  <a:spcPct val="0"/>
                </a:spcBef>
              </a:pPr>
              <a:t>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262168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232170-8B65-4DF0-B9FA-7BB55E4DF21A}" type="slidenum">
              <a:rPr lang="en-US" altLang="en-US" sz="1300">
                <a:latin typeface="Times New Roman" panose="02020603050405020304" pitchFamily="18" charset="0"/>
              </a:rPr>
              <a:pPr eaLnBrk="1" hangingPunct="1">
                <a:spcBef>
                  <a:spcPct val="0"/>
                </a:spcBef>
              </a:pPr>
              <a:t>30</a:t>
            </a:fld>
            <a:endParaRPr lang="en-US" altLang="en-US" sz="130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941388" y="779463"/>
            <a:ext cx="5200650" cy="39004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Funnel plots are a tool available to take the results of a meta-analysis and plot the results of each individual study against a measure of the study’s size (usually represented by a measure of variance like standard error). If the study’s size is not associated with the results, then the plot should represent an inverted funnel – larger studies will be at the top in the centre of the plot, close to the meta-analysed estimate of effect, and smaller studies will progressively scatter more widely either side towards the bottom of the plot.</a:t>
            </a:r>
          </a:p>
          <a:p>
            <a:endParaRPr lang="en-AU" altLang="en-US"/>
          </a:p>
          <a:p>
            <a:r>
              <a:rPr lang="en-AU" altLang="en-US"/>
              <a:t>RevMan can generate these plots for you, but it should be emphasised that funnel plots will not give meaningful results if you have fewer than 10 studies in your meta-analysis, or if they are all the same size.</a:t>
            </a:r>
          </a:p>
        </p:txBody>
      </p:sp>
    </p:spTree>
    <p:extLst>
      <p:ext uri="{BB962C8B-B14F-4D97-AF65-F5344CB8AC3E}">
        <p14:creationId xmlns:p14="http://schemas.microsoft.com/office/powerpoint/2010/main" val="2131726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142C30-D9DF-48D5-BB6E-2FDAE56D3BAC}" type="slidenum">
              <a:rPr lang="en-US" altLang="en-US" sz="1300">
                <a:latin typeface="Times New Roman" panose="02020603050405020304" pitchFamily="18" charset="0"/>
              </a:rPr>
              <a:pPr eaLnBrk="1" hangingPunct="1">
                <a:spcBef>
                  <a:spcPct val="0"/>
                </a:spcBef>
              </a:pPr>
              <a:t>31</a:t>
            </a:fld>
            <a:endParaRPr lang="en-US" altLang="en-US" sz="13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950913" y="785813"/>
            <a:ext cx="5183187" cy="3886200"/>
          </a:xfrm>
          <a:ln w="12700" cap="flat">
            <a:solidFill>
              <a:schemeClr val="tx1"/>
            </a:solidFill>
          </a:ln>
        </p:spPr>
      </p:sp>
      <p:sp>
        <p:nvSpPr>
          <p:cNvPr id="44036" name="Rectangle 3"/>
          <p:cNvSpPr>
            <a:spLocks noGrp="1" noChangeArrowheads="1"/>
          </p:cNvSpPr>
          <p:nvPr>
            <p:ph type="body" idx="1"/>
          </p:nvPr>
        </p:nvSpPr>
        <p:spPr>
          <a:xfrm>
            <a:off x="943187" y="4940618"/>
            <a:ext cx="5195147" cy="4678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0" tIns="48659" rIns="97320" bIns="48659"/>
          <a:lstStyle/>
          <a:p>
            <a:r>
              <a:rPr lang="en-AU" altLang="en-US" dirty="0"/>
              <a:t>This is what a funnel plot looks like. You can see that the standard error has been used as the measure of size. The scale is reversed so that studies with low SE (i.e. large studies) will be at the top of the plot, and studies with high SE (i.e. small studies) will be at the bottom. So, the studies at the point of the funnel will be the large studies, and the smaller studies gradually scatter wider and wider towards the bottom.</a:t>
            </a:r>
          </a:p>
          <a:p>
            <a:endParaRPr lang="en-AU" altLang="en-US" dirty="0"/>
          </a:p>
          <a:p>
            <a:r>
              <a:rPr lang="en-AU" altLang="en-US" dirty="0"/>
              <a:t>Note that the important vertical line on this plot is not the line of no effect, in this case 1, as it would be on a forest plot. The important vertical line that we want to be in the centre of the triangle is the overall effect estimate from the meta-analysis. For ratio measures, just like </a:t>
            </a:r>
            <a:r>
              <a:rPr lang="hr-HR" altLang="en-US" dirty="0" err="1"/>
              <a:t>in</a:t>
            </a:r>
            <a:r>
              <a:rPr lang="hr-HR" altLang="en-US" dirty="0"/>
              <a:t> </a:t>
            </a:r>
            <a:r>
              <a:rPr lang="en-AU" altLang="en-US" dirty="0"/>
              <a:t>a forest plot, a logarithmic scale is used for the measure of treatment effect so that the scale is symmetrical.</a:t>
            </a:r>
            <a:endParaRPr lang="en-US" altLang="en-US" dirty="0"/>
          </a:p>
          <a:p>
            <a:endParaRPr lang="en-AU" altLang="en-US" dirty="0"/>
          </a:p>
        </p:txBody>
      </p:sp>
    </p:spTree>
    <p:extLst>
      <p:ext uri="{BB962C8B-B14F-4D97-AF65-F5344CB8AC3E}">
        <p14:creationId xmlns:p14="http://schemas.microsoft.com/office/powerpoint/2010/main" val="39211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F41B171-4D62-4880-A6E5-E722F468BE07}" type="slidenum">
              <a:rPr lang="en-US" altLang="en-US" sz="1300">
                <a:latin typeface="Times New Roman" panose="02020603050405020304" pitchFamily="18" charset="0"/>
              </a:rPr>
              <a:pPr eaLnBrk="1" hangingPunct="1">
                <a:spcBef>
                  <a:spcPct val="0"/>
                </a:spcBef>
              </a:pPr>
              <a:t>32</a:t>
            </a:fld>
            <a:endParaRPr lang="en-US" altLang="en-US" sz="13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950913" y="785813"/>
            <a:ext cx="5183187" cy="3886200"/>
          </a:xfrm>
          <a:ln w="12700" cap="flat">
            <a:solidFill>
              <a:schemeClr val="tx1"/>
            </a:solidFill>
          </a:ln>
        </p:spPr>
      </p:sp>
      <p:sp>
        <p:nvSpPr>
          <p:cNvPr id="45060" name="Rectangle 3"/>
          <p:cNvSpPr>
            <a:spLocks noGrp="1" noChangeArrowheads="1"/>
          </p:cNvSpPr>
          <p:nvPr>
            <p:ph type="body" idx="1"/>
          </p:nvPr>
        </p:nvSpPr>
        <p:spPr>
          <a:xfrm>
            <a:off x="943187" y="4940618"/>
            <a:ext cx="5195147" cy="4678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0" tIns="48659" rIns="97320" bIns="48659"/>
          <a:lstStyle/>
          <a:p>
            <a:r>
              <a:rPr lang="en-AU" altLang="en-US" dirty="0"/>
              <a:t>On our hypothetical plot, this is what it might look like if we have small-study effects. You can see that we have large studies at the top, close to the overall effect estimate, but we don’t have a nice even scatter of smaller studies either side – our smaller studies appear to be consistently estimating lower odds ratios than the larger studies. This is called funnel plot asymmetry, and indicates that we have some kind of small-study effect at work.</a:t>
            </a:r>
          </a:p>
          <a:p>
            <a:endParaRPr lang="en-AU" altLang="en-US" dirty="0"/>
          </a:p>
          <a:p>
            <a:r>
              <a:rPr lang="en-AU" altLang="en-US" dirty="0"/>
              <a:t>This might be because these small studies were not published, and couldn’t be found for the review.</a:t>
            </a:r>
          </a:p>
        </p:txBody>
      </p:sp>
    </p:spTree>
    <p:extLst>
      <p:ext uri="{BB962C8B-B14F-4D97-AF65-F5344CB8AC3E}">
        <p14:creationId xmlns:p14="http://schemas.microsoft.com/office/powerpoint/2010/main" val="4180679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435453-4799-4C1A-9E9F-07D6DAD44FEE}" type="slidenum">
              <a:rPr lang="en-US" altLang="en-US" sz="1300">
                <a:latin typeface="Times New Roman" panose="02020603050405020304" pitchFamily="18" charset="0"/>
              </a:rPr>
              <a:pPr eaLnBrk="1" hangingPunct="1">
                <a:spcBef>
                  <a:spcPct val="0"/>
                </a:spcBef>
              </a:pPr>
              <a:t>33</a:t>
            </a:fld>
            <a:endParaRPr lang="en-US" altLang="en-US" sz="130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xfrm>
            <a:off x="950913" y="785813"/>
            <a:ext cx="5183187" cy="3886200"/>
          </a:xfrm>
          <a:ln w="12700" cap="flat">
            <a:solidFill>
              <a:schemeClr val="tx1"/>
            </a:solidFill>
          </a:ln>
        </p:spPr>
      </p:sp>
      <p:sp>
        <p:nvSpPr>
          <p:cNvPr id="46084" name="Rectangle 3"/>
          <p:cNvSpPr>
            <a:spLocks noGrp="1" noChangeArrowheads="1"/>
          </p:cNvSpPr>
          <p:nvPr>
            <p:ph type="body" idx="1"/>
          </p:nvPr>
        </p:nvSpPr>
        <p:spPr>
          <a:xfrm>
            <a:off x="943187" y="4940618"/>
            <a:ext cx="5195147" cy="4678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0" tIns="48659" rIns="97320" bIns="48659"/>
          <a:lstStyle/>
          <a:p>
            <a:r>
              <a:rPr lang="en-AU" altLang="en-US" dirty="0"/>
              <a:t>Alternatively, it might be that the small studies are consistently finding different results to the large studies, and so there are no studies with results up the other end of the scale.</a:t>
            </a:r>
          </a:p>
        </p:txBody>
      </p:sp>
    </p:spTree>
    <p:extLst>
      <p:ext uri="{BB962C8B-B14F-4D97-AF65-F5344CB8AC3E}">
        <p14:creationId xmlns:p14="http://schemas.microsoft.com/office/powerpoint/2010/main" val="379034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42975" y="779463"/>
            <a:ext cx="5199063" cy="38989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800" dirty="0"/>
              <a:t>It’s important not to jump to conclusions about the causes of funnel plot asymmetry and small-study effects. There are many different reasons why this might occur, and you will need to put some thought into distinguishing between these different effects. Knowing your intervention, and the circumstances in which it was implemented in different studies, can help identify causes of funnel plot asymmetry. It’s also important to remember that your review may suffer from some of these problems even if the funnel plots are symmetrical and the tests negative, so you will always be required to explore and understand your results, and consider each of these issues for yourself.</a:t>
            </a:r>
          </a:p>
          <a:p>
            <a:endParaRPr lang="en-GB" altLang="en-US" sz="800" dirty="0"/>
          </a:p>
          <a:p>
            <a:r>
              <a:rPr lang="en-GB" altLang="en-US" sz="800" dirty="0"/>
              <a:t>The first reason you might find asymmetry is chance – it may just be random chance that the small studies found different effects, particularly in reviews with few studies – which applies to most Cochrane </a:t>
            </a:r>
            <a:r>
              <a:rPr lang="hr-HR" altLang="en-US" sz="800" dirty="0"/>
              <a:t>R</a:t>
            </a:r>
            <a:r>
              <a:rPr lang="en-GB" altLang="en-US" sz="800" dirty="0" err="1"/>
              <a:t>eviews</a:t>
            </a:r>
            <a:r>
              <a:rPr lang="en-GB" altLang="en-US" sz="800" dirty="0"/>
              <a:t>. Secondly, it may be artefactual – some statistics are naturally correlated with their standard errors, for example odds ratios, and in these cases some funnel plot asymmetry is to be expected.</a:t>
            </a:r>
          </a:p>
          <a:p>
            <a:endParaRPr lang="en-GB" altLang="en-US" sz="800" dirty="0"/>
          </a:p>
          <a:p>
            <a:r>
              <a:rPr lang="en-GB" altLang="en-US" sz="800" dirty="0"/>
              <a:t>It may be due to clinical diversity, or the heterogeneity in your study populations and intervention. For example, you may have different underlying populations in the smaller studies that obtain different benefits from the intervention. Early, small, exploratory studies may have been conducted in high-risk populations, who might receive more benefit from the intervention – in that case you might have a correlation between the effect and the size of the study.</a:t>
            </a:r>
          </a:p>
          <a:p>
            <a:endParaRPr lang="en-GB" altLang="en-US" sz="800" dirty="0"/>
          </a:p>
          <a:p>
            <a:r>
              <a:rPr lang="en-GB" altLang="en-US" sz="800" dirty="0"/>
              <a:t>This can also apply to the delivery of the intervention – e.g. if larger studies deliver the intervention with </a:t>
            </a:r>
            <a:r>
              <a:rPr lang="hr-HR" altLang="en-US" sz="800" dirty="0" err="1"/>
              <a:t>different</a:t>
            </a:r>
            <a:r>
              <a:rPr lang="hr-HR" altLang="en-US" sz="800" dirty="0"/>
              <a:t> </a:t>
            </a:r>
            <a:r>
              <a:rPr lang="hr-HR" altLang="en-US" sz="800" dirty="0" err="1"/>
              <a:t>levels</a:t>
            </a:r>
            <a:r>
              <a:rPr lang="hr-HR" altLang="en-US" sz="800" dirty="0"/>
              <a:t> </a:t>
            </a:r>
            <a:r>
              <a:rPr lang="hr-HR" altLang="en-US" sz="800" dirty="0" err="1"/>
              <a:t>of</a:t>
            </a:r>
            <a:r>
              <a:rPr lang="hr-HR" altLang="en-US" sz="800" dirty="0"/>
              <a:t> </a:t>
            </a:r>
            <a:r>
              <a:rPr lang="hr-HR" altLang="en-US" sz="800" dirty="0" err="1"/>
              <a:t>fidelity</a:t>
            </a:r>
            <a:r>
              <a:rPr lang="hr-HR" altLang="en-US" sz="800" dirty="0"/>
              <a:t> </a:t>
            </a:r>
            <a:r>
              <a:rPr lang="hr-HR" altLang="en-US" sz="800" dirty="0" err="1"/>
              <a:t>and</a:t>
            </a:r>
            <a:r>
              <a:rPr lang="hr-HR" altLang="en-US" sz="800" dirty="0"/>
              <a:t> monitoring, </a:t>
            </a:r>
            <a:r>
              <a:rPr lang="hr-HR" altLang="en-US" sz="800" dirty="0" err="1"/>
              <a:t>or</a:t>
            </a:r>
            <a:r>
              <a:rPr lang="hr-HR" altLang="en-US" sz="800" dirty="0"/>
              <a:t> at a </a:t>
            </a:r>
            <a:r>
              <a:rPr lang="hr-HR" altLang="en-US" sz="800" dirty="0" err="1"/>
              <a:t>lower</a:t>
            </a:r>
            <a:r>
              <a:rPr lang="hr-HR" altLang="en-US" sz="800" dirty="0"/>
              <a:t> </a:t>
            </a:r>
            <a:r>
              <a:rPr lang="en-GB" altLang="en-US" sz="800" dirty="0"/>
              <a:t>intensity than smaller studies, </a:t>
            </a:r>
            <a:r>
              <a:rPr lang="hr-HR" altLang="en-US" sz="800" dirty="0" err="1"/>
              <a:t>which</a:t>
            </a:r>
            <a:r>
              <a:rPr lang="hr-HR" altLang="en-US" sz="800" dirty="0"/>
              <a:t> </a:t>
            </a:r>
            <a:r>
              <a:rPr lang="hr-HR" altLang="en-US" sz="800" dirty="0" err="1"/>
              <a:t>may</a:t>
            </a:r>
            <a:r>
              <a:rPr lang="hr-HR" altLang="en-US" sz="800" dirty="0"/>
              <a:t> </a:t>
            </a:r>
            <a:r>
              <a:rPr lang="hr-HR" altLang="en-US" sz="800" dirty="0" err="1"/>
              <a:t>lead</a:t>
            </a:r>
            <a:r>
              <a:rPr lang="hr-HR" altLang="en-US" sz="800" dirty="0"/>
              <a:t> to </a:t>
            </a:r>
            <a:r>
              <a:rPr lang="hr-HR" altLang="en-US" sz="800" dirty="0" err="1"/>
              <a:t>differing</a:t>
            </a:r>
            <a:r>
              <a:rPr lang="hr-HR" altLang="en-US" sz="800" dirty="0"/>
              <a:t> </a:t>
            </a:r>
            <a:r>
              <a:rPr lang="hr-HR" altLang="en-US" sz="800" dirty="0" err="1"/>
              <a:t>results</a:t>
            </a:r>
            <a:r>
              <a:rPr lang="en-GB" altLang="en-US" sz="800" dirty="0"/>
              <a:t>. It may be that you are already planning subgroup analyses which can clarify these differences in effects.</a:t>
            </a:r>
          </a:p>
          <a:p>
            <a:endParaRPr lang="en-GB" altLang="en-US" sz="800" dirty="0"/>
          </a:p>
          <a:p>
            <a:r>
              <a:rPr lang="en-US" altLang="en-US" sz="800" dirty="0"/>
              <a:t>In some cases, methodological diversity may be at work. Small studies may be consistently overestimating the effect due to bias, e.g. poor allocation concealment, lack of blinding, etc. Concern about this is the reason we assess the risk of bias in our included studies in the first place, and the risk of bias assessment in your review may indicate whether these factors may be impacting on your results. If this is occurring in your review, and you have not done so already, you may wish to consider excluding studies at high risk of bias from your analysis.</a:t>
            </a:r>
          </a:p>
          <a:p>
            <a:endParaRPr lang="en-US" altLang="en-US" sz="800" dirty="0"/>
          </a:p>
          <a:p>
            <a:r>
              <a:rPr lang="en-US" altLang="en-US" sz="800" dirty="0"/>
              <a:t>Finally, asymmetry may be caused by reporting biases, otherwise known as publication bias – we’ll come to that later.</a:t>
            </a:r>
            <a:endParaRPr lang="en-AU" altLang="en-US" sz="800"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B68158-2DBC-49D4-9080-0A7DFEBB1E14}" type="slidenum">
              <a:rPr lang="en-US" altLang="en-US" sz="1300">
                <a:latin typeface="Times New Roman" panose="02020603050405020304" pitchFamily="18" charset="0"/>
              </a:rPr>
              <a:pPr eaLnBrk="1" hangingPunct="1">
                <a:spcBef>
                  <a:spcPct val="0"/>
                </a:spcBef>
              </a:pPr>
              <a:t>34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130914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42975" y="779463"/>
            <a:ext cx="5199063" cy="38989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aseline="0" dirty="0"/>
              <a:t>Contour-enhanced forest plots can help </a:t>
            </a:r>
            <a:r>
              <a:rPr lang="en-AU" sz="1800" dirty="0">
                <a:effectLst/>
                <a:latin typeface="Calibri" panose="020F0502020204030204" pitchFamily="34" charset="0"/>
                <a:ea typeface="Calibri" panose="020F0502020204030204" pitchFamily="34" charset="0"/>
              </a:rPr>
              <a:t>us differentiate asymmetry that is due to non-reporting biases from that due to other factors.</a:t>
            </a:r>
          </a:p>
          <a:p>
            <a:endParaRPr lang="en-AU" altLang="en-US" baseline="0" dirty="0"/>
          </a:p>
          <a:p>
            <a:r>
              <a:rPr lang="en-AU" altLang="en-US" baseline="0" dirty="0"/>
              <a:t>In the plot on the </a:t>
            </a:r>
            <a:r>
              <a:rPr lang="hr-HR" altLang="en-US" baseline="0" dirty="0"/>
              <a:t>left</a:t>
            </a:r>
            <a:r>
              <a:rPr lang="en-AU" altLang="en-US" baseline="0" dirty="0"/>
              <a:t>, rather than an even spread of studies, we see most falling on the left hand side; clear evidence of funnel plot asymmetry. It also appears that the missing studies, if found, may have been those with non-significant findings, and would appear in the lighter centre of the plot. </a:t>
            </a:r>
          </a:p>
          <a:p>
            <a:endParaRPr lang="en-AU" altLang="en-US" baseline="0" dirty="0"/>
          </a:p>
          <a:p>
            <a:r>
              <a:rPr lang="en-AU" altLang="en-US" dirty="0"/>
              <a:t>Looking at the plot on the right, the asymmetry suggests some missing studies over to the left side, crossing into the area of statistical significance. This is not consistent with our understanding of reporting bias – it would mean that the non-significant studies had been published, whereas the statistically significant studies were not. It’s much more likely in this right-hand plot that there is some other reason for the asymmetry.</a:t>
            </a:r>
          </a:p>
          <a:p>
            <a:endParaRPr lang="en-AU" altLang="en-US" dirty="0"/>
          </a:p>
          <a:p>
            <a:r>
              <a:rPr lang="en-AU" altLang="en-US" dirty="0"/>
              <a:t>If there are no statistically significant studies at all, then it’s very unlikely that reporting bias is the cause of the asymmetry.</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5C86A7-763C-4DE9-9345-C677C7D6B053}" type="slidenum">
              <a:rPr lang="en-US" altLang="en-US" sz="1300">
                <a:latin typeface="Times New Roman" panose="02020603050405020304" pitchFamily="18" charset="0"/>
              </a:rPr>
              <a:pPr eaLnBrk="1" hangingPunct="1">
                <a:spcBef>
                  <a:spcPct val="0"/>
                </a:spcBef>
              </a:pPr>
              <a:t>35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254883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Aside from funnel plots, it’s also possible to conduct statistical tests to determine whether there is a greater association between study size and effect than we would expect to occur by random chance. There are a range of different tests available, although they have advantages and disadvantages. Sensitivity analyses (such as selection models) can also be used to explore how robust the meta-analysis is to assumptions about the extent and nature of missing results, but require expertise and careful application. </a:t>
            </a:r>
          </a:p>
          <a:p>
            <a:r>
              <a:rPr lang="en-AU" altLang="en-US" dirty="0"/>
              <a:t>You should definitely get statistical advice before deciding to use any of these methods. </a:t>
            </a:r>
            <a:endParaRPr lang="en-AU" altLang="en-US" sz="1200" b="0" i="0" kern="1200" dirty="0">
              <a:solidFill>
                <a:schemeClr val="tx1"/>
              </a:solidFill>
              <a:effectLst/>
              <a:latin typeface="Source Sans Pro" pitchFamily="34" charset="0"/>
              <a:ea typeface="+mn-ea"/>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36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463360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b="0" i="0" kern="1200" dirty="0">
                <a:solidFill>
                  <a:schemeClr val="tx1"/>
                </a:solidFill>
                <a:effectLst/>
                <a:latin typeface="Source Sans Pro" pitchFamily="34" charset="0"/>
                <a:ea typeface="+mn-ea"/>
                <a:cs typeface="Arial" panose="020B0604020202020204" pitchFamily="34" charset="0"/>
              </a:rPr>
              <a:t>Those are just a couple of ways of assessing the potential for additional missing studies. We need to consider the information from such assessments with our earlier assessment of selective non-reporting of results, to reach an overall judgement of the risk of bias due to missing results in the synthesis. For example, if </a:t>
            </a:r>
            <a:r>
              <a:rPr lang="en-AU" sz="1200" dirty="0"/>
              <a:t>selective non-reporting of results was not detected in any of the studies identified, but the search for evidence was not comprehensive (for example, theses or articles written in a language other than English, while available, were missed by the review authors), or a contour-enhanced funnel plot suggests the synthesis is likely to be missing results that were systematically different from those observed, then it would be reasonable to judge the synthesis at high risk of bias due to missing results.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37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864869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Bringing all this back to your protocol, you will need to pre-specify any planned methods minimizing risk of bias due to missing results, and also planned method for assessing risk of bias due to missing results.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38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254201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latin typeface="Source Sans Pro" panose="020B0503030403020204" pitchFamily="34" charset="0"/>
              </a:rPr>
              <a:t>There is clear evidence that selective dissemination of study reports and results leads to an over-estimate of the benefits and under-estimate of the harms of interventions in systematic reviews and meta-analyses. However, overcoming, detecting and correcting for bias due to missing results is difficult. ROB-ME provides a framework for considering such bias in the syntheses included in your review. To help review authors carry out such an assessment, a structured ROB-ME tool is currently being developed, which will integrate with other risk of bias tools such as </a:t>
            </a:r>
            <a:r>
              <a:rPr lang="en-AU" b="0" i="0" dirty="0" err="1">
                <a:solidFill>
                  <a:srgbClr val="333333"/>
                </a:solidFill>
                <a:effectLst/>
                <a:latin typeface="Source Sans Pro" panose="020B0503030403020204" pitchFamily="34" charset="0"/>
              </a:rPr>
              <a:t>RoB</a:t>
            </a:r>
            <a:r>
              <a:rPr lang="en-AU" b="0" i="0" dirty="0">
                <a:solidFill>
                  <a:srgbClr val="333333"/>
                </a:solidFill>
                <a:effectLst/>
                <a:latin typeface="Source Sans Pro" panose="020B0503030403020204" pitchFamily="34" charset="0"/>
              </a:rPr>
              <a:t> 2, and help authors draw appropriate interpretations of their results.</a:t>
            </a:r>
            <a:endParaRPr lang="en-AU" alt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39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83000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8F67EC-2010-4454-8FC6-2002F04F2E80}" type="slidenum">
              <a:rPr lang="en-GB" altLang="en-US" sz="1300">
                <a:latin typeface="Times New Roman" panose="02020603050405020304" pitchFamily="18" charset="0"/>
              </a:rPr>
              <a:pPr eaLnBrk="1" hangingPunct="1">
                <a:spcBef>
                  <a:spcPct val="0"/>
                </a:spcBef>
              </a:pPr>
              <a:t>4</a:t>
            </a:fld>
            <a:endParaRPr lang="en-GB" altLang="en-US" sz="1300">
              <a:latin typeface="Times New Roman" panose="02020603050405020304" pitchFamily="18" charset="0"/>
            </a:endParaRPr>
          </a:p>
        </p:txBody>
      </p:sp>
      <p:sp>
        <p:nvSpPr>
          <p:cNvPr id="56323" name="Rectangle 2"/>
          <p:cNvSpPr>
            <a:spLocks noChangeArrowheads="1"/>
          </p:cNvSpPr>
          <p:nvPr/>
        </p:nvSpPr>
        <p:spPr bwMode="auto">
          <a:xfrm>
            <a:off x="4013200" y="-1667"/>
            <a:ext cx="3070014" cy="52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9" tIns="48324" rIns="96649" bIns="48324" anchor="ct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AU" altLang="en-US" sz="2500">
              <a:latin typeface="Times New Roman" panose="02020603050405020304" pitchFamily="18" charset="0"/>
            </a:endParaRPr>
          </a:p>
        </p:txBody>
      </p:sp>
      <p:sp>
        <p:nvSpPr>
          <p:cNvPr id="56324" name="Rectangle 3"/>
          <p:cNvSpPr>
            <a:spLocks noChangeArrowheads="1"/>
          </p:cNvSpPr>
          <p:nvPr/>
        </p:nvSpPr>
        <p:spPr bwMode="auto">
          <a:xfrm>
            <a:off x="4013200" y="9877901"/>
            <a:ext cx="3070014" cy="52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285" tIns="0" rIns="21285" bIns="0" anchor="b"/>
          <a:lstStyle>
            <a:lvl1pPr defTabSz="965200" eaLnBrk="0" hangingPunct="0">
              <a:spcBef>
                <a:spcPct val="30000"/>
              </a:spcBef>
              <a:defRPr sz="1100">
                <a:solidFill>
                  <a:schemeClr val="tx1"/>
                </a:solidFill>
                <a:latin typeface="Calibri" panose="020F0502020204030204" pitchFamily="34" charset="0"/>
              </a:defRPr>
            </a:lvl1pPr>
            <a:lvl2pPr marL="742950" indent="-285750" defTabSz="965200" eaLnBrk="0" hangingPunct="0">
              <a:spcBef>
                <a:spcPct val="30000"/>
              </a:spcBef>
              <a:defRPr sz="1100">
                <a:solidFill>
                  <a:schemeClr val="tx1"/>
                </a:solidFill>
                <a:latin typeface="Calibri" panose="020F0502020204030204" pitchFamily="34" charset="0"/>
              </a:defRPr>
            </a:lvl2pPr>
            <a:lvl3pPr marL="1143000" indent="-228600" defTabSz="965200" eaLnBrk="0" hangingPunct="0">
              <a:spcBef>
                <a:spcPct val="30000"/>
              </a:spcBef>
              <a:defRPr sz="1100">
                <a:solidFill>
                  <a:schemeClr val="tx1"/>
                </a:solidFill>
                <a:latin typeface="Calibri" panose="020F0502020204030204" pitchFamily="34" charset="0"/>
              </a:defRPr>
            </a:lvl3pPr>
            <a:lvl4pPr marL="1600200" indent="-228600" defTabSz="965200" eaLnBrk="0" hangingPunct="0">
              <a:spcBef>
                <a:spcPct val="30000"/>
              </a:spcBef>
              <a:defRPr sz="1100">
                <a:solidFill>
                  <a:schemeClr val="tx1"/>
                </a:solidFill>
                <a:latin typeface="Calibri" panose="020F0502020204030204" pitchFamily="34" charset="0"/>
              </a:defRPr>
            </a:lvl4pPr>
            <a:lvl5pPr marL="2057400" indent="-228600" defTabSz="965200" eaLnBrk="0" hangingPunct="0">
              <a:spcBef>
                <a:spcPct val="30000"/>
              </a:spcBef>
              <a:defRPr sz="11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100">
                <a:solidFill>
                  <a:schemeClr val="tx1"/>
                </a:solidFill>
                <a:latin typeface="Calibri" panose="020F0502020204030204" pitchFamily="34" charset="0"/>
              </a:defRPr>
            </a:lvl9pPr>
          </a:lstStyle>
          <a:p>
            <a:pPr algn="r" eaLnBrk="1" hangingPunct="1">
              <a:spcBef>
                <a:spcPct val="0"/>
              </a:spcBef>
            </a:pPr>
            <a:r>
              <a:rPr lang="en-GB" altLang="en-US" i="1">
                <a:latin typeface="Times New Roman" panose="02020603050405020304" pitchFamily="18" charset="0"/>
              </a:rPr>
              <a:t>9</a:t>
            </a:r>
          </a:p>
        </p:txBody>
      </p:sp>
      <p:sp>
        <p:nvSpPr>
          <p:cNvPr id="56325" name="Rectangle 4"/>
          <p:cNvSpPr>
            <a:spLocks noChangeArrowheads="1"/>
          </p:cNvSpPr>
          <p:nvPr/>
        </p:nvSpPr>
        <p:spPr bwMode="auto">
          <a:xfrm>
            <a:off x="-1694" y="9877901"/>
            <a:ext cx="3070014" cy="52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9" tIns="48324" rIns="96649" bIns="48324" anchor="ct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AU" altLang="en-US" sz="2500">
              <a:latin typeface="Times New Roman" panose="02020603050405020304" pitchFamily="18" charset="0"/>
            </a:endParaRPr>
          </a:p>
        </p:txBody>
      </p:sp>
      <p:sp>
        <p:nvSpPr>
          <p:cNvPr id="56326" name="Rectangle 5"/>
          <p:cNvSpPr>
            <a:spLocks noChangeArrowheads="1"/>
          </p:cNvSpPr>
          <p:nvPr/>
        </p:nvSpPr>
        <p:spPr bwMode="auto">
          <a:xfrm>
            <a:off x="-1694" y="-1667"/>
            <a:ext cx="3070014" cy="52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49" tIns="48324" rIns="96649" bIns="48324" anchor="ct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AU" altLang="en-US" sz="2500">
              <a:latin typeface="Times New Roman" panose="02020603050405020304" pitchFamily="18" charset="0"/>
            </a:endParaRPr>
          </a:p>
        </p:txBody>
      </p:sp>
      <p:sp>
        <p:nvSpPr>
          <p:cNvPr id="56327" name="Rectangle 6"/>
          <p:cNvSpPr>
            <a:spLocks noGrp="1" noRot="1" noChangeAspect="1" noChangeArrowheads="1" noTextEdit="1"/>
          </p:cNvSpPr>
          <p:nvPr>
            <p:ph type="sldImg"/>
          </p:nvPr>
        </p:nvSpPr>
        <p:spPr>
          <a:xfrm>
            <a:off x="1322388" y="835025"/>
            <a:ext cx="4559300" cy="3419475"/>
          </a:xfrm>
          <a:ln w="12700" cap="flat">
            <a:solidFill>
              <a:schemeClr val="tx1"/>
            </a:solidFill>
          </a:ln>
        </p:spPr>
      </p:sp>
      <p:sp>
        <p:nvSpPr>
          <p:cNvPr id="56328" name="Rectangle 7"/>
          <p:cNvSpPr>
            <a:spLocks noGrp="1" noChangeArrowheads="1"/>
          </p:cNvSpPr>
          <p:nvPr>
            <p:ph type="body" idx="1"/>
          </p:nvPr>
        </p:nvSpPr>
        <p:spPr>
          <a:xfrm>
            <a:off x="943187" y="4943951"/>
            <a:ext cx="5195147" cy="43755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5" tIns="51440" rIns="102875" bIns="51440"/>
          <a:lstStyle/>
          <a:p>
            <a:pPr indent="-459812"/>
            <a:r>
              <a:rPr lang="en-GB" altLang="en-US" dirty="0"/>
              <a:t>Dissemination of research results falls along a continuum:</a:t>
            </a:r>
          </a:p>
          <a:p>
            <a:pPr indent="-459812">
              <a:buFontTx/>
              <a:buChar char="•"/>
            </a:pPr>
            <a:r>
              <a:rPr lang="en-GB" altLang="en-US" dirty="0"/>
              <a:t>Unavailable: e.g. not published, only available through informal circulation from the author.</a:t>
            </a:r>
          </a:p>
          <a:p>
            <a:pPr indent="-459812">
              <a:buFontTx/>
              <a:buChar char="•"/>
            </a:pPr>
            <a:r>
              <a:rPr lang="en-GB" altLang="en-US" dirty="0"/>
              <a:t>Available in principle: e.g. published as thesis, a conference abstract, or in a journal with smaller circulation and impact, perhaps not published in English, not indexed by the major databases. Only 37% of the abstracts presented at conferences are ever published in full (Scherer 2018). </a:t>
            </a:r>
          </a:p>
          <a:p>
            <a:pPr indent="-459812">
              <a:buFontTx/>
              <a:buChar char="•"/>
            </a:pPr>
            <a:r>
              <a:rPr lang="en-GB" altLang="en-US" dirty="0"/>
              <a:t>Easily available: e.g. published in a journal indexed in MEDLINE</a:t>
            </a:r>
          </a:p>
          <a:p>
            <a:pPr indent="-459812">
              <a:buFontTx/>
              <a:buChar char="•"/>
            </a:pPr>
            <a:r>
              <a:rPr lang="en-GB" altLang="en-US" dirty="0"/>
              <a:t>Actively disseminated: e.g. trials distributed by the drug rep or some other interested organisation</a:t>
            </a:r>
          </a:p>
          <a:p>
            <a:pPr indent="-459812"/>
            <a:endParaRPr lang="en-GB" altLang="en-US" dirty="0"/>
          </a:p>
          <a:p>
            <a:pPr indent="-459812"/>
            <a:r>
              <a:rPr lang="en-GB" altLang="en-US" dirty="0"/>
              <a:t>Only a proportion of studies will ever be published in a way that makes it easy to access and include in your review.</a:t>
            </a:r>
          </a:p>
        </p:txBody>
      </p:sp>
    </p:spTree>
    <p:extLst>
      <p:ext uri="{BB962C8B-B14F-4D97-AF65-F5344CB8AC3E}">
        <p14:creationId xmlns:p14="http://schemas.microsoft.com/office/powerpoint/2010/main" val="2147675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942975" y="779463"/>
            <a:ext cx="5199063" cy="38989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F6D768-36F9-4B41-A924-4C05B3DEE21C}" type="slidenum">
              <a:rPr lang="en-US" altLang="en-US" sz="1300">
                <a:latin typeface="Times New Roman" panose="02020603050405020304" pitchFamily="18" charset="0"/>
              </a:rPr>
              <a:pPr eaLnBrk="1" hangingPunct="1">
                <a:spcBef>
                  <a:spcPct val="0"/>
                </a:spcBef>
              </a:pPr>
              <a:t>40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23265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We know that these differences in dissemination aren’t random. They are influenced by the results of the studies. Studies with results that are more favourable to the experimental intervention, and statistically significant findings, are more likely to be published and widely disseminated, which in turn makes it much more likely that they will be identified and incorporated into your systematic review.</a:t>
            </a:r>
          </a:p>
          <a:p>
            <a:endParaRPr lang="en-AU" altLang="en-US" dirty="0"/>
          </a:p>
          <a:p>
            <a:r>
              <a:rPr lang="en-AU" altLang="en-US" dirty="0"/>
              <a:t>Non-reporting biases </a:t>
            </a:r>
            <a:r>
              <a:rPr lang="en-AU" sz="1200" kern="1200" dirty="0">
                <a:solidFill>
                  <a:schemeClr val="tx1"/>
                </a:solidFill>
                <a:effectLst/>
                <a:latin typeface="Source Sans Pro" pitchFamily="34" charset="0"/>
                <a:ea typeface="+mn-ea"/>
                <a:cs typeface="Arial" panose="020B0604020202020204" pitchFamily="34" charset="0"/>
              </a:rPr>
              <a:t>include ‘selective non-publication of studies’ (or ‘publication </a:t>
            </a:r>
            <a:r>
              <a:rPr lang="en-AU" sz="1200" kern="1200" dirty="0" err="1">
                <a:solidFill>
                  <a:schemeClr val="tx1"/>
                </a:solidFill>
                <a:effectLst/>
                <a:latin typeface="Source Sans Pro" pitchFamily="34" charset="0"/>
                <a:ea typeface="+mn-ea"/>
                <a:cs typeface="Arial" panose="020B0604020202020204" pitchFamily="34" charset="0"/>
              </a:rPr>
              <a:t>bias’</a:t>
            </a:r>
            <a:r>
              <a:rPr lang="en-AU" sz="1200" kern="1200" dirty="0">
                <a:solidFill>
                  <a:schemeClr val="tx1"/>
                </a:solidFill>
                <a:effectLst/>
                <a:latin typeface="Source Sans Pro" pitchFamily="34" charset="0"/>
                <a:ea typeface="+mn-ea"/>
                <a:cs typeface="Arial" panose="020B0604020202020204" pitchFamily="34" charset="0"/>
              </a:rPr>
              <a:t>), when the probability that a study is published depends on the P value, magnitude or direction of the results, and ‘selective non-reporting of results’ (or ‘outcome reporting </a:t>
            </a:r>
            <a:r>
              <a:rPr lang="en-AU" sz="1200" kern="1200" dirty="0" err="1">
                <a:solidFill>
                  <a:schemeClr val="tx1"/>
                </a:solidFill>
                <a:effectLst/>
                <a:latin typeface="Source Sans Pro" pitchFamily="34" charset="0"/>
                <a:ea typeface="+mn-ea"/>
                <a:cs typeface="Arial" panose="020B0604020202020204" pitchFamily="34" charset="0"/>
              </a:rPr>
              <a:t>bias’</a:t>
            </a:r>
            <a:r>
              <a:rPr lang="en-AU" sz="1200" kern="1200" dirty="0">
                <a:solidFill>
                  <a:schemeClr val="tx1"/>
                </a:solidFill>
                <a:effectLst/>
                <a:latin typeface="Source Sans Pro" pitchFamily="34" charset="0"/>
                <a:ea typeface="+mn-ea"/>
                <a:cs typeface="Arial" panose="020B0604020202020204" pitchFamily="34" charset="0"/>
              </a:rPr>
              <a:t>), when these factors influence whether a published study’s results are reported completely. </a:t>
            </a:r>
            <a:endParaRPr lang="en-AU" altLang="en-US" dirty="0"/>
          </a:p>
          <a:p>
            <a:endParaRPr lang="en-AU" altLang="en-US" dirty="0"/>
          </a:p>
          <a:p>
            <a:r>
              <a:rPr lang="en-AU" altLang="en-US" dirty="0"/>
              <a:t>If we can only find and include the statistically significant results that favour the experimental intervention, the risk is that we are misrepresenting the true effect of the intervention. We call this risk of bias due to missing results in a synthesis. For our review to be accurate and reliable, we need to make sure we include all the evidence, including the statistically non-significant results and the results that are unfavourable to the experimental intervention.</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96880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42975" y="779463"/>
            <a:ext cx="5199063" cy="38989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There is evidence to demonstrate this effect at work. In this review, Chan and colleagues looked for cohorts of clinical studies that were identified at inception (for example, those submitted for ethics approval, or registered in trials registers), or studies submitted for regulatory approval, presented at conferences, or submitted to journals. They then followed up all studies to see which ones ended up being published, and what type of results the studies found: positive or null or negative. </a:t>
            </a:r>
          </a:p>
          <a:p>
            <a:endParaRPr lang="en-AU" altLang="en-US" dirty="0"/>
          </a:p>
          <a:p>
            <a:r>
              <a:rPr lang="en-AU" altLang="en-US" dirty="0"/>
              <a:t>Looking at the top panel, we see that 73% of studies with positive results were published compared with only 50% of studies with null or negative results. A similar pattern was observed when examining regulatory submissions and conference abstracts. However, there didn’t appear to be any difference in the rate of publication of positive or negative studies submitted to journals. This suggests that journal editors are not necessarily biased in favour of positive studies, and that authors (who decide not to submit null or negative studies for publication) may be more responsible for non-reporting biases than journal editors are.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18532F-0441-4C15-9E00-A95C992C3D64}" type="slidenum">
              <a:rPr lang="en-US" altLang="en-US" sz="1300">
                <a:latin typeface="Times New Roman" panose="02020603050405020304" pitchFamily="18" charset="0"/>
              </a:rPr>
              <a:pPr eaLnBrk="1" hangingPunct="1">
                <a:spcBef>
                  <a:spcPct val="0"/>
                </a:spcBef>
              </a:pPr>
              <a:t>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74836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0" i="0" kern="1200" dirty="0">
                <a:solidFill>
                  <a:schemeClr val="tx1"/>
                </a:solidFill>
                <a:effectLst/>
                <a:latin typeface="Source Sans Pro" pitchFamily="34" charset="0"/>
                <a:ea typeface="+mn-ea"/>
                <a:cs typeface="Arial" panose="020B0604020202020204" pitchFamily="34" charset="0"/>
              </a:rPr>
              <a:t>Selective non-reporting or incomplete reporting of results occurs commonly for both benefit and harm outcomes. Examining the studies included in a sample of 283 Cochrane Reviews, Kirkham and colleagues found 712 studies with results missing for the primary benefit outcome of the review, and suspected that results were missing due to selective non-reporting for 50% of these studies. This estimate was slightly higher (63%) in 393 studies with results missing for the primary harm outcome of 322 systematic reviews examined by Saini and colleagues</a:t>
            </a:r>
            <a:endParaRPr lang="en-AU" alt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2591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42975" y="779463"/>
            <a:ext cx="5199063" cy="3898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reason why non-reporting biases are of concern is because they can lead to bias in the results of a synthesis which fails to include the missing studies or results. And given the results missing are likely to be systematically different (in terms of P value, magnitude or direction) than the results included in the synthesis, the summary estimate observed might over- or underestimate the true intervention effect.</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AB047C-AFDD-4189-8369-D519C57478FA}" type="slidenum">
              <a:rPr lang="en-US" altLang="en-US" sz="1300">
                <a:latin typeface="Times New Roman" panose="02020603050405020304" pitchFamily="18" charset="0"/>
              </a:rPr>
              <a:pPr eaLnBrk="1" hangingPunct="1">
                <a:spcBef>
                  <a:spcPct val="0"/>
                </a:spcBef>
              </a:pPr>
              <a:t>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05376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42975" y="779463"/>
            <a:ext cx="5199063" cy="38989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Fortunately, there are some steps we can take to minimize risk of bias due to missing results from affecting the findings of our review.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20DD56-914E-4E55-BA8E-EF3E4CC786A4}" type="slidenum">
              <a:rPr lang="en-US" altLang="en-US" sz="1300">
                <a:latin typeface="Times New Roman" panose="02020603050405020304" pitchFamily="18" charset="0"/>
              </a:rPr>
              <a:pPr eaLnBrk="1" hangingPunct="1">
                <a:spcBef>
                  <a:spcPct val="0"/>
                </a:spcBef>
              </a:pPr>
              <a:t>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27611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65211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7AA633EA-0460-4D0C-958D-1529894312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63917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179080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126094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74860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34789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954736C0-3909-4B97-99ED-68D2A0F7EB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45A5B6D3-9EB0-460F-BBBA-65077C3D4E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E6629994-5602-4AA9-A5BE-7FF623DD29DA}"/>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53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79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6C53D4A4-A64D-4608-8BD4-CFDABFF9F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B44BA89B-1BC3-46E0-BC70-069EA3712E37}"/>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0EBE7E19-2ADD-4128-8191-0C8C1995B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593E7937-2DA0-4967-A985-650893BCD5AA}"/>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42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397899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90585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6D329D32-7043-4F42-B69F-19CF0BB18F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27730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411070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383414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DEB8020A-6A07-4BDF-A6C4-6A8DD6619E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174050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365024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2367F76D-A4BD-479C-9342-E98424D7426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0781342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training.cochrane.org/handbook"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123225"/>
            <a:ext cx="5379172" cy="1080775"/>
          </a:xfrm>
        </p:spPr>
        <p:txBody>
          <a:bodyPr/>
          <a:lstStyle/>
          <a:p>
            <a:r>
              <a:rPr lang="en-GB" dirty="0"/>
              <a:t>Bias due to missing</a:t>
            </a:r>
            <a:br>
              <a:rPr lang="hr-HR" dirty="0"/>
            </a:br>
            <a:r>
              <a:rPr lang="en-GB" dirty="0"/>
              <a:t>results in a synthesis</a:t>
            </a:r>
          </a:p>
        </p:txBody>
      </p:sp>
    </p:spTree>
    <p:extLst>
      <p:ext uri="{BB962C8B-B14F-4D97-AF65-F5344CB8AC3E}">
        <p14:creationId xmlns:p14="http://schemas.microsoft.com/office/powerpoint/2010/main" val="317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Minimising risk of bias</a:t>
            </a:r>
          </a:p>
        </p:txBody>
      </p:sp>
      <p:sp>
        <p:nvSpPr>
          <p:cNvPr id="25603" name="Rectangle 3"/>
          <p:cNvSpPr>
            <a:spLocks noGrp="1" noChangeArrowheads="1"/>
          </p:cNvSpPr>
          <p:nvPr>
            <p:ph idx="4294967295"/>
          </p:nvPr>
        </p:nvSpPr>
        <p:spPr>
          <a:xfrm>
            <a:off x="439738" y="2249836"/>
            <a:ext cx="7352778" cy="3910012"/>
          </a:xfrm>
        </p:spPr>
        <p:txBody>
          <a:bodyPr/>
          <a:lstStyle/>
          <a:p>
            <a:r>
              <a:rPr lang="en-AU" b="1" dirty="0"/>
              <a:t>Include results from sources other than published reports</a:t>
            </a:r>
          </a:p>
          <a:p>
            <a:pPr lvl="1"/>
            <a:r>
              <a:rPr lang="en-GB" dirty="0"/>
              <a:t>comprehensive search to identify published articles, trials register entries, </a:t>
            </a:r>
            <a:r>
              <a:rPr lang="en-AU" dirty="0"/>
              <a:t>clinical study reports, dissertations, preprints, government reports, </a:t>
            </a:r>
            <a:r>
              <a:rPr lang="en-GB" dirty="0"/>
              <a:t>non-English literature</a:t>
            </a:r>
            <a:endParaRPr lang="en-AU" b="1" dirty="0"/>
          </a:p>
          <a:p>
            <a:pPr marL="0" lvl="1" indent="0">
              <a:buNone/>
            </a:pPr>
            <a:r>
              <a:rPr lang="en-AU" b="1" dirty="0"/>
              <a:t>Restrict syntheses to studies that could be identified before their results became known (e.g. prospective meta-analysis)</a:t>
            </a:r>
          </a:p>
          <a:p>
            <a:pPr lvl="1"/>
            <a:r>
              <a:rPr lang="en-AU" dirty="0"/>
              <a:t>enables identification of all eligible studies regardless of the P value, magnitude or direction of any result</a:t>
            </a:r>
          </a:p>
          <a:p>
            <a:pPr lvl="1"/>
            <a:r>
              <a:rPr lang="en-AU" dirty="0"/>
              <a:t>avoids possibility of missing </a:t>
            </a:r>
            <a:r>
              <a:rPr lang="en-AU" i="1" dirty="0"/>
              <a:t>eligible</a:t>
            </a:r>
            <a:r>
              <a:rPr lang="en-AU" dirty="0"/>
              <a:t> studies, but there is still potential for missing results in these studies, so an assessment of risk of bias is still necessary</a:t>
            </a:r>
          </a:p>
          <a:p>
            <a:pPr lvl="1"/>
            <a:endParaRPr lang="en-AU" altLang="en-US" sz="2000" dirty="0"/>
          </a:p>
          <a:p>
            <a:pPr marL="230188" lvl="2" indent="0">
              <a:buNone/>
            </a:pPr>
            <a:endParaRPr lang="en-AU" altLang="en-US" sz="2000" dirty="0"/>
          </a:p>
        </p:txBody>
      </p:sp>
    </p:spTree>
    <p:extLst>
      <p:ext uri="{BB962C8B-B14F-4D97-AF65-F5344CB8AC3E}">
        <p14:creationId xmlns:p14="http://schemas.microsoft.com/office/powerpoint/2010/main" val="201700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00833" y="717091"/>
            <a:ext cx="7628045" cy="633412"/>
          </a:xfrm>
        </p:spPr>
        <p:txBody>
          <a:bodyPr/>
          <a:lstStyle/>
          <a:p>
            <a:r>
              <a:rPr lang="en-AU" sz="2400" dirty="0"/>
              <a:t>Value of adding unpublished data to a meta-analyses of reboxetine versus placebo for acute treatment of major depression (data from </a:t>
            </a:r>
            <a:r>
              <a:rPr lang="en-AU" sz="2400" dirty="0" err="1"/>
              <a:t>Eyding</a:t>
            </a:r>
            <a:r>
              <a:rPr lang="en-AU" sz="2400" dirty="0"/>
              <a:t> et al. BMJ 2010)</a:t>
            </a:r>
          </a:p>
        </p:txBody>
      </p:sp>
      <p:sp>
        <p:nvSpPr>
          <p:cNvPr id="12" name="TextBox 5"/>
          <p:cNvSpPr txBox="1">
            <a:spLocks noChangeArrowheads="1"/>
          </p:cNvSpPr>
          <p:nvPr/>
        </p:nvSpPr>
        <p:spPr bwMode="auto">
          <a:xfrm>
            <a:off x="0" y="6341986"/>
            <a:ext cx="8271164" cy="457200"/>
          </a:xfrm>
          <a:prstGeom prst="rect">
            <a:avLst/>
          </a:prstGeom>
          <a:noFill/>
          <a:ln w="9525">
            <a:noFill/>
            <a:miter lim="800000"/>
            <a:headEnd/>
            <a:tailEnd/>
          </a:ln>
        </p:spPr>
        <p:txBody>
          <a:bodyPr/>
          <a:lstStyle/>
          <a:p>
            <a:pPr>
              <a:defRPr/>
            </a:pPr>
            <a:endParaRPr lang="en-AU" sz="1400" dirty="0">
              <a:solidFill>
                <a:schemeClr val="tx2"/>
              </a:solidFill>
              <a:latin typeface="+mn-lt"/>
              <a:cs typeface="Arial" charset="0"/>
            </a:endParaRPr>
          </a:p>
          <a:p>
            <a:pPr>
              <a:defRPr/>
            </a:pPr>
            <a:r>
              <a:rPr lang="en-AU" sz="1400" dirty="0">
                <a:solidFill>
                  <a:schemeClr val="tx2"/>
                </a:solidFill>
                <a:latin typeface="+mn-lt"/>
                <a:cs typeface="Arial" charset="0"/>
              </a:rPr>
              <a:t>Source: Chapter 13, Section 13.2.1 of the Handbook</a:t>
            </a:r>
            <a:endParaRPr lang="en-AU" sz="1400" dirty="0">
              <a:solidFill>
                <a:schemeClr val="tx2"/>
              </a:solidFill>
              <a:cs typeface="Arial" charset="0"/>
            </a:endParaRPr>
          </a:p>
        </p:txBody>
      </p:sp>
      <p:pic>
        <p:nvPicPr>
          <p:cNvPr id="3" name="Picture 2" descr="A screenshot of a social media post&#10;&#10;Description automatically generated">
            <a:extLst>
              <a:ext uri="{FF2B5EF4-FFF2-40B4-BE49-F238E27FC236}">
                <a16:creationId xmlns:a16="http://schemas.microsoft.com/office/drawing/2014/main" id="{4B1D9A11-C930-4BEC-AC5D-23ACA43AB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17" y="1583467"/>
            <a:ext cx="8185914" cy="4912824"/>
          </a:xfrm>
          <a:prstGeom prst="rect">
            <a:avLst/>
          </a:prstGeom>
        </p:spPr>
      </p:pic>
    </p:spTree>
    <p:extLst>
      <p:ext uri="{BB962C8B-B14F-4D97-AF65-F5344CB8AC3E}">
        <p14:creationId xmlns:p14="http://schemas.microsoft.com/office/powerpoint/2010/main" val="213177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Session outline</a:t>
            </a:r>
            <a:endParaRPr lang="en-AU" altLang="en-US"/>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sz="2400" dirty="0"/>
              <a:t>understanding non-reporting biases</a:t>
            </a:r>
          </a:p>
          <a:p>
            <a:pPr marL="342900" indent="-342900">
              <a:buFont typeface="Arial" panose="020B0604020202020204" pitchFamily="34" charset="0"/>
              <a:buChar char="•"/>
            </a:pPr>
            <a:r>
              <a:rPr lang="en-AU" altLang="en-US" sz="2400" dirty="0"/>
              <a:t>minimising risk of bias due to missing results in a synthesis</a:t>
            </a:r>
          </a:p>
          <a:p>
            <a:pPr marL="342900" indent="-342900">
              <a:buFont typeface="Arial" panose="020B0604020202020204" pitchFamily="34" charset="0"/>
              <a:buChar char="•"/>
            </a:pPr>
            <a:r>
              <a:rPr lang="en-AU" altLang="en-US" sz="2400" b="1" dirty="0"/>
              <a:t>assessing risk of bias due to missing results in a synthesis</a:t>
            </a:r>
          </a:p>
        </p:txBody>
      </p:sp>
      <p:sp>
        <p:nvSpPr>
          <p:cNvPr id="7174" name="Text Box 8"/>
          <p:cNvSpPr txBox="1">
            <a:spLocks noChangeArrowheads="1"/>
          </p:cNvSpPr>
          <p:nvPr/>
        </p:nvSpPr>
        <p:spPr bwMode="auto">
          <a:xfrm>
            <a:off x="752042" y="6040340"/>
            <a:ext cx="525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Chapter 13, section 13.3 of the Handbook</a:t>
            </a:r>
          </a:p>
        </p:txBody>
      </p:sp>
      <p:pic>
        <p:nvPicPr>
          <p:cNvPr id="7" name="Picture 6">
            <a:extLst>
              <a:ext uri="{FF2B5EF4-FFF2-40B4-BE49-F238E27FC236}">
                <a16:creationId xmlns:a16="http://schemas.microsoft.com/office/drawing/2014/main" id="{5C3BBAEE-64E6-4D21-B086-ED43C45F79F5}"/>
              </a:ext>
            </a:extLst>
          </p:cNvPr>
          <p:cNvPicPr>
            <a:picLocks noChangeAspect="1"/>
          </p:cNvPicPr>
          <p:nvPr/>
        </p:nvPicPr>
        <p:blipFill>
          <a:blip r:embed="rId3"/>
          <a:stretch>
            <a:fillRect/>
          </a:stretch>
        </p:blipFill>
        <p:spPr>
          <a:xfrm>
            <a:off x="233932" y="5813325"/>
            <a:ext cx="518110" cy="742950"/>
          </a:xfrm>
          <a:prstGeom prst="rect">
            <a:avLst/>
          </a:prstGeom>
        </p:spPr>
      </p:pic>
    </p:spTree>
    <p:extLst>
      <p:ext uri="{BB962C8B-B14F-4D97-AF65-F5344CB8AC3E}">
        <p14:creationId xmlns:p14="http://schemas.microsoft.com/office/powerpoint/2010/main" val="25844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a:t>
            </a:r>
          </a:p>
        </p:txBody>
      </p:sp>
      <p:sp>
        <p:nvSpPr>
          <p:cNvPr id="25603" name="Rectangle 3"/>
          <p:cNvSpPr>
            <a:spLocks noGrp="1" noChangeArrowheads="1"/>
          </p:cNvSpPr>
          <p:nvPr>
            <p:ph idx="4294967295"/>
          </p:nvPr>
        </p:nvSpPr>
        <p:spPr>
          <a:xfrm>
            <a:off x="439738" y="2249836"/>
            <a:ext cx="7352778" cy="3910012"/>
          </a:xfrm>
        </p:spPr>
        <p:txBody>
          <a:bodyPr/>
          <a:lstStyle/>
          <a:p>
            <a:pPr>
              <a:spcBef>
                <a:spcPts val="0"/>
              </a:spcBef>
            </a:pPr>
            <a:r>
              <a:rPr lang="en-AU" sz="2200" dirty="0"/>
              <a:t>ROB-ME = “Risk Of Bias due to Missing Evidence”, a new framework for integrating assessment of risk of bias in syntheses due to:</a:t>
            </a:r>
          </a:p>
          <a:p>
            <a:pPr marL="342900" indent="-342900">
              <a:spcBef>
                <a:spcPts val="0"/>
              </a:spcBef>
              <a:buFont typeface="Arial" panose="020B0604020202020204" pitchFamily="34" charset="0"/>
              <a:buChar char="•"/>
            </a:pPr>
            <a:r>
              <a:rPr lang="en-AU" sz="2200" dirty="0"/>
              <a:t>missing studies (selective non-publication of studies) </a:t>
            </a:r>
          </a:p>
          <a:p>
            <a:pPr marL="342900" indent="-342900">
              <a:spcBef>
                <a:spcPts val="0"/>
              </a:spcBef>
              <a:buFont typeface="Arial" panose="020B0604020202020204" pitchFamily="34" charset="0"/>
              <a:buChar char="•"/>
            </a:pPr>
            <a:r>
              <a:rPr lang="en-AU" sz="2200" dirty="0"/>
              <a:t>missing study results (selective non-reporting of results)</a:t>
            </a:r>
          </a:p>
          <a:p>
            <a:pPr>
              <a:spcBef>
                <a:spcPts val="0"/>
              </a:spcBef>
            </a:pPr>
            <a:endParaRPr lang="en-AU" sz="2200" dirty="0"/>
          </a:p>
          <a:p>
            <a:pPr>
              <a:spcBef>
                <a:spcPts val="0"/>
              </a:spcBef>
            </a:pPr>
            <a:r>
              <a:rPr lang="en-AU" sz="2200" dirty="0"/>
              <a:t>Development informed by </a:t>
            </a:r>
          </a:p>
          <a:p>
            <a:pPr marL="342900" indent="-342900">
              <a:spcBef>
                <a:spcPts val="0"/>
              </a:spcBef>
              <a:buFont typeface="Arial" panose="020B0604020202020204" pitchFamily="34" charset="0"/>
              <a:buChar char="•"/>
            </a:pPr>
            <a:r>
              <a:rPr lang="en-AU" sz="2200" dirty="0"/>
              <a:t>review of existing tools (Page et al. BMJ Open 2018</a:t>
            </a:r>
            <a:r>
              <a:rPr lang="en-US" sz="2200" dirty="0"/>
              <a:t>)</a:t>
            </a:r>
          </a:p>
          <a:p>
            <a:pPr marL="342900" indent="-342900">
              <a:spcBef>
                <a:spcPts val="0"/>
              </a:spcBef>
              <a:buFont typeface="Arial" panose="020B0604020202020204" pitchFamily="34" charset="0"/>
              <a:buChar char="•"/>
            </a:pPr>
            <a:r>
              <a:rPr lang="en-US" sz="2200" dirty="0"/>
              <a:t>expert</a:t>
            </a:r>
            <a:r>
              <a:rPr lang="en-AU" sz="2200" dirty="0"/>
              <a:t> consensus</a:t>
            </a:r>
          </a:p>
          <a:p>
            <a:pPr marL="342900" indent="-342900">
              <a:spcBef>
                <a:spcPts val="0"/>
              </a:spcBef>
              <a:buFont typeface="Arial" panose="020B0604020202020204" pitchFamily="34" charset="0"/>
              <a:buChar char="•"/>
            </a:pPr>
            <a:endParaRPr lang="en-AU" sz="2200" dirty="0"/>
          </a:p>
          <a:p>
            <a:pPr>
              <a:spcBef>
                <a:spcPts val="0"/>
              </a:spcBef>
            </a:pPr>
            <a:r>
              <a:rPr lang="en-AU" sz="2200" dirty="0"/>
              <a:t>Only a framework at this stage (see Chapter 13 of the Handbook for more details). A structured tool is currently in development.</a:t>
            </a:r>
          </a:p>
          <a:p>
            <a:endParaRPr lang="en-AU" dirty="0"/>
          </a:p>
          <a:p>
            <a:pPr lvl="1"/>
            <a:endParaRPr lang="en-AU" altLang="en-US" sz="2000" dirty="0"/>
          </a:p>
          <a:p>
            <a:pPr marL="230188" lvl="2" indent="0">
              <a:buNone/>
            </a:pPr>
            <a:endParaRPr lang="en-AU" altLang="en-US" sz="2000" dirty="0"/>
          </a:p>
        </p:txBody>
      </p:sp>
    </p:spTree>
    <p:extLst>
      <p:ext uri="{BB962C8B-B14F-4D97-AF65-F5344CB8AC3E}">
        <p14:creationId xmlns:p14="http://schemas.microsoft.com/office/powerpoint/2010/main" val="181321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a:t>
            </a:r>
          </a:p>
        </p:txBody>
      </p:sp>
      <p:sp>
        <p:nvSpPr>
          <p:cNvPr id="25603" name="Rectangle 3"/>
          <p:cNvSpPr>
            <a:spLocks noGrp="1" noChangeArrowheads="1"/>
          </p:cNvSpPr>
          <p:nvPr>
            <p:ph idx="4294967295"/>
          </p:nvPr>
        </p:nvSpPr>
        <p:spPr>
          <a:xfrm>
            <a:off x="439738" y="2249836"/>
            <a:ext cx="7352778" cy="3910012"/>
          </a:xfrm>
        </p:spPr>
        <p:txBody>
          <a:bodyPr/>
          <a:lstStyle/>
          <a:p>
            <a:pPr marL="457200" indent="-457200">
              <a:buFont typeface="+mj-lt"/>
              <a:buAutoNum type="arabicPeriod"/>
            </a:pPr>
            <a:r>
              <a:rPr lang="en-AU" dirty="0"/>
              <a:t>Select which syntheses will be assessed for risk of bias</a:t>
            </a:r>
          </a:p>
          <a:p>
            <a:pPr marL="457200" indent="-457200">
              <a:buFont typeface="+mj-lt"/>
              <a:buAutoNum type="arabicPeriod"/>
            </a:pPr>
            <a:r>
              <a:rPr lang="en-AU" dirty="0"/>
              <a:t>Consider which study results would be eligible for inclusion in each synthesis</a:t>
            </a:r>
          </a:p>
          <a:p>
            <a:pPr marL="457200" indent="-457200">
              <a:buFont typeface="+mj-lt"/>
              <a:buAutoNum type="arabicPeriod"/>
            </a:pPr>
            <a:r>
              <a:rPr lang="en-US" dirty="0"/>
              <a:t>Record whether any of the studies identified are missing from each synthesis because results known (or presumed) to have been generated are unavailable: the ‘known unknowns’</a:t>
            </a:r>
            <a:endParaRPr lang="en-AU" dirty="0"/>
          </a:p>
          <a:p>
            <a:pPr marL="457200" indent="-457200">
              <a:buFont typeface="+mj-lt"/>
              <a:buAutoNum type="arabicPeriod"/>
            </a:pPr>
            <a:r>
              <a:rPr lang="en-US" dirty="0"/>
              <a:t>Consider whether each synthesis is likely to be biased because of the missing results in the studies identified</a:t>
            </a:r>
          </a:p>
          <a:p>
            <a:pPr marL="457200" indent="-457200">
              <a:buFont typeface="+mj-lt"/>
              <a:buAutoNum type="arabicPeriod"/>
            </a:pPr>
            <a:r>
              <a:rPr lang="en-US" dirty="0"/>
              <a:t>Consider whether results from additional studies are likely to be missing from each synthesis: the ‘unknown unknowns’</a:t>
            </a:r>
          </a:p>
          <a:p>
            <a:pPr marL="457200" indent="-457200">
              <a:buFont typeface="+mj-lt"/>
              <a:buAutoNum type="arabicPeriod"/>
            </a:pPr>
            <a:r>
              <a:rPr lang="en-US" dirty="0"/>
              <a:t>Reach an overall judgement about risk of bias due to missing evidence in each synthesis</a:t>
            </a:r>
            <a:endParaRPr lang="en-AU" dirty="0"/>
          </a:p>
          <a:p>
            <a:endParaRPr lang="en-AU" dirty="0"/>
          </a:p>
          <a:p>
            <a:pPr lvl="1"/>
            <a:endParaRPr lang="en-AU" altLang="en-US" sz="2000" dirty="0"/>
          </a:p>
          <a:p>
            <a:pPr marL="230188" lvl="2" indent="0">
              <a:buNone/>
            </a:pPr>
            <a:endParaRPr lang="en-AU" altLang="en-US" sz="2000" dirty="0"/>
          </a:p>
        </p:txBody>
      </p:sp>
    </p:spTree>
    <p:extLst>
      <p:ext uri="{BB962C8B-B14F-4D97-AF65-F5344CB8AC3E}">
        <p14:creationId xmlns:p14="http://schemas.microsoft.com/office/powerpoint/2010/main" val="381506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1</a:t>
            </a:r>
          </a:p>
        </p:txBody>
      </p:sp>
      <p:sp>
        <p:nvSpPr>
          <p:cNvPr id="25603" name="Rectangle 3"/>
          <p:cNvSpPr>
            <a:spLocks noGrp="1" noChangeArrowheads="1"/>
          </p:cNvSpPr>
          <p:nvPr>
            <p:ph idx="4294967295"/>
          </p:nvPr>
        </p:nvSpPr>
        <p:spPr>
          <a:xfrm>
            <a:off x="439738" y="2249836"/>
            <a:ext cx="7352778" cy="3910012"/>
          </a:xfrm>
        </p:spPr>
        <p:txBody>
          <a:bodyPr/>
          <a:lstStyle/>
          <a:p>
            <a:r>
              <a:rPr lang="en-AU" sz="2400" dirty="0"/>
              <a:t>Select which syntheses (e.g. meta-analyses) will be assessed for risk of bias</a:t>
            </a:r>
          </a:p>
          <a:p>
            <a:pPr marL="342900" indent="-342900">
              <a:buFont typeface="Arial" panose="020B0604020202020204" pitchFamily="34" charset="0"/>
              <a:buChar char="•"/>
            </a:pPr>
            <a:r>
              <a:rPr lang="en-AU" sz="2400" dirty="0"/>
              <a:t>May not be feasible to assess all syntheses in the review</a:t>
            </a:r>
          </a:p>
          <a:p>
            <a:pPr marL="342900" indent="-342900">
              <a:buFont typeface="Arial" panose="020B0604020202020204" pitchFamily="34" charset="0"/>
              <a:buChar char="•"/>
            </a:pPr>
            <a:r>
              <a:rPr lang="en-AU" sz="2400" dirty="0"/>
              <a:t>Strive to assess syntheses of patient-important outcomes (typically those in ‘Summary of findings’ tables)</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26787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2020115"/>
            <a:ext cx="8180155" cy="632838"/>
          </a:xfrm>
        </p:spPr>
        <p:txBody>
          <a:bodyPr/>
          <a:lstStyle/>
          <a:p>
            <a:r>
              <a:rPr lang="en-AU" altLang="en-US" sz="2800" dirty="0"/>
              <a:t>Synthesis 1: A meta-analysis of self-reported fatigue at the end of treatment 					    SMD -0.13, 95% CI -0.19, -0.08; 10 trials</a:t>
            </a:r>
          </a:p>
        </p:txBody>
      </p:sp>
      <p:sp>
        <p:nvSpPr>
          <p:cNvPr id="25603" name="Rectangle 3"/>
          <p:cNvSpPr>
            <a:spLocks noGrp="1" noChangeArrowheads="1"/>
          </p:cNvSpPr>
          <p:nvPr>
            <p:ph idx="4294967295"/>
          </p:nvPr>
        </p:nvSpPr>
        <p:spPr>
          <a:xfrm>
            <a:off x="439738" y="2249836"/>
            <a:ext cx="7352778" cy="3910012"/>
          </a:xfrm>
        </p:spPr>
        <p:txBody>
          <a:bodyPr/>
          <a:lstStyle/>
          <a:p>
            <a:endParaRPr lang="en-AU" sz="1600" dirty="0"/>
          </a:p>
          <a:p>
            <a:endParaRPr lang="en-AU" sz="1600" dirty="0"/>
          </a:p>
          <a:p>
            <a:endParaRPr lang="en-AU" sz="1600" dirty="0"/>
          </a:p>
          <a:p>
            <a:endParaRPr lang="en-AU" sz="1600" dirty="0"/>
          </a:p>
          <a:p>
            <a:endParaRPr lang="en-AU" sz="1600" dirty="0"/>
          </a:p>
          <a:p>
            <a:endParaRPr lang="en-AU" sz="1600" dirty="0"/>
          </a:p>
          <a:p>
            <a:endParaRPr lang="en-AU" sz="1600" dirty="0"/>
          </a:p>
          <a:p>
            <a:endParaRPr lang="en-AU" sz="1600" dirty="0"/>
          </a:p>
          <a:p>
            <a:endParaRPr lang="en-AU" sz="1600" dirty="0"/>
          </a:p>
          <a:p>
            <a:endParaRPr lang="en-AU" sz="1600" dirty="0"/>
          </a:p>
          <a:p>
            <a:r>
              <a:rPr lang="en-AU" sz="1400" dirty="0"/>
              <a:t>Adapted from Welch P, et al. Serotonin and noradrenaline reuptake inhibitors (SNRIs) for fibromyalgia. Cochrane Database of Systematic Reviews 2018(2):CD010292</a:t>
            </a:r>
          </a:p>
          <a:p>
            <a:endParaRPr lang="en-AU" dirty="0"/>
          </a:p>
        </p:txBody>
      </p:sp>
      <p:pic>
        <p:nvPicPr>
          <p:cNvPr id="2" name="Picture 1">
            <a:extLst>
              <a:ext uri="{FF2B5EF4-FFF2-40B4-BE49-F238E27FC236}">
                <a16:creationId xmlns:a16="http://schemas.microsoft.com/office/drawing/2014/main" id="{3843B4AF-A12F-4CB9-A3FA-73469CB4A11B}"/>
              </a:ext>
            </a:extLst>
          </p:cNvPr>
          <p:cNvPicPr>
            <a:picLocks noChangeAspect="1"/>
          </p:cNvPicPr>
          <p:nvPr/>
        </p:nvPicPr>
        <p:blipFill>
          <a:blip r:embed="rId3"/>
          <a:stretch>
            <a:fillRect/>
          </a:stretch>
        </p:blipFill>
        <p:spPr>
          <a:xfrm>
            <a:off x="439737" y="2950007"/>
            <a:ext cx="8353816" cy="2718636"/>
          </a:xfrm>
          <a:prstGeom prst="rect">
            <a:avLst/>
          </a:prstGeom>
        </p:spPr>
      </p:pic>
    </p:spTree>
    <p:extLst>
      <p:ext uri="{BB962C8B-B14F-4D97-AF65-F5344CB8AC3E}">
        <p14:creationId xmlns:p14="http://schemas.microsoft.com/office/powerpoint/2010/main" val="56632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2</a:t>
            </a:r>
          </a:p>
        </p:txBody>
      </p:sp>
      <p:sp>
        <p:nvSpPr>
          <p:cNvPr id="25603" name="Rectangle 3"/>
          <p:cNvSpPr>
            <a:spLocks noGrp="1" noChangeArrowheads="1"/>
          </p:cNvSpPr>
          <p:nvPr>
            <p:ph idx="4294967295"/>
          </p:nvPr>
        </p:nvSpPr>
        <p:spPr>
          <a:xfrm>
            <a:off x="439738" y="2249836"/>
            <a:ext cx="7352778" cy="3910012"/>
          </a:xfrm>
        </p:spPr>
        <p:txBody>
          <a:bodyPr/>
          <a:lstStyle/>
          <a:p>
            <a:r>
              <a:rPr lang="en-AU" sz="2400" dirty="0"/>
              <a:t>Consider which study results would be eligible for inclusion in each synthesis. That is, indicate whether the synthesis is restricted to particular:</a:t>
            </a:r>
          </a:p>
          <a:p>
            <a:pPr marL="342900" indent="-342900">
              <a:buFont typeface="Arial" panose="020B0604020202020204" pitchFamily="34" charset="0"/>
              <a:buChar char="•"/>
            </a:pPr>
            <a:r>
              <a:rPr lang="en-AU" sz="2400" dirty="0"/>
              <a:t>Intervention comparisons</a:t>
            </a:r>
          </a:p>
          <a:p>
            <a:pPr marL="342900" indent="-342900">
              <a:buFont typeface="Arial" panose="020B0604020202020204" pitchFamily="34" charset="0"/>
              <a:buChar char="•"/>
            </a:pPr>
            <a:r>
              <a:rPr lang="en-AU" sz="2400" dirty="0"/>
              <a:t>Measurement instruments</a:t>
            </a:r>
          </a:p>
          <a:p>
            <a:pPr marL="342900" indent="-342900">
              <a:buFont typeface="Arial" panose="020B0604020202020204" pitchFamily="34" charset="0"/>
              <a:buChar char="•"/>
            </a:pPr>
            <a:r>
              <a:rPr lang="en-AU" sz="2400" dirty="0"/>
              <a:t>Time points</a:t>
            </a:r>
          </a:p>
          <a:p>
            <a:pPr marL="342900" indent="-342900">
              <a:buFont typeface="Arial" panose="020B0604020202020204" pitchFamily="34" charset="0"/>
              <a:buChar char="•"/>
            </a:pPr>
            <a:r>
              <a:rPr lang="en-AU" sz="2400" dirty="0"/>
              <a:t>Methods of analysis (e.g. final versus change from baseline values; adjusted versus unadjusted estimates)</a:t>
            </a:r>
          </a:p>
          <a:p>
            <a:pPr marL="342900" indent="-342900">
              <a:buFont typeface="Arial" panose="020B0604020202020204" pitchFamily="34" charset="0"/>
              <a:buChar char="•"/>
            </a:pPr>
            <a:r>
              <a:rPr lang="en-AU" sz="2400" dirty="0"/>
              <a:t>Sources (e.g. journal articles, register entries)</a:t>
            </a:r>
          </a:p>
        </p:txBody>
      </p:sp>
    </p:spTree>
    <p:extLst>
      <p:ext uri="{BB962C8B-B14F-4D97-AF65-F5344CB8AC3E}">
        <p14:creationId xmlns:p14="http://schemas.microsoft.com/office/powerpoint/2010/main" val="273538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2800" dirty="0"/>
              <a:t>Eligible study results for the meta-analysis of fatigue</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Between-group comparisons of any SNRI versus placebo</a:t>
            </a:r>
          </a:p>
          <a:p>
            <a:r>
              <a:rPr lang="en-US" sz="2400" dirty="0"/>
              <a:t>Any instrument measuring fatigue. Common scales include:</a:t>
            </a:r>
          </a:p>
          <a:p>
            <a:pPr marL="342900" indent="-342900">
              <a:buFont typeface="Arial" panose="020B0604020202020204" pitchFamily="34" charset="0"/>
              <a:buChar char="•"/>
            </a:pPr>
            <a:r>
              <a:rPr lang="fr-FR" sz="2400" dirty="0" err="1"/>
              <a:t>Fibromyalgia</a:t>
            </a:r>
            <a:r>
              <a:rPr lang="fr-FR" sz="2400" dirty="0"/>
              <a:t> Impact Questionnaire (FIQ) fatigue </a:t>
            </a:r>
            <a:r>
              <a:rPr lang="fr-FR" sz="2400" dirty="0" err="1"/>
              <a:t>subscale</a:t>
            </a:r>
            <a:r>
              <a:rPr lang="fr-FR" sz="2400" dirty="0"/>
              <a:t> score</a:t>
            </a:r>
          </a:p>
          <a:p>
            <a:pPr marL="342900" indent="-342900">
              <a:buFont typeface="Arial" panose="020B0604020202020204" pitchFamily="34" charset="0"/>
              <a:buChar char="•"/>
            </a:pPr>
            <a:r>
              <a:rPr lang="en-AU" sz="2400" dirty="0"/>
              <a:t>Multidimensional Fatigue Inventory (MFI)</a:t>
            </a:r>
          </a:p>
          <a:p>
            <a:r>
              <a:rPr lang="en-US" sz="2400" dirty="0"/>
              <a:t>Mean change from baseline to end of treatment</a:t>
            </a:r>
          </a:p>
          <a:p>
            <a:r>
              <a:rPr lang="en-US" sz="2400" dirty="0"/>
              <a:t>Any source (e.g. journal articles, register entries, etc.)</a:t>
            </a:r>
            <a:endParaRPr lang="en-AU" sz="2400" dirty="0"/>
          </a:p>
          <a:p>
            <a:endParaRPr lang="en-AU" sz="2400" dirty="0"/>
          </a:p>
        </p:txBody>
      </p:sp>
    </p:spTree>
    <p:extLst>
      <p:ext uri="{BB962C8B-B14F-4D97-AF65-F5344CB8AC3E}">
        <p14:creationId xmlns:p14="http://schemas.microsoft.com/office/powerpoint/2010/main" val="406945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3</a:t>
            </a:r>
          </a:p>
        </p:txBody>
      </p:sp>
      <p:sp>
        <p:nvSpPr>
          <p:cNvPr id="25603" name="Rectangle 3"/>
          <p:cNvSpPr>
            <a:spLocks noGrp="1" noChangeArrowheads="1"/>
          </p:cNvSpPr>
          <p:nvPr>
            <p:ph idx="4294967295"/>
          </p:nvPr>
        </p:nvSpPr>
        <p:spPr>
          <a:xfrm>
            <a:off x="439738" y="2249836"/>
            <a:ext cx="7352778" cy="3910012"/>
          </a:xfrm>
        </p:spPr>
        <p:txBody>
          <a:bodyPr/>
          <a:lstStyle/>
          <a:p>
            <a:r>
              <a:rPr lang="en-AU" sz="2400" dirty="0"/>
              <a:t>Assemble various sources of information about each study meeting the inclusion criteria of the review</a:t>
            </a:r>
          </a:p>
          <a:p>
            <a:pPr marL="342900" indent="-342900">
              <a:buFont typeface="Arial" panose="020B0604020202020204" pitchFamily="34" charset="0"/>
              <a:buChar char="•"/>
            </a:pPr>
            <a:r>
              <a:rPr lang="en-AU" sz="2400" dirty="0"/>
              <a:t>trials register entry</a:t>
            </a:r>
          </a:p>
          <a:p>
            <a:pPr marL="342900" indent="-342900">
              <a:buFont typeface="Arial" panose="020B0604020202020204" pitchFamily="34" charset="0"/>
              <a:buChar char="•"/>
            </a:pPr>
            <a:r>
              <a:rPr lang="en-AU" sz="2400" dirty="0"/>
              <a:t>protocol</a:t>
            </a:r>
          </a:p>
          <a:p>
            <a:pPr marL="342900" indent="-342900">
              <a:buFont typeface="Arial" panose="020B0604020202020204" pitchFamily="34" charset="0"/>
              <a:buChar char="•"/>
            </a:pPr>
            <a:r>
              <a:rPr lang="en-AU" sz="2400" dirty="0"/>
              <a:t>journal articles</a:t>
            </a:r>
          </a:p>
          <a:p>
            <a:pPr marL="342900" indent="-342900">
              <a:buFont typeface="Arial" panose="020B0604020202020204" pitchFamily="34" charset="0"/>
              <a:buChar char="•"/>
            </a:pPr>
            <a:r>
              <a:rPr lang="en-AU" sz="2400" dirty="0"/>
              <a:t>clinical study reports (CSRs) and other regulatory documents </a:t>
            </a:r>
          </a:p>
          <a:p>
            <a:pPr marL="342900" indent="-342900">
              <a:buFont typeface="Arial" panose="020B0604020202020204" pitchFamily="34" charset="0"/>
              <a:buChar char="•"/>
            </a:pPr>
            <a:r>
              <a:rPr lang="en-AU" sz="2400" dirty="0"/>
              <a:t>info from authors or sponsors</a:t>
            </a:r>
          </a:p>
        </p:txBody>
      </p:sp>
    </p:spTree>
    <p:extLst>
      <p:ext uri="{BB962C8B-B14F-4D97-AF65-F5344CB8AC3E}">
        <p14:creationId xmlns:p14="http://schemas.microsoft.com/office/powerpoint/2010/main" val="295562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8" y="1245813"/>
            <a:ext cx="8341007" cy="632838"/>
          </a:xfrm>
        </p:spPr>
        <p:txBody>
          <a:bodyPr/>
          <a:lstStyle/>
          <a:p>
            <a:r>
              <a:rPr lang="en-US" altLang="en-US" dirty="0"/>
              <a:t>Steps of a Cochrane </a:t>
            </a:r>
            <a:r>
              <a:rPr lang="hr-HR" altLang="en-US" dirty="0" err="1"/>
              <a:t>Review</a:t>
            </a:r>
            <a:endParaRPr lang="en-AU" altLang="en-US" dirty="0"/>
          </a:p>
        </p:txBody>
      </p:sp>
      <p:sp>
        <p:nvSpPr>
          <p:cNvPr id="15363" name="Content Placeholder 8"/>
          <p:cNvSpPr>
            <a:spLocks noGrp="1"/>
          </p:cNvSpPr>
          <p:nvPr>
            <p:ph idx="4294967295"/>
          </p:nvPr>
        </p:nvSpPr>
        <p:spPr>
          <a:xfrm>
            <a:off x="439738" y="2091977"/>
            <a:ext cx="6050071"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b="1" dirty="0" err="1"/>
              <a:t>analyse</a:t>
            </a:r>
            <a:r>
              <a:rPr lang="en-US" altLang="en-US" sz="2200" b="1" dirty="0"/>
              <a:t> and present results</a:t>
            </a:r>
          </a:p>
          <a:p>
            <a:pPr marL="457200" indent="-457200" eaLnBrk="1" hangingPunct="1">
              <a:buFont typeface="Calibri" panose="020F0502020204030204" pitchFamily="34" charset="0"/>
              <a:buAutoNum type="arabicPeriod"/>
            </a:pPr>
            <a:r>
              <a:rPr lang="en-US" altLang="en-US" sz="2200" b="1"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29314411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3</a:t>
            </a:r>
          </a:p>
        </p:txBody>
      </p:sp>
      <p:sp>
        <p:nvSpPr>
          <p:cNvPr id="25603" name="Rectangle 3"/>
          <p:cNvSpPr>
            <a:spLocks noGrp="1" noChangeArrowheads="1"/>
          </p:cNvSpPr>
          <p:nvPr>
            <p:ph idx="4294967295"/>
          </p:nvPr>
        </p:nvSpPr>
        <p:spPr>
          <a:xfrm>
            <a:off x="439738" y="2249836"/>
            <a:ext cx="7352778" cy="3910012"/>
          </a:xfrm>
        </p:spPr>
        <p:txBody>
          <a:bodyPr/>
          <a:lstStyle/>
          <a:p>
            <a:pPr lvl="0"/>
            <a:r>
              <a:rPr lang="en-GB" sz="2400" dirty="0"/>
              <a:t>For each study meeting the inclusion criteria </a:t>
            </a:r>
            <a:r>
              <a:rPr lang="en-AU" sz="2400" dirty="0"/>
              <a:t>of the review</a:t>
            </a:r>
            <a:r>
              <a:rPr lang="en-GB" sz="2400" dirty="0"/>
              <a:t>:</a:t>
            </a:r>
          </a:p>
          <a:p>
            <a:pPr marL="792162" indent="-514350">
              <a:buFont typeface="+mj-lt"/>
              <a:buAutoNum type="arabicPeriod"/>
            </a:pPr>
            <a:r>
              <a:rPr lang="en-AU" sz="2400" dirty="0"/>
              <a:t>Compare information about what outcomes were measured with results that were available</a:t>
            </a:r>
          </a:p>
          <a:p>
            <a:pPr marL="792162" indent="-514350">
              <a:buFont typeface="+mj-lt"/>
              <a:buAutoNum type="arabicPeriod"/>
            </a:pPr>
            <a:r>
              <a:rPr lang="en-GB" sz="2400" dirty="0">
                <a:cs typeface="Arial" panose="020B0604020202020204" pitchFamily="34" charset="0"/>
              </a:rPr>
              <a:t>Record whether the particular results sought were available for the study</a:t>
            </a:r>
          </a:p>
          <a:p>
            <a:pPr marL="792162" indent="-514350">
              <a:buFont typeface="+mj-lt"/>
              <a:buAutoNum type="arabicPeriod"/>
            </a:pPr>
            <a:r>
              <a:rPr lang="en-GB" sz="2400" dirty="0">
                <a:cs typeface="Arial" panose="020B0604020202020204" pitchFamily="34" charset="0"/>
              </a:rPr>
              <a:t>If unavailable, consider whether this is because of the nature of the findings (e.g. statistical non-significance, unfavourable direction of effect)</a:t>
            </a:r>
            <a:endParaRPr lang="en-AU" sz="2400" dirty="0">
              <a:cs typeface="Arial" panose="020B0604020202020204" pitchFamily="34" charset="0"/>
            </a:endParaRPr>
          </a:p>
        </p:txBody>
      </p:sp>
    </p:spTree>
    <p:extLst>
      <p:ext uri="{BB962C8B-B14F-4D97-AF65-F5344CB8AC3E}">
        <p14:creationId xmlns:p14="http://schemas.microsoft.com/office/powerpoint/2010/main" val="61943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3</a:t>
            </a:r>
          </a:p>
        </p:txBody>
      </p:sp>
      <p:sp>
        <p:nvSpPr>
          <p:cNvPr id="25603" name="Rectangle 3"/>
          <p:cNvSpPr>
            <a:spLocks noGrp="1" noChangeArrowheads="1"/>
          </p:cNvSpPr>
          <p:nvPr>
            <p:ph idx="4294967295"/>
          </p:nvPr>
        </p:nvSpPr>
        <p:spPr>
          <a:xfrm>
            <a:off x="439738" y="2249836"/>
            <a:ext cx="7352778" cy="3910012"/>
          </a:xfrm>
        </p:spPr>
        <p:txBody>
          <a:bodyPr/>
          <a:lstStyle/>
          <a:p>
            <a:r>
              <a:rPr lang="en-AU" sz="2400" dirty="0"/>
              <a:t>May be reasonable to suspect selective non-reporting if:</a:t>
            </a:r>
          </a:p>
          <a:p>
            <a:pPr marL="342900" indent="-342900">
              <a:buFont typeface="Arial" panose="020B0604020202020204" pitchFamily="34" charset="0"/>
              <a:buChar char="•"/>
            </a:pPr>
            <a:r>
              <a:rPr lang="en-US" sz="2400" dirty="0">
                <a:cs typeface="Arial" panose="020B0604020202020204" pitchFamily="34" charset="0"/>
              </a:rPr>
              <a:t>outcome was pre-specified yet no result is available, and no explanation for its absence is provided</a:t>
            </a:r>
          </a:p>
          <a:p>
            <a:pPr marL="342900" indent="-342900">
              <a:buFont typeface="Arial" panose="020B0604020202020204" pitchFamily="34" charset="0"/>
              <a:buChar char="•"/>
            </a:pPr>
            <a:r>
              <a:rPr lang="en-US" sz="2400" dirty="0">
                <a:cs typeface="Arial" panose="020B0604020202020204" pitchFamily="34" charset="0"/>
              </a:rPr>
              <a:t>results were incompletely reported when the between-group difference was statistically non-significant</a:t>
            </a:r>
          </a:p>
          <a:p>
            <a:pPr marL="342900" indent="-342900">
              <a:buFont typeface="Arial" panose="020B0604020202020204" pitchFamily="34" charset="0"/>
              <a:buChar char="•"/>
            </a:pPr>
            <a:r>
              <a:rPr lang="en-US" sz="2400" dirty="0">
                <a:cs typeface="Arial" panose="020B0604020202020204" pitchFamily="34" charset="0"/>
              </a:rPr>
              <a:t>outcome is almost certain to have been recorded but no results are available (refer to core outcome sets)</a:t>
            </a:r>
          </a:p>
          <a:p>
            <a:pPr marL="342900" indent="-342900">
              <a:buFont typeface="Arial" panose="020B0604020202020204" pitchFamily="34" charset="0"/>
              <a:buChar char="•"/>
            </a:pPr>
            <a:r>
              <a:rPr lang="en-US" sz="2400" dirty="0">
                <a:cs typeface="Arial" panose="020B0604020202020204" pitchFamily="34" charset="0"/>
              </a:rPr>
              <a:t>authors have conflicts of interest that might have led them to withhold </a:t>
            </a:r>
            <a:r>
              <a:rPr lang="en-US" sz="2400" dirty="0" err="1">
                <a:cs typeface="Arial" panose="020B0604020202020204" pitchFamily="34" charset="0"/>
              </a:rPr>
              <a:t>unfavourable</a:t>
            </a:r>
            <a:r>
              <a:rPr lang="en-US" sz="2400" dirty="0">
                <a:cs typeface="Arial" panose="020B0604020202020204" pitchFamily="34" charset="0"/>
              </a:rPr>
              <a:t> results (refer to TACIT)</a:t>
            </a:r>
            <a:endParaRPr lang="en-AU" dirty="0"/>
          </a:p>
          <a:p>
            <a:pPr lvl="0"/>
            <a:endParaRPr lang="en-AU" sz="2400" dirty="0">
              <a:cs typeface="Arial" panose="020B0604020202020204" pitchFamily="34" charset="0"/>
            </a:endParaRPr>
          </a:p>
        </p:txBody>
      </p:sp>
    </p:spTree>
    <p:extLst>
      <p:ext uri="{BB962C8B-B14F-4D97-AF65-F5344CB8AC3E}">
        <p14:creationId xmlns:p14="http://schemas.microsoft.com/office/powerpoint/2010/main" val="398375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3</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Results might be unavailable for a reason other than selective non-reporting, e.g.</a:t>
            </a:r>
          </a:p>
          <a:p>
            <a:pPr marL="342900" indent="-342900">
              <a:buFont typeface="Arial" panose="020B0604020202020204" pitchFamily="34" charset="0"/>
              <a:buChar char="•"/>
            </a:pPr>
            <a:r>
              <a:rPr lang="en-US" sz="2400" dirty="0">
                <a:cs typeface="Arial" panose="020B0604020202020204" pitchFamily="34" charset="0"/>
              </a:rPr>
              <a:t>the outcome was clearly not measured (based on an examination of the protocol or statistical analysis plan)</a:t>
            </a:r>
          </a:p>
          <a:p>
            <a:pPr marL="342900" indent="-342900">
              <a:buFont typeface="Arial" panose="020B0604020202020204" pitchFamily="34" charset="0"/>
              <a:buChar char="•"/>
            </a:pPr>
            <a:r>
              <a:rPr lang="en-US" sz="2400" dirty="0">
                <a:cs typeface="Arial" panose="020B0604020202020204" pitchFamily="34" charset="0"/>
              </a:rPr>
              <a:t>the instrument or equipment needed to measure the outcome were not available at the time the study was conducted</a:t>
            </a:r>
          </a:p>
          <a:p>
            <a:pPr marL="342900" indent="-342900">
              <a:buFont typeface="Arial" panose="020B0604020202020204" pitchFamily="34" charset="0"/>
              <a:buChar char="•"/>
            </a:pPr>
            <a:r>
              <a:rPr lang="en-US" sz="2400" dirty="0">
                <a:cs typeface="Arial" panose="020B0604020202020204" pitchFamily="34" charset="0"/>
              </a:rPr>
              <a:t>the outcome was measured but data were not </a:t>
            </a:r>
            <a:r>
              <a:rPr lang="en-US" sz="2400" dirty="0" err="1">
                <a:cs typeface="Arial" panose="020B0604020202020204" pitchFamily="34" charset="0"/>
              </a:rPr>
              <a:t>analysed</a:t>
            </a:r>
            <a:r>
              <a:rPr lang="en-US" sz="2400" dirty="0">
                <a:cs typeface="Arial" panose="020B0604020202020204" pitchFamily="34" charset="0"/>
              </a:rPr>
              <a:t> owing to a fault in the measurement instrument, or substantial missing data</a:t>
            </a:r>
          </a:p>
          <a:p>
            <a:pPr lvl="0"/>
            <a:endParaRPr lang="en-AU" sz="2400" dirty="0">
              <a:cs typeface="Arial" panose="020B0604020202020204" pitchFamily="34" charset="0"/>
            </a:endParaRPr>
          </a:p>
        </p:txBody>
      </p:sp>
    </p:spTree>
    <p:extLst>
      <p:ext uri="{BB962C8B-B14F-4D97-AF65-F5344CB8AC3E}">
        <p14:creationId xmlns:p14="http://schemas.microsoft.com/office/powerpoint/2010/main" val="202647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3</a:t>
            </a:r>
          </a:p>
        </p:txBody>
      </p:sp>
      <p:sp>
        <p:nvSpPr>
          <p:cNvPr id="25603" name="Rectangle 3"/>
          <p:cNvSpPr>
            <a:spLocks noGrp="1" noChangeArrowheads="1"/>
          </p:cNvSpPr>
          <p:nvPr>
            <p:ph idx="4294967295"/>
          </p:nvPr>
        </p:nvSpPr>
        <p:spPr>
          <a:xfrm>
            <a:off x="439738" y="2249836"/>
            <a:ext cx="7352778" cy="3910012"/>
          </a:xfrm>
        </p:spPr>
        <p:txBody>
          <a:bodyPr/>
          <a:lstStyle/>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endParaRPr lang="en-AU" sz="1600" dirty="0">
              <a:cs typeface="Arial" panose="020B0604020202020204" pitchFamily="34" charset="0"/>
            </a:endParaRPr>
          </a:p>
          <a:p>
            <a:pPr lvl="0"/>
            <a:r>
              <a:rPr lang="en-AU" sz="1400" dirty="0">
                <a:cs typeface="Arial" panose="020B0604020202020204" pitchFamily="34" charset="0"/>
              </a:rPr>
              <a:t>Matrix template modified from Kirkham et al. BMJ 2018;362:k3802</a:t>
            </a:r>
          </a:p>
          <a:p>
            <a:pPr lvl="0"/>
            <a:endParaRPr lang="en-AU" sz="2400" dirty="0">
              <a:cs typeface="Arial" panose="020B0604020202020204" pitchFamily="34" charset="0"/>
            </a:endParaRPr>
          </a:p>
        </p:txBody>
      </p:sp>
      <p:pic>
        <p:nvPicPr>
          <p:cNvPr id="4" name="Picture 3">
            <a:extLst>
              <a:ext uri="{FF2B5EF4-FFF2-40B4-BE49-F238E27FC236}">
                <a16:creationId xmlns:a16="http://schemas.microsoft.com/office/drawing/2014/main" id="{6279A1DB-DB3F-437B-B2AF-B8342D7D8248}"/>
              </a:ext>
            </a:extLst>
          </p:cNvPr>
          <p:cNvPicPr>
            <a:picLocks noChangeAspect="1"/>
          </p:cNvPicPr>
          <p:nvPr/>
        </p:nvPicPr>
        <p:blipFill>
          <a:blip r:embed="rId3"/>
          <a:stretch>
            <a:fillRect/>
          </a:stretch>
        </p:blipFill>
        <p:spPr>
          <a:xfrm>
            <a:off x="195146" y="2400060"/>
            <a:ext cx="8798312" cy="3609564"/>
          </a:xfrm>
          <a:prstGeom prst="rect">
            <a:avLst/>
          </a:prstGeom>
        </p:spPr>
      </p:pic>
    </p:spTree>
    <p:extLst>
      <p:ext uri="{BB962C8B-B14F-4D97-AF65-F5344CB8AC3E}">
        <p14:creationId xmlns:p14="http://schemas.microsoft.com/office/powerpoint/2010/main" val="53025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8E87-04E4-4A2D-A29D-3F6E28B977BE}"/>
              </a:ext>
            </a:extLst>
          </p:cNvPr>
          <p:cNvSpPr/>
          <p:nvPr/>
        </p:nvSpPr>
        <p:spPr>
          <a:xfrm>
            <a:off x="288235" y="357811"/>
            <a:ext cx="872420" cy="82494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7CD17ED8-56B8-41D3-AD5A-DBF13B47473F}"/>
              </a:ext>
            </a:extLst>
          </p:cNvPr>
          <p:cNvPicPr>
            <a:picLocks noChangeAspect="1"/>
          </p:cNvPicPr>
          <p:nvPr/>
        </p:nvPicPr>
        <p:blipFill>
          <a:blip r:embed="rId3"/>
          <a:stretch>
            <a:fillRect/>
          </a:stretch>
        </p:blipFill>
        <p:spPr>
          <a:xfrm>
            <a:off x="646772" y="134409"/>
            <a:ext cx="7772399" cy="6612079"/>
          </a:xfrm>
          <a:prstGeom prst="rect">
            <a:avLst/>
          </a:prstGeom>
        </p:spPr>
      </p:pic>
      <p:grpSp>
        <p:nvGrpSpPr>
          <p:cNvPr id="23" name="Group 22">
            <a:extLst>
              <a:ext uri="{FF2B5EF4-FFF2-40B4-BE49-F238E27FC236}">
                <a16:creationId xmlns:a16="http://schemas.microsoft.com/office/drawing/2014/main" id="{03919DB1-E835-4172-8DAD-9E1C1661AE33}"/>
              </a:ext>
            </a:extLst>
          </p:cNvPr>
          <p:cNvGrpSpPr/>
          <p:nvPr/>
        </p:nvGrpSpPr>
        <p:grpSpPr>
          <a:xfrm>
            <a:off x="5226208" y="1639229"/>
            <a:ext cx="587300" cy="5073798"/>
            <a:chOff x="5226208" y="1639229"/>
            <a:chExt cx="587300" cy="5073798"/>
          </a:xfrm>
        </p:grpSpPr>
        <p:sp>
          <p:nvSpPr>
            <p:cNvPr id="16" name="Oval 15">
              <a:extLst>
                <a:ext uri="{FF2B5EF4-FFF2-40B4-BE49-F238E27FC236}">
                  <a16:creationId xmlns:a16="http://schemas.microsoft.com/office/drawing/2014/main" id="{B903928C-86BB-4ADA-AFC1-B68221725FC4}"/>
                </a:ext>
              </a:extLst>
            </p:cNvPr>
            <p:cNvSpPr/>
            <p:nvPr/>
          </p:nvSpPr>
          <p:spPr>
            <a:xfrm>
              <a:off x="5229922" y="1639229"/>
              <a:ext cx="579863" cy="31223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EE363F3D-719B-420E-A8EA-E192E9AEAC72}"/>
                </a:ext>
              </a:extLst>
            </p:cNvPr>
            <p:cNvSpPr/>
            <p:nvPr/>
          </p:nvSpPr>
          <p:spPr>
            <a:xfrm>
              <a:off x="5226208" y="2583364"/>
              <a:ext cx="579863" cy="31223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3127F74A-CC78-4663-83A2-917482379BBB}"/>
                </a:ext>
              </a:extLst>
            </p:cNvPr>
            <p:cNvSpPr/>
            <p:nvPr/>
          </p:nvSpPr>
          <p:spPr>
            <a:xfrm>
              <a:off x="5233645" y="2914184"/>
              <a:ext cx="579863" cy="31223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D4094B50-9437-4A3F-AB9B-C5DD02259736}"/>
                </a:ext>
              </a:extLst>
            </p:cNvPr>
            <p:cNvSpPr/>
            <p:nvPr/>
          </p:nvSpPr>
          <p:spPr>
            <a:xfrm>
              <a:off x="5229930" y="6400793"/>
              <a:ext cx="579863" cy="31223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4297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B52D53-6A8E-4C9B-A253-818F31FBD927}"/>
              </a:ext>
            </a:extLst>
          </p:cNvPr>
          <p:cNvPicPr>
            <a:picLocks noChangeAspect="1"/>
          </p:cNvPicPr>
          <p:nvPr/>
        </p:nvPicPr>
        <p:blipFill>
          <a:blip r:embed="rId3"/>
          <a:stretch>
            <a:fillRect/>
          </a:stretch>
        </p:blipFill>
        <p:spPr>
          <a:xfrm>
            <a:off x="179146" y="1473208"/>
            <a:ext cx="8785707" cy="4936885"/>
          </a:xfrm>
          <a:prstGeom prst="rect">
            <a:avLst/>
          </a:prstGeom>
        </p:spPr>
      </p:pic>
    </p:spTree>
    <p:extLst>
      <p:ext uri="{BB962C8B-B14F-4D97-AF65-F5344CB8AC3E}">
        <p14:creationId xmlns:p14="http://schemas.microsoft.com/office/powerpoint/2010/main" val="11879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dirty="0"/>
              <a:t>ROB-ME framework: Step 4</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Impact of known missing results:</a:t>
            </a:r>
          </a:p>
          <a:p>
            <a:pPr marL="342900" indent="-342900">
              <a:buFont typeface="Arial" panose="020B0604020202020204" pitchFamily="34" charset="0"/>
              <a:buChar char="•"/>
            </a:pPr>
            <a:r>
              <a:rPr lang="en-US" sz="2400" dirty="0"/>
              <a:t>Data from 4934 participants included in the meta-analysis</a:t>
            </a:r>
          </a:p>
          <a:p>
            <a:pPr marL="342900" indent="-342900">
              <a:buFont typeface="Arial" panose="020B0604020202020204" pitchFamily="34" charset="0"/>
              <a:buChar char="•"/>
            </a:pPr>
            <a:r>
              <a:rPr lang="en-AU" sz="2400" dirty="0"/>
              <a:t>Data from 725 participants missing</a:t>
            </a:r>
          </a:p>
          <a:p>
            <a:pPr marL="342900" indent="-342900">
              <a:buFont typeface="Arial" panose="020B0604020202020204" pitchFamily="34" charset="0"/>
              <a:buChar char="•"/>
            </a:pPr>
            <a:r>
              <a:rPr lang="en-US" sz="2400" dirty="0"/>
              <a:t>725/(4934+725) = 13% of total participant data known to be missing from the meta-analysis</a:t>
            </a:r>
          </a:p>
          <a:p>
            <a:pPr marL="342900" indent="-342900">
              <a:buFont typeface="Arial" panose="020B0604020202020204" pitchFamily="34" charset="0"/>
              <a:buChar char="•"/>
            </a:pPr>
            <a:r>
              <a:rPr lang="en-US" sz="2400" dirty="0"/>
              <a:t>Consider performing sensitivity analysis (see Chapter 13 of the Handbook for more details)</a:t>
            </a:r>
          </a:p>
        </p:txBody>
      </p:sp>
    </p:spTree>
    <p:extLst>
      <p:ext uri="{BB962C8B-B14F-4D97-AF65-F5344CB8AC3E}">
        <p14:creationId xmlns:p14="http://schemas.microsoft.com/office/powerpoint/2010/main" val="274076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ROB-ME framework: Step 5</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There may be no evidence of selective non-reporting of results in the studies meeting the inclusion criteria…</a:t>
            </a:r>
          </a:p>
          <a:p>
            <a:r>
              <a:rPr lang="en-US" sz="2400" dirty="0"/>
              <a:t>…but that doesn’t guarantee the synthesis is free of bias.</a:t>
            </a:r>
          </a:p>
          <a:p>
            <a:endParaRPr lang="en-US" sz="2400" dirty="0"/>
          </a:p>
          <a:p>
            <a:r>
              <a:rPr lang="en-US" sz="2400" dirty="0"/>
              <a:t>Additional results may be missing from the synthesis</a:t>
            </a:r>
          </a:p>
          <a:p>
            <a:pPr marL="342900" indent="-342900">
              <a:buFont typeface="Arial" panose="020B0604020202020204" pitchFamily="34" charset="0"/>
              <a:buChar char="•"/>
            </a:pPr>
            <a:r>
              <a:rPr lang="en-US" sz="2400" dirty="0"/>
              <a:t>studies that have been undertaken but not reported in any form</a:t>
            </a:r>
          </a:p>
          <a:p>
            <a:pPr marL="342900" indent="-342900">
              <a:buFont typeface="Arial" panose="020B0604020202020204" pitchFamily="34" charset="0"/>
              <a:buChar char="•"/>
            </a:pPr>
            <a:r>
              <a:rPr lang="en-US" sz="2400" dirty="0"/>
              <a:t>classic ‘publication </a:t>
            </a:r>
            <a:r>
              <a:rPr lang="en-US" sz="2400" dirty="0" err="1"/>
              <a:t>bias’</a:t>
            </a:r>
            <a:endParaRPr lang="en-US" sz="2400" dirty="0"/>
          </a:p>
        </p:txBody>
      </p:sp>
    </p:spTree>
    <p:extLst>
      <p:ext uri="{BB962C8B-B14F-4D97-AF65-F5344CB8AC3E}">
        <p14:creationId xmlns:p14="http://schemas.microsoft.com/office/powerpoint/2010/main" val="366920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ROB-ME framework: Step 5</a:t>
            </a:r>
          </a:p>
        </p:txBody>
      </p:sp>
      <p:sp>
        <p:nvSpPr>
          <p:cNvPr id="25603" name="Rectangle 3"/>
          <p:cNvSpPr>
            <a:spLocks noGrp="1" noChangeArrowheads="1"/>
          </p:cNvSpPr>
          <p:nvPr>
            <p:ph idx="4294967295"/>
          </p:nvPr>
        </p:nvSpPr>
        <p:spPr>
          <a:xfrm>
            <a:off x="439738" y="2249836"/>
            <a:ext cx="6756709" cy="3910012"/>
          </a:xfrm>
        </p:spPr>
        <p:txBody>
          <a:bodyPr/>
          <a:lstStyle/>
          <a:p>
            <a:r>
              <a:rPr lang="en-US" dirty="0"/>
              <a:t>Consider whether circumstances indicate potential for there to be additional studies that were not identified because of the P value, magnitude or direction of results generated</a:t>
            </a:r>
          </a:p>
          <a:p>
            <a:r>
              <a:rPr lang="en-US" dirty="0"/>
              <a:t>Less concerned when reviewing set of studies known to have been initiated, irrespective of their results (e.g. prospective meta-analysis)</a:t>
            </a:r>
          </a:p>
          <a:p>
            <a:r>
              <a:rPr lang="en-US" dirty="0"/>
              <a:t>More concerns if:</a:t>
            </a:r>
          </a:p>
          <a:p>
            <a:pPr marL="342900" indent="-342900">
              <a:buFont typeface="Arial" panose="020B0604020202020204" pitchFamily="34" charset="0"/>
              <a:buChar char="•"/>
            </a:pPr>
            <a:r>
              <a:rPr lang="en-US" dirty="0"/>
              <a:t>research area is not one for which all studies are expected to have been prospectively registered</a:t>
            </a:r>
          </a:p>
          <a:p>
            <a:pPr marL="342900" indent="-342900">
              <a:buFont typeface="Arial" panose="020B0604020202020204" pitchFamily="34" charset="0"/>
              <a:buChar char="•"/>
            </a:pPr>
            <a:r>
              <a:rPr lang="en-US" dirty="0"/>
              <a:t>no trials registers were searched</a:t>
            </a:r>
          </a:p>
          <a:p>
            <a:pPr marL="342900" indent="-342900">
              <a:buFont typeface="Arial" panose="020B0604020202020204" pitchFamily="34" charset="0"/>
              <a:buChar char="•"/>
            </a:pPr>
            <a:r>
              <a:rPr lang="en-US" dirty="0"/>
              <a:t>search strategy designed to retrieve studies only if they </a:t>
            </a:r>
            <a:r>
              <a:rPr lang="en-US" i="1" dirty="0"/>
              <a:t>reported</a:t>
            </a:r>
            <a:r>
              <a:rPr lang="en-US" dirty="0"/>
              <a:t> a particular outcome</a:t>
            </a:r>
          </a:p>
        </p:txBody>
      </p:sp>
    </p:spTree>
    <p:extLst>
      <p:ext uri="{BB962C8B-B14F-4D97-AF65-F5344CB8AC3E}">
        <p14:creationId xmlns:p14="http://schemas.microsoft.com/office/powerpoint/2010/main" val="2390922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ROB-ME framework: Step 5</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Consider findings of graphical and statistical methods, </a:t>
            </a:r>
            <a:r>
              <a:rPr lang="en-US" sz="2400" b="1" dirty="0"/>
              <a:t>when appropriate</a:t>
            </a:r>
          </a:p>
          <a:p>
            <a:pPr marL="342900" indent="-342900">
              <a:buFont typeface="Arial" panose="020B0604020202020204" pitchFamily="34" charset="0"/>
              <a:buChar char="•"/>
            </a:pPr>
            <a:r>
              <a:rPr lang="en-US" sz="2400" dirty="0"/>
              <a:t>contour-enhanced funnel plots</a:t>
            </a:r>
          </a:p>
          <a:p>
            <a:pPr marL="342900" indent="-342900">
              <a:buFont typeface="Arial" panose="020B0604020202020204" pitchFamily="34" charset="0"/>
              <a:buChar char="•"/>
            </a:pPr>
            <a:r>
              <a:rPr lang="en-US" sz="2400" dirty="0">
                <a:solidFill>
                  <a:schemeClr val="bg1">
                    <a:lumMod val="75000"/>
                  </a:schemeClr>
                </a:solidFill>
              </a:rPr>
              <a:t>tests for funnel plot asymmetry</a:t>
            </a:r>
          </a:p>
          <a:p>
            <a:pPr marL="342900" indent="-342900">
              <a:buFont typeface="Arial" panose="020B0604020202020204" pitchFamily="34" charset="0"/>
              <a:buChar char="•"/>
            </a:pPr>
            <a:r>
              <a:rPr lang="en-US" sz="2400" dirty="0">
                <a:solidFill>
                  <a:schemeClr val="bg1">
                    <a:lumMod val="75000"/>
                  </a:schemeClr>
                </a:solidFill>
              </a:rPr>
              <a:t>sensitivity analyses</a:t>
            </a:r>
          </a:p>
        </p:txBody>
      </p:sp>
    </p:spTree>
    <p:extLst>
      <p:ext uri="{BB962C8B-B14F-4D97-AF65-F5344CB8AC3E}">
        <p14:creationId xmlns:p14="http://schemas.microsoft.com/office/powerpoint/2010/main" val="393214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Session outline</a:t>
            </a:r>
            <a:endParaRPr lang="en-AU" altLang="en-US"/>
          </a:p>
        </p:txBody>
      </p:sp>
      <p:sp>
        <p:nvSpPr>
          <p:cNvPr id="23555" name="Content Placeholder 2"/>
          <p:cNvSpPr>
            <a:spLocks noGrp="1"/>
          </p:cNvSpPr>
          <p:nvPr>
            <p:ph idx="1"/>
          </p:nvPr>
        </p:nvSpPr>
        <p:spPr/>
        <p:txBody>
          <a:bodyPr/>
          <a:lstStyle/>
          <a:p>
            <a:pPr marL="342900" indent="-342900">
              <a:buFont typeface="Arial" panose="020B0604020202020204" pitchFamily="34" charset="0"/>
              <a:buChar char="•"/>
            </a:pPr>
            <a:r>
              <a:rPr lang="en-AU" altLang="en-US" sz="2400" b="1" dirty="0"/>
              <a:t>understanding non-reporting biases</a:t>
            </a:r>
          </a:p>
          <a:p>
            <a:pPr marL="342900" indent="-342900">
              <a:buFont typeface="Arial" panose="020B0604020202020204" pitchFamily="34" charset="0"/>
              <a:buChar char="•"/>
            </a:pPr>
            <a:r>
              <a:rPr lang="en-AU" altLang="en-US" sz="2400" dirty="0"/>
              <a:t>minimising risk of bias due to missing results in a synthesis</a:t>
            </a:r>
          </a:p>
          <a:p>
            <a:pPr marL="342900" indent="-342900">
              <a:buFont typeface="Arial" panose="020B0604020202020204" pitchFamily="34" charset="0"/>
              <a:buChar char="•"/>
            </a:pPr>
            <a:r>
              <a:rPr lang="en-AU" altLang="en-US" sz="2400" dirty="0"/>
              <a:t>assessing risk of bias due to missing results in a synthesis</a:t>
            </a:r>
          </a:p>
        </p:txBody>
      </p:sp>
    </p:spTree>
    <p:extLst>
      <p:ext uri="{BB962C8B-B14F-4D97-AF65-F5344CB8AC3E}">
        <p14:creationId xmlns:p14="http://schemas.microsoft.com/office/powerpoint/2010/main" val="700527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Funnel plots</a:t>
            </a:r>
            <a:endParaRPr lang="en-AU" altLang="en-US"/>
          </a:p>
        </p:txBody>
      </p:sp>
      <p:sp>
        <p:nvSpPr>
          <p:cNvPr id="11267" name="Rectangle 3"/>
          <p:cNvSpPr>
            <a:spLocks noGrp="1" noChangeArrowheads="1"/>
          </p:cNvSpPr>
          <p:nvPr>
            <p:ph idx="4294967295"/>
          </p:nvPr>
        </p:nvSpPr>
        <p:spPr>
          <a:xfrm>
            <a:off x="717550" y="2260600"/>
            <a:ext cx="6336393" cy="3910013"/>
          </a:xfrm>
        </p:spPr>
        <p:txBody>
          <a:bodyPr/>
          <a:lstStyle/>
          <a:p>
            <a:pPr lvl="1"/>
            <a:r>
              <a:rPr lang="en-GB" altLang="en-US" sz="2400" dirty="0"/>
              <a:t>plot effect size against study size</a:t>
            </a:r>
          </a:p>
          <a:p>
            <a:pPr lvl="2"/>
            <a:r>
              <a:rPr lang="en-GB" altLang="en-US" sz="2000" dirty="0"/>
              <a:t>study size usually indicated by a measure like standard error</a:t>
            </a:r>
            <a:endParaRPr lang="en-AU" altLang="en-US" sz="2000" dirty="0"/>
          </a:p>
          <a:p>
            <a:pPr lvl="1"/>
            <a:r>
              <a:rPr lang="en-GB" altLang="en-US" sz="2400" dirty="0"/>
              <a:t>studies will be scattered around the effect estimate</a:t>
            </a:r>
          </a:p>
          <a:p>
            <a:pPr lvl="2"/>
            <a:r>
              <a:rPr lang="en-GB" altLang="en-US" sz="2000" dirty="0"/>
              <a:t>larger studies at the top, smaller studies further down</a:t>
            </a:r>
          </a:p>
          <a:p>
            <a:pPr lvl="2"/>
            <a:r>
              <a:rPr lang="en-GB" altLang="en-US" sz="2000" dirty="0"/>
              <a:t>small studies expected to scatter more widely</a:t>
            </a:r>
          </a:p>
          <a:p>
            <a:pPr lvl="1"/>
            <a:r>
              <a:rPr lang="en-GB" altLang="en-US" sz="2400" dirty="0"/>
              <a:t>a symmetrical plot will look like an inverted funnel or triangle</a:t>
            </a:r>
          </a:p>
        </p:txBody>
      </p:sp>
    </p:spTree>
    <p:extLst>
      <p:ext uri="{BB962C8B-B14F-4D97-AF65-F5344CB8AC3E}">
        <p14:creationId xmlns:p14="http://schemas.microsoft.com/office/powerpoint/2010/main" val="29782906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412749" y="1255094"/>
            <a:ext cx="6120000" cy="632838"/>
          </a:xfrm>
        </p:spPr>
        <p:txBody>
          <a:bodyPr/>
          <a:lstStyle/>
          <a:p>
            <a:r>
              <a:rPr lang="en-GB" dirty="0"/>
              <a:t> Symmetrical funnel plot</a:t>
            </a:r>
          </a:p>
        </p:txBody>
      </p:sp>
      <p:sp>
        <p:nvSpPr>
          <p:cNvPr id="744451" name="Rectangle 3"/>
          <p:cNvSpPr>
            <a:spLocks noChangeArrowheads="1"/>
          </p:cNvSpPr>
          <p:nvPr/>
        </p:nvSpPr>
        <p:spPr bwMode="auto">
          <a:xfrm rot="16200000">
            <a:off x="-381000" y="3751700"/>
            <a:ext cx="2049463" cy="461963"/>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Standard Error</a:t>
            </a:r>
          </a:p>
        </p:txBody>
      </p:sp>
      <p:sp>
        <p:nvSpPr>
          <p:cNvPr id="744452" name="Rectangle 4"/>
          <p:cNvSpPr>
            <a:spLocks noChangeArrowheads="1"/>
          </p:cNvSpPr>
          <p:nvPr/>
        </p:nvSpPr>
        <p:spPr bwMode="auto">
          <a:xfrm>
            <a:off x="4062413" y="6419420"/>
            <a:ext cx="909637" cy="461962"/>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Effect</a:t>
            </a:r>
          </a:p>
        </p:txBody>
      </p:sp>
      <p:sp>
        <p:nvSpPr>
          <p:cNvPr id="59" name="TextBox 5"/>
          <p:cNvSpPr txBox="1">
            <a:spLocks noChangeArrowheads="1"/>
          </p:cNvSpPr>
          <p:nvPr/>
        </p:nvSpPr>
        <p:spPr bwMode="auto">
          <a:xfrm>
            <a:off x="-48037" y="6541402"/>
            <a:ext cx="3703647" cy="307777"/>
          </a:xfrm>
          <a:prstGeom prst="rect">
            <a:avLst/>
          </a:prstGeom>
          <a:noFill/>
          <a:ln w="9525">
            <a:noFill/>
            <a:miter lim="800000"/>
            <a:headEnd/>
            <a:tailEnd/>
          </a:ln>
        </p:spPr>
        <p:txBody>
          <a:bodyPr wrap="square">
            <a:spAutoFit/>
          </a:bodyPr>
          <a:lstStyle/>
          <a:p>
            <a:pPr>
              <a:defRPr/>
            </a:pPr>
            <a:r>
              <a:rPr lang="en-AU" sz="1400" dirty="0">
                <a:solidFill>
                  <a:schemeClr val="tx2"/>
                </a:solidFill>
                <a:latin typeface="+mn-lt"/>
                <a:cs typeface="Arial" charset="0"/>
              </a:rPr>
              <a:t>Source: Matthias Egger &amp; Jonathan Sterne</a:t>
            </a:r>
          </a:p>
        </p:txBody>
      </p:sp>
      <p:grpSp>
        <p:nvGrpSpPr>
          <p:cNvPr id="12294" name="Group 115"/>
          <p:cNvGrpSpPr>
            <a:grpSpLocks noChangeAspect="1"/>
          </p:cNvGrpSpPr>
          <p:nvPr/>
        </p:nvGrpSpPr>
        <p:grpSpPr bwMode="auto">
          <a:xfrm>
            <a:off x="842963" y="2027675"/>
            <a:ext cx="7107237" cy="4462463"/>
            <a:chOff x="1633538" y="1736725"/>
            <a:chExt cx="6054725" cy="3802063"/>
          </a:xfrm>
        </p:grpSpPr>
        <p:sp>
          <p:nvSpPr>
            <p:cNvPr id="12295" name="Rectangle 3"/>
            <p:cNvSpPr>
              <a:spLocks noChangeAspect="1" noChangeArrowheads="1"/>
            </p:cNvSpPr>
            <p:nvPr/>
          </p:nvSpPr>
          <p:spPr bwMode="auto">
            <a:xfrm>
              <a:off x="2613025" y="51720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0.1</a:t>
              </a:r>
            </a:p>
          </p:txBody>
        </p:sp>
        <p:sp>
          <p:nvSpPr>
            <p:cNvPr id="12296" name="Line 4"/>
            <p:cNvSpPr>
              <a:spLocks noChangeAspect="1" noChangeShapeType="1"/>
            </p:cNvSpPr>
            <p:nvPr/>
          </p:nvSpPr>
          <p:spPr bwMode="auto">
            <a:xfrm flipV="1">
              <a:off x="283527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297" name="Rectangle 5"/>
            <p:cNvSpPr>
              <a:spLocks noChangeAspect="1" noChangeArrowheads="1"/>
            </p:cNvSpPr>
            <p:nvPr/>
          </p:nvSpPr>
          <p:spPr bwMode="auto">
            <a:xfrm>
              <a:off x="3644900" y="51720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0.33</a:t>
              </a:r>
            </a:p>
          </p:txBody>
        </p:sp>
        <p:sp>
          <p:nvSpPr>
            <p:cNvPr id="12298" name="Line 6"/>
            <p:cNvSpPr>
              <a:spLocks noChangeAspect="1" noChangeShapeType="1"/>
            </p:cNvSpPr>
            <p:nvPr/>
          </p:nvSpPr>
          <p:spPr bwMode="auto">
            <a:xfrm flipV="1">
              <a:off x="399732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299" name="Rectangle 7"/>
            <p:cNvSpPr>
              <a:spLocks noChangeAspect="1" noChangeArrowheads="1"/>
            </p:cNvSpPr>
            <p:nvPr/>
          </p:nvSpPr>
          <p:spPr bwMode="auto">
            <a:xfrm>
              <a:off x="5008563" y="5172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a:t>
              </a:r>
            </a:p>
          </p:txBody>
        </p:sp>
        <p:sp>
          <p:nvSpPr>
            <p:cNvPr id="12300" name="Line 8"/>
            <p:cNvSpPr>
              <a:spLocks noChangeAspect="1" noChangeShapeType="1"/>
            </p:cNvSpPr>
            <p:nvPr/>
          </p:nvSpPr>
          <p:spPr bwMode="auto">
            <a:xfrm flipV="1">
              <a:off x="515937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01" name="Rectangle 9"/>
            <p:cNvSpPr>
              <a:spLocks noChangeAspect="1" noChangeArrowheads="1"/>
            </p:cNvSpPr>
            <p:nvPr/>
          </p:nvSpPr>
          <p:spPr bwMode="auto">
            <a:xfrm>
              <a:off x="6186488" y="5172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3</a:t>
              </a:r>
            </a:p>
          </p:txBody>
        </p:sp>
        <p:sp>
          <p:nvSpPr>
            <p:cNvPr id="12302" name="Line 10"/>
            <p:cNvSpPr>
              <a:spLocks noChangeAspect="1" noChangeShapeType="1"/>
            </p:cNvSpPr>
            <p:nvPr/>
          </p:nvSpPr>
          <p:spPr bwMode="auto">
            <a:xfrm flipV="1">
              <a:off x="6313488"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03" name="Line 11"/>
            <p:cNvSpPr>
              <a:spLocks noChangeAspect="1" noChangeShapeType="1"/>
            </p:cNvSpPr>
            <p:nvPr/>
          </p:nvSpPr>
          <p:spPr bwMode="auto">
            <a:xfrm flipV="1">
              <a:off x="4773613" y="1879600"/>
              <a:ext cx="0" cy="3155950"/>
            </a:xfrm>
            <a:prstGeom prst="line">
              <a:avLst/>
            </a:prstGeom>
            <a:noFill/>
            <a:ln w="254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04" name="Rectangle 12"/>
            <p:cNvSpPr>
              <a:spLocks noChangeAspect="1" noChangeArrowheads="1"/>
            </p:cNvSpPr>
            <p:nvPr/>
          </p:nvSpPr>
          <p:spPr bwMode="auto">
            <a:xfrm>
              <a:off x="1633538" y="4891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3</a:t>
              </a:r>
            </a:p>
          </p:txBody>
        </p:sp>
        <p:sp>
          <p:nvSpPr>
            <p:cNvPr id="12305" name="Line 13"/>
            <p:cNvSpPr>
              <a:spLocks noChangeAspect="1" noChangeShapeType="1"/>
            </p:cNvSpPr>
            <p:nvPr/>
          </p:nvSpPr>
          <p:spPr bwMode="auto">
            <a:xfrm flipH="1">
              <a:off x="1960563" y="50149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06" name="Rectangle 14"/>
            <p:cNvSpPr>
              <a:spLocks noChangeAspect="1" noChangeArrowheads="1"/>
            </p:cNvSpPr>
            <p:nvPr/>
          </p:nvSpPr>
          <p:spPr bwMode="auto">
            <a:xfrm>
              <a:off x="1633538" y="38385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2</a:t>
              </a:r>
            </a:p>
          </p:txBody>
        </p:sp>
        <p:sp>
          <p:nvSpPr>
            <p:cNvPr id="12307" name="Line 15"/>
            <p:cNvSpPr>
              <a:spLocks noChangeAspect="1" noChangeShapeType="1"/>
            </p:cNvSpPr>
            <p:nvPr/>
          </p:nvSpPr>
          <p:spPr bwMode="auto">
            <a:xfrm flipH="1">
              <a:off x="1960563" y="39608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08" name="Rectangle 16"/>
            <p:cNvSpPr>
              <a:spLocks noChangeAspect="1" noChangeArrowheads="1"/>
            </p:cNvSpPr>
            <p:nvPr/>
          </p:nvSpPr>
          <p:spPr bwMode="auto">
            <a:xfrm>
              <a:off x="1633538" y="27860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1</a:t>
              </a:r>
            </a:p>
          </p:txBody>
        </p:sp>
        <p:sp>
          <p:nvSpPr>
            <p:cNvPr id="12309" name="Line 17"/>
            <p:cNvSpPr>
              <a:spLocks noChangeAspect="1" noChangeShapeType="1"/>
            </p:cNvSpPr>
            <p:nvPr/>
          </p:nvSpPr>
          <p:spPr bwMode="auto">
            <a:xfrm flipH="1">
              <a:off x="1960563" y="29067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10" name="Rectangle 18"/>
            <p:cNvSpPr>
              <a:spLocks noChangeAspect="1" noChangeArrowheads="1"/>
            </p:cNvSpPr>
            <p:nvPr/>
          </p:nvSpPr>
          <p:spPr bwMode="auto">
            <a:xfrm>
              <a:off x="1633538" y="1738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0</a:t>
              </a:r>
            </a:p>
          </p:txBody>
        </p:sp>
        <p:sp>
          <p:nvSpPr>
            <p:cNvPr id="12311" name="Line 19"/>
            <p:cNvSpPr>
              <a:spLocks noChangeAspect="1" noChangeShapeType="1"/>
            </p:cNvSpPr>
            <p:nvPr/>
          </p:nvSpPr>
          <p:spPr bwMode="auto">
            <a:xfrm flipH="1">
              <a:off x="1960563" y="18526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12" name="Line 20"/>
            <p:cNvSpPr>
              <a:spLocks noChangeAspect="1" noChangeShapeType="1"/>
            </p:cNvSpPr>
            <p:nvPr/>
          </p:nvSpPr>
          <p:spPr bwMode="auto">
            <a:xfrm flipH="1">
              <a:off x="2047875" y="5130800"/>
              <a:ext cx="5424488"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13" name="Line 21"/>
            <p:cNvSpPr>
              <a:spLocks noChangeAspect="1" noChangeShapeType="1"/>
            </p:cNvSpPr>
            <p:nvPr/>
          </p:nvSpPr>
          <p:spPr bwMode="auto">
            <a:xfrm flipV="1">
              <a:off x="2047875" y="1736725"/>
              <a:ext cx="0" cy="33909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14" name="Oval 22"/>
            <p:cNvSpPr>
              <a:spLocks noChangeAspect="1" noChangeArrowheads="1"/>
            </p:cNvSpPr>
            <p:nvPr/>
          </p:nvSpPr>
          <p:spPr bwMode="auto">
            <a:xfrm>
              <a:off x="4398963" y="2957513"/>
              <a:ext cx="119062"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15" name="Oval 23"/>
            <p:cNvSpPr>
              <a:spLocks noChangeAspect="1" noChangeArrowheads="1"/>
            </p:cNvSpPr>
            <p:nvPr/>
          </p:nvSpPr>
          <p:spPr bwMode="auto">
            <a:xfrm>
              <a:off x="4594225" y="3302000"/>
              <a:ext cx="119063"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16" name="Oval 24"/>
            <p:cNvSpPr>
              <a:spLocks noChangeAspect="1" noChangeArrowheads="1"/>
            </p:cNvSpPr>
            <p:nvPr/>
          </p:nvSpPr>
          <p:spPr bwMode="auto">
            <a:xfrm>
              <a:off x="5356225" y="3484563"/>
              <a:ext cx="115888"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17" name="Oval 25"/>
            <p:cNvSpPr>
              <a:spLocks noChangeAspect="1" noChangeArrowheads="1"/>
            </p:cNvSpPr>
            <p:nvPr/>
          </p:nvSpPr>
          <p:spPr bwMode="auto">
            <a:xfrm>
              <a:off x="4003675" y="347345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18" name="Oval 26"/>
            <p:cNvSpPr>
              <a:spLocks noChangeAspect="1" noChangeArrowheads="1"/>
            </p:cNvSpPr>
            <p:nvPr/>
          </p:nvSpPr>
          <p:spPr bwMode="auto">
            <a:xfrm>
              <a:off x="5470525" y="4335463"/>
              <a:ext cx="119063" cy="10953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19" name="Oval 27"/>
            <p:cNvSpPr>
              <a:spLocks noChangeAspect="1" noChangeArrowheads="1"/>
            </p:cNvSpPr>
            <p:nvPr/>
          </p:nvSpPr>
          <p:spPr bwMode="auto">
            <a:xfrm>
              <a:off x="4713288" y="2378075"/>
              <a:ext cx="119062"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0" name="Oval 28"/>
            <p:cNvSpPr>
              <a:spLocks noChangeAspect="1" noChangeArrowheads="1"/>
            </p:cNvSpPr>
            <p:nvPr/>
          </p:nvSpPr>
          <p:spPr bwMode="auto">
            <a:xfrm>
              <a:off x="5478463" y="3824288"/>
              <a:ext cx="115887" cy="10953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1" name="Oval 29"/>
            <p:cNvSpPr>
              <a:spLocks noChangeAspect="1" noChangeArrowheads="1"/>
            </p:cNvSpPr>
            <p:nvPr/>
          </p:nvSpPr>
          <p:spPr bwMode="auto">
            <a:xfrm>
              <a:off x="4975225" y="2928938"/>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2" name="Oval 30"/>
            <p:cNvSpPr>
              <a:spLocks noChangeAspect="1" noChangeArrowheads="1"/>
            </p:cNvSpPr>
            <p:nvPr/>
          </p:nvSpPr>
          <p:spPr bwMode="auto">
            <a:xfrm>
              <a:off x="3937000" y="3851275"/>
              <a:ext cx="115888"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3" name="Oval 31"/>
            <p:cNvSpPr>
              <a:spLocks noChangeAspect="1" noChangeArrowheads="1"/>
            </p:cNvSpPr>
            <p:nvPr/>
          </p:nvSpPr>
          <p:spPr bwMode="auto">
            <a:xfrm>
              <a:off x="5167313" y="3238500"/>
              <a:ext cx="117475"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4" name="Oval 32"/>
            <p:cNvSpPr>
              <a:spLocks noChangeAspect="1" noChangeArrowheads="1"/>
            </p:cNvSpPr>
            <p:nvPr/>
          </p:nvSpPr>
          <p:spPr bwMode="auto">
            <a:xfrm>
              <a:off x="5965825" y="4335463"/>
              <a:ext cx="117475" cy="10953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5" name="Oval 33"/>
            <p:cNvSpPr>
              <a:spLocks noChangeAspect="1" noChangeArrowheads="1"/>
            </p:cNvSpPr>
            <p:nvPr/>
          </p:nvSpPr>
          <p:spPr bwMode="auto">
            <a:xfrm>
              <a:off x="4899025" y="4313238"/>
              <a:ext cx="119063" cy="111125"/>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6" name="Oval 34"/>
            <p:cNvSpPr>
              <a:spLocks noChangeAspect="1" noChangeArrowheads="1"/>
            </p:cNvSpPr>
            <p:nvPr/>
          </p:nvSpPr>
          <p:spPr bwMode="auto">
            <a:xfrm>
              <a:off x="3584575" y="4402138"/>
              <a:ext cx="119063"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7" name="Oval 35"/>
            <p:cNvSpPr>
              <a:spLocks noChangeAspect="1" noChangeArrowheads="1"/>
            </p:cNvSpPr>
            <p:nvPr/>
          </p:nvSpPr>
          <p:spPr bwMode="auto">
            <a:xfrm>
              <a:off x="4210050" y="4394200"/>
              <a:ext cx="115888"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8" name="Oval 36"/>
            <p:cNvSpPr>
              <a:spLocks noChangeAspect="1" noChangeArrowheads="1"/>
            </p:cNvSpPr>
            <p:nvPr/>
          </p:nvSpPr>
          <p:spPr bwMode="auto">
            <a:xfrm>
              <a:off x="4333875" y="403860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29" name="Oval 37"/>
            <p:cNvSpPr>
              <a:spLocks noChangeAspect="1" noChangeArrowheads="1"/>
            </p:cNvSpPr>
            <p:nvPr/>
          </p:nvSpPr>
          <p:spPr bwMode="auto">
            <a:xfrm>
              <a:off x="4459288" y="3686175"/>
              <a:ext cx="115887"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0" name="Oval 38"/>
            <p:cNvSpPr>
              <a:spLocks noChangeAspect="1" noChangeArrowheads="1"/>
            </p:cNvSpPr>
            <p:nvPr/>
          </p:nvSpPr>
          <p:spPr bwMode="auto">
            <a:xfrm>
              <a:off x="5780088" y="4038600"/>
              <a:ext cx="117475" cy="111125"/>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1" name="Oval 39"/>
            <p:cNvSpPr>
              <a:spLocks noChangeAspect="1" noChangeArrowheads="1"/>
            </p:cNvSpPr>
            <p:nvPr/>
          </p:nvSpPr>
          <p:spPr bwMode="auto">
            <a:xfrm>
              <a:off x="6089650" y="4691063"/>
              <a:ext cx="117475" cy="10953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2" name="Oval 40"/>
            <p:cNvSpPr>
              <a:spLocks noChangeAspect="1" noChangeArrowheads="1"/>
            </p:cNvSpPr>
            <p:nvPr/>
          </p:nvSpPr>
          <p:spPr bwMode="auto">
            <a:xfrm>
              <a:off x="5541963" y="4668838"/>
              <a:ext cx="120650" cy="111125"/>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3" name="Oval 41"/>
            <p:cNvSpPr>
              <a:spLocks noChangeAspect="1" noChangeArrowheads="1"/>
            </p:cNvSpPr>
            <p:nvPr/>
          </p:nvSpPr>
          <p:spPr bwMode="auto">
            <a:xfrm>
              <a:off x="4962525" y="4783138"/>
              <a:ext cx="120650" cy="10953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4" name="Oval 42"/>
            <p:cNvSpPr>
              <a:spLocks noChangeAspect="1" noChangeArrowheads="1"/>
            </p:cNvSpPr>
            <p:nvPr/>
          </p:nvSpPr>
          <p:spPr bwMode="auto">
            <a:xfrm>
              <a:off x="4189413" y="4754563"/>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5" name="Oval 43"/>
            <p:cNvSpPr>
              <a:spLocks noChangeAspect="1" noChangeArrowheads="1"/>
            </p:cNvSpPr>
            <p:nvPr/>
          </p:nvSpPr>
          <p:spPr bwMode="auto">
            <a:xfrm>
              <a:off x="3148013" y="4691063"/>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36" name="Line 44"/>
            <p:cNvSpPr>
              <a:spLocks noChangeAspect="1" noChangeShapeType="1"/>
            </p:cNvSpPr>
            <p:nvPr/>
          </p:nvSpPr>
          <p:spPr bwMode="auto">
            <a:xfrm flipV="1">
              <a:off x="6313488"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37" name="Line 45"/>
            <p:cNvSpPr>
              <a:spLocks noChangeAspect="1" noChangeShapeType="1"/>
            </p:cNvSpPr>
            <p:nvPr/>
          </p:nvSpPr>
          <p:spPr bwMode="auto">
            <a:xfrm flipV="1">
              <a:off x="7472363"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38" name="Rectangle 46"/>
            <p:cNvSpPr>
              <a:spLocks noChangeAspect="1" noChangeArrowheads="1"/>
            </p:cNvSpPr>
            <p:nvPr/>
          </p:nvSpPr>
          <p:spPr bwMode="auto">
            <a:xfrm>
              <a:off x="7250113" y="51720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10</a:t>
              </a:r>
            </a:p>
          </p:txBody>
        </p:sp>
        <p:sp>
          <p:nvSpPr>
            <p:cNvPr id="12339" name="Oval 47"/>
            <p:cNvSpPr>
              <a:spLocks noChangeAspect="1" noChangeArrowheads="1"/>
            </p:cNvSpPr>
            <p:nvPr/>
          </p:nvSpPr>
          <p:spPr bwMode="auto">
            <a:xfrm>
              <a:off x="4899025" y="3533775"/>
              <a:ext cx="119063"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0" name="Oval 48"/>
            <p:cNvSpPr>
              <a:spLocks noChangeAspect="1" noChangeArrowheads="1"/>
            </p:cNvSpPr>
            <p:nvPr/>
          </p:nvSpPr>
          <p:spPr bwMode="auto">
            <a:xfrm>
              <a:off x="5149850" y="3997325"/>
              <a:ext cx="119063" cy="107950"/>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1" name="Oval 49"/>
            <p:cNvSpPr>
              <a:spLocks noChangeAspect="1" noChangeArrowheads="1"/>
            </p:cNvSpPr>
            <p:nvPr/>
          </p:nvSpPr>
          <p:spPr bwMode="auto">
            <a:xfrm>
              <a:off x="3584575" y="3997325"/>
              <a:ext cx="109538" cy="1063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2" name="Oval 50"/>
            <p:cNvSpPr>
              <a:spLocks noChangeAspect="1" noChangeArrowheads="1"/>
            </p:cNvSpPr>
            <p:nvPr/>
          </p:nvSpPr>
          <p:spPr bwMode="auto">
            <a:xfrm>
              <a:off x="3709988" y="4691063"/>
              <a:ext cx="120650"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3" name="Oval 51"/>
            <p:cNvSpPr>
              <a:spLocks noChangeAspect="1" noChangeArrowheads="1"/>
            </p:cNvSpPr>
            <p:nvPr/>
          </p:nvSpPr>
          <p:spPr bwMode="auto">
            <a:xfrm>
              <a:off x="4587875" y="2674938"/>
              <a:ext cx="119063"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4" name="Oval 52"/>
            <p:cNvSpPr>
              <a:spLocks noChangeAspect="1" noChangeArrowheads="1"/>
            </p:cNvSpPr>
            <p:nvPr/>
          </p:nvSpPr>
          <p:spPr bwMode="auto">
            <a:xfrm>
              <a:off x="4713288" y="2960688"/>
              <a:ext cx="119062"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5" name="Oval 53"/>
            <p:cNvSpPr>
              <a:spLocks noChangeAspect="1" noChangeArrowheads="1"/>
            </p:cNvSpPr>
            <p:nvPr/>
          </p:nvSpPr>
          <p:spPr bwMode="auto">
            <a:xfrm>
              <a:off x="4906963" y="266700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6" name="Oval 54"/>
            <p:cNvSpPr>
              <a:spLocks noChangeAspect="1" noChangeArrowheads="1"/>
            </p:cNvSpPr>
            <p:nvPr/>
          </p:nvSpPr>
          <p:spPr bwMode="auto">
            <a:xfrm>
              <a:off x="4273550" y="3187700"/>
              <a:ext cx="117475"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2347" name="Rectangle 55"/>
            <p:cNvSpPr>
              <a:spLocks noChangeAspect="1" noChangeArrowheads="1"/>
            </p:cNvSpPr>
            <p:nvPr/>
          </p:nvSpPr>
          <p:spPr bwMode="auto">
            <a:xfrm>
              <a:off x="4506913" y="51720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0.6</a:t>
              </a:r>
            </a:p>
          </p:txBody>
        </p:sp>
        <p:sp>
          <p:nvSpPr>
            <p:cNvPr id="12348" name="Line 56"/>
            <p:cNvSpPr>
              <a:spLocks noChangeAspect="1" noChangeShapeType="1"/>
            </p:cNvSpPr>
            <p:nvPr/>
          </p:nvSpPr>
          <p:spPr bwMode="auto">
            <a:xfrm flipV="1">
              <a:off x="4775200" y="5141913"/>
              <a:ext cx="0" cy="7302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49" name="Line 57"/>
            <p:cNvSpPr>
              <a:spLocks noChangeAspect="1" noChangeShapeType="1"/>
            </p:cNvSpPr>
            <p:nvPr/>
          </p:nvSpPr>
          <p:spPr bwMode="auto">
            <a:xfrm flipV="1">
              <a:off x="5159375" y="1879600"/>
              <a:ext cx="0" cy="3155950"/>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2350" name="AutoShape 58"/>
            <p:cNvSpPr>
              <a:spLocks noChangeArrowheads="1"/>
            </p:cNvSpPr>
            <p:nvPr/>
          </p:nvSpPr>
          <p:spPr bwMode="auto">
            <a:xfrm>
              <a:off x="4602163" y="1846263"/>
              <a:ext cx="331787" cy="173037"/>
            </a:xfrm>
            <a:prstGeom prst="diamond">
              <a:avLst/>
            </a:prstGeom>
            <a:solidFill>
              <a:srgbClr val="0000CC"/>
            </a:solidFill>
            <a:ln w="12700">
              <a:solidFill>
                <a:srgbClr val="0000CC"/>
              </a:solidFill>
              <a:miter lim="800000"/>
              <a:headEnd type="none" w="sm" len="sm"/>
              <a:tailEnd type="none" w="sm" len="sm"/>
            </a:ln>
          </p:spPr>
          <p:txBody>
            <a:bodyPr wrap="none" anchor="ct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de-CH" altLang="en-US" sz="3200">
                <a:solidFill>
                  <a:srgbClr val="0000CC"/>
                </a:solidFill>
                <a:latin typeface="Arial" panose="020B0604020202020204" pitchFamily="34" charset="0"/>
              </a:endParaRPr>
            </a:p>
          </p:txBody>
        </p:sp>
      </p:grpSp>
    </p:spTree>
    <p:extLst>
      <p:ext uri="{BB962C8B-B14F-4D97-AF65-F5344CB8AC3E}">
        <p14:creationId xmlns:p14="http://schemas.microsoft.com/office/powerpoint/2010/main" val="936843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49" name="Rectangle 53"/>
          <p:cNvSpPr>
            <a:spLocks noGrp="1" noChangeArrowheads="1"/>
          </p:cNvSpPr>
          <p:nvPr>
            <p:ph type="title"/>
          </p:nvPr>
        </p:nvSpPr>
        <p:spPr>
          <a:xfrm>
            <a:off x="432605" y="1265517"/>
            <a:ext cx="6120000" cy="648111"/>
          </a:xfrm>
        </p:spPr>
        <p:txBody>
          <a:bodyPr/>
          <a:lstStyle/>
          <a:p>
            <a:r>
              <a:rPr lang="en-GB" dirty="0"/>
              <a:t> Asymmetrical funnel plot</a:t>
            </a:r>
          </a:p>
        </p:txBody>
      </p:sp>
      <p:sp>
        <p:nvSpPr>
          <p:cNvPr id="13320" name="Rectangle 3"/>
          <p:cNvSpPr>
            <a:spLocks noChangeAspect="1" noChangeArrowheads="1"/>
          </p:cNvSpPr>
          <p:nvPr/>
        </p:nvSpPr>
        <p:spPr bwMode="auto">
          <a:xfrm>
            <a:off x="1992717" y="6087436"/>
            <a:ext cx="588853"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0.1</a:t>
            </a:r>
          </a:p>
        </p:txBody>
      </p:sp>
      <p:sp>
        <p:nvSpPr>
          <p:cNvPr id="13321" name="Line 4"/>
          <p:cNvSpPr>
            <a:spLocks noChangeAspect="1" noChangeShapeType="1"/>
          </p:cNvSpPr>
          <p:nvPr/>
        </p:nvSpPr>
        <p:spPr bwMode="auto">
          <a:xfrm flipV="1">
            <a:off x="2253602"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22" name="Rectangle 5"/>
          <p:cNvSpPr>
            <a:spLocks noChangeAspect="1" noChangeArrowheads="1"/>
          </p:cNvSpPr>
          <p:nvPr/>
        </p:nvSpPr>
        <p:spPr bwMode="auto">
          <a:xfrm>
            <a:off x="3203966" y="6087436"/>
            <a:ext cx="737930"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0.33</a:t>
            </a:r>
          </a:p>
        </p:txBody>
      </p:sp>
      <p:sp>
        <p:nvSpPr>
          <p:cNvPr id="13323" name="Line 6"/>
          <p:cNvSpPr>
            <a:spLocks noChangeAspect="1" noChangeShapeType="1"/>
          </p:cNvSpPr>
          <p:nvPr/>
        </p:nvSpPr>
        <p:spPr bwMode="auto">
          <a:xfrm flipV="1">
            <a:off x="3617655"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24" name="Rectangle 7"/>
          <p:cNvSpPr>
            <a:spLocks noChangeAspect="1" noChangeArrowheads="1"/>
          </p:cNvSpPr>
          <p:nvPr/>
        </p:nvSpPr>
        <p:spPr bwMode="auto">
          <a:xfrm>
            <a:off x="4804679" y="6087436"/>
            <a:ext cx="365238"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a:t>
            </a:r>
          </a:p>
        </p:txBody>
      </p:sp>
      <p:sp>
        <p:nvSpPr>
          <p:cNvPr id="13325" name="Line 8"/>
          <p:cNvSpPr>
            <a:spLocks noChangeAspect="1" noChangeShapeType="1"/>
          </p:cNvSpPr>
          <p:nvPr/>
        </p:nvSpPr>
        <p:spPr bwMode="auto">
          <a:xfrm flipV="1">
            <a:off x="4981707"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26" name="Rectangle 9"/>
          <p:cNvSpPr>
            <a:spLocks noChangeAspect="1" noChangeArrowheads="1"/>
          </p:cNvSpPr>
          <p:nvPr/>
        </p:nvSpPr>
        <p:spPr bwMode="auto">
          <a:xfrm>
            <a:off x="6187367" y="6087436"/>
            <a:ext cx="365238"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3</a:t>
            </a:r>
          </a:p>
        </p:txBody>
      </p:sp>
      <p:sp>
        <p:nvSpPr>
          <p:cNvPr id="13327" name="Line 10"/>
          <p:cNvSpPr>
            <a:spLocks noChangeAspect="1" noChangeShapeType="1"/>
          </p:cNvSpPr>
          <p:nvPr/>
        </p:nvSpPr>
        <p:spPr bwMode="auto">
          <a:xfrm flipV="1">
            <a:off x="6336444"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29" name="Rectangle 12"/>
          <p:cNvSpPr>
            <a:spLocks noChangeAspect="1" noChangeArrowheads="1"/>
          </p:cNvSpPr>
          <p:nvPr/>
        </p:nvSpPr>
        <p:spPr bwMode="auto">
          <a:xfrm>
            <a:off x="842963" y="5757643"/>
            <a:ext cx="365238" cy="43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3</a:t>
            </a:r>
          </a:p>
        </p:txBody>
      </p:sp>
      <p:sp>
        <p:nvSpPr>
          <p:cNvPr id="13330" name="Line 13"/>
          <p:cNvSpPr>
            <a:spLocks noChangeAspect="1" noChangeShapeType="1"/>
          </p:cNvSpPr>
          <p:nvPr/>
        </p:nvSpPr>
        <p:spPr bwMode="auto">
          <a:xfrm flipH="1">
            <a:off x="1226836" y="5902975"/>
            <a:ext cx="10249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1" name="Rectangle 14"/>
          <p:cNvSpPr>
            <a:spLocks noChangeAspect="1" noChangeArrowheads="1"/>
          </p:cNvSpPr>
          <p:nvPr/>
        </p:nvSpPr>
        <p:spPr bwMode="auto">
          <a:xfrm>
            <a:off x="842963" y="4522313"/>
            <a:ext cx="365238"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2</a:t>
            </a:r>
          </a:p>
        </p:txBody>
      </p:sp>
      <p:sp>
        <p:nvSpPr>
          <p:cNvPr id="13332" name="Line 15"/>
          <p:cNvSpPr>
            <a:spLocks noChangeAspect="1" noChangeShapeType="1"/>
          </p:cNvSpPr>
          <p:nvPr/>
        </p:nvSpPr>
        <p:spPr bwMode="auto">
          <a:xfrm flipH="1">
            <a:off x="1226836" y="4665783"/>
            <a:ext cx="10249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3" name="Rectangle 16"/>
          <p:cNvSpPr>
            <a:spLocks noChangeAspect="1" noChangeArrowheads="1"/>
          </p:cNvSpPr>
          <p:nvPr/>
        </p:nvSpPr>
        <p:spPr bwMode="auto">
          <a:xfrm>
            <a:off x="842963" y="3286985"/>
            <a:ext cx="365238" cy="43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1</a:t>
            </a:r>
          </a:p>
        </p:txBody>
      </p:sp>
      <p:sp>
        <p:nvSpPr>
          <p:cNvPr id="13334" name="Line 17"/>
          <p:cNvSpPr>
            <a:spLocks noChangeAspect="1" noChangeShapeType="1"/>
          </p:cNvSpPr>
          <p:nvPr/>
        </p:nvSpPr>
        <p:spPr bwMode="auto">
          <a:xfrm flipH="1">
            <a:off x="1226836" y="3428591"/>
            <a:ext cx="10249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5" name="Rectangle 18"/>
          <p:cNvSpPr>
            <a:spLocks noChangeAspect="1" noChangeArrowheads="1"/>
          </p:cNvSpPr>
          <p:nvPr/>
        </p:nvSpPr>
        <p:spPr bwMode="auto">
          <a:xfrm>
            <a:off x="842963" y="2057246"/>
            <a:ext cx="365238" cy="43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0</a:t>
            </a:r>
          </a:p>
        </p:txBody>
      </p:sp>
      <p:sp>
        <p:nvSpPr>
          <p:cNvPr id="13336" name="Line 19"/>
          <p:cNvSpPr>
            <a:spLocks noChangeAspect="1" noChangeShapeType="1"/>
          </p:cNvSpPr>
          <p:nvPr/>
        </p:nvSpPr>
        <p:spPr bwMode="auto">
          <a:xfrm flipH="1">
            <a:off x="1226836" y="2191399"/>
            <a:ext cx="102490"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7" name="Line 20"/>
          <p:cNvSpPr>
            <a:spLocks noChangeAspect="1" noChangeShapeType="1"/>
          </p:cNvSpPr>
          <p:nvPr/>
        </p:nvSpPr>
        <p:spPr bwMode="auto">
          <a:xfrm flipH="1">
            <a:off x="1329326" y="6038991"/>
            <a:ext cx="6367444"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8" name="Line 21"/>
          <p:cNvSpPr>
            <a:spLocks noChangeAspect="1" noChangeShapeType="1"/>
          </p:cNvSpPr>
          <p:nvPr/>
        </p:nvSpPr>
        <p:spPr bwMode="auto">
          <a:xfrm flipV="1">
            <a:off x="1329326" y="2055382"/>
            <a:ext cx="0" cy="397988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39" name="Oval 22"/>
          <p:cNvSpPr>
            <a:spLocks noChangeAspect="1" noChangeArrowheads="1"/>
          </p:cNvSpPr>
          <p:nvPr/>
        </p:nvSpPr>
        <p:spPr bwMode="auto">
          <a:xfrm>
            <a:off x="4089111" y="3488215"/>
            <a:ext cx="139759"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40" name="Oval 23"/>
          <p:cNvSpPr>
            <a:spLocks noChangeAspect="1" noChangeArrowheads="1"/>
          </p:cNvSpPr>
          <p:nvPr/>
        </p:nvSpPr>
        <p:spPr bwMode="auto">
          <a:xfrm>
            <a:off x="4318316" y="3892538"/>
            <a:ext cx="139760" cy="12670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41" name="Oval 24"/>
          <p:cNvSpPr>
            <a:spLocks noChangeAspect="1" noChangeArrowheads="1"/>
          </p:cNvSpPr>
          <p:nvPr/>
        </p:nvSpPr>
        <p:spPr bwMode="auto">
          <a:xfrm>
            <a:off x="5212776" y="4106811"/>
            <a:ext cx="136033"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42" name="Oval 25"/>
          <p:cNvSpPr>
            <a:spLocks noChangeAspect="1" noChangeArrowheads="1"/>
          </p:cNvSpPr>
          <p:nvPr/>
        </p:nvSpPr>
        <p:spPr bwMode="auto">
          <a:xfrm>
            <a:off x="3625108" y="4093768"/>
            <a:ext cx="137896" cy="13042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1" name="Oval 26"/>
          <p:cNvSpPr>
            <a:spLocks noChangeAspect="1" noChangeArrowheads="1"/>
          </p:cNvSpPr>
          <p:nvPr/>
        </p:nvSpPr>
        <p:spPr bwMode="auto">
          <a:xfrm>
            <a:off x="5346700" y="5104970"/>
            <a:ext cx="139700" cy="12858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3344" name="Oval 27"/>
          <p:cNvSpPr>
            <a:spLocks noChangeAspect="1" noChangeArrowheads="1"/>
          </p:cNvSpPr>
          <p:nvPr/>
        </p:nvSpPr>
        <p:spPr bwMode="auto">
          <a:xfrm>
            <a:off x="4458076" y="2808131"/>
            <a:ext cx="139759" cy="128564"/>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 name="Oval 28"/>
          <p:cNvSpPr>
            <a:spLocks noChangeAspect="1" noChangeArrowheads="1"/>
          </p:cNvSpPr>
          <p:nvPr/>
        </p:nvSpPr>
        <p:spPr bwMode="auto">
          <a:xfrm>
            <a:off x="5356225" y="4504896"/>
            <a:ext cx="136525" cy="12858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3346" name="Oval 29"/>
          <p:cNvSpPr>
            <a:spLocks noChangeAspect="1" noChangeArrowheads="1"/>
          </p:cNvSpPr>
          <p:nvPr/>
        </p:nvSpPr>
        <p:spPr bwMode="auto">
          <a:xfrm>
            <a:off x="4765546" y="3454677"/>
            <a:ext cx="137896"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47" name="Oval 30"/>
          <p:cNvSpPr>
            <a:spLocks noChangeAspect="1" noChangeArrowheads="1"/>
          </p:cNvSpPr>
          <p:nvPr/>
        </p:nvSpPr>
        <p:spPr bwMode="auto">
          <a:xfrm>
            <a:off x="3546843" y="4537219"/>
            <a:ext cx="136033" cy="128564"/>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48" name="Oval 31"/>
          <p:cNvSpPr>
            <a:spLocks noChangeAspect="1" noChangeArrowheads="1"/>
          </p:cNvSpPr>
          <p:nvPr/>
        </p:nvSpPr>
        <p:spPr bwMode="auto">
          <a:xfrm>
            <a:off x="4991025" y="3818008"/>
            <a:ext cx="137896" cy="128564"/>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7" name="Oval 32"/>
          <p:cNvSpPr>
            <a:spLocks noChangeAspect="1" noChangeArrowheads="1"/>
          </p:cNvSpPr>
          <p:nvPr/>
        </p:nvSpPr>
        <p:spPr bwMode="auto">
          <a:xfrm>
            <a:off x="5927725" y="5104970"/>
            <a:ext cx="138113" cy="12858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8" name="Oval 33"/>
          <p:cNvSpPr>
            <a:spLocks noChangeAspect="1" noChangeArrowheads="1"/>
          </p:cNvSpPr>
          <p:nvPr/>
        </p:nvSpPr>
        <p:spPr bwMode="auto">
          <a:xfrm>
            <a:off x="4676775" y="5079570"/>
            <a:ext cx="139700" cy="130175"/>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3351" name="Oval 34"/>
          <p:cNvSpPr>
            <a:spLocks noChangeAspect="1" noChangeArrowheads="1"/>
          </p:cNvSpPr>
          <p:nvPr/>
        </p:nvSpPr>
        <p:spPr bwMode="auto">
          <a:xfrm>
            <a:off x="3133155" y="5183764"/>
            <a:ext cx="139760"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52" name="Oval 35"/>
          <p:cNvSpPr>
            <a:spLocks noChangeAspect="1" noChangeArrowheads="1"/>
          </p:cNvSpPr>
          <p:nvPr/>
        </p:nvSpPr>
        <p:spPr bwMode="auto">
          <a:xfrm>
            <a:off x="3867358" y="5174448"/>
            <a:ext cx="136033" cy="128564"/>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53" name="Oval 36"/>
          <p:cNvSpPr>
            <a:spLocks noChangeAspect="1" noChangeArrowheads="1"/>
          </p:cNvSpPr>
          <p:nvPr/>
        </p:nvSpPr>
        <p:spPr bwMode="auto">
          <a:xfrm>
            <a:off x="4012708" y="4757082"/>
            <a:ext cx="137896" cy="13042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54" name="Oval 37"/>
          <p:cNvSpPr>
            <a:spLocks noChangeAspect="1" noChangeArrowheads="1"/>
          </p:cNvSpPr>
          <p:nvPr/>
        </p:nvSpPr>
        <p:spPr bwMode="auto">
          <a:xfrm>
            <a:off x="4159922" y="4343442"/>
            <a:ext cx="136032" cy="128564"/>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53" name="Oval 38"/>
          <p:cNvSpPr>
            <a:spLocks noChangeAspect="1" noChangeArrowheads="1"/>
          </p:cNvSpPr>
          <p:nvPr/>
        </p:nvSpPr>
        <p:spPr bwMode="auto">
          <a:xfrm>
            <a:off x="5710238" y="4757307"/>
            <a:ext cx="138112" cy="130175"/>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4" name="Oval 39"/>
          <p:cNvSpPr>
            <a:spLocks noChangeAspect="1" noChangeArrowheads="1"/>
          </p:cNvSpPr>
          <p:nvPr/>
        </p:nvSpPr>
        <p:spPr bwMode="auto">
          <a:xfrm>
            <a:off x="6073775" y="5522482"/>
            <a:ext cx="138113" cy="128588"/>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5" name="Oval 40"/>
          <p:cNvSpPr>
            <a:spLocks noChangeAspect="1" noChangeArrowheads="1"/>
          </p:cNvSpPr>
          <p:nvPr/>
        </p:nvSpPr>
        <p:spPr bwMode="auto">
          <a:xfrm>
            <a:off x="5430838" y="5497082"/>
            <a:ext cx="141287" cy="130175"/>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6" name="Oval 41"/>
          <p:cNvSpPr>
            <a:spLocks noChangeAspect="1" noChangeArrowheads="1"/>
          </p:cNvSpPr>
          <p:nvPr/>
        </p:nvSpPr>
        <p:spPr bwMode="auto">
          <a:xfrm>
            <a:off x="4751388" y="5630432"/>
            <a:ext cx="141287" cy="128588"/>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3359" name="Oval 42"/>
          <p:cNvSpPr>
            <a:spLocks noChangeAspect="1" noChangeArrowheads="1"/>
          </p:cNvSpPr>
          <p:nvPr/>
        </p:nvSpPr>
        <p:spPr bwMode="auto">
          <a:xfrm>
            <a:off x="3843134" y="5597404"/>
            <a:ext cx="137896"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60" name="Oval 43"/>
          <p:cNvSpPr>
            <a:spLocks noChangeAspect="1" noChangeArrowheads="1"/>
          </p:cNvSpPr>
          <p:nvPr/>
        </p:nvSpPr>
        <p:spPr bwMode="auto">
          <a:xfrm>
            <a:off x="2620704" y="5522874"/>
            <a:ext cx="137896"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61" name="Line 44"/>
          <p:cNvSpPr>
            <a:spLocks noChangeAspect="1" noChangeShapeType="1"/>
          </p:cNvSpPr>
          <p:nvPr/>
        </p:nvSpPr>
        <p:spPr bwMode="auto">
          <a:xfrm flipV="1">
            <a:off x="6336444"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62" name="Line 45"/>
          <p:cNvSpPr>
            <a:spLocks noChangeAspect="1" noChangeShapeType="1"/>
          </p:cNvSpPr>
          <p:nvPr/>
        </p:nvSpPr>
        <p:spPr bwMode="auto">
          <a:xfrm flipV="1">
            <a:off x="7696769" y="6040855"/>
            <a:ext cx="0" cy="838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63" name="Rectangle 46"/>
          <p:cNvSpPr>
            <a:spLocks noChangeAspect="1" noChangeArrowheads="1"/>
          </p:cNvSpPr>
          <p:nvPr/>
        </p:nvSpPr>
        <p:spPr bwMode="auto">
          <a:xfrm>
            <a:off x="7435885" y="6087436"/>
            <a:ext cx="514315"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10</a:t>
            </a:r>
          </a:p>
        </p:txBody>
      </p:sp>
      <p:sp>
        <p:nvSpPr>
          <p:cNvPr id="13364" name="Oval 47"/>
          <p:cNvSpPr>
            <a:spLocks noChangeAspect="1" noChangeArrowheads="1"/>
          </p:cNvSpPr>
          <p:nvPr/>
        </p:nvSpPr>
        <p:spPr bwMode="auto">
          <a:xfrm>
            <a:off x="4676100" y="4164571"/>
            <a:ext cx="139760" cy="13042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3" name="Oval 48"/>
          <p:cNvSpPr>
            <a:spLocks noChangeAspect="1" noChangeArrowheads="1"/>
          </p:cNvSpPr>
          <p:nvPr/>
        </p:nvSpPr>
        <p:spPr bwMode="auto">
          <a:xfrm>
            <a:off x="4970463" y="4708095"/>
            <a:ext cx="139700" cy="127000"/>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3366" name="Oval 49"/>
          <p:cNvSpPr>
            <a:spLocks noChangeAspect="1" noChangeArrowheads="1"/>
          </p:cNvSpPr>
          <p:nvPr/>
        </p:nvSpPr>
        <p:spPr bwMode="auto">
          <a:xfrm>
            <a:off x="3133155" y="4708637"/>
            <a:ext cx="128579" cy="1248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67" name="Oval 50"/>
          <p:cNvSpPr>
            <a:spLocks noChangeAspect="1" noChangeArrowheads="1"/>
          </p:cNvSpPr>
          <p:nvPr/>
        </p:nvSpPr>
        <p:spPr bwMode="auto">
          <a:xfrm>
            <a:off x="3280369" y="5522874"/>
            <a:ext cx="141623" cy="1285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68" name="Oval 51"/>
          <p:cNvSpPr>
            <a:spLocks noChangeAspect="1" noChangeArrowheads="1"/>
          </p:cNvSpPr>
          <p:nvPr/>
        </p:nvSpPr>
        <p:spPr bwMode="auto">
          <a:xfrm>
            <a:off x="4310862" y="3156558"/>
            <a:ext cx="139760" cy="12670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69" name="Oval 52"/>
          <p:cNvSpPr>
            <a:spLocks noChangeAspect="1" noChangeArrowheads="1"/>
          </p:cNvSpPr>
          <p:nvPr/>
        </p:nvSpPr>
        <p:spPr bwMode="auto">
          <a:xfrm>
            <a:off x="4458076" y="3491941"/>
            <a:ext cx="139759" cy="13042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70" name="Oval 53"/>
          <p:cNvSpPr>
            <a:spLocks noChangeAspect="1" noChangeArrowheads="1"/>
          </p:cNvSpPr>
          <p:nvPr/>
        </p:nvSpPr>
        <p:spPr bwMode="auto">
          <a:xfrm>
            <a:off x="4685418" y="3147241"/>
            <a:ext cx="137896" cy="13042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71" name="Oval 54"/>
          <p:cNvSpPr>
            <a:spLocks noChangeAspect="1" noChangeArrowheads="1"/>
          </p:cNvSpPr>
          <p:nvPr/>
        </p:nvSpPr>
        <p:spPr bwMode="auto">
          <a:xfrm>
            <a:off x="3941897" y="3758384"/>
            <a:ext cx="137896" cy="12670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72" name="Rectangle 55"/>
          <p:cNvSpPr>
            <a:spLocks noChangeAspect="1" noChangeArrowheads="1"/>
          </p:cNvSpPr>
          <p:nvPr/>
        </p:nvSpPr>
        <p:spPr bwMode="auto">
          <a:xfrm>
            <a:off x="4215826" y="6087436"/>
            <a:ext cx="588853" cy="4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0.6</a:t>
            </a:r>
          </a:p>
        </p:txBody>
      </p:sp>
      <p:sp>
        <p:nvSpPr>
          <p:cNvPr id="13373" name="Line 56"/>
          <p:cNvSpPr>
            <a:spLocks noChangeAspect="1" noChangeShapeType="1"/>
          </p:cNvSpPr>
          <p:nvPr/>
        </p:nvSpPr>
        <p:spPr bwMode="auto">
          <a:xfrm flipV="1">
            <a:off x="4530750" y="6052035"/>
            <a:ext cx="0" cy="8570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74" name="Line 57"/>
          <p:cNvSpPr>
            <a:spLocks noChangeAspect="1" noChangeShapeType="1"/>
          </p:cNvSpPr>
          <p:nvPr/>
        </p:nvSpPr>
        <p:spPr bwMode="auto">
          <a:xfrm flipV="1">
            <a:off x="4981707" y="2223074"/>
            <a:ext cx="0" cy="370412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grpSp>
        <p:nvGrpSpPr>
          <p:cNvPr id="3" name="Group 2"/>
          <p:cNvGrpSpPr/>
          <p:nvPr/>
        </p:nvGrpSpPr>
        <p:grpSpPr>
          <a:xfrm>
            <a:off x="4327633" y="2183946"/>
            <a:ext cx="389463" cy="3743251"/>
            <a:chOff x="4327633" y="2183946"/>
            <a:chExt cx="389463" cy="3743251"/>
          </a:xfrm>
        </p:grpSpPr>
        <p:sp>
          <p:nvSpPr>
            <p:cNvPr id="13328" name="Line 11"/>
            <p:cNvSpPr>
              <a:spLocks noChangeAspect="1" noChangeShapeType="1"/>
            </p:cNvSpPr>
            <p:nvPr/>
          </p:nvSpPr>
          <p:spPr bwMode="auto">
            <a:xfrm flipV="1">
              <a:off x="4528887" y="2223074"/>
              <a:ext cx="0" cy="3704123"/>
            </a:xfrm>
            <a:prstGeom prst="line">
              <a:avLst/>
            </a:prstGeom>
            <a:noFill/>
            <a:ln w="254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3375" name="AutoShape 58"/>
            <p:cNvSpPr>
              <a:spLocks noChangeArrowheads="1"/>
            </p:cNvSpPr>
            <p:nvPr/>
          </p:nvSpPr>
          <p:spPr bwMode="auto">
            <a:xfrm>
              <a:off x="4327633" y="2183946"/>
              <a:ext cx="389463" cy="203093"/>
            </a:xfrm>
            <a:prstGeom prst="diamond">
              <a:avLst/>
            </a:prstGeom>
            <a:solidFill>
              <a:srgbClr val="0000CC"/>
            </a:solidFill>
            <a:ln w="12700">
              <a:solidFill>
                <a:srgbClr val="0000CC"/>
              </a:solidFill>
              <a:miter lim="800000"/>
              <a:headEnd type="none" w="sm" len="sm"/>
              <a:tailEnd type="none" w="sm" len="sm"/>
            </a:ln>
          </p:spPr>
          <p:txBody>
            <a:bodyPr wrap="none" anchor="ct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de-CH" altLang="en-US" sz="3200">
                <a:solidFill>
                  <a:srgbClr val="0000CC"/>
                </a:solidFill>
                <a:latin typeface="Arial" panose="020B0604020202020204" pitchFamily="34" charset="0"/>
              </a:endParaRPr>
            </a:p>
          </p:txBody>
        </p:sp>
      </p:grpSp>
      <p:sp>
        <p:nvSpPr>
          <p:cNvPr id="175" name="Rectangle 4"/>
          <p:cNvSpPr>
            <a:spLocks noChangeArrowheads="1"/>
          </p:cNvSpPr>
          <p:nvPr/>
        </p:nvSpPr>
        <p:spPr bwMode="auto">
          <a:xfrm>
            <a:off x="4062413" y="6419420"/>
            <a:ext cx="909637" cy="461962"/>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Effect</a:t>
            </a:r>
          </a:p>
        </p:txBody>
      </p:sp>
      <p:sp>
        <p:nvSpPr>
          <p:cNvPr id="176" name="Rectangle 3"/>
          <p:cNvSpPr>
            <a:spLocks noChangeArrowheads="1"/>
          </p:cNvSpPr>
          <p:nvPr/>
        </p:nvSpPr>
        <p:spPr bwMode="auto">
          <a:xfrm rot="16200000">
            <a:off x="-381000" y="3779407"/>
            <a:ext cx="2049463" cy="461963"/>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Standard Error</a:t>
            </a:r>
          </a:p>
        </p:txBody>
      </p:sp>
      <p:sp>
        <p:nvSpPr>
          <p:cNvPr id="64" name="TextBox 5"/>
          <p:cNvSpPr txBox="1">
            <a:spLocks noChangeArrowheads="1"/>
          </p:cNvSpPr>
          <p:nvPr/>
        </p:nvSpPr>
        <p:spPr bwMode="auto">
          <a:xfrm>
            <a:off x="0" y="6550025"/>
            <a:ext cx="3941896" cy="307975"/>
          </a:xfrm>
          <a:prstGeom prst="rect">
            <a:avLst/>
          </a:prstGeom>
          <a:noFill/>
          <a:ln w="9525">
            <a:noFill/>
            <a:miter lim="800000"/>
            <a:headEnd/>
            <a:tailEnd/>
          </a:ln>
        </p:spPr>
        <p:txBody>
          <a:bodyPr wrap="square">
            <a:spAutoFit/>
          </a:bodyPr>
          <a:lstStyle/>
          <a:p>
            <a:pPr>
              <a:defRPr/>
            </a:pPr>
            <a:r>
              <a:rPr lang="en-AU" sz="1400" dirty="0">
                <a:solidFill>
                  <a:schemeClr val="tx2"/>
                </a:solidFill>
                <a:latin typeface="+mn-lt"/>
                <a:cs typeface="Arial" charset="0"/>
              </a:rPr>
              <a:t>Source: Matthias Egger &amp; Jonathan Sterne</a:t>
            </a:r>
          </a:p>
        </p:txBody>
      </p:sp>
      <p:sp>
        <p:nvSpPr>
          <p:cNvPr id="2" name="Rectangular Callout 1"/>
          <p:cNvSpPr/>
          <p:nvPr/>
        </p:nvSpPr>
        <p:spPr>
          <a:xfrm>
            <a:off x="6553200" y="3955620"/>
            <a:ext cx="2071688" cy="1131887"/>
          </a:xfrm>
          <a:prstGeom prst="wedgeRectCallout">
            <a:avLst>
              <a:gd name="adj1" fmla="val -85618"/>
              <a:gd name="adj2" fmla="val 584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Unpublished studies</a:t>
            </a:r>
          </a:p>
        </p:txBody>
      </p:sp>
    </p:spTree>
    <p:extLst>
      <p:ext uri="{BB962C8B-B14F-4D97-AF65-F5344CB8AC3E}">
        <p14:creationId xmlns:p14="http://schemas.microsoft.com/office/powerpoint/2010/main" val="764064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4.81481E-6 L -0.06336 0.00138 " pathEditMode="relative" rAng="0" ptsTypes="AA">
                                      <p:cBhvr>
                                        <p:cTn id="6" dur="2000" fill="hold"/>
                                        <p:tgtEl>
                                          <p:spTgt spid="3"/>
                                        </p:tgtEl>
                                        <p:attrNameLst>
                                          <p:attrName>ppt_x</p:attrName>
                                          <p:attrName>ppt_y</p:attrName>
                                        </p:attrNameLst>
                                      </p:cBhvr>
                                      <p:rCtr x="-317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6"/>
          <p:cNvGrpSpPr>
            <a:grpSpLocks noChangeAspect="1"/>
          </p:cNvGrpSpPr>
          <p:nvPr/>
        </p:nvGrpSpPr>
        <p:grpSpPr bwMode="auto">
          <a:xfrm>
            <a:off x="842963" y="2110803"/>
            <a:ext cx="7107237" cy="4462463"/>
            <a:chOff x="1633538" y="1736725"/>
            <a:chExt cx="6054725" cy="3802063"/>
          </a:xfrm>
        </p:grpSpPr>
        <p:sp>
          <p:nvSpPr>
            <p:cNvPr id="14355" name="Rectangle 3"/>
            <p:cNvSpPr>
              <a:spLocks noChangeAspect="1" noChangeArrowheads="1"/>
            </p:cNvSpPr>
            <p:nvPr/>
          </p:nvSpPr>
          <p:spPr bwMode="auto">
            <a:xfrm>
              <a:off x="2613025" y="51720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0.1</a:t>
              </a:r>
            </a:p>
          </p:txBody>
        </p:sp>
        <p:sp>
          <p:nvSpPr>
            <p:cNvPr id="14356" name="Line 4"/>
            <p:cNvSpPr>
              <a:spLocks noChangeAspect="1" noChangeShapeType="1"/>
            </p:cNvSpPr>
            <p:nvPr/>
          </p:nvSpPr>
          <p:spPr bwMode="auto">
            <a:xfrm flipV="1">
              <a:off x="283527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57" name="Rectangle 5"/>
            <p:cNvSpPr>
              <a:spLocks noChangeAspect="1" noChangeArrowheads="1"/>
            </p:cNvSpPr>
            <p:nvPr/>
          </p:nvSpPr>
          <p:spPr bwMode="auto">
            <a:xfrm>
              <a:off x="3644900" y="51720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0.33</a:t>
              </a:r>
            </a:p>
          </p:txBody>
        </p:sp>
        <p:sp>
          <p:nvSpPr>
            <p:cNvPr id="14358" name="Line 6"/>
            <p:cNvSpPr>
              <a:spLocks noChangeAspect="1" noChangeShapeType="1"/>
            </p:cNvSpPr>
            <p:nvPr/>
          </p:nvSpPr>
          <p:spPr bwMode="auto">
            <a:xfrm flipV="1">
              <a:off x="399732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59" name="Rectangle 7"/>
            <p:cNvSpPr>
              <a:spLocks noChangeAspect="1" noChangeArrowheads="1"/>
            </p:cNvSpPr>
            <p:nvPr/>
          </p:nvSpPr>
          <p:spPr bwMode="auto">
            <a:xfrm>
              <a:off x="5008563" y="5172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a:t>
              </a:r>
            </a:p>
          </p:txBody>
        </p:sp>
        <p:sp>
          <p:nvSpPr>
            <p:cNvPr id="14360" name="Line 8"/>
            <p:cNvSpPr>
              <a:spLocks noChangeAspect="1" noChangeShapeType="1"/>
            </p:cNvSpPr>
            <p:nvPr/>
          </p:nvSpPr>
          <p:spPr bwMode="auto">
            <a:xfrm flipV="1">
              <a:off x="5159375"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61" name="Rectangle 9"/>
            <p:cNvSpPr>
              <a:spLocks noChangeAspect="1" noChangeArrowheads="1"/>
            </p:cNvSpPr>
            <p:nvPr/>
          </p:nvSpPr>
          <p:spPr bwMode="auto">
            <a:xfrm>
              <a:off x="6186488" y="5172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3</a:t>
              </a:r>
            </a:p>
          </p:txBody>
        </p:sp>
        <p:sp>
          <p:nvSpPr>
            <p:cNvPr id="14362" name="Line 10"/>
            <p:cNvSpPr>
              <a:spLocks noChangeAspect="1" noChangeShapeType="1"/>
            </p:cNvSpPr>
            <p:nvPr/>
          </p:nvSpPr>
          <p:spPr bwMode="auto">
            <a:xfrm flipV="1">
              <a:off x="6313488"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63" name="Line 11"/>
            <p:cNvSpPr>
              <a:spLocks noChangeAspect="1" noChangeShapeType="1"/>
            </p:cNvSpPr>
            <p:nvPr/>
          </p:nvSpPr>
          <p:spPr bwMode="auto">
            <a:xfrm flipV="1">
              <a:off x="4260850" y="1835228"/>
              <a:ext cx="0" cy="3155950"/>
            </a:xfrm>
            <a:prstGeom prst="line">
              <a:avLst/>
            </a:prstGeom>
            <a:noFill/>
            <a:ln w="254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64" name="Rectangle 12"/>
            <p:cNvSpPr>
              <a:spLocks noChangeAspect="1" noChangeArrowheads="1"/>
            </p:cNvSpPr>
            <p:nvPr/>
          </p:nvSpPr>
          <p:spPr bwMode="auto">
            <a:xfrm>
              <a:off x="1633538" y="4891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3</a:t>
              </a:r>
            </a:p>
          </p:txBody>
        </p:sp>
        <p:sp>
          <p:nvSpPr>
            <p:cNvPr id="14365" name="Line 13"/>
            <p:cNvSpPr>
              <a:spLocks noChangeAspect="1" noChangeShapeType="1"/>
            </p:cNvSpPr>
            <p:nvPr/>
          </p:nvSpPr>
          <p:spPr bwMode="auto">
            <a:xfrm flipH="1">
              <a:off x="1960563" y="50149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66" name="Rectangle 14"/>
            <p:cNvSpPr>
              <a:spLocks noChangeAspect="1" noChangeArrowheads="1"/>
            </p:cNvSpPr>
            <p:nvPr/>
          </p:nvSpPr>
          <p:spPr bwMode="auto">
            <a:xfrm>
              <a:off x="1633538" y="38385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2</a:t>
              </a:r>
            </a:p>
          </p:txBody>
        </p:sp>
        <p:sp>
          <p:nvSpPr>
            <p:cNvPr id="14367" name="Line 15"/>
            <p:cNvSpPr>
              <a:spLocks noChangeAspect="1" noChangeShapeType="1"/>
            </p:cNvSpPr>
            <p:nvPr/>
          </p:nvSpPr>
          <p:spPr bwMode="auto">
            <a:xfrm flipH="1">
              <a:off x="1960563" y="39608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68" name="Rectangle 16"/>
            <p:cNvSpPr>
              <a:spLocks noChangeAspect="1" noChangeArrowheads="1"/>
            </p:cNvSpPr>
            <p:nvPr/>
          </p:nvSpPr>
          <p:spPr bwMode="auto">
            <a:xfrm>
              <a:off x="1633538" y="27860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1</a:t>
              </a:r>
            </a:p>
          </p:txBody>
        </p:sp>
        <p:sp>
          <p:nvSpPr>
            <p:cNvPr id="14369" name="Line 17"/>
            <p:cNvSpPr>
              <a:spLocks noChangeAspect="1" noChangeShapeType="1"/>
            </p:cNvSpPr>
            <p:nvPr/>
          </p:nvSpPr>
          <p:spPr bwMode="auto">
            <a:xfrm flipH="1">
              <a:off x="1960563" y="29067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70" name="Rectangle 18"/>
            <p:cNvSpPr>
              <a:spLocks noChangeAspect="1" noChangeArrowheads="1"/>
            </p:cNvSpPr>
            <p:nvPr/>
          </p:nvSpPr>
          <p:spPr bwMode="auto">
            <a:xfrm>
              <a:off x="1633538" y="1738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GB" altLang="en-US" sz="1800" b="1">
                  <a:solidFill>
                    <a:srgbClr val="000000"/>
                  </a:solidFill>
                  <a:latin typeface="Arial" panose="020B0604020202020204" pitchFamily="34" charset="0"/>
                </a:rPr>
                <a:t>0</a:t>
              </a:r>
            </a:p>
          </p:txBody>
        </p:sp>
        <p:sp>
          <p:nvSpPr>
            <p:cNvPr id="14371" name="Line 19"/>
            <p:cNvSpPr>
              <a:spLocks noChangeAspect="1" noChangeShapeType="1"/>
            </p:cNvSpPr>
            <p:nvPr/>
          </p:nvSpPr>
          <p:spPr bwMode="auto">
            <a:xfrm flipH="1">
              <a:off x="1960563" y="1852613"/>
              <a:ext cx="87312"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72" name="Line 20"/>
            <p:cNvSpPr>
              <a:spLocks noChangeAspect="1" noChangeShapeType="1"/>
            </p:cNvSpPr>
            <p:nvPr/>
          </p:nvSpPr>
          <p:spPr bwMode="auto">
            <a:xfrm flipH="1">
              <a:off x="2047875" y="5130800"/>
              <a:ext cx="5424488"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73" name="Line 21"/>
            <p:cNvSpPr>
              <a:spLocks noChangeAspect="1" noChangeShapeType="1"/>
            </p:cNvSpPr>
            <p:nvPr/>
          </p:nvSpPr>
          <p:spPr bwMode="auto">
            <a:xfrm flipV="1">
              <a:off x="2047875" y="1736725"/>
              <a:ext cx="0" cy="33909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74" name="Oval 22"/>
            <p:cNvSpPr>
              <a:spLocks noChangeAspect="1" noChangeArrowheads="1"/>
            </p:cNvSpPr>
            <p:nvPr/>
          </p:nvSpPr>
          <p:spPr bwMode="auto">
            <a:xfrm>
              <a:off x="4398963" y="2957513"/>
              <a:ext cx="119062"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75" name="Oval 23"/>
            <p:cNvSpPr>
              <a:spLocks noChangeAspect="1" noChangeArrowheads="1"/>
            </p:cNvSpPr>
            <p:nvPr/>
          </p:nvSpPr>
          <p:spPr bwMode="auto">
            <a:xfrm>
              <a:off x="4594225" y="3302000"/>
              <a:ext cx="119063"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76" name="Oval 24"/>
            <p:cNvSpPr>
              <a:spLocks noChangeAspect="1" noChangeArrowheads="1"/>
            </p:cNvSpPr>
            <p:nvPr/>
          </p:nvSpPr>
          <p:spPr bwMode="auto">
            <a:xfrm>
              <a:off x="5356225" y="3484563"/>
              <a:ext cx="115888"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77" name="Oval 25"/>
            <p:cNvSpPr>
              <a:spLocks noChangeAspect="1" noChangeArrowheads="1"/>
            </p:cNvSpPr>
            <p:nvPr/>
          </p:nvSpPr>
          <p:spPr bwMode="auto">
            <a:xfrm>
              <a:off x="4003675" y="347345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1" name="Oval 26"/>
            <p:cNvSpPr>
              <a:spLocks noChangeAspect="1" noChangeArrowheads="1"/>
            </p:cNvSpPr>
            <p:nvPr/>
          </p:nvSpPr>
          <p:spPr bwMode="auto">
            <a:xfrm>
              <a:off x="5470316" y="4335004"/>
              <a:ext cx="119012" cy="10955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379" name="Oval 27"/>
            <p:cNvSpPr>
              <a:spLocks noChangeAspect="1" noChangeArrowheads="1"/>
            </p:cNvSpPr>
            <p:nvPr/>
          </p:nvSpPr>
          <p:spPr bwMode="auto">
            <a:xfrm>
              <a:off x="4713288" y="2378075"/>
              <a:ext cx="119062"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 name="Oval 28"/>
            <p:cNvSpPr>
              <a:spLocks noChangeAspect="1" noChangeArrowheads="1"/>
            </p:cNvSpPr>
            <p:nvPr/>
          </p:nvSpPr>
          <p:spPr bwMode="auto">
            <a:xfrm>
              <a:off x="5478430" y="3823735"/>
              <a:ext cx="116307" cy="10955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381" name="Oval 29"/>
            <p:cNvSpPr>
              <a:spLocks noChangeAspect="1" noChangeArrowheads="1"/>
            </p:cNvSpPr>
            <p:nvPr/>
          </p:nvSpPr>
          <p:spPr bwMode="auto">
            <a:xfrm>
              <a:off x="4975225" y="2928938"/>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82" name="Oval 30"/>
            <p:cNvSpPr>
              <a:spLocks noChangeAspect="1" noChangeArrowheads="1"/>
            </p:cNvSpPr>
            <p:nvPr/>
          </p:nvSpPr>
          <p:spPr bwMode="auto">
            <a:xfrm>
              <a:off x="3937000" y="3851275"/>
              <a:ext cx="115888"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83" name="Oval 31"/>
            <p:cNvSpPr>
              <a:spLocks noChangeAspect="1" noChangeArrowheads="1"/>
            </p:cNvSpPr>
            <p:nvPr/>
          </p:nvSpPr>
          <p:spPr bwMode="auto">
            <a:xfrm>
              <a:off x="5167313" y="3238500"/>
              <a:ext cx="117475"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7" name="Oval 32"/>
            <p:cNvSpPr>
              <a:spLocks noChangeAspect="1" noChangeArrowheads="1"/>
            </p:cNvSpPr>
            <p:nvPr/>
          </p:nvSpPr>
          <p:spPr bwMode="auto">
            <a:xfrm>
              <a:off x="5965297" y="4335004"/>
              <a:ext cx="117660" cy="109557"/>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8" name="Oval 33"/>
            <p:cNvSpPr>
              <a:spLocks noChangeAspect="1" noChangeArrowheads="1"/>
            </p:cNvSpPr>
            <p:nvPr/>
          </p:nvSpPr>
          <p:spPr bwMode="auto">
            <a:xfrm>
              <a:off x="4899600" y="4313363"/>
              <a:ext cx="119012" cy="110910"/>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386" name="Oval 34"/>
            <p:cNvSpPr>
              <a:spLocks noChangeAspect="1" noChangeArrowheads="1"/>
            </p:cNvSpPr>
            <p:nvPr/>
          </p:nvSpPr>
          <p:spPr bwMode="auto">
            <a:xfrm>
              <a:off x="3584575" y="4402138"/>
              <a:ext cx="119063"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87" name="Oval 35"/>
            <p:cNvSpPr>
              <a:spLocks noChangeAspect="1" noChangeArrowheads="1"/>
            </p:cNvSpPr>
            <p:nvPr/>
          </p:nvSpPr>
          <p:spPr bwMode="auto">
            <a:xfrm>
              <a:off x="4210050" y="4394200"/>
              <a:ext cx="115888"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88" name="Oval 36"/>
            <p:cNvSpPr>
              <a:spLocks noChangeAspect="1" noChangeArrowheads="1"/>
            </p:cNvSpPr>
            <p:nvPr/>
          </p:nvSpPr>
          <p:spPr bwMode="auto">
            <a:xfrm>
              <a:off x="4333875" y="403860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89" name="Oval 37"/>
            <p:cNvSpPr>
              <a:spLocks noChangeAspect="1" noChangeArrowheads="1"/>
            </p:cNvSpPr>
            <p:nvPr/>
          </p:nvSpPr>
          <p:spPr bwMode="auto">
            <a:xfrm>
              <a:off x="4459288" y="3686175"/>
              <a:ext cx="115887" cy="109538"/>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53" name="Oval 38"/>
            <p:cNvSpPr>
              <a:spLocks noChangeAspect="1" noChangeArrowheads="1"/>
            </p:cNvSpPr>
            <p:nvPr/>
          </p:nvSpPr>
          <p:spPr bwMode="auto">
            <a:xfrm>
              <a:off x="5780017" y="4038792"/>
              <a:ext cx="117659" cy="110910"/>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4" name="Oval 39"/>
            <p:cNvSpPr>
              <a:spLocks noChangeAspect="1" noChangeArrowheads="1"/>
            </p:cNvSpPr>
            <p:nvPr/>
          </p:nvSpPr>
          <p:spPr bwMode="auto">
            <a:xfrm>
              <a:off x="6089718" y="4690729"/>
              <a:ext cx="117660" cy="109558"/>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5" name="Oval 40"/>
            <p:cNvSpPr>
              <a:spLocks noChangeAspect="1" noChangeArrowheads="1"/>
            </p:cNvSpPr>
            <p:nvPr/>
          </p:nvSpPr>
          <p:spPr bwMode="auto">
            <a:xfrm>
              <a:off x="5541994" y="4669088"/>
              <a:ext cx="120364" cy="110910"/>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56" name="Oval 41"/>
            <p:cNvSpPr>
              <a:spLocks noChangeAspect="1" noChangeArrowheads="1"/>
            </p:cNvSpPr>
            <p:nvPr/>
          </p:nvSpPr>
          <p:spPr bwMode="auto">
            <a:xfrm>
              <a:off x="4963164" y="4782703"/>
              <a:ext cx="120364" cy="109558"/>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394" name="Oval 42"/>
            <p:cNvSpPr>
              <a:spLocks noChangeAspect="1" noChangeArrowheads="1"/>
            </p:cNvSpPr>
            <p:nvPr/>
          </p:nvSpPr>
          <p:spPr bwMode="auto">
            <a:xfrm>
              <a:off x="4189413" y="4754563"/>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95" name="Oval 43"/>
            <p:cNvSpPr>
              <a:spLocks noChangeAspect="1" noChangeArrowheads="1"/>
            </p:cNvSpPr>
            <p:nvPr/>
          </p:nvSpPr>
          <p:spPr bwMode="auto">
            <a:xfrm>
              <a:off x="3148013" y="4691063"/>
              <a:ext cx="117475"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96" name="Line 44"/>
            <p:cNvSpPr>
              <a:spLocks noChangeAspect="1" noChangeShapeType="1"/>
            </p:cNvSpPr>
            <p:nvPr/>
          </p:nvSpPr>
          <p:spPr bwMode="auto">
            <a:xfrm flipV="1">
              <a:off x="6313488"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97" name="Line 45"/>
            <p:cNvSpPr>
              <a:spLocks noChangeAspect="1" noChangeShapeType="1"/>
            </p:cNvSpPr>
            <p:nvPr/>
          </p:nvSpPr>
          <p:spPr bwMode="auto">
            <a:xfrm flipV="1">
              <a:off x="7472363" y="5132388"/>
              <a:ext cx="0" cy="7143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398" name="Rectangle 46"/>
            <p:cNvSpPr>
              <a:spLocks noChangeAspect="1" noChangeArrowheads="1"/>
            </p:cNvSpPr>
            <p:nvPr/>
          </p:nvSpPr>
          <p:spPr bwMode="auto">
            <a:xfrm>
              <a:off x="7250113" y="51720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10</a:t>
              </a:r>
            </a:p>
          </p:txBody>
        </p:sp>
        <p:sp>
          <p:nvSpPr>
            <p:cNvPr id="14399" name="Oval 47"/>
            <p:cNvSpPr>
              <a:spLocks noChangeAspect="1" noChangeArrowheads="1"/>
            </p:cNvSpPr>
            <p:nvPr/>
          </p:nvSpPr>
          <p:spPr bwMode="auto">
            <a:xfrm>
              <a:off x="4899025" y="3533775"/>
              <a:ext cx="119063"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3" name="Oval 48"/>
            <p:cNvSpPr>
              <a:spLocks noChangeAspect="1" noChangeArrowheads="1"/>
            </p:cNvSpPr>
            <p:nvPr/>
          </p:nvSpPr>
          <p:spPr bwMode="auto">
            <a:xfrm>
              <a:off x="5149796" y="3996863"/>
              <a:ext cx="119012" cy="108205"/>
            </a:xfrm>
            <a:prstGeom prst="ellipse">
              <a:avLst/>
            </a:prstGeom>
            <a:solidFill>
              <a:schemeClr val="bg1">
                <a:lumMod val="95000"/>
              </a:schemeClr>
            </a:solidFill>
            <a:ln w="25400">
              <a:solidFill>
                <a:schemeClr val="bg1">
                  <a:lumMod val="95000"/>
                </a:schemeClr>
              </a:solidFill>
              <a:round/>
              <a:headEnd/>
              <a:tailEnd/>
            </a:ln>
          </p:spPr>
          <p:txBody>
            <a:bodyPr wrap="none"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defRPr/>
              </a:pPr>
              <a:endParaRPr lang="en-US" altLang="en-US"/>
            </a:p>
          </p:txBody>
        </p:sp>
        <p:sp>
          <p:nvSpPr>
            <p:cNvPr id="14401" name="Oval 49"/>
            <p:cNvSpPr>
              <a:spLocks noChangeAspect="1" noChangeArrowheads="1"/>
            </p:cNvSpPr>
            <p:nvPr/>
          </p:nvSpPr>
          <p:spPr bwMode="auto">
            <a:xfrm>
              <a:off x="3584575" y="3997325"/>
              <a:ext cx="109538" cy="106363"/>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2" name="Oval 50"/>
            <p:cNvSpPr>
              <a:spLocks noChangeAspect="1" noChangeArrowheads="1"/>
            </p:cNvSpPr>
            <p:nvPr/>
          </p:nvSpPr>
          <p:spPr bwMode="auto">
            <a:xfrm>
              <a:off x="3709988" y="4691063"/>
              <a:ext cx="120650" cy="109537"/>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3" name="Oval 51"/>
            <p:cNvSpPr>
              <a:spLocks noChangeAspect="1" noChangeArrowheads="1"/>
            </p:cNvSpPr>
            <p:nvPr/>
          </p:nvSpPr>
          <p:spPr bwMode="auto">
            <a:xfrm>
              <a:off x="4587875" y="2674938"/>
              <a:ext cx="119063"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4" name="Oval 52"/>
            <p:cNvSpPr>
              <a:spLocks noChangeAspect="1" noChangeArrowheads="1"/>
            </p:cNvSpPr>
            <p:nvPr/>
          </p:nvSpPr>
          <p:spPr bwMode="auto">
            <a:xfrm>
              <a:off x="4713288" y="2960688"/>
              <a:ext cx="119062"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5" name="Oval 53"/>
            <p:cNvSpPr>
              <a:spLocks noChangeAspect="1" noChangeArrowheads="1"/>
            </p:cNvSpPr>
            <p:nvPr/>
          </p:nvSpPr>
          <p:spPr bwMode="auto">
            <a:xfrm>
              <a:off x="4906963" y="2667000"/>
              <a:ext cx="117475" cy="111125"/>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6" name="Oval 54"/>
            <p:cNvSpPr>
              <a:spLocks noChangeAspect="1" noChangeArrowheads="1"/>
            </p:cNvSpPr>
            <p:nvPr/>
          </p:nvSpPr>
          <p:spPr bwMode="auto">
            <a:xfrm>
              <a:off x="4273550" y="3187700"/>
              <a:ext cx="117475" cy="107950"/>
            </a:xfrm>
            <a:prstGeom prst="ellipse">
              <a:avLst/>
            </a:prstGeom>
            <a:solidFill>
              <a:schemeClr val="tx1"/>
            </a:solidFill>
            <a:ln w="25400">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07" name="Rectangle 55"/>
            <p:cNvSpPr>
              <a:spLocks noChangeAspect="1" noChangeArrowheads="1"/>
            </p:cNvSpPr>
            <p:nvPr/>
          </p:nvSpPr>
          <p:spPr bwMode="auto">
            <a:xfrm>
              <a:off x="4506913" y="51720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rPr>
                <a:t>0.6</a:t>
              </a:r>
            </a:p>
          </p:txBody>
        </p:sp>
        <p:sp>
          <p:nvSpPr>
            <p:cNvPr id="14408" name="Line 56"/>
            <p:cNvSpPr>
              <a:spLocks noChangeAspect="1" noChangeShapeType="1"/>
            </p:cNvSpPr>
            <p:nvPr/>
          </p:nvSpPr>
          <p:spPr bwMode="auto">
            <a:xfrm flipV="1">
              <a:off x="4775200" y="5141913"/>
              <a:ext cx="0" cy="7302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409" name="Line 57"/>
            <p:cNvSpPr>
              <a:spLocks noChangeAspect="1" noChangeShapeType="1"/>
            </p:cNvSpPr>
            <p:nvPr/>
          </p:nvSpPr>
          <p:spPr bwMode="auto">
            <a:xfrm flipV="1">
              <a:off x="5159375" y="1879600"/>
              <a:ext cx="0" cy="3155950"/>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4410" name="AutoShape 58"/>
            <p:cNvSpPr>
              <a:spLocks noChangeArrowheads="1"/>
            </p:cNvSpPr>
            <p:nvPr/>
          </p:nvSpPr>
          <p:spPr bwMode="auto">
            <a:xfrm>
              <a:off x="4089400" y="1801891"/>
              <a:ext cx="331787" cy="173037"/>
            </a:xfrm>
            <a:prstGeom prst="diamond">
              <a:avLst/>
            </a:prstGeom>
            <a:solidFill>
              <a:srgbClr val="0000CC"/>
            </a:solidFill>
            <a:ln w="12700">
              <a:solidFill>
                <a:srgbClr val="0000CC"/>
              </a:solidFill>
              <a:miter lim="800000"/>
              <a:headEnd type="none" w="sm" len="sm"/>
              <a:tailEnd type="none" w="sm" len="sm"/>
            </a:ln>
          </p:spPr>
          <p:txBody>
            <a:bodyPr wrap="none" anchor="ctr"/>
            <a:lstStyle>
              <a:lvl1pPr defTabSz="762000"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7620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62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7620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de-CH" altLang="en-US" sz="3200">
                <a:solidFill>
                  <a:srgbClr val="0000CC"/>
                </a:solidFill>
                <a:latin typeface="Arial" panose="020B0604020202020204" pitchFamily="34" charset="0"/>
              </a:endParaRPr>
            </a:p>
          </p:txBody>
        </p:sp>
      </p:grpSp>
      <p:sp>
        <p:nvSpPr>
          <p:cNvPr id="746549" name="Rectangle 53"/>
          <p:cNvSpPr>
            <a:spLocks noGrp="1" noChangeArrowheads="1"/>
          </p:cNvSpPr>
          <p:nvPr>
            <p:ph type="title"/>
          </p:nvPr>
        </p:nvSpPr>
        <p:spPr>
          <a:xfrm>
            <a:off x="428768" y="1302821"/>
            <a:ext cx="6120000" cy="632838"/>
          </a:xfrm>
        </p:spPr>
        <p:txBody>
          <a:bodyPr/>
          <a:lstStyle/>
          <a:p>
            <a:r>
              <a:rPr lang="en-GB" dirty="0"/>
              <a:t> Asymmetrical funnel plot</a:t>
            </a:r>
          </a:p>
        </p:txBody>
      </p:sp>
      <p:sp>
        <p:nvSpPr>
          <p:cNvPr id="175" name="Rectangle 4"/>
          <p:cNvSpPr>
            <a:spLocks noChangeArrowheads="1"/>
          </p:cNvSpPr>
          <p:nvPr/>
        </p:nvSpPr>
        <p:spPr bwMode="auto">
          <a:xfrm>
            <a:off x="4062413" y="6474841"/>
            <a:ext cx="909637" cy="461962"/>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Effect</a:t>
            </a:r>
          </a:p>
        </p:txBody>
      </p:sp>
      <p:sp>
        <p:nvSpPr>
          <p:cNvPr id="176" name="Rectangle 3"/>
          <p:cNvSpPr>
            <a:spLocks noChangeArrowheads="1"/>
          </p:cNvSpPr>
          <p:nvPr/>
        </p:nvSpPr>
        <p:spPr bwMode="auto">
          <a:xfrm rot="16200000">
            <a:off x="-381000" y="3834828"/>
            <a:ext cx="2049463" cy="461963"/>
          </a:xfrm>
          <a:prstGeom prst="rect">
            <a:avLst/>
          </a:prstGeom>
          <a:noFill/>
          <a:ln w="9525">
            <a:noFill/>
            <a:miter lim="800000"/>
            <a:headEnd/>
            <a:tailEnd/>
          </a:ln>
          <a:effectLst/>
        </p:spPr>
        <p:txBody>
          <a:bodyPr wrap="none" lIns="92075" tIns="46038" rIns="92075" bIns="46038">
            <a:spAutoFit/>
          </a:bodyPr>
          <a:lstStyle/>
          <a:p>
            <a:pPr defTabSz="762000" eaLnBrk="0" hangingPunct="0">
              <a:defRPr/>
            </a:pPr>
            <a:r>
              <a:rPr kumimoji="0" lang="en-GB" b="1" dirty="0">
                <a:solidFill>
                  <a:srgbClr val="000000"/>
                </a:solidFill>
                <a:latin typeface="+mn-lt"/>
                <a:cs typeface="Arial" charset="0"/>
              </a:rPr>
              <a:t>Standard Error</a:t>
            </a:r>
          </a:p>
        </p:txBody>
      </p:sp>
      <p:sp>
        <p:nvSpPr>
          <p:cNvPr id="64" name="TextBox 5"/>
          <p:cNvSpPr txBox="1">
            <a:spLocks noChangeArrowheads="1"/>
          </p:cNvSpPr>
          <p:nvPr/>
        </p:nvSpPr>
        <p:spPr bwMode="auto">
          <a:xfrm>
            <a:off x="0" y="6550025"/>
            <a:ext cx="3843134" cy="307975"/>
          </a:xfrm>
          <a:prstGeom prst="rect">
            <a:avLst/>
          </a:prstGeom>
          <a:noFill/>
          <a:ln w="9525">
            <a:noFill/>
            <a:miter lim="800000"/>
            <a:headEnd/>
            <a:tailEnd/>
          </a:ln>
        </p:spPr>
        <p:txBody>
          <a:bodyPr wrap="square">
            <a:spAutoFit/>
          </a:bodyPr>
          <a:lstStyle/>
          <a:p>
            <a:pPr>
              <a:defRPr/>
            </a:pPr>
            <a:r>
              <a:rPr lang="en-AU" sz="1400" dirty="0">
                <a:solidFill>
                  <a:schemeClr val="tx2"/>
                </a:solidFill>
                <a:latin typeface="+mn-lt"/>
                <a:cs typeface="Arial" charset="0"/>
              </a:rPr>
              <a:t>Source: Matthias Egger &amp; Jonathan Sterne</a:t>
            </a:r>
          </a:p>
        </p:txBody>
      </p:sp>
      <p:grpSp>
        <p:nvGrpSpPr>
          <p:cNvPr id="14343" name="Group 41"/>
          <p:cNvGrpSpPr>
            <a:grpSpLocks noChangeAspect="1"/>
          </p:cNvGrpSpPr>
          <p:nvPr/>
        </p:nvGrpSpPr>
        <p:grpSpPr bwMode="auto">
          <a:xfrm>
            <a:off x="3309938" y="4584128"/>
            <a:ext cx="1651000" cy="1308100"/>
            <a:chOff x="2394" y="5161"/>
            <a:chExt cx="634" cy="518"/>
          </a:xfrm>
        </p:grpSpPr>
        <p:sp>
          <p:nvSpPr>
            <p:cNvPr id="14346" name="Oval 42"/>
            <p:cNvSpPr>
              <a:spLocks noChangeAspect="1" noChangeArrowheads="1"/>
            </p:cNvSpPr>
            <p:nvPr/>
          </p:nvSpPr>
          <p:spPr bwMode="auto">
            <a:xfrm>
              <a:off x="2671" y="5409"/>
              <a:ext cx="58" cy="53"/>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47" name="Oval 43"/>
            <p:cNvSpPr>
              <a:spLocks noChangeAspect="1" noChangeArrowheads="1"/>
            </p:cNvSpPr>
            <p:nvPr/>
          </p:nvSpPr>
          <p:spPr bwMode="auto">
            <a:xfrm>
              <a:off x="2675" y="5161"/>
              <a:ext cx="56" cy="53"/>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48" name="Oval 44"/>
            <p:cNvSpPr>
              <a:spLocks noChangeAspect="1" noChangeArrowheads="1"/>
            </p:cNvSpPr>
            <p:nvPr/>
          </p:nvSpPr>
          <p:spPr bwMode="auto">
            <a:xfrm>
              <a:off x="2911" y="5409"/>
              <a:ext cx="57" cy="53"/>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49" name="Oval 45"/>
            <p:cNvSpPr>
              <a:spLocks noChangeAspect="1" noChangeArrowheads="1"/>
            </p:cNvSpPr>
            <p:nvPr/>
          </p:nvSpPr>
          <p:spPr bwMode="auto">
            <a:xfrm>
              <a:off x="2394" y="5398"/>
              <a:ext cx="58" cy="54"/>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50" name="Oval 46"/>
            <p:cNvSpPr>
              <a:spLocks noChangeAspect="1" noChangeArrowheads="1"/>
            </p:cNvSpPr>
            <p:nvPr/>
          </p:nvSpPr>
          <p:spPr bwMode="auto">
            <a:xfrm>
              <a:off x="2821" y="5265"/>
              <a:ext cx="57" cy="54"/>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51" name="Oval 47"/>
            <p:cNvSpPr>
              <a:spLocks noChangeAspect="1" noChangeArrowheads="1"/>
            </p:cNvSpPr>
            <p:nvPr/>
          </p:nvSpPr>
          <p:spPr bwMode="auto">
            <a:xfrm>
              <a:off x="2971" y="5581"/>
              <a:ext cx="57" cy="53"/>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52" name="Oval 48"/>
            <p:cNvSpPr>
              <a:spLocks noChangeAspect="1" noChangeArrowheads="1"/>
            </p:cNvSpPr>
            <p:nvPr/>
          </p:nvSpPr>
          <p:spPr bwMode="auto">
            <a:xfrm>
              <a:off x="2706" y="5570"/>
              <a:ext cx="58" cy="54"/>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53" name="Oval 49"/>
            <p:cNvSpPr>
              <a:spLocks noChangeAspect="1" noChangeArrowheads="1"/>
            </p:cNvSpPr>
            <p:nvPr/>
          </p:nvSpPr>
          <p:spPr bwMode="auto">
            <a:xfrm>
              <a:off x="2425" y="5626"/>
              <a:ext cx="58" cy="53"/>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354" name="Oval 50"/>
            <p:cNvSpPr>
              <a:spLocks noChangeAspect="1" noChangeArrowheads="1"/>
            </p:cNvSpPr>
            <p:nvPr/>
          </p:nvSpPr>
          <p:spPr bwMode="auto">
            <a:xfrm>
              <a:off x="2516" y="5245"/>
              <a:ext cx="57" cy="52"/>
            </a:xfrm>
            <a:prstGeom prst="ellipse">
              <a:avLst/>
            </a:prstGeom>
            <a:solidFill>
              <a:srgbClr val="009900"/>
            </a:solidFill>
            <a:ln w="25400">
              <a:solidFill>
                <a:srgbClr val="009900"/>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3" name="Rectangle 2"/>
          <p:cNvSpPr/>
          <p:nvPr/>
        </p:nvSpPr>
        <p:spPr>
          <a:xfrm>
            <a:off x="4992688" y="4499991"/>
            <a:ext cx="1344612" cy="152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2" name="Rectangular Callout 1"/>
          <p:cNvSpPr/>
          <p:nvPr/>
        </p:nvSpPr>
        <p:spPr>
          <a:xfrm>
            <a:off x="6553200" y="4011041"/>
            <a:ext cx="2071688" cy="1131887"/>
          </a:xfrm>
          <a:prstGeom prst="wedgeRectCallout">
            <a:avLst>
              <a:gd name="adj1" fmla="val -85618"/>
              <a:gd name="adj2" fmla="val 584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Small studies all finding positive effects </a:t>
            </a:r>
          </a:p>
        </p:txBody>
      </p:sp>
    </p:spTree>
    <p:extLst>
      <p:ext uri="{BB962C8B-B14F-4D97-AF65-F5344CB8AC3E}">
        <p14:creationId xmlns:p14="http://schemas.microsoft.com/office/powerpoint/2010/main" val="41362696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9737" y="1317600"/>
            <a:ext cx="8108517" cy="632838"/>
          </a:xfrm>
        </p:spPr>
        <p:txBody>
          <a:bodyPr/>
          <a:lstStyle/>
          <a:p>
            <a:r>
              <a:rPr lang="en-AU" altLang="en-US" dirty="0"/>
              <a:t>Reasons for funnel plot asymmetry</a:t>
            </a:r>
          </a:p>
        </p:txBody>
      </p:sp>
      <p:sp>
        <p:nvSpPr>
          <p:cNvPr id="17411" name="Content Placeholder 2"/>
          <p:cNvSpPr>
            <a:spLocks noGrp="1"/>
          </p:cNvSpPr>
          <p:nvPr>
            <p:ph idx="4294967295"/>
          </p:nvPr>
        </p:nvSpPr>
        <p:spPr>
          <a:xfrm>
            <a:off x="814191" y="2295324"/>
            <a:ext cx="6119813" cy="3910013"/>
          </a:xfrm>
        </p:spPr>
        <p:txBody>
          <a:bodyPr/>
          <a:lstStyle/>
          <a:p>
            <a:pPr lvl="1"/>
            <a:r>
              <a:rPr lang="en-AU" altLang="en-US" sz="2400" dirty="0"/>
              <a:t>chance</a:t>
            </a:r>
          </a:p>
          <a:p>
            <a:pPr lvl="1"/>
            <a:r>
              <a:rPr lang="en-AU" altLang="en-US" sz="2400" dirty="0"/>
              <a:t>artefact</a:t>
            </a:r>
          </a:p>
          <a:p>
            <a:pPr lvl="2"/>
            <a:r>
              <a:rPr lang="en-AU" altLang="en-US" sz="2000" dirty="0"/>
              <a:t>some statistics are correlated to SE, e.g. OR</a:t>
            </a:r>
          </a:p>
          <a:p>
            <a:pPr lvl="1"/>
            <a:r>
              <a:rPr lang="en-AU" altLang="en-US" sz="2400" dirty="0"/>
              <a:t>clinical diversity</a:t>
            </a:r>
          </a:p>
          <a:p>
            <a:pPr lvl="2"/>
            <a:r>
              <a:rPr lang="en-GB" altLang="en-US" sz="2000" dirty="0"/>
              <a:t>different populations different in small studies</a:t>
            </a:r>
          </a:p>
          <a:p>
            <a:pPr lvl="2"/>
            <a:r>
              <a:rPr lang="en-GB" altLang="en-US" sz="2000" dirty="0"/>
              <a:t>different implementation different in small studies</a:t>
            </a:r>
          </a:p>
          <a:p>
            <a:pPr lvl="1"/>
            <a:r>
              <a:rPr lang="en-AU" altLang="en-US" sz="2400" dirty="0"/>
              <a:t>methodological diversity</a:t>
            </a:r>
          </a:p>
          <a:p>
            <a:pPr lvl="2"/>
            <a:r>
              <a:rPr lang="en-AU" altLang="en-US" sz="2000" dirty="0"/>
              <a:t>greater risk of bias in small studies</a:t>
            </a:r>
          </a:p>
          <a:p>
            <a:pPr lvl="1"/>
            <a:r>
              <a:rPr lang="en-AU" altLang="en-US" sz="2400" dirty="0"/>
              <a:t>reporting biases</a:t>
            </a:r>
          </a:p>
        </p:txBody>
      </p:sp>
      <p:sp>
        <p:nvSpPr>
          <p:cNvPr id="4" name="TextBox 5"/>
          <p:cNvSpPr txBox="1">
            <a:spLocks noChangeArrowheads="1"/>
          </p:cNvSpPr>
          <p:nvPr/>
        </p:nvSpPr>
        <p:spPr bwMode="auto">
          <a:xfrm>
            <a:off x="0" y="6550223"/>
            <a:ext cx="8856663" cy="307777"/>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Egger M et al. Bias in meta-analysis detected by a simple, graphical test. </a:t>
            </a:r>
            <a:r>
              <a:rPr lang="en-AU" sz="1400" i="1" dirty="0">
                <a:solidFill>
                  <a:schemeClr val="tx2"/>
                </a:solidFill>
                <a:latin typeface="+mn-lt"/>
                <a:cs typeface="Arial" charset="0"/>
              </a:rPr>
              <a:t>BMJ</a:t>
            </a:r>
            <a:r>
              <a:rPr lang="en-AU" sz="1400" dirty="0">
                <a:solidFill>
                  <a:schemeClr val="tx2"/>
                </a:solidFill>
                <a:latin typeface="+mn-lt"/>
                <a:cs typeface="Arial" charset="0"/>
              </a:rPr>
              <a:t> 1997; 315: 629 </a:t>
            </a:r>
          </a:p>
        </p:txBody>
      </p:sp>
    </p:spTree>
    <p:extLst>
      <p:ext uri="{BB962C8B-B14F-4D97-AF65-F5344CB8AC3E}">
        <p14:creationId xmlns:p14="http://schemas.microsoft.com/office/powerpoint/2010/main" val="421635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9737" y="1317600"/>
            <a:ext cx="7803717" cy="632838"/>
          </a:xfrm>
        </p:spPr>
        <p:txBody>
          <a:bodyPr/>
          <a:lstStyle/>
          <a:p>
            <a:pPr eaLnBrk="1" hangingPunct="1"/>
            <a:r>
              <a:rPr lang="en-AU" altLang="en-US" dirty="0"/>
              <a:t>Contour-enhanced funnel plots</a:t>
            </a:r>
          </a:p>
        </p:txBody>
      </p:sp>
      <p:sp>
        <p:nvSpPr>
          <p:cNvPr id="4" name="TextBox 5"/>
          <p:cNvSpPr txBox="1">
            <a:spLocks noChangeArrowheads="1"/>
          </p:cNvSpPr>
          <p:nvPr/>
        </p:nvSpPr>
        <p:spPr bwMode="auto">
          <a:xfrm>
            <a:off x="124401" y="6051550"/>
            <a:ext cx="8434388" cy="738664"/>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Sterne JAC, Sutton AJ, Ioannidis JPA et al. Recommendations for examining and interpreting funnel plot asymmetry in meta-analyses of randomised controlled trials. </a:t>
            </a:r>
            <a:r>
              <a:rPr lang="en-AU" sz="1400" i="1" dirty="0">
                <a:solidFill>
                  <a:schemeClr val="tx2"/>
                </a:solidFill>
                <a:latin typeface="+mn-lt"/>
                <a:cs typeface="Arial" charset="0"/>
              </a:rPr>
              <a:t>BMJ</a:t>
            </a:r>
            <a:r>
              <a:rPr lang="en-AU" sz="1400" dirty="0">
                <a:solidFill>
                  <a:schemeClr val="tx2"/>
                </a:solidFill>
                <a:latin typeface="+mn-lt"/>
                <a:cs typeface="Arial" charset="0"/>
              </a:rPr>
              <a:t> 2011;342:d4002 </a:t>
            </a:r>
            <a:r>
              <a:rPr lang="en-AU" sz="1400" dirty="0" err="1">
                <a:solidFill>
                  <a:schemeClr val="tx2"/>
                </a:solidFill>
                <a:latin typeface="+mn-lt"/>
                <a:cs typeface="Arial" charset="0"/>
              </a:rPr>
              <a:t>doi</a:t>
            </a:r>
            <a:r>
              <a:rPr lang="en-AU" sz="1400" dirty="0">
                <a:solidFill>
                  <a:schemeClr val="tx2"/>
                </a:solidFill>
                <a:latin typeface="+mn-lt"/>
                <a:cs typeface="Arial" charset="0"/>
              </a:rPr>
              <a:t>: 10.1136/bmj.d4002</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l="5028" t="49094" b="179"/>
          <a:stretch>
            <a:fillRect/>
          </a:stretch>
        </p:blipFill>
        <p:spPr bwMode="auto">
          <a:xfrm>
            <a:off x="4654550" y="2439988"/>
            <a:ext cx="44894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l="5028" b="96623"/>
          <a:stretch>
            <a:fillRect/>
          </a:stretch>
        </p:blipFill>
        <p:spPr bwMode="auto">
          <a:xfrm>
            <a:off x="2474913" y="2252663"/>
            <a:ext cx="44894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8" name="Group 1"/>
          <p:cNvGrpSpPr>
            <a:grpSpLocks/>
          </p:cNvGrpSpPr>
          <p:nvPr/>
        </p:nvGrpSpPr>
        <p:grpSpPr bwMode="auto">
          <a:xfrm>
            <a:off x="0" y="2439988"/>
            <a:ext cx="4637088" cy="2832100"/>
            <a:chOff x="-545909" y="1376557"/>
            <a:chExt cx="4899546" cy="3096437"/>
          </a:xfrm>
        </p:grpSpPr>
        <p:pic>
          <p:nvPicPr>
            <p:cNvPr id="18439" name="Picture 6"/>
            <p:cNvPicPr>
              <a:picLocks noChangeAspect="1" noChangeArrowheads="1"/>
            </p:cNvPicPr>
            <p:nvPr/>
          </p:nvPicPr>
          <p:blipFill>
            <a:blip r:embed="rId3">
              <a:extLst>
                <a:ext uri="{28A0092B-C50C-407E-A947-70E740481C1C}">
                  <a14:useLocalDpi xmlns:a14="http://schemas.microsoft.com/office/drawing/2010/main" val="0"/>
                </a:ext>
              </a:extLst>
            </a:blip>
            <a:srcRect t="3384" r="1913" b="53815"/>
            <a:stretch>
              <a:fillRect/>
            </a:stretch>
          </p:blipFill>
          <p:spPr bwMode="auto">
            <a:xfrm>
              <a:off x="-545909" y="1376557"/>
              <a:ext cx="4899546" cy="260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l="1913" t="91995" r="2" b="-2"/>
            <a:stretch>
              <a:fillRect/>
            </a:stretch>
          </p:blipFill>
          <p:spPr bwMode="auto">
            <a:xfrm>
              <a:off x="-545909" y="3985147"/>
              <a:ext cx="4899546" cy="48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439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ROB-ME framework: Step 5</a:t>
            </a:r>
          </a:p>
        </p:txBody>
      </p:sp>
      <p:sp>
        <p:nvSpPr>
          <p:cNvPr id="25603" name="Rectangle 3"/>
          <p:cNvSpPr>
            <a:spLocks noGrp="1" noChangeArrowheads="1"/>
          </p:cNvSpPr>
          <p:nvPr>
            <p:ph idx="4294967295"/>
          </p:nvPr>
        </p:nvSpPr>
        <p:spPr>
          <a:xfrm>
            <a:off x="439738" y="2249836"/>
            <a:ext cx="7352778" cy="3910012"/>
          </a:xfrm>
        </p:spPr>
        <p:txBody>
          <a:bodyPr/>
          <a:lstStyle/>
          <a:p>
            <a:r>
              <a:rPr lang="en-US" sz="2400" dirty="0"/>
              <a:t>Consider findings of graphical and statistical methods, </a:t>
            </a:r>
            <a:r>
              <a:rPr lang="en-US" sz="2400" b="1" dirty="0"/>
              <a:t>when appropriate</a:t>
            </a:r>
          </a:p>
          <a:p>
            <a:pPr marL="342900" indent="-342900">
              <a:buFont typeface="Arial" panose="020B0604020202020204" pitchFamily="34" charset="0"/>
              <a:buChar char="•"/>
            </a:pPr>
            <a:r>
              <a:rPr lang="en-US" sz="2400" dirty="0">
                <a:solidFill>
                  <a:schemeClr val="bg1">
                    <a:lumMod val="75000"/>
                  </a:schemeClr>
                </a:solidFill>
              </a:rPr>
              <a:t>contour-enhanced funnel plots</a:t>
            </a:r>
          </a:p>
          <a:p>
            <a:pPr marL="342900" indent="-342900">
              <a:buFont typeface="Arial" panose="020B0604020202020204" pitchFamily="34" charset="0"/>
              <a:buChar char="•"/>
            </a:pPr>
            <a:r>
              <a:rPr lang="en-US" sz="2400" dirty="0"/>
              <a:t>tests for funnel plot asymmetry</a:t>
            </a:r>
          </a:p>
          <a:p>
            <a:pPr marL="342900" indent="-342900">
              <a:buFont typeface="Arial" panose="020B0604020202020204" pitchFamily="34" charset="0"/>
              <a:buChar char="•"/>
            </a:pPr>
            <a:r>
              <a:rPr lang="en-US" sz="2400" dirty="0"/>
              <a:t>sensitivity analyses</a:t>
            </a:r>
          </a:p>
          <a:p>
            <a:endParaRPr lang="en-US" sz="2400" dirty="0"/>
          </a:p>
          <a:p>
            <a:r>
              <a:rPr lang="en-US" sz="2400" dirty="0"/>
              <a:t>Consult a statistician before proceeding with tests and sensitivity analyses</a:t>
            </a:r>
          </a:p>
        </p:txBody>
      </p:sp>
    </p:spTree>
    <p:extLst>
      <p:ext uri="{BB962C8B-B14F-4D97-AF65-F5344CB8AC3E}">
        <p14:creationId xmlns:p14="http://schemas.microsoft.com/office/powerpoint/2010/main" val="172248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ROB-ME framework: Step 6</a:t>
            </a:r>
          </a:p>
        </p:txBody>
      </p:sp>
      <p:sp>
        <p:nvSpPr>
          <p:cNvPr id="25603" name="Rectangle 3"/>
          <p:cNvSpPr>
            <a:spLocks noGrp="1" noChangeArrowheads="1"/>
          </p:cNvSpPr>
          <p:nvPr>
            <p:ph idx="4294967295"/>
          </p:nvPr>
        </p:nvSpPr>
        <p:spPr>
          <a:xfrm>
            <a:off x="439737" y="2249836"/>
            <a:ext cx="7352778" cy="3910012"/>
          </a:xfrm>
        </p:spPr>
        <p:txBody>
          <a:bodyPr/>
          <a:lstStyle/>
          <a:p>
            <a:r>
              <a:rPr lang="en-AU" sz="2400" dirty="0"/>
              <a:t>Consider the findings of each approach to reach an overall judgement of risk of bias due to missing results. For example, if:</a:t>
            </a:r>
          </a:p>
          <a:p>
            <a:pPr marL="342900" indent="-342900">
              <a:buFont typeface="Arial" panose="020B0604020202020204" pitchFamily="34" charset="0"/>
              <a:buChar char="•"/>
            </a:pPr>
            <a:r>
              <a:rPr lang="en-AU" sz="2400" dirty="0"/>
              <a:t>selective non-reporting of results was not detected in any of the studies identified…</a:t>
            </a:r>
          </a:p>
          <a:p>
            <a:pPr marL="342900" indent="-342900">
              <a:buFont typeface="Arial" panose="020B0604020202020204" pitchFamily="34" charset="0"/>
              <a:buChar char="•"/>
            </a:pPr>
            <a:r>
              <a:rPr lang="en-AU" sz="2400" dirty="0"/>
              <a:t>…but the search for evidence was not comprehensive, or a contour-enhanced funnel plot suggests the synthesis is likely to be missing results that were systematically different from those observed…</a:t>
            </a:r>
          </a:p>
          <a:p>
            <a:pPr marL="342900" indent="-342900">
              <a:buFont typeface="Arial" panose="020B0604020202020204" pitchFamily="34" charset="0"/>
              <a:buChar char="•"/>
            </a:pPr>
            <a:r>
              <a:rPr lang="en-AU" sz="2400" dirty="0"/>
              <a:t>…there may be reason for concern</a:t>
            </a:r>
            <a:endParaRPr lang="en-US" sz="2400" dirty="0"/>
          </a:p>
        </p:txBody>
      </p:sp>
    </p:spTree>
    <p:extLst>
      <p:ext uri="{BB962C8B-B14F-4D97-AF65-F5344CB8AC3E}">
        <p14:creationId xmlns:p14="http://schemas.microsoft.com/office/powerpoint/2010/main" val="1855972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What to include in your protocol</a:t>
            </a:r>
          </a:p>
        </p:txBody>
      </p:sp>
      <p:sp>
        <p:nvSpPr>
          <p:cNvPr id="25603" name="Rectangle 3"/>
          <p:cNvSpPr>
            <a:spLocks noGrp="1" noChangeArrowheads="1"/>
          </p:cNvSpPr>
          <p:nvPr>
            <p:ph idx="4294967295"/>
          </p:nvPr>
        </p:nvSpPr>
        <p:spPr>
          <a:xfrm>
            <a:off x="439737" y="2249836"/>
            <a:ext cx="7352778" cy="3910012"/>
          </a:xfrm>
        </p:spPr>
        <p:txBody>
          <a:bodyPr/>
          <a:lstStyle/>
          <a:p>
            <a:pPr marL="342900" indent="-342900">
              <a:buFont typeface="Arial" panose="020B0604020202020204" pitchFamily="34" charset="0"/>
              <a:buChar char="•"/>
            </a:pPr>
            <a:r>
              <a:rPr lang="en-US" sz="2400" dirty="0"/>
              <a:t>planned methods for </a:t>
            </a:r>
            <a:r>
              <a:rPr lang="en-US" sz="2400" i="1" dirty="0"/>
              <a:t>minimizing</a:t>
            </a:r>
            <a:r>
              <a:rPr lang="en-US" sz="2400" dirty="0"/>
              <a:t> risk of bias due to missing results</a:t>
            </a:r>
          </a:p>
          <a:p>
            <a:pPr marL="342900" indent="-342900">
              <a:buFont typeface="Arial" panose="020B0604020202020204" pitchFamily="34" charset="0"/>
              <a:buChar char="•"/>
            </a:pPr>
            <a:r>
              <a:rPr lang="en-US" sz="2400" dirty="0"/>
              <a:t>planned methods for </a:t>
            </a:r>
            <a:r>
              <a:rPr lang="en-US" sz="2400" i="1" dirty="0"/>
              <a:t>assessing</a:t>
            </a:r>
            <a:r>
              <a:rPr lang="en-US" sz="2400" dirty="0"/>
              <a:t> risk of bias due to missing results</a:t>
            </a:r>
          </a:p>
        </p:txBody>
      </p:sp>
    </p:spTree>
    <p:extLst>
      <p:ext uri="{BB962C8B-B14F-4D97-AF65-F5344CB8AC3E}">
        <p14:creationId xmlns:p14="http://schemas.microsoft.com/office/powerpoint/2010/main" val="95598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Take home message</a:t>
            </a:r>
          </a:p>
        </p:txBody>
      </p:sp>
      <p:sp>
        <p:nvSpPr>
          <p:cNvPr id="25603" name="Rectangle 3"/>
          <p:cNvSpPr>
            <a:spLocks noGrp="1" noChangeArrowheads="1"/>
          </p:cNvSpPr>
          <p:nvPr>
            <p:ph idx="4294967295"/>
          </p:nvPr>
        </p:nvSpPr>
        <p:spPr>
          <a:xfrm>
            <a:off x="439737" y="2249836"/>
            <a:ext cx="7352778" cy="3910012"/>
          </a:xfrm>
        </p:spPr>
        <p:txBody>
          <a:bodyPr/>
          <a:lstStyle/>
          <a:p>
            <a:pPr marL="342900" indent="-342900">
              <a:buFont typeface="Arial" panose="020B0604020202020204" pitchFamily="34" charset="0"/>
              <a:buChar char="•"/>
            </a:pPr>
            <a:r>
              <a:rPr lang="en-GB" altLang="en-US" sz="2400" dirty="0"/>
              <a:t>Clear evidence of non-reporting biases in health research</a:t>
            </a:r>
          </a:p>
          <a:p>
            <a:pPr marL="342900" indent="-342900">
              <a:buFont typeface="Arial" panose="020B0604020202020204" pitchFamily="34" charset="0"/>
              <a:buChar char="•"/>
            </a:pPr>
            <a:r>
              <a:rPr lang="en-GB" altLang="en-US" sz="2400" dirty="0"/>
              <a:t>ROB-ME provides a framework for considering </a:t>
            </a:r>
            <a:r>
              <a:rPr lang="en-AU" altLang="en-US" sz="2400" dirty="0"/>
              <a:t>risk of bias due to missing results in syntheses included in your review </a:t>
            </a:r>
            <a:endParaRPr lang="en-GB" altLang="en-US" sz="2400" dirty="0"/>
          </a:p>
          <a:p>
            <a:pPr marL="342000" indent="-342000">
              <a:buFont typeface="Arial" panose="020B0604020202020204" pitchFamily="34" charset="0"/>
              <a:buChar char="•"/>
            </a:pPr>
            <a:r>
              <a:rPr lang="en-AU" sz="2400" dirty="0"/>
              <a:t>A structured ROB-ME tool (in development) will integrate with other risk of bias tools (</a:t>
            </a:r>
            <a:r>
              <a:rPr lang="en-AU" sz="2400" dirty="0" err="1"/>
              <a:t>RoB</a:t>
            </a:r>
            <a:r>
              <a:rPr lang="en-AU" sz="2400" dirty="0"/>
              <a:t> 2) and facilitate appropriate interpretation of results</a:t>
            </a:r>
          </a:p>
          <a:p>
            <a:pPr marL="342900" indent="-342900">
              <a:buFont typeface="Arial" panose="020B0604020202020204" pitchFamily="34" charset="0"/>
              <a:buChar char="•"/>
            </a:pPr>
            <a:endParaRPr lang="en-GB" altLang="en-US" sz="2400" dirty="0"/>
          </a:p>
        </p:txBody>
      </p:sp>
    </p:spTree>
    <p:extLst>
      <p:ext uri="{BB962C8B-B14F-4D97-AF65-F5344CB8AC3E}">
        <p14:creationId xmlns:p14="http://schemas.microsoft.com/office/powerpoint/2010/main" val="135155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355813692"/>
              </p:ext>
            </p:extLst>
          </p:nvPr>
        </p:nvGraphicFramePr>
        <p:xfrm>
          <a:off x="0" y="1436624"/>
          <a:ext cx="9144000" cy="496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5"/>
          <p:cNvSpPr txBox="1">
            <a:spLocks noChangeArrowheads="1"/>
          </p:cNvSpPr>
          <p:nvPr/>
        </p:nvSpPr>
        <p:spPr bwMode="auto">
          <a:xfrm>
            <a:off x="0" y="6534150"/>
            <a:ext cx="7242175" cy="306388"/>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Matthias Egger</a:t>
            </a:r>
          </a:p>
        </p:txBody>
      </p:sp>
      <p:sp>
        <p:nvSpPr>
          <p:cNvPr id="24580" name="Title 11"/>
          <p:cNvSpPr>
            <a:spLocks noGrp="1"/>
          </p:cNvSpPr>
          <p:nvPr>
            <p:ph type="title"/>
          </p:nvPr>
        </p:nvSpPr>
        <p:spPr>
          <a:xfrm>
            <a:off x="453593" y="1677818"/>
            <a:ext cx="6120000" cy="632838"/>
          </a:xfrm>
        </p:spPr>
        <p:txBody>
          <a:bodyPr/>
          <a:lstStyle/>
          <a:p>
            <a:pPr eaLnBrk="1" hangingPunct="1"/>
            <a:r>
              <a:rPr lang="en-AU" altLang="en-US" dirty="0"/>
              <a:t>The dissemination of evidence</a:t>
            </a:r>
          </a:p>
        </p:txBody>
      </p:sp>
    </p:spTree>
    <p:extLst>
      <p:ext uri="{BB962C8B-B14F-4D97-AF65-F5344CB8AC3E}">
        <p14:creationId xmlns:p14="http://schemas.microsoft.com/office/powerpoint/2010/main" val="3304019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AU" altLang="en-US" dirty="0"/>
              <a:t>References</a:t>
            </a:r>
          </a:p>
        </p:txBody>
      </p:sp>
      <p:sp>
        <p:nvSpPr>
          <p:cNvPr id="34819" name="Content Placeholder 3"/>
          <p:cNvSpPr>
            <a:spLocks noGrp="1"/>
          </p:cNvSpPr>
          <p:nvPr>
            <p:ph idx="4294967295"/>
          </p:nvPr>
        </p:nvSpPr>
        <p:spPr>
          <a:xfrm>
            <a:off x="473869" y="2152184"/>
            <a:ext cx="8229600" cy="2381715"/>
          </a:xfrm>
        </p:spPr>
        <p:txBody>
          <a:bodyPr/>
          <a:lstStyle/>
          <a:p>
            <a:pPr eaLnBrk="1" hangingPunct="1">
              <a:lnSpc>
                <a:spcPct val="90000"/>
              </a:lnSpc>
            </a:pPr>
            <a:r>
              <a:rPr lang="en-GB" altLang="en-US" dirty="0"/>
              <a:t>Page MJ, Higgins JPT, Sterne JAC. Chapter 13: Assessing risk of bias due to missing results in a synthesis. In: Higgins JPT, Thomas J, Chandler J, </a:t>
            </a:r>
            <a:r>
              <a:rPr lang="en-GB" altLang="en-US" dirty="0" err="1"/>
              <a:t>Cumpston</a:t>
            </a:r>
            <a:r>
              <a:rPr lang="en-GB" altLang="en-US" dirty="0"/>
              <a:t> M, Li T, Page MJ, et al., editors. </a:t>
            </a:r>
            <a:r>
              <a:rPr lang="en-GB" altLang="en-US" i="1" dirty="0"/>
              <a:t>Cochrane Handbook for Systematic Reviews of Interventions</a:t>
            </a:r>
            <a:r>
              <a:rPr lang="en-GB" altLang="en-US" dirty="0"/>
              <a:t>. Version 6.0 (updated July 2019). Available from </a:t>
            </a:r>
            <a:r>
              <a:rPr lang="en-GB" altLang="en-US" dirty="0">
                <a:hlinkClick r:id="rId3"/>
              </a:rPr>
              <a:t>https://training.cochrane.org/handbook</a:t>
            </a:r>
            <a:r>
              <a:rPr lang="en-GB" altLang="en-US" dirty="0"/>
              <a:t>: Cochrane; 2019.</a:t>
            </a:r>
          </a:p>
        </p:txBody>
      </p:sp>
      <p:sp>
        <p:nvSpPr>
          <p:cNvPr id="7" name="Title 1"/>
          <p:cNvSpPr txBox="1">
            <a:spLocks/>
          </p:cNvSpPr>
          <p:nvPr/>
        </p:nvSpPr>
        <p:spPr bwMode="auto">
          <a:xfrm>
            <a:off x="434975" y="3993764"/>
            <a:ext cx="8866188"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434975" y="4851014"/>
            <a:ext cx="8307388" cy="2006986"/>
          </a:xfrm>
          <a:prstGeom prst="rect">
            <a:avLst/>
          </a:prstGeom>
          <a:noFill/>
          <a:ln w="9525">
            <a:noFill/>
            <a:miter lim="800000"/>
            <a:headEnd/>
            <a:tailEnd/>
          </a:ln>
        </p:spPr>
        <p:txBody>
          <a:bodyPr>
            <a:normAutofit/>
          </a:bodyPr>
          <a:lstStyle/>
          <a:p>
            <a:pPr marL="358775" indent="-358775">
              <a:spcBef>
                <a:spcPct val="20000"/>
              </a:spcBef>
              <a:buClr>
                <a:schemeClr val="bg2"/>
              </a:buClr>
              <a:buFont typeface="Arial" charset="0"/>
              <a:buChar char="•"/>
              <a:tabLst>
                <a:tab pos="179388" algn="l"/>
              </a:tabLst>
              <a:defRPr/>
            </a:pPr>
            <a:r>
              <a:rPr lang="en-AU" sz="2000" dirty="0">
                <a:solidFill>
                  <a:schemeClr val="tx2"/>
                </a:solidFill>
                <a:latin typeface="+mj-lt"/>
                <a:cs typeface="Arial" charset="0"/>
              </a:rPr>
              <a:t>Updated by Matthew Page</a:t>
            </a:r>
          </a:p>
          <a:p>
            <a:pPr marL="358775" indent="-358775">
              <a:spcBef>
                <a:spcPct val="20000"/>
              </a:spcBef>
              <a:buClr>
                <a:schemeClr val="bg2"/>
              </a:buClr>
              <a:buFont typeface="Arial" charset="0"/>
              <a:buChar char="•"/>
              <a:tabLst>
                <a:tab pos="179388" algn="l"/>
              </a:tabLst>
              <a:defRPr/>
            </a:pPr>
            <a:r>
              <a:rPr lang="en-AU" sz="2000" dirty="0">
                <a:solidFill>
                  <a:schemeClr val="tx2"/>
                </a:solidFill>
                <a:latin typeface="+mj-lt"/>
                <a:cs typeface="Arial" charset="0"/>
              </a:rPr>
              <a:t>Based on materials by Miranda </a:t>
            </a:r>
            <a:r>
              <a:rPr lang="en-AU" sz="2000" dirty="0" err="1">
                <a:solidFill>
                  <a:schemeClr val="tx2"/>
                </a:solidFill>
                <a:latin typeface="+mj-lt"/>
                <a:cs typeface="Arial" charset="0"/>
              </a:rPr>
              <a:t>Cumpston</a:t>
            </a:r>
            <a:r>
              <a:rPr lang="en-AU" sz="2000" dirty="0">
                <a:solidFill>
                  <a:schemeClr val="tx2"/>
                </a:solidFill>
                <a:latin typeface="+mj-lt"/>
                <a:cs typeface="Arial" charset="0"/>
              </a:rPr>
              <a:t>, Jonathan Sterne, Matthias Egger, Julian Higgins, David Moher, the Cochrane Bias Methods Group, and Cochrane Australia</a:t>
            </a:r>
          </a:p>
        </p:txBody>
      </p:sp>
    </p:spTree>
    <p:extLst>
      <p:ext uri="{BB962C8B-B14F-4D97-AF65-F5344CB8AC3E}">
        <p14:creationId xmlns:p14="http://schemas.microsoft.com/office/powerpoint/2010/main" val="106965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AU" altLang="en-US" dirty="0"/>
              <a:t>Non-reporting biases</a:t>
            </a:r>
          </a:p>
        </p:txBody>
      </p:sp>
      <p:sp>
        <p:nvSpPr>
          <p:cNvPr id="25603" name="Rectangle 3"/>
          <p:cNvSpPr>
            <a:spLocks noGrp="1" noChangeArrowheads="1"/>
          </p:cNvSpPr>
          <p:nvPr>
            <p:ph idx="4294967295"/>
          </p:nvPr>
        </p:nvSpPr>
        <p:spPr>
          <a:xfrm>
            <a:off x="439738" y="2249836"/>
            <a:ext cx="7352778" cy="3910012"/>
          </a:xfrm>
        </p:spPr>
        <p:txBody>
          <a:bodyPr/>
          <a:lstStyle/>
          <a:p>
            <a:pPr lvl="1"/>
            <a:r>
              <a:rPr lang="en-AU" altLang="en-US" sz="2200" dirty="0"/>
              <a:t>dissemination of research findings is influenced by the P value, magnitude or direction of the study’s results</a:t>
            </a:r>
          </a:p>
          <a:p>
            <a:pPr lvl="1"/>
            <a:r>
              <a:rPr lang="en-AU" altLang="en-US" sz="2200" dirty="0"/>
              <a:t>statistically significant results that suggest an intervention works are more likely than statistically non-significant results to be available…</a:t>
            </a:r>
          </a:p>
          <a:p>
            <a:pPr lvl="1"/>
            <a:r>
              <a:rPr lang="en-AU" altLang="en-US" sz="2200" dirty="0"/>
              <a:t>…therefore more likely to be included in your review</a:t>
            </a:r>
          </a:p>
          <a:p>
            <a:pPr lvl="1"/>
            <a:r>
              <a:rPr lang="en-AU" altLang="en-US" sz="2200" dirty="0"/>
              <a:t>two main types: </a:t>
            </a:r>
          </a:p>
          <a:p>
            <a:pPr lvl="2"/>
            <a:r>
              <a:rPr lang="en-AU" altLang="en-US" sz="2200" dirty="0"/>
              <a:t>selective non-publication of studies or ‘publication </a:t>
            </a:r>
            <a:r>
              <a:rPr lang="en-AU" altLang="en-US" sz="2200" dirty="0" err="1"/>
              <a:t>bias’</a:t>
            </a:r>
            <a:endParaRPr lang="en-AU" altLang="en-US" sz="2200" dirty="0"/>
          </a:p>
          <a:p>
            <a:pPr lvl="2"/>
            <a:r>
              <a:rPr lang="en-AU" altLang="en-US" sz="2200" dirty="0"/>
              <a:t>selective non-reporting of results or ‘outcome reporting </a:t>
            </a:r>
            <a:r>
              <a:rPr lang="en-AU" altLang="en-US" sz="2200" dirty="0" err="1"/>
              <a:t>bias’</a:t>
            </a:r>
            <a:endParaRPr lang="en-AU" altLang="en-US" sz="2200" dirty="0"/>
          </a:p>
          <a:p>
            <a:pPr marL="0" lvl="1" indent="0">
              <a:buNone/>
            </a:pPr>
            <a:endParaRPr lang="en-AU" altLang="en-US" dirty="0"/>
          </a:p>
        </p:txBody>
      </p:sp>
    </p:spTree>
    <p:extLst>
      <p:ext uri="{BB962C8B-B14F-4D97-AF65-F5344CB8AC3E}">
        <p14:creationId xmlns:p14="http://schemas.microsoft.com/office/powerpoint/2010/main" val="333309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00833" y="326804"/>
            <a:ext cx="7628045" cy="633412"/>
          </a:xfrm>
        </p:spPr>
        <p:txBody>
          <a:bodyPr/>
          <a:lstStyle/>
          <a:p>
            <a:r>
              <a:rPr lang="en-AU" altLang="en-US" sz="2800" dirty="0"/>
              <a:t>Evidence for selective non-publication of studies</a:t>
            </a:r>
          </a:p>
        </p:txBody>
      </p:sp>
      <p:sp>
        <p:nvSpPr>
          <p:cNvPr id="12" name="TextBox 5"/>
          <p:cNvSpPr txBox="1">
            <a:spLocks noChangeArrowheads="1"/>
          </p:cNvSpPr>
          <p:nvPr/>
        </p:nvSpPr>
        <p:spPr bwMode="auto">
          <a:xfrm>
            <a:off x="78057" y="6308533"/>
            <a:ext cx="8271164" cy="457200"/>
          </a:xfrm>
          <a:prstGeom prst="rect">
            <a:avLst/>
          </a:prstGeom>
          <a:noFill/>
          <a:ln w="9525">
            <a:noFill/>
            <a:miter lim="800000"/>
            <a:headEnd/>
            <a:tailEnd/>
          </a:ln>
        </p:spPr>
        <p:txBody>
          <a:bodyPr/>
          <a:lstStyle/>
          <a:p>
            <a:pPr>
              <a:defRPr/>
            </a:pPr>
            <a:r>
              <a:rPr lang="en-AU" sz="1400" dirty="0">
                <a:solidFill>
                  <a:schemeClr val="tx2"/>
                </a:solidFill>
                <a:latin typeface="+mn-lt"/>
                <a:cs typeface="Arial" charset="0"/>
              </a:rPr>
              <a:t>Source: </a:t>
            </a:r>
            <a:r>
              <a:rPr lang="en-AU" sz="1400" dirty="0">
                <a:solidFill>
                  <a:schemeClr val="tx2"/>
                </a:solidFill>
                <a:cs typeface="Arial" charset="0"/>
              </a:rPr>
              <a:t>Chan A-W, Song F, Vickers A, Jefferson T, </a:t>
            </a:r>
            <a:r>
              <a:rPr lang="en-AU" sz="1400" dirty="0" err="1">
                <a:solidFill>
                  <a:schemeClr val="tx2"/>
                </a:solidFill>
                <a:cs typeface="Arial" charset="0"/>
              </a:rPr>
              <a:t>Dickersin</a:t>
            </a:r>
            <a:r>
              <a:rPr lang="en-AU" sz="1400" dirty="0">
                <a:solidFill>
                  <a:schemeClr val="tx2"/>
                </a:solidFill>
                <a:cs typeface="Arial" charset="0"/>
              </a:rPr>
              <a:t> K, </a:t>
            </a:r>
            <a:r>
              <a:rPr lang="en-AU" sz="1400" dirty="0" err="1">
                <a:solidFill>
                  <a:schemeClr val="tx2"/>
                </a:solidFill>
                <a:cs typeface="Arial" charset="0"/>
              </a:rPr>
              <a:t>Gøtzsche</a:t>
            </a:r>
            <a:r>
              <a:rPr lang="en-AU" sz="1400" dirty="0">
                <a:solidFill>
                  <a:schemeClr val="tx2"/>
                </a:solidFill>
                <a:cs typeface="Arial" charset="0"/>
              </a:rPr>
              <a:t> PC, et al. Increasing value and reducing waste: addressing inaccessible research. The Lancet. 2014;383(9913):257-66.</a:t>
            </a:r>
          </a:p>
        </p:txBody>
      </p:sp>
      <p:pic>
        <p:nvPicPr>
          <p:cNvPr id="8" name="Picture 2">
            <a:extLst>
              <a:ext uri="{FF2B5EF4-FFF2-40B4-BE49-F238E27FC236}">
                <a16:creationId xmlns:a16="http://schemas.microsoft.com/office/drawing/2014/main" id="{BF14704F-0B2A-4322-A9B9-5EE3A8FD5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33" y="1297758"/>
            <a:ext cx="8174455" cy="47779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460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37" y="1317600"/>
            <a:ext cx="8180155" cy="632838"/>
          </a:xfrm>
        </p:spPr>
        <p:txBody>
          <a:bodyPr/>
          <a:lstStyle/>
          <a:p>
            <a:r>
              <a:rPr lang="en-AU" altLang="en-US" sz="3200" dirty="0"/>
              <a:t>Evidence for selective non-reporting of results</a:t>
            </a:r>
          </a:p>
        </p:txBody>
      </p:sp>
      <p:graphicFrame>
        <p:nvGraphicFramePr>
          <p:cNvPr id="4" name="Content Placeholder 3">
            <a:extLst>
              <a:ext uri="{FF2B5EF4-FFF2-40B4-BE49-F238E27FC236}">
                <a16:creationId xmlns:a16="http://schemas.microsoft.com/office/drawing/2014/main" id="{7D95DA59-7D2A-442F-B529-B54DCB08726C}"/>
              </a:ext>
            </a:extLst>
          </p:cNvPr>
          <p:cNvGraphicFramePr>
            <a:graphicFrameLocks noGrp="1"/>
          </p:cNvGraphicFramePr>
          <p:nvPr>
            <p:ph idx="4294967295"/>
            <p:extLst>
              <p:ext uri="{D42A27DB-BD31-4B8C-83A1-F6EECF244321}">
                <p14:modId xmlns:p14="http://schemas.microsoft.com/office/powerpoint/2010/main" val="542905610"/>
              </p:ext>
            </p:extLst>
          </p:nvPr>
        </p:nvGraphicFramePr>
        <p:xfrm>
          <a:off x="439738" y="2085279"/>
          <a:ext cx="7353300" cy="4616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17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AU" altLang="en-US" dirty="0"/>
              <a:t>Non-reporting biases</a:t>
            </a:r>
          </a:p>
        </p:txBody>
      </p:sp>
      <p:sp>
        <p:nvSpPr>
          <p:cNvPr id="25603" name="Rectangle 3"/>
          <p:cNvSpPr>
            <a:spLocks noGrp="1" noChangeArrowheads="1"/>
          </p:cNvSpPr>
          <p:nvPr>
            <p:ph idx="4294967295"/>
          </p:nvPr>
        </p:nvSpPr>
        <p:spPr>
          <a:xfrm>
            <a:off x="400225" y="2249836"/>
            <a:ext cx="4171775" cy="3910012"/>
          </a:xfrm>
        </p:spPr>
        <p:txBody>
          <a:bodyPr/>
          <a:lstStyle/>
          <a:p>
            <a:pPr lvl="1"/>
            <a:r>
              <a:rPr lang="en-AU" altLang="en-US" sz="2400" dirty="0"/>
              <a:t>selective non-publication of studies or selective non-reporting of study results can lead to </a:t>
            </a:r>
            <a:r>
              <a:rPr lang="en-AU" altLang="en-US" sz="2400" b="1" dirty="0"/>
              <a:t>bias due to missing results in a synthesis</a:t>
            </a:r>
            <a:r>
              <a:rPr lang="en-AU" altLang="en-US" sz="2400" dirty="0"/>
              <a:t> (e.g. meta-analysis)</a:t>
            </a:r>
          </a:p>
          <a:p>
            <a:pPr lvl="1"/>
            <a:endParaRPr lang="en-AU" altLang="en-US" sz="2400" dirty="0"/>
          </a:p>
          <a:p>
            <a:pPr lvl="1"/>
            <a:r>
              <a:rPr lang="en-AU" altLang="en-US" sz="2400" dirty="0"/>
              <a:t>may lead to overestimated or underestimated effects </a:t>
            </a:r>
          </a:p>
          <a:p>
            <a:pPr marL="0" lvl="1" indent="0">
              <a:buNone/>
            </a:pPr>
            <a:endParaRPr lang="en-AU" altLang="en-US" dirty="0"/>
          </a:p>
        </p:txBody>
      </p:sp>
      <p:pic>
        <p:nvPicPr>
          <p:cNvPr id="2" name="Picture 1">
            <a:extLst>
              <a:ext uri="{FF2B5EF4-FFF2-40B4-BE49-F238E27FC236}">
                <a16:creationId xmlns:a16="http://schemas.microsoft.com/office/drawing/2014/main" id="{6BE3CAD6-506A-49E8-8921-0F0962780F19}"/>
              </a:ext>
            </a:extLst>
          </p:cNvPr>
          <p:cNvPicPr>
            <a:picLocks noChangeAspect="1"/>
          </p:cNvPicPr>
          <p:nvPr/>
        </p:nvPicPr>
        <p:blipFill>
          <a:blip r:embed="rId3"/>
          <a:stretch>
            <a:fillRect/>
          </a:stretch>
        </p:blipFill>
        <p:spPr>
          <a:xfrm>
            <a:off x="4572000" y="2249836"/>
            <a:ext cx="4354332" cy="3910012"/>
          </a:xfrm>
          <a:prstGeom prst="rect">
            <a:avLst/>
          </a:prstGeom>
          <a:ln>
            <a:noFill/>
          </a:ln>
        </p:spPr>
      </p:pic>
    </p:spTree>
    <p:extLst>
      <p:ext uri="{BB962C8B-B14F-4D97-AF65-F5344CB8AC3E}">
        <p14:creationId xmlns:p14="http://schemas.microsoft.com/office/powerpoint/2010/main" val="317301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Session outline</a:t>
            </a:r>
            <a:endParaRPr lang="en-AU" altLang="en-US"/>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sz="2400" dirty="0"/>
              <a:t>understanding non-reporting biases</a:t>
            </a:r>
          </a:p>
          <a:p>
            <a:pPr marL="342900" indent="-342900">
              <a:buFont typeface="Arial" panose="020B0604020202020204" pitchFamily="34" charset="0"/>
              <a:buChar char="•"/>
            </a:pPr>
            <a:r>
              <a:rPr lang="en-AU" altLang="en-US" sz="2400" b="1" dirty="0"/>
              <a:t>minimising risk of bias due to missing results in a synthesis</a:t>
            </a:r>
          </a:p>
          <a:p>
            <a:pPr marL="342900" indent="-342900">
              <a:buFont typeface="Arial" panose="020B0604020202020204" pitchFamily="34" charset="0"/>
              <a:buChar char="•"/>
            </a:pPr>
            <a:r>
              <a:rPr lang="en-AU" altLang="en-US" sz="2400" dirty="0"/>
              <a:t>assessing risk of bias due to missing results in a synthesis</a:t>
            </a:r>
          </a:p>
        </p:txBody>
      </p:sp>
      <p:sp>
        <p:nvSpPr>
          <p:cNvPr id="7174" name="Text Box 8"/>
          <p:cNvSpPr txBox="1">
            <a:spLocks noChangeArrowheads="1"/>
          </p:cNvSpPr>
          <p:nvPr/>
        </p:nvSpPr>
        <p:spPr bwMode="auto">
          <a:xfrm>
            <a:off x="752042" y="6040340"/>
            <a:ext cx="525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Chapter 13, Section 13.2 of the Handbook</a:t>
            </a:r>
          </a:p>
        </p:txBody>
      </p:sp>
      <p:pic>
        <p:nvPicPr>
          <p:cNvPr id="7" name="Picture 6">
            <a:extLst>
              <a:ext uri="{FF2B5EF4-FFF2-40B4-BE49-F238E27FC236}">
                <a16:creationId xmlns:a16="http://schemas.microsoft.com/office/drawing/2014/main" id="{5C3BBAEE-64E6-4D21-B086-ED43C45F79F5}"/>
              </a:ext>
            </a:extLst>
          </p:cNvPr>
          <p:cNvPicPr>
            <a:picLocks noChangeAspect="1"/>
          </p:cNvPicPr>
          <p:nvPr/>
        </p:nvPicPr>
        <p:blipFill>
          <a:blip r:embed="rId3"/>
          <a:stretch>
            <a:fillRect/>
          </a:stretch>
        </p:blipFill>
        <p:spPr>
          <a:xfrm>
            <a:off x="233932" y="5813325"/>
            <a:ext cx="518110" cy="742950"/>
          </a:xfrm>
          <a:prstGeom prst="rect">
            <a:avLst/>
          </a:prstGeom>
        </p:spPr>
      </p:pic>
    </p:spTree>
    <p:extLst>
      <p:ext uri="{BB962C8B-B14F-4D97-AF65-F5344CB8AC3E}">
        <p14:creationId xmlns:p14="http://schemas.microsoft.com/office/powerpoint/2010/main" val="15240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1285</TotalTime>
  <Words>7082</Words>
  <Application>Microsoft Office PowerPoint</Application>
  <PresentationFormat>On-screen Show (4:3)</PresentationFormat>
  <Paragraphs>390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Source Sans Pro</vt:lpstr>
      <vt:lpstr>Source Sans Pro Semibold</vt:lpstr>
      <vt:lpstr>Times New Roman</vt:lpstr>
      <vt:lpstr>Wingdings</vt:lpstr>
      <vt:lpstr>Cochrane Purple</vt:lpstr>
      <vt:lpstr>Bias due to missing results in a synthesis</vt:lpstr>
      <vt:lpstr>Steps of a Cochrane Review</vt:lpstr>
      <vt:lpstr>Session outline</vt:lpstr>
      <vt:lpstr>The dissemination of evidence</vt:lpstr>
      <vt:lpstr>Non-reporting biases</vt:lpstr>
      <vt:lpstr>Evidence for selective non-publication of studies</vt:lpstr>
      <vt:lpstr>Evidence for selective non-reporting of results</vt:lpstr>
      <vt:lpstr>Non-reporting biases</vt:lpstr>
      <vt:lpstr>Session outline</vt:lpstr>
      <vt:lpstr>Minimising risk of bias</vt:lpstr>
      <vt:lpstr>Value of adding unpublished data to a meta-analyses of reboxetine versus placebo for acute treatment of major depression (data from Eyding et al. BMJ 2010)</vt:lpstr>
      <vt:lpstr>Session outline</vt:lpstr>
      <vt:lpstr>ROB-ME framework</vt:lpstr>
      <vt:lpstr>ROB-ME framework</vt:lpstr>
      <vt:lpstr>ROB-ME framework: Step 1</vt:lpstr>
      <vt:lpstr>Synthesis 1: A meta-analysis of self-reported fatigue at the end of treatment          SMD -0.13, 95% CI -0.19, -0.08; 10 trials</vt:lpstr>
      <vt:lpstr>ROB-ME framework: Step 2</vt:lpstr>
      <vt:lpstr>Eligible study results for the meta-analysis of fatigue</vt:lpstr>
      <vt:lpstr>ROB-ME framework: Step 3</vt:lpstr>
      <vt:lpstr>ROB-ME framework: Step 3</vt:lpstr>
      <vt:lpstr>ROB-ME framework: Step 3</vt:lpstr>
      <vt:lpstr>ROB-ME framework: Step 3</vt:lpstr>
      <vt:lpstr>ROB-ME framework: Step 3</vt:lpstr>
      <vt:lpstr>PowerPoint Presentation</vt:lpstr>
      <vt:lpstr>PowerPoint Presentation</vt:lpstr>
      <vt:lpstr>ROB-ME framework: Step 4</vt:lpstr>
      <vt:lpstr>ROB-ME framework: Step 5</vt:lpstr>
      <vt:lpstr>ROB-ME framework: Step 5</vt:lpstr>
      <vt:lpstr>ROB-ME framework: Step 5</vt:lpstr>
      <vt:lpstr>Funnel plots</vt:lpstr>
      <vt:lpstr> Symmetrical funnel plot</vt:lpstr>
      <vt:lpstr> Asymmetrical funnel plot</vt:lpstr>
      <vt:lpstr> Asymmetrical funnel plot</vt:lpstr>
      <vt:lpstr>Reasons for funnel plot asymmetry</vt:lpstr>
      <vt:lpstr>Contour-enhanced funnel plots</vt:lpstr>
      <vt:lpstr>ROB-ME framework: Step 5</vt:lpstr>
      <vt:lpstr>ROB-ME framework: Step 6</vt:lpstr>
      <vt:lpstr>What to include in your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221</cp:revision>
  <cp:lastPrinted>2016-03-10T05:02:31Z</cp:lastPrinted>
  <dcterms:created xsi:type="dcterms:W3CDTF">2016-03-04T03:08:32Z</dcterms:created>
  <dcterms:modified xsi:type="dcterms:W3CDTF">2021-03-17T11:04:10Z</dcterms:modified>
  <cp:category/>
</cp:coreProperties>
</file>