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257" r:id="rId2"/>
    <p:sldId id="311" r:id="rId3"/>
    <p:sldId id="277" r:id="rId4"/>
    <p:sldId id="346" r:id="rId5"/>
    <p:sldId id="348" r:id="rId6"/>
    <p:sldId id="347" r:id="rId7"/>
    <p:sldId id="357" r:id="rId8"/>
    <p:sldId id="349" r:id="rId9"/>
    <p:sldId id="350" r:id="rId10"/>
    <p:sldId id="313" r:id="rId11"/>
    <p:sldId id="314" r:id="rId12"/>
    <p:sldId id="358" r:id="rId13"/>
    <p:sldId id="315" r:id="rId14"/>
    <p:sldId id="316" r:id="rId15"/>
    <p:sldId id="353" r:id="rId16"/>
    <p:sldId id="354" r:id="rId17"/>
    <p:sldId id="319" r:id="rId18"/>
    <p:sldId id="323" r:id="rId19"/>
    <p:sldId id="325" r:id="rId20"/>
    <p:sldId id="321" r:id="rId21"/>
    <p:sldId id="356" r:id="rId22"/>
    <p:sldId id="322" r:id="rId23"/>
    <p:sldId id="324" r:id="rId24"/>
    <p:sldId id="326" r:id="rId25"/>
    <p:sldId id="327" r:id="rId26"/>
    <p:sldId id="328" r:id="rId27"/>
    <p:sldId id="329" r:id="rId28"/>
    <p:sldId id="330" r:id="rId29"/>
    <p:sldId id="331" r:id="rId30"/>
    <p:sldId id="332" r:id="rId31"/>
    <p:sldId id="355" r:id="rId32"/>
    <p:sldId id="333" r:id="rId33"/>
    <p:sldId id="352" r:id="rId34"/>
    <p:sldId id="335" r:id="rId35"/>
    <p:sldId id="336" r:id="rId36"/>
    <p:sldId id="343" r:id="rId37"/>
    <p:sldId id="337" r:id="rId38"/>
    <p:sldId id="338" r:id="rId39"/>
    <p:sldId id="339" r:id="rId40"/>
    <p:sldId id="340" r:id="rId41"/>
    <p:sldId id="341" r:id="rId42"/>
    <p:sldId id="344" r:id="rId43"/>
    <p:sldId id="345"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69330" autoAdjust="0"/>
  </p:normalViewPr>
  <p:slideViewPr>
    <p:cSldViewPr snapToGrid="0" showGuides="1">
      <p:cViewPr varScale="1">
        <p:scale>
          <a:sx n="79" d="100"/>
          <a:sy n="79" d="100"/>
        </p:scale>
        <p:origin x="2436" y="78"/>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1" d="100"/>
          <a:sy n="81" d="100"/>
        </p:scale>
        <p:origin x="972" y="102"/>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87572" tIns="43786" rIns="87572" bIns="43786" rtlCol="0"/>
          <a:lstStyle>
            <a:lvl1pPr algn="l">
              <a:defRPr sz="1100"/>
            </a:lvl1pPr>
          </a:lstStyle>
          <a:p>
            <a:endParaRPr lang="en-AU"/>
          </a:p>
        </p:txBody>
      </p:sp>
      <p:sp>
        <p:nvSpPr>
          <p:cNvPr id="4" name="Footer Placeholder 3"/>
          <p:cNvSpPr>
            <a:spLocks noGrp="1"/>
          </p:cNvSpPr>
          <p:nvPr>
            <p:ph type="ftr" sz="quarter" idx="2"/>
          </p:nvPr>
        </p:nvSpPr>
        <p:spPr>
          <a:xfrm>
            <a:off x="0" y="9120189"/>
            <a:ext cx="3170238" cy="481011"/>
          </a:xfrm>
          <a:prstGeom prst="rect">
            <a:avLst/>
          </a:prstGeom>
        </p:spPr>
        <p:txBody>
          <a:bodyPr vert="horz" lIns="87572" tIns="43786" rIns="87572" bIns="43786" rtlCol="0" anchor="b"/>
          <a:lstStyle>
            <a:lvl1pPr algn="l">
              <a:defRPr sz="1100"/>
            </a:lvl1pPr>
          </a:lstStyle>
          <a:p>
            <a:endParaRPr lang="en-AU"/>
          </a:p>
        </p:txBody>
      </p:sp>
    </p:spTree>
    <p:extLst>
      <p:ext uri="{BB962C8B-B14F-4D97-AF65-F5344CB8AC3E}">
        <p14:creationId xmlns:p14="http://schemas.microsoft.com/office/powerpoint/2010/main" val="425932424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5713" y="720725"/>
            <a:ext cx="4803775" cy="3602038"/>
          </a:xfrm>
          <a:prstGeom prst="rect">
            <a:avLst/>
          </a:prstGeom>
          <a:noFill/>
          <a:ln w="12700">
            <a:solidFill>
              <a:prstClr val="black"/>
            </a:solidFill>
          </a:ln>
        </p:spPr>
        <p:txBody>
          <a:bodyPr vert="horz" lIns="92572" tIns="46287" rIns="92572" bIns="46287" rtlCol="0" anchor="ctr"/>
          <a:lstStyle/>
          <a:p>
            <a:endParaRPr lang="en-GB" dirty="0"/>
          </a:p>
        </p:txBody>
      </p:sp>
      <p:sp>
        <p:nvSpPr>
          <p:cNvPr id="5" name="Notes Placeholder 4"/>
          <p:cNvSpPr>
            <a:spLocks noGrp="1"/>
          </p:cNvSpPr>
          <p:nvPr>
            <p:ph type="body" sz="quarter" idx="3"/>
          </p:nvPr>
        </p:nvSpPr>
        <p:spPr>
          <a:xfrm>
            <a:off x="1199728" y="4560571"/>
            <a:ext cx="4915746" cy="4320540"/>
          </a:xfrm>
          <a:prstGeom prst="rect">
            <a:avLst/>
          </a:prstGeom>
        </p:spPr>
        <p:txBody>
          <a:bodyPr vert="horz" lIns="92572" tIns="46287" rIns="92572" bIns="462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2572" tIns="46287" rIns="92572" bIns="46287" rtlCol="0" anchor="b"/>
          <a:lstStyle>
            <a:lvl1pPr algn="r">
              <a:defRPr sz="12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jclinepi.com/article/S0895-4356(11)00206-X/fulltex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guidelinedevelopment.org/handboo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7866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846138" y="742950"/>
            <a:ext cx="4949825" cy="3713163"/>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100" kern="1200" dirty="0">
                <a:solidFill>
                  <a:schemeClr val="tx1"/>
                </a:solidFill>
                <a:effectLst/>
                <a:latin typeface="+mn-lt"/>
                <a:ea typeface="+mn-ea"/>
                <a:cs typeface="+mn-cs"/>
              </a:rPr>
              <a:t>GRADE approach helps those conducting and interpreting systematic reviews to systematically and transparently consider the direction and size of effect estimates and the factors that affect our confidence in those estimates. </a:t>
            </a:r>
            <a:endParaRPr lang="hr-HR"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Note that the grading of evidence is done for each outcome separately. This means that the same </a:t>
            </a:r>
            <a:r>
              <a:rPr lang="en-GB" sz="1100" kern="1200" dirty="0" err="1">
                <a:solidFill>
                  <a:schemeClr val="tx1"/>
                </a:solidFill>
                <a:effectLst/>
                <a:latin typeface="+mn-lt"/>
                <a:ea typeface="+mn-ea"/>
                <a:cs typeface="+mn-cs"/>
              </a:rPr>
              <a:t>compari</a:t>
            </a:r>
            <a:r>
              <a:rPr lang="hr-HR" sz="1100" kern="1200" dirty="0">
                <a:solidFill>
                  <a:schemeClr val="tx1"/>
                </a:solidFill>
                <a:effectLst/>
                <a:latin typeface="+mn-lt"/>
                <a:ea typeface="+mn-ea"/>
                <a:cs typeface="+mn-cs"/>
              </a:rPr>
              <a:t>s</a:t>
            </a:r>
            <a:r>
              <a:rPr lang="en-GB" sz="1100" kern="1200" dirty="0">
                <a:solidFill>
                  <a:schemeClr val="tx1"/>
                </a:solidFill>
                <a:effectLst/>
                <a:latin typeface="+mn-lt"/>
                <a:ea typeface="+mn-ea"/>
                <a:cs typeface="+mn-cs"/>
              </a:rPr>
              <a:t>on between an intervention and a control can have very different levels of the </a:t>
            </a:r>
            <a:r>
              <a:rPr lang="hr-HR" sz="1100" kern="1200" dirty="0" err="1">
                <a:solidFill>
                  <a:schemeClr val="tx1"/>
                </a:solidFill>
                <a:effectLst/>
                <a:latin typeface="+mn-lt"/>
                <a:ea typeface="+mn-ea"/>
                <a:cs typeface="+mn-cs"/>
              </a:rPr>
              <a:t>certainty</a:t>
            </a:r>
            <a:r>
              <a:rPr lang="en-GB" sz="1100" kern="1200" dirty="0">
                <a:solidFill>
                  <a:schemeClr val="tx1"/>
                </a:solidFill>
                <a:effectLst/>
                <a:latin typeface="+mn-lt"/>
                <a:ea typeface="+mn-ea"/>
                <a:cs typeface="+mn-cs"/>
              </a:rPr>
              <a:t> of evidence, depending on the observed outcome. This becomes obvious when looking at the </a:t>
            </a:r>
            <a:r>
              <a:rPr lang="hr-HR" sz="1100" kern="1200" dirty="0">
                <a:solidFill>
                  <a:schemeClr val="tx1"/>
                </a:solidFill>
                <a:effectLst/>
                <a:latin typeface="+mn-lt"/>
                <a:ea typeface="+mn-ea"/>
                <a:cs typeface="+mn-cs"/>
              </a:rPr>
              <a:t>‘</a:t>
            </a:r>
            <a:r>
              <a:rPr lang="en-GB" sz="1100" kern="1200" dirty="0">
                <a:solidFill>
                  <a:schemeClr val="tx1"/>
                </a:solidFill>
                <a:effectLst/>
                <a:latin typeface="+mn-lt"/>
                <a:ea typeface="+mn-ea"/>
                <a:cs typeface="+mn-cs"/>
              </a:rPr>
              <a:t>Summary of findings</a:t>
            </a:r>
            <a:r>
              <a:rPr lang="hr-HR" sz="1100" kern="1200" dirty="0">
                <a:solidFill>
                  <a:schemeClr val="tx1"/>
                </a:solidFill>
                <a:effectLst/>
                <a:latin typeface="+mn-lt"/>
                <a:ea typeface="+mn-ea"/>
                <a:cs typeface="+mn-cs"/>
              </a:rPr>
              <a:t>’</a:t>
            </a:r>
            <a:r>
              <a:rPr lang="en-GB" sz="1100" kern="1200" dirty="0">
                <a:solidFill>
                  <a:schemeClr val="tx1"/>
                </a:solidFill>
                <a:effectLst/>
                <a:latin typeface="+mn-lt"/>
                <a:ea typeface="+mn-ea"/>
                <a:cs typeface="+mn-cs"/>
              </a:rPr>
              <a:t> tables;</a:t>
            </a:r>
            <a:r>
              <a:rPr lang="en-GB" sz="1100" kern="1200" baseline="0" dirty="0">
                <a:solidFill>
                  <a:schemeClr val="tx1"/>
                </a:solidFill>
                <a:effectLst/>
                <a:latin typeface="+mn-lt"/>
                <a:ea typeface="+mn-ea"/>
                <a:cs typeface="+mn-cs"/>
              </a:rPr>
              <a:t> </a:t>
            </a:r>
            <a:r>
              <a:rPr lang="en-GB" sz="1100" kern="1200" dirty="0">
                <a:solidFill>
                  <a:schemeClr val="tx1"/>
                </a:solidFill>
                <a:effectLst/>
                <a:latin typeface="+mn-lt"/>
                <a:ea typeface="+mn-ea"/>
                <a:cs typeface="+mn-cs"/>
              </a:rPr>
              <a:t>we will talk about this in</a:t>
            </a:r>
            <a:r>
              <a:rPr lang="en-GB" sz="1100" kern="1200" baseline="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another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session</a:t>
            </a:r>
            <a:r>
              <a:rPr lang="en-GB" sz="1100" kern="1200" dirty="0">
                <a:solidFill>
                  <a:schemeClr val="tx1"/>
                </a:solidFill>
                <a:effectLst/>
                <a:latin typeface="+mn-lt"/>
                <a:ea typeface="+mn-ea"/>
                <a:cs typeface="+mn-cs"/>
              </a:rPr>
              <a:t>, when we get to the topic of integrating and presenting the findings throughout the review.</a:t>
            </a:r>
            <a:endParaRPr lang="hr-HR" sz="1100" kern="1200" dirty="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4D382A77-E9F0-4F8F-B764-3DC494DF10F6}" type="slidenum">
              <a:rPr lang="en-US" altLang="en-US" sz="1200">
                <a:latin typeface="Times New Roman" panose="02020603050405020304" pitchFamily="18" charset="0"/>
              </a:rPr>
              <a:pPr eaLnBrk="1" hangingPunct="1">
                <a:spcBef>
                  <a:spcPct val="0"/>
                </a:spcBef>
              </a:pPr>
              <a:t>10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81117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742950"/>
            <a:ext cx="4949825" cy="37131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100" kern="1200" dirty="0">
                <a:solidFill>
                  <a:schemeClr val="tx1"/>
                </a:solidFill>
                <a:effectLst/>
                <a:latin typeface="+mn-lt"/>
                <a:ea typeface="+mn-ea"/>
                <a:cs typeface="+mn-cs"/>
              </a:rPr>
              <a:t>Before we consider individual factors affecting </a:t>
            </a:r>
            <a:r>
              <a:rPr lang="hr-HR" sz="1100" kern="1200" dirty="0" err="1">
                <a:solidFill>
                  <a:schemeClr val="tx1"/>
                </a:solidFill>
                <a:effectLst/>
                <a:latin typeface="+mn-lt"/>
                <a:ea typeface="+mn-ea"/>
                <a:cs typeface="+mn-cs"/>
              </a:rPr>
              <a:t>certainty</a:t>
            </a:r>
            <a:r>
              <a:rPr lang="en-GB" sz="1100" kern="1200" dirty="0">
                <a:solidFill>
                  <a:schemeClr val="tx1"/>
                </a:solidFill>
                <a:effectLst/>
                <a:latin typeface="+mn-lt"/>
                <a:ea typeface="+mn-ea"/>
                <a:cs typeface="+mn-cs"/>
              </a:rPr>
              <a:t> of evidence, it’s useful to get a picture of </a:t>
            </a:r>
            <a:r>
              <a:rPr lang="hr-HR" sz="1100" kern="1200" dirty="0">
                <a:solidFill>
                  <a:schemeClr val="tx1"/>
                </a:solidFill>
                <a:effectLst/>
                <a:latin typeface="+mn-lt"/>
                <a:ea typeface="+mn-ea"/>
                <a:cs typeface="+mn-cs"/>
              </a:rPr>
              <a:t>l</a:t>
            </a:r>
            <a:r>
              <a:rPr lang="en-GB" sz="1100" kern="1200" dirty="0" err="1">
                <a:solidFill>
                  <a:schemeClr val="tx1"/>
                </a:solidFill>
                <a:effectLst/>
                <a:latin typeface="+mn-lt"/>
                <a:ea typeface="+mn-ea"/>
                <a:cs typeface="+mn-cs"/>
              </a:rPr>
              <a:t>evels</a:t>
            </a:r>
            <a:r>
              <a:rPr lang="hr-HR" sz="1100" kern="1200" dirty="0">
                <a:solidFill>
                  <a:schemeClr val="tx1"/>
                </a:solidFill>
                <a:effectLst/>
                <a:latin typeface="+mn-lt"/>
                <a:ea typeface="+mn-ea"/>
                <a:cs typeface="+mn-cs"/>
              </a:rPr>
              <a:t> </a:t>
            </a:r>
            <a:r>
              <a:rPr lang="en-GB" sz="1100" kern="1200" dirty="0">
                <a:solidFill>
                  <a:schemeClr val="tx1"/>
                </a:solidFill>
                <a:effectLst/>
                <a:latin typeface="+mn-lt"/>
                <a:ea typeface="+mn-ea"/>
                <a:cs typeface="+mn-cs"/>
              </a:rPr>
              <a:t>used in the GRADE approach. </a:t>
            </a:r>
            <a:r>
              <a:rPr lang="hr-HR" sz="1100" kern="1200" dirty="0" err="1">
                <a:solidFill>
                  <a:schemeClr val="tx1"/>
                </a:solidFill>
                <a:effectLst/>
                <a:latin typeface="+mn-lt"/>
                <a:ea typeface="+mn-ea"/>
                <a:cs typeface="+mn-cs"/>
              </a:rPr>
              <a:t>Certainty</a:t>
            </a:r>
            <a:r>
              <a:rPr lang="en-GB" sz="1100" kern="1200" dirty="0">
                <a:solidFill>
                  <a:schemeClr val="tx1"/>
                </a:solidFill>
                <a:effectLst/>
                <a:latin typeface="+mn-lt"/>
                <a:ea typeface="+mn-ea"/>
                <a:cs typeface="+mn-cs"/>
              </a:rPr>
              <a:t> of evidence can be high, moderate, low, or very low. Each of these levels are defined in terms of our confidence in the effect estimate and how likely the true effect is close to this estimate. GRADE levels of </a:t>
            </a:r>
            <a:r>
              <a:rPr lang="hr-HR" sz="1100" kern="1200" dirty="0" err="1">
                <a:solidFill>
                  <a:schemeClr val="tx1"/>
                </a:solidFill>
                <a:effectLst/>
                <a:latin typeface="+mn-lt"/>
                <a:ea typeface="+mn-ea"/>
                <a:cs typeface="+mn-cs"/>
              </a:rPr>
              <a:t>certainty</a:t>
            </a:r>
            <a:r>
              <a:rPr lang="en-GB" sz="1100" kern="1200" dirty="0">
                <a:solidFill>
                  <a:schemeClr val="tx1"/>
                </a:solidFill>
                <a:effectLst/>
                <a:latin typeface="+mn-lt"/>
                <a:ea typeface="+mn-ea"/>
                <a:cs typeface="+mn-cs"/>
              </a:rPr>
              <a:t> are visually represented by up to four pluses in small circles.</a:t>
            </a:r>
            <a:endParaRPr lang="hr-HR"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9ADD07-56E6-4612-A1A4-3917AC46D163}" type="slidenum">
              <a:rPr lang="en-US" altLang="x-none" smtClean="0"/>
              <a:pPr/>
              <a:t>11</a:t>
            </a:fld>
            <a:endParaRPr lang="en-US" altLang="x-none"/>
          </a:p>
        </p:txBody>
      </p:sp>
    </p:spTree>
    <p:extLst>
      <p:ext uri="{BB962C8B-B14F-4D97-AF65-F5344CB8AC3E}">
        <p14:creationId xmlns:p14="http://schemas.microsoft.com/office/powerpoint/2010/main" val="417615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sz="1200" kern="1200" dirty="0" err="1">
                <a:solidFill>
                  <a:schemeClr val="tx1"/>
                </a:solidFill>
                <a:effectLst/>
                <a:latin typeface="Source Sans Pro" pitchFamily="34" charset="0"/>
                <a:ea typeface="+mn-ea"/>
                <a:cs typeface="Arial" panose="020B0604020202020204" pitchFamily="34" charset="0"/>
              </a:rPr>
              <a:t>Now</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let’s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have</a:t>
            </a:r>
            <a:r>
              <a:rPr lang="hr-HR" sz="1200" kern="1200" dirty="0">
                <a:solidFill>
                  <a:schemeClr val="tx1"/>
                </a:solidFill>
                <a:effectLst/>
                <a:latin typeface="Source Sans Pro" pitchFamily="34" charset="0"/>
                <a:ea typeface="+mn-ea"/>
                <a:cs typeface="Arial" panose="020B0604020202020204" pitchFamily="34" charset="0"/>
              </a:rPr>
              <a:t> a </a:t>
            </a:r>
            <a:r>
              <a:rPr lang="hr-HR" sz="1200" kern="1200" baseline="0" dirty="0" err="1">
                <a:solidFill>
                  <a:schemeClr val="tx1"/>
                </a:solidFill>
                <a:effectLst/>
                <a:latin typeface="Source Sans Pro" pitchFamily="34" charset="0"/>
                <a:ea typeface="+mn-ea"/>
                <a:cs typeface="Arial" panose="020B0604020202020204" pitchFamily="34" charset="0"/>
              </a:rPr>
              <a:t>look</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in</a:t>
            </a:r>
            <a:r>
              <a:rPr lang="hr-HR" sz="1200" kern="1200" baseline="0" dirty="0">
                <a:solidFill>
                  <a:schemeClr val="tx1"/>
                </a:solidFill>
                <a:effectLst/>
                <a:latin typeface="Source Sans Pro" pitchFamily="34" charset="0"/>
                <a:ea typeface="+mn-ea"/>
                <a:cs typeface="Arial" panose="020B0604020202020204" pitchFamily="34" charset="0"/>
              </a:rPr>
              <a:t> more </a:t>
            </a:r>
            <a:r>
              <a:rPr lang="hr-HR" sz="1200" kern="1200" baseline="0" dirty="0" err="1">
                <a:solidFill>
                  <a:schemeClr val="tx1"/>
                </a:solidFill>
                <a:effectLst/>
                <a:latin typeface="Source Sans Pro" pitchFamily="34" charset="0"/>
                <a:ea typeface="+mn-ea"/>
                <a:cs typeface="Arial" panose="020B0604020202020204" pitchFamily="34" charset="0"/>
              </a:rPr>
              <a:t>detail</a:t>
            </a:r>
            <a:r>
              <a:rPr lang="hr-HR" sz="1200" kern="1200" baseline="0" dirty="0">
                <a:solidFill>
                  <a:schemeClr val="tx1"/>
                </a:solidFill>
                <a:effectLst/>
                <a:latin typeface="Source Sans Pro" pitchFamily="34" charset="0"/>
                <a:ea typeface="+mn-ea"/>
                <a:cs typeface="Arial" panose="020B0604020202020204" pitchFamily="34" charset="0"/>
              </a:rPr>
              <a:t> at </a:t>
            </a:r>
            <a:r>
              <a:rPr lang="hr-HR" sz="1200" kern="1200" baseline="0" dirty="0" err="1">
                <a:solidFill>
                  <a:schemeClr val="tx1"/>
                </a:solidFill>
                <a:effectLst/>
                <a:latin typeface="Source Sans Pro" pitchFamily="34" charset="0"/>
                <a:ea typeface="+mn-ea"/>
                <a:cs typeface="Arial" panose="020B0604020202020204" pitchFamily="34" charset="0"/>
              </a:rPr>
              <a:t>factors</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affecting</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the</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certainty</a:t>
            </a:r>
            <a:r>
              <a:rPr lang="hr-HR" sz="1200" kern="1200" baseline="0" dirty="0">
                <a:solidFill>
                  <a:schemeClr val="tx1"/>
                </a:solidFill>
                <a:effectLst/>
                <a:latin typeface="Source Sans Pro" pitchFamily="34" charset="0"/>
                <a:ea typeface="+mn-ea"/>
                <a:cs typeface="Arial" panose="020B0604020202020204" pitchFamily="34" charset="0"/>
              </a:rPr>
              <a:t> of </a:t>
            </a:r>
            <a:r>
              <a:rPr lang="hr-HR" sz="1200" kern="1200" baseline="0" dirty="0" err="1">
                <a:solidFill>
                  <a:schemeClr val="tx1"/>
                </a:solidFill>
                <a:effectLst/>
                <a:latin typeface="Source Sans Pro" pitchFamily="34" charset="0"/>
                <a:ea typeface="+mn-ea"/>
                <a:cs typeface="Arial" panose="020B0604020202020204" pitchFamily="34" charset="0"/>
              </a:rPr>
              <a:t>evidence</a:t>
            </a:r>
            <a:r>
              <a:rPr lang="hr-HR" sz="1200" kern="1200" baseline="0" dirty="0">
                <a:solidFill>
                  <a:schemeClr val="tx1"/>
                </a:solidFill>
                <a:effectLst/>
                <a:latin typeface="Source Sans Pro" pitchFamily="34" charset="0"/>
                <a:ea typeface="+mn-ea"/>
                <a:cs typeface="Arial" panose="020B0604020202020204" pitchFamily="34" charset="0"/>
              </a:rPr>
              <a:t>.</a:t>
            </a:r>
          </a:p>
          <a:p>
            <a:endParaRPr lang="en-US" altLang="en-US" dirty="0"/>
          </a:p>
        </p:txBody>
      </p:sp>
    </p:spTree>
    <p:extLst>
      <p:ext uri="{BB962C8B-B14F-4D97-AF65-F5344CB8AC3E}">
        <p14:creationId xmlns:p14="http://schemas.microsoft.com/office/powerpoint/2010/main" val="18397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846138" y="742950"/>
            <a:ext cx="4949825" cy="3713163"/>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100" kern="1200" dirty="0">
                <a:solidFill>
                  <a:schemeClr val="tx1"/>
                </a:solidFill>
                <a:effectLst/>
                <a:latin typeface="+mn-lt"/>
                <a:ea typeface="+mn-ea"/>
                <a:cs typeface="+mn-cs"/>
              </a:rPr>
              <a:t>The first </a:t>
            </a:r>
            <a:r>
              <a:rPr lang="hr-HR" sz="1100" kern="1200" dirty="0" err="1">
                <a:solidFill>
                  <a:schemeClr val="tx1"/>
                </a:solidFill>
                <a:effectLst/>
                <a:latin typeface="+mn-lt"/>
                <a:ea typeface="+mn-ea"/>
                <a:cs typeface="+mn-cs"/>
              </a:rPr>
              <a:t>thing</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consider</a:t>
            </a:r>
            <a:r>
              <a:rPr lang="hr-HR" sz="1100" kern="1200" dirty="0">
                <a:solidFill>
                  <a:schemeClr val="tx1"/>
                </a:solidFill>
                <a:effectLst/>
                <a:latin typeface="+mn-lt"/>
                <a:ea typeface="+mn-ea"/>
                <a:cs typeface="+mn-cs"/>
              </a:rPr>
              <a:t> </a:t>
            </a:r>
            <a:r>
              <a:rPr lang="en-GB" sz="1100" kern="1200" dirty="0">
                <a:solidFill>
                  <a:schemeClr val="tx1"/>
                </a:solidFill>
                <a:effectLst/>
                <a:latin typeface="+mn-lt"/>
                <a:ea typeface="+mn-ea"/>
                <a:cs typeface="+mn-cs"/>
              </a:rPr>
              <a:t>is the study design. Different study designs are appropriate for different research questions. For questions regarding interventions or management strategies, randomized trials provide, in general, far stronger evidence than </a:t>
            </a:r>
            <a:r>
              <a:rPr lang="hr-HR" sz="1100" kern="1200" dirty="0" err="1">
                <a:solidFill>
                  <a:schemeClr val="tx1"/>
                </a:solidFill>
                <a:effectLst/>
                <a:latin typeface="+mn-lt"/>
                <a:ea typeface="+mn-ea"/>
                <a:cs typeface="+mn-cs"/>
              </a:rPr>
              <a:t>non-randomized</a:t>
            </a:r>
            <a:r>
              <a:rPr lang="en-GB" sz="1100" kern="1200" dirty="0">
                <a:solidFill>
                  <a:schemeClr val="tx1"/>
                </a:solidFill>
                <a:effectLst/>
                <a:latin typeface="+mn-lt"/>
                <a:ea typeface="+mn-ea"/>
                <a:cs typeface="+mn-cs"/>
              </a:rPr>
              <a:t> studies. This is based on the assumption that randomisation is the best method to control </a:t>
            </a:r>
            <a:r>
              <a:rPr lang="hr-HR" sz="1100" kern="1200" dirty="0">
                <a:solidFill>
                  <a:schemeClr val="tx1"/>
                </a:solidFill>
                <a:effectLst/>
                <a:latin typeface="+mn-lt"/>
                <a:ea typeface="+mn-ea"/>
                <a:cs typeface="+mn-cs"/>
              </a:rPr>
              <a:t>for</a:t>
            </a:r>
            <a:r>
              <a:rPr lang="en-GB" sz="1100" kern="1200" dirty="0">
                <a:solidFill>
                  <a:schemeClr val="tx1"/>
                </a:solidFill>
                <a:effectLst/>
                <a:latin typeface="+mn-lt"/>
                <a:ea typeface="+mn-ea"/>
                <a:cs typeface="+mn-cs"/>
              </a:rPr>
              <a:t> unknown variables that influence effects estimates. On the other hand, rigorous </a:t>
            </a:r>
            <a:r>
              <a:rPr lang="hr-HR" sz="1100" baseline="0" dirty="0" err="1"/>
              <a:t>non-randomized</a:t>
            </a:r>
            <a:r>
              <a:rPr lang="en-GB" sz="1100" kern="1200" dirty="0">
                <a:solidFill>
                  <a:schemeClr val="tx1"/>
                </a:solidFill>
                <a:effectLst/>
                <a:latin typeface="+mn-lt"/>
                <a:ea typeface="+mn-ea"/>
                <a:cs typeface="+mn-cs"/>
              </a:rPr>
              <a:t> studies provide stronger evidence than uncontrolled case series. Therefore, in the GRADE approach, </a:t>
            </a:r>
            <a:r>
              <a:rPr lang="hr-HR" sz="1100" kern="1200" dirty="0">
                <a:solidFill>
                  <a:schemeClr val="tx1"/>
                </a:solidFill>
                <a:effectLst/>
                <a:latin typeface="+mn-lt"/>
                <a:ea typeface="+mn-ea"/>
                <a:cs typeface="+mn-cs"/>
              </a:rPr>
              <a:t>a </a:t>
            </a:r>
            <a:r>
              <a:rPr lang="hr-HR" sz="1100" kern="1200" dirty="0" err="1">
                <a:solidFill>
                  <a:schemeClr val="tx1"/>
                </a:solidFill>
                <a:effectLst/>
                <a:latin typeface="+mn-lt"/>
                <a:ea typeface="+mn-ea"/>
                <a:cs typeface="+mn-cs"/>
              </a:rPr>
              <a:t>body</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evidence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from</a:t>
            </a:r>
            <a:r>
              <a:rPr lang="hr-HR" sz="1100" kern="1200" dirty="0">
                <a:solidFill>
                  <a:schemeClr val="tx1"/>
                </a:solidFill>
                <a:effectLst/>
                <a:latin typeface="+mn-lt"/>
                <a:ea typeface="+mn-ea"/>
                <a:cs typeface="+mn-cs"/>
              </a:rPr>
              <a:t> </a:t>
            </a:r>
            <a:r>
              <a:rPr lang="en-GB" sz="1100" kern="1200" dirty="0">
                <a:solidFill>
                  <a:schemeClr val="tx1"/>
                </a:solidFill>
                <a:effectLst/>
                <a:latin typeface="+mn-lt"/>
                <a:ea typeface="+mn-ea"/>
                <a:cs typeface="+mn-cs"/>
              </a:rPr>
              <a:t>randomized trials without important limitations </a:t>
            </a:r>
            <a:r>
              <a:rPr lang="en-GB" sz="1200" b="0" i="0" kern="1200" dirty="0">
                <a:solidFill>
                  <a:schemeClr val="tx1"/>
                </a:solidFill>
                <a:effectLst/>
                <a:latin typeface="Source Sans Pro" pitchFamily="34" charset="0"/>
                <a:ea typeface="+mn-ea"/>
                <a:cs typeface="Arial" panose="020B0604020202020204" pitchFamily="34" charset="0"/>
              </a:rPr>
              <a:t>start out at high certainty </a:t>
            </a:r>
            <a:r>
              <a:rPr lang="hr-HR" sz="1200" b="0" i="0" kern="1200" dirty="0">
                <a:solidFill>
                  <a:schemeClr val="tx1"/>
                </a:solidFill>
                <a:effectLst/>
                <a:latin typeface="Source Sans Pro" pitchFamily="34" charset="0"/>
                <a:ea typeface="+mn-ea"/>
                <a:cs typeface="Arial" panose="020B0604020202020204" pitchFamily="34" charset="0"/>
              </a:rPr>
              <a:t>and </a:t>
            </a:r>
            <a:r>
              <a:rPr lang="hr-HR" sz="1200" b="0" i="0" kern="1200" dirty="0" err="1">
                <a:solidFill>
                  <a:schemeClr val="tx1"/>
                </a:solidFill>
                <a:effectLst/>
                <a:latin typeface="Source Sans Pro" pitchFamily="34" charset="0"/>
                <a:ea typeface="+mn-ea"/>
                <a:cs typeface="Arial" panose="020B0604020202020204" pitchFamily="34" charset="0"/>
              </a:rPr>
              <a:t>body</a:t>
            </a:r>
            <a:r>
              <a:rPr lang="hr-HR" sz="1200" b="0" i="0" kern="1200" dirty="0">
                <a:solidFill>
                  <a:schemeClr val="tx1"/>
                </a:solidFill>
                <a:effectLst/>
                <a:latin typeface="Source Sans Pro" pitchFamily="34" charset="0"/>
                <a:ea typeface="+mn-ea"/>
                <a:cs typeface="Arial" panose="020B0604020202020204" pitchFamily="34" charset="0"/>
              </a:rPr>
              <a:t> of </a:t>
            </a:r>
            <a:r>
              <a:rPr lang="hr-HR" sz="1200" b="0" i="0" kern="1200" dirty="0" err="1">
                <a:solidFill>
                  <a:schemeClr val="tx1"/>
                </a:solidFill>
                <a:effectLst/>
                <a:latin typeface="Source Sans Pro" pitchFamily="34" charset="0"/>
                <a:ea typeface="+mn-ea"/>
                <a:cs typeface="Arial" panose="020B0604020202020204" pitchFamily="34" charset="0"/>
              </a:rPr>
              <a:t>evidence</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from</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non-randomized</a:t>
            </a:r>
            <a:r>
              <a:rPr lang="en-GB" sz="1100" kern="1200" dirty="0">
                <a:solidFill>
                  <a:schemeClr val="tx1"/>
                </a:solidFill>
                <a:effectLst/>
                <a:latin typeface="+mn-lt"/>
                <a:ea typeface="+mn-ea"/>
                <a:cs typeface="+mn-cs"/>
              </a:rPr>
              <a:t> studies without special strengths or important limitations</a:t>
            </a:r>
            <a:r>
              <a:rPr lang="hr-HR" sz="1100" kern="1200" dirty="0">
                <a:solidFill>
                  <a:schemeClr val="tx1"/>
                </a:solidFill>
                <a:effectLst/>
                <a:latin typeface="+mn-lt"/>
                <a:ea typeface="+mn-ea"/>
                <a:cs typeface="+mn-cs"/>
              </a:rPr>
              <a:t> start at </a:t>
            </a:r>
            <a:r>
              <a:rPr lang="hr-HR" sz="1100" kern="1200" dirty="0" err="1">
                <a:solidFill>
                  <a:schemeClr val="tx1"/>
                </a:solidFill>
                <a:effectLst/>
                <a:latin typeface="+mn-lt"/>
                <a:ea typeface="+mn-ea"/>
                <a:cs typeface="+mn-cs"/>
              </a:rPr>
              <a:t>low</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certainty</a:t>
            </a:r>
            <a:r>
              <a:rPr lang="hr-HR" sz="1100" kern="1200" dirty="0">
                <a:solidFill>
                  <a:schemeClr val="tx1"/>
                </a:solidFill>
                <a:effectLst/>
                <a:latin typeface="+mn-lt"/>
                <a:ea typeface="+mn-ea"/>
                <a:cs typeface="+mn-cs"/>
              </a:rPr>
              <a:t>. </a:t>
            </a:r>
          </a:p>
          <a:p>
            <a:r>
              <a:rPr lang="hr-HR" sz="1100" kern="1200" dirty="0">
                <a:solidFill>
                  <a:schemeClr val="tx1"/>
                </a:solidFill>
                <a:effectLst/>
                <a:latin typeface="+mn-lt"/>
                <a:ea typeface="+mn-ea"/>
                <a:cs typeface="+mn-cs"/>
              </a:rPr>
              <a:t>[</a:t>
            </a:r>
            <a:r>
              <a:rPr lang="hr-HR" sz="1100" kern="1200" dirty="0" err="1">
                <a:solidFill>
                  <a:schemeClr val="tx1"/>
                </a:solidFill>
                <a:effectLst/>
                <a:latin typeface="+mn-lt"/>
                <a:ea typeface="+mn-ea"/>
                <a:cs typeface="+mn-cs"/>
              </a:rPr>
              <a:t>CLICK</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Limitations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or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special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strengths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can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however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modify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certainty</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evidence</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both</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randomized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trials</a:t>
            </a:r>
            <a:r>
              <a:rPr lang="hr-HR" sz="1100" kern="1200" dirty="0">
                <a:solidFill>
                  <a:schemeClr val="tx1"/>
                </a:solidFill>
                <a:effectLst/>
                <a:latin typeface="+mn-lt"/>
                <a:ea typeface="+mn-ea"/>
                <a:cs typeface="+mn-cs"/>
              </a:rPr>
              <a:t> and </a:t>
            </a:r>
            <a:r>
              <a:rPr lang="hr-HR" sz="1100" kern="1200" dirty="0" err="1">
                <a:solidFill>
                  <a:schemeClr val="tx1"/>
                </a:solidFill>
                <a:effectLst/>
                <a:latin typeface="+mn-lt"/>
                <a:ea typeface="+mn-ea"/>
                <a:cs typeface="+mn-cs"/>
              </a:rPr>
              <a:t>non-randomized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studies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called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downgrading</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or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upgrading</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level</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evidence</a:t>
            </a:r>
            <a:r>
              <a:rPr lang="hr-HR" sz="1100" kern="1200" dirty="0">
                <a:solidFill>
                  <a:schemeClr val="tx1"/>
                </a:solidFill>
                <a:effectLst/>
                <a:latin typeface="+mn-lt"/>
                <a:ea typeface="+mn-ea"/>
                <a:cs typeface="+mn-cs"/>
              </a:rPr>
              <a:t>.</a:t>
            </a:r>
          </a:p>
          <a:p>
            <a:endParaRPr lang="hr-HR" sz="1100" kern="1200" dirty="0">
              <a:solidFill>
                <a:schemeClr val="tx1"/>
              </a:solidFill>
              <a:effectLst/>
              <a:latin typeface="+mn-lt"/>
              <a:ea typeface="+mn-ea"/>
              <a:cs typeface="+mn-cs"/>
            </a:endParaRPr>
          </a:p>
          <a:p>
            <a:r>
              <a:rPr lang="hr-HR" sz="1100" kern="1200" dirty="0">
                <a:solidFill>
                  <a:schemeClr val="tx1"/>
                </a:solidFill>
                <a:effectLst/>
                <a:latin typeface="+mn-lt"/>
                <a:ea typeface="+mn-ea"/>
                <a:cs typeface="+mn-cs"/>
              </a:rPr>
              <a:t>Some </a:t>
            </a:r>
            <a:r>
              <a:rPr lang="hr-HR" sz="1100" kern="1200" dirty="0" err="1">
                <a:solidFill>
                  <a:schemeClr val="tx1"/>
                </a:solidFill>
                <a:effectLst/>
                <a:latin typeface="+mn-lt"/>
                <a:ea typeface="+mn-ea"/>
                <a:cs typeface="+mn-cs"/>
              </a:rPr>
              <a:t>tools</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assess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risk</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bias</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non-ramdomized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studies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assess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study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according</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whether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 </a:t>
            </a:r>
            <a:r>
              <a:rPr lang="hr-HR" sz="1100" kern="1200" dirty="0" err="1">
                <a:solidFill>
                  <a:schemeClr val="tx1"/>
                </a:solidFill>
                <a:effectLst/>
                <a:latin typeface="+mn-lt"/>
                <a:ea typeface="+mn-ea"/>
                <a:cs typeface="+mn-cs"/>
              </a:rPr>
              <a:t>good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non-randomized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study</a:t>
            </a:r>
            <a:r>
              <a:rPr lang="hr-HR" sz="1100" kern="1200" dirty="0">
                <a:solidFill>
                  <a:schemeClr val="tx1"/>
                </a:solidFill>
                <a:effectLst/>
                <a:latin typeface="+mn-lt"/>
                <a:ea typeface="+mn-ea"/>
                <a:cs typeface="+mn-cs"/>
              </a:rPr>
              <a:t> and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level</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evidence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from</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that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body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would</a:t>
            </a:r>
            <a:r>
              <a:rPr lang="hr-HR" sz="1100" kern="1200" dirty="0">
                <a:solidFill>
                  <a:schemeClr val="tx1"/>
                </a:solidFill>
                <a:effectLst/>
                <a:latin typeface="+mn-lt"/>
                <a:ea typeface="+mn-ea"/>
                <a:cs typeface="+mn-cs"/>
              </a:rPr>
              <a:t> start at </a:t>
            </a:r>
            <a:r>
              <a:rPr lang="hr-HR" sz="1100" kern="1200" dirty="0" err="1">
                <a:solidFill>
                  <a:schemeClr val="tx1"/>
                </a:solidFill>
                <a:effectLst/>
                <a:latin typeface="+mn-lt"/>
                <a:ea typeface="+mn-ea"/>
                <a:cs typeface="+mn-cs"/>
              </a:rPr>
              <a:t>low</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certainty</a:t>
            </a:r>
            <a:r>
              <a:rPr lang="hr-HR" sz="1100" kern="1200" dirty="0">
                <a:solidFill>
                  <a:schemeClr val="tx1"/>
                </a:solidFill>
                <a:effectLst/>
                <a:latin typeface="+mn-lt"/>
                <a:ea typeface="+mn-ea"/>
                <a:cs typeface="+mn-cs"/>
              </a:rPr>
              <a:t>. But </a:t>
            </a:r>
            <a:r>
              <a:rPr lang="hr-HR" sz="1100" kern="1200" dirty="0" err="1">
                <a:solidFill>
                  <a:schemeClr val="tx1"/>
                </a:solidFill>
                <a:effectLst/>
                <a:latin typeface="+mn-lt"/>
                <a:ea typeface="+mn-ea"/>
                <a:cs typeface="+mn-cs"/>
              </a:rPr>
              <a:t>there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 </a:t>
            </a:r>
            <a:r>
              <a:rPr lang="hr-HR" sz="1100" kern="1200" dirty="0" err="1">
                <a:solidFill>
                  <a:schemeClr val="tx1"/>
                </a:solidFill>
                <a:effectLst/>
                <a:latin typeface="+mn-lt"/>
                <a:ea typeface="+mn-ea"/>
                <a:cs typeface="+mn-cs"/>
              </a:rPr>
              <a:t>new</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tool</a:t>
            </a:r>
            <a:r>
              <a:rPr lang="hr-HR" sz="1100" kern="1200" dirty="0">
                <a:solidFill>
                  <a:schemeClr val="tx1"/>
                </a:solidFill>
                <a:effectLst/>
                <a:latin typeface="+mn-lt"/>
                <a:ea typeface="+mn-ea"/>
                <a:cs typeface="+mn-cs"/>
              </a:rPr>
              <a:t> – </a:t>
            </a:r>
            <a:r>
              <a:rPr lang="hr-HR" sz="1100" b="1" kern="1200" dirty="0" err="1">
                <a:solidFill>
                  <a:schemeClr val="tx1"/>
                </a:solidFill>
                <a:effectLst/>
                <a:latin typeface="+mn-lt"/>
                <a:ea typeface="+mn-ea"/>
                <a:cs typeface="+mn-cs"/>
              </a:rPr>
              <a:t>ROBINS</a:t>
            </a:r>
            <a:r>
              <a:rPr lang="hr-HR" sz="1100" b="1" kern="1200" dirty="0">
                <a:solidFill>
                  <a:schemeClr val="tx1"/>
                </a:solidFill>
                <a:effectLst/>
                <a:latin typeface="+mn-lt"/>
                <a:ea typeface="+mn-ea"/>
                <a:cs typeface="+mn-cs"/>
              </a:rPr>
              <a:t>-I</a:t>
            </a:r>
            <a:r>
              <a:rPr lang="hr-HR" sz="1100" kern="1200" dirty="0">
                <a:solidFill>
                  <a:schemeClr val="tx1"/>
                </a:solidFill>
                <a:effectLst/>
                <a:latin typeface="+mn-lt"/>
                <a:ea typeface="+mn-ea"/>
                <a:cs typeface="+mn-cs"/>
              </a:rPr>
              <a:t> – </a:t>
            </a:r>
            <a:r>
              <a:rPr lang="hr-HR" sz="1100" kern="1200" dirty="0" err="1">
                <a:solidFill>
                  <a:schemeClr val="tx1"/>
                </a:solidFill>
                <a:effectLst/>
                <a:latin typeface="+mn-lt"/>
                <a:ea typeface="+mn-ea"/>
                <a:cs typeface="+mn-cs"/>
              </a:rPr>
              <a:t>that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assesses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non-randomized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studies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by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comparing</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it</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ideal </a:t>
            </a:r>
            <a:r>
              <a:rPr lang="hr-HR" sz="1100" kern="1200" dirty="0" err="1">
                <a:solidFill>
                  <a:schemeClr val="tx1"/>
                </a:solidFill>
                <a:effectLst/>
                <a:latin typeface="+mn-lt"/>
                <a:ea typeface="+mn-ea"/>
                <a:cs typeface="+mn-cs"/>
              </a:rPr>
              <a:t>radomized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study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So</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if</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using</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tool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body</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evidence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would</a:t>
            </a:r>
            <a:r>
              <a:rPr lang="hr-HR" sz="1100" kern="1200" dirty="0">
                <a:solidFill>
                  <a:schemeClr val="tx1"/>
                </a:solidFill>
                <a:effectLst/>
                <a:latin typeface="+mn-lt"/>
                <a:ea typeface="+mn-ea"/>
                <a:cs typeface="+mn-cs"/>
              </a:rPr>
              <a:t> start at </a:t>
            </a:r>
            <a:r>
              <a:rPr lang="hr-HR" sz="1100" kern="1200" dirty="0" err="1">
                <a:solidFill>
                  <a:schemeClr val="tx1"/>
                </a:solidFill>
                <a:effectLst/>
                <a:latin typeface="+mn-lt"/>
                <a:ea typeface="+mn-ea"/>
                <a:cs typeface="+mn-cs"/>
              </a:rPr>
              <a:t>high</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certainty</a:t>
            </a:r>
            <a:r>
              <a:rPr lang="hr-HR" sz="1100" kern="1200" dirty="0">
                <a:solidFill>
                  <a:schemeClr val="tx1"/>
                </a:solidFill>
                <a:effectLst/>
                <a:latin typeface="+mn-lt"/>
                <a:ea typeface="+mn-ea"/>
                <a:cs typeface="+mn-cs"/>
              </a:rPr>
              <a:t>. And </a:t>
            </a:r>
            <a:r>
              <a:rPr lang="hr-HR" sz="1100" kern="1200" dirty="0" err="1">
                <a:solidFill>
                  <a:schemeClr val="tx1"/>
                </a:solidFill>
                <a:effectLst/>
                <a:latin typeface="+mn-lt"/>
                <a:ea typeface="+mn-ea"/>
                <a:cs typeface="+mn-cs"/>
              </a:rPr>
              <a:t>then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risk</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bias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rated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down</a:t>
            </a:r>
            <a:r>
              <a:rPr lang="hr-HR" sz="1100" kern="1200" dirty="0">
                <a:solidFill>
                  <a:schemeClr val="tx1"/>
                </a:solidFill>
                <a:effectLst/>
                <a:latin typeface="+mn-lt"/>
                <a:ea typeface="+mn-ea"/>
                <a:cs typeface="+mn-cs"/>
              </a:rPr>
              <a:t> – </a:t>
            </a:r>
            <a:r>
              <a:rPr lang="hr-HR" sz="1100" kern="1200" dirty="0" err="1">
                <a:solidFill>
                  <a:schemeClr val="tx1"/>
                </a:solidFill>
                <a:effectLst/>
                <a:latin typeface="+mn-lt"/>
                <a:ea typeface="+mn-ea"/>
                <a:cs typeface="+mn-cs"/>
              </a:rPr>
              <a:t>usually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by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two</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levels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due</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very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serious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or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critical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concerns</a:t>
            </a:r>
            <a:r>
              <a:rPr lang="hr-HR" sz="1100" kern="1200" dirty="0">
                <a:solidFill>
                  <a:schemeClr val="tx1"/>
                </a:solidFill>
                <a:effectLst/>
                <a:latin typeface="+mn-lt"/>
                <a:ea typeface="+mn-ea"/>
                <a:cs typeface="+mn-cs"/>
              </a:rPr>
              <a:t> – </a:t>
            </a:r>
            <a:r>
              <a:rPr lang="hr-HR" sz="1100" kern="1200" dirty="0" err="1">
                <a:solidFill>
                  <a:schemeClr val="tx1"/>
                </a:solidFill>
                <a:effectLst/>
                <a:latin typeface="+mn-lt"/>
                <a:ea typeface="+mn-ea"/>
                <a:cs typeface="+mn-cs"/>
              </a:rPr>
              <a:t>so</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evidence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ends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up</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being</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low</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certainty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after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assessing</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risk</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bias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importance</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this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distinction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will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become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clear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next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slide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where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we</a:t>
            </a:r>
            <a:r>
              <a:rPr lang="hr-HR" sz="1100" kern="1200" dirty="0">
                <a:solidFill>
                  <a:schemeClr val="tx1"/>
                </a:solidFill>
                <a:effectLst/>
                <a:latin typeface="+mn-lt"/>
                <a:ea typeface="+mn-ea"/>
                <a:cs typeface="+mn-cs"/>
              </a:rPr>
              <a:t> list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domains</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consideration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in</a:t>
            </a:r>
            <a:r>
              <a:rPr lang="hr-HR" sz="1100" kern="1200" dirty="0">
                <a:solidFill>
                  <a:schemeClr val="tx1"/>
                </a:solidFill>
                <a:effectLst/>
                <a:latin typeface="+mn-lt"/>
                <a:ea typeface="+mn-ea"/>
                <a:cs typeface="+mn-cs"/>
              </a:rPr>
              <a:t> GRADE </a:t>
            </a:r>
            <a:r>
              <a:rPr lang="hr-HR" sz="1100" kern="1200" dirty="0" err="1">
                <a:solidFill>
                  <a:schemeClr val="tx1"/>
                </a:solidFill>
                <a:effectLst/>
                <a:latin typeface="+mn-lt"/>
                <a:ea typeface="+mn-ea"/>
                <a:cs typeface="+mn-cs"/>
              </a:rPr>
              <a:t>approach</a:t>
            </a:r>
            <a:r>
              <a:rPr lang="hr-HR" sz="1100" kern="1200" dirty="0">
                <a:solidFill>
                  <a:schemeClr val="tx1"/>
                </a:solidFill>
                <a:effectLst/>
                <a:latin typeface="+mn-lt"/>
                <a:ea typeface="+mn-ea"/>
                <a:cs typeface="+mn-cs"/>
              </a:rPr>
              <a:t>.</a:t>
            </a:r>
          </a:p>
          <a:p>
            <a:endParaRPr lang="hr-HR" sz="1100" kern="1200" dirty="0">
              <a:solidFill>
                <a:schemeClr val="tx1"/>
              </a:solidFill>
              <a:effectLst/>
              <a:latin typeface="+mn-lt"/>
              <a:ea typeface="+mn-ea"/>
              <a:cs typeface="+mn-cs"/>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4D382A77-E9F0-4F8F-B764-3DC494DF10F6}" type="slidenum">
              <a:rPr lang="en-US" altLang="en-US" sz="1200">
                <a:latin typeface="Times New Roman" panose="02020603050405020304" pitchFamily="18" charset="0"/>
              </a:rPr>
              <a:pPr eaLnBrk="1" hangingPunct="1">
                <a:spcBef>
                  <a:spcPct val="0"/>
                </a:spcBef>
              </a:pPr>
              <a:t>13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31335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846138" y="742950"/>
            <a:ext cx="4949825" cy="3713163"/>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100" kern="1200" dirty="0">
                <a:solidFill>
                  <a:schemeClr val="tx1"/>
                </a:solidFill>
                <a:effectLst/>
                <a:latin typeface="+mn-lt"/>
                <a:ea typeface="+mn-ea"/>
                <a:cs typeface="+mn-cs"/>
              </a:rPr>
              <a:t>There are five factors that can lead to downgrading the level of evidence provided by randomized trials:</a:t>
            </a:r>
            <a:endParaRPr lang="hr-HR" sz="1100" kern="1200" dirty="0">
              <a:solidFill>
                <a:schemeClr val="tx1"/>
              </a:solidFill>
              <a:effectLst/>
              <a:latin typeface="+mn-lt"/>
              <a:ea typeface="+mn-ea"/>
              <a:cs typeface="+mn-cs"/>
            </a:endParaRPr>
          </a:p>
          <a:p>
            <a:pPr lvl="0"/>
            <a:r>
              <a:rPr lang="en-AU" sz="1100" kern="1200" dirty="0">
                <a:solidFill>
                  <a:schemeClr val="tx1"/>
                </a:solidFill>
                <a:effectLst/>
                <a:latin typeface="+mn-lt"/>
                <a:ea typeface="+mn-ea"/>
                <a:cs typeface="+mn-cs"/>
              </a:rPr>
              <a:t>Risk of bias – were the studies valid, and likely to produce an accurate estimate of the ‘true’ effect?</a:t>
            </a:r>
            <a:endParaRPr lang="hr-HR" sz="1100" kern="1200" dirty="0">
              <a:solidFill>
                <a:schemeClr val="tx1"/>
              </a:solidFill>
              <a:effectLst/>
              <a:latin typeface="+mn-lt"/>
              <a:ea typeface="+mn-ea"/>
              <a:cs typeface="+mn-cs"/>
            </a:endParaRPr>
          </a:p>
          <a:p>
            <a:pPr lvl="0"/>
            <a:r>
              <a:rPr lang="en-AU" sz="1100" kern="1200" dirty="0">
                <a:solidFill>
                  <a:schemeClr val="tx1"/>
                </a:solidFill>
                <a:effectLst/>
                <a:latin typeface="+mn-lt"/>
                <a:ea typeface="+mn-ea"/>
                <a:cs typeface="+mn-cs"/>
              </a:rPr>
              <a:t>Inconsistency – how consistent were the results across studies?</a:t>
            </a:r>
            <a:endParaRPr lang="hr-HR" sz="1100" kern="1200" dirty="0">
              <a:solidFill>
                <a:schemeClr val="tx1"/>
              </a:solidFill>
              <a:effectLst/>
              <a:latin typeface="+mn-lt"/>
              <a:ea typeface="+mn-ea"/>
              <a:cs typeface="+mn-cs"/>
            </a:endParaRPr>
          </a:p>
          <a:p>
            <a:pPr lvl="0"/>
            <a:r>
              <a:rPr lang="en-AU" sz="1100" kern="1200" dirty="0">
                <a:solidFill>
                  <a:schemeClr val="tx1"/>
                </a:solidFill>
                <a:effectLst/>
                <a:latin typeface="+mn-lt"/>
                <a:ea typeface="+mn-ea"/>
                <a:cs typeface="+mn-cs"/>
              </a:rPr>
              <a:t>Imprecision – how wide were the confidence intervals? Can we be confident that the true effect occurs in only one particular direction?</a:t>
            </a:r>
            <a:endParaRPr lang="hr-HR"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kern="1200" dirty="0">
                <a:solidFill>
                  <a:schemeClr val="tx1"/>
                </a:solidFill>
                <a:effectLst/>
                <a:latin typeface="Source Sans Pro" pitchFamily="34" charset="0"/>
                <a:ea typeface="+mn-ea"/>
                <a:cs typeface="Arial" panose="020B0604020202020204" pitchFamily="34" charset="0"/>
              </a:rPr>
              <a:t>Indirectness – do the characteristics of the included studies directly match our review question, in terms of patients and setting, intervention, or outcomes measured?</a:t>
            </a:r>
            <a:endParaRPr lang="hr-HR" sz="1100" kern="1200" dirty="0">
              <a:solidFill>
                <a:schemeClr val="tx1"/>
              </a:solidFill>
              <a:effectLst/>
              <a:latin typeface="Source Sans Pro" pitchFamily="34" charset="0"/>
              <a:ea typeface="+mn-ea"/>
              <a:cs typeface="Arial" panose="020B0604020202020204" pitchFamily="34" charset="0"/>
            </a:endParaRPr>
          </a:p>
          <a:p>
            <a:pPr lvl="0"/>
            <a:r>
              <a:rPr lang="en-AU" sz="1100" kern="1200" dirty="0">
                <a:solidFill>
                  <a:schemeClr val="tx1"/>
                </a:solidFill>
                <a:effectLst/>
                <a:latin typeface="+mn-lt"/>
                <a:ea typeface="+mn-ea"/>
                <a:cs typeface="+mn-cs"/>
              </a:rPr>
              <a:t>Publication bias – do we think we have found all the studies addressing this particular question?</a:t>
            </a:r>
            <a:endParaRPr lang="hr-HR" sz="110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hr-HR" sz="1100" kern="1200" dirty="0" err="1">
                <a:solidFill>
                  <a:schemeClr val="tx1"/>
                </a:solidFill>
                <a:effectLst/>
                <a:latin typeface="+mn-lt"/>
                <a:ea typeface="+mn-ea"/>
                <a:cs typeface="+mn-cs"/>
              </a:rPr>
              <a:t>If</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there</a:t>
            </a:r>
            <a:r>
              <a:rPr lang="hr-HR" sz="1100" kern="1200" dirty="0">
                <a:solidFill>
                  <a:schemeClr val="tx1"/>
                </a:solidFill>
                <a:effectLst/>
                <a:latin typeface="+mn-lt"/>
                <a:ea typeface="+mn-ea"/>
                <a:cs typeface="+mn-cs"/>
              </a:rPr>
              <a:t> are </a:t>
            </a:r>
            <a:r>
              <a:rPr lang="hr-HR" sz="1100" kern="1200" dirty="0" err="1">
                <a:solidFill>
                  <a:schemeClr val="tx1"/>
                </a:solidFill>
                <a:effectLst/>
                <a:latin typeface="+mn-lt"/>
                <a:ea typeface="+mn-ea"/>
                <a:cs typeface="+mn-cs"/>
              </a:rPr>
              <a:t>concerns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around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any</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these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factors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level</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evidence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will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go</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down</a:t>
            </a:r>
            <a:r>
              <a:rPr lang="hr-HR" sz="1100" kern="1200" dirty="0">
                <a:solidFill>
                  <a:schemeClr val="tx1"/>
                </a:solidFill>
                <a:effectLst/>
                <a:latin typeface="+mn-lt"/>
                <a:ea typeface="+mn-ea"/>
                <a:cs typeface="+mn-cs"/>
              </a:rPr>
              <a:t>.</a:t>
            </a:r>
            <a:endParaRPr lang="en-US" alt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4D382A77-E9F0-4F8F-B764-3DC494DF10F6}" type="slidenum">
              <a:rPr lang="en-US" altLang="en-US" sz="1200">
                <a:latin typeface="Times New Roman" panose="02020603050405020304" pitchFamily="18" charset="0"/>
              </a:rPr>
              <a:pPr eaLnBrk="1" hangingPunct="1">
                <a:spcBef>
                  <a:spcPct val="0"/>
                </a:spcBef>
              </a:pPr>
              <a:t>14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615972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846138" y="742950"/>
            <a:ext cx="4949825" cy="3713163"/>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sz="1100" kern="1200" dirty="0" err="1">
                <a:solidFill>
                  <a:schemeClr val="tx1"/>
                </a:solidFill>
                <a:effectLst/>
                <a:latin typeface="+mn-lt"/>
                <a:ea typeface="+mn-ea"/>
                <a:cs typeface="+mn-cs"/>
              </a:rPr>
              <a:t>So</a:t>
            </a:r>
            <a:r>
              <a:rPr lang="hr-HR" sz="1100" kern="1200" dirty="0">
                <a:solidFill>
                  <a:schemeClr val="tx1"/>
                </a:solidFill>
                <a:effectLst/>
                <a:latin typeface="+mn-lt"/>
                <a:ea typeface="+mn-ea"/>
                <a:cs typeface="+mn-cs"/>
              </a:rPr>
              <a:t> how </a:t>
            </a:r>
            <a:r>
              <a:rPr lang="hr-HR" sz="1100" kern="1200" dirty="0" err="1">
                <a:solidFill>
                  <a:schemeClr val="tx1"/>
                </a:solidFill>
                <a:effectLst/>
                <a:latin typeface="+mn-lt"/>
                <a:ea typeface="+mn-ea"/>
                <a:cs typeface="+mn-cs"/>
              </a:rPr>
              <a:t>exactly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works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If</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you</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have</a:t>
            </a:r>
            <a:r>
              <a:rPr lang="hr-HR" sz="1100" kern="1200" dirty="0">
                <a:solidFill>
                  <a:schemeClr val="tx1"/>
                </a:solidFill>
                <a:effectLst/>
                <a:latin typeface="+mn-lt"/>
                <a:ea typeface="+mn-ea"/>
                <a:cs typeface="+mn-cs"/>
              </a:rPr>
              <a:t> a </a:t>
            </a:r>
            <a:r>
              <a:rPr lang="hr-HR" sz="1100" kern="1200" dirty="0" err="1">
                <a:solidFill>
                  <a:schemeClr val="tx1"/>
                </a:solidFill>
                <a:effectLst/>
                <a:latin typeface="+mn-lt"/>
                <a:ea typeface="+mn-ea"/>
                <a:cs typeface="+mn-cs"/>
              </a:rPr>
              <a:t>serious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concern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any</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domains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you</a:t>
            </a:r>
            <a:r>
              <a:rPr lang="hr-HR" sz="1100" kern="1200" dirty="0">
                <a:solidFill>
                  <a:schemeClr val="tx1"/>
                </a:solidFill>
                <a:effectLst/>
                <a:latin typeface="+mn-lt"/>
                <a:ea typeface="+mn-ea"/>
                <a:cs typeface="+mn-cs"/>
              </a:rPr>
              <a:t> rate </a:t>
            </a:r>
            <a:r>
              <a:rPr lang="hr-HR" sz="1100" kern="1200" dirty="0" err="1">
                <a:solidFill>
                  <a:schemeClr val="tx1"/>
                </a:solidFill>
                <a:effectLst/>
                <a:latin typeface="+mn-lt"/>
                <a:ea typeface="+mn-ea"/>
                <a:cs typeface="+mn-cs"/>
              </a:rPr>
              <a:t>down</a:t>
            </a:r>
            <a:r>
              <a:rPr lang="hr-HR" sz="1100" kern="1200" dirty="0">
                <a:solidFill>
                  <a:schemeClr val="tx1"/>
                </a:solidFill>
                <a:effectLst/>
                <a:latin typeface="+mn-lt"/>
                <a:ea typeface="+mn-ea"/>
                <a:cs typeface="+mn-cs"/>
              </a:rPr>
              <a:t> a </a:t>
            </a:r>
            <a:r>
              <a:rPr lang="hr-HR" sz="1100" kern="1200" dirty="0" err="1">
                <a:solidFill>
                  <a:schemeClr val="tx1"/>
                </a:solidFill>
                <a:effectLst/>
                <a:latin typeface="+mn-lt"/>
                <a:ea typeface="+mn-ea"/>
                <a:cs typeface="+mn-cs"/>
              </a:rPr>
              <a:t>full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level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If</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you</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have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very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serious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concern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you</a:t>
            </a:r>
            <a:r>
              <a:rPr lang="hr-HR" sz="1100" kern="1200" dirty="0">
                <a:solidFill>
                  <a:schemeClr val="tx1"/>
                </a:solidFill>
                <a:effectLst/>
                <a:latin typeface="+mn-lt"/>
                <a:ea typeface="+mn-ea"/>
                <a:cs typeface="+mn-cs"/>
              </a:rPr>
              <a:t> rate </a:t>
            </a:r>
            <a:r>
              <a:rPr lang="hr-HR" sz="1100" kern="1200" dirty="0" err="1">
                <a:solidFill>
                  <a:schemeClr val="tx1"/>
                </a:solidFill>
                <a:effectLst/>
                <a:latin typeface="+mn-lt"/>
                <a:ea typeface="+mn-ea"/>
                <a:cs typeface="+mn-cs"/>
              </a:rPr>
              <a:t>down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two</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levels</a:t>
            </a:r>
            <a:r>
              <a:rPr lang="hr-HR" sz="1100" kern="1200" dirty="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hr-HR" sz="1100" kern="1200" dirty="0" err="1">
                <a:solidFill>
                  <a:schemeClr val="tx1"/>
                </a:solidFill>
                <a:effectLst/>
                <a:latin typeface="+mn-lt"/>
                <a:ea typeface="+mn-ea"/>
                <a:cs typeface="+mn-cs"/>
              </a:rPr>
              <a:t>It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possible</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have</a:t>
            </a:r>
            <a:r>
              <a:rPr lang="hr-HR" sz="1100" kern="1200" dirty="0">
                <a:solidFill>
                  <a:schemeClr val="tx1"/>
                </a:solidFill>
                <a:effectLst/>
                <a:latin typeface="+mn-lt"/>
                <a:ea typeface="+mn-ea"/>
                <a:cs typeface="+mn-cs"/>
              </a:rPr>
              <a:t> some </a:t>
            </a:r>
            <a:r>
              <a:rPr lang="hr-HR" sz="1100" kern="1200" dirty="0" err="1">
                <a:solidFill>
                  <a:schemeClr val="tx1"/>
                </a:solidFill>
                <a:effectLst/>
                <a:latin typeface="+mn-lt"/>
                <a:ea typeface="+mn-ea"/>
                <a:cs typeface="+mn-cs"/>
              </a:rPr>
              <a:t>concern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about</a:t>
            </a:r>
            <a:r>
              <a:rPr lang="hr-HR" sz="1100" kern="1200" dirty="0">
                <a:solidFill>
                  <a:schemeClr val="tx1"/>
                </a:solidFill>
                <a:effectLst/>
                <a:latin typeface="+mn-lt"/>
                <a:ea typeface="+mn-ea"/>
                <a:cs typeface="+mn-cs"/>
              </a:rPr>
              <a:t> more </a:t>
            </a:r>
            <a:r>
              <a:rPr lang="hr-HR" sz="1100" kern="1200" dirty="0" err="1">
                <a:solidFill>
                  <a:schemeClr val="tx1"/>
                </a:solidFill>
                <a:effectLst/>
                <a:latin typeface="+mn-lt"/>
                <a:ea typeface="+mn-ea"/>
                <a:cs typeface="+mn-cs"/>
              </a:rPr>
              <a:t>than</a:t>
            </a:r>
            <a:r>
              <a:rPr lang="hr-HR" sz="1100" kern="1200" dirty="0">
                <a:solidFill>
                  <a:schemeClr val="tx1"/>
                </a:solidFill>
                <a:effectLst/>
                <a:latin typeface="+mn-lt"/>
                <a:ea typeface="+mn-ea"/>
                <a:cs typeface="+mn-cs"/>
              </a:rPr>
              <a:t> one </a:t>
            </a:r>
            <a:r>
              <a:rPr lang="hr-HR" sz="1100" kern="1200" dirty="0" err="1">
                <a:solidFill>
                  <a:schemeClr val="tx1"/>
                </a:solidFill>
                <a:effectLst/>
                <a:latin typeface="+mn-lt"/>
                <a:ea typeface="+mn-ea"/>
                <a:cs typeface="+mn-cs"/>
              </a:rPr>
              <a:t>domain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which</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amount</a:t>
            </a:r>
            <a:r>
              <a:rPr lang="hr-HR" sz="1100" kern="1200" dirty="0">
                <a:solidFill>
                  <a:schemeClr val="tx1"/>
                </a:solidFill>
                <a:effectLst/>
                <a:latin typeface="+mn-lt"/>
                <a:ea typeface="+mn-ea"/>
                <a:cs typeface="+mn-cs"/>
              </a:rPr>
              <a:t> to one </a:t>
            </a:r>
            <a:r>
              <a:rPr lang="hr-HR" sz="1100" kern="1200" dirty="0" err="1">
                <a:solidFill>
                  <a:schemeClr val="tx1"/>
                </a:solidFill>
                <a:effectLst/>
                <a:latin typeface="+mn-lt"/>
                <a:ea typeface="+mn-ea"/>
                <a:cs typeface="+mn-cs"/>
              </a:rPr>
              <a:t>full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level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rated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down</a:t>
            </a:r>
            <a:r>
              <a:rPr lang="hr-HR" sz="1100" kern="1200" dirty="0">
                <a:solidFill>
                  <a:schemeClr val="tx1"/>
                </a:solidFill>
                <a:effectLst/>
                <a:latin typeface="+mn-lt"/>
                <a:ea typeface="+mn-ea"/>
                <a:cs typeface="+mn-cs"/>
              </a:rPr>
              <a:t>. For </a:t>
            </a:r>
            <a:r>
              <a:rPr lang="hr-HR" sz="1100" kern="1200" dirty="0" err="1">
                <a:solidFill>
                  <a:schemeClr val="tx1"/>
                </a:solidFill>
                <a:effectLst/>
                <a:latin typeface="+mn-lt"/>
                <a:ea typeface="+mn-ea"/>
                <a:cs typeface="+mn-cs"/>
              </a:rPr>
              <a:t>example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you</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could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have</a:t>
            </a:r>
            <a:r>
              <a:rPr lang="hr-HR" sz="1100" kern="1200" dirty="0">
                <a:solidFill>
                  <a:schemeClr val="tx1"/>
                </a:solidFill>
                <a:effectLst/>
                <a:latin typeface="+mn-lt"/>
                <a:ea typeface="+mn-ea"/>
                <a:cs typeface="+mn-cs"/>
              </a:rPr>
              <a:t> a </a:t>
            </a:r>
            <a:r>
              <a:rPr lang="hr-HR" sz="1100" kern="1200" dirty="0" err="1">
                <a:solidFill>
                  <a:schemeClr val="tx1"/>
                </a:solidFill>
                <a:effectLst/>
                <a:latin typeface="+mn-lt"/>
                <a:ea typeface="+mn-ea"/>
                <a:cs typeface="+mn-cs"/>
              </a:rPr>
              <a:t>small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concern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with</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risk</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bias</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studies</a:t>
            </a:r>
            <a:r>
              <a:rPr lang="hr-HR" sz="1100" kern="1200" dirty="0">
                <a:solidFill>
                  <a:schemeClr val="tx1"/>
                </a:solidFill>
                <a:effectLst/>
                <a:latin typeface="+mn-lt"/>
                <a:ea typeface="+mn-ea"/>
                <a:cs typeface="+mn-cs"/>
              </a:rPr>
              <a:t> and </a:t>
            </a:r>
            <a:r>
              <a:rPr lang="hr-HR" sz="1100" kern="1200" dirty="0" err="1">
                <a:solidFill>
                  <a:schemeClr val="tx1"/>
                </a:solidFill>
                <a:effectLst/>
                <a:latin typeface="+mn-lt"/>
                <a:ea typeface="+mn-ea"/>
                <a:cs typeface="+mn-cs"/>
              </a:rPr>
              <a:t>small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concern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with</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inconsistency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across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studies</a:t>
            </a:r>
            <a:r>
              <a:rPr lang="hr-HR" sz="1100" kern="1200" dirty="0">
                <a:solidFill>
                  <a:schemeClr val="tx1"/>
                </a:solidFill>
                <a:effectLst/>
                <a:latin typeface="+mn-lt"/>
                <a:ea typeface="+mn-ea"/>
                <a:cs typeface="+mn-cs"/>
              </a:rPr>
              <a:t> and </a:t>
            </a:r>
            <a:r>
              <a:rPr lang="hr-HR" sz="1100" kern="1200" dirty="0" err="1">
                <a:solidFill>
                  <a:schemeClr val="tx1"/>
                </a:solidFill>
                <a:effectLst/>
                <a:latin typeface="+mn-lt"/>
                <a:ea typeface="+mn-ea"/>
                <a:cs typeface="+mn-cs"/>
              </a:rPr>
              <a:t>then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go</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from</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high</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certainty</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moderate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certainty</a:t>
            </a:r>
            <a:r>
              <a:rPr lang="hr-HR" sz="1100" kern="1200" dirty="0">
                <a:solidFill>
                  <a:schemeClr val="tx1"/>
                </a:solidFill>
                <a:effectLst/>
                <a:latin typeface="+mn-lt"/>
                <a:ea typeface="+mn-ea"/>
                <a:cs typeface="+mn-cs"/>
              </a:rPr>
              <a:t> for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final</a:t>
            </a:r>
            <a:r>
              <a:rPr lang="hr-HR" sz="1100" kern="1200" dirty="0">
                <a:solidFill>
                  <a:schemeClr val="tx1"/>
                </a:solidFill>
                <a:effectLst/>
                <a:latin typeface="+mn-lt"/>
                <a:ea typeface="+mn-ea"/>
                <a:cs typeface="+mn-cs"/>
              </a:rPr>
              <a:t> rating – </a:t>
            </a:r>
            <a:r>
              <a:rPr lang="hr-HR" sz="1100" kern="1200" dirty="0" err="1">
                <a:solidFill>
                  <a:schemeClr val="tx1"/>
                </a:solidFill>
                <a:effectLst/>
                <a:latin typeface="+mn-lt"/>
                <a:ea typeface="+mn-ea"/>
                <a:cs typeface="+mn-cs"/>
              </a:rPr>
              <a:t>almost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like</a:t>
            </a:r>
            <a:r>
              <a:rPr lang="hr-HR" sz="1100" kern="1200" dirty="0">
                <a:solidFill>
                  <a:schemeClr val="tx1"/>
                </a:solidFill>
                <a:effectLst/>
                <a:latin typeface="+mn-lt"/>
                <a:ea typeface="+mn-ea"/>
                <a:cs typeface="+mn-cs"/>
              </a:rPr>
              <a:t> a half </a:t>
            </a:r>
            <a:r>
              <a:rPr lang="hr-HR" sz="1100" kern="1200" dirty="0" err="1">
                <a:solidFill>
                  <a:schemeClr val="tx1"/>
                </a:solidFill>
                <a:effectLst/>
                <a:latin typeface="+mn-lt"/>
                <a:ea typeface="+mn-ea"/>
                <a:cs typeface="+mn-cs"/>
              </a:rPr>
              <a:t>level</a:t>
            </a:r>
            <a:r>
              <a:rPr lang="hr-HR" sz="1100" kern="1200" dirty="0">
                <a:solidFill>
                  <a:schemeClr val="tx1"/>
                </a:solidFill>
                <a:effectLst/>
                <a:latin typeface="+mn-lt"/>
                <a:ea typeface="+mn-ea"/>
                <a:cs typeface="+mn-cs"/>
              </a:rPr>
              <a:t> for </a:t>
            </a:r>
            <a:r>
              <a:rPr lang="hr-HR" sz="1100" kern="1200" dirty="0" err="1">
                <a:solidFill>
                  <a:schemeClr val="tx1"/>
                </a:solidFill>
                <a:effectLst/>
                <a:latin typeface="+mn-lt"/>
                <a:ea typeface="+mn-ea"/>
                <a:cs typeface="+mn-cs"/>
              </a:rPr>
              <a:t>each</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two</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domains</a:t>
            </a:r>
            <a:r>
              <a:rPr lang="hr-HR" sz="1100" kern="1200" dirty="0">
                <a:solidFill>
                  <a:schemeClr val="tx1"/>
                </a:solidFill>
                <a:effectLst/>
                <a:latin typeface="+mn-lt"/>
                <a:ea typeface="+mn-ea"/>
                <a:cs typeface="+mn-cs"/>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reduction</a:t>
            </a:r>
            <a:r>
              <a:rPr lang="hr-HR" sz="1100" kern="1200" dirty="0">
                <a:solidFill>
                  <a:schemeClr val="tx1"/>
                </a:solidFill>
                <a:effectLst/>
                <a:latin typeface="+mn-lt"/>
                <a:ea typeface="+mn-ea"/>
                <a:cs typeface="+mn-cs"/>
              </a:rPr>
              <a:t> for </a:t>
            </a:r>
            <a:r>
              <a:rPr lang="hr-HR" sz="1100" kern="1200" dirty="0" err="1">
                <a:solidFill>
                  <a:schemeClr val="tx1"/>
                </a:solidFill>
                <a:effectLst/>
                <a:latin typeface="+mn-lt"/>
                <a:ea typeface="+mn-ea"/>
                <a:cs typeface="+mn-cs"/>
              </a:rPr>
              <a:t>each</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individual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domain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added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together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with</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other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domains</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generate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final</a:t>
            </a:r>
            <a:r>
              <a:rPr lang="hr-HR" sz="1100" kern="1200" dirty="0">
                <a:solidFill>
                  <a:schemeClr val="tx1"/>
                </a:solidFill>
                <a:effectLst/>
                <a:latin typeface="+mn-lt"/>
                <a:ea typeface="+mn-ea"/>
                <a:cs typeface="+mn-cs"/>
              </a:rPr>
              <a:t> rating of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certainty</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evidence</a:t>
            </a:r>
            <a:r>
              <a:rPr lang="hr-HR" sz="1100" kern="1200" dirty="0">
                <a:solidFill>
                  <a:schemeClr val="tx1"/>
                </a:solidFill>
                <a:effectLst/>
                <a:latin typeface="+mn-lt"/>
                <a:ea typeface="+mn-ea"/>
                <a:cs typeface="+mn-cs"/>
              </a:rPr>
              <a:t>. </a:t>
            </a:r>
            <a:r>
              <a:rPr lang="en-US" altLang="en-US" dirty="0"/>
              <a:t>Note that it’s not possible to go below a </a:t>
            </a:r>
            <a:r>
              <a:rPr lang="hr-HR" altLang="en-US" dirty="0"/>
              <a:t>‘v</a:t>
            </a:r>
            <a:r>
              <a:rPr lang="en-US" altLang="en-US" dirty="0" err="1"/>
              <a:t>ery</a:t>
            </a:r>
            <a:r>
              <a:rPr lang="en-US" altLang="en-US" dirty="0"/>
              <a:t> </a:t>
            </a:r>
            <a:r>
              <a:rPr lang="hr-HR" altLang="en-US" dirty="0"/>
              <a:t>l</a:t>
            </a:r>
            <a:r>
              <a:rPr lang="en-US" altLang="en-US" dirty="0"/>
              <a:t>ow</a:t>
            </a:r>
            <a:r>
              <a:rPr lang="hr-HR" altLang="en-US" dirty="0"/>
              <a:t>’</a:t>
            </a:r>
            <a:r>
              <a:rPr lang="en-US" altLang="en-US" dirty="0"/>
              <a:t> rating, no matter how many problems there are with your included studies.</a:t>
            </a:r>
            <a:endParaRPr lang="hr-HR" alt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4D382A77-E9F0-4F8F-B764-3DC494DF10F6}" type="slidenum">
              <a:rPr lang="en-US" altLang="en-US" sz="1200">
                <a:latin typeface="Times New Roman" panose="02020603050405020304" pitchFamily="18" charset="0"/>
              </a:rPr>
              <a:pPr eaLnBrk="1" hangingPunct="1">
                <a:spcBef>
                  <a:spcPct val="0"/>
                </a:spcBef>
              </a:pPr>
              <a:t>15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45689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846138" y="742950"/>
            <a:ext cx="4949825" cy="3713163"/>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r-HR" altLang="en-US" sz="1100" dirty="0" err="1"/>
              <a:t>So</a:t>
            </a:r>
            <a:r>
              <a:rPr lang="hr-HR" altLang="en-US" sz="1100" dirty="0"/>
              <a:t> </a:t>
            </a:r>
            <a:r>
              <a:rPr lang="hr-HR" altLang="en-US" sz="1100" dirty="0" err="1"/>
              <a:t>let’s</a:t>
            </a:r>
            <a:r>
              <a:rPr lang="hr-HR" altLang="en-US" sz="1100" dirty="0"/>
              <a:t> </a:t>
            </a:r>
            <a:r>
              <a:rPr lang="hr-HR" altLang="en-US" sz="1100" dirty="0" err="1"/>
              <a:t>go</a:t>
            </a:r>
            <a:r>
              <a:rPr lang="hr-HR" altLang="en-US" sz="1100" dirty="0"/>
              <a:t> </a:t>
            </a:r>
            <a:r>
              <a:rPr lang="hr-HR" altLang="en-US" sz="1100" dirty="0" err="1"/>
              <a:t>back</a:t>
            </a:r>
            <a:r>
              <a:rPr lang="hr-HR" altLang="en-US" sz="1100" dirty="0"/>
              <a:t> to </a:t>
            </a:r>
            <a:r>
              <a:rPr lang="hr-HR" altLang="en-US" sz="1100" dirty="0" err="1"/>
              <a:t>our</a:t>
            </a:r>
            <a:r>
              <a:rPr lang="hr-HR" altLang="en-US" sz="1100" dirty="0"/>
              <a:t> </a:t>
            </a:r>
            <a:r>
              <a:rPr lang="hr-HR" altLang="en-US" sz="1100" dirty="0" err="1"/>
              <a:t>Caffeine</a:t>
            </a:r>
            <a:r>
              <a:rPr lang="hr-HR" altLang="en-US" sz="1100" dirty="0"/>
              <a:t> </a:t>
            </a:r>
            <a:r>
              <a:rPr lang="hr-HR" altLang="en-US" sz="1100" dirty="0" err="1"/>
              <a:t>review</a:t>
            </a:r>
            <a:r>
              <a:rPr lang="hr-HR" altLang="en-US" sz="1100" dirty="0"/>
              <a:t> </a:t>
            </a:r>
            <a:r>
              <a:rPr lang="hr-HR" altLang="en-US" sz="1100" dirty="0" err="1"/>
              <a:t>example</a:t>
            </a:r>
            <a:r>
              <a:rPr lang="hr-HR" altLang="en-US" sz="1100" dirty="0"/>
              <a:t> and </a:t>
            </a:r>
            <a:r>
              <a:rPr lang="hr-HR" altLang="en-US" sz="1100" dirty="0" err="1"/>
              <a:t>explore</a:t>
            </a:r>
            <a:r>
              <a:rPr lang="hr-HR" altLang="en-US" sz="1100" dirty="0"/>
              <a:t> </a:t>
            </a:r>
            <a:r>
              <a:rPr lang="hr-HR" altLang="en-US" sz="1100" dirty="0" err="1"/>
              <a:t>in</a:t>
            </a:r>
            <a:r>
              <a:rPr lang="hr-HR" altLang="en-US" sz="1100" dirty="0"/>
              <a:t> more </a:t>
            </a:r>
            <a:r>
              <a:rPr lang="hr-HR" altLang="en-US" sz="1100" dirty="0" err="1"/>
              <a:t>detail</a:t>
            </a:r>
            <a:r>
              <a:rPr lang="hr-HR" altLang="en-US" sz="1100" dirty="0"/>
              <a:t> </a:t>
            </a:r>
            <a:r>
              <a:rPr lang="hr-HR" altLang="en-US" sz="1100" dirty="0" err="1"/>
              <a:t>the</a:t>
            </a:r>
            <a:r>
              <a:rPr lang="hr-HR" altLang="en-US" sz="1100" dirty="0"/>
              <a:t> </a:t>
            </a:r>
            <a:r>
              <a:rPr lang="hr-HR" altLang="en-US" sz="1100" dirty="0" err="1"/>
              <a:t>individual</a:t>
            </a:r>
            <a:r>
              <a:rPr lang="hr-HR" altLang="en-US" sz="1100" dirty="0"/>
              <a:t> </a:t>
            </a:r>
            <a:r>
              <a:rPr lang="hr-HR" altLang="en-US" sz="1100" dirty="0" err="1"/>
              <a:t>domains</a:t>
            </a:r>
            <a:r>
              <a:rPr lang="hr-HR" altLang="en-US" sz="1100" dirty="0"/>
              <a:t> to </a:t>
            </a:r>
            <a:r>
              <a:rPr lang="hr-HR" altLang="en-US" sz="1100" dirty="0" err="1"/>
              <a:t>be</a:t>
            </a:r>
            <a:r>
              <a:rPr lang="hr-HR" altLang="en-US" sz="1100" dirty="0"/>
              <a:t> </a:t>
            </a:r>
            <a:r>
              <a:rPr lang="hr-HR" altLang="en-US" sz="1100" dirty="0" err="1"/>
              <a:t>considered</a:t>
            </a:r>
            <a:r>
              <a:rPr lang="hr-HR" altLang="en-US" sz="1100" dirty="0"/>
              <a:t> </a:t>
            </a:r>
            <a:r>
              <a:rPr lang="hr-HR" altLang="en-US" sz="1100" dirty="0" err="1"/>
              <a:t>in</a:t>
            </a:r>
            <a:r>
              <a:rPr lang="hr-HR" altLang="en-US" sz="1100" dirty="0"/>
              <a:t> </a:t>
            </a:r>
            <a:r>
              <a:rPr lang="hr-HR" altLang="en-US" sz="1100" dirty="0" err="1"/>
              <a:t>the</a:t>
            </a:r>
            <a:r>
              <a:rPr lang="hr-HR" altLang="en-US" sz="1100" dirty="0"/>
              <a:t> GRADE </a:t>
            </a:r>
            <a:r>
              <a:rPr lang="hr-HR" altLang="en-US" sz="1100" dirty="0" err="1"/>
              <a:t>assessment</a:t>
            </a:r>
            <a:r>
              <a:rPr lang="hr-HR" altLang="en-US" sz="1100" dirty="0"/>
              <a:t>. </a:t>
            </a:r>
            <a:r>
              <a:rPr lang="hr-HR" altLang="en-US" sz="1100" dirty="0" err="1"/>
              <a:t>The</a:t>
            </a:r>
            <a:r>
              <a:rPr lang="hr-HR" altLang="en-US" sz="1100" dirty="0"/>
              <a:t> </a:t>
            </a:r>
            <a:r>
              <a:rPr lang="hr-HR" altLang="en-US" sz="1100" dirty="0" err="1"/>
              <a:t>outcome</a:t>
            </a:r>
            <a:r>
              <a:rPr lang="hr-HR" altLang="en-US" sz="1100" dirty="0"/>
              <a:t> </a:t>
            </a:r>
            <a:r>
              <a:rPr lang="hr-HR" altLang="en-US" sz="1100" dirty="0" err="1"/>
              <a:t>we’re</a:t>
            </a:r>
            <a:r>
              <a:rPr lang="hr-HR" altLang="en-US" sz="1100" dirty="0"/>
              <a:t> </a:t>
            </a:r>
            <a:r>
              <a:rPr lang="hr-HR" altLang="en-US" sz="1100" dirty="0" err="1"/>
              <a:t>looking</a:t>
            </a:r>
            <a:r>
              <a:rPr lang="hr-HR" altLang="en-US" sz="1100" dirty="0"/>
              <a:t> at </a:t>
            </a:r>
            <a:r>
              <a:rPr lang="hr-HR" altLang="en-US" sz="1100" dirty="0" err="1"/>
              <a:t>is</a:t>
            </a:r>
            <a:r>
              <a:rPr lang="hr-HR" altLang="en-US" sz="1100" dirty="0"/>
              <a:t> </a:t>
            </a:r>
            <a:r>
              <a:rPr lang="hr-HR" altLang="en-US" sz="1100" dirty="0" err="1"/>
              <a:t>sleep</a:t>
            </a:r>
            <a:r>
              <a:rPr lang="hr-HR" altLang="en-US" sz="1100" dirty="0"/>
              <a:t> </a:t>
            </a:r>
            <a:r>
              <a:rPr lang="hr-HR" altLang="en-US" sz="1100" dirty="0" err="1"/>
              <a:t>disruption</a:t>
            </a:r>
            <a:r>
              <a:rPr lang="hr-HR" altLang="en-US" sz="1100" dirty="0"/>
              <a:t>.</a:t>
            </a:r>
            <a:endParaRPr lang="en-US" altLang="en-US" sz="1100" dirty="0"/>
          </a:p>
        </p:txBody>
      </p:sp>
      <p:sp>
        <p:nvSpPr>
          <p:cNvPr id="65540" name="Slide Number Placeholder 3"/>
          <p:cNvSpPr>
            <a:spLocks noGrp="1"/>
          </p:cNvSpPr>
          <p:nvPr>
            <p:ph type="sldNum" sz="quarter" idx="5"/>
          </p:nvPr>
        </p:nvSpPr>
        <p:spPr/>
        <p:txBody>
          <a:bodyPr/>
          <a:lstStyle>
            <a:lvl1pPr eaLnBrk="0" hangingPunct="0">
              <a:defRPr kumimoji="1" sz="2400">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sz="2400">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sz="2400">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sz="2400">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eaLnBrk="1" hangingPunct="1"/>
            <a:fld id="{16D32E55-AA22-4330-B48B-44302311591A}" type="slidenum">
              <a:rPr kumimoji="0" lang="en-US" altLang="x-none" sz="1200"/>
              <a:pPr eaLnBrk="1" hangingPunct="1"/>
              <a:t>16</a:t>
            </a:fld>
            <a:endParaRPr kumimoji="0" lang="en-US" altLang="x-none" sz="1200"/>
          </a:p>
        </p:txBody>
      </p:sp>
    </p:spTree>
    <p:extLst>
      <p:ext uri="{BB962C8B-B14F-4D97-AF65-F5344CB8AC3E}">
        <p14:creationId xmlns:p14="http://schemas.microsoft.com/office/powerpoint/2010/main" val="152655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846138" y="742950"/>
            <a:ext cx="4949825" cy="3713163"/>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kern="1200" dirty="0">
                <a:solidFill>
                  <a:schemeClr val="tx1"/>
                </a:solidFill>
                <a:effectLst/>
                <a:latin typeface="Source Sans Pro" pitchFamily="34" charset="0"/>
                <a:ea typeface="+mn-ea"/>
                <a:cs typeface="Arial" panose="020B0604020202020204" pitchFamily="34" charset="0"/>
              </a:rPr>
              <a:t>First of all, let’s look at the risk of bias, which we can do by looking at our detailed risk of bias assessment for the studies contributing to this outcome. Using the ‘Risk of bias summary’ figure generated by RevMan, you can refer to the judgements for the four studies contributing to this outcome. </a:t>
            </a:r>
            <a:r>
              <a:rPr lang="en-GB" sz="1200" kern="1200" dirty="0">
                <a:solidFill>
                  <a:schemeClr val="tx1"/>
                </a:solidFill>
                <a:effectLst/>
                <a:latin typeface="Source Sans Pro" pitchFamily="34" charset="0"/>
                <a:ea typeface="+mn-ea"/>
                <a:cs typeface="Arial" panose="020B0604020202020204" pitchFamily="34" charset="0"/>
              </a:rPr>
              <a:t>If you are using RoB 2, the overall risk of bias for each result is determined as part of the assessment. If you are using the original (2008 or 2011) tool, you should look </a:t>
            </a:r>
            <a:r>
              <a:rPr lang="en-CA" sz="1200" kern="1200" dirty="0">
                <a:solidFill>
                  <a:schemeClr val="tx1"/>
                </a:solidFill>
                <a:effectLst/>
                <a:latin typeface="Source Sans Pro" pitchFamily="34" charset="0"/>
                <a:ea typeface="+mn-ea"/>
                <a:cs typeface="Arial" panose="020B0604020202020204" pitchFamily="34" charset="0"/>
              </a:rPr>
              <a:t>at the detailed ‘Risk of </a:t>
            </a:r>
            <a:r>
              <a:rPr lang="en-CA" sz="1200" kern="1200" dirty="0" err="1">
                <a:solidFill>
                  <a:schemeClr val="tx1"/>
                </a:solidFill>
                <a:effectLst/>
                <a:latin typeface="Source Sans Pro" pitchFamily="34" charset="0"/>
                <a:ea typeface="+mn-ea"/>
                <a:cs typeface="Arial" panose="020B0604020202020204" pitchFamily="34" charset="0"/>
              </a:rPr>
              <a:t>bias’</a:t>
            </a:r>
            <a:r>
              <a:rPr lang="en-CA" sz="1200" kern="1200" dirty="0">
                <a:solidFill>
                  <a:schemeClr val="tx1"/>
                </a:solidFill>
                <a:effectLst/>
                <a:latin typeface="Source Sans Pro" pitchFamily="34" charset="0"/>
                <a:ea typeface="+mn-ea"/>
                <a:cs typeface="Arial" panose="020B0604020202020204" pitchFamily="34" charset="0"/>
              </a:rPr>
              <a:t> tables, and come to an overall conclusion about the risk of bias for this outcome based on your pre-specified definition of what constitutes an overall “high risk” or “low risk” study.</a:t>
            </a:r>
            <a:endParaRPr lang="en-GB" sz="1200" kern="1200" dirty="0">
              <a:solidFill>
                <a:schemeClr val="tx1"/>
              </a:solidFill>
              <a:effectLst/>
              <a:latin typeface="Source Sans Pro" pitchFamily="34" charset="0"/>
              <a:ea typeface="+mn-ea"/>
              <a:cs typeface="Arial" panose="020B0604020202020204" pitchFamily="34" charset="0"/>
            </a:endParaRPr>
          </a:p>
          <a:p>
            <a:r>
              <a:rPr lang="en-CA" sz="1200" kern="1200" dirty="0">
                <a:solidFill>
                  <a:schemeClr val="tx1"/>
                </a:solidFill>
                <a:effectLst/>
                <a:latin typeface="Source Sans Pro" pitchFamily="34" charset="0"/>
                <a:ea typeface="+mn-ea"/>
                <a:cs typeface="Arial" panose="020B0604020202020204" pitchFamily="34" charset="0"/>
              </a:rPr>
              <a:t>If most of the evidence comes from studies at low risk of bias, then you can generally conclude that there is no important problem in this area. This doesn't mean there are absolutely no concerns, but that your overall judgement is that the risk of bias for this outcome is low. You might be more concerned if some of your studies have critical limitations, or several limitations across the risk of bias domains. Note that risk of bias in studies providing more weight to the analysis should be considered more.</a:t>
            </a:r>
            <a:endParaRPr lang="en-GB" sz="1200" kern="1200" dirty="0">
              <a:solidFill>
                <a:schemeClr val="tx1"/>
              </a:solidFill>
              <a:effectLst/>
              <a:latin typeface="Source Sans Pro" pitchFamily="34" charset="0"/>
              <a:ea typeface="+mn-ea"/>
              <a:cs typeface="Arial" panose="020B0604020202020204" pitchFamily="34" charset="0"/>
            </a:endParaRPr>
          </a:p>
          <a:p>
            <a:r>
              <a:rPr lang="en-CA" sz="1200" kern="1200" dirty="0">
                <a:solidFill>
                  <a:schemeClr val="tx1"/>
                </a:solidFill>
                <a:effectLst/>
                <a:latin typeface="Source Sans Pro" pitchFamily="34" charset="0"/>
                <a:ea typeface="+mn-ea"/>
                <a:cs typeface="Arial" panose="020B0604020202020204" pitchFamily="34" charset="0"/>
              </a:rPr>
              <a:t>ASK: Overall, do you think we should be concerned about study limitations for the sleep disruption outcome in this example? Would you downgrade the </a:t>
            </a:r>
            <a:r>
              <a:rPr lang="hr-HR" sz="1200" kern="1200" dirty="0" err="1">
                <a:solidFill>
                  <a:schemeClr val="tx1"/>
                </a:solidFill>
                <a:effectLst/>
                <a:latin typeface="Source Sans Pro" pitchFamily="34" charset="0"/>
                <a:ea typeface="+mn-ea"/>
                <a:cs typeface="Arial" panose="020B0604020202020204" pitchFamily="34" charset="0"/>
              </a:rPr>
              <a:t>certainty</a:t>
            </a:r>
            <a:r>
              <a:rPr lang="en-CA" sz="1200" kern="1200" dirty="0">
                <a:solidFill>
                  <a:schemeClr val="tx1"/>
                </a:solidFill>
                <a:effectLst/>
                <a:latin typeface="Source Sans Pro" pitchFamily="34" charset="0"/>
                <a:ea typeface="+mn-ea"/>
                <a:cs typeface="Arial" panose="020B0604020202020204" pitchFamily="34" charset="0"/>
              </a:rPr>
              <a:t> of evidence due to risk of bias?</a:t>
            </a:r>
            <a:endParaRPr lang="en-GB" sz="1200" kern="1200" dirty="0">
              <a:solidFill>
                <a:schemeClr val="tx1"/>
              </a:solidFill>
              <a:effectLst/>
              <a:latin typeface="Source Sans Pro" pitchFamily="34" charset="0"/>
              <a:ea typeface="+mn-ea"/>
              <a:cs typeface="Arial" panose="020B0604020202020204" pitchFamily="34" charset="0"/>
            </a:endParaRPr>
          </a:p>
          <a:p>
            <a:r>
              <a:rPr lang="en-US" sz="1200" kern="1200" dirty="0">
                <a:solidFill>
                  <a:schemeClr val="tx1"/>
                </a:solidFill>
                <a:effectLst/>
                <a:latin typeface="Source Sans Pro" pitchFamily="34" charset="0"/>
                <a:ea typeface="+mn-ea"/>
                <a:cs typeface="Arial" panose="020B0604020202020204" pitchFamily="34" charset="0"/>
              </a:rPr>
              <a:t>[NOTE TO TRAINERS: </a:t>
            </a:r>
            <a:r>
              <a:rPr lang="hr-HR" sz="1200" kern="1200" dirty="0">
                <a:solidFill>
                  <a:schemeClr val="tx1"/>
                </a:solidFill>
                <a:effectLst/>
                <a:latin typeface="Source Sans Pro" pitchFamily="34" charset="0"/>
                <a:ea typeface="+mn-ea"/>
                <a:cs typeface="Arial" panose="020B0604020202020204" pitchFamily="34" charset="0"/>
              </a:rPr>
              <a:t>Let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participants</a:t>
            </a:r>
            <a:r>
              <a:rPr lang="hr-HR" sz="1200" kern="1200" dirty="0">
                <a:solidFill>
                  <a:schemeClr val="tx1"/>
                </a:solidFill>
                <a:effectLst/>
                <a:latin typeface="Source Sans Pro" pitchFamily="34" charset="0"/>
                <a:ea typeface="+mn-ea"/>
                <a:cs typeface="Arial" panose="020B0604020202020204" pitchFamily="34" charset="0"/>
              </a:rPr>
              <a:t> talk </a:t>
            </a:r>
            <a:r>
              <a:rPr lang="hr-HR" sz="1200" kern="1200" dirty="0" err="1">
                <a:solidFill>
                  <a:schemeClr val="tx1"/>
                </a:solidFill>
                <a:effectLst/>
                <a:latin typeface="Source Sans Pro" pitchFamily="34" charset="0"/>
                <a:ea typeface="+mn-ea"/>
                <a:cs typeface="Arial" panose="020B0604020202020204" pitchFamily="34" charset="0"/>
              </a:rPr>
              <a:t>in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pairs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or</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small</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groups</a:t>
            </a:r>
            <a:r>
              <a:rPr lang="hr-HR" sz="1200" kern="1200" dirty="0">
                <a:solidFill>
                  <a:schemeClr val="tx1"/>
                </a:solidFill>
                <a:effectLst/>
                <a:latin typeface="Source Sans Pro" pitchFamily="34" charset="0"/>
                <a:ea typeface="+mn-ea"/>
                <a:cs typeface="Arial" panose="020B0604020202020204" pitchFamily="34" charset="0"/>
              </a:rPr>
              <a:t> for a </a:t>
            </a:r>
            <a:r>
              <a:rPr lang="hr-HR" sz="1200" kern="1200" dirty="0" err="1">
                <a:solidFill>
                  <a:schemeClr val="tx1"/>
                </a:solidFill>
                <a:effectLst/>
                <a:latin typeface="Source Sans Pro" pitchFamily="34" charset="0"/>
                <a:ea typeface="+mn-ea"/>
                <a:cs typeface="Arial" panose="020B0604020202020204" pitchFamily="34" charset="0"/>
              </a:rPr>
              <a:t>few</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minutes</a:t>
            </a:r>
            <a:r>
              <a:rPr lang="hr-HR" sz="1200" kern="1200" dirty="0">
                <a:solidFill>
                  <a:schemeClr val="tx1"/>
                </a:solidFill>
                <a:effectLst/>
                <a:latin typeface="Source Sans Pro" pitchFamily="34" charset="0"/>
                <a:ea typeface="+mn-ea"/>
                <a:cs typeface="Arial" panose="020B0604020202020204" pitchFamily="34" charset="0"/>
              </a:rPr>
              <a:t> and </a:t>
            </a:r>
            <a:r>
              <a:rPr lang="hr-HR" sz="1200" kern="1200" dirty="0" err="1">
                <a:solidFill>
                  <a:schemeClr val="tx1"/>
                </a:solidFill>
                <a:effectLst/>
                <a:latin typeface="Source Sans Pro" pitchFamily="34" charset="0"/>
                <a:ea typeface="+mn-ea"/>
                <a:cs typeface="Arial" panose="020B0604020202020204" pitchFamily="34" charset="0"/>
              </a:rPr>
              <a:t>allow</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them</a:t>
            </a:r>
            <a:r>
              <a:rPr lang="en-US" sz="1200" kern="1200" dirty="0">
                <a:solidFill>
                  <a:schemeClr val="tx1"/>
                </a:solidFill>
                <a:effectLst/>
                <a:latin typeface="Source Sans Pro" pitchFamily="34" charset="0"/>
                <a:ea typeface="+mn-ea"/>
                <a:cs typeface="Arial" panose="020B0604020202020204" pitchFamily="34" charset="0"/>
              </a:rPr>
              <a:t> to reach their own conclusion. There may be concerns about the </a:t>
            </a:r>
            <a:r>
              <a:rPr lang="en-US" sz="1200" kern="1200" dirty="0" err="1">
                <a:solidFill>
                  <a:schemeClr val="tx1"/>
                </a:solidFill>
                <a:effectLst/>
                <a:latin typeface="Source Sans Pro" pitchFamily="34" charset="0"/>
                <a:ea typeface="+mn-ea"/>
                <a:cs typeface="Arial" panose="020B0604020202020204" pitchFamily="34" charset="0"/>
              </a:rPr>
              <a:t>randomisation</a:t>
            </a:r>
            <a:r>
              <a:rPr lang="en-US" sz="1200" kern="1200" dirty="0">
                <a:solidFill>
                  <a:schemeClr val="tx1"/>
                </a:solidFill>
                <a:effectLst/>
                <a:latin typeface="Source Sans Pro" pitchFamily="34" charset="0"/>
                <a:ea typeface="+mn-ea"/>
                <a:cs typeface="Arial" panose="020B0604020202020204" pitchFamily="34" charset="0"/>
              </a:rPr>
              <a:t> methods. There may also be concerns around the effect of blinding</a:t>
            </a:r>
            <a:r>
              <a:rPr lang="hr-HR" sz="1200" kern="1200" dirty="0">
                <a:solidFill>
                  <a:schemeClr val="tx1"/>
                </a:solidFill>
                <a:effectLst/>
                <a:latin typeface="Source Sans Pro" pitchFamily="34" charset="0"/>
                <a:ea typeface="+mn-ea"/>
                <a:cs typeface="Arial" panose="020B0604020202020204" pitchFamily="34" charset="0"/>
              </a:rPr>
              <a:t>, as this outcome – sleep disruption – is self-reported.</a:t>
            </a:r>
            <a:r>
              <a:rPr lang="en-US" sz="1200" kern="1200" dirty="0">
                <a:solidFill>
                  <a:schemeClr val="tx1"/>
                </a:solidFill>
                <a:effectLst/>
                <a:latin typeface="Source Sans Pro" pitchFamily="34" charset="0"/>
                <a:ea typeface="+mn-ea"/>
                <a:cs typeface="Arial" panose="020B0604020202020204" pitchFamily="34" charset="0"/>
              </a:rPr>
              <a:t> </a:t>
            </a:r>
            <a:r>
              <a:rPr lang="en-CA" sz="1200" kern="1200" dirty="0">
                <a:solidFill>
                  <a:schemeClr val="tx1"/>
                </a:solidFill>
                <a:effectLst/>
                <a:latin typeface="Source Sans Pro" pitchFamily="34" charset="0"/>
                <a:ea typeface="+mn-ea"/>
                <a:cs typeface="Arial" panose="020B0604020202020204" pitchFamily="34" charset="0"/>
              </a:rPr>
              <a:t>You may ask the learners to suggest how to deal with a study at high risk of bias (Mama-</a:t>
            </a:r>
            <a:r>
              <a:rPr lang="en-CA" sz="1200" kern="1200" dirty="0" err="1">
                <a:solidFill>
                  <a:schemeClr val="tx1"/>
                </a:solidFill>
                <a:effectLst/>
                <a:latin typeface="Source Sans Pro" pitchFamily="34" charset="0"/>
                <a:ea typeface="+mn-ea"/>
                <a:cs typeface="Arial" panose="020B0604020202020204" pitchFamily="34" charset="0"/>
              </a:rPr>
              <a:t>Kaffa</a:t>
            </a:r>
            <a:r>
              <a:rPr lang="en-CA" sz="1200" kern="1200" dirty="0">
                <a:solidFill>
                  <a:schemeClr val="tx1"/>
                </a:solidFill>
                <a:effectLst/>
                <a:latin typeface="Source Sans Pro" pitchFamily="34" charset="0"/>
                <a:ea typeface="+mn-ea"/>
                <a:cs typeface="Arial" panose="020B0604020202020204" pitchFamily="34" charset="0"/>
              </a:rPr>
              <a:t> 1999) – a possible approach is to do a sensitivity analysis with the high risk of bias study excluded</a:t>
            </a:r>
            <a:r>
              <a:rPr lang="hr-HR" sz="1200" kern="1200" dirty="0">
                <a:solidFill>
                  <a:schemeClr val="tx1"/>
                </a:solidFill>
                <a:effectLst/>
                <a:latin typeface="Source Sans Pro" pitchFamily="34" charset="0"/>
                <a:ea typeface="+mn-ea"/>
                <a:cs typeface="Arial" panose="020B0604020202020204" pitchFamily="34" charset="0"/>
              </a:rPr>
              <a:t>. </a:t>
            </a:r>
            <a:r>
              <a:rPr lang="en-CA" sz="1200" kern="1200" dirty="0">
                <a:solidFill>
                  <a:schemeClr val="tx1"/>
                </a:solidFill>
                <a:effectLst/>
                <a:latin typeface="Source Sans Pro" pitchFamily="34" charset="0"/>
                <a:ea typeface="+mn-ea"/>
                <a:cs typeface="Arial" panose="020B0604020202020204" pitchFamily="34" charset="0"/>
              </a:rPr>
              <a:t>Note that this should have been planned in the protocol.</a:t>
            </a:r>
            <a:r>
              <a:rPr lang="hr-HR" sz="1200" kern="1200" dirty="0">
                <a:solidFill>
                  <a:schemeClr val="tx1"/>
                </a:solidFill>
                <a:effectLst/>
                <a:latin typeface="Source Sans Pro" pitchFamily="34" charset="0"/>
                <a:ea typeface="+mn-ea"/>
                <a:cs typeface="Arial" panose="020B0604020202020204" pitchFamily="34" charset="0"/>
              </a:rPr>
              <a:t> </a:t>
            </a:r>
            <a:r>
              <a:rPr lang="en-CA" sz="1200" kern="1200" dirty="0">
                <a:solidFill>
                  <a:schemeClr val="tx1"/>
                </a:solidFill>
                <a:effectLst/>
                <a:latin typeface="Source Sans Pro" pitchFamily="34" charset="0"/>
                <a:ea typeface="+mn-ea"/>
                <a:cs typeface="Arial" panose="020B0604020202020204" pitchFamily="34" charset="0"/>
              </a:rPr>
              <a:t>Is the proportion of information from this study large enough to affect the meta-analysis? </a:t>
            </a:r>
            <a:r>
              <a:rPr lang="hr-HR" sz="1200" kern="1200" dirty="0">
                <a:solidFill>
                  <a:schemeClr val="tx1"/>
                </a:solidFill>
                <a:effectLst/>
                <a:latin typeface="Source Sans Pro" pitchFamily="34" charset="0"/>
                <a:ea typeface="+mn-ea"/>
                <a:cs typeface="Arial" panose="020B0604020202020204" pitchFamily="34" charset="0"/>
              </a:rPr>
              <a:t>If the participants are undecided (‘sitting on the fence’) about the seriousness of the risk of bias domain, they could just remember that there were some concerns and add up with some concerns that might appear in other domains to downgrade for a full level.]</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654578D0-C0C0-4A5E-90F5-16805501DE3E}" type="slidenum">
              <a:rPr lang="en-US" altLang="en-US" sz="1200">
                <a:latin typeface="Times New Roman" panose="02020603050405020304" pitchFamily="18" charset="0"/>
              </a:rPr>
              <a:pPr eaLnBrk="1" hangingPunct="1">
                <a:spcBef>
                  <a:spcPct val="0"/>
                </a:spcBef>
              </a:pPr>
              <a:t>17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07838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NOTE TO </a:t>
            </a:r>
            <a:r>
              <a:rPr lang="hr-HR" dirty="0" err="1"/>
              <a:t>TRAINERS</a:t>
            </a:r>
            <a:r>
              <a:rPr lang="hr-HR" dirty="0"/>
              <a:t>: Note </a:t>
            </a:r>
            <a:r>
              <a:rPr lang="hr-HR" dirty="0" err="1"/>
              <a:t>down</a:t>
            </a:r>
            <a:r>
              <a:rPr lang="hr-HR" dirty="0"/>
              <a:t> </a:t>
            </a:r>
            <a:r>
              <a:rPr lang="hr-HR" dirty="0" err="1"/>
              <a:t>the</a:t>
            </a:r>
            <a:r>
              <a:rPr lang="hr-HR" dirty="0"/>
              <a:t> </a:t>
            </a:r>
            <a:r>
              <a:rPr lang="hr-HR" dirty="0" err="1"/>
              <a:t>group’s</a:t>
            </a:r>
            <a:r>
              <a:rPr lang="hr-HR" dirty="0"/>
              <a:t> </a:t>
            </a:r>
            <a:r>
              <a:rPr lang="hr-HR" dirty="0" err="1"/>
              <a:t>decision</a:t>
            </a:r>
            <a:r>
              <a:rPr lang="hr-HR" dirty="0"/>
              <a:t>.</a:t>
            </a:r>
          </a:p>
          <a:p>
            <a:r>
              <a:rPr lang="hr-HR" dirty="0" err="1"/>
              <a:t>Suggest</a:t>
            </a:r>
            <a:r>
              <a:rPr lang="hr-HR" dirty="0"/>
              <a:t> </a:t>
            </a:r>
            <a:r>
              <a:rPr lang="hr-HR" dirty="0" err="1"/>
              <a:t>the</a:t>
            </a:r>
            <a:r>
              <a:rPr lang="hr-HR" dirty="0"/>
              <a:t> </a:t>
            </a:r>
            <a:r>
              <a:rPr lang="hr-HR" dirty="0" err="1"/>
              <a:t>evidence</a:t>
            </a:r>
            <a:r>
              <a:rPr lang="hr-HR" dirty="0"/>
              <a:t> </a:t>
            </a:r>
            <a:r>
              <a:rPr lang="hr-HR" dirty="0" err="1"/>
              <a:t>should</a:t>
            </a:r>
            <a:r>
              <a:rPr lang="hr-HR" dirty="0"/>
              <a:t> </a:t>
            </a:r>
            <a:r>
              <a:rPr lang="hr-HR" dirty="0" err="1"/>
              <a:t>be</a:t>
            </a:r>
            <a:r>
              <a:rPr lang="hr-HR" dirty="0"/>
              <a:t> </a:t>
            </a:r>
            <a:r>
              <a:rPr lang="hr-HR" dirty="0" err="1"/>
              <a:t>downgraded</a:t>
            </a:r>
            <a:r>
              <a:rPr lang="hr-HR" dirty="0"/>
              <a:t> one </a:t>
            </a:r>
            <a:r>
              <a:rPr lang="hr-HR" dirty="0" err="1"/>
              <a:t>level</a:t>
            </a:r>
            <a:r>
              <a:rPr lang="hr-HR" dirty="0"/>
              <a:t> (</a:t>
            </a:r>
            <a:r>
              <a:rPr lang="hr-HR" dirty="0" err="1"/>
              <a:t>or</a:t>
            </a:r>
            <a:r>
              <a:rPr lang="hr-HR" dirty="0"/>
              <a:t> at </a:t>
            </a:r>
            <a:r>
              <a:rPr lang="hr-HR" dirty="0" err="1"/>
              <a:t>least</a:t>
            </a:r>
            <a:r>
              <a:rPr lang="hr-HR" dirty="0"/>
              <a:t> half a </a:t>
            </a:r>
            <a:r>
              <a:rPr lang="hr-HR" dirty="0" err="1"/>
              <a:t>level</a:t>
            </a:r>
            <a:r>
              <a:rPr lang="hr-HR" dirty="0"/>
              <a:t>) </a:t>
            </a:r>
            <a:r>
              <a:rPr lang="hr-HR" dirty="0" err="1"/>
              <a:t>due</a:t>
            </a:r>
            <a:r>
              <a:rPr lang="hr-HR" dirty="0"/>
              <a:t> to </a:t>
            </a:r>
            <a:r>
              <a:rPr lang="hr-HR" dirty="0" err="1"/>
              <a:t>risk</a:t>
            </a:r>
            <a:r>
              <a:rPr lang="hr-HR" dirty="0"/>
              <a:t> of </a:t>
            </a:r>
            <a:r>
              <a:rPr lang="hr-HR" dirty="0" err="1"/>
              <a:t>bias</a:t>
            </a:r>
            <a:r>
              <a:rPr lang="hr-HR" dirty="0"/>
              <a:t>.</a:t>
            </a:r>
          </a:p>
        </p:txBody>
      </p:sp>
    </p:spTree>
    <p:extLst>
      <p:ext uri="{BB962C8B-B14F-4D97-AF65-F5344CB8AC3E}">
        <p14:creationId xmlns:p14="http://schemas.microsoft.com/office/powerpoint/2010/main" val="3674440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846138" y="742950"/>
            <a:ext cx="4949825" cy="3713163"/>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200" kern="1200" dirty="0">
                <a:solidFill>
                  <a:schemeClr val="tx1"/>
                </a:solidFill>
                <a:effectLst/>
                <a:latin typeface="Source Sans Pro" pitchFamily="34" charset="0"/>
                <a:ea typeface="+mn-ea"/>
                <a:cs typeface="Arial" panose="020B0604020202020204" pitchFamily="34" charset="0"/>
              </a:rPr>
              <a:t>The next factor that can lead to downgrading the </a:t>
            </a:r>
            <a:r>
              <a:rPr lang="hr-HR" sz="1200" kern="1200" dirty="0" err="1">
                <a:solidFill>
                  <a:schemeClr val="tx1"/>
                </a:solidFill>
                <a:effectLst/>
                <a:latin typeface="Source Sans Pro" pitchFamily="34" charset="0"/>
                <a:ea typeface="+mn-ea"/>
                <a:cs typeface="Arial" panose="020B0604020202020204" pitchFamily="34" charset="0"/>
              </a:rPr>
              <a:t>certainty</a:t>
            </a:r>
            <a:r>
              <a:rPr lang="en-CA" sz="1200" kern="1200" dirty="0">
                <a:solidFill>
                  <a:schemeClr val="tx1"/>
                </a:solidFill>
                <a:effectLst/>
                <a:latin typeface="Source Sans Pro" pitchFamily="34" charset="0"/>
                <a:ea typeface="+mn-ea"/>
                <a:cs typeface="Arial" panose="020B0604020202020204" pitchFamily="34" charset="0"/>
              </a:rPr>
              <a:t> of evidence is imprecision. The </a:t>
            </a:r>
            <a:r>
              <a:rPr lang="hr-HR" sz="1200" kern="1200" dirty="0" err="1">
                <a:solidFill>
                  <a:schemeClr val="tx1"/>
                </a:solidFill>
                <a:effectLst/>
                <a:latin typeface="Source Sans Pro" pitchFamily="34" charset="0"/>
                <a:ea typeface="+mn-ea"/>
                <a:cs typeface="Arial" panose="020B0604020202020204" pitchFamily="34" charset="0"/>
              </a:rPr>
              <a:t>first</a:t>
            </a:r>
            <a:r>
              <a:rPr lang="en-CA" sz="1200" kern="1200" dirty="0">
                <a:solidFill>
                  <a:schemeClr val="tx1"/>
                </a:solidFill>
                <a:effectLst/>
                <a:latin typeface="Source Sans Pro" pitchFamily="34" charset="0"/>
                <a:ea typeface="+mn-ea"/>
                <a:cs typeface="Arial" panose="020B0604020202020204" pitchFamily="34" charset="0"/>
              </a:rPr>
              <a:t> important issue around imprecision is whether we have enough information to make a precise estimate. The information we are looking at is the total number of patients and the number of events. For the total number of patients, we have to consider what would be a conventional sample size calculated for a single adequately powered trial. This is called the Optimal Information Size (</a:t>
            </a:r>
            <a:r>
              <a:rPr lang="en-CA" sz="1200" kern="1200" dirty="0" err="1">
                <a:solidFill>
                  <a:schemeClr val="tx1"/>
                </a:solidFill>
                <a:effectLst/>
                <a:latin typeface="Source Sans Pro" pitchFamily="34" charset="0"/>
                <a:ea typeface="+mn-ea"/>
                <a:cs typeface="Arial" panose="020B0604020202020204" pitchFamily="34" charset="0"/>
              </a:rPr>
              <a:t>OIS</a:t>
            </a:r>
            <a:r>
              <a:rPr lang="en-CA" sz="1200" kern="1200" dirty="0">
                <a:solidFill>
                  <a:schemeClr val="tx1"/>
                </a:solidFill>
                <a:effectLst/>
                <a:latin typeface="Source Sans Pro" pitchFamily="34" charset="0"/>
                <a:ea typeface="+mn-ea"/>
                <a:cs typeface="Arial" panose="020B0604020202020204" pitchFamily="34" charset="0"/>
              </a:rPr>
              <a:t>) and if we don’t have at least that number of patients in our meta-analysis, the estimate may not be precise enough. Also, if there were only a few events observed in the included studies, we may conclude that the evidence is imprecise. </a:t>
            </a:r>
            <a:endParaRPr lang="en-GB" sz="1200" kern="1200" dirty="0">
              <a:solidFill>
                <a:schemeClr val="tx1"/>
              </a:solidFill>
              <a:effectLst/>
              <a:latin typeface="Source Sans Pro" pitchFamily="34" charset="0"/>
              <a:ea typeface="+mn-ea"/>
              <a:cs typeface="Arial" panose="020B0604020202020204" pitchFamily="34" charset="0"/>
            </a:endParaRPr>
          </a:p>
          <a:p>
            <a:r>
              <a:rPr lang="en-GB" sz="1200" kern="1200" dirty="0">
                <a:solidFill>
                  <a:schemeClr val="tx1"/>
                </a:solidFill>
                <a:effectLst/>
                <a:latin typeface="Source Sans Pro" pitchFamily="34" charset="0"/>
                <a:ea typeface="+mn-ea"/>
                <a:cs typeface="Arial" panose="020B0604020202020204" pitchFamily="34" charset="0"/>
              </a:rPr>
              <a:t>Authors can also use rules of thumb for the minimum sample size and minimum numbers of events needed for precision, although these should be used with caution and may not be appropriate for the outcome you are measuring. If an analysis has less than approximately 400 events (for dichotomous outcomes) or 400 people (for continuous outcomes) in total across both the intervention and control groups, one should consider rating down for imprecision.</a:t>
            </a:r>
          </a:p>
          <a:p>
            <a:r>
              <a:rPr lang="en-CA" sz="1200" kern="1200" dirty="0">
                <a:solidFill>
                  <a:schemeClr val="tx1"/>
                </a:solidFill>
                <a:effectLst/>
                <a:latin typeface="Source Sans Pro" pitchFamily="34" charset="0"/>
                <a:ea typeface="+mn-ea"/>
                <a:cs typeface="Arial" panose="020B0604020202020204" pitchFamily="34" charset="0"/>
              </a:rPr>
              <a:t>ASK: Considering the confidence interval and the number of patients and events in this example, how would you rate the precision of this estimate? Would you downgrade the </a:t>
            </a:r>
            <a:r>
              <a:rPr lang="hr-HR" sz="1200" kern="1200" dirty="0" err="1">
                <a:solidFill>
                  <a:schemeClr val="tx1"/>
                </a:solidFill>
                <a:effectLst/>
                <a:latin typeface="Source Sans Pro" pitchFamily="34" charset="0"/>
                <a:ea typeface="+mn-ea"/>
                <a:cs typeface="Arial" panose="020B0604020202020204" pitchFamily="34" charset="0"/>
              </a:rPr>
              <a:t>certainty</a:t>
            </a:r>
            <a:r>
              <a:rPr lang="en-CA" sz="1200" kern="1200" dirty="0">
                <a:solidFill>
                  <a:schemeClr val="tx1"/>
                </a:solidFill>
                <a:effectLst/>
                <a:latin typeface="Source Sans Pro" pitchFamily="34" charset="0"/>
                <a:ea typeface="+mn-ea"/>
                <a:cs typeface="Arial" panose="020B0604020202020204" pitchFamily="34" charset="0"/>
              </a:rPr>
              <a:t> of evidence due to imprecision?</a:t>
            </a:r>
            <a:endParaRPr lang="en-GB" sz="1200" kern="1200" dirty="0">
              <a:solidFill>
                <a:schemeClr val="tx1"/>
              </a:solidFill>
              <a:effectLst/>
              <a:latin typeface="Source Sans Pro" pitchFamily="34" charset="0"/>
              <a:ea typeface="+mn-ea"/>
              <a:cs typeface="Arial" panose="020B0604020202020204" pitchFamily="34" charset="0"/>
            </a:endParaRPr>
          </a:p>
          <a:p>
            <a:r>
              <a:rPr lang="en-US" sz="1200" kern="1200" dirty="0">
                <a:solidFill>
                  <a:schemeClr val="tx1"/>
                </a:solidFill>
                <a:effectLst/>
                <a:latin typeface="Source Sans Pro" pitchFamily="34" charset="0"/>
                <a:ea typeface="+mn-ea"/>
                <a:cs typeface="Arial" panose="020B0604020202020204" pitchFamily="34" charset="0"/>
              </a:rPr>
              <a:t>[NOTE TO TRAINERS: Allow the group to reach their own conclusion. The level of evidence should be rated at least one level for imprecision – discussion may go around whether to downgrade by one or two levels. The concerns are about the conflicting messages conveyed by the confidence interval (including both appreciable harm and no effect) and also about very few events across the studies. Discussion may also lead to question of what number of events and participants is sufficient for precise estimate.]</a:t>
            </a:r>
            <a:endParaRPr lang="en-GB" sz="1200" kern="1200" dirty="0">
              <a:solidFill>
                <a:schemeClr val="tx1"/>
              </a:solidFill>
              <a:effectLst/>
              <a:latin typeface="Source Sans Pro" pitchFamily="34" charset="0"/>
              <a:ea typeface="+mn-ea"/>
              <a:cs typeface="Arial" panose="020B0604020202020204" pitchFamily="34" charset="0"/>
            </a:endParaRPr>
          </a:p>
          <a:p>
            <a:r>
              <a:rPr lang="en-GB" sz="1200" kern="1200" dirty="0">
                <a:solidFill>
                  <a:schemeClr val="tx1"/>
                </a:solidFill>
                <a:effectLst/>
                <a:latin typeface="Source Sans Pro" pitchFamily="34" charset="0"/>
                <a:ea typeface="+mn-ea"/>
                <a:cs typeface="Arial" panose="020B0604020202020204" pitchFamily="34" charset="0"/>
              </a:rPr>
              <a:t>[ADDITIONAL NOTE TO TRAINERS: For more detailed explanation of OIS, you may refer the learners to additional resources: GRADE online learning module on imprecision (</a:t>
            </a:r>
            <a:r>
              <a:rPr lang="en-GB" sz="1200" u="sng" kern="1200" dirty="0">
                <a:solidFill>
                  <a:schemeClr val="tx1"/>
                </a:solidFill>
                <a:effectLst/>
                <a:latin typeface="Source Sans Pro" pitchFamily="34" charset="0"/>
                <a:ea typeface="+mn-ea"/>
                <a:cs typeface="Arial" panose="020B0604020202020204" pitchFamily="34" charset="0"/>
              </a:rPr>
              <a:t>https://youtu.be/XAf_eE-Mdtw?list=PLGaL88PiuG8B-MSE931JPAXpKT97Vl8un</a:t>
            </a:r>
            <a:r>
              <a:rPr lang="en-GB" sz="1200" kern="1200" dirty="0">
                <a:solidFill>
                  <a:schemeClr val="tx1"/>
                </a:solidFill>
                <a:effectLst/>
                <a:latin typeface="Source Sans Pro" pitchFamily="34" charset="0"/>
                <a:ea typeface="+mn-ea"/>
                <a:cs typeface="Arial" panose="020B0604020202020204" pitchFamily="34" charset="0"/>
              </a:rPr>
              <a:t>), GRADE Guidelines 6 from the JCE series (</a:t>
            </a:r>
            <a:r>
              <a:rPr lang="en-GB" sz="1200" u="sng" kern="1200" dirty="0">
                <a:solidFill>
                  <a:schemeClr val="tx1"/>
                </a:solidFill>
                <a:effectLst/>
                <a:latin typeface="Source Sans Pro" pitchFamily="34" charset="0"/>
                <a:ea typeface="+mn-ea"/>
                <a:cs typeface="Arial" panose="020B0604020202020204" pitchFamily="34" charset="0"/>
                <a:hlinkClick r:id="rId3"/>
              </a:rPr>
              <a:t>http://www.jclinepi.com/article/S0895-4356(11)00206-X/fulltext</a:t>
            </a:r>
            <a:r>
              <a:rPr lang="en-GB" sz="1200" kern="1200" dirty="0">
                <a:solidFill>
                  <a:schemeClr val="tx1"/>
                </a:solidFill>
                <a:effectLst/>
                <a:latin typeface="Source Sans Pro" pitchFamily="34" charset="0"/>
                <a:ea typeface="+mn-ea"/>
                <a:cs typeface="Arial" panose="020B0604020202020204" pitchFamily="34" charset="0"/>
              </a:rPr>
              <a:t>), and GRADE Handbook, Ch. 5.2.4 (</a:t>
            </a:r>
            <a:r>
              <a:rPr lang="en-GB" sz="1200" u="sng" kern="1200" dirty="0">
                <a:solidFill>
                  <a:schemeClr val="tx1"/>
                </a:solidFill>
                <a:effectLst/>
                <a:latin typeface="Source Sans Pro" pitchFamily="34" charset="0"/>
                <a:ea typeface="+mn-ea"/>
                <a:cs typeface="Arial" panose="020B0604020202020204" pitchFamily="34" charset="0"/>
                <a:hlinkClick r:id="rId4"/>
              </a:rPr>
              <a:t>http://www.guidelinedevelopment.org/handbook</a:t>
            </a:r>
            <a:r>
              <a:rPr lang="en-GB" sz="1200" kern="1200" dirty="0">
                <a:solidFill>
                  <a:schemeClr val="tx1"/>
                </a:solidFill>
                <a:effectLst/>
                <a:latin typeface="Source Sans Pro" pitchFamily="34" charset="0"/>
                <a:ea typeface="+mn-ea"/>
                <a:cs typeface="Arial" panose="020B0604020202020204" pitchFamily="34" charset="0"/>
              </a:rPr>
              <a:t>).</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BE570FFB-D421-4C8D-AB12-AE761F681439}" type="slidenum">
              <a:rPr lang="en-US" altLang="en-US" sz="1200">
                <a:latin typeface="Times New Roman" panose="02020603050405020304" pitchFamily="18" charset="0"/>
              </a:rPr>
              <a:pPr eaLnBrk="1" hangingPunct="1">
                <a:spcBef>
                  <a:spcPct val="0"/>
                </a:spcBef>
              </a:pPr>
              <a:t>19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57364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838200" y="876300"/>
            <a:ext cx="5843588" cy="4383088"/>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When the analysis is complete, and you have all the results of your review ready, it’s time to bring those results together and present your readers with your interpretation and conclusions – a guide to what the results mean.</a:t>
            </a:r>
            <a:endParaRPr lang="hr-HR" altLang="en-US" baseline="0" dirty="0"/>
          </a:p>
          <a:p>
            <a:r>
              <a:rPr lang="en-AU" altLang="en-US" baseline="0" noProof="0" dirty="0"/>
              <a:t>Assessing</a:t>
            </a:r>
            <a:r>
              <a:rPr lang="hr-HR" altLang="en-US" baseline="0" dirty="0"/>
              <a:t> </a:t>
            </a:r>
            <a:r>
              <a:rPr lang="en-AU" altLang="en-US" baseline="0" noProof="0" dirty="0"/>
              <a:t>the</a:t>
            </a:r>
            <a:r>
              <a:rPr lang="hr-HR" altLang="en-US" baseline="0" dirty="0"/>
              <a:t> </a:t>
            </a:r>
            <a:r>
              <a:rPr lang="hr-HR" altLang="en-US" baseline="0" dirty="0" err="1"/>
              <a:t>certainty</a:t>
            </a:r>
            <a:r>
              <a:rPr lang="hr-HR" altLang="en-US" baseline="0" dirty="0"/>
              <a:t> </a:t>
            </a:r>
            <a:r>
              <a:rPr lang="hr-HR" altLang="en-US" baseline="0" dirty="0" err="1"/>
              <a:t>of</a:t>
            </a:r>
            <a:r>
              <a:rPr lang="hr-HR" altLang="en-US" baseline="0" dirty="0"/>
              <a:t> </a:t>
            </a:r>
            <a:r>
              <a:rPr lang="hr-HR" altLang="en-US" baseline="0" dirty="0" err="1"/>
              <a:t>evidence</a:t>
            </a:r>
            <a:r>
              <a:rPr lang="hr-HR" altLang="en-US" baseline="0" dirty="0"/>
              <a:t> </a:t>
            </a:r>
            <a:r>
              <a:rPr lang="hr-HR" altLang="en-US" baseline="0" dirty="0" err="1"/>
              <a:t>is</a:t>
            </a:r>
            <a:r>
              <a:rPr lang="hr-HR" altLang="en-US" baseline="0" dirty="0"/>
              <a:t> a </a:t>
            </a:r>
            <a:r>
              <a:rPr lang="hr-HR" altLang="en-US" baseline="0" dirty="0" err="1"/>
              <a:t>key</a:t>
            </a:r>
            <a:r>
              <a:rPr lang="hr-HR" altLang="en-US" baseline="0" dirty="0"/>
              <a:t> </a:t>
            </a:r>
            <a:r>
              <a:rPr lang="hr-HR" altLang="en-US" baseline="0" dirty="0" err="1"/>
              <a:t>step</a:t>
            </a:r>
            <a:r>
              <a:rPr lang="hr-HR" altLang="en-US" baseline="0" dirty="0"/>
              <a:t> </a:t>
            </a:r>
            <a:r>
              <a:rPr lang="hr-HR" altLang="en-US" baseline="0" dirty="0" err="1"/>
              <a:t>in</a:t>
            </a:r>
            <a:r>
              <a:rPr lang="hr-HR" altLang="en-US" baseline="0" dirty="0"/>
              <a:t> </a:t>
            </a:r>
            <a:r>
              <a:rPr lang="hr-HR" altLang="en-US" baseline="0" dirty="0" err="1"/>
              <a:t>interpreting</a:t>
            </a:r>
            <a:r>
              <a:rPr lang="hr-HR" altLang="en-US" baseline="0" dirty="0"/>
              <a:t> </a:t>
            </a:r>
            <a:r>
              <a:rPr lang="hr-HR" altLang="en-US" baseline="0" dirty="0" err="1"/>
              <a:t>results</a:t>
            </a:r>
            <a:r>
              <a:rPr lang="hr-HR" altLang="en-US" baseline="0" dirty="0"/>
              <a:t> </a:t>
            </a:r>
            <a:r>
              <a:rPr lang="hr-HR" altLang="en-US" baseline="0" dirty="0" err="1"/>
              <a:t>and</a:t>
            </a:r>
            <a:r>
              <a:rPr lang="hr-HR" altLang="en-US" baseline="0" dirty="0"/>
              <a:t> </a:t>
            </a:r>
            <a:r>
              <a:rPr lang="hr-HR" altLang="en-US" baseline="0" dirty="0" err="1"/>
              <a:t>drawing</a:t>
            </a:r>
            <a:r>
              <a:rPr lang="hr-HR" altLang="en-US" baseline="0" dirty="0"/>
              <a:t> </a:t>
            </a:r>
            <a:r>
              <a:rPr lang="hr-HR" altLang="en-US" baseline="0" dirty="0" err="1"/>
              <a:t>conclusions</a:t>
            </a:r>
            <a:r>
              <a:rPr lang="hr-HR" altLang="en-US" baseline="0" dirty="0"/>
              <a:t>.</a:t>
            </a:r>
            <a:endParaRPr lang="en-AU" altLang="en-US" dirty="0"/>
          </a:p>
        </p:txBody>
      </p:sp>
    </p:spTree>
    <p:extLst>
      <p:ext uri="{BB962C8B-B14F-4D97-AF65-F5344CB8AC3E}">
        <p14:creationId xmlns:p14="http://schemas.microsoft.com/office/powerpoint/2010/main" val="126249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846138" y="742950"/>
            <a:ext cx="4949825" cy="3713163"/>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sz="1100" kern="1200" dirty="0">
                <a:solidFill>
                  <a:schemeClr val="tx1"/>
                </a:solidFill>
                <a:effectLst/>
                <a:latin typeface="+mn-lt"/>
                <a:ea typeface="+mn-ea"/>
                <a:cs typeface="+mn-cs"/>
              </a:rPr>
              <a:t>The </a:t>
            </a:r>
            <a:r>
              <a:rPr lang="hr-HR" sz="1100" kern="1200" dirty="0" err="1">
                <a:solidFill>
                  <a:schemeClr val="tx1"/>
                </a:solidFill>
                <a:effectLst/>
                <a:latin typeface="+mn-lt"/>
                <a:ea typeface="+mn-ea"/>
                <a:cs typeface="+mn-cs"/>
              </a:rPr>
              <a:t>second</a:t>
            </a:r>
            <a:r>
              <a:rPr lang="en-CA" sz="1100" kern="1200" dirty="0">
                <a:solidFill>
                  <a:schemeClr val="tx1"/>
                </a:solidFill>
                <a:effectLst/>
                <a:latin typeface="+mn-lt"/>
                <a:ea typeface="+mn-ea"/>
                <a:cs typeface="+mn-cs"/>
              </a:rPr>
              <a:t> thing to look at is the confidence interval around our effect estimate. We’re not </a:t>
            </a:r>
            <a:r>
              <a:rPr lang="hr-HR" sz="1100" kern="1200" dirty="0" err="1">
                <a:solidFill>
                  <a:schemeClr val="tx1"/>
                </a:solidFill>
                <a:effectLst/>
                <a:latin typeface="+mn-lt"/>
                <a:ea typeface="+mn-ea"/>
                <a:cs typeface="+mn-cs"/>
              </a:rPr>
              <a:t>just</a:t>
            </a:r>
            <a:r>
              <a:rPr lang="hr-HR" sz="1100" kern="1200" dirty="0">
                <a:solidFill>
                  <a:schemeClr val="tx1"/>
                </a:solidFill>
                <a:effectLst/>
                <a:latin typeface="+mn-lt"/>
                <a:ea typeface="+mn-ea"/>
                <a:cs typeface="+mn-cs"/>
              </a:rPr>
              <a:t> </a:t>
            </a:r>
            <a:r>
              <a:rPr lang="en-CA" sz="1100" kern="1200" dirty="0">
                <a:solidFill>
                  <a:schemeClr val="tx1"/>
                </a:solidFill>
                <a:effectLst/>
                <a:latin typeface="+mn-lt"/>
                <a:ea typeface="+mn-ea"/>
                <a:cs typeface="+mn-cs"/>
              </a:rPr>
              <a:t>interested here in whether the result is statistically significant or not. What we want to know is, does the confidence interval encompass consistent, or conflicting messages? </a:t>
            </a:r>
            <a:endParaRPr lang="hr-HR" sz="1100" kern="1200" dirty="0">
              <a:solidFill>
                <a:schemeClr val="tx1"/>
              </a:solidFill>
              <a:effectLst/>
              <a:latin typeface="+mn-lt"/>
              <a:ea typeface="+mn-ea"/>
              <a:cs typeface="+mn-cs"/>
            </a:endParaRPr>
          </a:p>
          <a:p>
            <a:r>
              <a:rPr lang="en-CA" sz="1100" kern="1200" dirty="0">
                <a:solidFill>
                  <a:schemeClr val="tx1"/>
                </a:solidFill>
                <a:effectLst/>
                <a:latin typeface="+mn-lt"/>
                <a:ea typeface="+mn-ea"/>
                <a:cs typeface="+mn-cs"/>
              </a:rPr>
              <a:t>ASK: Look at both ends of the confidence interval – if either of these were the true effect, would this be giving you the same message? POSSIBLE ANSWER: One end of the confidence interval indicates a</a:t>
            </a:r>
            <a:r>
              <a:rPr lang="hr-HR" sz="1100" kern="1200" dirty="0">
                <a:solidFill>
                  <a:schemeClr val="tx1"/>
                </a:solidFill>
                <a:effectLst/>
                <a:latin typeface="+mn-lt"/>
                <a:ea typeface="+mn-ea"/>
                <a:cs typeface="+mn-cs"/>
              </a:rPr>
              <a:t>n </a:t>
            </a:r>
            <a:r>
              <a:rPr lang="hr-HR" sz="1100" kern="1200" dirty="0" err="1">
                <a:solidFill>
                  <a:schemeClr val="tx1"/>
                </a:solidFill>
                <a:effectLst/>
                <a:latin typeface="+mn-lt"/>
                <a:ea typeface="+mn-ea"/>
                <a:cs typeface="+mn-cs"/>
              </a:rPr>
              <a:t>appreciable</a:t>
            </a:r>
            <a:r>
              <a:rPr lang="en-CA" sz="1100" kern="1200" dirty="0">
                <a:solidFill>
                  <a:schemeClr val="tx1"/>
                </a:solidFill>
                <a:effectLst/>
                <a:latin typeface="+mn-lt"/>
                <a:ea typeface="+mn-ea"/>
                <a:cs typeface="+mn-cs"/>
              </a:rPr>
              <a:t> benefit, and the other no effect, or even a </a:t>
            </a:r>
            <a:r>
              <a:rPr lang="hr-HR" sz="1100" kern="1200" dirty="0" err="1">
                <a:solidFill>
                  <a:schemeClr val="tx1"/>
                </a:solidFill>
                <a:effectLst/>
                <a:latin typeface="+mn-lt"/>
                <a:ea typeface="+mn-ea"/>
                <a:cs typeface="+mn-cs"/>
              </a:rPr>
              <a:t>small</a:t>
            </a:r>
            <a:r>
              <a:rPr lang="en-CA" sz="1100" kern="1200" dirty="0">
                <a:solidFill>
                  <a:schemeClr val="tx1"/>
                </a:solidFill>
                <a:effectLst/>
                <a:latin typeface="+mn-lt"/>
                <a:ea typeface="+mn-ea"/>
                <a:cs typeface="+mn-cs"/>
              </a:rPr>
              <a:t> </a:t>
            </a:r>
            <a:r>
              <a:rPr lang="hr-HR" sz="1100" kern="1200" dirty="0">
                <a:solidFill>
                  <a:schemeClr val="tx1"/>
                </a:solidFill>
                <a:effectLst/>
                <a:latin typeface="+mn-lt"/>
                <a:ea typeface="+mn-ea"/>
                <a:cs typeface="+mn-cs"/>
              </a:rPr>
              <a:t>(</a:t>
            </a:r>
            <a:r>
              <a:rPr lang="hr-HR" sz="1100" kern="1200" dirty="0" err="1">
                <a:solidFill>
                  <a:schemeClr val="tx1"/>
                </a:solidFill>
                <a:effectLst/>
                <a:latin typeface="+mn-lt"/>
                <a:ea typeface="+mn-ea"/>
                <a:cs typeface="+mn-cs"/>
              </a:rPr>
              <a:t>maybe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not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important</a:t>
            </a:r>
            <a:r>
              <a:rPr lang="hr-HR" sz="1100" kern="1200" dirty="0">
                <a:solidFill>
                  <a:schemeClr val="tx1"/>
                </a:solidFill>
                <a:effectLst/>
                <a:latin typeface="+mn-lt"/>
                <a:ea typeface="+mn-ea"/>
                <a:cs typeface="+mn-cs"/>
              </a:rPr>
              <a:t>)</a:t>
            </a:r>
            <a:r>
              <a:rPr lang="en-CA" sz="1100" kern="1200" dirty="0">
                <a:solidFill>
                  <a:schemeClr val="tx1"/>
                </a:solidFill>
                <a:effectLst/>
                <a:latin typeface="+mn-lt"/>
                <a:ea typeface="+mn-ea"/>
                <a:cs typeface="+mn-cs"/>
              </a:rPr>
              <a:t> harm. </a:t>
            </a:r>
            <a:endParaRPr lang="hr-HR" sz="1100" kern="1200" dirty="0">
              <a:solidFill>
                <a:schemeClr val="tx1"/>
              </a:solidFill>
              <a:effectLst/>
              <a:latin typeface="+mn-lt"/>
              <a:ea typeface="+mn-ea"/>
              <a:cs typeface="+mn-cs"/>
            </a:endParaRPr>
          </a:p>
          <a:p>
            <a:endParaRPr lang="hr-HR" sz="1100" kern="1200" dirty="0">
              <a:solidFill>
                <a:schemeClr val="tx1"/>
              </a:solidFill>
              <a:effectLst/>
              <a:latin typeface="+mn-lt"/>
              <a:ea typeface="+mn-ea"/>
              <a:cs typeface="+mn-cs"/>
            </a:endParaRPr>
          </a:p>
          <a:p>
            <a:r>
              <a:rPr lang="hr-HR" sz="1100" kern="1200" dirty="0" err="1">
                <a:solidFill>
                  <a:schemeClr val="tx1"/>
                </a:solidFill>
                <a:effectLst/>
                <a:latin typeface="+mn-lt"/>
                <a:ea typeface="+mn-ea"/>
                <a:cs typeface="+mn-cs"/>
              </a:rPr>
              <a:t>An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obvious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question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 </a:t>
            </a:r>
            <a:r>
              <a:rPr lang="hr-HR" sz="1100" kern="1200" dirty="0" err="1">
                <a:solidFill>
                  <a:schemeClr val="tx1"/>
                </a:solidFill>
                <a:effectLst/>
                <a:latin typeface="+mn-lt"/>
                <a:ea typeface="+mn-ea"/>
                <a:cs typeface="+mn-cs"/>
              </a:rPr>
              <a:t>what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appreciable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harm</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or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benefit</a:t>
            </a:r>
            <a:r>
              <a:rPr lang="hr-HR" sz="1100" kern="1200" dirty="0">
                <a:solidFill>
                  <a:schemeClr val="tx1"/>
                </a:solidFill>
                <a:effectLst/>
                <a:latin typeface="+mn-lt"/>
                <a:ea typeface="+mn-ea"/>
                <a:cs typeface="+mn-cs"/>
              </a:rPr>
              <a:t>?</a:t>
            </a:r>
          </a:p>
          <a:p>
            <a:endParaRPr lang="en-CA" sz="1100" kern="1200" dirty="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742950" indent="-285750" eaLnBrk="0" hangingPunct="0">
              <a:spcBef>
                <a:spcPct val="30000"/>
              </a:spcBef>
              <a:defRPr sz="1100">
                <a:solidFill>
                  <a:schemeClr val="tx1"/>
                </a:solidFill>
                <a:latin typeface="Calibri" panose="020F0502020204030204" pitchFamily="34" charset="0"/>
              </a:defRPr>
            </a:lvl2pPr>
            <a:lvl3pPr marL="1143000" indent="-228600" eaLnBrk="0" hangingPunct="0">
              <a:spcBef>
                <a:spcPct val="30000"/>
              </a:spcBef>
              <a:defRPr sz="1100">
                <a:solidFill>
                  <a:schemeClr val="tx1"/>
                </a:solidFill>
                <a:latin typeface="Calibri" panose="020F0502020204030204" pitchFamily="34" charset="0"/>
              </a:defRPr>
            </a:lvl3pPr>
            <a:lvl4pPr marL="1600200" indent="-228600" eaLnBrk="0" hangingPunct="0">
              <a:spcBef>
                <a:spcPct val="30000"/>
              </a:spcBef>
              <a:defRPr sz="1100">
                <a:solidFill>
                  <a:schemeClr val="tx1"/>
                </a:solidFill>
                <a:latin typeface="Calibri" panose="020F0502020204030204" pitchFamily="34" charset="0"/>
              </a:defRPr>
            </a:lvl4pPr>
            <a:lvl5pPr marL="2057400" indent="-228600" eaLnBrk="0" hangingPunct="0">
              <a:spcBef>
                <a:spcPct val="30000"/>
              </a:spcBef>
              <a:defRPr sz="1100">
                <a:solidFill>
                  <a:schemeClr val="tx1"/>
                </a:solidFill>
                <a:latin typeface="Calibri" panose="020F0502020204030204" pitchFamily="34" charset="0"/>
              </a:defRPr>
            </a:lvl5pPr>
            <a:lvl6pPr marL="2514600" indent="-228600" eaLnBrk="0" fontAlgn="base" hangingPunct="0">
              <a:spcBef>
                <a:spcPct val="30000"/>
              </a:spcBef>
              <a:spcAft>
                <a:spcPct val="0"/>
              </a:spcAft>
              <a:defRPr sz="1100">
                <a:solidFill>
                  <a:schemeClr val="tx1"/>
                </a:solidFill>
                <a:latin typeface="Calibri" panose="020F0502020204030204" pitchFamily="34" charset="0"/>
              </a:defRPr>
            </a:lvl6pPr>
            <a:lvl7pPr marL="2971800" indent="-228600" eaLnBrk="0" fontAlgn="base" hangingPunct="0">
              <a:spcBef>
                <a:spcPct val="30000"/>
              </a:spcBef>
              <a:spcAft>
                <a:spcPct val="0"/>
              </a:spcAft>
              <a:defRPr sz="1100">
                <a:solidFill>
                  <a:schemeClr val="tx1"/>
                </a:solidFill>
                <a:latin typeface="Calibri" panose="020F0502020204030204" pitchFamily="34" charset="0"/>
              </a:defRPr>
            </a:lvl7pPr>
            <a:lvl8pPr marL="3429000" indent="-228600" eaLnBrk="0" fontAlgn="base" hangingPunct="0">
              <a:spcBef>
                <a:spcPct val="30000"/>
              </a:spcBef>
              <a:spcAft>
                <a:spcPct val="0"/>
              </a:spcAft>
              <a:defRPr sz="1100">
                <a:solidFill>
                  <a:schemeClr val="tx1"/>
                </a:solidFill>
                <a:latin typeface="Calibri" panose="020F0502020204030204" pitchFamily="34" charset="0"/>
              </a:defRPr>
            </a:lvl8pPr>
            <a:lvl9pPr marL="3886200" indent="-228600" eaLnBrk="0" fontAlgn="base" hangingPunct="0">
              <a:spcBef>
                <a:spcPct val="30000"/>
              </a:spcBef>
              <a:spcAft>
                <a:spcPct val="0"/>
              </a:spcAft>
              <a:defRPr sz="1100">
                <a:solidFill>
                  <a:schemeClr val="tx1"/>
                </a:solidFill>
                <a:latin typeface="Calibri" panose="020F0502020204030204" pitchFamily="34" charset="0"/>
              </a:defRPr>
            </a:lvl9pPr>
          </a:lstStyle>
          <a:p>
            <a:pPr eaLnBrk="1" hangingPunct="1">
              <a:spcBef>
                <a:spcPct val="0"/>
              </a:spcBef>
            </a:pPr>
            <a:fld id="{BE570FFB-D421-4C8D-AB12-AE761F681439}" type="slidenum">
              <a:rPr lang="en-US" altLang="en-US" sz="1200">
                <a:latin typeface="Times New Roman" panose="02020603050405020304" pitchFamily="18" charset="0"/>
              </a:rPr>
              <a:pPr eaLnBrk="1" hangingPunct="1">
                <a:spcBef>
                  <a:spcPct val="0"/>
                </a:spcBef>
              </a:pPr>
              <a:t>20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722656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a:solidFill>
                  <a:schemeClr val="tx1"/>
                </a:solidFill>
                <a:effectLst/>
                <a:latin typeface="Source Sans Pro" pitchFamily="34" charset="0"/>
                <a:ea typeface="+mn-ea"/>
                <a:cs typeface="Arial" panose="020B0604020202020204" pitchFamily="34" charset="0"/>
              </a:rPr>
              <a:t>A </a:t>
            </a:r>
            <a:r>
              <a:rPr lang="hr-HR" sz="1200" kern="1200" dirty="0" err="1">
                <a:solidFill>
                  <a:schemeClr val="tx1"/>
                </a:solidFill>
                <a:effectLst/>
                <a:latin typeface="Source Sans Pro" pitchFamily="34" charset="0"/>
                <a:ea typeface="+mn-ea"/>
                <a:cs typeface="Arial" panose="020B0604020202020204" pitchFamily="34" charset="0"/>
              </a:rPr>
              <a:t>rule</a:t>
            </a:r>
            <a:r>
              <a:rPr lang="hr-HR" sz="1200" kern="1200" dirty="0">
                <a:solidFill>
                  <a:schemeClr val="tx1"/>
                </a:solidFill>
                <a:effectLst/>
                <a:latin typeface="Source Sans Pro" pitchFamily="34" charset="0"/>
                <a:ea typeface="+mn-ea"/>
                <a:cs typeface="Arial" panose="020B0604020202020204" pitchFamily="34" charset="0"/>
              </a:rPr>
              <a:t> of </a:t>
            </a:r>
            <a:r>
              <a:rPr lang="hr-HR" sz="1200" kern="1200" dirty="0" err="1">
                <a:solidFill>
                  <a:schemeClr val="tx1"/>
                </a:solidFill>
                <a:effectLst/>
                <a:latin typeface="Source Sans Pro" pitchFamily="34" charset="0"/>
                <a:ea typeface="+mn-ea"/>
                <a:cs typeface="Arial" panose="020B0604020202020204" pitchFamily="34" charset="0"/>
              </a:rPr>
              <a:t>thumb</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may</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be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that</a:t>
            </a:r>
            <a:r>
              <a:rPr lang="hr-HR" sz="1200" kern="1200" dirty="0">
                <a:solidFill>
                  <a:schemeClr val="tx1"/>
                </a:solidFill>
                <a:effectLst/>
                <a:latin typeface="Source Sans Pro" pitchFamily="34" charset="0"/>
                <a:ea typeface="+mn-ea"/>
                <a:cs typeface="Arial" panose="020B0604020202020204" pitchFamily="34" charset="0"/>
              </a:rPr>
              <a:t> a </a:t>
            </a:r>
            <a:r>
              <a:rPr lang="hr-HR" sz="1200" kern="1200" dirty="0" err="1">
                <a:solidFill>
                  <a:schemeClr val="tx1"/>
                </a:solidFill>
                <a:effectLst/>
                <a:latin typeface="Source Sans Pro" pitchFamily="34" charset="0"/>
                <a:ea typeface="+mn-ea"/>
                <a:cs typeface="Arial" panose="020B0604020202020204" pitchFamily="34" charset="0"/>
              </a:rPr>
              <a:t>risk</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ratio</a:t>
            </a:r>
            <a:r>
              <a:rPr lang="hr-HR" sz="1200" kern="1200" dirty="0">
                <a:solidFill>
                  <a:schemeClr val="tx1"/>
                </a:solidFill>
                <a:effectLst/>
                <a:latin typeface="Source Sans Pro" pitchFamily="34" charset="0"/>
                <a:ea typeface="+mn-ea"/>
                <a:cs typeface="Arial" panose="020B0604020202020204" pitchFamily="34" charset="0"/>
              </a:rPr>
              <a:t> of </a:t>
            </a:r>
            <a:r>
              <a:rPr lang="en-CA" sz="1200" kern="1200" dirty="0">
                <a:solidFill>
                  <a:schemeClr val="tx1"/>
                </a:solidFill>
                <a:effectLst/>
                <a:latin typeface="Source Sans Pro" pitchFamily="34" charset="0"/>
                <a:ea typeface="+mn-ea"/>
                <a:cs typeface="Arial" panose="020B0604020202020204" pitchFamily="34" charset="0"/>
              </a:rPr>
              <a:t>&lt;0.75 and &gt;1.25 may indicate an appreciable benefit or harm. </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This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means</a:t>
            </a:r>
            <a:r>
              <a:rPr lang="hr-HR" sz="1200" kern="1200" dirty="0">
                <a:solidFill>
                  <a:schemeClr val="tx1"/>
                </a:solidFill>
                <a:effectLst/>
                <a:latin typeface="Source Sans Pro" pitchFamily="34" charset="0"/>
                <a:ea typeface="+mn-ea"/>
                <a:cs typeface="Arial" panose="020B0604020202020204" pitchFamily="34" charset="0"/>
              </a:rPr>
              <a:t> a 25% </a:t>
            </a:r>
            <a:r>
              <a:rPr lang="hr-HR" sz="1200" kern="1200" dirty="0" err="1">
                <a:solidFill>
                  <a:schemeClr val="tx1"/>
                </a:solidFill>
                <a:effectLst/>
                <a:latin typeface="Source Sans Pro" pitchFamily="34" charset="0"/>
                <a:ea typeface="+mn-ea"/>
                <a:cs typeface="Arial" panose="020B0604020202020204" pitchFamily="34" charset="0"/>
              </a:rPr>
              <a:t>reduction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or</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increase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an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outcome</a:t>
            </a:r>
            <a:r>
              <a:rPr lang="hr-HR" sz="1200" kern="1200" dirty="0">
                <a:solidFill>
                  <a:schemeClr val="tx1"/>
                </a:solidFill>
                <a:effectLst/>
                <a:latin typeface="Source Sans Pro" pitchFamily="34" charset="0"/>
                <a:ea typeface="+mn-ea"/>
                <a:cs typeface="Arial" panose="020B0604020202020204" pitchFamily="34" charset="0"/>
              </a:rPr>
              <a:t>. For more </a:t>
            </a:r>
            <a:r>
              <a:rPr lang="hr-HR" sz="1200" kern="1200" dirty="0" err="1">
                <a:solidFill>
                  <a:schemeClr val="tx1"/>
                </a:solidFill>
                <a:effectLst/>
                <a:latin typeface="Source Sans Pro" pitchFamily="34" charset="0"/>
                <a:ea typeface="+mn-ea"/>
                <a:cs typeface="Arial" panose="020B0604020202020204" pitchFamily="34" charset="0"/>
              </a:rPr>
              <a:t>serious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outcomes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like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death</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even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smaller</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changes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may</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be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considered</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important</a:t>
            </a:r>
            <a:r>
              <a:rPr lang="hr-HR" sz="1200" kern="1200" dirty="0">
                <a:solidFill>
                  <a:schemeClr val="tx1"/>
                </a:solidFill>
                <a:effectLst/>
                <a:latin typeface="Source Sans Pro" pitchFamily="34" charset="0"/>
                <a:ea typeface="+mn-ea"/>
                <a:cs typeface="Arial" panose="020B0604020202020204" pitchFamily="34" charset="0"/>
              </a:rPr>
              <a:t>.</a:t>
            </a:r>
          </a:p>
          <a:p>
            <a:r>
              <a:rPr lang="hr-HR" sz="1200" kern="1200" dirty="0" err="1">
                <a:solidFill>
                  <a:schemeClr val="tx1"/>
                </a:solidFill>
                <a:effectLst/>
                <a:latin typeface="Source Sans Pro" pitchFamily="34" charset="0"/>
                <a:ea typeface="+mn-ea"/>
                <a:cs typeface="Arial" panose="020B0604020202020204" pitchFamily="34" charset="0"/>
              </a:rPr>
              <a:t>Even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better</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than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using</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rules</a:t>
            </a:r>
            <a:r>
              <a:rPr lang="hr-HR" sz="1200" kern="1200" dirty="0">
                <a:solidFill>
                  <a:schemeClr val="tx1"/>
                </a:solidFill>
                <a:effectLst/>
                <a:latin typeface="Source Sans Pro" pitchFamily="34" charset="0"/>
                <a:ea typeface="+mn-ea"/>
                <a:cs typeface="Arial" panose="020B0604020202020204" pitchFamily="34" charset="0"/>
              </a:rPr>
              <a:t> of </a:t>
            </a:r>
            <a:r>
              <a:rPr lang="hr-HR" sz="1200" kern="1200" dirty="0" err="1">
                <a:solidFill>
                  <a:schemeClr val="tx1"/>
                </a:solidFill>
                <a:effectLst/>
                <a:latin typeface="Source Sans Pro" pitchFamily="34" charset="0"/>
                <a:ea typeface="+mn-ea"/>
                <a:cs typeface="Arial" panose="020B0604020202020204" pitchFamily="34" charset="0"/>
              </a:rPr>
              <a:t>thumb</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is</a:t>
            </a:r>
            <a:r>
              <a:rPr lang="hr-HR" sz="1200" kern="1200" dirty="0">
                <a:solidFill>
                  <a:schemeClr val="tx1"/>
                </a:solidFill>
                <a:effectLst/>
                <a:latin typeface="Source Sans Pro" pitchFamily="34" charset="0"/>
                <a:ea typeface="+mn-ea"/>
                <a:cs typeface="Arial" panose="020B0604020202020204" pitchFamily="34" charset="0"/>
              </a:rPr>
              <a:t> to </a:t>
            </a:r>
            <a:r>
              <a:rPr lang="hr-HR" sz="1200" kern="1200" dirty="0" err="1">
                <a:solidFill>
                  <a:schemeClr val="tx1"/>
                </a:solidFill>
                <a:effectLst/>
                <a:latin typeface="Source Sans Pro" pitchFamily="34" charset="0"/>
                <a:ea typeface="+mn-ea"/>
                <a:cs typeface="Arial" panose="020B0604020202020204" pitchFamily="34" charset="0"/>
              </a:rPr>
              <a:t>calculate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absolute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effects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using</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pooled</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estimate</a:t>
            </a:r>
            <a:r>
              <a:rPr lang="hr-HR" sz="1200" kern="1200" dirty="0">
                <a:solidFill>
                  <a:schemeClr val="tx1"/>
                </a:solidFill>
                <a:effectLst/>
                <a:latin typeface="Source Sans Pro" pitchFamily="34" charset="0"/>
                <a:ea typeface="+mn-ea"/>
                <a:cs typeface="Arial" panose="020B0604020202020204" pitchFamily="34" charset="0"/>
              </a:rPr>
              <a:t> and a </a:t>
            </a:r>
            <a:r>
              <a:rPr lang="hr-HR" sz="1200" kern="1200" dirty="0" err="1">
                <a:solidFill>
                  <a:schemeClr val="tx1"/>
                </a:solidFill>
                <a:effectLst/>
                <a:latin typeface="Source Sans Pro" pitchFamily="34" charset="0"/>
                <a:ea typeface="+mn-ea"/>
                <a:cs typeface="Arial" panose="020B0604020202020204" pitchFamily="34" charset="0"/>
              </a:rPr>
              <a:t>common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baseline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risk</a:t>
            </a:r>
            <a:r>
              <a:rPr lang="hr-HR" sz="1200" kern="1200" dirty="0">
                <a:solidFill>
                  <a:schemeClr val="tx1"/>
                </a:solidFill>
                <a:effectLst/>
                <a:latin typeface="Source Sans Pro" pitchFamily="34" charset="0"/>
                <a:ea typeface="+mn-ea"/>
                <a:cs typeface="Arial" panose="020B0604020202020204" pitchFamily="34" charset="0"/>
              </a:rPr>
              <a:t>. For </a:t>
            </a:r>
            <a:r>
              <a:rPr lang="hr-HR" sz="1200" kern="1200" dirty="0" err="1">
                <a:solidFill>
                  <a:schemeClr val="tx1"/>
                </a:solidFill>
                <a:effectLst/>
                <a:latin typeface="Source Sans Pro" pitchFamily="34" charset="0"/>
                <a:ea typeface="+mn-ea"/>
                <a:cs typeface="Arial" panose="020B0604020202020204" pitchFamily="34" charset="0"/>
              </a:rPr>
              <a:t>example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using</a:t>
            </a:r>
            <a:r>
              <a:rPr lang="hr-HR" sz="1200" kern="1200" dirty="0">
                <a:solidFill>
                  <a:schemeClr val="tx1"/>
                </a:solidFill>
                <a:effectLst/>
                <a:latin typeface="Source Sans Pro" pitchFamily="34" charset="0"/>
                <a:ea typeface="+mn-ea"/>
                <a:cs typeface="Arial" panose="020B0604020202020204" pitchFamily="34" charset="0"/>
              </a:rPr>
              <a:t> a </a:t>
            </a:r>
            <a:r>
              <a:rPr lang="hr-HR" sz="1200" kern="1200" dirty="0" err="1">
                <a:solidFill>
                  <a:schemeClr val="tx1"/>
                </a:solidFill>
                <a:effectLst/>
                <a:latin typeface="Source Sans Pro" pitchFamily="34" charset="0"/>
                <a:ea typeface="+mn-ea"/>
                <a:cs typeface="Arial" panose="020B0604020202020204" pitchFamily="34" charset="0"/>
              </a:rPr>
              <a:t>baseline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risk</a:t>
            </a:r>
            <a:r>
              <a:rPr lang="hr-HR" sz="1200" kern="1200" dirty="0">
                <a:solidFill>
                  <a:schemeClr val="tx1"/>
                </a:solidFill>
                <a:effectLst/>
                <a:latin typeface="Source Sans Pro" pitchFamily="34" charset="0"/>
                <a:ea typeface="+mn-ea"/>
                <a:cs typeface="Arial" panose="020B0604020202020204" pitchFamily="34" charset="0"/>
              </a:rPr>
              <a:t> of 10 </a:t>
            </a:r>
            <a:r>
              <a:rPr lang="hr-HR" sz="1200" kern="1200" dirty="0" err="1">
                <a:solidFill>
                  <a:schemeClr val="tx1"/>
                </a:solidFill>
                <a:effectLst/>
                <a:latin typeface="Source Sans Pro" pitchFamily="34" charset="0"/>
                <a:ea typeface="+mn-ea"/>
                <a:cs typeface="Arial" panose="020B0604020202020204" pitchFamily="34" charset="0"/>
              </a:rPr>
              <a:t>per</a:t>
            </a:r>
            <a:r>
              <a:rPr lang="hr-HR" sz="1200" kern="1200" dirty="0">
                <a:solidFill>
                  <a:schemeClr val="tx1"/>
                </a:solidFill>
                <a:effectLst/>
                <a:latin typeface="Source Sans Pro" pitchFamily="34" charset="0"/>
                <a:ea typeface="+mn-ea"/>
                <a:cs typeface="Arial" panose="020B0604020202020204" pitchFamily="34" charset="0"/>
              </a:rPr>
              <a:t> 100,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risk</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ratio</a:t>
            </a:r>
            <a:r>
              <a:rPr lang="hr-HR" sz="1200" kern="1200" dirty="0">
                <a:solidFill>
                  <a:schemeClr val="tx1"/>
                </a:solidFill>
                <a:effectLst/>
                <a:latin typeface="Source Sans Pro" pitchFamily="34" charset="0"/>
                <a:ea typeface="+mn-ea"/>
                <a:cs typeface="Arial" panose="020B0604020202020204" pitchFamily="34" charset="0"/>
              </a:rPr>
              <a:t> of 1.68 (95% CI 0.92 to 3.09) </a:t>
            </a:r>
            <a:r>
              <a:rPr lang="hr-HR" sz="1200" kern="1200" dirty="0" err="1">
                <a:solidFill>
                  <a:schemeClr val="tx1"/>
                </a:solidFill>
                <a:effectLst/>
                <a:latin typeface="Source Sans Pro" pitchFamily="34" charset="0"/>
                <a:ea typeface="+mn-ea"/>
                <a:cs typeface="Arial" panose="020B0604020202020204" pitchFamily="34" charset="0"/>
              </a:rPr>
              <a:t>translates</a:t>
            </a:r>
            <a:r>
              <a:rPr lang="hr-HR" sz="1200" kern="1200" dirty="0">
                <a:solidFill>
                  <a:schemeClr val="tx1"/>
                </a:solidFill>
                <a:effectLst/>
                <a:latin typeface="Source Sans Pro" pitchFamily="34" charset="0"/>
                <a:ea typeface="+mn-ea"/>
                <a:cs typeface="Arial" panose="020B0604020202020204" pitchFamily="34" charset="0"/>
              </a:rPr>
              <a:t> to 7 more </a:t>
            </a:r>
            <a:r>
              <a:rPr lang="hr-HR" sz="1200" kern="1200" dirty="0" err="1">
                <a:solidFill>
                  <a:schemeClr val="tx1"/>
                </a:solidFill>
                <a:effectLst/>
                <a:latin typeface="Source Sans Pro" pitchFamily="34" charset="0"/>
                <a:ea typeface="+mn-ea"/>
                <a:cs typeface="Arial" panose="020B0604020202020204" pitchFamily="34" charset="0"/>
              </a:rPr>
              <a:t>people</a:t>
            </a:r>
            <a:r>
              <a:rPr lang="hr-HR" sz="1200" kern="1200" dirty="0">
                <a:solidFill>
                  <a:schemeClr val="tx1"/>
                </a:solidFill>
                <a:effectLst/>
                <a:latin typeface="Source Sans Pro" pitchFamily="34" charset="0"/>
                <a:ea typeface="+mn-ea"/>
                <a:cs typeface="Arial" panose="020B0604020202020204" pitchFamily="34" charset="0"/>
              </a:rPr>
              <a:t> (1 </a:t>
            </a:r>
            <a:r>
              <a:rPr lang="hr-HR" sz="1200" kern="1200" dirty="0" err="1">
                <a:solidFill>
                  <a:schemeClr val="tx1"/>
                </a:solidFill>
                <a:effectLst/>
                <a:latin typeface="Source Sans Pro" pitchFamily="34" charset="0"/>
                <a:ea typeface="+mn-ea"/>
                <a:cs typeface="Arial" panose="020B0604020202020204" pitchFamily="34" charset="0"/>
              </a:rPr>
              <a:t>fewer</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person</a:t>
            </a:r>
            <a:r>
              <a:rPr lang="hr-HR" sz="1200" kern="1200" dirty="0">
                <a:solidFill>
                  <a:schemeClr val="tx1"/>
                </a:solidFill>
                <a:effectLst/>
                <a:latin typeface="Source Sans Pro" pitchFamily="34" charset="0"/>
                <a:ea typeface="+mn-ea"/>
                <a:cs typeface="Arial" panose="020B0604020202020204" pitchFamily="34" charset="0"/>
              </a:rPr>
              <a:t> to 21 more </a:t>
            </a:r>
            <a:r>
              <a:rPr lang="hr-HR" sz="1200" kern="1200" dirty="0" err="1">
                <a:solidFill>
                  <a:schemeClr val="tx1"/>
                </a:solidFill>
                <a:effectLst/>
                <a:latin typeface="Source Sans Pro" pitchFamily="34" charset="0"/>
                <a:ea typeface="+mn-ea"/>
                <a:cs typeface="Arial" panose="020B0604020202020204" pitchFamily="34" charset="0"/>
              </a:rPr>
              <a:t>people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Looking</a:t>
            </a:r>
            <a:r>
              <a:rPr lang="hr-HR" sz="1200" kern="1200" dirty="0">
                <a:solidFill>
                  <a:schemeClr val="tx1"/>
                </a:solidFill>
                <a:effectLst/>
                <a:latin typeface="Source Sans Pro" pitchFamily="34" charset="0"/>
                <a:ea typeface="+mn-ea"/>
                <a:cs typeface="Arial" panose="020B0604020202020204" pitchFamily="34" charset="0"/>
              </a:rPr>
              <a:t>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absolute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numbers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makes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easier</a:t>
            </a:r>
            <a:r>
              <a:rPr lang="hr-HR" sz="1200" kern="1200" dirty="0">
                <a:solidFill>
                  <a:schemeClr val="tx1"/>
                </a:solidFill>
                <a:effectLst/>
                <a:latin typeface="Source Sans Pro" pitchFamily="34" charset="0"/>
                <a:ea typeface="+mn-ea"/>
                <a:cs typeface="Arial" panose="020B0604020202020204" pitchFamily="34" charset="0"/>
              </a:rPr>
              <a:t> to make </a:t>
            </a:r>
            <a:r>
              <a:rPr lang="hr-HR" sz="1200" kern="1200" dirty="0" err="1">
                <a:solidFill>
                  <a:schemeClr val="tx1"/>
                </a:solidFill>
                <a:effectLst/>
                <a:latin typeface="Source Sans Pro" pitchFamily="34" charset="0"/>
                <a:ea typeface="+mn-ea"/>
                <a:cs typeface="Arial" panose="020B0604020202020204" pitchFamily="34" charset="0"/>
              </a:rPr>
              <a:t>conclusions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about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importance</a:t>
            </a:r>
            <a:r>
              <a:rPr lang="hr-HR" sz="1200" kern="1200" dirty="0">
                <a:solidFill>
                  <a:schemeClr val="tx1"/>
                </a:solidFill>
                <a:effectLst/>
                <a:latin typeface="Source Sans Pro" pitchFamily="34" charset="0"/>
                <a:ea typeface="+mn-ea"/>
                <a:cs typeface="Arial" panose="020B0604020202020204" pitchFamily="34" charset="0"/>
              </a:rPr>
              <a:t> of </a:t>
            </a:r>
            <a:r>
              <a:rPr lang="hr-HR" sz="1200" kern="1200" dirty="0" err="1">
                <a:solidFill>
                  <a:schemeClr val="tx1"/>
                </a:solidFill>
                <a:effectLst/>
                <a:latin typeface="Source Sans Pro" pitchFamily="34" charset="0"/>
                <a:ea typeface="+mn-ea"/>
                <a:cs typeface="Arial" panose="020B0604020202020204" pitchFamily="34" charset="0"/>
              </a:rPr>
              <a:t>benefit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or</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harm</a:t>
            </a:r>
            <a:r>
              <a:rPr lang="hr-HR" sz="1200" kern="1200" dirty="0">
                <a:solidFill>
                  <a:schemeClr val="tx1"/>
                </a:solidFill>
                <a:effectLst/>
                <a:latin typeface="Source Sans Pro" pitchFamily="34" charset="0"/>
                <a:ea typeface="+mn-ea"/>
                <a:cs typeface="Arial" panose="020B0604020202020204" pitchFamily="34" charset="0"/>
              </a:rPr>
              <a:t>.</a:t>
            </a:r>
          </a:p>
          <a:p>
            <a:endParaRPr lang="hr-HR" sz="1200" kern="1200" dirty="0">
              <a:solidFill>
                <a:schemeClr val="tx1"/>
              </a:solidFill>
              <a:effectLst/>
              <a:latin typeface="Source Sans Pro" pitchFamily="34" charset="0"/>
              <a:ea typeface="+mn-ea"/>
              <a:cs typeface="Arial" panose="020B0604020202020204" pitchFamily="34" charset="0"/>
            </a:endParaRPr>
          </a:p>
          <a:p>
            <a:endParaRPr lang="hr-HR" sz="1200" kern="1200" dirty="0">
              <a:solidFill>
                <a:schemeClr val="tx1"/>
              </a:solidFill>
              <a:effectLst/>
              <a:latin typeface="Source Sans Pro" pitchFamily="34"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3864043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83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08387" name="Rectangle 3"/>
          <p:cNvSpPr>
            <a:spLocks noGrp="1" noChangeArrowheads="1"/>
          </p:cNvSpPr>
          <p:nvPr>
            <p:ph type="body" idx="1"/>
          </p:nvPr>
        </p:nvSpPr>
        <p:spPr/>
        <p:txBody>
          <a:bodyPr/>
          <a:lstStyle/>
          <a:p>
            <a:r>
              <a:rPr lang="pl-PL" dirty="0"/>
              <a:t>This is how you might interpret the results of various meta-analyses, considering the width of confidence interval in relation to the minimally important difference (MID) for benefit and harm.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Source Sans Pro" pitchFamily="34" charset="0"/>
                <a:ea typeface="+mn-ea"/>
                <a:cs typeface="Arial" panose="020B0604020202020204" pitchFamily="34" charset="0"/>
              </a:rPr>
              <a:t>[NOTE TO TRAINERS: This picture can be presented without an indication of which results are precise and which are not, so that learners can try to figure it out themselves, either individually or in small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u="none" kern="1200" dirty="0" err="1">
                <a:solidFill>
                  <a:schemeClr val="tx1"/>
                </a:solidFill>
                <a:effectLst/>
                <a:latin typeface="Source Sans Pro" pitchFamily="34" charset="0"/>
                <a:ea typeface="+mn-ea"/>
                <a:cs typeface="Arial" panose="020B0604020202020204" pitchFamily="34" charset="0"/>
              </a:rPr>
              <a:t>ASK</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Where</a:t>
            </a:r>
            <a:r>
              <a:rPr lang="hr-HR" sz="1200" b="0" u="none" kern="1200" dirty="0">
                <a:solidFill>
                  <a:schemeClr val="tx1"/>
                </a:solidFill>
                <a:effectLst/>
                <a:latin typeface="Source Sans Pro" pitchFamily="34" charset="0"/>
                <a:ea typeface="+mn-ea"/>
                <a:cs typeface="Arial" panose="020B0604020202020204" pitchFamily="34" charset="0"/>
              </a:rPr>
              <a:t> are </a:t>
            </a:r>
            <a:r>
              <a:rPr lang="hr-HR" sz="1200" b="0" u="none" kern="1200" dirty="0" err="1">
                <a:solidFill>
                  <a:schemeClr val="tx1"/>
                </a:solidFill>
                <a:effectLst/>
                <a:latin typeface="Source Sans Pro" pitchFamily="34" charset="0"/>
                <a:ea typeface="+mn-ea"/>
                <a:cs typeface="Arial" panose="020B0604020202020204" pitchFamily="34" charset="0"/>
              </a:rPr>
              <a:t>the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results</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from</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our</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caffeine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review</a:t>
            </a:r>
            <a:r>
              <a:rPr lang="hr-HR" sz="1200" b="0" u="none" kern="1200" dirty="0">
                <a:solidFill>
                  <a:schemeClr val="tx1"/>
                </a:solidFill>
                <a:effectLst/>
                <a:latin typeface="Source Sans Pro" pitchFamily="34" charset="0"/>
                <a:ea typeface="+mn-ea"/>
                <a:cs typeface="Arial" panose="020B0604020202020204" pitchFamily="34" charset="0"/>
              </a:rPr>
              <a:t> meta-</a:t>
            </a:r>
            <a:r>
              <a:rPr lang="hr-HR" sz="1200" b="0" u="none" kern="1200" dirty="0" err="1">
                <a:solidFill>
                  <a:schemeClr val="tx1"/>
                </a:solidFill>
                <a:effectLst/>
                <a:latin typeface="Source Sans Pro" pitchFamily="34" charset="0"/>
                <a:ea typeface="+mn-ea"/>
                <a:cs typeface="Arial" panose="020B0604020202020204" pitchFamily="34" charset="0"/>
              </a:rPr>
              <a:t>analysis</a:t>
            </a:r>
            <a:r>
              <a:rPr lang="hr-HR" sz="1200" b="0" u="none" kern="1200" dirty="0">
                <a:solidFill>
                  <a:schemeClr val="tx1"/>
                </a:solidFill>
                <a:effectLst/>
                <a:latin typeface="Source Sans Pro" pitchFamily="34" charset="0"/>
                <a:ea typeface="+mn-ea"/>
                <a:cs typeface="Arial" panose="020B0604020202020204" pitchFamily="34" charset="0"/>
              </a:rPr>
              <a:t> on </a:t>
            </a:r>
            <a:r>
              <a:rPr lang="hr-HR" sz="1200" b="0" u="none" kern="1200" dirty="0" err="1">
                <a:solidFill>
                  <a:schemeClr val="tx1"/>
                </a:solidFill>
                <a:effectLst/>
                <a:latin typeface="Source Sans Pro" pitchFamily="34" charset="0"/>
                <a:ea typeface="+mn-ea"/>
                <a:cs typeface="Arial" panose="020B0604020202020204" pitchFamily="34" charset="0"/>
              </a:rPr>
              <a:t>sleep</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disruption</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outcome</a:t>
            </a:r>
            <a:r>
              <a:rPr lang="hr-HR" sz="1200" b="0" u="none" kern="1200" dirty="0">
                <a:solidFill>
                  <a:schemeClr val="tx1"/>
                </a:solidFill>
                <a:effectLst/>
                <a:latin typeface="Source Sans Pro" pitchFamily="34" charset="0"/>
                <a:ea typeface="+mn-ea"/>
                <a:cs typeface="Arial" panose="020B0604020202020204" pitchFamily="34" charset="0"/>
              </a:rPr>
              <a:t>? </a:t>
            </a:r>
            <a:br>
              <a:rPr lang="hr-HR" sz="1200" b="0" u="none" kern="1200" dirty="0">
                <a:solidFill>
                  <a:schemeClr val="tx1"/>
                </a:solidFill>
                <a:effectLst/>
                <a:latin typeface="Source Sans Pro" pitchFamily="34" charset="0"/>
                <a:ea typeface="+mn-ea"/>
                <a:cs typeface="Arial" panose="020B0604020202020204" pitchFamily="34" charset="0"/>
              </a:rPr>
            </a:br>
            <a:r>
              <a:rPr lang="hr-HR" sz="1200" b="0" u="none" kern="1200" dirty="0" err="1">
                <a:solidFill>
                  <a:schemeClr val="tx1"/>
                </a:solidFill>
                <a:effectLst/>
                <a:latin typeface="Source Sans Pro" pitchFamily="34" charset="0"/>
                <a:ea typeface="+mn-ea"/>
                <a:cs typeface="Arial" panose="020B0604020202020204" pitchFamily="34" charset="0"/>
              </a:rPr>
              <a:t>ANSWER</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It’s</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the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green</a:t>
            </a:r>
            <a:r>
              <a:rPr lang="hr-HR" sz="1200" b="0" u="none" kern="1200" dirty="0">
                <a:solidFill>
                  <a:schemeClr val="tx1"/>
                </a:solidFill>
                <a:effectLst/>
                <a:latin typeface="Source Sans Pro" pitchFamily="34" charset="0"/>
                <a:ea typeface="+mn-ea"/>
                <a:cs typeface="Arial" panose="020B0604020202020204" pitchFamily="34" charset="0"/>
              </a:rPr>
              <a:t> one. </a:t>
            </a:r>
            <a:r>
              <a:rPr lang="hr-HR" sz="1200" b="0" u="none" kern="1200" dirty="0" err="1">
                <a:solidFill>
                  <a:schemeClr val="tx1"/>
                </a:solidFill>
                <a:effectLst/>
                <a:latin typeface="Source Sans Pro" pitchFamily="34" charset="0"/>
                <a:ea typeface="+mn-ea"/>
                <a:cs typeface="Arial" panose="020B0604020202020204" pitchFamily="34" charset="0"/>
              </a:rPr>
              <a:t>With</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the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cut-off</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value</a:t>
            </a:r>
            <a:r>
              <a:rPr lang="hr-HR" sz="1200" b="0" u="none" kern="1200" dirty="0">
                <a:solidFill>
                  <a:schemeClr val="tx1"/>
                </a:solidFill>
                <a:effectLst/>
                <a:latin typeface="Source Sans Pro" pitchFamily="34" charset="0"/>
                <a:ea typeface="+mn-ea"/>
                <a:cs typeface="Arial" panose="020B0604020202020204" pitchFamily="34" charset="0"/>
              </a:rPr>
              <a:t> of 10 </a:t>
            </a:r>
            <a:r>
              <a:rPr lang="hr-HR" sz="1200" b="0" u="none" kern="1200" dirty="0" err="1">
                <a:solidFill>
                  <a:schemeClr val="tx1"/>
                </a:solidFill>
                <a:effectLst/>
                <a:latin typeface="Source Sans Pro" pitchFamily="34" charset="0"/>
                <a:ea typeface="+mn-ea"/>
                <a:cs typeface="Arial" panose="020B0604020202020204" pitchFamily="34" charset="0"/>
              </a:rPr>
              <a:t>people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making</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the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difference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this</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result</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is</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imprecise</a:t>
            </a:r>
            <a:r>
              <a:rPr lang="hr-HR" sz="1200" b="0" u="none" kern="1200" dirty="0">
                <a:solidFill>
                  <a:schemeClr val="tx1"/>
                </a:solidFill>
                <a:effectLst/>
                <a:latin typeface="Source Sans Pro" pitchFamily="34" charset="0"/>
                <a:ea typeface="+mn-ea"/>
                <a:cs typeface="Arial" panose="020B0604020202020204" pitchFamily="34" charset="0"/>
              </a:rPr>
              <a:t>, as </a:t>
            </a:r>
            <a:r>
              <a:rPr lang="hr-HR" sz="1200" b="0" u="none" kern="1200" dirty="0" err="1">
                <a:solidFill>
                  <a:schemeClr val="tx1"/>
                </a:solidFill>
                <a:effectLst/>
                <a:latin typeface="Source Sans Pro" pitchFamily="34" charset="0"/>
                <a:ea typeface="+mn-ea"/>
                <a:cs typeface="Arial" panose="020B0604020202020204" pitchFamily="34" charset="0"/>
              </a:rPr>
              <a:t>it</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includes</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both</a:t>
            </a:r>
            <a:r>
              <a:rPr lang="hr-HR" sz="1200" b="0" u="none" kern="1200" dirty="0">
                <a:solidFill>
                  <a:schemeClr val="tx1"/>
                </a:solidFill>
                <a:effectLst/>
                <a:latin typeface="Source Sans Pro" pitchFamily="34" charset="0"/>
                <a:ea typeface="+mn-ea"/>
                <a:cs typeface="Arial" panose="020B0604020202020204" pitchFamily="34" charset="0"/>
              </a:rPr>
              <a:t> no </a:t>
            </a:r>
            <a:r>
              <a:rPr lang="hr-HR" sz="1200" b="0" u="none" kern="1200" dirty="0" err="1">
                <a:solidFill>
                  <a:schemeClr val="tx1"/>
                </a:solidFill>
                <a:effectLst/>
                <a:latin typeface="Source Sans Pro" pitchFamily="34" charset="0"/>
                <a:ea typeface="+mn-ea"/>
                <a:cs typeface="Arial" panose="020B0604020202020204" pitchFamily="34" charset="0"/>
              </a:rPr>
              <a:t>benefit</a:t>
            </a:r>
            <a:r>
              <a:rPr lang="hr-HR" sz="1200" b="0" u="none" kern="1200" dirty="0">
                <a:solidFill>
                  <a:schemeClr val="tx1"/>
                </a:solidFill>
                <a:effectLst/>
                <a:latin typeface="Source Sans Pro" pitchFamily="34" charset="0"/>
                <a:ea typeface="+mn-ea"/>
                <a:cs typeface="Arial" panose="020B0604020202020204" pitchFamily="34" charset="0"/>
              </a:rPr>
              <a:t> and </a:t>
            </a:r>
            <a:r>
              <a:rPr lang="hr-HR" sz="1200" b="0" u="none" kern="1200" dirty="0" err="1">
                <a:solidFill>
                  <a:schemeClr val="tx1"/>
                </a:solidFill>
                <a:effectLst/>
                <a:latin typeface="Source Sans Pro" pitchFamily="34" charset="0"/>
                <a:ea typeface="+mn-ea"/>
                <a:cs typeface="Arial" panose="020B0604020202020204" pitchFamily="34" charset="0"/>
              </a:rPr>
              <a:t>appreciable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harm</a:t>
            </a:r>
            <a:r>
              <a:rPr lang="hr-HR" sz="1200" b="0" u="none" kern="1200" dirty="0">
                <a:solidFill>
                  <a:schemeClr val="tx1"/>
                </a:solidFill>
                <a:effectLst/>
                <a:latin typeface="Source Sans Pro"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b="1" u="sng"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u="none" kern="1200" dirty="0" err="1">
                <a:solidFill>
                  <a:schemeClr val="tx1"/>
                </a:solidFill>
                <a:effectLst/>
                <a:latin typeface="Source Sans Pro" pitchFamily="34" charset="0"/>
                <a:ea typeface="+mn-ea"/>
                <a:cs typeface="Arial" panose="020B0604020202020204" pitchFamily="34" charset="0"/>
              </a:rPr>
              <a:t>ASK</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What</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would</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happen</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if</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our</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cut-off</a:t>
            </a:r>
            <a:r>
              <a:rPr lang="hr-HR" sz="1200" b="0" u="none" kern="1200" dirty="0">
                <a:solidFill>
                  <a:schemeClr val="tx1"/>
                </a:solidFill>
                <a:effectLst/>
                <a:latin typeface="Source Sans Pro" pitchFamily="34" charset="0"/>
                <a:ea typeface="+mn-ea"/>
                <a:cs typeface="Arial" panose="020B0604020202020204" pitchFamily="34" charset="0"/>
              </a:rPr>
              <a:t> for </a:t>
            </a:r>
            <a:r>
              <a:rPr lang="hr-HR" sz="1200" b="0" u="none" kern="1200" dirty="0" err="1">
                <a:solidFill>
                  <a:schemeClr val="tx1"/>
                </a:solidFill>
                <a:effectLst/>
                <a:latin typeface="Source Sans Pro" pitchFamily="34" charset="0"/>
                <a:ea typeface="+mn-ea"/>
                <a:cs typeface="Arial" panose="020B0604020202020204" pitchFamily="34" charset="0"/>
              </a:rPr>
              <a:t>importance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is</a:t>
            </a:r>
            <a:r>
              <a:rPr lang="hr-HR" sz="1200" b="0" u="none" kern="1200" dirty="0">
                <a:solidFill>
                  <a:schemeClr val="tx1"/>
                </a:solidFill>
                <a:effectLst/>
                <a:latin typeface="Source Sans Pro" pitchFamily="34" charset="0"/>
                <a:ea typeface="+mn-ea"/>
                <a:cs typeface="Arial" panose="020B0604020202020204" pitchFamily="34" charset="0"/>
              </a:rPr>
              <a:t> 25 </a:t>
            </a:r>
            <a:r>
              <a:rPr lang="hr-HR" sz="1200" b="0" u="none" kern="1200" dirty="0" err="1">
                <a:solidFill>
                  <a:schemeClr val="tx1"/>
                </a:solidFill>
                <a:effectLst/>
                <a:latin typeface="Source Sans Pro" pitchFamily="34" charset="0"/>
                <a:ea typeface="+mn-ea"/>
                <a:cs typeface="Arial" panose="020B0604020202020204" pitchFamily="34" charset="0"/>
              </a:rPr>
              <a:t>out</a:t>
            </a:r>
            <a:r>
              <a:rPr lang="hr-HR" sz="1200" b="0" u="none" kern="1200" dirty="0">
                <a:solidFill>
                  <a:schemeClr val="tx1"/>
                </a:solidFill>
                <a:effectLst/>
                <a:latin typeface="Source Sans Pro" pitchFamily="34" charset="0"/>
                <a:ea typeface="+mn-ea"/>
                <a:cs typeface="Arial" panose="020B0604020202020204" pitchFamily="34" charset="0"/>
              </a:rPr>
              <a:t> of 100.  </a:t>
            </a:r>
            <a:r>
              <a:rPr lang="hr-HR" sz="1200" b="0" u="none" kern="1200" dirty="0" err="1">
                <a:solidFill>
                  <a:schemeClr val="tx1"/>
                </a:solidFill>
                <a:effectLst/>
                <a:latin typeface="Source Sans Pro" pitchFamily="34" charset="0"/>
                <a:ea typeface="+mn-ea"/>
                <a:cs typeface="Arial" panose="020B0604020202020204" pitchFamily="34" charset="0"/>
              </a:rPr>
              <a:t>Would</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the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result</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be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precise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or</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imprecise</a:t>
            </a:r>
            <a:r>
              <a:rPr lang="hr-HR" sz="1200" b="0" u="none" kern="1200" dirty="0">
                <a:solidFill>
                  <a:schemeClr val="tx1"/>
                </a:solidFill>
                <a:effectLst/>
                <a:latin typeface="Source Sans Pro"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b="0" u="none" kern="1200" dirty="0" err="1">
                <a:solidFill>
                  <a:schemeClr val="tx1"/>
                </a:solidFill>
                <a:effectLst/>
                <a:latin typeface="Source Sans Pro" pitchFamily="34" charset="0"/>
                <a:ea typeface="+mn-ea"/>
                <a:cs typeface="Arial" panose="020B0604020202020204" pitchFamily="34" charset="0"/>
              </a:rPr>
              <a:t>ANSWER</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The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results</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would</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be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precise</a:t>
            </a:r>
            <a:r>
              <a:rPr lang="hr-HR" sz="1200" b="0" u="none" kern="1200" dirty="0">
                <a:solidFill>
                  <a:schemeClr val="tx1"/>
                </a:solidFill>
                <a:effectLst/>
                <a:latin typeface="Source Sans Pro" pitchFamily="34" charset="0"/>
                <a:ea typeface="+mn-ea"/>
                <a:cs typeface="Arial" panose="020B0604020202020204" pitchFamily="34" charset="0"/>
              </a:rPr>
              <a:t>, as </a:t>
            </a:r>
            <a:r>
              <a:rPr lang="hr-HR" sz="1200" b="0" u="none" kern="1200" dirty="0" err="1">
                <a:solidFill>
                  <a:schemeClr val="tx1"/>
                </a:solidFill>
                <a:effectLst/>
                <a:latin typeface="Source Sans Pro" pitchFamily="34" charset="0"/>
                <a:ea typeface="+mn-ea"/>
                <a:cs typeface="Arial" panose="020B0604020202020204" pitchFamily="34" charset="0"/>
              </a:rPr>
              <a:t>the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estimate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shows</a:t>
            </a:r>
            <a:r>
              <a:rPr lang="hr-HR" sz="1200" b="0" u="none" kern="1200" dirty="0">
                <a:solidFill>
                  <a:schemeClr val="tx1"/>
                </a:solidFill>
                <a:effectLst/>
                <a:latin typeface="Source Sans Pro" pitchFamily="34" charset="0"/>
                <a:ea typeface="+mn-ea"/>
                <a:cs typeface="Arial" panose="020B0604020202020204" pitchFamily="34" charset="0"/>
              </a:rPr>
              <a:t> no </a:t>
            </a:r>
            <a:r>
              <a:rPr lang="hr-HR" sz="1200" b="0" u="none" kern="1200" dirty="0" err="1">
                <a:solidFill>
                  <a:schemeClr val="tx1"/>
                </a:solidFill>
                <a:effectLst/>
                <a:latin typeface="Source Sans Pro" pitchFamily="34" charset="0"/>
                <a:ea typeface="+mn-ea"/>
                <a:cs typeface="Arial" panose="020B0604020202020204" pitchFamily="34" charset="0"/>
              </a:rPr>
              <a:t>effect</a:t>
            </a:r>
            <a:r>
              <a:rPr lang="hr-HR" sz="1200" b="0" u="none" kern="1200" dirty="0">
                <a:solidFill>
                  <a:schemeClr val="tx1"/>
                </a:solidFill>
                <a:effectLst/>
                <a:latin typeface="Source Sans Pro" pitchFamily="34" charset="0"/>
                <a:ea typeface="+mn-ea"/>
                <a:cs typeface="Arial" panose="020B0604020202020204" pitchFamily="34" charset="0"/>
              </a:rPr>
              <a:t> and </a:t>
            </a:r>
            <a:r>
              <a:rPr lang="hr-HR" sz="1200" b="0" u="none" kern="1200" dirty="0" err="1">
                <a:solidFill>
                  <a:schemeClr val="tx1"/>
                </a:solidFill>
                <a:effectLst/>
                <a:latin typeface="Source Sans Pro" pitchFamily="34" charset="0"/>
                <a:ea typeface="+mn-ea"/>
                <a:cs typeface="Arial" panose="020B0604020202020204" pitchFamily="34" charset="0"/>
              </a:rPr>
              <a:t>the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confidence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intervals</a:t>
            </a:r>
            <a:r>
              <a:rPr lang="hr-HR" sz="1200" b="0" u="none" kern="1200" dirty="0">
                <a:solidFill>
                  <a:schemeClr val="tx1"/>
                </a:solidFill>
                <a:effectLst/>
                <a:latin typeface="Source Sans Pro" pitchFamily="34" charset="0"/>
                <a:ea typeface="+mn-ea"/>
                <a:cs typeface="Arial" panose="020B0604020202020204" pitchFamily="34" charset="0"/>
              </a:rPr>
              <a:t> do </a:t>
            </a:r>
            <a:r>
              <a:rPr lang="hr-HR" sz="1200" b="0" u="none" kern="1200" dirty="0" err="1">
                <a:solidFill>
                  <a:schemeClr val="tx1"/>
                </a:solidFill>
                <a:effectLst/>
                <a:latin typeface="Source Sans Pro" pitchFamily="34" charset="0"/>
                <a:ea typeface="+mn-ea"/>
                <a:cs typeface="Arial" panose="020B0604020202020204" pitchFamily="34" charset="0"/>
              </a:rPr>
              <a:t>not</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include</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important</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harm</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or</a:t>
            </a:r>
            <a:r>
              <a:rPr lang="hr-HR" sz="1200" b="0" u="none" kern="1200" dirty="0">
                <a:solidFill>
                  <a:schemeClr val="tx1"/>
                </a:solidFill>
                <a:effectLst/>
                <a:latin typeface="Source Sans Pro" pitchFamily="34" charset="0"/>
                <a:ea typeface="+mn-ea"/>
                <a:cs typeface="Arial" panose="020B0604020202020204" pitchFamily="34" charset="0"/>
              </a:rPr>
              <a:t> </a:t>
            </a:r>
            <a:r>
              <a:rPr lang="hr-HR" sz="1200" b="0" u="none" kern="1200" dirty="0" err="1">
                <a:solidFill>
                  <a:schemeClr val="tx1"/>
                </a:solidFill>
                <a:effectLst/>
                <a:latin typeface="Source Sans Pro" pitchFamily="34" charset="0"/>
                <a:ea typeface="+mn-ea"/>
                <a:cs typeface="Arial" panose="020B0604020202020204" pitchFamily="34" charset="0"/>
              </a:rPr>
              <a:t>benefit</a:t>
            </a:r>
            <a:r>
              <a:rPr lang="hr-HR" sz="1200" b="0" u="none" kern="1200" dirty="0">
                <a:solidFill>
                  <a:schemeClr val="tx1"/>
                </a:solidFill>
                <a:effectLst/>
                <a:latin typeface="Source Sans Pro"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1222849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NOTE TO </a:t>
            </a:r>
            <a:r>
              <a:rPr lang="hr-HR" dirty="0" err="1"/>
              <a:t>TRAINERS</a:t>
            </a:r>
            <a:r>
              <a:rPr lang="hr-HR" dirty="0"/>
              <a:t>: Note </a:t>
            </a:r>
            <a:r>
              <a:rPr lang="hr-HR" dirty="0" err="1"/>
              <a:t>down</a:t>
            </a:r>
            <a:r>
              <a:rPr lang="hr-HR" dirty="0"/>
              <a:t> </a:t>
            </a:r>
            <a:r>
              <a:rPr lang="hr-HR" dirty="0" err="1"/>
              <a:t>the</a:t>
            </a:r>
            <a:r>
              <a:rPr lang="hr-HR" dirty="0"/>
              <a:t> </a:t>
            </a:r>
            <a:r>
              <a:rPr lang="hr-HR" dirty="0" err="1"/>
              <a:t>group’s</a:t>
            </a:r>
            <a:r>
              <a:rPr lang="hr-HR" dirty="0"/>
              <a:t> </a:t>
            </a:r>
            <a:r>
              <a:rPr lang="hr-HR" dirty="0" err="1"/>
              <a:t>decision</a:t>
            </a:r>
            <a:r>
              <a:rPr lang="hr-HR" dirty="0"/>
              <a:t>.</a:t>
            </a:r>
          </a:p>
          <a:p>
            <a:r>
              <a:rPr lang="hr-HR" dirty="0" err="1"/>
              <a:t>Suggest</a:t>
            </a:r>
            <a:r>
              <a:rPr lang="hr-HR" dirty="0"/>
              <a:t> </a:t>
            </a:r>
            <a:r>
              <a:rPr lang="hr-HR" dirty="0" err="1"/>
              <a:t>the</a:t>
            </a:r>
            <a:r>
              <a:rPr lang="hr-HR" dirty="0"/>
              <a:t> </a:t>
            </a:r>
            <a:r>
              <a:rPr lang="hr-HR" dirty="0" err="1"/>
              <a:t>evidence</a:t>
            </a:r>
            <a:r>
              <a:rPr lang="hr-HR" dirty="0"/>
              <a:t> </a:t>
            </a:r>
            <a:r>
              <a:rPr lang="hr-HR" dirty="0" err="1"/>
              <a:t>should</a:t>
            </a:r>
            <a:r>
              <a:rPr lang="hr-HR" dirty="0"/>
              <a:t> </a:t>
            </a:r>
            <a:r>
              <a:rPr lang="hr-HR" dirty="0" err="1"/>
              <a:t>be</a:t>
            </a:r>
            <a:r>
              <a:rPr lang="hr-HR" dirty="0"/>
              <a:t> </a:t>
            </a:r>
            <a:r>
              <a:rPr lang="hr-HR" dirty="0" err="1"/>
              <a:t>downgraded</a:t>
            </a:r>
            <a:r>
              <a:rPr lang="hr-HR" dirty="0"/>
              <a:t> one </a:t>
            </a:r>
            <a:r>
              <a:rPr lang="hr-HR" dirty="0" err="1"/>
              <a:t>or</a:t>
            </a:r>
            <a:r>
              <a:rPr lang="hr-HR" dirty="0"/>
              <a:t> </a:t>
            </a:r>
            <a:r>
              <a:rPr lang="hr-HR" dirty="0" err="1"/>
              <a:t>two</a:t>
            </a:r>
            <a:r>
              <a:rPr lang="hr-HR" dirty="0"/>
              <a:t> </a:t>
            </a:r>
            <a:r>
              <a:rPr lang="hr-HR" dirty="0" err="1"/>
              <a:t>levels</a:t>
            </a:r>
            <a:r>
              <a:rPr lang="hr-HR" dirty="0"/>
              <a:t>, </a:t>
            </a:r>
            <a:r>
              <a:rPr lang="hr-HR" dirty="0" err="1"/>
              <a:t>due</a:t>
            </a:r>
            <a:r>
              <a:rPr lang="hr-HR" dirty="0"/>
              <a:t> to </a:t>
            </a:r>
            <a:r>
              <a:rPr lang="hr-HR" dirty="0" err="1"/>
              <a:t>serious</a:t>
            </a:r>
            <a:r>
              <a:rPr lang="hr-HR" dirty="0"/>
              <a:t> – </a:t>
            </a:r>
            <a:r>
              <a:rPr lang="hr-HR" dirty="0" err="1"/>
              <a:t>or</a:t>
            </a:r>
            <a:r>
              <a:rPr lang="hr-HR" dirty="0"/>
              <a:t> </a:t>
            </a:r>
            <a:r>
              <a:rPr lang="hr-HR" dirty="0" err="1"/>
              <a:t>even</a:t>
            </a:r>
            <a:r>
              <a:rPr lang="hr-HR" dirty="0"/>
              <a:t> </a:t>
            </a:r>
            <a:r>
              <a:rPr lang="hr-HR" dirty="0" err="1"/>
              <a:t>very</a:t>
            </a:r>
            <a:r>
              <a:rPr lang="hr-HR" dirty="0"/>
              <a:t> </a:t>
            </a:r>
            <a:r>
              <a:rPr lang="hr-HR" dirty="0" err="1"/>
              <a:t>serious</a:t>
            </a:r>
            <a:r>
              <a:rPr lang="hr-HR" dirty="0"/>
              <a:t> – </a:t>
            </a:r>
            <a:r>
              <a:rPr lang="hr-HR" dirty="0" err="1"/>
              <a:t>imprecision</a:t>
            </a:r>
            <a:r>
              <a:rPr lang="hr-HR" dirty="0"/>
              <a:t>.</a:t>
            </a:r>
            <a:endParaRPr lang="en-GB" dirty="0"/>
          </a:p>
        </p:txBody>
      </p:sp>
    </p:spTree>
    <p:extLst>
      <p:ext uri="{BB962C8B-B14F-4D97-AF65-F5344CB8AC3E}">
        <p14:creationId xmlns:p14="http://schemas.microsoft.com/office/powerpoint/2010/main" val="2459105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CA" sz="1200" kern="1200" dirty="0">
                <a:solidFill>
                  <a:schemeClr val="tx1"/>
                </a:solidFill>
                <a:effectLst/>
                <a:latin typeface="Source Sans Pro" pitchFamily="34" charset="0"/>
                <a:ea typeface="+mn-ea"/>
                <a:cs typeface="Arial" panose="020B0604020202020204" pitchFamily="34" charset="0"/>
              </a:rPr>
              <a:t>The next consideration is inconsistency, or heterogeneity. We have </a:t>
            </a:r>
            <a:r>
              <a:rPr lang="hr-HR" sz="1200" kern="1200" dirty="0" err="1">
                <a:solidFill>
                  <a:schemeClr val="tx1"/>
                </a:solidFill>
                <a:effectLst/>
                <a:latin typeface="Source Sans Pro" pitchFamily="34" charset="0"/>
                <a:ea typeface="+mn-ea"/>
                <a:cs typeface="Arial" panose="020B0604020202020204" pitchFamily="34" charset="0"/>
              </a:rPr>
              <a:t>ways</a:t>
            </a:r>
            <a:r>
              <a:rPr lang="en-CA" sz="1200" kern="1200" dirty="0">
                <a:solidFill>
                  <a:schemeClr val="tx1"/>
                </a:solidFill>
                <a:effectLst/>
                <a:latin typeface="Source Sans Pro" pitchFamily="34" charset="0"/>
                <a:ea typeface="+mn-ea"/>
                <a:cs typeface="Arial" panose="020B0604020202020204" pitchFamily="34" charset="0"/>
              </a:rPr>
              <a:t> to detect heterogeneity, particularly if our results are meta-analysed on forest plots. What we’re looking for is widely differing estimates of the effect across studies.</a:t>
            </a:r>
            <a:endParaRPr lang="hr-HR" sz="120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ＭＳ Ｐゴシック" pitchFamily="34" charset="-128"/>
              </a:rPr>
              <a:t>ASK: Which of these </a:t>
            </a:r>
            <a:r>
              <a:rPr lang="hr-HR" altLang="en-US" dirty="0" err="1">
                <a:ea typeface="ＭＳ Ｐゴシック" pitchFamily="34" charset="-128"/>
              </a:rPr>
              <a:t>forst</a:t>
            </a:r>
            <a:r>
              <a:rPr lang="hr-HR" altLang="en-US" dirty="0">
                <a:ea typeface="ＭＳ Ｐゴシック" pitchFamily="34" charset="-128"/>
              </a:rPr>
              <a:t> </a:t>
            </a:r>
            <a:r>
              <a:rPr lang="hr-HR" altLang="en-US" dirty="0" err="1">
                <a:ea typeface="ＭＳ Ｐゴシック" pitchFamily="34" charset="-128"/>
              </a:rPr>
              <a:t>plots</a:t>
            </a:r>
            <a:r>
              <a:rPr lang="en-GB" altLang="en-US" dirty="0">
                <a:ea typeface="ＭＳ Ｐゴシック" pitchFamily="34" charset="-128"/>
              </a:rPr>
              <a:t> </a:t>
            </a:r>
            <a:r>
              <a:rPr lang="hr-HR" altLang="en-US" dirty="0">
                <a:ea typeface="ＭＳ Ｐゴシック" pitchFamily="34" charset="-128"/>
              </a:rPr>
              <a:t>do </a:t>
            </a:r>
            <a:r>
              <a:rPr lang="hr-HR" altLang="en-US" dirty="0" err="1">
                <a:ea typeface="ＭＳ Ｐゴシック" pitchFamily="34" charset="-128"/>
              </a:rPr>
              <a:t>you</a:t>
            </a:r>
            <a:r>
              <a:rPr lang="hr-HR" altLang="en-US" dirty="0">
                <a:ea typeface="ＭＳ Ｐゴシック" pitchFamily="34" charset="-128"/>
              </a:rPr>
              <a:t> </a:t>
            </a:r>
            <a:r>
              <a:rPr lang="hr-HR" altLang="en-US" dirty="0" err="1">
                <a:ea typeface="ＭＳ Ｐゴシック" pitchFamily="34" charset="-128"/>
              </a:rPr>
              <a:t>think</a:t>
            </a:r>
            <a:r>
              <a:rPr lang="hr-HR" altLang="en-US" dirty="0">
                <a:ea typeface="ＭＳ Ｐゴシック" pitchFamily="34" charset="-128"/>
              </a:rPr>
              <a:t> </a:t>
            </a:r>
            <a:r>
              <a:rPr lang="en-GB" altLang="en-US" dirty="0">
                <a:ea typeface="ＭＳ Ｐゴシック" pitchFamily="34" charset="-128"/>
              </a:rPr>
              <a:t>show more heterogeneity?</a:t>
            </a:r>
            <a:r>
              <a:rPr lang="hr-HR" altLang="en-US" dirty="0">
                <a:ea typeface="ＭＳ Ｐゴシック" pitchFamily="34" charset="-128"/>
              </a:rPr>
              <a:t> (</a:t>
            </a:r>
            <a:r>
              <a:rPr lang="hr-HR" altLang="en-US" dirty="0" err="1">
                <a:ea typeface="ＭＳ Ｐゴシック" pitchFamily="34" charset="-128"/>
              </a:rPr>
              <a:t>ANSWER</a:t>
            </a:r>
            <a:r>
              <a:rPr lang="hr-HR" altLang="en-US" dirty="0">
                <a:ea typeface="ＭＳ Ｐゴシック" pitchFamily="34" charset="-128"/>
              </a:rPr>
              <a:t>: </a:t>
            </a:r>
            <a:r>
              <a:rPr lang="hr-HR" altLang="en-US" dirty="0" err="1">
                <a:ea typeface="ＭＳ Ｐゴシック" pitchFamily="34" charset="-128"/>
              </a:rPr>
              <a:t>Forest</a:t>
            </a:r>
            <a:r>
              <a:rPr lang="hr-HR" altLang="en-US" dirty="0">
                <a:ea typeface="ＭＳ Ｐゴシック" pitchFamily="34" charset="-128"/>
              </a:rPr>
              <a:t> plot B)</a:t>
            </a:r>
            <a:endParaRPr lang="en-GB" altLang="en-US" dirty="0">
              <a:ea typeface="ＭＳ Ｐゴシック" pitchFamily="34" charset="-128"/>
            </a:endParaRPr>
          </a:p>
          <a:p>
            <a:endParaRPr lang="hr-HR" altLang="en-US" dirty="0">
              <a:ea typeface="ＭＳ Ｐゴシック" pitchFamily="34" charset="-128"/>
            </a:endParaRPr>
          </a:p>
          <a:p>
            <a:r>
              <a:rPr lang="en-GB" altLang="en-US" dirty="0">
                <a:ea typeface="ＭＳ Ｐゴシック" pitchFamily="34" charset="-128"/>
              </a:rPr>
              <a:t>The first step you should always take is to visually examine your forest plots, and look to see whether all your studies are reporting consistent results. Look for overlap in the confidence intervals, not just differences in the effect estimate. For example, in Forest plot B, the studies on the left of the plot are not consistent with some of the studies on the right, not necessarily because their blue dots don’t’ line up, but because their confidence intervals don’t overlap – it’s not likely that each study is measuring the same true effect. </a:t>
            </a:r>
          </a:p>
          <a:p>
            <a:endParaRPr lang="en-GB" altLang="en-US" dirty="0">
              <a:ea typeface="ＭＳ Ｐゴシック" pitchFamily="34" charset="-128"/>
            </a:endParaRPr>
          </a:p>
          <a:p>
            <a:r>
              <a:rPr lang="en-GB" altLang="en-US" dirty="0">
                <a:ea typeface="ＭＳ Ｐゴシック" pitchFamily="34" charset="-128"/>
              </a:rPr>
              <a:t>It’s also important to note that the presence of heterogeneity is not about which side of the line of no effect the results are on. It’s possible to have very consistent studies whose results are slightly one side of the line or the other</a:t>
            </a:r>
            <a:r>
              <a:rPr lang="hr-HR" altLang="en-US" dirty="0">
                <a:ea typeface="ＭＳ Ｐゴシック" pitchFamily="34" charset="-128"/>
              </a:rPr>
              <a:t> (as </a:t>
            </a:r>
            <a:r>
              <a:rPr lang="hr-HR" altLang="en-US" dirty="0" err="1">
                <a:ea typeface="ＭＳ Ｐゴシック" pitchFamily="34" charset="-128"/>
              </a:rPr>
              <a:t>in</a:t>
            </a:r>
            <a:r>
              <a:rPr lang="hr-HR" altLang="en-US" dirty="0">
                <a:ea typeface="ＭＳ Ｐゴシック" pitchFamily="34" charset="-128"/>
              </a:rPr>
              <a:t> </a:t>
            </a:r>
            <a:r>
              <a:rPr lang="hr-HR" altLang="en-US" dirty="0" err="1">
                <a:ea typeface="ＭＳ Ｐゴシック" pitchFamily="34" charset="-128"/>
              </a:rPr>
              <a:t>Forest</a:t>
            </a:r>
            <a:r>
              <a:rPr lang="hr-HR" altLang="en-US" dirty="0">
                <a:ea typeface="ＭＳ Ｐゴシック" pitchFamily="34" charset="-128"/>
              </a:rPr>
              <a:t> plot A)</a:t>
            </a:r>
            <a:r>
              <a:rPr lang="en-GB" altLang="en-US" dirty="0">
                <a:ea typeface="ＭＳ Ｐゴシック" pitchFamily="34" charset="-128"/>
              </a:rPr>
              <a:t>, and it</a:t>
            </a:r>
            <a:r>
              <a:rPr lang="en-AU" altLang="en-US" dirty="0">
                <a:ea typeface="ＭＳ Ｐゴシック" pitchFamily="34" charset="-128"/>
              </a:rPr>
              <a:t>’s possible to have studies that are very inconsistent even thought they are all showing different degrees of a positive effect, all on one side of the line</a:t>
            </a:r>
            <a:r>
              <a:rPr lang="hr-HR" altLang="en-US" dirty="0">
                <a:ea typeface="ＭＳ Ｐゴシック" pitchFamily="34" charset="-128"/>
              </a:rPr>
              <a:t>, as </a:t>
            </a:r>
            <a:r>
              <a:rPr lang="hr-HR" altLang="en-US" dirty="0" err="1">
                <a:ea typeface="ＭＳ Ｐゴシック" pitchFamily="34" charset="-128"/>
              </a:rPr>
              <a:t>in</a:t>
            </a:r>
            <a:r>
              <a:rPr lang="hr-HR" altLang="en-US" dirty="0">
                <a:ea typeface="ＭＳ Ｐゴシック" pitchFamily="34" charset="-128"/>
              </a:rPr>
              <a:t> </a:t>
            </a:r>
            <a:r>
              <a:rPr lang="hr-HR" altLang="en-US" dirty="0" err="1">
                <a:ea typeface="ＭＳ Ｐゴシック" pitchFamily="34" charset="-128"/>
              </a:rPr>
              <a:t>the</a:t>
            </a:r>
            <a:r>
              <a:rPr lang="hr-HR" altLang="en-US" dirty="0">
                <a:ea typeface="ＭＳ Ｐゴシック" pitchFamily="34" charset="-128"/>
              </a:rPr>
              <a:t> </a:t>
            </a:r>
            <a:r>
              <a:rPr lang="hr-HR" altLang="en-US" dirty="0" err="1">
                <a:ea typeface="ＭＳ Ｐゴシック" pitchFamily="34" charset="-128"/>
              </a:rPr>
              <a:t>Forest</a:t>
            </a:r>
            <a:r>
              <a:rPr lang="hr-HR" altLang="en-US" dirty="0">
                <a:ea typeface="ＭＳ Ｐゴシック" pitchFamily="34" charset="-128"/>
              </a:rPr>
              <a:t> plot C on </a:t>
            </a:r>
            <a:r>
              <a:rPr lang="hr-HR" altLang="en-US" dirty="0" err="1">
                <a:ea typeface="ＭＳ Ｐゴシック" pitchFamily="34" charset="-128"/>
              </a:rPr>
              <a:t>the</a:t>
            </a:r>
            <a:r>
              <a:rPr lang="hr-HR" altLang="en-US" dirty="0">
                <a:ea typeface="ＭＳ Ｐゴシック" pitchFamily="34" charset="-128"/>
              </a:rPr>
              <a:t> </a:t>
            </a:r>
            <a:r>
              <a:rPr lang="hr-HR" altLang="en-US" dirty="0" err="1">
                <a:ea typeface="ＭＳ Ｐゴシック" pitchFamily="34" charset="-128"/>
              </a:rPr>
              <a:t>next</a:t>
            </a:r>
            <a:r>
              <a:rPr lang="hr-HR" altLang="en-US" dirty="0">
                <a:ea typeface="ＭＳ Ｐゴシック" pitchFamily="34" charset="-128"/>
              </a:rPr>
              <a:t> </a:t>
            </a:r>
            <a:r>
              <a:rPr lang="hr-HR" altLang="en-US" dirty="0" err="1">
                <a:ea typeface="ＭＳ Ｐゴシック" pitchFamily="34" charset="-128"/>
              </a:rPr>
              <a:t>slide</a:t>
            </a:r>
            <a:r>
              <a:rPr lang="hr-HR" altLang="en-US" dirty="0">
                <a:ea typeface="ＭＳ Ｐゴシック" pitchFamily="34" charset="-128"/>
              </a:rPr>
              <a:t>.</a:t>
            </a:r>
            <a:endParaRPr lang="en-GB" sz="1200" kern="1200" dirty="0">
              <a:solidFill>
                <a:schemeClr val="tx1"/>
              </a:solidFill>
              <a:effectLst/>
              <a:latin typeface="Source Sans Pro" pitchFamily="34" charset="0"/>
              <a:ea typeface="+mn-ea"/>
              <a:cs typeface="Arial" panose="020B0604020202020204" pitchFamily="34" charset="0"/>
            </a:endParaRPr>
          </a:p>
          <a:p>
            <a:endParaRPr lang="en-GB" dirty="0"/>
          </a:p>
        </p:txBody>
      </p:sp>
    </p:spTree>
    <p:extLst>
      <p:ext uri="{BB962C8B-B14F-4D97-AF65-F5344CB8AC3E}">
        <p14:creationId xmlns:p14="http://schemas.microsoft.com/office/powerpoint/2010/main" val="4272513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AU" altLang="en-US" dirty="0">
                <a:ea typeface="ＭＳ Ｐゴシック" pitchFamily="34" charset="-128"/>
              </a:rPr>
              <a:t>Having said that, whether the results are either side of the line of no effect may influence our assessment of whether the heterogeneity matters. </a:t>
            </a:r>
            <a:endParaRPr lang="hr-HR" altLang="en-US" dirty="0">
              <a:ea typeface="ＭＳ Ｐゴシック" pitchFamily="34" charset="-128"/>
            </a:endParaRPr>
          </a:p>
          <a:p>
            <a:r>
              <a:rPr lang="hr-HR" altLang="en-US" dirty="0">
                <a:ea typeface="ＭＳ Ｐゴシック" pitchFamily="34" charset="-128"/>
              </a:rPr>
              <a:t>[</a:t>
            </a:r>
            <a:r>
              <a:rPr lang="hr-HR" altLang="en-US" dirty="0" err="1">
                <a:ea typeface="ＭＳ Ｐゴシック" pitchFamily="34" charset="-128"/>
              </a:rPr>
              <a:t>CLICK</a:t>
            </a:r>
            <a:r>
              <a:rPr lang="hr-HR" altLang="en-US" dirty="0">
                <a:ea typeface="ＭＳ Ｐゴシック" pitchFamily="34" charset="-128"/>
              </a:rPr>
              <a:t>] </a:t>
            </a:r>
            <a:r>
              <a:rPr lang="en-AU" altLang="en-US" dirty="0">
                <a:ea typeface="ＭＳ Ｐゴシック" pitchFamily="34" charset="-128"/>
              </a:rPr>
              <a:t>For example, it affects our understanding more in </a:t>
            </a:r>
            <a:r>
              <a:rPr lang="hr-HR" altLang="en-US" dirty="0" err="1">
                <a:ea typeface="ＭＳ Ｐゴシック" pitchFamily="34" charset="-128"/>
              </a:rPr>
              <a:t>the</a:t>
            </a:r>
            <a:r>
              <a:rPr lang="hr-HR" altLang="en-US" dirty="0">
                <a:ea typeface="ＭＳ Ｐゴシック" pitchFamily="34" charset="-128"/>
              </a:rPr>
              <a:t> </a:t>
            </a:r>
            <a:r>
              <a:rPr lang="hr-HR" altLang="en-US" dirty="0" err="1">
                <a:ea typeface="ＭＳ Ｐゴシック" pitchFamily="34" charset="-128"/>
              </a:rPr>
              <a:t>case</a:t>
            </a:r>
            <a:r>
              <a:rPr lang="hr-HR" altLang="en-US" dirty="0">
                <a:ea typeface="ＭＳ Ｐゴシック" pitchFamily="34" charset="-128"/>
              </a:rPr>
              <a:t> </a:t>
            </a:r>
            <a:r>
              <a:rPr lang="hr-HR" altLang="en-US" dirty="0" err="1">
                <a:ea typeface="ＭＳ Ｐゴシック" pitchFamily="34" charset="-128"/>
              </a:rPr>
              <a:t>of</a:t>
            </a:r>
            <a:r>
              <a:rPr lang="hr-HR" altLang="en-US" dirty="0">
                <a:ea typeface="ＭＳ Ｐゴシック" pitchFamily="34" charset="-128"/>
              </a:rPr>
              <a:t> </a:t>
            </a:r>
            <a:r>
              <a:rPr lang="hr-HR" altLang="en-US" dirty="0" err="1">
                <a:ea typeface="ＭＳ Ｐゴシック" pitchFamily="34" charset="-128"/>
              </a:rPr>
              <a:t>Forest</a:t>
            </a:r>
            <a:r>
              <a:rPr lang="hr-HR" altLang="en-US" dirty="0">
                <a:ea typeface="ＭＳ Ｐゴシック" pitchFamily="34" charset="-128"/>
              </a:rPr>
              <a:t> plot B</a:t>
            </a:r>
            <a:r>
              <a:rPr lang="en-AU" altLang="en-US" dirty="0">
                <a:ea typeface="ＭＳ Ｐゴシック" pitchFamily="34" charset="-128"/>
              </a:rPr>
              <a:t>, where the heterogeneity is around the null effect and we have studies going in each direction. If all the studies were showing different degrees of positive effect</a:t>
            </a:r>
            <a:r>
              <a:rPr lang="hr-HR" altLang="en-US" dirty="0">
                <a:ea typeface="ＭＳ Ｐゴシック" pitchFamily="34" charset="-128"/>
              </a:rPr>
              <a:t> (as </a:t>
            </a:r>
            <a:r>
              <a:rPr lang="hr-HR" altLang="en-US" dirty="0" err="1">
                <a:ea typeface="ＭＳ Ｐゴシック" pitchFamily="34" charset="-128"/>
              </a:rPr>
              <a:t>in</a:t>
            </a:r>
            <a:r>
              <a:rPr lang="hr-HR" altLang="en-US" dirty="0">
                <a:ea typeface="ＭＳ Ｐゴシック" pitchFamily="34" charset="-128"/>
              </a:rPr>
              <a:t> </a:t>
            </a:r>
            <a:r>
              <a:rPr lang="hr-HR" altLang="en-US" dirty="0" err="1">
                <a:ea typeface="ＭＳ Ｐゴシック" pitchFamily="34" charset="-128"/>
              </a:rPr>
              <a:t>the</a:t>
            </a:r>
            <a:r>
              <a:rPr lang="hr-HR" altLang="en-US" dirty="0">
                <a:ea typeface="ＭＳ Ｐゴシック" pitchFamily="34" charset="-128"/>
              </a:rPr>
              <a:t> </a:t>
            </a:r>
            <a:r>
              <a:rPr lang="hr-HR" altLang="en-US" dirty="0" err="1">
                <a:ea typeface="ＭＳ Ｐゴシック" pitchFamily="34" charset="-128"/>
              </a:rPr>
              <a:t>Forest</a:t>
            </a:r>
            <a:r>
              <a:rPr lang="hr-HR" altLang="en-US" dirty="0">
                <a:ea typeface="ＭＳ Ｐゴシック" pitchFamily="34" charset="-128"/>
              </a:rPr>
              <a:t> plot C)</a:t>
            </a:r>
            <a:r>
              <a:rPr lang="en-AU" altLang="en-US" dirty="0">
                <a:ea typeface="ＭＳ Ｐゴシック" pitchFamily="34" charset="-128"/>
              </a:rPr>
              <a:t>, we would be more confident that the intervention is effective, and we would know how to act, even if we were uncertain about the exact </a:t>
            </a:r>
            <a:r>
              <a:rPr lang="hr-HR" altLang="en-US" dirty="0" err="1">
                <a:ea typeface="ＭＳ Ｐゴシック" pitchFamily="34" charset="-128"/>
              </a:rPr>
              <a:t>size</a:t>
            </a:r>
            <a:r>
              <a:rPr lang="en-AU" altLang="en-US" dirty="0">
                <a:ea typeface="ＭＳ Ｐゴシック" pitchFamily="34" charset="-128"/>
              </a:rPr>
              <a:t> of the effect.</a:t>
            </a:r>
            <a:endParaRPr lang="en-GB" sz="1200" kern="1200" dirty="0">
              <a:solidFill>
                <a:schemeClr val="tx1"/>
              </a:solidFill>
              <a:effectLst/>
              <a:latin typeface="Source Sans Pro" pitchFamily="34" charset="0"/>
              <a:ea typeface="+mn-ea"/>
              <a:cs typeface="Arial" panose="020B0604020202020204" pitchFamily="34" charset="0"/>
            </a:endParaRPr>
          </a:p>
          <a:p>
            <a:endParaRPr lang="en-GB" dirty="0"/>
          </a:p>
        </p:txBody>
      </p:sp>
    </p:spTree>
    <p:extLst>
      <p:ext uri="{BB962C8B-B14F-4D97-AF65-F5344CB8AC3E}">
        <p14:creationId xmlns:p14="http://schemas.microsoft.com/office/powerpoint/2010/main" val="3102911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fontAlgn="base"/>
            <a:r>
              <a:rPr lang="en-GB" sz="1200" b="0" i="0" kern="1200" dirty="0">
                <a:solidFill>
                  <a:schemeClr val="tx1"/>
                </a:solidFill>
                <a:effectLst/>
                <a:latin typeface="Source Sans Pro" pitchFamily="34" charset="0"/>
                <a:ea typeface="+mn-ea"/>
                <a:cs typeface="Arial" panose="020B0604020202020204" pitchFamily="34" charset="0"/>
              </a:rPr>
              <a:t>Another </a:t>
            </a:r>
            <a:r>
              <a:rPr lang="hr-HR" sz="1200" b="0" i="0" kern="1200" dirty="0" err="1">
                <a:solidFill>
                  <a:schemeClr val="tx1"/>
                </a:solidFill>
                <a:effectLst/>
                <a:latin typeface="Source Sans Pro" pitchFamily="34" charset="0"/>
                <a:ea typeface="+mn-ea"/>
                <a:cs typeface="Arial" panose="020B0604020202020204" pitchFamily="34" charset="0"/>
              </a:rPr>
              <a:t>tool</a:t>
            </a:r>
            <a:r>
              <a:rPr lang="en-GB" sz="1200" b="0" i="0" kern="1200" dirty="0">
                <a:solidFill>
                  <a:schemeClr val="tx1"/>
                </a:solidFill>
                <a:effectLst/>
                <a:latin typeface="Source Sans Pro" pitchFamily="34" charset="0"/>
                <a:ea typeface="+mn-ea"/>
                <a:cs typeface="Arial" panose="020B0604020202020204" pitchFamily="34" charset="0"/>
              </a:rPr>
              <a:t> available to help detect heterogeneity is the </a:t>
            </a:r>
            <a:r>
              <a:rPr lang="en-GB" sz="1200" b="0" i="0" kern="1200" dirty="0" err="1">
                <a:solidFill>
                  <a:schemeClr val="tx1"/>
                </a:solidFill>
                <a:effectLst/>
                <a:latin typeface="Source Sans Pro" pitchFamily="34" charset="0"/>
                <a:ea typeface="+mn-ea"/>
                <a:cs typeface="Arial" panose="020B0604020202020204" pitchFamily="34" charset="0"/>
              </a:rPr>
              <a:t>Chi</a:t>
            </a:r>
            <a:r>
              <a:rPr lang="en-GB" sz="1200" b="0" i="0" kern="1200" baseline="30000" dirty="0" err="1">
                <a:solidFill>
                  <a:schemeClr val="tx1"/>
                </a:solidFill>
                <a:effectLst/>
                <a:latin typeface="Source Sans Pro" pitchFamily="34" charset="0"/>
                <a:ea typeface="+mn-ea"/>
                <a:cs typeface="Arial" panose="020B0604020202020204" pitchFamily="34" charset="0"/>
              </a:rPr>
              <a:t>2</a:t>
            </a:r>
            <a:r>
              <a:rPr lang="en-GB" sz="1200" b="0" i="0" kern="1200" dirty="0">
                <a:solidFill>
                  <a:schemeClr val="tx1"/>
                </a:solidFill>
                <a:effectLst/>
                <a:latin typeface="Source Sans Pro" pitchFamily="34" charset="0"/>
                <a:ea typeface="+mn-ea"/>
                <a:cs typeface="Arial" panose="020B0604020202020204" pitchFamily="34" charset="0"/>
              </a:rPr>
              <a:t> test, which is added automatically to every forest plot created in </a:t>
            </a:r>
            <a:r>
              <a:rPr lang="en-GB" sz="1200" b="0" i="0" kern="1200" dirty="0" err="1">
                <a:solidFill>
                  <a:schemeClr val="tx1"/>
                </a:solidFill>
                <a:effectLst/>
                <a:latin typeface="Source Sans Pro" pitchFamily="34" charset="0"/>
                <a:ea typeface="+mn-ea"/>
                <a:cs typeface="Arial" panose="020B0604020202020204" pitchFamily="34" charset="0"/>
              </a:rPr>
              <a:t>RevMan</a:t>
            </a:r>
            <a:r>
              <a:rPr lang="en-GB" sz="1200" b="0" i="0" kern="1200" dirty="0">
                <a:solidFill>
                  <a:schemeClr val="tx1"/>
                </a:solidFill>
                <a:effectLst/>
                <a:latin typeface="Source Sans Pro" pitchFamily="34" charset="0"/>
                <a:ea typeface="+mn-ea"/>
                <a:cs typeface="Arial" panose="020B0604020202020204" pitchFamily="34" charset="0"/>
              </a:rPr>
              <a:t> (and can also be calculated by other statistical software). This test assumes the null hypothesis that all the studies are homogeneous, or that each study is measuring an identical effect, with some random variation. The test gives you a P value to test this hypothesis.</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If the P value is very low, it means it is very unlikely that the assumption of homogeneity is true – the studies are too different for them all to be truly measuring the same effect, so you can conclude that heterogeneity is high.</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However, the test is not very reliable – when there are few studies, which is the case with most Cochrane Reviews, then the test is not sensitive enough, and can wrongly conclude that there is no heterogeneity.</a:t>
            </a:r>
            <a:endParaRPr lang="hr-HR" sz="1200" b="0" i="0" kern="1200" dirty="0">
              <a:solidFill>
                <a:schemeClr val="tx1"/>
              </a:solidFill>
              <a:effectLst/>
              <a:latin typeface="Source Sans Pro" pitchFamily="34" charset="0"/>
              <a:ea typeface="+mn-ea"/>
              <a:cs typeface="Arial" panose="020B0604020202020204" pitchFamily="34" charset="0"/>
            </a:endParaRPr>
          </a:p>
          <a:p>
            <a:pPr fontAlgn="base"/>
            <a:endParaRPr lang="hr-HR" sz="1200" b="0" i="0" kern="1200" dirty="0">
              <a:solidFill>
                <a:schemeClr val="tx1"/>
              </a:solidFill>
              <a:effectLst/>
              <a:latin typeface="Source Sans Pro" pitchFamily="34" charset="0"/>
              <a:ea typeface="+mn-ea"/>
              <a:cs typeface="Arial" panose="020B0604020202020204" pitchFamily="34" charset="0"/>
            </a:endParaRPr>
          </a:p>
          <a:p>
            <a:pPr fontAlgn="base"/>
            <a:r>
              <a:rPr lang="hr-HR" sz="1200" b="0" i="0" kern="1200" dirty="0">
                <a:solidFill>
                  <a:schemeClr val="tx1"/>
                </a:solidFill>
                <a:effectLst/>
                <a:latin typeface="Source Sans Pro" pitchFamily="34" charset="0"/>
                <a:ea typeface="+mn-ea"/>
                <a:cs typeface="Arial" panose="020B0604020202020204" pitchFamily="34" charset="0"/>
              </a:rPr>
              <a:t>A</a:t>
            </a:r>
            <a:r>
              <a:rPr lang="en-GB" sz="1200" b="0" i="0" kern="1200" dirty="0">
                <a:solidFill>
                  <a:schemeClr val="tx1"/>
                </a:solidFill>
                <a:effectLst/>
                <a:latin typeface="Source Sans Pro" pitchFamily="34" charset="0"/>
                <a:ea typeface="+mn-ea"/>
                <a:cs typeface="Arial" panose="020B0604020202020204" pitchFamily="34" charset="0"/>
              </a:rPr>
              <a:t>n alternative to the </a:t>
            </a:r>
            <a:r>
              <a:rPr lang="en-GB" sz="1200" b="0" i="0" kern="1200" dirty="0" err="1">
                <a:solidFill>
                  <a:schemeClr val="tx1"/>
                </a:solidFill>
                <a:effectLst/>
                <a:latin typeface="Source Sans Pro" pitchFamily="34" charset="0"/>
                <a:ea typeface="+mn-ea"/>
                <a:cs typeface="Arial" panose="020B0604020202020204" pitchFamily="34" charset="0"/>
              </a:rPr>
              <a:t>Chi</a:t>
            </a:r>
            <a:r>
              <a:rPr lang="en-GB" sz="1200" b="0" i="0" kern="1200" baseline="30000" dirty="0" err="1">
                <a:solidFill>
                  <a:schemeClr val="tx1"/>
                </a:solidFill>
                <a:effectLst/>
                <a:latin typeface="Source Sans Pro" pitchFamily="34" charset="0"/>
                <a:ea typeface="+mn-ea"/>
                <a:cs typeface="Arial" panose="020B0604020202020204" pitchFamily="34" charset="0"/>
              </a:rPr>
              <a:t>2</a:t>
            </a:r>
            <a:r>
              <a:rPr lang="en-GB" sz="1200" b="0" i="0" kern="1200" dirty="0">
                <a:solidFill>
                  <a:schemeClr val="tx1"/>
                </a:solidFill>
                <a:effectLst/>
                <a:latin typeface="Source Sans Pro" pitchFamily="34" charset="0"/>
                <a:ea typeface="+mn-ea"/>
                <a:cs typeface="Arial" panose="020B0604020202020204" pitchFamily="34" charset="0"/>
              </a:rPr>
              <a:t> test that can be more informative</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is</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the</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b="0" i="0" kern="1200" dirty="0" err="1">
                <a:solidFill>
                  <a:schemeClr val="tx1"/>
                </a:solidFill>
                <a:effectLst/>
                <a:latin typeface="Source Sans Pro" pitchFamily="34" charset="0"/>
                <a:ea typeface="+mn-ea"/>
                <a:cs typeface="Arial" panose="020B0604020202020204" pitchFamily="34" charset="0"/>
              </a:rPr>
              <a:t>I</a:t>
            </a:r>
            <a:r>
              <a:rPr lang="en-GB" sz="1200" b="0" i="0" kern="1200" baseline="30000" dirty="0" err="1">
                <a:solidFill>
                  <a:schemeClr val="tx1"/>
                </a:solidFill>
                <a:effectLst/>
                <a:latin typeface="Source Sans Pro" pitchFamily="34" charset="0"/>
                <a:ea typeface="+mn-ea"/>
                <a:cs typeface="Arial" panose="020B0604020202020204" pitchFamily="34" charset="0"/>
              </a:rPr>
              <a:t>2</a:t>
            </a:r>
            <a:r>
              <a:rPr lang="en-GB" sz="1200" b="0" i="0" kern="1200" dirty="0">
                <a:solidFill>
                  <a:schemeClr val="tx1"/>
                </a:solidFill>
                <a:effectLst/>
                <a:latin typeface="Source Sans Pro" pitchFamily="34" charset="0"/>
                <a:ea typeface="+mn-ea"/>
                <a:cs typeface="Arial" panose="020B0604020202020204" pitchFamily="34" charset="0"/>
              </a:rPr>
              <a:t> statistic</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which</a:t>
            </a:r>
            <a:r>
              <a:rPr lang="en-GB" sz="1200" b="0" i="0" kern="1200" dirty="0">
                <a:solidFill>
                  <a:schemeClr val="tx1"/>
                </a:solidFill>
                <a:effectLst/>
                <a:latin typeface="Source Sans Pro" pitchFamily="34" charset="0"/>
                <a:ea typeface="+mn-ea"/>
                <a:cs typeface="Arial" panose="020B0604020202020204" pitchFamily="34" charset="0"/>
              </a:rPr>
              <a:t> tells you what percentage of the observed variability in effect estimates is due to heterogeneity across studies, and more than you would expect to see from random chance or sampling error alone. To interpret the </a:t>
            </a:r>
            <a:r>
              <a:rPr lang="en-GB" sz="1200" b="0" i="0" kern="1200" dirty="0" err="1">
                <a:solidFill>
                  <a:schemeClr val="tx1"/>
                </a:solidFill>
                <a:effectLst/>
                <a:latin typeface="Source Sans Pro" pitchFamily="34" charset="0"/>
                <a:ea typeface="+mn-ea"/>
                <a:cs typeface="Arial" panose="020B0604020202020204" pitchFamily="34" charset="0"/>
              </a:rPr>
              <a:t>I</a:t>
            </a:r>
            <a:r>
              <a:rPr lang="en-GB" sz="1200" b="0" i="0" kern="1200" baseline="30000" dirty="0" err="1">
                <a:solidFill>
                  <a:schemeClr val="tx1"/>
                </a:solidFill>
                <a:effectLst/>
                <a:latin typeface="Source Sans Pro" pitchFamily="34" charset="0"/>
                <a:ea typeface="+mn-ea"/>
                <a:cs typeface="Arial" panose="020B0604020202020204" pitchFamily="34" charset="0"/>
              </a:rPr>
              <a:t>2</a:t>
            </a:r>
            <a:r>
              <a:rPr lang="en-GB" sz="1200" b="0" i="0" kern="1200" dirty="0">
                <a:solidFill>
                  <a:schemeClr val="tx1"/>
                </a:solidFill>
                <a:effectLst/>
                <a:latin typeface="Source Sans Pro" pitchFamily="34" charset="0"/>
                <a:ea typeface="+mn-ea"/>
                <a:cs typeface="Arial" panose="020B0604020202020204" pitchFamily="34" charset="0"/>
              </a:rPr>
              <a:t> statistic, there are no absolute cut-off points or rules, but you can use a rough guide</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shown</a:t>
            </a:r>
            <a:r>
              <a:rPr lang="hr-HR" sz="1200" b="0" i="0" kern="1200" dirty="0">
                <a:solidFill>
                  <a:schemeClr val="tx1"/>
                </a:solidFill>
                <a:effectLst/>
                <a:latin typeface="Source Sans Pro" pitchFamily="34" charset="0"/>
                <a:ea typeface="+mn-ea"/>
                <a:cs typeface="Arial" panose="020B0604020202020204" pitchFamily="34" charset="0"/>
              </a:rPr>
              <a:t> on </a:t>
            </a:r>
            <a:r>
              <a:rPr lang="hr-HR" sz="1200" b="0" i="0" kern="1200" dirty="0" err="1">
                <a:solidFill>
                  <a:schemeClr val="tx1"/>
                </a:solidFill>
                <a:effectLst/>
                <a:latin typeface="Source Sans Pro" pitchFamily="34" charset="0"/>
                <a:ea typeface="+mn-ea"/>
                <a:cs typeface="Arial" panose="020B0604020202020204" pitchFamily="34" charset="0"/>
              </a:rPr>
              <a:t>this</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slide</a:t>
            </a:r>
            <a:r>
              <a:rPr lang="hr-HR" sz="1200" b="0" i="0" kern="1200" dirty="0">
                <a:solidFill>
                  <a:schemeClr val="tx1"/>
                </a:solidFill>
                <a:effectLst/>
                <a:latin typeface="Source Sans Pro" pitchFamily="34" charset="0"/>
                <a:ea typeface="+mn-ea"/>
                <a:cs typeface="Arial" panose="020B0604020202020204" pitchFamily="34" charset="0"/>
              </a:rPr>
              <a:t>.</a:t>
            </a:r>
          </a:p>
          <a:p>
            <a:pPr fontAlgn="base"/>
            <a:endParaRPr lang="hr-HR" sz="1200" b="0" i="0" kern="1200" dirty="0">
              <a:solidFill>
                <a:schemeClr val="tx1"/>
              </a:solidFill>
              <a:effectLst/>
              <a:latin typeface="Source Sans Pro"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Source Sans Pro" pitchFamily="34" charset="0"/>
                <a:ea typeface="+mn-ea"/>
                <a:cs typeface="Arial" panose="020B0604020202020204" pitchFamily="34" charset="0"/>
              </a:rPr>
              <a:t>It’s important that </a:t>
            </a:r>
            <a:r>
              <a:rPr lang="en-GB" sz="1200" b="0" i="0" kern="1200" dirty="0" err="1">
                <a:solidFill>
                  <a:schemeClr val="tx1"/>
                </a:solidFill>
                <a:effectLst/>
                <a:latin typeface="Source Sans Pro" pitchFamily="34" charset="0"/>
                <a:ea typeface="+mn-ea"/>
                <a:cs typeface="Arial" panose="020B0604020202020204" pitchFamily="34" charset="0"/>
              </a:rPr>
              <a:t>I</a:t>
            </a:r>
            <a:r>
              <a:rPr lang="en-GB" sz="1200" b="0" i="0" kern="1200" baseline="30000" dirty="0" err="1">
                <a:solidFill>
                  <a:schemeClr val="tx1"/>
                </a:solidFill>
                <a:effectLst/>
                <a:latin typeface="Source Sans Pro" pitchFamily="34" charset="0"/>
                <a:ea typeface="+mn-ea"/>
                <a:cs typeface="Arial" panose="020B0604020202020204" pitchFamily="34" charset="0"/>
              </a:rPr>
              <a:t>2</a:t>
            </a:r>
            <a:r>
              <a:rPr lang="en-GB" sz="1200" kern="1200" dirty="0">
                <a:solidFill>
                  <a:schemeClr val="tx1"/>
                </a:solidFill>
                <a:effectLst/>
                <a:latin typeface="Source Sans Pro" pitchFamily="34" charset="0"/>
                <a:ea typeface="+mn-ea"/>
                <a:cs typeface="Arial" panose="020B0604020202020204" pitchFamily="34" charset="0"/>
              </a:rPr>
              <a:t> is only taken as a guide, and not definitive proof that you do or don’t have heterogeneity at a particular level. Like any statistic, </a:t>
            </a:r>
            <a:r>
              <a:rPr lang="en-GB" sz="1200" b="0" i="0" kern="1200" dirty="0" err="1">
                <a:solidFill>
                  <a:schemeClr val="tx1"/>
                </a:solidFill>
                <a:effectLst/>
                <a:latin typeface="Source Sans Pro" pitchFamily="34" charset="0"/>
                <a:ea typeface="+mn-ea"/>
                <a:cs typeface="Arial" panose="020B0604020202020204" pitchFamily="34" charset="0"/>
              </a:rPr>
              <a:t>I</a:t>
            </a:r>
            <a:r>
              <a:rPr lang="en-GB" sz="1200" b="0" i="0" kern="1200" baseline="30000" dirty="0" err="1">
                <a:solidFill>
                  <a:schemeClr val="tx1"/>
                </a:solidFill>
                <a:effectLst/>
                <a:latin typeface="Source Sans Pro" pitchFamily="34" charset="0"/>
                <a:ea typeface="+mn-ea"/>
                <a:cs typeface="Arial" panose="020B0604020202020204" pitchFamily="34" charset="0"/>
              </a:rPr>
              <a:t>2</a:t>
            </a:r>
            <a:r>
              <a:rPr lang="en-GB" sz="1200" kern="1200" dirty="0">
                <a:solidFill>
                  <a:schemeClr val="tx1"/>
                </a:solidFill>
                <a:effectLst/>
                <a:latin typeface="Source Sans Pro" pitchFamily="34" charset="0"/>
                <a:ea typeface="+mn-ea"/>
                <a:cs typeface="Arial" panose="020B0604020202020204" pitchFamily="34" charset="0"/>
              </a:rPr>
              <a:t> has a level of uncertainty, so it shouldn’t be used alone.</a:t>
            </a:r>
            <a:endParaRPr lang="hr-HR" sz="1200" kern="1200" dirty="0">
              <a:solidFill>
                <a:schemeClr val="tx1"/>
              </a:solidFill>
              <a:effectLst/>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877020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GB" sz="1200" kern="1200" dirty="0">
                <a:solidFill>
                  <a:schemeClr val="tx1"/>
                </a:solidFill>
                <a:effectLst/>
                <a:latin typeface="Source Sans Pro" pitchFamily="34" charset="0"/>
                <a:ea typeface="+mn-ea"/>
                <a:cs typeface="Arial" panose="020B0604020202020204" pitchFamily="34" charset="0"/>
              </a:rPr>
              <a:t>Having identified the presence of heterogeneity, the next step is to explore the reasons for it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important</a:t>
            </a:r>
            <a:r>
              <a:rPr lang="hr-HR" sz="1200" kern="1200" dirty="0">
                <a:solidFill>
                  <a:schemeClr val="tx1"/>
                </a:solidFill>
                <a:effectLst/>
                <a:latin typeface="Source Sans Pro" pitchFamily="34" charset="0"/>
                <a:ea typeface="+mn-ea"/>
                <a:cs typeface="Arial" panose="020B0604020202020204" pitchFamily="34" charset="0"/>
              </a:rPr>
              <a:t> to note </a:t>
            </a:r>
            <a:r>
              <a:rPr lang="hr-HR" sz="1200" kern="1200" dirty="0" err="1">
                <a:solidFill>
                  <a:schemeClr val="tx1"/>
                </a:solidFill>
                <a:effectLst/>
                <a:latin typeface="Source Sans Pro" pitchFamily="34" charset="0"/>
                <a:ea typeface="+mn-ea"/>
                <a:cs typeface="Arial" panose="020B0604020202020204" pitchFamily="34" charset="0"/>
              </a:rPr>
              <a:t>that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focus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is</a:t>
            </a:r>
            <a:r>
              <a:rPr lang="hr-HR" sz="1200" kern="1200" dirty="0">
                <a:solidFill>
                  <a:schemeClr val="tx1"/>
                </a:solidFill>
                <a:effectLst/>
                <a:latin typeface="Source Sans Pro" pitchFamily="34" charset="0"/>
                <a:ea typeface="+mn-ea"/>
                <a:cs typeface="Arial" panose="020B0604020202020204" pitchFamily="34" charset="0"/>
              </a:rPr>
              <a:t> on </a:t>
            </a:r>
            <a:r>
              <a:rPr lang="en-AU" sz="1200" b="1" kern="1200" dirty="0">
                <a:solidFill>
                  <a:schemeClr val="tx1"/>
                </a:solidFill>
                <a:effectLst/>
                <a:latin typeface="Source Sans Pro" pitchFamily="34" charset="0"/>
                <a:ea typeface="+mn-ea"/>
                <a:cs typeface="Arial" panose="020B0604020202020204" pitchFamily="34" charset="0"/>
              </a:rPr>
              <a:t>unexplained</a:t>
            </a:r>
            <a:r>
              <a:rPr lang="en-AU" sz="1200" kern="1200" dirty="0">
                <a:solidFill>
                  <a:schemeClr val="tx1"/>
                </a:solidFill>
                <a:effectLst/>
                <a:latin typeface="Source Sans Pro" pitchFamily="34" charset="0"/>
                <a:ea typeface="+mn-ea"/>
                <a:cs typeface="Arial" panose="020B0604020202020204" pitchFamily="34" charset="0"/>
              </a:rPr>
              <a:t> heterogeneity. If we have a high level of heterogeneity, but a convincing and complete explanation for it, then this does not cause us concern in the interpretation of the results. But we would be concerned if we had wide variability in effects, without a plausible explanation. Heterogeneity may, for example, be explained by differences in participant characteristics (e.g. stage of disease, comorbidities), intervention (e.g. dose, way of delivery), outcome (varying definitions, methods of measurement), or quality of design and execution of included studies.</a:t>
            </a:r>
            <a:endParaRPr lang="en-GB" dirty="0"/>
          </a:p>
        </p:txBody>
      </p:sp>
    </p:spTree>
    <p:extLst>
      <p:ext uri="{BB962C8B-B14F-4D97-AF65-F5344CB8AC3E}">
        <p14:creationId xmlns:p14="http://schemas.microsoft.com/office/powerpoint/2010/main" val="3152706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846138" y="742950"/>
            <a:ext cx="4949825" cy="3713163"/>
          </a:xfrm>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sz="1100" kern="1200" dirty="0" err="1">
                <a:solidFill>
                  <a:schemeClr val="tx1"/>
                </a:solidFill>
                <a:effectLst/>
                <a:latin typeface="+mn-lt"/>
                <a:ea typeface="+mn-ea"/>
                <a:cs typeface="+mn-cs"/>
              </a:rPr>
              <a:t>Back</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our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caffeine</a:t>
            </a:r>
            <a:r>
              <a:rPr lang="en-CA" sz="1100" kern="1200" dirty="0">
                <a:solidFill>
                  <a:schemeClr val="tx1"/>
                </a:solidFill>
                <a:effectLst/>
                <a:latin typeface="+mn-lt"/>
                <a:ea typeface="+mn-ea"/>
                <a:cs typeface="+mn-cs"/>
              </a:rPr>
              <a:t> example, we have a forest plot to help us assess heterogeneity. </a:t>
            </a:r>
            <a:endParaRPr lang="hr-HR" sz="1100" kern="1200" dirty="0">
              <a:solidFill>
                <a:schemeClr val="tx1"/>
              </a:solidFill>
              <a:effectLst/>
              <a:latin typeface="+mn-lt"/>
              <a:ea typeface="+mn-ea"/>
              <a:cs typeface="+mn-cs"/>
            </a:endParaRPr>
          </a:p>
          <a:p>
            <a:r>
              <a:rPr lang="en-CA" sz="1100" kern="1200" dirty="0">
                <a:solidFill>
                  <a:schemeClr val="tx1"/>
                </a:solidFill>
                <a:effectLst/>
                <a:latin typeface="+mn-lt"/>
                <a:ea typeface="+mn-ea"/>
                <a:cs typeface="+mn-cs"/>
              </a:rPr>
              <a:t>ASK: What would you say about the consistency of the evidence for this outcome? Is there a reason to downgrade the </a:t>
            </a:r>
            <a:r>
              <a:rPr lang="hr-HR" sz="1100" kern="1200" dirty="0" err="1">
                <a:solidFill>
                  <a:schemeClr val="tx1"/>
                </a:solidFill>
                <a:effectLst/>
                <a:latin typeface="+mn-lt"/>
                <a:ea typeface="+mn-ea"/>
                <a:cs typeface="+mn-cs"/>
              </a:rPr>
              <a:t>certainty</a:t>
            </a:r>
            <a:r>
              <a:rPr lang="en-CA" sz="1100" kern="1200" dirty="0">
                <a:solidFill>
                  <a:schemeClr val="tx1"/>
                </a:solidFill>
                <a:effectLst/>
                <a:latin typeface="+mn-lt"/>
                <a:ea typeface="+mn-ea"/>
                <a:cs typeface="+mn-cs"/>
              </a:rPr>
              <a:t> of evidence for inconsistency?</a:t>
            </a:r>
            <a:endParaRPr lang="hr-HR"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[NOTE TO TRAINERS: Allow the group to reach their own conclusion. </a:t>
            </a:r>
            <a:r>
              <a:rPr lang="en-CA" sz="1100" kern="1200" dirty="0">
                <a:solidFill>
                  <a:schemeClr val="tx1"/>
                </a:solidFill>
                <a:effectLst/>
                <a:latin typeface="+mn-lt"/>
                <a:ea typeface="+mn-ea"/>
                <a:cs typeface="+mn-cs"/>
              </a:rPr>
              <a:t>Note that although not all the studies estimated the same direction of effect, this is not </a:t>
            </a:r>
            <a:r>
              <a:rPr lang="hr-HR" sz="1100" kern="1200" dirty="0" err="1">
                <a:solidFill>
                  <a:schemeClr val="tx1"/>
                </a:solidFill>
                <a:effectLst/>
                <a:latin typeface="+mn-lt"/>
                <a:ea typeface="+mn-ea"/>
                <a:cs typeface="+mn-cs"/>
              </a:rPr>
              <a:t>an</a:t>
            </a:r>
            <a:r>
              <a:rPr lang="en-CA" sz="1100" kern="1200" dirty="0">
                <a:solidFill>
                  <a:schemeClr val="tx1"/>
                </a:solidFill>
                <a:effectLst/>
                <a:latin typeface="+mn-lt"/>
                <a:ea typeface="+mn-ea"/>
                <a:cs typeface="+mn-cs"/>
              </a:rPr>
              <a:t> important factor in heterogeneity – it doesn’t matter whether the blue dot is on one side of the line of no effect or the other. It is more useful to look at the confidence intervals (do they overlap?) and statistical measures of heterogeneity. In this example, </a:t>
            </a:r>
            <a:r>
              <a:rPr lang="en-US" sz="1100" kern="1200" dirty="0">
                <a:solidFill>
                  <a:schemeClr val="tx1"/>
                </a:solidFill>
                <a:effectLst/>
                <a:latin typeface="+mn-lt"/>
                <a:ea typeface="+mn-ea"/>
                <a:cs typeface="+mn-cs"/>
              </a:rPr>
              <a:t>based on </a:t>
            </a:r>
            <a:r>
              <a:rPr lang="en-US" sz="1100" kern="1200" dirty="0" err="1">
                <a:solidFill>
                  <a:schemeClr val="tx1"/>
                </a:solidFill>
                <a:effectLst/>
                <a:latin typeface="+mn-lt"/>
                <a:ea typeface="+mn-ea"/>
                <a:cs typeface="+mn-cs"/>
              </a:rPr>
              <a:t>I</a:t>
            </a:r>
            <a:r>
              <a:rPr lang="en-US" sz="1100" kern="1200" baseline="30000" dirty="0" err="1">
                <a:solidFill>
                  <a:schemeClr val="tx1"/>
                </a:solidFill>
                <a:effectLst/>
                <a:latin typeface="+mn-lt"/>
                <a:ea typeface="+mn-ea"/>
                <a:cs typeface="+mn-cs"/>
              </a:rPr>
              <a:t>2</a:t>
            </a:r>
            <a:r>
              <a:rPr lang="en-US" sz="1100" kern="1200" dirty="0">
                <a:solidFill>
                  <a:schemeClr val="tx1"/>
                </a:solidFill>
                <a:effectLst/>
                <a:latin typeface="+mn-lt"/>
                <a:ea typeface="+mn-ea"/>
                <a:cs typeface="+mn-cs"/>
              </a:rPr>
              <a:t> (0%) and high amount of overlap between confidence intervals, there is no observed heterogeneity in this case.]</a:t>
            </a:r>
            <a:endParaRPr lang="hr-HR" sz="1100" kern="1200" dirty="0">
              <a:solidFill>
                <a:schemeClr val="tx1"/>
              </a:solidFill>
              <a:effectLst/>
              <a:latin typeface="+mn-lt"/>
              <a:ea typeface="+mn-ea"/>
              <a:cs typeface="+mn-cs"/>
            </a:endParaRPr>
          </a:p>
        </p:txBody>
      </p:sp>
      <p:sp>
        <p:nvSpPr>
          <p:cNvPr id="68612" name="Slide Number Placeholder 3"/>
          <p:cNvSpPr>
            <a:spLocks noGrp="1"/>
          </p:cNvSpPr>
          <p:nvPr>
            <p:ph type="sldNum" sz="quarter" idx="5"/>
          </p:nvPr>
        </p:nvSpPr>
        <p:spPr/>
        <p:txBody>
          <a:bodyPr/>
          <a:lstStyle>
            <a:lvl1pPr eaLnBrk="0" hangingPunct="0">
              <a:defRPr kumimoji="1" sz="2400">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sz="2400">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sz="2400">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sz="2400">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eaLnBrk="1" hangingPunct="1"/>
            <a:fld id="{00A41BBE-7685-439E-9CD8-353483173FCC}" type="slidenum">
              <a:rPr kumimoji="0" lang="en-US" altLang="x-none" sz="1200"/>
              <a:pPr eaLnBrk="1" hangingPunct="1"/>
              <a:t>28</a:t>
            </a:fld>
            <a:endParaRPr kumimoji="0" lang="en-US" altLang="x-none" sz="1200"/>
          </a:p>
        </p:txBody>
      </p:sp>
    </p:spTree>
    <p:extLst>
      <p:ext uri="{BB962C8B-B14F-4D97-AF65-F5344CB8AC3E}">
        <p14:creationId xmlns:p14="http://schemas.microsoft.com/office/powerpoint/2010/main" val="2649285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NOTE TO </a:t>
            </a:r>
            <a:r>
              <a:rPr lang="hr-HR" dirty="0" err="1"/>
              <a:t>TRAINERS</a:t>
            </a:r>
            <a:r>
              <a:rPr lang="hr-HR" dirty="0"/>
              <a:t>: Note </a:t>
            </a:r>
            <a:r>
              <a:rPr lang="hr-HR" dirty="0" err="1"/>
              <a:t>down</a:t>
            </a:r>
            <a:r>
              <a:rPr lang="hr-HR" dirty="0"/>
              <a:t> </a:t>
            </a:r>
            <a:r>
              <a:rPr lang="hr-HR" dirty="0" err="1"/>
              <a:t>the</a:t>
            </a:r>
            <a:r>
              <a:rPr lang="hr-HR" dirty="0"/>
              <a:t> </a:t>
            </a:r>
            <a:r>
              <a:rPr lang="hr-HR" dirty="0" err="1"/>
              <a:t>group’s</a:t>
            </a:r>
            <a:r>
              <a:rPr lang="hr-HR" dirty="0"/>
              <a:t> </a:t>
            </a:r>
            <a:r>
              <a:rPr lang="hr-HR" dirty="0" err="1"/>
              <a:t>decision</a:t>
            </a:r>
            <a:r>
              <a:rPr lang="hr-HR" dirty="0"/>
              <a:t>.</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hr-HR" dirty="0" err="1"/>
              <a:t>Suggest</a:t>
            </a:r>
            <a:r>
              <a:rPr lang="hr-HR" dirty="0"/>
              <a:t> </a:t>
            </a:r>
            <a:r>
              <a:rPr lang="hr-HR" dirty="0" err="1"/>
              <a:t>not</a:t>
            </a:r>
            <a:r>
              <a:rPr lang="hr-HR" dirty="0"/>
              <a:t> to </a:t>
            </a:r>
            <a:r>
              <a:rPr lang="hr-HR" dirty="0" err="1"/>
              <a:t>downgrade</a:t>
            </a:r>
            <a:r>
              <a:rPr lang="hr-HR" dirty="0"/>
              <a:t> for </a:t>
            </a:r>
            <a:r>
              <a:rPr lang="hr-HR" dirty="0" err="1"/>
              <a:t>inconsistency</a:t>
            </a:r>
            <a:r>
              <a:rPr lang="hr-HR" dirty="0"/>
              <a:t>.</a:t>
            </a:r>
            <a:endParaRPr lang="en-GB" dirty="0"/>
          </a:p>
        </p:txBody>
      </p:sp>
    </p:spTree>
    <p:extLst>
      <p:ext uri="{BB962C8B-B14F-4D97-AF65-F5344CB8AC3E}">
        <p14:creationId xmlns:p14="http://schemas.microsoft.com/office/powerpoint/2010/main" val="59400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sz="1200" kern="1200" dirty="0">
                <a:solidFill>
                  <a:schemeClr val="tx1"/>
                </a:solidFill>
                <a:effectLst/>
                <a:latin typeface="Source Sans Pro" pitchFamily="34" charset="0"/>
                <a:ea typeface="+mn-ea"/>
                <a:cs typeface="Arial" panose="020B0604020202020204" pitchFamily="34" charset="0"/>
              </a:rPr>
              <a:t>In </a:t>
            </a:r>
            <a:r>
              <a:rPr lang="hr-HR" sz="1200" kern="1200" dirty="0" err="1">
                <a:solidFill>
                  <a:schemeClr val="tx1"/>
                </a:solidFill>
                <a:effectLst/>
                <a:latin typeface="Source Sans Pro" pitchFamily="34" charset="0"/>
                <a:ea typeface="+mn-ea"/>
                <a:cs typeface="Arial" panose="020B0604020202020204" pitchFamily="34" charset="0"/>
              </a:rPr>
              <a:t>this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session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we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will</a:t>
            </a:r>
            <a:r>
              <a:rPr lang="hr-HR" sz="1200" kern="1200" baseline="0" dirty="0">
                <a:solidFill>
                  <a:schemeClr val="tx1"/>
                </a:solidFill>
                <a:effectLst/>
                <a:latin typeface="Source Sans Pro" pitchFamily="34" charset="0"/>
                <a:ea typeface="+mn-ea"/>
                <a:cs typeface="Arial" panose="020B0604020202020204" pitchFamily="34" charset="0"/>
              </a:rPr>
              <a:t> start </a:t>
            </a:r>
            <a:r>
              <a:rPr lang="hr-HR" sz="1200" kern="1200" baseline="0" dirty="0" err="1">
                <a:solidFill>
                  <a:schemeClr val="tx1"/>
                </a:solidFill>
                <a:effectLst/>
                <a:latin typeface="Source Sans Pro" pitchFamily="34" charset="0"/>
                <a:ea typeface="+mn-ea"/>
                <a:cs typeface="Arial" panose="020B0604020202020204" pitchFamily="34" charset="0"/>
              </a:rPr>
              <a:t>with</a:t>
            </a:r>
            <a:r>
              <a:rPr lang="hr-HR" sz="1200" kern="1200" baseline="0" dirty="0">
                <a:solidFill>
                  <a:schemeClr val="tx1"/>
                </a:solidFill>
                <a:effectLst/>
                <a:latin typeface="Source Sans Pro" pitchFamily="34" charset="0"/>
                <a:ea typeface="+mn-ea"/>
                <a:cs typeface="Arial" panose="020B0604020202020204" pitchFamily="34" charset="0"/>
              </a:rPr>
              <a:t> a </a:t>
            </a:r>
            <a:r>
              <a:rPr lang="hr-HR" sz="1200" kern="1200" baseline="0" dirty="0" err="1">
                <a:solidFill>
                  <a:schemeClr val="tx1"/>
                </a:solidFill>
                <a:effectLst/>
                <a:latin typeface="Source Sans Pro" pitchFamily="34" charset="0"/>
                <a:ea typeface="+mn-ea"/>
                <a:cs typeface="Arial" panose="020B0604020202020204" pitchFamily="34" charset="0"/>
              </a:rPr>
              <a:t>reminder</a:t>
            </a:r>
            <a:r>
              <a:rPr lang="hr-HR" sz="1200" kern="1200" baseline="0" dirty="0">
                <a:solidFill>
                  <a:schemeClr val="tx1"/>
                </a:solidFill>
                <a:effectLst/>
                <a:latin typeface="Source Sans Pro" pitchFamily="34" charset="0"/>
                <a:ea typeface="+mn-ea"/>
                <a:cs typeface="Arial" panose="020B0604020202020204" pitchFamily="34" charset="0"/>
              </a:rPr>
              <a:t> on how to </a:t>
            </a:r>
            <a:r>
              <a:rPr lang="hr-HR" sz="1200" kern="1200" baseline="0" dirty="0" err="1">
                <a:solidFill>
                  <a:schemeClr val="tx1"/>
                </a:solidFill>
                <a:effectLst/>
                <a:latin typeface="Source Sans Pro" pitchFamily="34" charset="0"/>
                <a:ea typeface="+mn-ea"/>
                <a:cs typeface="Arial" panose="020B0604020202020204" pitchFamily="34" charset="0"/>
              </a:rPr>
              <a:t>read</a:t>
            </a:r>
            <a:r>
              <a:rPr lang="hr-HR" sz="1200" kern="1200" baseline="0" dirty="0">
                <a:solidFill>
                  <a:schemeClr val="tx1"/>
                </a:solidFill>
                <a:effectLst/>
                <a:latin typeface="Source Sans Pro" pitchFamily="34" charset="0"/>
                <a:ea typeface="+mn-ea"/>
                <a:cs typeface="Arial" panose="020B0604020202020204" pitchFamily="34" charset="0"/>
              </a:rPr>
              <a:t> and </a:t>
            </a:r>
            <a:r>
              <a:rPr lang="hr-HR" sz="1200" kern="1200" baseline="0" dirty="0" err="1">
                <a:solidFill>
                  <a:schemeClr val="tx1"/>
                </a:solidFill>
                <a:effectLst/>
                <a:latin typeface="Source Sans Pro" pitchFamily="34" charset="0"/>
                <a:ea typeface="+mn-ea"/>
                <a:cs typeface="Arial" panose="020B0604020202020204" pitchFamily="34" charset="0"/>
              </a:rPr>
              <a:t>understand</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the</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results</a:t>
            </a:r>
            <a:r>
              <a:rPr lang="hr-HR" sz="1200" kern="1200" baseline="0" dirty="0">
                <a:solidFill>
                  <a:schemeClr val="tx1"/>
                </a:solidFill>
                <a:effectLst/>
                <a:latin typeface="Source Sans Pro" pitchFamily="34" charset="0"/>
                <a:ea typeface="+mn-ea"/>
                <a:cs typeface="Arial" panose="020B0604020202020204" pitchFamily="34" charset="0"/>
              </a:rPr>
              <a:t> of </a:t>
            </a:r>
            <a:r>
              <a:rPr lang="hr-HR" sz="1200" kern="1200" baseline="0" dirty="0" err="1">
                <a:solidFill>
                  <a:schemeClr val="tx1"/>
                </a:solidFill>
                <a:effectLst/>
                <a:latin typeface="Source Sans Pro" pitchFamily="34" charset="0"/>
                <a:ea typeface="+mn-ea"/>
                <a:cs typeface="Arial" panose="020B0604020202020204" pitchFamily="34" charset="0"/>
              </a:rPr>
              <a:t>an</a:t>
            </a:r>
            <a:r>
              <a:rPr lang="hr-HR" sz="1200" kern="1200" baseline="0" dirty="0">
                <a:solidFill>
                  <a:schemeClr val="tx1"/>
                </a:solidFill>
                <a:effectLst/>
                <a:latin typeface="Source Sans Pro" pitchFamily="34" charset="0"/>
                <a:ea typeface="+mn-ea"/>
                <a:cs typeface="Arial" panose="020B0604020202020204" pitchFamily="34" charset="0"/>
              </a:rPr>
              <a:t> meta-</a:t>
            </a:r>
            <a:r>
              <a:rPr lang="hr-HR" sz="1200" kern="1200" baseline="0" dirty="0" err="1">
                <a:solidFill>
                  <a:schemeClr val="tx1"/>
                </a:solidFill>
                <a:effectLst/>
                <a:latin typeface="Source Sans Pro" pitchFamily="34" charset="0"/>
                <a:ea typeface="+mn-ea"/>
                <a:cs typeface="Arial" panose="020B0604020202020204" pitchFamily="34" charset="0"/>
              </a:rPr>
              <a:t>analysis</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We</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will</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then</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describe</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the</a:t>
            </a:r>
            <a:r>
              <a:rPr lang="hr-HR" sz="1200" kern="1200" baseline="0" dirty="0">
                <a:solidFill>
                  <a:schemeClr val="tx1"/>
                </a:solidFill>
                <a:effectLst/>
                <a:latin typeface="Source Sans Pro" pitchFamily="34" charset="0"/>
                <a:ea typeface="+mn-ea"/>
                <a:cs typeface="Arial" panose="020B0604020202020204" pitchFamily="34" charset="0"/>
              </a:rPr>
              <a:t> GRADE </a:t>
            </a:r>
            <a:r>
              <a:rPr lang="hr-HR" sz="1200" kern="1200" baseline="0" dirty="0" err="1">
                <a:solidFill>
                  <a:schemeClr val="tx1"/>
                </a:solidFill>
                <a:effectLst/>
                <a:latin typeface="Source Sans Pro" pitchFamily="34" charset="0"/>
                <a:ea typeface="+mn-ea"/>
                <a:cs typeface="Arial" panose="020B0604020202020204" pitchFamily="34" charset="0"/>
              </a:rPr>
              <a:t>approach</a:t>
            </a:r>
            <a:r>
              <a:rPr lang="hr-HR" sz="1200" kern="1200" baseline="0" dirty="0">
                <a:solidFill>
                  <a:schemeClr val="tx1"/>
                </a:solidFill>
                <a:effectLst/>
                <a:latin typeface="Source Sans Pro" pitchFamily="34" charset="0"/>
                <a:ea typeface="+mn-ea"/>
                <a:cs typeface="Arial" panose="020B0604020202020204" pitchFamily="34" charset="0"/>
              </a:rPr>
              <a:t> to </a:t>
            </a:r>
            <a:r>
              <a:rPr lang="hr-HR" sz="1200" kern="1200" baseline="0" dirty="0" err="1">
                <a:solidFill>
                  <a:schemeClr val="tx1"/>
                </a:solidFill>
                <a:effectLst/>
                <a:latin typeface="Source Sans Pro" pitchFamily="34" charset="0"/>
                <a:ea typeface="+mn-ea"/>
                <a:cs typeface="Arial" panose="020B0604020202020204" pitchFamily="34" charset="0"/>
              </a:rPr>
              <a:t>assessment</a:t>
            </a:r>
            <a:r>
              <a:rPr lang="hr-HR" sz="1200" kern="1200" baseline="0" dirty="0">
                <a:solidFill>
                  <a:schemeClr val="tx1"/>
                </a:solidFill>
                <a:effectLst/>
                <a:latin typeface="Source Sans Pro" pitchFamily="34" charset="0"/>
                <a:ea typeface="+mn-ea"/>
                <a:cs typeface="Arial" panose="020B0604020202020204" pitchFamily="34" charset="0"/>
              </a:rPr>
              <a:t> of </a:t>
            </a:r>
            <a:r>
              <a:rPr lang="hr-HR" sz="1200" kern="1200" baseline="0" dirty="0" err="1">
                <a:solidFill>
                  <a:schemeClr val="tx1"/>
                </a:solidFill>
                <a:effectLst/>
                <a:latin typeface="Source Sans Pro" pitchFamily="34" charset="0"/>
                <a:ea typeface="+mn-ea"/>
                <a:cs typeface="Arial" panose="020B0604020202020204" pitchFamily="34" charset="0"/>
              </a:rPr>
              <a:t>the</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certainy</a:t>
            </a:r>
            <a:r>
              <a:rPr lang="hr-HR" sz="1200" kern="1200" baseline="0" dirty="0">
                <a:solidFill>
                  <a:schemeClr val="tx1"/>
                </a:solidFill>
                <a:effectLst/>
                <a:latin typeface="Source Sans Pro" pitchFamily="34" charset="0"/>
                <a:ea typeface="+mn-ea"/>
                <a:cs typeface="Arial" panose="020B0604020202020204" pitchFamily="34" charset="0"/>
              </a:rPr>
              <a:t> of </a:t>
            </a:r>
            <a:r>
              <a:rPr lang="hr-HR" sz="1200" kern="1200" baseline="0" dirty="0" err="1">
                <a:solidFill>
                  <a:schemeClr val="tx1"/>
                </a:solidFill>
                <a:effectLst/>
                <a:latin typeface="Source Sans Pro" pitchFamily="34" charset="0"/>
                <a:ea typeface="+mn-ea"/>
                <a:cs typeface="Arial" panose="020B0604020202020204" pitchFamily="34" charset="0"/>
              </a:rPr>
              <a:t>evidence</a:t>
            </a:r>
            <a:r>
              <a:rPr lang="hr-HR" sz="1200" kern="1200" baseline="0" dirty="0">
                <a:solidFill>
                  <a:schemeClr val="tx1"/>
                </a:solidFill>
                <a:effectLst/>
                <a:latin typeface="Source Sans Pro" pitchFamily="34" charset="0"/>
                <a:ea typeface="+mn-ea"/>
                <a:cs typeface="Arial" panose="020B0604020202020204" pitchFamily="34" charset="0"/>
              </a:rPr>
              <a:t> and </a:t>
            </a:r>
            <a:r>
              <a:rPr lang="hr-HR" sz="1200" kern="1200" baseline="0" dirty="0" err="1">
                <a:solidFill>
                  <a:schemeClr val="tx1"/>
                </a:solidFill>
                <a:effectLst/>
                <a:latin typeface="Source Sans Pro" pitchFamily="34" charset="0"/>
                <a:ea typeface="+mn-ea"/>
                <a:cs typeface="Arial" panose="020B0604020202020204" pitchFamily="34" charset="0"/>
              </a:rPr>
              <a:t>explain</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its</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central</a:t>
            </a:r>
            <a:r>
              <a:rPr lang="hr-HR" sz="1200" kern="1200" baseline="0" dirty="0">
                <a:solidFill>
                  <a:schemeClr val="tx1"/>
                </a:solidFill>
                <a:effectLst/>
                <a:latin typeface="Source Sans Pro" pitchFamily="34" charset="0"/>
                <a:ea typeface="+mn-ea"/>
                <a:cs typeface="Arial" panose="020B0604020202020204" pitchFamily="34" charset="0"/>
              </a:rPr>
              <a:t> role </a:t>
            </a:r>
            <a:r>
              <a:rPr lang="hr-HR" sz="1200" kern="1200" baseline="0" dirty="0" err="1">
                <a:solidFill>
                  <a:schemeClr val="tx1"/>
                </a:solidFill>
                <a:effectLst/>
                <a:latin typeface="Source Sans Pro" pitchFamily="34" charset="0"/>
                <a:ea typeface="+mn-ea"/>
                <a:cs typeface="Arial" panose="020B0604020202020204" pitchFamily="34" charset="0"/>
              </a:rPr>
              <a:t>in</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interpreting</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the</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findings</a:t>
            </a:r>
            <a:r>
              <a:rPr lang="hr-HR" sz="1200" kern="1200" baseline="0" dirty="0">
                <a:solidFill>
                  <a:schemeClr val="tx1"/>
                </a:solidFill>
                <a:effectLst/>
                <a:latin typeface="Source Sans Pro" pitchFamily="34" charset="0"/>
                <a:ea typeface="+mn-ea"/>
                <a:cs typeface="Arial" panose="020B0604020202020204" pitchFamily="34" charset="0"/>
              </a:rPr>
              <a:t> of </a:t>
            </a:r>
            <a:r>
              <a:rPr lang="hr-HR" sz="1200" kern="1200" baseline="0" dirty="0" err="1">
                <a:solidFill>
                  <a:schemeClr val="tx1"/>
                </a:solidFill>
                <a:effectLst/>
                <a:latin typeface="Source Sans Pro" pitchFamily="34" charset="0"/>
                <a:ea typeface="+mn-ea"/>
                <a:cs typeface="Arial" panose="020B0604020202020204" pitchFamily="34" charset="0"/>
              </a:rPr>
              <a:t>your</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systematic</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review</a:t>
            </a:r>
            <a:r>
              <a:rPr lang="hr-HR" sz="1200" kern="1200" baseline="0" dirty="0">
                <a:solidFill>
                  <a:schemeClr val="tx1"/>
                </a:solidFill>
                <a:effectLst/>
                <a:latin typeface="Source Sans Pro" pitchFamily="34" charset="0"/>
                <a:ea typeface="+mn-ea"/>
                <a:cs typeface="Arial" panose="020B0604020202020204" pitchFamily="34" charset="0"/>
              </a:rPr>
              <a:t>. </a:t>
            </a:r>
          </a:p>
          <a:p>
            <a:r>
              <a:rPr lang="hr-HR" sz="1200" kern="1200" baseline="0" dirty="0" err="1">
                <a:solidFill>
                  <a:schemeClr val="tx1"/>
                </a:solidFill>
                <a:effectLst/>
                <a:latin typeface="Source Sans Pro" pitchFamily="34" charset="0"/>
                <a:ea typeface="+mn-ea"/>
                <a:cs typeface="Arial" panose="020B0604020202020204" pitchFamily="34" charset="0"/>
              </a:rPr>
              <a:t>We</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will</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also</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look</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in</a:t>
            </a:r>
            <a:r>
              <a:rPr lang="hr-HR" sz="1200" kern="1200" baseline="0" dirty="0">
                <a:solidFill>
                  <a:schemeClr val="tx1"/>
                </a:solidFill>
                <a:effectLst/>
                <a:latin typeface="Source Sans Pro" pitchFamily="34" charset="0"/>
                <a:ea typeface="+mn-ea"/>
                <a:cs typeface="Arial" panose="020B0604020202020204" pitchFamily="34" charset="0"/>
              </a:rPr>
              <a:t> more </a:t>
            </a:r>
            <a:r>
              <a:rPr lang="hr-HR" sz="1200" kern="1200" baseline="0" dirty="0" err="1">
                <a:solidFill>
                  <a:schemeClr val="tx1"/>
                </a:solidFill>
                <a:effectLst/>
                <a:latin typeface="Source Sans Pro" pitchFamily="34" charset="0"/>
                <a:ea typeface="+mn-ea"/>
                <a:cs typeface="Arial" panose="020B0604020202020204" pitchFamily="34" charset="0"/>
              </a:rPr>
              <a:t>detail</a:t>
            </a:r>
            <a:r>
              <a:rPr lang="hr-HR" sz="1200" kern="1200" baseline="0" dirty="0">
                <a:solidFill>
                  <a:schemeClr val="tx1"/>
                </a:solidFill>
                <a:effectLst/>
                <a:latin typeface="Source Sans Pro" pitchFamily="34" charset="0"/>
                <a:ea typeface="+mn-ea"/>
                <a:cs typeface="Arial" panose="020B0604020202020204" pitchFamily="34" charset="0"/>
              </a:rPr>
              <a:t> at </a:t>
            </a:r>
            <a:r>
              <a:rPr lang="hr-HR" sz="1200" kern="1200" baseline="0" dirty="0" err="1">
                <a:solidFill>
                  <a:schemeClr val="tx1"/>
                </a:solidFill>
                <a:effectLst/>
                <a:latin typeface="Source Sans Pro" pitchFamily="34" charset="0"/>
                <a:ea typeface="+mn-ea"/>
                <a:cs typeface="Arial" panose="020B0604020202020204" pitchFamily="34" charset="0"/>
              </a:rPr>
              <a:t>factors</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leading</a:t>
            </a:r>
            <a:r>
              <a:rPr lang="hr-HR" sz="1200" kern="1200" baseline="0" dirty="0">
                <a:solidFill>
                  <a:schemeClr val="tx1"/>
                </a:solidFill>
                <a:effectLst/>
                <a:latin typeface="Source Sans Pro" pitchFamily="34" charset="0"/>
                <a:ea typeface="+mn-ea"/>
                <a:cs typeface="Arial" panose="020B0604020202020204" pitchFamily="34" charset="0"/>
              </a:rPr>
              <a:t> to </a:t>
            </a:r>
            <a:r>
              <a:rPr lang="hr-HR" sz="1200" kern="1200" baseline="0" dirty="0" err="1">
                <a:solidFill>
                  <a:schemeClr val="tx1"/>
                </a:solidFill>
                <a:effectLst/>
                <a:latin typeface="Source Sans Pro" pitchFamily="34" charset="0"/>
                <a:ea typeface="+mn-ea"/>
                <a:cs typeface="Arial" panose="020B0604020202020204" pitchFamily="34" charset="0"/>
              </a:rPr>
              <a:t>downgrading</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or</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upgrading</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the</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certainty</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of</a:t>
            </a:r>
            <a:r>
              <a:rPr lang="hr-HR" sz="1200" kern="1200" baseline="0" dirty="0">
                <a:solidFill>
                  <a:schemeClr val="tx1"/>
                </a:solidFill>
                <a:effectLst/>
                <a:latin typeface="Source Sans Pro" pitchFamily="34" charset="0"/>
                <a:ea typeface="+mn-ea"/>
                <a:cs typeface="Arial" panose="020B0604020202020204" pitchFamily="34" charset="0"/>
              </a:rPr>
              <a:t> </a:t>
            </a:r>
            <a:r>
              <a:rPr lang="hr-HR" sz="1200" kern="1200" baseline="0" dirty="0" err="1">
                <a:solidFill>
                  <a:schemeClr val="tx1"/>
                </a:solidFill>
                <a:effectLst/>
                <a:latin typeface="Source Sans Pro" pitchFamily="34" charset="0"/>
                <a:ea typeface="+mn-ea"/>
                <a:cs typeface="Arial" panose="020B0604020202020204" pitchFamily="34" charset="0"/>
              </a:rPr>
              <a:t>evidence</a:t>
            </a:r>
            <a:r>
              <a:rPr lang="hr-HR" sz="1200" kern="1200" baseline="0" dirty="0">
                <a:solidFill>
                  <a:schemeClr val="tx1"/>
                </a:solidFill>
                <a:effectLst/>
                <a:latin typeface="Source Sans Pro" pitchFamily="34" charset="0"/>
                <a:ea typeface="+mn-ea"/>
                <a:cs typeface="Arial" panose="020B0604020202020204" pitchFamily="34" charset="0"/>
              </a:rPr>
              <a:t>.</a:t>
            </a:r>
          </a:p>
          <a:p>
            <a:endParaRPr lang="en-US" altLang="en-US" dirty="0"/>
          </a:p>
        </p:txBody>
      </p:sp>
    </p:spTree>
    <p:extLst>
      <p:ext uri="{BB962C8B-B14F-4D97-AF65-F5344CB8AC3E}">
        <p14:creationId xmlns:p14="http://schemas.microsoft.com/office/powerpoint/2010/main" val="3062212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42975" y="779463"/>
            <a:ext cx="5199063" cy="38989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Source Sans Pro" pitchFamily="34" charset="0"/>
                <a:ea typeface="+mn-ea"/>
                <a:cs typeface="Arial" panose="020B0604020202020204" pitchFamily="34" charset="0"/>
              </a:rPr>
              <a:t>Direct evidence consists of research that directly compares the interventions which we are interested in, delivered to the populations in which we are interested, and measures the outcomes important to patients</a:t>
            </a:r>
            <a:r>
              <a:rPr lang="hr-HR" sz="1200" kern="1200" dirty="0">
                <a:solidFill>
                  <a:schemeClr val="tx1"/>
                </a:solidFill>
                <a:effectLst/>
                <a:latin typeface="Source Sans Pro" pitchFamily="34" charset="0"/>
                <a:ea typeface="+mn-ea"/>
                <a:cs typeface="Arial" panose="020B0604020202020204" pitchFamily="34" charset="0"/>
              </a:rPr>
              <a:t>. To </a:t>
            </a:r>
            <a:r>
              <a:rPr lang="hr-HR" sz="1200" kern="1200" dirty="0" err="1">
                <a:solidFill>
                  <a:schemeClr val="tx1"/>
                </a:solidFill>
                <a:effectLst/>
                <a:latin typeface="Source Sans Pro" pitchFamily="34" charset="0"/>
                <a:ea typeface="+mn-ea"/>
                <a:cs typeface="Arial" panose="020B0604020202020204" pitchFamily="34" charset="0"/>
              </a:rPr>
              <a:t>judge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directness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of</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evidence</a:t>
            </a:r>
            <a:r>
              <a:rPr lang="hr-HR" sz="1200" kern="1200" dirty="0">
                <a:solidFill>
                  <a:schemeClr val="tx1"/>
                </a:solidFill>
                <a:effectLst/>
                <a:latin typeface="Source Sans Pro" pitchFamily="34" charset="0"/>
                <a:ea typeface="+mn-ea"/>
                <a:cs typeface="Arial" panose="020B0604020202020204" pitchFamily="34" charset="0"/>
              </a:rPr>
              <a:t>, </a:t>
            </a:r>
            <a:r>
              <a:rPr lang="en-CA" altLang="en-US" dirty="0"/>
              <a:t>consider the original scope of the review – the question you set out to investigate at the very beginning. Can the evidence you have found be used to answer your broad review question? </a:t>
            </a:r>
            <a:r>
              <a:rPr lang="hr-HR" altLang="en-US" dirty="0" err="1"/>
              <a:t>It</a:t>
            </a:r>
            <a:r>
              <a:rPr lang="hr-HR" altLang="en-US" dirty="0"/>
              <a:t> </a:t>
            </a:r>
            <a:r>
              <a:rPr lang="hr-HR" altLang="en-US" dirty="0" err="1"/>
              <a:t>may</a:t>
            </a:r>
            <a:r>
              <a:rPr lang="hr-HR" altLang="en-US" dirty="0"/>
              <a:t> </a:t>
            </a:r>
            <a:r>
              <a:rPr lang="hr-HR" altLang="en-US" dirty="0" err="1"/>
              <a:t>be</a:t>
            </a:r>
            <a:r>
              <a:rPr lang="hr-HR" altLang="en-US" dirty="0"/>
              <a:t> </a:t>
            </a:r>
            <a:r>
              <a:rPr lang="hr-HR" altLang="en-US" dirty="0" err="1"/>
              <a:t>useful</a:t>
            </a:r>
            <a:r>
              <a:rPr lang="hr-HR" altLang="en-US" dirty="0"/>
              <a:t> to </a:t>
            </a:r>
            <a:r>
              <a:rPr lang="hr-HR" altLang="en-US" dirty="0" err="1"/>
              <a:t>compare</a:t>
            </a:r>
            <a:r>
              <a:rPr lang="hr-HR" altLang="en-US" dirty="0"/>
              <a:t> </a:t>
            </a:r>
            <a:r>
              <a:rPr lang="hr-HR" altLang="en-US" dirty="0" err="1"/>
              <a:t>your</a:t>
            </a:r>
            <a:r>
              <a:rPr lang="hr-HR" altLang="en-US" dirty="0"/>
              <a:t> </a:t>
            </a:r>
            <a:r>
              <a:rPr lang="hr-HR" altLang="en-US" dirty="0" err="1"/>
              <a:t>eligibility</a:t>
            </a:r>
            <a:r>
              <a:rPr lang="hr-HR" altLang="en-US" dirty="0"/>
              <a:t> </a:t>
            </a:r>
            <a:r>
              <a:rPr lang="hr-HR" altLang="en-US" dirty="0" err="1"/>
              <a:t>criteria</a:t>
            </a:r>
            <a:r>
              <a:rPr lang="hr-HR" altLang="en-US" dirty="0"/>
              <a:t> to </a:t>
            </a:r>
            <a:r>
              <a:rPr lang="hr-HR" altLang="en-US" dirty="0" err="1"/>
              <a:t>the</a:t>
            </a:r>
            <a:r>
              <a:rPr lang="hr-HR" altLang="en-US" dirty="0"/>
              <a:t> ‘</a:t>
            </a:r>
            <a:r>
              <a:rPr lang="hr-HR" altLang="en-US" dirty="0" err="1"/>
              <a:t>Characteristics</a:t>
            </a:r>
            <a:r>
              <a:rPr lang="hr-HR" altLang="en-US" dirty="0"/>
              <a:t> of </a:t>
            </a:r>
            <a:r>
              <a:rPr lang="hr-HR" altLang="en-US" dirty="0" err="1"/>
              <a:t>included</a:t>
            </a:r>
            <a:r>
              <a:rPr lang="hr-HR" altLang="en-US" dirty="0"/>
              <a:t> </a:t>
            </a:r>
            <a:r>
              <a:rPr lang="hr-HR" altLang="en-US" dirty="0" err="1"/>
              <a:t>studies</a:t>
            </a:r>
            <a:r>
              <a:rPr lang="hr-HR" altLang="en-US" dirty="0"/>
              <a:t>’ </a:t>
            </a:r>
            <a:r>
              <a:rPr lang="hr-HR" altLang="en-US" dirty="0" err="1"/>
              <a:t>tables</a:t>
            </a:r>
            <a:r>
              <a:rPr lang="hr-HR"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altLang="en-US" dirty="0"/>
              <a:t>Note </a:t>
            </a:r>
            <a:r>
              <a:rPr lang="hr-HR" altLang="en-US" dirty="0" err="1"/>
              <a:t>that</a:t>
            </a:r>
            <a:r>
              <a:rPr lang="hr-HR" altLang="en-US" dirty="0"/>
              <a:t> </a:t>
            </a:r>
            <a:r>
              <a:rPr lang="hr-HR" altLang="en-US" dirty="0" err="1"/>
              <a:t>indirectness</a:t>
            </a:r>
            <a:r>
              <a:rPr lang="hr-HR" altLang="en-US" dirty="0"/>
              <a:t> </a:t>
            </a:r>
            <a:r>
              <a:rPr lang="hr-HR" altLang="en-US" dirty="0" err="1"/>
              <a:t>is</a:t>
            </a:r>
            <a:r>
              <a:rPr lang="hr-HR" altLang="en-US" dirty="0"/>
              <a:t> </a:t>
            </a:r>
            <a:r>
              <a:rPr lang="hr-HR" altLang="en-US" dirty="0" err="1"/>
              <a:t>different</a:t>
            </a:r>
            <a:r>
              <a:rPr lang="hr-HR" altLang="en-US" dirty="0"/>
              <a:t> </a:t>
            </a:r>
            <a:r>
              <a:rPr lang="hr-HR" altLang="en-US" dirty="0" err="1"/>
              <a:t>from</a:t>
            </a:r>
            <a:r>
              <a:rPr lang="hr-HR" altLang="en-US" dirty="0"/>
              <a:t> </a:t>
            </a:r>
            <a:r>
              <a:rPr lang="hr-HR" altLang="en-US" dirty="0" err="1"/>
              <a:t>generalisability</a:t>
            </a:r>
            <a:r>
              <a:rPr lang="hr-HR" altLang="en-US" dirty="0"/>
              <a:t> to </a:t>
            </a:r>
            <a:r>
              <a:rPr lang="hr-HR" altLang="en-US" dirty="0" err="1"/>
              <a:t>other</a:t>
            </a:r>
            <a:r>
              <a:rPr lang="hr-HR" altLang="en-US" dirty="0"/>
              <a:t> </a:t>
            </a:r>
            <a:r>
              <a:rPr lang="hr-HR" altLang="en-US" dirty="0" err="1"/>
              <a:t>populations</a:t>
            </a:r>
            <a:r>
              <a:rPr lang="hr-HR" altLang="en-US" dirty="0"/>
              <a:t>. For </a:t>
            </a:r>
            <a:r>
              <a:rPr lang="hr-HR" altLang="en-US" dirty="0" err="1"/>
              <a:t>example</a:t>
            </a:r>
            <a:r>
              <a:rPr lang="hr-HR" altLang="en-US" dirty="0"/>
              <a:t>, </a:t>
            </a:r>
            <a:r>
              <a:rPr lang="hr-HR" altLang="en-US" dirty="0" err="1"/>
              <a:t>if</a:t>
            </a:r>
            <a:r>
              <a:rPr lang="hr-HR" altLang="en-US" dirty="0"/>
              <a:t> </a:t>
            </a:r>
            <a:r>
              <a:rPr lang="hr-HR" altLang="en-US" dirty="0" err="1"/>
              <a:t>the</a:t>
            </a:r>
            <a:r>
              <a:rPr lang="hr-HR" altLang="en-US" dirty="0"/>
              <a:t> </a:t>
            </a:r>
            <a:r>
              <a:rPr lang="hr-HR" altLang="en-US" dirty="0" err="1"/>
              <a:t>population</a:t>
            </a:r>
            <a:r>
              <a:rPr lang="hr-HR" altLang="en-US" dirty="0"/>
              <a:t> of </a:t>
            </a:r>
            <a:r>
              <a:rPr lang="hr-HR" altLang="en-US" dirty="0" err="1"/>
              <a:t>interest</a:t>
            </a:r>
            <a:r>
              <a:rPr lang="hr-HR" altLang="en-US" dirty="0"/>
              <a:t> </a:t>
            </a:r>
            <a:r>
              <a:rPr lang="hr-HR" altLang="en-US" dirty="0" err="1"/>
              <a:t>in</a:t>
            </a:r>
            <a:r>
              <a:rPr lang="hr-HR" altLang="en-US" dirty="0"/>
              <a:t> </a:t>
            </a:r>
            <a:r>
              <a:rPr lang="hr-HR" altLang="en-US" dirty="0" err="1"/>
              <a:t>your</a:t>
            </a:r>
            <a:r>
              <a:rPr lang="hr-HR" altLang="en-US" dirty="0"/>
              <a:t> </a:t>
            </a:r>
            <a:r>
              <a:rPr lang="hr-HR" altLang="en-US" dirty="0" err="1"/>
              <a:t>review</a:t>
            </a:r>
            <a:r>
              <a:rPr lang="hr-HR" altLang="en-US" dirty="0"/>
              <a:t> </a:t>
            </a:r>
            <a:r>
              <a:rPr lang="hr-HR" altLang="en-US" dirty="0" err="1"/>
              <a:t>were</a:t>
            </a:r>
            <a:r>
              <a:rPr lang="hr-HR" altLang="en-US" dirty="0"/>
              <a:t> </a:t>
            </a:r>
            <a:r>
              <a:rPr lang="hr-HR" altLang="en-US" dirty="0" err="1"/>
              <a:t>adults</a:t>
            </a:r>
            <a:r>
              <a:rPr lang="hr-HR" altLang="en-US" dirty="0"/>
              <a:t> and </a:t>
            </a:r>
            <a:r>
              <a:rPr lang="hr-HR" altLang="en-US" dirty="0" err="1"/>
              <a:t>you</a:t>
            </a:r>
            <a:r>
              <a:rPr lang="hr-HR" altLang="en-US" dirty="0"/>
              <a:t> </a:t>
            </a:r>
            <a:r>
              <a:rPr lang="hr-HR" altLang="en-US" dirty="0" err="1"/>
              <a:t>find</a:t>
            </a:r>
            <a:r>
              <a:rPr lang="hr-HR" altLang="en-US" dirty="0"/>
              <a:t> </a:t>
            </a:r>
            <a:r>
              <a:rPr lang="hr-HR" altLang="en-US" dirty="0" err="1"/>
              <a:t>studies</a:t>
            </a:r>
            <a:r>
              <a:rPr lang="hr-HR" altLang="en-US" dirty="0"/>
              <a:t> </a:t>
            </a:r>
            <a:r>
              <a:rPr lang="hr-HR" altLang="en-US" dirty="0" err="1"/>
              <a:t>including</a:t>
            </a:r>
            <a:r>
              <a:rPr lang="hr-HR" altLang="en-US" dirty="0"/>
              <a:t> </a:t>
            </a:r>
            <a:r>
              <a:rPr lang="hr-HR" altLang="en-US" dirty="0" err="1"/>
              <a:t>adults</a:t>
            </a:r>
            <a:r>
              <a:rPr lang="hr-HR" altLang="en-US" dirty="0"/>
              <a:t>, </a:t>
            </a:r>
            <a:r>
              <a:rPr lang="hr-HR" altLang="en-US" dirty="0" err="1"/>
              <a:t>your</a:t>
            </a:r>
            <a:r>
              <a:rPr lang="hr-HR" altLang="en-US" dirty="0"/>
              <a:t> </a:t>
            </a:r>
            <a:r>
              <a:rPr lang="hr-HR" altLang="en-US" dirty="0" err="1"/>
              <a:t>evidence</a:t>
            </a:r>
            <a:r>
              <a:rPr lang="hr-HR" altLang="en-US" dirty="0"/>
              <a:t> </a:t>
            </a:r>
            <a:r>
              <a:rPr lang="hr-HR" altLang="en-US" dirty="0" err="1"/>
              <a:t>will</a:t>
            </a:r>
            <a:r>
              <a:rPr lang="hr-HR" altLang="en-US" dirty="0"/>
              <a:t> </a:t>
            </a:r>
            <a:r>
              <a:rPr lang="hr-HR" altLang="en-US" dirty="0" err="1"/>
              <a:t>be</a:t>
            </a:r>
            <a:r>
              <a:rPr lang="hr-HR" altLang="en-US" dirty="0"/>
              <a:t> </a:t>
            </a:r>
            <a:r>
              <a:rPr lang="hr-HR" altLang="en-US" dirty="0" err="1"/>
              <a:t>direct</a:t>
            </a:r>
            <a:r>
              <a:rPr lang="hr-HR" altLang="en-US" dirty="0"/>
              <a:t>. </a:t>
            </a:r>
            <a:r>
              <a:rPr lang="hr-HR" altLang="en-US" dirty="0" err="1"/>
              <a:t>However</a:t>
            </a:r>
            <a:r>
              <a:rPr lang="hr-HR" altLang="en-US" dirty="0"/>
              <a:t>, </a:t>
            </a:r>
            <a:r>
              <a:rPr lang="hr-HR" altLang="en-US" dirty="0" err="1"/>
              <a:t>these</a:t>
            </a:r>
            <a:r>
              <a:rPr lang="hr-HR" altLang="en-US" dirty="0"/>
              <a:t> </a:t>
            </a:r>
            <a:r>
              <a:rPr lang="hr-HR" altLang="en-US" dirty="0" err="1"/>
              <a:t>results</a:t>
            </a:r>
            <a:r>
              <a:rPr lang="hr-HR" altLang="en-US" dirty="0"/>
              <a:t> </a:t>
            </a:r>
            <a:r>
              <a:rPr lang="hr-HR" altLang="en-US" dirty="0" err="1"/>
              <a:t>may</a:t>
            </a:r>
            <a:r>
              <a:rPr lang="hr-HR" altLang="en-US" dirty="0"/>
              <a:t> </a:t>
            </a:r>
            <a:r>
              <a:rPr lang="hr-HR" altLang="en-US" dirty="0" err="1"/>
              <a:t>not</a:t>
            </a:r>
            <a:r>
              <a:rPr lang="hr-HR" altLang="en-US" dirty="0"/>
              <a:t> </a:t>
            </a:r>
            <a:r>
              <a:rPr lang="hr-HR" altLang="en-US" dirty="0" err="1"/>
              <a:t>be</a:t>
            </a:r>
            <a:r>
              <a:rPr lang="hr-HR" altLang="en-US" dirty="0"/>
              <a:t> </a:t>
            </a:r>
            <a:r>
              <a:rPr lang="hr-HR" altLang="en-US" dirty="0" err="1"/>
              <a:t>generalizable</a:t>
            </a:r>
            <a:r>
              <a:rPr lang="hr-HR" altLang="en-US" dirty="0"/>
              <a:t> to </a:t>
            </a:r>
            <a:r>
              <a:rPr lang="hr-HR" altLang="en-US" dirty="0" err="1"/>
              <a:t>children</a:t>
            </a:r>
            <a:r>
              <a:rPr lang="hr-HR" altLang="en-US" dirty="0"/>
              <a:t>, </a:t>
            </a:r>
            <a:r>
              <a:rPr lang="hr-HR" altLang="en-US" dirty="0" err="1"/>
              <a:t>which</a:t>
            </a:r>
            <a:r>
              <a:rPr lang="hr-HR" altLang="en-US" dirty="0"/>
              <a:t> </a:t>
            </a:r>
            <a:r>
              <a:rPr lang="hr-HR" altLang="en-US" dirty="0" err="1"/>
              <a:t>you</a:t>
            </a:r>
            <a:r>
              <a:rPr lang="hr-HR" altLang="en-US" dirty="0"/>
              <a:t> </a:t>
            </a:r>
            <a:r>
              <a:rPr lang="hr-HR" altLang="en-US" dirty="0" err="1"/>
              <a:t>may</a:t>
            </a:r>
            <a:r>
              <a:rPr lang="hr-HR" altLang="en-US" dirty="0"/>
              <a:t> note </a:t>
            </a:r>
            <a:r>
              <a:rPr lang="hr-HR" altLang="en-US" dirty="0" err="1"/>
              <a:t>in</a:t>
            </a:r>
            <a:r>
              <a:rPr lang="hr-HR" altLang="en-US" dirty="0"/>
              <a:t> </a:t>
            </a:r>
            <a:r>
              <a:rPr lang="hr-HR" altLang="en-US" dirty="0" err="1"/>
              <a:t>the</a:t>
            </a:r>
            <a:r>
              <a:rPr lang="hr-HR" altLang="en-US" dirty="0"/>
              <a:t> </a:t>
            </a:r>
            <a:r>
              <a:rPr lang="hr-HR" altLang="en-US" dirty="0" err="1"/>
              <a:t>discussion</a:t>
            </a:r>
            <a:r>
              <a:rPr lang="hr-HR" altLang="en-US" dirty="0"/>
              <a:t> </a:t>
            </a:r>
            <a:r>
              <a:rPr lang="hr-HR" altLang="en-US" dirty="0" err="1"/>
              <a:t>section</a:t>
            </a:r>
            <a:r>
              <a:rPr lang="hr-HR" altLang="en-US" dirty="0"/>
              <a:t> of </a:t>
            </a:r>
            <a:r>
              <a:rPr lang="hr-HR" altLang="en-US" dirty="0" err="1"/>
              <a:t>your</a:t>
            </a:r>
            <a:r>
              <a:rPr lang="hr-HR" altLang="en-US" dirty="0"/>
              <a:t> </a:t>
            </a:r>
            <a:r>
              <a:rPr lang="hr-HR" altLang="en-US" dirty="0" err="1"/>
              <a:t>review</a:t>
            </a:r>
            <a:r>
              <a:rPr lang="hr-HR" altLang="en-US" dirty="0"/>
              <a:t>.</a:t>
            </a:r>
          </a:p>
          <a:p>
            <a:endParaRPr lang="hr-HR" sz="1200" b="1" u="sng" kern="1200" dirty="0">
              <a:solidFill>
                <a:schemeClr val="tx1"/>
              </a:solidFill>
              <a:effectLst/>
              <a:latin typeface="Source Sans Pro" pitchFamily="34" charset="0"/>
              <a:ea typeface="+mn-ea"/>
              <a:cs typeface="Arial" panose="020B0604020202020204" pitchFamily="34" charset="0"/>
            </a:endParaRPr>
          </a:p>
          <a:p>
            <a:pPr eaLnBrk="1" hangingPunct="1">
              <a:spcBef>
                <a:spcPct val="0"/>
              </a:spcBef>
            </a:pPr>
            <a:endParaRPr lang="en-CA" altLang="en-US" dirty="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A0BA847-E82D-48E0-8972-1E523A5EAD6B}" type="slidenum">
              <a:rPr lang="en-US" altLang="en-US" sz="1300">
                <a:latin typeface="Times New Roman" panose="02020603050405020304" pitchFamily="18" charset="0"/>
              </a:rPr>
              <a:pPr eaLnBrk="1" hangingPunct="1">
                <a:spcBef>
                  <a:spcPct val="0"/>
                </a:spcBef>
              </a:pPr>
              <a:t>30</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761064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942975" y="779463"/>
            <a:ext cx="5199063" cy="389890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hr-HR" altLang="en-US" dirty="0" err="1"/>
              <a:t>There</a:t>
            </a:r>
            <a:r>
              <a:rPr lang="hr-HR" altLang="en-US" dirty="0"/>
              <a:t> are </a:t>
            </a:r>
            <a:r>
              <a:rPr lang="hr-HR" altLang="en-US" dirty="0" err="1"/>
              <a:t>several</a:t>
            </a:r>
            <a:r>
              <a:rPr lang="hr-HR" altLang="en-US" dirty="0"/>
              <a:t> </a:t>
            </a:r>
            <a:r>
              <a:rPr lang="hr-HR" altLang="en-US" dirty="0" err="1"/>
              <a:t>sources</a:t>
            </a:r>
            <a:r>
              <a:rPr lang="hr-HR" altLang="en-US" dirty="0"/>
              <a:t> of </a:t>
            </a:r>
            <a:r>
              <a:rPr lang="hr-HR" altLang="en-US" dirty="0" err="1"/>
              <a:t>indirectness</a:t>
            </a:r>
            <a:r>
              <a:rPr lang="hr-HR" altLang="en-US" dirty="0"/>
              <a:t>.</a:t>
            </a:r>
            <a:r>
              <a:rPr lang="en-CA" altLang="en-US" dirty="0"/>
              <a:t> </a:t>
            </a:r>
            <a:r>
              <a:rPr lang="hr-HR" altLang="en-US" dirty="0"/>
              <a:t> </a:t>
            </a:r>
            <a:r>
              <a:rPr lang="hr-HR" altLang="en-US" dirty="0" err="1"/>
              <a:t>Your</a:t>
            </a:r>
            <a:r>
              <a:rPr lang="hr-HR" altLang="en-US" dirty="0"/>
              <a:t> </a:t>
            </a:r>
            <a:r>
              <a:rPr lang="hr-HR" altLang="en-US" dirty="0" err="1"/>
              <a:t>review</a:t>
            </a:r>
            <a:r>
              <a:rPr lang="hr-HR" altLang="en-US" dirty="0"/>
              <a:t> </a:t>
            </a:r>
            <a:r>
              <a:rPr lang="hr-HR" altLang="en-US" dirty="0" err="1"/>
              <a:t>question</a:t>
            </a:r>
            <a:r>
              <a:rPr lang="hr-HR" altLang="en-US" dirty="0"/>
              <a:t> </a:t>
            </a:r>
            <a:r>
              <a:rPr lang="hr-HR" altLang="en-US" dirty="0" err="1"/>
              <a:t>may</a:t>
            </a:r>
            <a:r>
              <a:rPr lang="hr-HR" altLang="en-US" dirty="0"/>
              <a:t> </a:t>
            </a:r>
            <a:r>
              <a:rPr lang="hr-HR" altLang="en-US" dirty="0" err="1"/>
              <a:t>be</a:t>
            </a:r>
            <a:r>
              <a:rPr lang="hr-HR" altLang="en-US" dirty="0"/>
              <a:t> </a:t>
            </a:r>
            <a:r>
              <a:rPr lang="hr-HR" altLang="en-US" dirty="0" err="1"/>
              <a:t>answered</a:t>
            </a:r>
            <a:r>
              <a:rPr lang="hr-HR" altLang="en-US" dirty="0"/>
              <a:t> </a:t>
            </a:r>
            <a:r>
              <a:rPr lang="hr-HR" altLang="en-US" dirty="0" err="1"/>
              <a:t>only</a:t>
            </a:r>
            <a:r>
              <a:rPr lang="hr-HR" altLang="en-US" dirty="0"/>
              <a:t> </a:t>
            </a:r>
            <a:r>
              <a:rPr lang="hr-HR" altLang="en-US" dirty="0" err="1"/>
              <a:t>by</a:t>
            </a:r>
            <a:r>
              <a:rPr lang="hr-HR" altLang="en-US" dirty="0"/>
              <a:t> </a:t>
            </a:r>
            <a:r>
              <a:rPr lang="en-CA" altLang="en-US" dirty="0"/>
              <a:t>indirect comparisons – </a:t>
            </a:r>
            <a:r>
              <a:rPr lang="hr-HR" altLang="en-US" dirty="0"/>
              <a:t>for </a:t>
            </a:r>
            <a:r>
              <a:rPr lang="hr-HR" altLang="en-US" dirty="0" err="1"/>
              <a:t>example</a:t>
            </a:r>
            <a:r>
              <a:rPr lang="en-CA" altLang="en-US" dirty="0"/>
              <a:t>, if you wanted to directly compare a drug versus exercise for a particular condition, but you could only found studies comparing drugs to placebo, and exercise to placebo separately.</a:t>
            </a:r>
          </a:p>
          <a:p>
            <a:pPr eaLnBrk="1" hangingPunct="1">
              <a:spcBef>
                <a:spcPct val="0"/>
              </a:spcBef>
            </a:pPr>
            <a:endParaRPr lang="en-CA" altLang="en-US" dirty="0"/>
          </a:p>
          <a:p>
            <a:pPr eaLnBrk="1" hangingPunct="1">
              <a:spcBef>
                <a:spcPct val="0"/>
              </a:spcBef>
            </a:pPr>
            <a:r>
              <a:rPr lang="en-CA" altLang="en-US" dirty="0"/>
              <a:t>Another scenario, and one very commonly found in Cochrane </a:t>
            </a:r>
            <a:r>
              <a:rPr lang="hr-HR" altLang="en-US" dirty="0"/>
              <a:t>R</a:t>
            </a:r>
            <a:r>
              <a:rPr lang="en-CA" altLang="en-US" dirty="0" err="1"/>
              <a:t>eviews</a:t>
            </a:r>
            <a:r>
              <a:rPr lang="en-CA" altLang="en-US" dirty="0"/>
              <a:t>, is that you may have found only a limited number of studies, and these studies examined only restricted aspects of your review question. </a:t>
            </a:r>
          </a:p>
          <a:p>
            <a:pPr eaLnBrk="1" hangingPunct="1">
              <a:spcBef>
                <a:spcPct val="0"/>
              </a:spcBef>
            </a:pPr>
            <a:r>
              <a:rPr lang="en-CA" altLang="en-US" dirty="0"/>
              <a:t>For example:</a:t>
            </a:r>
          </a:p>
          <a:p>
            <a:pPr eaLnBrk="1" hangingPunct="1">
              <a:spcBef>
                <a:spcPct val="0"/>
              </a:spcBef>
              <a:buFontTx/>
              <a:buChar char="•"/>
            </a:pPr>
            <a:r>
              <a:rPr lang="en-CA" altLang="en-US" dirty="0"/>
              <a:t>studies looking at limited or special populations, such as only people with high risk or comorbidities. Consider if there is a reason why the evidence would not apply to some patients (e.g. based on individual biologic differences as well as settings).</a:t>
            </a:r>
          </a:p>
          <a:p>
            <a:pPr eaLnBrk="1" hangingPunct="1">
              <a:spcBef>
                <a:spcPct val="0"/>
              </a:spcBef>
              <a:buFontTx/>
              <a:buChar char="•"/>
            </a:pPr>
            <a:r>
              <a:rPr lang="en-CA" altLang="en-US" dirty="0"/>
              <a:t>studies looking at specific versions of the intervention, e.g. implemented by highly trained specialists.</a:t>
            </a:r>
            <a:endParaRPr lang="en-CA" altLang="en-US" u="sng" dirty="0"/>
          </a:p>
          <a:p>
            <a:pPr eaLnBrk="1" hangingPunct="1">
              <a:spcBef>
                <a:spcPct val="0"/>
              </a:spcBef>
              <a:buFontTx/>
              <a:buChar char="•"/>
            </a:pPr>
            <a:r>
              <a:rPr lang="en-CA" altLang="en-US" dirty="0"/>
              <a:t>studies looking at less applicable comparisons, e.g. something less effective than the current standard of care.</a:t>
            </a:r>
          </a:p>
          <a:p>
            <a:pPr eaLnBrk="1" hangingPunct="1">
              <a:spcBef>
                <a:spcPct val="0"/>
              </a:spcBef>
              <a:buFontTx/>
              <a:buChar char="•"/>
            </a:pPr>
            <a:r>
              <a:rPr lang="en-CA" altLang="en-US" dirty="0"/>
              <a:t>studies measuring less useful outcomes – e.g. surrogate outcomes used.</a:t>
            </a:r>
          </a:p>
          <a:p>
            <a:pPr eaLnBrk="1" hangingPunct="1">
              <a:spcBef>
                <a:spcPct val="0"/>
              </a:spcBef>
            </a:pPr>
            <a:endParaRPr lang="en-CA" altLang="en-US" dirty="0"/>
          </a:p>
          <a:p>
            <a:pPr eaLnBrk="1" hangingPunct="1">
              <a:spcBef>
                <a:spcPct val="0"/>
              </a:spcBef>
            </a:pPr>
            <a:r>
              <a:rPr lang="en-CA" altLang="en-US" dirty="0"/>
              <a:t>In this example, the adults in the </a:t>
            </a:r>
            <a:r>
              <a:rPr lang="hr-HR" altLang="en-US" dirty="0" err="1"/>
              <a:t>four</a:t>
            </a:r>
            <a:r>
              <a:rPr lang="hr-HR" altLang="en-US" dirty="0"/>
              <a:t> </a:t>
            </a:r>
            <a:r>
              <a:rPr lang="hr-HR" altLang="en-US" dirty="0" err="1"/>
              <a:t>included</a:t>
            </a:r>
            <a:r>
              <a:rPr lang="hr-HR" altLang="en-US" dirty="0"/>
              <a:t> </a:t>
            </a:r>
            <a:r>
              <a:rPr lang="en-CA" altLang="en-US" dirty="0"/>
              <a:t>caffeine studies were all heavy caffeine users, and the studies all tested the same brand of coffee.</a:t>
            </a:r>
          </a:p>
          <a:p>
            <a:pPr eaLnBrk="1" hangingPunct="1">
              <a:spcBef>
                <a:spcPct val="0"/>
              </a:spcBef>
            </a:pPr>
            <a:r>
              <a:rPr lang="en-CA" altLang="en-US" dirty="0"/>
              <a:t>ASK: </a:t>
            </a:r>
            <a:r>
              <a:rPr lang="hr-HR" altLang="en-US" dirty="0" err="1"/>
              <a:t>Assuming</a:t>
            </a:r>
            <a:r>
              <a:rPr lang="hr-HR" altLang="en-US" dirty="0"/>
              <a:t> </a:t>
            </a:r>
            <a:r>
              <a:rPr lang="hr-HR" altLang="en-US" dirty="0" err="1"/>
              <a:t>your</a:t>
            </a:r>
            <a:r>
              <a:rPr lang="hr-HR" altLang="en-US" dirty="0"/>
              <a:t> </a:t>
            </a:r>
            <a:r>
              <a:rPr lang="hr-HR" altLang="en-US" dirty="0" err="1"/>
              <a:t>review</a:t>
            </a:r>
            <a:r>
              <a:rPr lang="hr-HR" altLang="en-US" dirty="0"/>
              <a:t> </a:t>
            </a:r>
            <a:r>
              <a:rPr lang="hr-HR" altLang="en-US" dirty="0" err="1"/>
              <a:t>was</a:t>
            </a:r>
            <a:r>
              <a:rPr lang="hr-HR" altLang="en-US" dirty="0"/>
              <a:t> </a:t>
            </a:r>
            <a:r>
              <a:rPr lang="hr-HR" altLang="en-US" dirty="0" err="1"/>
              <a:t>aimed</a:t>
            </a:r>
            <a:r>
              <a:rPr lang="hr-HR" altLang="en-US" dirty="0"/>
              <a:t> to </a:t>
            </a:r>
            <a:r>
              <a:rPr lang="hr-HR" altLang="en-US" dirty="0" err="1"/>
              <a:t>explore</a:t>
            </a:r>
            <a:r>
              <a:rPr lang="hr-HR" altLang="en-US" dirty="0"/>
              <a:t> </a:t>
            </a:r>
            <a:r>
              <a:rPr lang="hr-HR" altLang="en-US" dirty="0" err="1"/>
              <a:t>the</a:t>
            </a:r>
            <a:r>
              <a:rPr lang="hr-HR" altLang="en-US" dirty="0"/>
              <a:t> </a:t>
            </a:r>
            <a:r>
              <a:rPr lang="hr-HR" altLang="en-US" dirty="0" err="1"/>
              <a:t>effect</a:t>
            </a:r>
            <a:r>
              <a:rPr lang="hr-HR" altLang="en-US" dirty="0"/>
              <a:t> of </a:t>
            </a:r>
            <a:r>
              <a:rPr lang="hr-HR" altLang="en-US" dirty="0" err="1"/>
              <a:t>caffeine</a:t>
            </a:r>
            <a:r>
              <a:rPr lang="hr-HR" altLang="en-US" dirty="0"/>
              <a:t> </a:t>
            </a:r>
            <a:r>
              <a:rPr lang="hr-HR" altLang="en-US" dirty="0" err="1"/>
              <a:t>in</a:t>
            </a:r>
            <a:r>
              <a:rPr lang="hr-HR" altLang="en-US" dirty="0"/>
              <a:t> general </a:t>
            </a:r>
            <a:r>
              <a:rPr lang="hr-HR" altLang="en-US" dirty="0" err="1"/>
              <a:t>adult</a:t>
            </a:r>
            <a:r>
              <a:rPr lang="hr-HR" altLang="en-US" dirty="0"/>
              <a:t> </a:t>
            </a:r>
            <a:r>
              <a:rPr lang="hr-HR" altLang="en-US" dirty="0" err="1"/>
              <a:t>population</a:t>
            </a:r>
            <a:r>
              <a:rPr lang="hr-HR" altLang="en-US" dirty="0"/>
              <a:t> and </a:t>
            </a:r>
            <a:r>
              <a:rPr lang="hr-HR" altLang="en-US" dirty="0" err="1"/>
              <a:t>with</a:t>
            </a:r>
            <a:r>
              <a:rPr lang="hr-HR" altLang="en-US" dirty="0"/>
              <a:t> </a:t>
            </a:r>
            <a:r>
              <a:rPr lang="hr-HR" altLang="en-US" dirty="0" err="1"/>
              <a:t>all</a:t>
            </a:r>
            <a:r>
              <a:rPr lang="hr-HR" altLang="en-US" dirty="0"/>
              <a:t> </a:t>
            </a:r>
            <a:r>
              <a:rPr lang="hr-HR" altLang="en-US" dirty="0" err="1"/>
              <a:t>brands</a:t>
            </a:r>
            <a:r>
              <a:rPr lang="hr-HR" altLang="en-US" dirty="0"/>
              <a:t> of </a:t>
            </a:r>
            <a:r>
              <a:rPr lang="hr-HR" altLang="en-US" dirty="0" err="1"/>
              <a:t>coffee</a:t>
            </a:r>
            <a:r>
              <a:rPr lang="hr-HR" altLang="en-US" dirty="0"/>
              <a:t>, </a:t>
            </a:r>
            <a:r>
              <a:rPr lang="hr-HR" altLang="en-US" dirty="0" err="1"/>
              <a:t>what</a:t>
            </a:r>
            <a:r>
              <a:rPr lang="hr-HR" altLang="en-US" dirty="0"/>
              <a:t> do </a:t>
            </a:r>
            <a:r>
              <a:rPr lang="hr-HR" altLang="en-US" dirty="0" err="1"/>
              <a:t>you</a:t>
            </a:r>
            <a:r>
              <a:rPr lang="hr-HR" altLang="en-US" dirty="0"/>
              <a:t> </a:t>
            </a:r>
            <a:r>
              <a:rPr lang="hr-HR" altLang="en-US" dirty="0" err="1"/>
              <a:t>think</a:t>
            </a:r>
            <a:r>
              <a:rPr lang="hr-HR" altLang="en-US" dirty="0"/>
              <a:t> </a:t>
            </a:r>
            <a:r>
              <a:rPr lang="hr-HR" altLang="en-US" dirty="0" err="1"/>
              <a:t>about</a:t>
            </a:r>
            <a:r>
              <a:rPr lang="hr-HR" altLang="en-US" dirty="0"/>
              <a:t> </a:t>
            </a:r>
            <a:r>
              <a:rPr lang="hr-HR" altLang="en-US" dirty="0" err="1"/>
              <a:t>the</a:t>
            </a:r>
            <a:r>
              <a:rPr lang="hr-HR" altLang="en-US" dirty="0"/>
              <a:t> </a:t>
            </a:r>
            <a:r>
              <a:rPr lang="hr-HR" altLang="en-US" dirty="0" err="1"/>
              <a:t>directness</a:t>
            </a:r>
            <a:r>
              <a:rPr lang="hr-HR" altLang="en-US" dirty="0"/>
              <a:t> of </a:t>
            </a:r>
            <a:r>
              <a:rPr lang="hr-HR" altLang="en-US" dirty="0" err="1"/>
              <a:t>your</a:t>
            </a:r>
            <a:r>
              <a:rPr lang="hr-HR" altLang="en-US" dirty="0"/>
              <a:t> </a:t>
            </a:r>
            <a:r>
              <a:rPr lang="hr-HR" altLang="en-US" dirty="0" err="1"/>
              <a:t>body</a:t>
            </a:r>
            <a:r>
              <a:rPr lang="hr-HR" altLang="en-US" dirty="0"/>
              <a:t> of </a:t>
            </a:r>
            <a:r>
              <a:rPr lang="hr-HR" altLang="en-US" dirty="0" err="1"/>
              <a:t>evidence</a:t>
            </a:r>
            <a:r>
              <a:rPr lang="hr-HR" altLang="en-US" dirty="0"/>
              <a:t>? </a:t>
            </a:r>
            <a:endParaRPr lang="en-CA" altLang="en-US" dirty="0"/>
          </a:p>
          <a:p>
            <a:pPr eaLnBrk="1" hangingPunct="1">
              <a:spcBef>
                <a:spcPct val="0"/>
              </a:spcBef>
            </a:pPr>
            <a:endParaRPr lang="en-CA" altLang="en-US" dirty="0"/>
          </a:p>
          <a:p>
            <a:pPr eaLnBrk="1" hangingPunct="1">
              <a:spcBef>
                <a:spcPct val="0"/>
              </a:spcBef>
            </a:pPr>
            <a:r>
              <a:rPr lang="en-US" altLang="en-US" dirty="0"/>
              <a:t>[NOTE TO TRAINERS: Allow the group to reach their own conclusion. One view might be that these results may not apply to a population who were not regular coffee drinkers, but may be considered applicable to other drinks with similar levels of caffeine to coffee.]</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A0BA847-E82D-48E0-8972-1E523A5EAD6B}" type="slidenum">
              <a:rPr lang="en-US" altLang="en-US" sz="1300">
                <a:latin typeface="Times New Roman" panose="02020603050405020304" pitchFamily="18" charset="0"/>
              </a:rPr>
              <a:pPr eaLnBrk="1" hangingPunct="1">
                <a:spcBef>
                  <a:spcPct val="0"/>
                </a:spcBef>
              </a:pPr>
              <a:t>31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205562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NOTE TO TRAINERS: Note </a:t>
            </a:r>
            <a:r>
              <a:rPr lang="hr-HR" dirty="0" err="1"/>
              <a:t>down</a:t>
            </a:r>
            <a:r>
              <a:rPr lang="hr-HR" dirty="0"/>
              <a:t> </a:t>
            </a:r>
            <a:r>
              <a:rPr lang="hr-HR" dirty="0" err="1"/>
              <a:t>the</a:t>
            </a:r>
            <a:r>
              <a:rPr lang="hr-HR" dirty="0"/>
              <a:t> </a:t>
            </a:r>
            <a:r>
              <a:rPr lang="hr-HR" dirty="0" err="1"/>
              <a:t>group’s</a:t>
            </a:r>
            <a:r>
              <a:rPr lang="hr-HR" dirty="0"/>
              <a:t> </a:t>
            </a:r>
            <a:r>
              <a:rPr lang="hr-HR" dirty="0" err="1"/>
              <a:t>decision</a:t>
            </a:r>
            <a:r>
              <a:rPr lang="hr-HR" dirty="0"/>
              <a:t>.</a:t>
            </a:r>
          </a:p>
          <a:p>
            <a:r>
              <a:rPr lang="hr-HR" dirty="0" err="1"/>
              <a:t>Suggest</a:t>
            </a:r>
            <a:r>
              <a:rPr lang="hr-HR" dirty="0"/>
              <a:t> to </a:t>
            </a:r>
            <a:r>
              <a:rPr lang="hr-HR" dirty="0" err="1"/>
              <a:t>downgrade</a:t>
            </a:r>
            <a:r>
              <a:rPr lang="hr-HR" dirty="0"/>
              <a:t> </a:t>
            </a:r>
            <a:r>
              <a:rPr lang="hr-HR" dirty="0" err="1"/>
              <a:t>the</a:t>
            </a:r>
            <a:r>
              <a:rPr lang="hr-HR" dirty="0"/>
              <a:t> </a:t>
            </a:r>
            <a:r>
              <a:rPr lang="hr-HR" dirty="0" err="1"/>
              <a:t>level</a:t>
            </a:r>
            <a:r>
              <a:rPr lang="hr-HR" dirty="0"/>
              <a:t> of </a:t>
            </a:r>
            <a:r>
              <a:rPr lang="hr-HR" dirty="0" err="1"/>
              <a:t>evidence</a:t>
            </a:r>
            <a:r>
              <a:rPr lang="hr-HR" dirty="0"/>
              <a:t> for half a </a:t>
            </a:r>
            <a:r>
              <a:rPr lang="hr-HR" dirty="0" err="1"/>
              <a:t>level</a:t>
            </a:r>
            <a:r>
              <a:rPr lang="hr-HR" dirty="0"/>
              <a:t> on </a:t>
            </a:r>
            <a:r>
              <a:rPr lang="hr-HR" dirty="0" err="1"/>
              <a:t>this</a:t>
            </a:r>
            <a:r>
              <a:rPr lang="hr-HR" dirty="0"/>
              <a:t> </a:t>
            </a:r>
            <a:r>
              <a:rPr lang="hr-HR" dirty="0" err="1"/>
              <a:t>domain</a:t>
            </a:r>
            <a:r>
              <a:rPr lang="hr-HR" dirty="0"/>
              <a:t>.</a:t>
            </a:r>
            <a:endParaRPr lang="en-GB" dirty="0"/>
          </a:p>
        </p:txBody>
      </p:sp>
    </p:spTree>
    <p:extLst>
      <p:ext uri="{BB962C8B-B14F-4D97-AF65-F5344CB8AC3E}">
        <p14:creationId xmlns:p14="http://schemas.microsoft.com/office/powerpoint/2010/main" val="2339958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t>Our final consideration is publication bias.</a:t>
            </a:r>
            <a:r>
              <a:rPr lang="hr-HR" altLang="en-US" dirty="0"/>
              <a:t> </a:t>
            </a:r>
            <a:r>
              <a:rPr lang="hr-HR" altLang="en-US" dirty="0" err="1"/>
              <a:t>The</a:t>
            </a:r>
            <a:r>
              <a:rPr lang="hr-HR" altLang="en-US" dirty="0"/>
              <a:t> </a:t>
            </a:r>
            <a:r>
              <a:rPr lang="hr-HR" altLang="en-US" dirty="0" err="1"/>
              <a:t>question</a:t>
            </a:r>
            <a:r>
              <a:rPr lang="hr-HR" altLang="en-US" dirty="0"/>
              <a:t> </a:t>
            </a:r>
            <a:r>
              <a:rPr lang="hr-HR" altLang="en-US" dirty="0" err="1"/>
              <a:t>here</a:t>
            </a:r>
            <a:r>
              <a:rPr lang="hr-HR" altLang="en-US" dirty="0"/>
              <a:t> </a:t>
            </a:r>
            <a:r>
              <a:rPr lang="hr-HR" altLang="en-US" dirty="0" err="1"/>
              <a:t>is</a:t>
            </a:r>
            <a:r>
              <a:rPr lang="hr-HR" altLang="en-US" dirty="0"/>
              <a:t>: h</a:t>
            </a:r>
            <a:r>
              <a:rPr lang="en-CA" altLang="en-US" dirty="0" err="1"/>
              <a:t>ave</a:t>
            </a:r>
            <a:r>
              <a:rPr lang="en-CA" altLang="en-US" dirty="0"/>
              <a:t> we found all the studies conducted on this question, or are we missing the results of inconclusive or negative studies that never made it to widespread publication?</a:t>
            </a:r>
            <a:endParaRPr lang="hr-HR" altLang="en-US" dirty="0"/>
          </a:p>
          <a:p>
            <a:pPr eaLnBrk="1" hangingPunct="1">
              <a:spcBef>
                <a:spcPct val="0"/>
              </a:spcBef>
            </a:pPr>
            <a:endParaRPr lang="hr-HR" altLang="en-US" dirty="0"/>
          </a:p>
          <a:p>
            <a:pPr eaLnBrk="1" hangingPunct="1">
              <a:spcBef>
                <a:spcPct val="0"/>
              </a:spcBef>
            </a:pPr>
            <a:r>
              <a:rPr lang="en-CA" altLang="en-US" dirty="0"/>
              <a:t>Some factors that might lead us to suspect publication bias include:</a:t>
            </a:r>
          </a:p>
          <a:p>
            <a:pPr eaLnBrk="1" hangingPunct="1">
              <a:spcBef>
                <a:spcPct val="0"/>
              </a:spcBef>
              <a:buFontTx/>
              <a:buChar char="•"/>
            </a:pPr>
            <a:r>
              <a:rPr lang="en-CA" altLang="en-US" dirty="0"/>
              <a:t>if your set of included studies is mostly small, and with mostly positive results, especially if you know there is industry sponsorship of the studies.</a:t>
            </a:r>
          </a:p>
          <a:p>
            <a:pPr eaLnBrk="1" hangingPunct="1">
              <a:spcBef>
                <a:spcPct val="0"/>
              </a:spcBef>
              <a:buFontTx/>
              <a:buChar char="•"/>
            </a:pPr>
            <a:r>
              <a:rPr lang="en-CA" altLang="en-US" dirty="0"/>
              <a:t>if many of your included studies fail to report this outcome of interest.</a:t>
            </a:r>
          </a:p>
          <a:p>
            <a:endParaRPr lang="en-AU" altLang="en-US" dirty="0"/>
          </a:p>
          <a:p>
            <a:r>
              <a:rPr lang="hr-HR" altLang="en-US" dirty="0"/>
              <a:t>T</a:t>
            </a:r>
            <a:r>
              <a:rPr lang="en-AU" altLang="en-US" dirty="0"/>
              <a:t>he best thing we can do to prevent</a:t>
            </a:r>
            <a:r>
              <a:rPr lang="hr-HR" altLang="en-US" dirty="0"/>
              <a:t> </a:t>
            </a:r>
            <a:r>
              <a:rPr lang="hr-HR" altLang="en-US" dirty="0" err="1"/>
              <a:t>publication</a:t>
            </a:r>
            <a:r>
              <a:rPr lang="hr-HR" altLang="en-US" dirty="0"/>
              <a:t> </a:t>
            </a:r>
            <a:r>
              <a:rPr lang="hr-HR" altLang="en-US" dirty="0" err="1"/>
              <a:t>bias</a:t>
            </a:r>
            <a:r>
              <a:rPr lang="en-AU" altLang="en-US" dirty="0"/>
              <a:t> is to do our best to find all the studies that have been conducted, by running a comprehensive search, attempting to find unpublished and grey literature, contacting authors in the field, etc.</a:t>
            </a:r>
          </a:p>
          <a:p>
            <a:endParaRPr lang="en-AU" altLang="en-US" dirty="0"/>
          </a:p>
          <a:p>
            <a:r>
              <a:rPr lang="en-AU" altLang="en-US" dirty="0"/>
              <a:t>Trials registries are an important initiative – as they grow internationally, and more journals require registration before publication, registries have the potential to make an important difference in publication bias (although there are still limitations on the completeness of  the data in the registered trials, and the application of requirements by journals for registration). Still, we may not be completely successful in preventing </a:t>
            </a:r>
            <a:r>
              <a:rPr lang="hr-HR" altLang="en-US" dirty="0" err="1"/>
              <a:t>publication</a:t>
            </a:r>
            <a:r>
              <a:rPr lang="en-AU" altLang="en-US" dirty="0"/>
              <a:t> bias.</a:t>
            </a: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85372" indent="-302066">
              <a:spcBef>
                <a:spcPct val="30000"/>
              </a:spcBef>
              <a:defRPr sz="1200">
                <a:solidFill>
                  <a:schemeClr val="tx1"/>
                </a:solidFill>
                <a:latin typeface="Calibri" panose="020F0502020204030204" pitchFamily="34" charset="0"/>
                <a:ea typeface="MS PGothic" panose="020B0600070205080204" pitchFamily="34" charset="-128"/>
              </a:defRPr>
            </a:lvl2pPr>
            <a:lvl3pPr marL="1208265" indent="-241653">
              <a:spcBef>
                <a:spcPct val="30000"/>
              </a:spcBef>
              <a:defRPr sz="1200">
                <a:solidFill>
                  <a:schemeClr val="tx1"/>
                </a:solidFill>
                <a:latin typeface="Calibri" panose="020F0502020204030204" pitchFamily="34" charset="0"/>
                <a:ea typeface="MS PGothic" panose="020B0600070205080204" pitchFamily="34" charset="-128"/>
              </a:defRPr>
            </a:lvl3pPr>
            <a:lvl4pPr marL="1691571" indent="-241653">
              <a:spcBef>
                <a:spcPct val="30000"/>
              </a:spcBef>
              <a:defRPr sz="1200">
                <a:solidFill>
                  <a:schemeClr val="tx1"/>
                </a:solidFill>
                <a:latin typeface="Calibri" panose="020F0502020204030204" pitchFamily="34" charset="0"/>
                <a:ea typeface="MS PGothic" panose="020B0600070205080204" pitchFamily="34" charset="-128"/>
              </a:defRPr>
            </a:lvl4pPr>
            <a:lvl5pPr marL="2174878" indent="-241653">
              <a:spcBef>
                <a:spcPct val="30000"/>
              </a:spcBef>
              <a:defRPr sz="1200">
                <a:solidFill>
                  <a:schemeClr val="tx1"/>
                </a:solidFill>
                <a:latin typeface="Calibri" panose="020F0502020204030204" pitchFamily="34" charset="0"/>
                <a:ea typeface="MS PGothic" panose="020B0600070205080204" pitchFamily="34" charset="-128"/>
              </a:defRPr>
            </a:lvl5pPr>
            <a:lvl6pPr marL="2658184"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141490"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624796"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4108102" indent="-241653"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E330F0D-45EE-4437-9C43-27F2842190C5}" type="slidenum">
              <a:rPr lang="en-US" altLang="en-US" sz="1300">
                <a:latin typeface="Times New Roman" panose="02020603050405020304" pitchFamily="18" charset="0"/>
              </a:rPr>
              <a:pPr>
                <a:spcBef>
                  <a:spcPct val="0"/>
                </a:spcBef>
              </a:pPr>
              <a:t>33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917791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742950"/>
            <a:ext cx="4949825" cy="37131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solidFill>
                <a:effectLst/>
                <a:latin typeface="+mn-lt"/>
                <a:ea typeface="+mn-ea"/>
                <a:cs typeface="+mn-cs"/>
              </a:rPr>
              <a:t>If we have the results of a meta-analysis, we</a:t>
            </a:r>
            <a:r>
              <a:rPr lang="hr-HR" sz="1100" kern="1200" dirty="0">
                <a:solidFill>
                  <a:schemeClr val="tx1"/>
                </a:solidFill>
                <a:effectLst/>
                <a:latin typeface="+mn-lt"/>
                <a:ea typeface="+mn-ea"/>
                <a:cs typeface="+mn-cs"/>
              </a:rPr>
              <a:t> </a:t>
            </a:r>
            <a:r>
              <a:rPr lang="en-CA" sz="1100" kern="1200" dirty="0">
                <a:solidFill>
                  <a:schemeClr val="tx1"/>
                </a:solidFill>
                <a:effectLst/>
                <a:latin typeface="+mn-lt"/>
                <a:ea typeface="+mn-ea"/>
                <a:cs typeface="+mn-cs"/>
              </a:rPr>
              <a:t>can detect the possibility of </a:t>
            </a:r>
            <a:r>
              <a:rPr lang="hr-HR" sz="1100" kern="1200" dirty="0" err="1">
                <a:solidFill>
                  <a:schemeClr val="tx1"/>
                </a:solidFill>
                <a:effectLst/>
                <a:latin typeface="+mn-lt"/>
                <a:ea typeface="+mn-ea"/>
                <a:cs typeface="+mn-cs"/>
              </a:rPr>
              <a:t>publication</a:t>
            </a:r>
            <a:r>
              <a:rPr lang="en-CA" sz="1100" kern="1200" dirty="0">
                <a:solidFill>
                  <a:schemeClr val="tx1"/>
                </a:solidFill>
                <a:effectLst/>
                <a:latin typeface="+mn-lt"/>
                <a:ea typeface="+mn-ea"/>
                <a:cs typeface="+mn-cs"/>
              </a:rPr>
              <a:t> bias by visual inspection and test for asymmetry of funnel plots. </a:t>
            </a:r>
            <a:r>
              <a:rPr lang="hr-HR" sz="1100" kern="1200" dirty="0">
                <a:solidFill>
                  <a:schemeClr val="tx1"/>
                </a:solidFill>
                <a:effectLst/>
                <a:latin typeface="+mn-lt"/>
                <a:ea typeface="+mn-ea"/>
                <a:cs typeface="+mn-cs"/>
              </a:rPr>
              <a:t>This topic has been covered in another presentation (Bias due to missing results in a synthesis). In </a:t>
            </a:r>
            <a:r>
              <a:rPr lang="hr-HR" sz="1100" kern="1200" dirty="0" err="1">
                <a:solidFill>
                  <a:schemeClr val="tx1"/>
                </a:solidFill>
                <a:effectLst/>
                <a:latin typeface="+mn-lt"/>
                <a:ea typeface="+mn-ea"/>
                <a:cs typeface="+mn-cs"/>
              </a:rPr>
              <a:t>brief</a:t>
            </a:r>
            <a:r>
              <a:rPr lang="hr-HR" sz="1100" kern="1200" dirty="0">
                <a:solidFill>
                  <a:schemeClr val="tx1"/>
                </a:solidFill>
                <a:effectLst/>
                <a:latin typeface="+mn-lt"/>
                <a:ea typeface="+mn-ea"/>
                <a:cs typeface="+mn-cs"/>
              </a:rPr>
              <a:t>, f</a:t>
            </a:r>
            <a:r>
              <a:rPr lang="en-CA" sz="1100" kern="1200" dirty="0" err="1">
                <a:solidFill>
                  <a:schemeClr val="tx1"/>
                </a:solidFill>
                <a:effectLst/>
                <a:latin typeface="+mn-lt"/>
                <a:ea typeface="+mn-ea"/>
                <a:cs typeface="+mn-cs"/>
              </a:rPr>
              <a:t>unnel</a:t>
            </a:r>
            <a:r>
              <a:rPr lang="en-CA" sz="1100" kern="1200" dirty="0">
                <a:solidFill>
                  <a:schemeClr val="tx1"/>
                </a:solidFill>
                <a:effectLst/>
                <a:latin typeface="+mn-lt"/>
                <a:ea typeface="+mn-ea"/>
                <a:cs typeface="+mn-cs"/>
              </a:rPr>
              <a:t> plots are generated by plotting effect size against study size, which can be done in </a:t>
            </a:r>
            <a:r>
              <a:rPr lang="en-CA" sz="1100" kern="1200" dirty="0" err="1">
                <a:solidFill>
                  <a:schemeClr val="tx1"/>
                </a:solidFill>
                <a:effectLst/>
                <a:latin typeface="+mn-lt"/>
                <a:ea typeface="+mn-ea"/>
                <a:cs typeface="+mn-cs"/>
              </a:rPr>
              <a:t>RevMan</a:t>
            </a:r>
            <a:r>
              <a:rPr lang="en-CA" sz="1100" kern="1200" dirty="0">
                <a:solidFill>
                  <a:schemeClr val="tx1"/>
                </a:solidFill>
                <a:effectLst/>
                <a:latin typeface="+mn-lt"/>
                <a:ea typeface="+mn-ea"/>
                <a:cs typeface="+mn-cs"/>
              </a:rPr>
              <a:t>. Studies included in the funnel plot will be scattered around the effect estimate and if there is no sign of publication bias, the result will be a symmetrical plot in the shape of an inverted funnel or triangle. Asymmetry of the funnel or triangle may raise a suspicion about the publication bias.</a:t>
            </a:r>
            <a:r>
              <a:rPr lang="hr-HR" sz="11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sz="1100" kern="1200" dirty="0">
              <a:solidFill>
                <a:schemeClr val="tx1"/>
              </a:solidFill>
              <a:effectLst/>
              <a:latin typeface="+mn-lt"/>
              <a:ea typeface="+mn-ea"/>
              <a:cs typeface="+mn-cs"/>
            </a:endParaRPr>
          </a:p>
          <a:p>
            <a:r>
              <a:rPr lang="en-AU" altLang="en-US" sz="1100" dirty="0"/>
              <a:t>Funnel plots and statistical tests can help us identify small-study effects, and sensitivity analyses, such as comparing fixed- and random-effects meta-analyses, can help us measure how great the impact of the small studies might be.</a:t>
            </a:r>
            <a:r>
              <a:rPr lang="hr-HR" altLang="en-US" sz="1100" dirty="0"/>
              <a:t> </a:t>
            </a:r>
            <a:r>
              <a:rPr lang="en-AU" altLang="en-US" sz="1100" dirty="0"/>
              <a:t>Even where we do identify small-study effects, we have to remember the range of possible causes of these effects. If we do explore those effects and conclude that </a:t>
            </a:r>
            <a:r>
              <a:rPr lang="hr-HR" altLang="en-US" sz="1100" dirty="0" err="1"/>
              <a:t>publication</a:t>
            </a:r>
            <a:r>
              <a:rPr lang="en-AU" altLang="en-US" sz="1100" dirty="0"/>
              <a:t> bias is the most likely cause, there is no cure. Nonetheless, authors will be expected to comment on both of these issues – small-study effects and the possibility of </a:t>
            </a:r>
            <a:r>
              <a:rPr lang="hr-HR" altLang="en-US" sz="1100" dirty="0" err="1"/>
              <a:t>publication</a:t>
            </a:r>
            <a:r>
              <a:rPr lang="en-AU" altLang="en-US" sz="1100" dirty="0"/>
              <a:t> biases - in their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en-US" sz="1100" kern="1200" dirty="0">
              <a:solidFill>
                <a:schemeClr val="tx1"/>
              </a:solidFill>
              <a:effectLst/>
              <a:latin typeface="+mn-lt"/>
              <a:ea typeface="+mn-ea"/>
              <a:cs typeface="+mn-cs"/>
            </a:endParaRPr>
          </a:p>
          <a:p>
            <a:r>
              <a:rPr lang="en-CA" sz="1100" kern="1200" dirty="0">
                <a:solidFill>
                  <a:schemeClr val="tx1"/>
                </a:solidFill>
                <a:effectLst/>
                <a:latin typeface="+mn-lt"/>
                <a:ea typeface="+mn-ea"/>
                <a:cs typeface="+mn-cs"/>
              </a:rPr>
              <a:t>In this example, we have four studies included in the funnel plot. </a:t>
            </a:r>
            <a:endParaRPr lang="hr-HR" sz="1100" kern="1200" dirty="0">
              <a:solidFill>
                <a:schemeClr val="tx1"/>
              </a:solidFill>
              <a:effectLst/>
              <a:latin typeface="+mn-lt"/>
              <a:ea typeface="+mn-ea"/>
              <a:cs typeface="+mn-cs"/>
            </a:endParaRPr>
          </a:p>
          <a:p>
            <a:r>
              <a:rPr lang="en-CA" sz="1100" kern="1200" dirty="0">
                <a:solidFill>
                  <a:schemeClr val="tx1"/>
                </a:solidFill>
                <a:effectLst/>
                <a:latin typeface="+mn-lt"/>
                <a:ea typeface="+mn-ea"/>
                <a:cs typeface="+mn-cs"/>
              </a:rPr>
              <a:t>ASK: What can be conclude</a:t>
            </a:r>
            <a:r>
              <a:rPr lang="hr-HR" sz="1100" kern="1200" dirty="0">
                <a:solidFill>
                  <a:schemeClr val="tx1"/>
                </a:solidFill>
                <a:effectLst/>
                <a:latin typeface="+mn-lt"/>
                <a:ea typeface="+mn-ea"/>
                <a:cs typeface="+mn-cs"/>
              </a:rPr>
              <a:t>d</a:t>
            </a:r>
            <a:r>
              <a:rPr lang="en-CA" sz="1100" kern="1200" dirty="0">
                <a:solidFill>
                  <a:schemeClr val="tx1"/>
                </a:solidFill>
                <a:effectLst/>
                <a:latin typeface="+mn-lt"/>
                <a:ea typeface="+mn-ea"/>
                <a:cs typeface="+mn-cs"/>
              </a:rPr>
              <a:t> about the risk of publication bias?</a:t>
            </a:r>
            <a:endParaRPr lang="hr-HR"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ANSWER: Nothing, as there is too few studies to create a meaningful funnel plot. </a:t>
            </a:r>
            <a:r>
              <a:rPr lang="en-GB" sz="1100" kern="1200" dirty="0">
                <a:solidFill>
                  <a:schemeClr val="tx1"/>
                </a:solidFill>
                <a:effectLst/>
                <a:latin typeface="+mn-lt"/>
                <a:ea typeface="+mn-ea"/>
                <a:cs typeface="+mn-cs"/>
              </a:rPr>
              <a:t>As a rule-of-thumb, funnel plot and statistical tests for asymmetry should be used to detect publication bias if there are at least 10 studies included in the meta-analysis.</a:t>
            </a:r>
            <a:r>
              <a:rPr lang="hr-HR" sz="1100" kern="1200" dirty="0">
                <a:solidFill>
                  <a:schemeClr val="tx1"/>
                </a:solidFill>
                <a:effectLst/>
                <a:latin typeface="+mn-lt"/>
                <a:ea typeface="+mn-ea"/>
                <a:cs typeface="+mn-cs"/>
              </a:rPr>
              <a:t> But </a:t>
            </a:r>
            <a:r>
              <a:rPr lang="hr-HR" sz="1100" kern="1200" dirty="0" err="1">
                <a:solidFill>
                  <a:schemeClr val="tx1"/>
                </a:solidFill>
                <a:effectLst/>
                <a:latin typeface="+mn-lt"/>
                <a:ea typeface="+mn-ea"/>
                <a:cs typeface="+mn-cs"/>
              </a:rPr>
              <a:t>we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still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can</a:t>
            </a:r>
            <a:r>
              <a:rPr lang="hr-HR" sz="1100"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consider the other factors that might increase our suspicion of reporting or publication bias.</a:t>
            </a:r>
            <a:endParaRPr lang="hr-HR"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ASK: Are there other reasons to suspect publication bias in this case?</a:t>
            </a:r>
            <a:endParaRPr lang="hr-HR"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[NOTE TO TRAINERS: Allow the group to reach their own conclusion. One view might be that in this case, we have no particular reason to suspect publication bias. Although the product could be sponsored by industry, the results are not showing a benefit to the product and are unlikely to be the result of publication bias in the product’s </a:t>
            </a:r>
            <a:r>
              <a:rPr lang="en-US" sz="1100" kern="1200" dirty="0" err="1">
                <a:solidFill>
                  <a:schemeClr val="tx1"/>
                </a:solidFill>
                <a:effectLst/>
                <a:latin typeface="+mn-lt"/>
                <a:ea typeface="+mn-ea"/>
                <a:cs typeface="+mn-cs"/>
              </a:rPr>
              <a:t>favour</a:t>
            </a:r>
            <a:r>
              <a:rPr lang="en-US" sz="1100" kern="1200" dirty="0">
                <a:solidFill>
                  <a:schemeClr val="tx1"/>
                </a:solidFill>
                <a:effectLst/>
                <a:latin typeface="+mn-lt"/>
                <a:ea typeface="+mn-ea"/>
                <a:cs typeface="+mn-cs"/>
              </a:rPr>
              <a:t>.]</a:t>
            </a:r>
            <a:endParaRPr lang="hr-HR"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Regardless of which test is used to assess the publication bias, review authors should be aware that such tests can be prone to error and their results should be interpreted with caution.  It is extremely difficult to be confident that publication bias is absent and almost as difficult to place a threshold on when to rate down </a:t>
            </a:r>
            <a:r>
              <a:rPr lang="hr-HR" sz="1100" kern="1200" dirty="0" err="1">
                <a:solidFill>
                  <a:schemeClr val="tx1"/>
                </a:solidFill>
                <a:effectLst/>
                <a:latin typeface="+mn-lt"/>
                <a:ea typeface="+mn-ea"/>
                <a:cs typeface="+mn-cs"/>
              </a:rPr>
              <a:t>certainty</a:t>
            </a:r>
            <a:r>
              <a:rPr lang="en-GB" sz="1100" kern="1200" dirty="0">
                <a:solidFill>
                  <a:schemeClr val="tx1"/>
                </a:solidFill>
                <a:effectLst/>
                <a:latin typeface="+mn-lt"/>
                <a:ea typeface="+mn-ea"/>
                <a:cs typeface="+mn-cs"/>
              </a:rPr>
              <a:t> of evidence due to the strong suspicion of publication bias. For this reason GRADE suggests rating down </a:t>
            </a:r>
            <a:r>
              <a:rPr lang="hr-HR" sz="1100" kern="1200" dirty="0" err="1">
                <a:solidFill>
                  <a:schemeClr val="tx1"/>
                </a:solidFill>
                <a:effectLst/>
                <a:latin typeface="+mn-lt"/>
                <a:ea typeface="+mn-ea"/>
                <a:cs typeface="+mn-cs"/>
              </a:rPr>
              <a:t>certainty</a:t>
            </a:r>
            <a:r>
              <a:rPr lang="en-GB" sz="1100" kern="1200" dirty="0">
                <a:solidFill>
                  <a:schemeClr val="tx1"/>
                </a:solidFill>
                <a:effectLst/>
                <a:latin typeface="+mn-lt"/>
                <a:ea typeface="+mn-ea"/>
                <a:cs typeface="+mn-cs"/>
              </a:rPr>
              <a:t> of evidence for publication bias by a maximum of one level.</a:t>
            </a:r>
            <a:endParaRPr lang="hr-HR"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9ADD07-56E6-4612-A1A4-3917AC46D163}" type="slidenum">
              <a:rPr lang="en-US" altLang="x-none" smtClean="0"/>
              <a:pPr/>
              <a:t>34</a:t>
            </a:fld>
            <a:endParaRPr lang="en-US" altLang="x-none"/>
          </a:p>
        </p:txBody>
      </p:sp>
    </p:spTree>
    <p:extLst>
      <p:ext uri="{BB962C8B-B14F-4D97-AF65-F5344CB8AC3E}">
        <p14:creationId xmlns:p14="http://schemas.microsoft.com/office/powerpoint/2010/main" val="3563212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Note </a:t>
            </a:r>
            <a:r>
              <a:rPr lang="hr-HR" dirty="0" err="1"/>
              <a:t>that</a:t>
            </a:r>
            <a:r>
              <a:rPr lang="hr-HR" dirty="0"/>
              <a:t> </a:t>
            </a:r>
            <a:r>
              <a:rPr lang="hr-HR" dirty="0" err="1"/>
              <a:t>this</a:t>
            </a:r>
            <a:r>
              <a:rPr lang="hr-HR" dirty="0"/>
              <a:t> </a:t>
            </a:r>
            <a:r>
              <a:rPr lang="hr-HR" dirty="0" err="1"/>
              <a:t>domain</a:t>
            </a:r>
            <a:r>
              <a:rPr lang="hr-HR" dirty="0"/>
              <a:t> </a:t>
            </a:r>
            <a:r>
              <a:rPr lang="hr-HR" dirty="0" err="1"/>
              <a:t>is</a:t>
            </a:r>
            <a:r>
              <a:rPr lang="hr-HR" dirty="0"/>
              <a:t> </a:t>
            </a:r>
            <a:r>
              <a:rPr lang="hr-HR" dirty="0" err="1"/>
              <a:t>worded</a:t>
            </a:r>
            <a:r>
              <a:rPr lang="hr-HR" dirty="0"/>
              <a:t> </a:t>
            </a:r>
            <a:r>
              <a:rPr lang="hr-HR" dirty="0" err="1"/>
              <a:t>diferently</a:t>
            </a:r>
            <a:r>
              <a:rPr lang="hr-HR" dirty="0"/>
              <a:t> – </a:t>
            </a:r>
            <a:r>
              <a:rPr lang="hr-HR" dirty="0" err="1"/>
              <a:t>you</a:t>
            </a:r>
            <a:r>
              <a:rPr lang="hr-HR" dirty="0"/>
              <a:t> </a:t>
            </a:r>
            <a:r>
              <a:rPr lang="hr-HR" dirty="0" err="1"/>
              <a:t>have</a:t>
            </a:r>
            <a:r>
              <a:rPr lang="hr-HR" dirty="0"/>
              <a:t> to </a:t>
            </a:r>
            <a:r>
              <a:rPr lang="hr-HR" dirty="0" err="1"/>
              <a:t>have</a:t>
            </a:r>
            <a:r>
              <a:rPr lang="hr-HR" dirty="0"/>
              <a:t> a </a:t>
            </a:r>
            <a:r>
              <a:rPr lang="hr-HR" dirty="0" err="1"/>
              <a:t>serious</a:t>
            </a:r>
            <a:r>
              <a:rPr lang="hr-HR" dirty="0"/>
              <a:t> </a:t>
            </a:r>
            <a:r>
              <a:rPr lang="hr-HR" dirty="0" err="1"/>
              <a:t>suspicion</a:t>
            </a:r>
            <a:r>
              <a:rPr lang="hr-HR" dirty="0"/>
              <a:t> </a:t>
            </a:r>
            <a:r>
              <a:rPr lang="hr-HR" dirty="0" err="1"/>
              <a:t>in</a:t>
            </a:r>
            <a:r>
              <a:rPr lang="hr-HR" dirty="0"/>
              <a:t> </a:t>
            </a:r>
            <a:r>
              <a:rPr lang="hr-HR" dirty="0" err="1"/>
              <a:t>order</a:t>
            </a:r>
            <a:r>
              <a:rPr lang="hr-HR" dirty="0"/>
              <a:t> to rate </a:t>
            </a:r>
            <a:r>
              <a:rPr lang="hr-HR" dirty="0" err="1"/>
              <a:t>down</a:t>
            </a:r>
            <a:r>
              <a:rPr lang="hr-HR" dirty="0"/>
              <a:t>.</a:t>
            </a:r>
          </a:p>
          <a:p>
            <a:endParaRPr lang="hr-HR" dirty="0"/>
          </a:p>
          <a:p>
            <a:r>
              <a:rPr lang="hr-HR" dirty="0"/>
              <a:t>NOTE TO TRAINERS: Note </a:t>
            </a:r>
            <a:r>
              <a:rPr lang="hr-HR" dirty="0" err="1"/>
              <a:t>down</a:t>
            </a:r>
            <a:r>
              <a:rPr lang="hr-HR" dirty="0"/>
              <a:t> </a:t>
            </a:r>
            <a:r>
              <a:rPr lang="hr-HR" dirty="0" err="1"/>
              <a:t>the</a:t>
            </a:r>
            <a:r>
              <a:rPr lang="hr-HR" dirty="0"/>
              <a:t> </a:t>
            </a:r>
            <a:r>
              <a:rPr lang="hr-HR" dirty="0" err="1"/>
              <a:t>group’s</a:t>
            </a:r>
            <a:r>
              <a:rPr lang="hr-HR" dirty="0"/>
              <a:t> </a:t>
            </a:r>
            <a:r>
              <a:rPr lang="hr-HR" dirty="0" err="1"/>
              <a:t>decision</a:t>
            </a:r>
            <a:r>
              <a:rPr lang="hr-HR" dirty="0"/>
              <a:t>.</a:t>
            </a:r>
            <a:endParaRPr lang="en-GB" dirty="0"/>
          </a:p>
          <a:p>
            <a:r>
              <a:rPr lang="hr-HR" dirty="0" err="1"/>
              <a:t>Suggest</a:t>
            </a:r>
            <a:r>
              <a:rPr lang="hr-HR" dirty="0"/>
              <a:t> </a:t>
            </a:r>
            <a:r>
              <a:rPr lang="hr-HR" dirty="0" err="1"/>
              <a:t>that</a:t>
            </a:r>
            <a:r>
              <a:rPr lang="hr-HR" dirty="0"/>
              <a:t>, </a:t>
            </a:r>
            <a:r>
              <a:rPr lang="hr-HR" dirty="0" err="1"/>
              <a:t>assuming</a:t>
            </a:r>
            <a:r>
              <a:rPr lang="hr-HR" dirty="0"/>
              <a:t> </a:t>
            </a:r>
            <a:r>
              <a:rPr lang="hr-HR" dirty="0" err="1"/>
              <a:t>that</a:t>
            </a:r>
            <a:r>
              <a:rPr lang="hr-HR" dirty="0"/>
              <a:t> </a:t>
            </a:r>
            <a:r>
              <a:rPr lang="hr-HR" dirty="0" err="1"/>
              <a:t>the</a:t>
            </a:r>
            <a:r>
              <a:rPr lang="hr-HR" dirty="0"/>
              <a:t> literature </a:t>
            </a:r>
            <a:r>
              <a:rPr lang="hr-HR" dirty="0" err="1"/>
              <a:t>search</a:t>
            </a:r>
            <a:r>
              <a:rPr lang="hr-HR" dirty="0"/>
              <a:t> </a:t>
            </a:r>
            <a:r>
              <a:rPr lang="hr-HR" dirty="0" err="1"/>
              <a:t>has</a:t>
            </a:r>
            <a:r>
              <a:rPr lang="hr-HR" dirty="0"/>
              <a:t> </a:t>
            </a:r>
            <a:r>
              <a:rPr lang="hr-HR" dirty="0" err="1"/>
              <a:t>been</a:t>
            </a:r>
            <a:r>
              <a:rPr lang="hr-HR" dirty="0"/>
              <a:t> </a:t>
            </a:r>
            <a:r>
              <a:rPr lang="hr-HR" dirty="0" err="1"/>
              <a:t>thorough</a:t>
            </a:r>
            <a:r>
              <a:rPr lang="hr-HR" dirty="0"/>
              <a:t>, </a:t>
            </a:r>
            <a:r>
              <a:rPr lang="hr-HR" dirty="0" err="1"/>
              <a:t>the</a:t>
            </a:r>
            <a:r>
              <a:rPr lang="hr-HR" dirty="0"/>
              <a:t> </a:t>
            </a:r>
            <a:r>
              <a:rPr lang="hr-HR" dirty="0" err="1"/>
              <a:t>level</a:t>
            </a:r>
            <a:r>
              <a:rPr lang="hr-HR" dirty="0"/>
              <a:t> of </a:t>
            </a:r>
            <a:r>
              <a:rPr lang="hr-HR" dirty="0" err="1"/>
              <a:t>evidence</a:t>
            </a:r>
            <a:r>
              <a:rPr lang="hr-HR" dirty="0"/>
              <a:t> </a:t>
            </a:r>
            <a:r>
              <a:rPr lang="hr-HR" dirty="0" err="1"/>
              <a:t>should</a:t>
            </a:r>
            <a:r>
              <a:rPr lang="hr-HR" dirty="0"/>
              <a:t> </a:t>
            </a:r>
            <a:r>
              <a:rPr lang="hr-HR" dirty="0" err="1"/>
              <a:t>not</a:t>
            </a:r>
            <a:r>
              <a:rPr lang="hr-HR" dirty="0"/>
              <a:t> </a:t>
            </a:r>
            <a:r>
              <a:rPr lang="hr-HR" dirty="0" err="1"/>
              <a:t>be</a:t>
            </a:r>
            <a:r>
              <a:rPr lang="hr-HR" dirty="0"/>
              <a:t> </a:t>
            </a:r>
            <a:r>
              <a:rPr lang="hr-HR" dirty="0" err="1"/>
              <a:t>downgraded</a:t>
            </a:r>
            <a:r>
              <a:rPr lang="hr-HR" dirty="0"/>
              <a:t> for </a:t>
            </a:r>
            <a:r>
              <a:rPr lang="hr-HR" dirty="0" err="1"/>
              <a:t>publication</a:t>
            </a:r>
            <a:r>
              <a:rPr lang="hr-HR" dirty="0"/>
              <a:t> </a:t>
            </a:r>
            <a:r>
              <a:rPr lang="hr-HR" dirty="0" err="1"/>
              <a:t>bias</a:t>
            </a:r>
            <a:r>
              <a:rPr lang="hr-HR" dirty="0"/>
              <a:t>.</a:t>
            </a:r>
            <a:endParaRPr lang="en-GB" dirty="0"/>
          </a:p>
        </p:txBody>
      </p:sp>
    </p:spTree>
    <p:extLst>
      <p:ext uri="{BB962C8B-B14F-4D97-AF65-F5344CB8AC3E}">
        <p14:creationId xmlns:p14="http://schemas.microsoft.com/office/powerpoint/2010/main" val="2911248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[NOTE TO </a:t>
            </a:r>
            <a:r>
              <a:rPr lang="hr-HR" dirty="0" err="1"/>
              <a:t>TRAINERS</a:t>
            </a:r>
            <a:r>
              <a:rPr lang="hr-HR" dirty="0"/>
              <a:t>: At </a:t>
            </a:r>
            <a:r>
              <a:rPr lang="hr-HR" dirty="0" err="1"/>
              <a:t>this</a:t>
            </a:r>
            <a:r>
              <a:rPr lang="hr-HR" dirty="0"/>
              <a:t> </a:t>
            </a:r>
            <a:r>
              <a:rPr lang="hr-HR" dirty="0" err="1"/>
              <a:t>point</a:t>
            </a:r>
            <a:r>
              <a:rPr lang="hr-HR" dirty="0"/>
              <a:t> </a:t>
            </a:r>
            <a:r>
              <a:rPr lang="hr-HR" dirty="0" err="1"/>
              <a:t>you</a:t>
            </a:r>
            <a:r>
              <a:rPr lang="hr-HR" dirty="0"/>
              <a:t> </a:t>
            </a:r>
            <a:r>
              <a:rPr lang="hr-HR" dirty="0" err="1"/>
              <a:t>can</a:t>
            </a:r>
            <a:r>
              <a:rPr lang="hr-HR" dirty="0"/>
              <a:t> </a:t>
            </a:r>
            <a:r>
              <a:rPr lang="hr-HR" dirty="0" err="1"/>
              <a:t>revisit</a:t>
            </a:r>
            <a:r>
              <a:rPr lang="hr-HR" dirty="0"/>
              <a:t> </a:t>
            </a:r>
            <a:r>
              <a:rPr lang="hr-HR" dirty="0" err="1"/>
              <a:t>the</a:t>
            </a:r>
            <a:r>
              <a:rPr lang="hr-HR" dirty="0"/>
              <a:t> </a:t>
            </a:r>
            <a:r>
              <a:rPr lang="hr-HR" dirty="0" err="1"/>
              <a:t>group’s</a:t>
            </a:r>
            <a:r>
              <a:rPr lang="hr-HR" dirty="0"/>
              <a:t> </a:t>
            </a:r>
            <a:r>
              <a:rPr lang="hr-HR" dirty="0" err="1"/>
              <a:t>decisions</a:t>
            </a:r>
            <a:r>
              <a:rPr lang="hr-HR" dirty="0"/>
              <a:t> for </a:t>
            </a:r>
            <a:r>
              <a:rPr lang="hr-HR" dirty="0" err="1"/>
              <a:t>each</a:t>
            </a:r>
            <a:r>
              <a:rPr lang="hr-HR" dirty="0"/>
              <a:t> of </a:t>
            </a:r>
            <a:r>
              <a:rPr lang="hr-HR" dirty="0" err="1"/>
              <a:t>the</a:t>
            </a:r>
            <a:r>
              <a:rPr lang="hr-HR" dirty="0"/>
              <a:t> </a:t>
            </a:r>
            <a:r>
              <a:rPr lang="hr-HR" dirty="0" err="1"/>
              <a:t>factors</a:t>
            </a:r>
            <a:r>
              <a:rPr lang="hr-HR" dirty="0"/>
              <a:t> (</a:t>
            </a:r>
            <a:r>
              <a:rPr lang="hr-HR" dirty="0" err="1"/>
              <a:t>risk</a:t>
            </a:r>
            <a:r>
              <a:rPr lang="hr-HR" dirty="0"/>
              <a:t> of </a:t>
            </a:r>
            <a:r>
              <a:rPr lang="hr-HR" dirty="0" err="1"/>
              <a:t>bias</a:t>
            </a:r>
            <a:r>
              <a:rPr lang="hr-HR" dirty="0"/>
              <a:t>, </a:t>
            </a:r>
            <a:r>
              <a:rPr lang="hr-HR" dirty="0" err="1"/>
              <a:t>imprecision</a:t>
            </a:r>
            <a:r>
              <a:rPr lang="hr-HR" dirty="0"/>
              <a:t>, </a:t>
            </a:r>
            <a:r>
              <a:rPr lang="hr-HR" dirty="0" err="1"/>
              <a:t>inconsistency</a:t>
            </a:r>
            <a:r>
              <a:rPr lang="hr-HR" dirty="0"/>
              <a:t>, </a:t>
            </a:r>
            <a:r>
              <a:rPr lang="hr-HR" dirty="0" err="1"/>
              <a:t>indirectness</a:t>
            </a:r>
            <a:r>
              <a:rPr lang="hr-HR" dirty="0"/>
              <a:t>, </a:t>
            </a:r>
            <a:r>
              <a:rPr lang="hr-HR" dirty="0" err="1"/>
              <a:t>publication</a:t>
            </a:r>
            <a:r>
              <a:rPr lang="hr-HR" dirty="0"/>
              <a:t> </a:t>
            </a:r>
            <a:r>
              <a:rPr lang="hr-HR" dirty="0" err="1"/>
              <a:t>bias</a:t>
            </a:r>
            <a:r>
              <a:rPr lang="hr-HR" dirty="0"/>
              <a:t>) and make </a:t>
            </a:r>
            <a:r>
              <a:rPr lang="hr-HR" dirty="0" err="1"/>
              <a:t>the</a:t>
            </a:r>
            <a:r>
              <a:rPr lang="hr-HR" dirty="0"/>
              <a:t> </a:t>
            </a:r>
            <a:r>
              <a:rPr lang="hr-HR" dirty="0" err="1"/>
              <a:t>overall</a:t>
            </a:r>
            <a:r>
              <a:rPr lang="hr-HR" dirty="0"/>
              <a:t> </a:t>
            </a:r>
            <a:r>
              <a:rPr lang="hr-HR" dirty="0" err="1"/>
              <a:t>grading</a:t>
            </a:r>
            <a:r>
              <a:rPr lang="hr-HR" dirty="0"/>
              <a:t> for </a:t>
            </a:r>
            <a:r>
              <a:rPr lang="hr-HR" dirty="0" err="1"/>
              <a:t>the</a:t>
            </a:r>
            <a:r>
              <a:rPr lang="hr-HR" dirty="0"/>
              <a:t> </a:t>
            </a:r>
            <a:r>
              <a:rPr lang="hr-HR" dirty="0" err="1"/>
              <a:t>caffeine</a:t>
            </a:r>
            <a:r>
              <a:rPr lang="hr-HR" dirty="0"/>
              <a:t> </a:t>
            </a:r>
            <a:r>
              <a:rPr lang="hr-HR" dirty="0" err="1"/>
              <a:t>review</a:t>
            </a:r>
            <a:r>
              <a:rPr lang="hr-HR" dirty="0"/>
              <a:t> </a:t>
            </a:r>
            <a:r>
              <a:rPr lang="hr-HR" dirty="0" err="1"/>
              <a:t>example</a:t>
            </a:r>
            <a:r>
              <a:rPr lang="hr-HR" dirty="0"/>
              <a:t>. </a:t>
            </a:r>
            <a:r>
              <a:rPr lang="hr-HR" dirty="0" err="1"/>
              <a:t>It’s</a:t>
            </a:r>
            <a:r>
              <a:rPr lang="hr-HR" dirty="0"/>
              <a:t> </a:t>
            </a:r>
            <a:r>
              <a:rPr lang="hr-HR" dirty="0" err="1"/>
              <a:t>likely</a:t>
            </a:r>
            <a:r>
              <a:rPr lang="hr-HR" dirty="0"/>
              <a:t> </a:t>
            </a:r>
            <a:r>
              <a:rPr lang="hr-HR" dirty="0" err="1"/>
              <a:t>the</a:t>
            </a:r>
            <a:r>
              <a:rPr lang="hr-HR" dirty="0"/>
              <a:t> </a:t>
            </a:r>
            <a:r>
              <a:rPr lang="hr-HR" dirty="0" err="1"/>
              <a:t>grading</a:t>
            </a:r>
            <a:r>
              <a:rPr lang="hr-HR" dirty="0"/>
              <a:t> </a:t>
            </a:r>
            <a:r>
              <a:rPr lang="hr-HR" dirty="0" err="1"/>
              <a:t>will</a:t>
            </a:r>
            <a:r>
              <a:rPr lang="hr-HR" dirty="0"/>
              <a:t> </a:t>
            </a:r>
            <a:r>
              <a:rPr lang="hr-HR" dirty="0" err="1"/>
              <a:t>be</a:t>
            </a:r>
            <a:r>
              <a:rPr lang="hr-HR" dirty="0"/>
              <a:t> </a:t>
            </a:r>
            <a:r>
              <a:rPr lang="hr-HR" dirty="0" err="1"/>
              <a:t>low</a:t>
            </a:r>
            <a:r>
              <a:rPr lang="hr-HR" dirty="0"/>
              <a:t> </a:t>
            </a:r>
            <a:r>
              <a:rPr lang="hr-HR" dirty="0" err="1"/>
              <a:t>certainty</a:t>
            </a:r>
            <a:r>
              <a:rPr lang="hr-HR" dirty="0"/>
              <a:t>, </a:t>
            </a:r>
            <a:r>
              <a:rPr lang="hr-HR" dirty="0" err="1"/>
              <a:t>due</a:t>
            </a:r>
            <a:r>
              <a:rPr lang="hr-HR" dirty="0"/>
              <a:t> to </a:t>
            </a:r>
            <a:r>
              <a:rPr lang="hr-HR" dirty="0" err="1"/>
              <a:t>imprecision</a:t>
            </a:r>
            <a:r>
              <a:rPr lang="hr-HR" dirty="0"/>
              <a:t> (1 </a:t>
            </a:r>
            <a:r>
              <a:rPr lang="hr-HR" dirty="0" err="1"/>
              <a:t>level</a:t>
            </a:r>
            <a:r>
              <a:rPr lang="hr-HR" dirty="0"/>
              <a:t> </a:t>
            </a:r>
            <a:r>
              <a:rPr lang="hr-HR" dirty="0" err="1"/>
              <a:t>down</a:t>
            </a:r>
            <a:r>
              <a:rPr lang="hr-HR" dirty="0"/>
              <a:t>) and some </a:t>
            </a:r>
            <a:r>
              <a:rPr lang="hr-HR" dirty="0" err="1"/>
              <a:t>concerns</a:t>
            </a:r>
            <a:r>
              <a:rPr lang="hr-HR" dirty="0"/>
              <a:t> </a:t>
            </a:r>
            <a:r>
              <a:rPr lang="hr-HR" dirty="0" err="1"/>
              <a:t>around</a:t>
            </a:r>
            <a:r>
              <a:rPr lang="hr-HR" dirty="0"/>
              <a:t> </a:t>
            </a:r>
            <a:r>
              <a:rPr lang="hr-HR" dirty="0" err="1"/>
              <a:t>risk</a:t>
            </a:r>
            <a:r>
              <a:rPr lang="hr-HR" dirty="0"/>
              <a:t> of </a:t>
            </a:r>
            <a:r>
              <a:rPr lang="hr-HR" dirty="0" err="1"/>
              <a:t>bias</a:t>
            </a:r>
            <a:r>
              <a:rPr lang="hr-HR" dirty="0"/>
              <a:t> and </a:t>
            </a:r>
            <a:r>
              <a:rPr lang="hr-HR" dirty="0" err="1"/>
              <a:t>indirectness</a:t>
            </a:r>
            <a:r>
              <a:rPr lang="hr-HR" dirty="0"/>
              <a:t> (half </a:t>
            </a:r>
            <a:r>
              <a:rPr lang="hr-HR" dirty="0" err="1"/>
              <a:t>level</a:t>
            </a:r>
            <a:r>
              <a:rPr lang="hr-HR" dirty="0"/>
              <a:t> </a:t>
            </a:r>
            <a:r>
              <a:rPr lang="hr-HR" dirty="0" err="1"/>
              <a:t>down</a:t>
            </a:r>
            <a:r>
              <a:rPr lang="hr-HR" dirty="0"/>
              <a:t> </a:t>
            </a:r>
            <a:r>
              <a:rPr lang="hr-HR" dirty="0" err="1"/>
              <a:t>each</a:t>
            </a:r>
            <a:r>
              <a:rPr lang="hr-HR" dirty="0"/>
              <a:t>). </a:t>
            </a:r>
            <a:r>
              <a:rPr lang="hr-HR" dirty="0" err="1"/>
              <a:t>If</a:t>
            </a:r>
            <a:r>
              <a:rPr lang="hr-HR" dirty="0"/>
              <a:t> </a:t>
            </a:r>
            <a:r>
              <a:rPr lang="hr-HR" dirty="0" err="1"/>
              <a:t>participants</a:t>
            </a:r>
            <a:r>
              <a:rPr lang="hr-HR" dirty="0"/>
              <a:t> are </a:t>
            </a:r>
            <a:r>
              <a:rPr lang="hr-HR" dirty="0" err="1"/>
              <a:t>suggesting</a:t>
            </a:r>
            <a:r>
              <a:rPr lang="hr-HR" dirty="0"/>
              <a:t> </a:t>
            </a:r>
            <a:r>
              <a:rPr lang="hr-HR" dirty="0" err="1"/>
              <a:t>that</a:t>
            </a:r>
            <a:r>
              <a:rPr lang="hr-HR" dirty="0"/>
              <a:t> </a:t>
            </a:r>
            <a:r>
              <a:rPr lang="hr-HR" dirty="0" err="1"/>
              <a:t>the</a:t>
            </a:r>
            <a:r>
              <a:rPr lang="hr-HR" dirty="0"/>
              <a:t> </a:t>
            </a:r>
            <a:r>
              <a:rPr lang="hr-HR" dirty="0" err="1"/>
              <a:t>level</a:t>
            </a:r>
            <a:r>
              <a:rPr lang="hr-HR" dirty="0"/>
              <a:t> of </a:t>
            </a:r>
            <a:r>
              <a:rPr lang="hr-HR" dirty="0" err="1"/>
              <a:t>evidence</a:t>
            </a:r>
            <a:r>
              <a:rPr lang="hr-HR" dirty="0"/>
              <a:t> </a:t>
            </a:r>
            <a:r>
              <a:rPr lang="hr-HR" dirty="0" err="1"/>
              <a:t>should</a:t>
            </a:r>
            <a:r>
              <a:rPr lang="hr-HR" dirty="0"/>
              <a:t> </a:t>
            </a:r>
            <a:r>
              <a:rPr lang="hr-HR" dirty="0" err="1"/>
              <a:t>be</a:t>
            </a:r>
            <a:r>
              <a:rPr lang="hr-HR" dirty="0"/>
              <a:t> </a:t>
            </a:r>
            <a:r>
              <a:rPr lang="hr-HR" dirty="0" err="1"/>
              <a:t>very</a:t>
            </a:r>
            <a:r>
              <a:rPr lang="hr-HR" dirty="0"/>
              <a:t> </a:t>
            </a:r>
            <a:r>
              <a:rPr lang="hr-HR" dirty="0" err="1"/>
              <a:t>low</a:t>
            </a:r>
            <a:r>
              <a:rPr lang="hr-HR" dirty="0"/>
              <a:t>, </a:t>
            </a:r>
            <a:r>
              <a:rPr lang="hr-HR" dirty="0" err="1"/>
              <a:t>you</a:t>
            </a:r>
            <a:r>
              <a:rPr lang="hr-HR" dirty="0"/>
              <a:t> </a:t>
            </a:r>
            <a:r>
              <a:rPr lang="hr-HR" dirty="0" err="1"/>
              <a:t>can</a:t>
            </a:r>
            <a:r>
              <a:rPr lang="hr-HR" dirty="0"/>
              <a:t> </a:t>
            </a:r>
            <a:r>
              <a:rPr lang="hr-HR" dirty="0" err="1"/>
              <a:t>point</a:t>
            </a:r>
            <a:r>
              <a:rPr lang="hr-HR" dirty="0"/>
              <a:t> </a:t>
            </a:r>
            <a:r>
              <a:rPr lang="hr-HR" dirty="0" err="1"/>
              <a:t>out</a:t>
            </a:r>
            <a:r>
              <a:rPr lang="hr-HR" dirty="0"/>
              <a:t> </a:t>
            </a:r>
            <a:r>
              <a:rPr lang="hr-HR" dirty="0" err="1"/>
              <a:t>that</a:t>
            </a:r>
            <a:r>
              <a:rPr lang="hr-HR" dirty="0"/>
              <a:t> </a:t>
            </a:r>
            <a:r>
              <a:rPr lang="hr-HR" dirty="0" err="1"/>
              <a:t>people</a:t>
            </a:r>
            <a:r>
              <a:rPr lang="hr-HR" dirty="0"/>
              <a:t> </a:t>
            </a:r>
            <a:r>
              <a:rPr lang="hr-HR" dirty="0" err="1"/>
              <a:t>who</a:t>
            </a:r>
            <a:r>
              <a:rPr lang="hr-HR" dirty="0"/>
              <a:t> </a:t>
            </a:r>
            <a:r>
              <a:rPr lang="hr-HR" dirty="0" err="1"/>
              <a:t>begin</a:t>
            </a:r>
            <a:r>
              <a:rPr lang="hr-HR" dirty="0"/>
              <a:t> </a:t>
            </a:r>
            <a:r>
              <a:rPr lang="hr-HR" dirty="0" err="1"/>
              <a:t>using</a:t>
            </a:r>
            <a:r>
              <a:rPr lang="hr-HR" dirty="0"/>
              <a:t> GRADE </a:t>
            </a:r>
            <a:r>
              <a:rPr lang="hr-HR" dirty="0" err="1"/>
              <a:t>often</a:t>
            </a:r>
            <a:r>
              <a:rPr lang="hr-HR" dirty="0"/>
              <a:t> </a:t>
            </a:r>
            <a:r>
              <a:rPr lang="hr-HR" dirty="0" err="1"/>
              <a:t>have</a:t>
            </a:r>
            <a:r>
              <a:rPr lang="hr-HR" dirty="0"/>
              <a:t> </a:t>
            </a:r>
            <a:r>
              <a:rPr lang="hr-HR" dirty="0" err="1"/>
              <a:t>very</a:t>
            </a:r>
            <a:r>
              <a:rPr lang="hr-HR" dirty="0"/>
              <a:t> </a:t>
            </a:r>
            <a:r>
              <a:rPr lang="hr-HR" dirty="0" err="1"/>
              <a:t>severe</a:t>
            </a:r>
            <a:r>
              <a:rPr lang="hr-HR" dirty="0"/>
              <a:t> </a:t>
            </a:r>
            <a:r>
              <a:rPr lang="hr-HR" dirty="0" err="1"/>
              <a:t>concerns</a:t>
            </a:r>
            <a:r>
              <a:rPr lang="hr-HR" dirty="0"/>
              <a:t> </a:t>
            </a:r>
            <a:r>
              <a:rPr lang="hr-HR" dirty="0" err="1"/>
              <a:t>about</a:t>
            </a:r>
            <a:r>
              <a:rPr lang="hr-HR" dirty="0"/>
              <a:t> </a:t>
            </a:r>
            <a:r>
              <a:rPr lang="hr-HR" dirty="0" err="1"/>
              <a:t>the</a:t>
            </a:r>
            <a:r>
              <a:rPr lang="hr-HR" dirty="0"/>
              <a:t> </a:t>
            </a:r>
            <a:r>
              <a:rPr lang="hr-HR" dirty="0" err="1"/>
              <a:t>body</a:t>
            </a:r>
            <a:r>
              <a:rPr lang="hr-HR" dirty="0"/>
              <a:t> of </a:t>
            </a:r>
            <a:r>
              <a:rPr lang="hr-HR" dirty="0" err="1"/>
              <a:t>evidence</a:t>
            </a:r>
            <a:r>
              <a:rPr lang="hr-HR" dirty="0"/>
              <a:t> </a:t>
            </a:r>
            <a:r>
              <a:rPr lang="hr-HR" dirty="0" err="1"/>
              <a:t>they</a:t>
            </a:r>
            <a:r>
              <a:rPr lang="hr-HR" dirty="0"/>
              <a:t> are </a:t>
            </a:r>
            <a:r>
              <a:rPr lang="hr-HR" dirty="0" err="1"/>
              <a:t>assessing</a:t>
            </a:r>
            <a:r>
              <a:rPr lang="hr-HR" dirty="0"/>
              <a:t>, but </a:t>
            </a:r>
            <a:r>
              <a:rPr lang="hr-HR" dirty="0" err="1"/>
              <a:t>this</a:t>
            </a:r>
            <a:r>
              <a:rPr lang="hr-HR" dirty="0"/>
              <a:t> </a:t>
            </a:r>
            <a:r>
              <a:rPr lang="hr-HR" dirty="0" err="1"/>
              <a:t>is</a:t>
            </a:r>
            <a:r>
              <a:rPr lang="hr-HR" dirty="0"/>
              <a:t> </a:t>
            </a:r>
            <a:r>
              <a:rPr lang="hr-HR" dirty="0" err="1"/>
              <a:t>usually</a:t>
            </a:r>
            <a:r>
              <a:rPr lang="hr-HR" dirty="0"/>
              <a:t> </a:t>
            </a:r>
            <a:r>
              <a:rPr lang="hr-HR" dirty="0" err="1"/>
              <a:t>too</a:t>
            </a:r>
            <a:r>
              <a:rPr lang="hr-HR" dirty="0"/>
              <a:t> </a:t>
            </a:r>
            <a:r>
              <a:rPr lang="hr-HR" dirty="0" err="1"/>
              <a:t>severe</a:t>
            </a:r>
            <a:r>
              <a:rPr lang="hr-HR" dirty="0"/>
              <a:t>.]</a:t>
            </a:r>
            <a:endParaRPr lang="en-GB" dirty="0"/>
          </a:p>
          <a:p>
            <a:endParaRPr lang="hr-HR" dirty="0"/>
          </a:p>
          <a:p>
            <a:r>
              <a:rPr lang="hr-HR" dirty="0" err="1"/>
              <a:t>ASK</a:t>
            </a:r>
            <a:r>
              <a:rPr lang="hr-HR" dirty="0"/>
              <a:t>: Do </a:t>
            </a:r>
            <a:r>
              <a:rPr lang="hr-HR" dirty="0" err="1"/>
              <a:t>you</a:t>
            </a:r>
            <a:r>
              <a:rPr lang="hr-HR" dirty="0"/>
              <a:t> </a:t>
            </a:r>
            <a:r>
              <a:rPr lang="hr-HR" dirty="0" err="1"/>
              <a:t>think</a:t>
            </a:r>
            <a:r>
              <a:rPr lang="en-GB" sz="1200" b="0" i="0" kern="1200" dirty="0">
                <a:solidFill>
                  <a:schemeClr val="tx1"/>
                </a:solidFill>
                <a:effectLst/>
                <a:latin typeface="Source Sans Pro" pitchFamily="34" charset="0"/>
                <a:ea typeface="+mn-ea"/>
                <a:cs typeface="Arial" panose="020B0604020202020204" pitchFamily="34" charset="0"/>
              </a:rPr>
              <a:t> GRADE approach </a:t>
            </a:r>
            <a:r>
              <a:rPr lang="hr-HR" sz="1200" b="0" i="0" kern="1200" dirty="0" err="1">
                <a:solidFill>
                  <a:schemeClr val="tx1"/>
                </a:solidFill>
                <a:effectLst/>
                <a:latin typeface="Source Sans Pro" pitchFamily="34" charset="0"/>
                <a:ea typeface="+mn-ea"/>
                <a:cs typeface="Arial" panose="020B0604020202020204" pitchFamily="34" charset="0"/>
              </a:rPr>
              <a:t>can</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be used </a:t>
            </a:r>
            <a:r>
              <a:rPr lang="hr-HR" sz="1200" b="0" i="0" kern="1200" dirty="0" err="1">
                <a:solidFill>
                  <a:schemeClr val="tx1"/>
                </a:solidFill>
                <a:effectLst/>
                <a:latin typeface="Source Sans Pro" pitchFamily="34" charset="0"/>
                <a:ea typeface="+mn-ea"/>
                <a:cs typeface="Arial" panose="020B0604020202020204" pitchFamily="34" charset="0"/>
              </a:rPr>
              <a:t>even</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b="0" i="0" kern="1200" dirty="0">
                <a:solidFill>
                  <a:schemeClr val="tx1"/>
                </a:solidFill>
                <a:effectLst/>
                <a:latin typeface="Source Sans Pro" pitchFamily="34" charset="0"/>
                <a:ea typeface="+mn-ea"/>
                <a:cs typeface="Arial" panose="020B0604020202020204" pitchFamily="34" charset="0"/>
              </a:rPr>
              <a:t>when there is no meta-analysis?</a:t>
            </a:r>
            <a:endParaRPr lang="hr-HR" sz="1200" b="0" i="0" kern="1200" dirty="0">
              <a:solidFill>
                <a:schemeClr val="tx1"/>
              </a:solidFill>
              <a:effectLst/>
              <a:latin typeface="Source Sans Pro" pitchFamily="34" charset="0"/>
              <a:ea typeface="+mn-ea"/>
              <a:cs typeface="Arial" panose="020B0604020202020204" pitchFamily="34" charset="0"/>
            </a:endParaRPr>
          </a:p>
          <a:p>
            <a:pPr marL="0" indent="0" fontAlgn="base">
              <a:buFont typeface="Arial" panose="020B0604020202020204" pitchFamily="34" charset="0"/>
              <a:buNone/>
            </a:pPr>
            <a:r>
              <a:rPr lang="hr-HR" sz="1200" b="0" i="0" kern="1200" dirty="0" err="1">
                <a:solidFill>
                  <a:schemeClr val="tx1"/>
                </a:solidFill>
                <a:effectLst/>
                <a:latin typeface="Source Sans Pro" pitchFamily="34" charset="0"/>
                <a:ea typeface="+mn-ea"/>
                <a:cs typeface="Arial" panose="020B0604020202020204" pitchFamily="34" charset="0"/>
              </a:rPr>
              <a:t>ANSWER</a:t>
            </a:r>
            <a:r>
              <a:rPr lang="hr-HR" sz="1200" b="0" i="0" kern="1200" dirty="0">
                <a:solidFill>
                  <a:schemeClr val="tx1"/>
                </a:solidFill>
                <a:effectLst/>
                <a:latin typeface="Source Sans Pro" pitchFamily="34" charset="0"/>
                <a:ea typeface="+mn-ea"/>
                <a:cs typeface="Arial" panose="020B0604020202020204" pitchFamily="34" charset="0"/>
              </a:rPr>
              <a:t>: </a:t>
            </a:r>
            <a:r>
              <a:rPr lang="hr-HR" sz="1200" b="0" i="0" kern="1200" dirty="0" err="1">
                <a:solidFill>
                  <a:schemeClr val="tx1"/>
                </a:solidFill>
                <a:effectLst/>
                <a:latin typeface="Source Sans Pro" pitchFamily="34" charset="0"/>
                <a:ea typeface="+mn-ea"/>
                <a:cs typeface="Arial" panose="020B0604020202020204" pitchFamily="34" charset="0"/>
              </a:rPr>
              <a:t>Yes</a:t>
            </a:r>
            <a:r>
              <a:rPr lang="hr-HR" sz="1200" b="0" i="0" kern="1200" dirty="0">
                <a:solidFill>
                  <a:schemeClr val="tx1"/>
                </a:solidFill>
                <a:effectLst/>
                <a:latin typeface="Source Sans Pro" pitchFamily="34" charset="0"/>
                <a:ea typeface="+mn-ea"/>
                <a:cs typeface="Arial" panose="020B0604020202020204" pitchFamily="34" charset="0"/>
              </a:rPr>
              <a:t>! </a:t>
            </a:r>
            <a:r>
              <a:rPr lang="en-GB" sz="1200" kern="1200" dirty="0">
                <a:solidFill>
                  <a:schemeClr val="tx1"/>
                </a:solidFill>
                <a:effectLst/>
                <a:latin typeface="Source Sans Pro" pitchFamily="34" charset="0"/>
                <a:ea typeface="+mn-ea"/>
                <a:cs typeface="Arial" panose="020B0604020202020204" pitchFamily="34" charset="0"/>
              </a:rPr>
              <a:t>Users and readers of your systematic review want to know how certain the evidence is for all outcomes, regardless of whether there is a meta-analysis. You should still assess each </a:t>
            </a:r>
            <a:r>
              <a:rPr lang="en-GB" sz="1200" kern="1200" dirty="0" err="1">
                <a:solidFill>
                  <a:schemeClr val="tx1"/>
                </a:solidFill>
                <a:effectLst/>
                <a:latin typeface="Source Sans Pro" pitchFamily="34" charset="0"/>
                <a:ea typeface="+mn-ea"/>
                <a:cs typeface="Arial" panose="020B0604020202020204" pitchFamily="34" charset="0"/>
              </a:rPr>
              <a:t>domai</a:t>
            </a:r>
            <a:r>
              <a:rPr lang="hr-HR" sz="1200" kern="1200" dirty="0">
                <a:solidFill>
                  <a:schemeClr val="tx1"/>
                </a:solidFill>
                <a:effectLst/>
                <a:latin typeface="Source Sans Pro" pitchFamily="34" charset="0"/>
                <a:ea typeface="+mn-ea"/>
                <a:cs typeface="Arial" panose="020B0604020202020204" pitchFamily="34" charset="0"/>
              </a:rPr>
              <a:t>n. How </a:t>
            </a:r>
            <a:r>
              <a:rPr lang="hr-HR" sz="1200" kern="1200" dirty="0" err="1">
                <a:solidFill>
                  <a:schemeClr val="tx1"/>
                </a:solidFill>
                <a:effectLst/>
                <a:latin typeface="Source Sans Pro" pitchFamily="34" charset="0"/>
                <a:ea typeface="+mn-ea"/>
                <a:cs typeface="Arial" panose="020B0604020202020204" pitchFamily="34" charset="0"/>
              </a:rPr>
              <a:t>you</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assess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domain</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will</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depend</a:t>
            </a:r>
            <a:r>
              <a:rPr lang="hr-HR" sz="1200" kern="1200" dirty="0">
                <a:solidFill>
                  <a:schemeClr val="tx1"/>
                </a:solidFill>
                <a:effectLst/>
                <a:latin typeface="Source Sans Pro" pitchFamily="34" charset="0"/>
                <a:ea typeface="+mn-ea"/>
                <a:cs typeface="Arial" panose="020B0604020202020204" pitchFamily="34" charset="0"/>
              </a:rPr>
              <a:t> on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method</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you</a:t>
            </a:r>
            <a:r>
              <a:rPr lang="hr-HR" sz="1200" kern="1200" dirty="0">
                <a:solidFill>
                  <a:schemeClr val="tx1"/>
                </a:solidFill>
                <a:effectLst/>
                <a:latin typeface="Source Sans Pro" pitchFamily="34" charset="0"/>
                <a:ea typeface="+mn-ea"/>
                <a:cs typeface="Arial" panose="020B0604020202020204" pitchFamily="34" charset="0"/>
              </a:rPr>
              <a:t> use to </a:t>
            </a:r>
            <a:r>
              <a:rPr lang="hr-HR" sz="1200" kern="1200" dirty="0" err="1">
                <a:solidFill>
                  <a:schemeClr val="tx1"/>
                </a:solidFill>
                <a:effectLst/>
                <a:latin typeface="Source Sans Pro" pitchFamily="34" charset="0"/>
                <a:ea typeface="+mn-ea"/>
                <a:cs typeface="Arial" panose="020B0604020202020204" pitchFamily="34" charset="0"/>
              </a:rPr>
              <a:t>conduct</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narrative</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synthesis</a:t>
            </a:r>
            <a:r>
              <a:rPr lang="hr-HR" sz="1200" kern="1200" dirty="0">
                <a:solidFill>
                  <a:schemeClr val="tx1"/>
                </a:solidFill>
                <a:effectLst/>
                <a:latin typeface="Source Sans Pro" pitchFamily="34" charset="0"/>
                <a:ea typeface="+mn-ea"/>
                <a:cs typeface="Arial" panose="020B0604020202020204" pitchFamily="34" charset="0"/>
              </a:rPr>
              <a:t>.</a:t>
            </a:r>
            <a:endParaRPr lang="en-GB" sz="1200" kern="1200" dirty="0">
              <a:solidFill>
                <a:schemeClr val="tx1"/>
              </a:solidFill>
              <a:effectLst/>
              <a:latin typeface="Source Sans Pro" pitchFamily="34" charset="0"/>
              <a:ea typeface="+mn-ea"/>
              <a:cs typeface="Arial" panose="020B0604020202020204" pitchFamily="34" charset="0"/>
            </a:endParaRPr>
          </a:p>
          <a:p>
            <a:endParaRPr lang="en-GB" dirty="0"/>
          </a:p>
        </p:txBody>
      </p:sp>
    </p:spTree>
    <p:extLst>
      <p:ext uri="{BB962C8B-B14F-4D97-AF65-F5344CB8AC3E}">
        <p14:creationId xmlns:p14="http://schemas.microsoft.com/office/powerpoint/2010/main" val="3671048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742950"/>
            <a:ext cx="4949825" cy="3713163"/>
          </a:xfrm>
        </p:spPr>
      </p:sp>
      <p:sp>
        <p:nvSpPr>
          <p:cNvPr id="3" name="Notes Placeholder 2"/>
          <p:cNvSpPr>
            <a:spLocks noGrp="1"/>
          </p:cNvSpPr>
          <p:nvPr>
            <p:ph type="body" idx="1"/>
          </p:nvPr>
        </p:nvSpPr>
        <p:spPr/>
        <p:txBody>
          <a:bodyPr/>
          <a:lstStyle/>
          <a:p>
            <a:r>
              <a:rPr lang="en-CA" sz="1100" kern="1200" dirty="0">
                <a:solidFill>
                  <a:schemeClr val="tx1"/>
                </a:solidFill>
                <a:effectLst/>
                <a:latin typeface="+mn-lt"/>
                <a:ea typeface="+mn-ea"/>
                <a:cs typeface="+mn-cs"/>
              </a:rPr>
              <a:t>We have described the five factors that can lead to downgrading the </a:t>
            </a:r>
            <a:r>
              <a:rPr lang="hr-HR" sz="1100" kern="1200" dirty="0" err="1">
                <a:solidFill>
                  <a:schemeClr val="tx1"/>
                </a:solidFill>
                <a:effectLst/>
                <a:latin typeface="Source Sans Pro" pitchFamily="34" charset="0"/>
                <a:ea typeface="+mn-ea"/>
                <a:cs typeface="Arial" panose="020B0604020202020204" pitchFamily="34" charset="0"/>
              </a:rPr>
              <a:t>certainty</a:t>
            </a:r>
            <a:r>
              <a:rPr lang="en-CA" sz="1100" kern="1200" dirty="0">
                <a:solidFill>
                  <a:schemeClr val="tx1"/>
                </a:solidFill>
                <a:effectLst/>
                <a:latin typeface="+mn-lt"/>
                <a:ea typeface="+mn-ea"/>
                <a:cs typeface="+mn-cs"/>
              </a:rPr>
              <a:t> of evidence, and it has to be pointed out that those factors apply both for </a:t>
            </a:r>
            <a:r>
              <a:rPr lang="en-CA" sz="1100" kern="1200" dirty="0" err="1">
                <a:solidFill>
                  <a:schemeClr val="tx1"/>
                </a:solidFill>
                <a:effectLst/>
                <a:latin typeface="+mn-lt"/>
                <a:ea typeface="+mn-ea"/>
                <a:cs typeface="+mn-cs"/>
              </a:rPr>
              <a:t>RCTs</a:t>
            </a:r>
            <a:r>
              <a:rPr lang="en-CA" sz="1100" kern="1200" dirty="0">
                <a:solidFill>
                  <a:schemeClr val="tx1"/>
                </a:solidFill>
                <a:effectLst/>
                <a:latin typeface="+mn-lt"/>
                <a:ea typeface="+mn-ea"/>
                <a:cs typeface="+mn-cs"/>
              </a:rPr>
              <a:t> and </a:t>
            </a:r>
            <a:r>
              <a:rPr lang="hr-HR" sz="1100" kern="1200" dirty="0" err="1">
                <a:solidFill>
                  <a:schemeClr val="tx1"/>
                </a:solidFill>
                <a:effectLst/>
                <a:latin typeface="+mn-lt"/>
                <a:ea typeface="+mn-ea"/>
                <a:cs typeface="+mn-cs"/>
              </a:rPr>
              <a:t>non-randomized</a:t>
            </a:r>
            <a:r>
              <a:rPr lang="en-CA" sz="1100" kern="1200" dirty="0">
                <a:solidFill>
                  <a:schemeClr val="tx1"/>
                </a:solidFill>
                <a:effectLst/>
                <a:latin typeface="+mn-lt"/>
                <a:ea typeface="+mn-ea"/>
                <a:cs typeface="+mn-cs"/>
              </a:rPr>
              <a:t> studies. So if you include </a:t>
            </a:r>
            <a:r>
              <a:rPr lang="hr-HR" sz="1100" kern="1200" dirty="0" err="1">
                <a:solidFill>
                  <a:schemeClr val="tx1"/>
                </a:solidFill>
                <a:effectLst/>
                <a:latin typeface="+mn-lt"/>
                <a:ea typeface="+mn-ea"/>
                <a:cs typeface="+mn-cs"/>
              </a:rPr>
              <a:t>non-randomized</a:t>
            </a:r>
            <a:r>
              <a:rPr lang="hr-HR" sz="1100" kern="1200" dirty="0">
                <a:solidFill>
                  <a:schemeClr val="tx1"/>
                </a:solidFill>
                <a:effectLst/>
                <a:latin typeface="+mn-lt"/>
                <a:ea typeface="+mn-ea"/>
                <a:cs typeface="+mn-cs"/>
              </a:rPr>
              <a:t> </a:t>
            </a:r>
            <a:r>
              <a:rPr lang="en-CA" sz="1100" kern="1200" dirty="0">
                <a:solidFill>
                  <a:schemeClr val="tx1"/>
                </a:solidFill>
                <a:effectLst/>
                <a:latin typeface="+mn-lt"/>
                <a:ea typeface="+mn-ea"/>
                <a:cs typeface="+mn-cs"/>
              </a:rPr>
              <a:t>studies in your review, they begin as the low </a:t>
            </a:r>
            <a:r>
              <a:rPr lang="hr-HR" sz="1100" kern="1200" dirty="0" err="1">
                <a:solidFill>
                  <a:schemeClr val="tx1"/>
                </a:solidFill>
                <a:effectLst/>
                <a:latin typeface="Source Sans Pro" pitchFamily="34" charset="0"/>
                <a:ea typeface="+mn-ea"/>
                <a:cs typeface="Arial" panose="020B0604020202020204" pitchFamily="34" charset="0"/>
              </a:rPr>
              <a:t>certainty</a:t>
            </a:r>
            <a:r>
              <a:rPr lang="en-CA" sz="1100" kern="1200" dirty="0">
                <a:solidFill>
                  <a:schemeClr val="tx1"/>
                </a:solidFill>
                <a:effectLst/>
                <a:latin typeface="+mn-lt"/>
                <a:ea typeface="+mn-ea"/>
                <a:cs typeface="+mn-cs"/>
              </a:rPr>
              <a:t> of evidence and can be downgraded to very low (but not lower!) for any of the aforementioned issues: risk of bias, indirectness, inconsistency, imprecision, and publication bias. However, in some – fairly uncommon – circumstances, </a:t>
            </a:r>
            <a:r>
              <a:rPr lang="hr-HR" sz="1100" kern="1200" dirty="0" err="1">
                <a:solidFill>
                  <a:schemeClr val="tx1"/>
                </a:solidFill>
                <a:effectLst/>
                <a:latin typeface="+mn-lt"/>
                <a:ea typeface="+mn-ea"/>
                <a:cs typeface="+mn-cs"/>
              </a:rPr>
              <a:t>non-randomized</a:t>
            </a:r>
            <a:r>
              <a:rPr lang="hr-HR" sz="1100" kern="1200" dirty="0">
                <a:solidFill>
                  <a:schemeClr val="tx1"/>
                </a:solidFill>
                <a:effectLst/>
                <a:latin typeface="+mn-lt"/>
                <a:ea typeface="+mn-ea"/>
                <a:cs typeface="+mn-cs"/>
              </a:rPr>
              <a:t> </a:t>
            </a:r>
            <a:r>
              <a:rPr lang="en-CA" sz="1100" kern="1200" dirty="0">
                <a:solidFill>
                  <a:schemeClr val="tx1"/>
                </a:solidFill>
                <a:effectLst/>
                <a:latin typeface="+mn-lt"/>
                <a:ea typeface="+mn-ea"/>
                <a:cs typeface="+mn-cs"/>
              </a:rPr>
              <a:t>studies can also be upgraded</a:t>
            </a:r>
            <a:r>
              <a:rPr lang="hr-HR" sz="1100" kern="1200" dirty="0">
                <a:solidFill>
                  <a:schemeClr val="tx1"/>
                </a:solidFill>
                <a:effectLst/>
                <a:latin typeface="+mn-lt"/>
                <a:ea typeface="+mn-ea"/>
                <a:cs typeface="+mn-cs"/>
              </a:rPr>
              <a:t>.</a:t>
            </a:r>
          </a:p>
          <a:p>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evidence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from</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non-randomized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studies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can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be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upgraded</a:t>
            </a:r>
            <a:r>
              <a:rPr lang="hr-HR" sz="1100" kern="1200" dirty="0">
                <a:solidFill>
                  <a:schemeClr val="tx1"/>
                </a:solidFill>
                <a:effectLst/>
                <a:latin typeface="+mn-lt"/>
                <a:ea typeface="+mn-ea"/>
                <a:cs typeface="+mn-cs"/>
              </a:rPr>
              <a:t>:</a:t>
            </a:r>
          </a:p>
          <a:p>
            <a:pPr marL="171450" indent="-171450">
              <a:buFontTx/>
              <a:buChar char="-"/>
            </a:pPr>
            <a:r>
              <a:rPr lang="hr-HR" sz="1100" kern="1200" dirty="0" err="1">
                <a:solidFill>
                  <a:schemeClr val="tx1"/>
                </a:solidFill>
                <a:effectLst/>
                <a:latin typeface="+mn-lt"/>
                <a:ea typeface="+mn-ea"/>
                <a:cs typeface="+mn-cs"/>
              </a:rPr>
              <a:t>it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there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 </a:t>
            </a:r>
            <a:r>
              <a:rPr lang="hr-HR" sz="1100" kern="1200" dirty="0" err="1">
                <a:solidFill>
                  <a:schemeClr val="tx1"/>
                </a:solidFill>
                <a:effectLst/>
                <a:latin typeface="+mn-lt"/>
                <a:ea typeface="+mn-ea"/>
                <a:cs typeface="+mn-cs"/>
              </a:rPr>
              <a:t>large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effect</a:t>
            </a:r>
            <a:r>
              <a:rPr lang="hr-HR" sz="1100" kern="1200" dirty="0">
                <a:solidFill>
                  <a:schemeClr val="tx1"/>
                </a:solidFill>
                <a:effectLst/>
                <a:latin typeface="+mn-lt"/>
                <a:ea typeface="+mn-ea"/>
                <a:cs typeface="+mn-cs"/>
              </a:rPr>
              <a:t> </a:t>
            </a:r>
          </a:p>
          <a:p>
            <a:pPr marL="171450" indent="-171450">
              <a:buFontTx/>
              <a:buChar char="-"/>
            </a:pPr>
            <a:r>
              <a:rPr lang="hr-HR" sz="1100" kern="1200" dirty="0" err="1">
                <a:solidFill>
                  <a:schemeClr val="tx1"/>
                </a:solidFill>
                <a:effectLst/>
                <a:latin typeface="+mn-lt"/>
                <a:ea typeface="+mn-ea"/>
                <a:cs typeface="+mn-cs"/>
              </a:rPr>
              <a:t>if</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there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 </a:t>
            </a:r>
            <a:r>
              <a:rPr lang="hr-HR" sz="1100" kern="1200" dirty="0" err="1">
                <a:solidFill>
                  <a:schemeClr val="tx1"/>
                </a:solidFill>
                <a:effectLst/>
                <a:latin typeface="+mn-lt"/>
                <a:ea typeface="+mn-ea"/>
                <a:cs typeface="+mn-cs"/>
              </a:rPr>
              <a:t>dose-response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effect</a:t>
            </a:r>
            <a:endParaRPr lang="hr-HR" sz="1100" kern="1200" dirty="0">
              <a:solidFill>
                <a:schemeClr val="tx1"/>
              </a:solidFill>
              <a:effectLst/>
              <a:latin typeface="+mn-lt"/>
              <a:ea typeface="+mn-ea"/>
              <a:cs typeface="+mn-cs"/>
            </a:endParaRPr>
          </a:p>
          <a:p>
            <a:pPr marL="171450" indent="-171450">
              <a:buFontTx/>
              <a:buChar char="-"/>
            </a:pPr>
            <a:r>
              <a:rPr lang="en-CA" sz="1100" kern="1200" dirty="0">
                <a:solidFill>
                  <a:schemeClr val="tx1"/>
                </a:solidFill>
                <a:effectLst/>
                <a:latin typeface="Source Sans Pro" pitchFamily="34" charset="0"/>
                <a:ea typeface="+mn-ea"/>
                <a:cs typeface="Arial" panose="020B0604020202020204" pitchFamily="34" charset="0"/>
              </a:rPr>
              <a:t>all the plausible biases affecting the result would tend to underestimate an apparent intervention effect</a:t>
            </a:r>
            <a:endParaRPr lang="hr-HR" sz="1100" kern="1200" dirty="0">
              <a:solidFill>
                <a:schemeClr val="tx1"/>
              </a:solidFill>
              <a:effectLst/>
              <a:latin typeface="Source Sans Pro" pitchFamily="34" charset="0"/>
              <a:ea typeface="+mn-ea"/>
              <a:cs typeface="Arial" panose="020B0604020202020204" pitchFamily="34" charset="0"/>
            </a:endParaRPr>
          </a:p>
          <a:p>
            <a:pPr marL="0" indent="0">
              <a:buFontTx/>
              <a:buNone/>
            </a:pP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evidence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should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be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upgraded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only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if</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other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domains</a:t>
            </a:r>
            <a:r>
              <a:rPr lang="hr-HR" sz="1100" kern="1200" dirty="0">
                <a:solidFill>
                  <a:schemeClr val="tx1"/>
                </a:solidFill>
                <a:effectLst/>
                <a:latin typeface="+mn-lt"/>
                <a:ea typeface="+mn-ea"/>
                <a:cs typeface="+mn-cs"/>
              </a:rPr>
              <a:t> are </a:t>
            </a:r>
            <a:r>
              <a:rPr lang="hr-HR" sz="1100" kern="1200" dirty="0" err="1">
                <a:solidFill>
                  <a:schemeClr val="tx1"/>
                </a:solidFill>
                <a:effectLst/>
                <a:latin typeface="+mn-lt"/>
                <a:ea typeface="+mn-ea"/>
                <a:cs typeface="+mn-cs"/>
              </a:rPr>
              <a:t>not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rated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down</a:t>
            </a:r>
            <a:r>
              <a:rPr lang="hr-HR" sz="1100" kern="1200" dirty="0">
                <a:solidFill>
                  <a:schemeClr val="tx1"/>
                </a:solidFill>
                <a:effectLst/>
                <a:latin typeface="+mn-lt"/>
                <a:ea typeface="+mn-ea"/>
                <a:cs typeface="+mn-cs"/>
              </a:rPr>
              <a:t>, </a:t>
            </a:r>
            <a:r>
              <a:rPr lang="hr-HR" sz="1100" kern="1200">
                <a:solidFill>
                  <a:schemeClr val="tx1"/>
                </a:solidFill>
                <a:effectLst/>
                <a:latin typeface="+mn-lt"/>
                <a:ea typeface="+mn-ea"/>
                <a:cs typeface="+mn-cs"/>
              </a:rPr>
              <a:t>i.e. </a:t>
            </a:r>
            <a:r>
              <a:rPr lang="hr-HR" sz="1100" kern="1200" dirty="0" err="1">
                <a:solidFill>
                  <a:schemeClr val="tx1"/>
                </a:solidFill>
                <a:effectLst/>
                <a:latin typeface="+mn-lt"/>
                <a:ea typeface="+mn-ea"/>
                <a:cs typeface="+mn-cs"/>
              </a:rPr>
              <a:t>there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no </a:t>
            </a:r>
            <a:r>
              <a:rPr lang="hr-HR" sz="1100" kern="1200" dirty="0" err="1">
                <a:solidFill>
                  <a:schemeClr val="tx1"/>
                </a:solidFill>
                <a:effectLst/>
                <a:latin typeface="+mn-lt"/>
                <a:ea typeface="+mn-ea"/>
                <a:cs typeface="+mn-cs"/>
              </a:rPr>
              <a:t>risk</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bias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results</a:t>
            </a:r>
            <a:r>
              <a:rPr lang="hr-HR" sz="1100" kern="1200" dirty="0">
                <a:solidFill>
                  <a:schemeClr val="tx1"/>
                </a:solidFill>
                <a:effectLst/>
                <a:latin typeface="+mn-lt"/>
                <a:ea typeface="+mn-ea"/>
                <a:cs typeface="+mn-cs"/>
              </a:rPr>
              <a:t> are </a:t>
            </a:r>
            <a:r>
              <a:rPr lang="hr-HR" sz="1100" kern="1200" dirty="0" err="1">
                <a:solidFill>
                  <a:schemeClr val="tx1"/>
                </a:solidFill>
                <a:effectLst/>
                <a:latin typeface="+mn-lt"/>
                <a:ea typeface="+mn-ea"/>
                <a:cs typeface="+mn-cs"/>
              </a:rPr>
              <a:t>precise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etc</a:t>
            </a:r>
            <a:r>
              <a:rPr lang="hr-HR" sz="1100" kern="1200" dirty="0">
                <a:solidFill>
                  <a:schemeClr val="tx1"/>
                </a:solidFill>
                <a:effectLst/>
                <a:latin typeface="+mn-lt"/>
                <a:ea typeface="+mn-ea"/>
                <a:cs typeface="+mn-cs"/>
              </a:rPr>
              <a:t>.</a:t>
            </a:r>
          </a:p>
          <a:p>
            <a:pPr lvl="0"/>
            <a:r>
              <a:rPr lang="hr-HR" sz="1100" kern="1200" dirty="0">
                <a:solidFill>
                  <a:schemeClr val="tx1"/>
                </a:solidFill>
                <a:effectLst/>
                <a:latin typeface="+mn-lt"/>
                <a:ea typeface="+mn-ea"/>
                <a:cs typeface="+mn-cs"/>
              </a:rPr>
              <a:t>[NOTE TO </a:t>
            </a:r>
            <a:r>
              <a:rPr lang="hr-HR" sz="1100" kern="1200" dirty="0" err="1">
                <a:solidFill>
                  <a:schemeClr val="tx1"/>
                </a:solidFill>
                <a:effectLst/>
                <a:latin typeface="+mn-lt"/>
                <a:ea typeface="+mn-ea"/>
                <a:cs typeface="+mn-cs"/>
              </a:rPr>
              <a:t>TRAINERS</a:t>
            </a:r>
            <a:r>
              <a:rPr lang="hr-HR" sz="1100" kern="1200" dirty="0">
                <a:solidFill>
                  <a:schemeClr val="tx1"/>
                </a:solidFill>
                <a:effectLst/>
                <a:latin typeface="+mn-lt"/>
                <a:ea typeface="+mn-ea"/>
                <a:cs typeface="+mn-cs"/>
              </a:rPr>
              <a:t>: For more </a:t>
            </a:r>
            <a:r>
              <a:rPr lang="hr-HR" sz="1100" kern="1200" dirty="0" err="1">
                <a:solidFill>
                  <a:schemeClr val="tx1"/>
                </a:solidFill>
                <a:effectLst/>
                <a:latin typeface="+mn-lt"/>
                <a:ea typeface="+mn-ea"/>
                <a:cs typeface="+mn-cs"/>
              </a:rPr>
              <a:t>detailed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explanation</a:t>
            </a:r>
            <a:r>
              <a:rPr lang="hr-HR" sz="1100" kern="1200" dirty="0">
                <a:solidFill>
                  <a:schemeClr val="tx1"/>
                </a:solidFill>
                <a:effectLst/>
                <a:latin typeface="+mn-lt"/>
                <a:ea typeface="+mn-ea"/>
                <a:cs typeface="+mn-cs"/>
              </a:rPr>
              <a:t> of </a:t>
            </a:r>
            <a:r>
              <a:rPr lang="hr-HR" sz="1100" kern="1200" dirty="0" err="1">
                <a:solidFill>
                  <a:schemeClr val="tx1"/>
                </a:solidFill>
                <a:effectLst/>
                <a:latin typeface="+mn-lt"/>
                <a:ea typeface="+mn-ea"/>
                <a:cs typeface="+mn-cs"/>
              </a:rPr>
              <a:t>these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factors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you</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can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point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learners</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GRADE online learning module (</a:t>
            </a:r>
            <a:r>
              <a:rPr lang="hr-HR" sz="1100" kern="1200" dirty="0" err="1">
                <a:solidFill>
                  <a:schemeClr val="tx1"/>
                </a:solidFill>
                <a:effectLst/>
                <a:latin typeface="+mn-lt"/>
                <a:ea typeface="+mn-ea"/>
                <a:cs typeface="+mn-cs"/>
              </a:rPr>
              <a:t>https</a:t>
            </a:r>
            <a:r>
              <a:rPr lang="hr-HR" sz="1100" kern="1200" dirty="0">
                <a:solidFill>
                  <a:schemeClr val="tx1"/>
                </a:solidFill>
                <a:effectLst/>
                <a:latin typeface="+mn-lt"/>
                <a:ea typeface="+mn-ea"/>
                <a:cs typeface="+mn-cs"/>
              </a:rPr>
              <a:t>://</a:t>
            </a:r>
            <a:r>
              <a:rPr lang="hr-HR" sz="1100" kern="1200" dirty="0" err="1">
                <a:solidFill>
                  <a:schemeClr val="tx1"/>
                </a:solidFill>
                <a:effectLst/>
                <a:latin typeface="+mn-lt"/>
                <a:ea typeface="+mn-ea"/>
                <a:cs typeface="+mn-cs"/>
              </a:rPr>
              <a:t>cebgrade.mcmaster.ca</a:t>
            </a:r>
            <a:r>
              <a:rPr lang="hr-HR" sz="1100" kern="1200" dirty="0">
                <a:solidFill>
                  <a:schemeClr val="tx1"/>
                </a:solidFill>
                <a:effectLst/>
                <a:latin typeface="+mn-lt"/>
                <a:ea typeface="+mn-ea"/>
                <a:cs typeface="+mn-cs"/>
              </a:rPr>
              <a:t>/</a:t>
            </a:r>
            <a:r>
              <a:rPr lang="hr-HR" sz="1100" kern="1200" dirty="0" err="1">
                <a:solidFill>
                  <a:schemeClr val="tx1"/>
                </a:solidFill>
                <a:effectLst/>
                <a:latin typeface="+mn-lt"/>
                <a:ea typeface="+mn-ea"/>
                <a:cs typeface="+mn-cs"/>
              </a:rPr>
              <a:t>upgrading</a:t>
            </a:r>
            <a:r>
              <a:rPr lang="hr-HR" sz="1100" kern="1200" dirty="0">
                <a:solidFill>
                  <a:schemeClr val="tx1"/>
                </a:solidFill>
                <a:effectLst/>
                <a:latin typeface="+mn-lt"/>
                <a:ea typeface="+mn-ea"/>
                <a:cs typeface="+mn-cs"/>
              </a:rPr>
              <a:t>/</a:t>
            </a:r>
            <a:r>
              <a:rPr lang="hr-HR" sz="1100" kern="1200" dirty="0" err="1">
                <a:solidFill>
                  <a:schemeClr val="tx1"/>
                </a:solidFill>
                <a:effectLst/>
                <a:latin typeface="+mn-lt"/>
                <a:ea typeface="+mn-ea"/>
                <a:cs typeface="+mn-cs"/>
              </a:rPr>
              <a:t>index.html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or</a:t>
            </a:r>
            <a:r>
              <a:rPr lang="hr-HR" sz="1100" kern="1200" dirty="0">
                <a:solidFill>
                  <a:schemeClr val="tx1"/>
                </a:solidFill>
                <a:effectLst/>
                <a:latin typeface="+mn-lt"/>
                <a:ea typeface="+mn-ea"/>
                <a:cs typeface="+mn-cs"/>
              </a:rPr>
              <a:t> GRADE </a:t>
            </a:r>
            <a:r>
              <a:rPr lang="hr-HR" sz="1100" kern="1200" dirty="0" err="1">
                <a:solidFill>
                  <a:schemeClr val="tx1"/>
                </a:solidFill>
                <a:effectLst/>
                <a:latin typeface="+mn-lt"/>
                <a:ea typeface="+mn-ea"/>
                <a:cs typeface="+mn-cs"/>
              </a:rPr>
              <a:t>handbook</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https</a:t>
            </a:r>
            <a:r>
              <a:rPr lang="hr-HR" sz="1100" kern="1200" dirty="0">
                <a:solidFill>
                  <a:schemeClr val="tx1"/>
                </a:solidFill>
                <a:effectLst/>
                <a:latin typeface="+mn-lt"/>
                <a:ea typeface="+mn-ea"/>
                <a:cs typeface="+mn-cs"/>
              </a:rPr>
              <a:t>://</a:t>
            </a:r>
            <a:r>
              <a:rPr lang="hr-HR" sz="1100" kern="1200" dirty="0" err="1">
                <a:solidFill>
                  <a:schemeClr val="tx1"/>
                </a:solidFill>
                <a:effectLst/>
                <a:latin typeface="+mn-lt"/>
                <a:ea typeface="+mn-ea"/>
                <a:cs typeface="+mn-cs"/>
              </a:rPr>
              <a:t>gdt.gradepro.org</a:t>
            </a:r>
            <a:r>
              <a:rPr lang="hr-HR" sz="1100" kern="1200" dirty="0">
                <a:solidFill>
                  <a:schemeClr val="tx1"/>
                </a:solidFill>
                <a:effectLst/>
                <a:latin typeface="+mn-lt"/>
                <a:ea typeface="+mn-ea"/>
                <a:cs typeface="+mn-cs"/>
              </a:rPr>
              <a:t>/</a:t>
            </a:r>
            <a:r>
              <a:rPr lang="hr-HR" sz="1100" kern="1200" dirty="0" err="1">
                <a:solidFill>
                  <a:schemeClr val="tx1"/>
                </a:solidFill>
                <a:effectLst/>
                <a:latin typeface="+mn-lt"/>
                <a:ea typeface="+mn-ea"/>
                <a:cs typeface="+mn-cs"/>
              </a:rPr>
              <a:t>app</a:t>
            </a:r>
            <a:r>
              <a:rPr lang="hr-HR" sz="1100" kern="1200" dirty="0">
                <a:solidFill>
                  <a:schemeClr val="tx1"/>
                </a:solidFill>
                <a:effectLst/>
                <a:latin typeface="+mn-lt"/>
                <a:ea typeface="+mn-ea"/>
                <a:cs typeface="+mn-cs"/>
              </a:rPr>
              <a:t>/</a:t>
            </a:r>
            <a:r>
              <a:rPr lang="hr-HR" sz="1100" kern="1200" dirty="0" err="1">
                <a:solidFill>
                  <a:schemeClr val="tx1"/>
                </a:solidFill>
                <a:effectLst/>
                <a:latin typeface="+mn-lt"/>
                <a:ea typeface="+mn-ea"/>
                <a:cs typeface="+mn-cs"/>
              </a:rPr>
              <a:t>handbook</a:t>
            </a:r>
            <a:r>
              <a:rPr lang="hr-HR" sz="1100" kern="1200" dirty="0">
                <a:solidFill>
                  <a:schemeClr val="tx1"/>
                </a:solidFill>
                <a:effectLst/>
                <a:latin typeface="+mn-lt"/>
                <a:ea typeface="+mn-ea"/>
                <a:cs typeface="+mn-cs"/>
              </a:rPr>
              <a:t>/</a:t>
            </a:r>
            <a:r>
              <a:rPr lang="hr-HR" sz="1100" kern="1200" dirty="0" err="1">
                <a:solidFill>
                  <a:schemeClr val="tx1"/>
                </a:solidFill>
                <a:effectLst/>
                <a:latin typeface="+mn-lt"/>
                <a:ea typeface="+mn-ea"/>
                <a:cs typeface="+mn-cs"/>
              </a:rPr>
              <a:t>handbook.html</a:t>
            </a:r>
            <a:r>
              <a:rPr lang="hr-HR" sz="11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E09ADD07-56E6-4612-A1A4-3917AC46D163}" type="slidenum">
              <a:rPr lang="en-US" altLang="x-none" smtClean="0"/>
              <a:pPr/>
              <a:t>37</a:t>
            </a:fld>
            <a:endParaRPr lang="en-US" altLang="x-none"/>
          </a:p>
        </p:txBody>
      </p:sp>
    </p:spTree>
    <p:extLst>
      <p:ext uri="{BB962C8B-B14F-4D97-AF65-F5344CB8AC3E}">
        <p14:creationId xmlns:p14="http://schemas.microsoft.com/office/powerpoint/2010/main" val="3498436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742950"/>
            <a:ext cx="4949825" cy="3713163"/>
          </a:xfrm>
        </p:spPr>
      </p:sp>
      <p:sp>
        <p:nvSpPr>
          <p:cNvPr id="3" name="Notes Placeholder 2"/>
          <p:cNvSpPr>
            <a:spLocks noGrp="1"/>
          </p:cNvSpPr>
          <p:nvPr>
            <p:ph type="body" idx="1"/>
          </p:nvPr>
        </p:nvSpPr>
        <p:spPr/>
        <p:txBody>
          <a:bodyPr/>
          <a:lstStyle/>
          <a:p>
            <a:r>
              <a:rPr lang="hr-HR" dirty="0"/>
              <a:t>[NOTE TO TRAINERS: </a:t>
            </a:r>
            <a:r>
              <a:rPr lang="hr-HR" dirty="0" err="1"/>
              <a:t>Depending</a:t>
            </a:r>
            <a:r>
              <a:rPr lang="hr-HR" dirty="0"/>
              <a:t> on </a:t>
            </a:r>
            <a:r>
              <a:rPr lang="hr-HR" dirty="0" err="1"/>
              <a:t>the</a:t>
            </a:r>
            <a:r>
              <a:rPr lang="hr-HR" dirty="0"/>
              <a:t> time </a:t>
            </a:r>
            <a:r>
              <a:rPr lang="hr-HR" dirty="0" err="1"/>
              <a:t>available</a:t>
            </a:r>
            <a:r>
              <a:rPr lang="hr-HR" dirty="0"/>
              <a:t>,</a:t>
            </a:r>
            <a:r>
              <a:rPr lang="hr-HR" baseline="0" dirty="0"/>
              <a:t> </a:t>
            </a:r>
            <a:r>
              <a:rPr lang="hr-HR" baseline="0" dirty="0" err="1"/>
              <a:t>you</a:t>
            </a:r>
            <a:r>
              <a:rPr lang="hr-HR" baseline="0" dirty="0"/>
              <a:t> </a:t>
            </a:r>
            <a:r>
              <a:rPr lang="hr-HR" baseline="0" dirty="0" err="1"/>
              <a:t>can</a:t>
            </a:r>
            <a:r>
              <a:rPr lang="hr-HR" baseline="0" dirty="0"/>
              <a:t> show </a:t>
            </a:r>
            <a:r>
              <a:rPr lang="hr-HR" baseline="0" dirty="0" err="1"/>
              <a:t>the</a:t>
            </a:r>
            <a:r>
              <a:rPr lang="hr-HR" baseline="0" dirty="0"/>
              <a:t> </a:t>
            </a:r>
            <a:r>
              <a:rPr lang="hr-HR" baseline="0" dirty="0" err="1"/>
              <a:t>following</a:t>
            </a:r>
            <a:r>
              <a:rPr lang="hr-HR" baseline="0" dirty="0"/>
              <a:t> </a:t>
            </a:r>
            <a:r>
              <a:rPr lang="hr-HR" baseline="0" dirty="0" err="1"/>
              <a:t>additional</a:t>
            </a:r>
            <a:r>
              <a:rPr lang="hr-HR" baseline="0" dirty="0"/>
              <a:t> </a:t>
            </a:r>
            <a:r>
              <a:rPr lang="hr-HR" baseline="0" dirty="0" err="1"/>
              <a:t>examples</a:t>
            </a:r>
            <a:r>
              <a:rPr lang="hr-HR" baseline="0" dirty="0"/>
              <a:t> of rating </a:t>
            </a:r>
            <a:r>
              <a:rPr lang="hr-HR" baseline="0" dirty="0" err="1"/>
              <a:t>up</a:t>
            </a:r>
            <a:r>
              <a:rPr lang="hr-HR" baseline="0" dirty="0"/>
              <a:t> </a:t>
            </a:r>
            <a:r>
              <a:rPr lang="hr-HR" baseline="0" dirty="0" err="1"/>
              <a:t>the</a:t>
            </a:r>
            <a:r>
              <a:rPr lang="hr-HR" baseline="0" dirty="0"/>
              <a:t> </a:t>
            </a:r>
            <a:r>
              <a:rPr lang="hr-HR" sz="1200" kern="1200" dirty="0" err="1">
                <a:solidFill>
                  <a:schemeClr val="tx1"/>
                </a:solidFill>
                <a:effectLst/>
                <a:latin typeface="Source Sans Pro" pitchFamily="34" charset="0"/>
                <a:ea typeface="+mn-ea"/>
                <a:cs typeface="Arial" panose="020B0604020202020204" pitchFamily="34" charset="0"/>
              </a:rPr>
              <a:t>certainty</a:t>
            </a:r>
            <a:r>
              <a:rPr lang="hr-HR" baseline="0" dirty="0"/>
              <a:t> of </a:t>
            </a:r>
            <a:r>
              <a:rPr lang="hr-HR" baseline="0" dirty="0" err="1"/>
              <a:t>evidence</a:t>
            </a:r>
            <a:r>
              <a:rPr lang="hr-HR" baseline="0" dirty="0"/>
              <a:t> for </a:t>
            </a:r>
            <a:r>
              <a:rPr lang="hr-HR" baseline="0" dirty="0" err="1"/>
              <a:t>non-randomized</a:t>
            </a:r>
            <a:r>
              <a:rPr lang="hr-HR" baseline="0" dirty="0"/>
              <a:t> </a:t>
            </a:r>
            <a:r>
              <a:rPr lang="hr-HR" baseline="0" dirty="0" err="1"/>
              <a:t>studies</a:t>
            </a:r>
            <a:r>
              <a:rPr lang="hr-HR" baseline="0" dirty="0"/>
              <a:t>.]</a:t>
            </a:r>
          </a:p>
          <a:p>
            <a:r>
              <a:rPr lang="hr-HR" baseline="0" dirty="0" err="1"/>
              <a:t>The</a:t>
            </a:r>
            <a:r>
              <a:rPr lang="hr-HR" baseline="0" dirty="0"/>
              <a:t> meta-</a:t>
            </a:r>
            <a:r>
              <a:rPr lang="hr-HR" baseline="0" dirty="0" err="1"/>
              <a:t>analysis</a:t>
            </a:r>
            <a:r>
              <a:rPr lang="hr-HR" baseline="0" dirty="0"/>
              <a:t> </a:t>
            </a:r>
            <a:r>
              <a:rPr lang="hr-HR" baseline="0" dirty="0" err="1"/>
              <a:t>of</a:t>
            </a:r>
            <a:r>
              <a:rPr lang="hr-HR" baseline="0" dirty="0"/>
              <a:t> </a:t>
            </a:r>
            <a:r>
              <a:rPr lang="hr-HR" baseline="0" dirty="0" err="1"/>
              <a:t>the</a:t>
            </a:r>
            <a:r>
              <a:rPr lang="hr-HR" baseline="0" dirty="0"/>
              <a:t> </a:t>
            </a:r>
            <a:r>
              <a:rPr lang="hr-HR" baseline="0" dirty="0" err="1"/>
              <a:t>effectiveness</a:t>
            </a:r>
            <a:r>
              <a:rPr lang="hr-HR" baseline="0" dirty="0"/>
              <a:t> </a:t>
            </a:r>
            <a:r>
              <a:rPr lang="hr-HR" baseline="0" dirty="0" err="1"/>
              <a:t>of</a:t>
            </a:r>
            <a:r>
              <a:rPr lang="hr-HR" baseline="0" dirty="0"/>
              <a:t> </a:t>
            </a:r>
            <a:r>
              <a:rPr lang="hr-HR" baseline="0" dirty="0" err="1"/>
              <a:t>wearing</a:t>
            </a:r>
            <a:r>
              <a:rPr lang="hr-HR" baseline="0" dirty="0"/>
              <a:t> </a:t>
            </a:r>
            <a:r>
              <a:rPr lang="hr-HR" baseline="0" dirty="0" err="1"/>
              <a:t>motorcycle</a:t>
            </a:r>
            <a:r>
              <a:rPr lang="hr-HR" baseline="0" dirty="0"/>
              <a:t> </a:t>
            </a:r>
            <a:r>
              <a:rPr lang="hr-HR" baseline="0" dirty="0" err="1"/>
              <a:t>helmets</a:t>
            </a:r>
            <a:r>
              <a:rPr lang="hr-HR" baseline="0" dirty="0"/>
              <a:t> for </a:t>
            </a:r>
            <a:r>
              <a:rPr lang="hr-HR" baseline="0" dirty="0" err="1"/>
              <a:t>preventing</a:t>
            </a:r>
            <a:r>
              <a:rPr lang="hr-HR" baseline="0" dirty="0"/>
              <a:t> </a:t>
            </a:r>
            <a:r>
              <a:rPr lang="hr-HR" baseline="0" dirty="0" err="1"/>
              <a:t>head</a:t>
            </a:r>
            <a:r>
              <a:rPr lang="hr-HR" baseline="0" dirty="0"/>
              <a:t> </a:t>
            </a:r>
            <a:r>
              <a:rPr lang="hr-HR" baseline="0" dirty="0" err="1"/>
              <a:t>injuries</a:t>
            </a:r>
            <a:r>
              <a:rPr lang="hr-HR" baseline="0" dirty="0"/>
              <a:t> </a:t>
            </a:r>
            <a:r>
              <a:rPr lang="hr-HR" baseline="0" dirty="0" err="1"/>
              <a:t>is</a:t>
            </a:r>
            <a:r>
              <a:rPr lang="hr-HR" baseline="0" dirty="0"/>
              <a:t> </a:t>
            </a:r>
            <a:r>
              <a:rPr lang="hr-HR" baseline="0" dirty="0" err="1"/>
              <a:t>an</a:t>
            </a:r>
            <a:r>
              <a:rPr lang="hr-HR" baseline="0" dirty="0"/>
              <a:t> </a:t>
            </a:r>
            <a:r>
              <a:rPr lang="hr-HR" baseline="0" dirty="0" err="1"/>
              <a:t>example</a:t>
            </a:r>
            <a:r>
              <a:rPr lang="hr-HR" baseline="0" dirty="0"/>
              <a:t> </a:t>
            </a:r>
            <a:r>
              <a:rPr lang="hr-HR" baseline="0" dirty="0" err="1"/>
              <a:t>of</a:t>
            </a:r>
            <a:r>
              <a:rPr lang="hr-HR" baseline="0" dirty="0"/>
              <a:t> how </a:t>
            </a:r>
            <a:r>
              <a:rPr lang="hr-HR" baseline="0" dirty="0" err="1"/>
              <a:t>the</a:t>
            </a:r>
            <a:r>
              <a:rPr lang="hr-HR" baseline="0" dirty="0"/>
              <a:t> </a:t>
            </a:r>
            <a:r>
              <a:rPr lang="hr-HR" baseline="0" dirty="0" err="1"/>
              <a:t>level</a:t>
            </a:r>
            <a:r>
              <a:rPr lang="hr-HR" baseline="0" dirty="0"/>
              <a:t> </a:t>
            </a:r>
            <a:r>
              <a:rPr lang="hr-HR" baseline="0" dirty="0" err="1"/>
              <a:t>of</a:t>
            </a:r>
            <a:r>
              <a:rPr lang="hr-HR" baseline="0" dirty="0"/>
              <a:t> </a:t>
            </a:r>
            <a:r>
              <a:rPr lang="hr-HR" baseline="0" dirty="0" err="1"/>
              <a:t>evidence</a:t>
            </a:r>
            <a:r>
              <a:rPr lang="hr-HR" baseline="0" dirty="0"/>
              <a:t> </a:t>
            </a:r>
            <a:r>
              <a:rPr lang="hr-HR" baseline="0" dirty="0" err="1"/>
              <a:t>can</a:t>
            </a:r>
            <a:r>
              <a:rPr lang="hr-HR" baseline="0" dirty="0"/>
              <a:t> </a:t>
            </a:r>
            <a:r>
              <a:rPr lang="hr-HR" baseline="0" dirty="0" err="1"/>
              <a:t>be</a:t>
            </a:r>
            <a:r>
              <a:rPr lang="hr-HR" baseline="0" dirty="0"/>
              <a:t> </a:t>
            </a:r>
            <a:r>
              <a:rPr lang="hr-HR" baseline="0" dirty="0" err="1"/>
              <a:t>upgraded</a:t>
            </a:r>
            <a:r>
              <a:rPr lang="hr-HR" baseline="0" dirty="0"/>
              <a:t> </a:t>
            </a:r>
            <a:r>
              <a:rPr lang="hr-HR" baseline="0" dirty="0" err="1"/>
              <a:t>based</a:t>
            </a:r>
            <a:r>
              <a:rPr lang="hr-HR" baseline="0" dirty="0"/>
              <a:t> on a </a:t>
            </a:r>
            <a:r>
              <a:rPr lang="hr-HR" baseline="0" dirty="0" err="1"/>
              <a:t>large</a:t>
            </a:r>
            <a:r>
              <a:rPr lang="hr-HR" baseline="0" dirty="0"/>
              <a:t> </a:t>
            </a:r>
            <a:r>
              <a:rPr lang="hr-HR" baseline="0" dirty="0" err="1"/>
              <a:t>effect</a:t>
            </a:r>
            <a:r>
              <a:rPr lang="hr-HR" baseline="0" dirty="0"/>
              <a:t>, </a:t>
            </a:r>
            <a:r>
              <a:rPr lang="hr-HR" baseline="0" dirty="0" err="1"/>
              <a:t>consistently</a:t>
            </a:r>
            <a:r>
              <a:rPr lang="hr-HR" baseline="0" dirty="0"/>
              <a:t> </a:t>
            </a:r>
            <a:r>
              <a:rPr lang="hr-HR" baseline="0" dirty="0" err="1"/>
              <a:t>oberved</a:t>
            </a:r>
            <a:r>
              <a:rPr lang="hr-HR" baseline="0" dirty="0"/>
              <a:t> </a:t>
            </a:r>
            <a:r>
              <a:rPr lang="hr-HR" baseline="0" dirty="0" err="1"/>
              <a:t>in</a:t>
            </a:r>
            <a:r>
              <a:rPr lang="hr-HR" baseline="0" dirty="0"/>
              <a:t> </a:t>
            </a:r>
            <a:r>
              <a:rPr lang="hr-HR" baseline="0" dirty="0" err="1"/>
              <a:t>different</a:t>
            </a:r>
            <a:r>
              <a:rPr lang="hr-HR" baseline="0" dirty="0"/>
              <a:t> </a:t>
            </a:r>
            <a:r>
              <a:rPr lang="hr-HR" baseline="0" dirty="0" err="1"/>
              <a:t>studies</a:t>
            </a:r>
            <a:r>
              <a:rPr lang="hr-HR" baseline="0" dirty="0"/>
              <a:t>.</a:t>
            </a:r>
            <a:endParaRPr lang="hr-HR" dirty="0"/>
          </a:p>
        </p:txBody>
      </p:sp>
      <p:sp>
        <p:nvSpPr>
          <p:cNvPr id="4" name="Slide Number Placeholder 3"/>
          <p:cNvSpPr>
            <a:spLocks noGrp="1"/>
          </p:cNvSpPr>
          <p:nvPr>
            <p:ph type="sldNum" sz="quarter" idx="10"/>
          </p:nvPr>
        </p:nvSpPr>
        <p:spPr/>
        <p:txBody>
          <a:bodyPr/>
          <a:lstStyle/>
          <a:p>
            <a:fld id="{E09ADD07-56E6-4612-A1A4-3917AC46D163}" type="slidenum">
              <a:rPr lang="en-US" altLang="x-none" smtClean="0"/>
              <a:pPr/>
              <a:t>38</a:t>
            </a:fld>
            <a:endParaRPr lang="en-US" altLang="x-none"/>
          </a:p>
        </p:txBody>
      </p:sp>
    </p:spTree>
    <p:extLst>
      <p:ext uri="{BB962C8B-B14F-4D97-AF65-F5344CB8AC3E}">
        <p14:creationId xmlns:p14="http://schemas.microsoft.com/office/powerpoint/2010/main" val="1980379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742950"/>
            <a:ext cx="4949825" cy="37131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[NOTE TO </a:t>
            </a:r>
            <a:r>
              <a:rPr lang="hr-HR" dirty="0" err="1"/>
              <a:t>TRAINERS</a:t>
            </a:r>
            <a:r>
              <a:rPr lang="hr-HR" dirty="0"/>
              <a:t>: </a:t>
            </a:r>
            <a:r>
              <a:rPr lang="hr-HR" dirty="0" err="1"/>
              <a:t>Depending</a:t>
            </a:r>
            <a:r>
              <a:rPr lang="hr-HR" dirty="0"/>
              <a:t> on </a:t>
            </a:r>
            <a:r>
              <a:rPr lang="hr-HR" dirty="0" err="1"/>
              <a:t>the</a:t>
            </a:r>
            <a:r>
              <a:rPr lang="hr-HR" dirty="0"/>
              <a:t> time </a:t>
            </a:r>
            <a:r>
              <a:rPr lang="hr-HR" dirty="0" err="1"/>
              <a:t>available</a:t>
            </a:r>
            <a:r>
              <a:rPr lang="hr-HR" dirty="0"/>
              <a:t>,</a:t>
            </a:r>
            <a:r>
              <a:rPr lang="hr-HR" baseline="0" dirty="0"/>
              <a:t> </a:t>
            </a:r>
            <a:r>
              <a:rPr lang="hr-HR" baseline="0" dirty="0" err="1"/>
              <a:t>you</a:t>
            </a:r>
            <a:r>
              <a:rPr lang="hr-HR" baseline="0" dirty="0"/>
              <a:t> </a:t>
            </a:r>
            <a:r>
              <a:rPr lang="hr-HR" baseline="0" dirty="0" err="1"/>
              <a:t>can</a:t>
            </a:r>
            <a:r>
              <a:rPr lang="hr-HR" baseline="0" dirty="0"/>
              <a:t> show </a:t>
            </a:r>
            <a:r>
              <a:rPr lang="hr-HR" baseline="0" dirty="0" err="1"/>
              <a:t>the</a:t>
            </a:r>
            <a:r>
              <a:rPr lang="hr-HR" baseline="0" dirty="0"/>
              <a:t> </a:t>
            </a:r>
            <a:r>
              <a:rPr lang="hr-HR" baseline="0" dirty="0" err="1"/>
              <a:t>following</a:t>
            </a:r>
            <a:r>
              <a:rPr lang="hr-HR" baseline="0" dirty="0"/>
              <a:t> </a:t>
            </a:r>
            <a:r>
              <a:rPr lang="hr-HR" baseline="0" dirty="0" err="1"/>
              <a:t>additional</a:t>
            </a:r>
            <a:r>
              <a:rPr lang="hr-HR" baseline="0" dirty="0"/>
              <a:t> </a:t>
            </a:r>
            <a:r>
              <a:rPr lang="hr-HR" baseline="0" dirty="0" err="1"/>
              <a:t>examples</a:t>
            </a:r>
            <a:r>
              <a:rPr lang="hr-HR" baseline="0" dirty="0"/>
              <a:t> of </a:t>
            </a:r>
            <a:r>
              <a:rPr lang="hr-HR" baseline="0" dirty="0" err="1"/>
              <a:t>upgrading</a:t>
            </a:r>
            <a:r>
              <a:rPr lang="hr-HR" baseline="0" dirty="0"/>
              <a:t> </a:t>
            </a:r>
            <a:r>
              <a:rPr lang="hr-HR" baseline="0" dirty="0" err="1"/>
              <a:t>the</a:t>
            </a:r>
            <a:r>
              <a:rPr lang="hr-HR" baseline="0" dirty="0"/>
              <a:t> </a:t>
            </a:r>
            <a:r>
              <a:rPr lang="hr-HR" sz="1200" kern="1200" dirty="0" err="1">
                <a:solidFill>
                  <a:schemeClr val="tx1"/>
                </a:solidFill>
                <a:effectLst/>
                <a:latin typeface="Source Sans Pro" pitchFamily="34" charset="0"/>
                <a:ea typeface="+mn-ea"/>
                <a:cs typeface="Arial" panose="020B0604020202020204" pitchFamily="34" charset="0"/>
              </a:rPr>
              <a:t>certainty</a:t>
            </a:r>
            <a:r>
              <a:rPr lang="hr-HR" baseline="0" dirty="0"/>
              <a:t> of </a:t>
            </a:r>
            <a:r>
              <a:rPr lang="hr-HR" baseline="0" dirty="0" err="1"/>
              <a:t>evidence</a:t>
            </a:r>
            <a:r>
              <a:rPr lang="hr-HR" baseline="0" dirty="0"/>
              <a:t> for </a:t>
            </a:r>
            <a:r>
              <a:rPr lang="hr-HR" baseline="0" dirty="0" err="1"/>
              <a:t>non-randomized</a:t>
            </a:r>
            <a:r>
              <a:rPr lang="hr-HR" baseline="0" dirty="0"/>
              <a:t> </a:t>
            </a:r>
            <a:r>
              <a:rPr lang="hr-HR" baseline="0" dirty="0" err="1"/>
              <a:t>studies</a:t>
            </a:r>
            <a:r>
              <a:rPr lang="hr-HR" baseline="0" dirty="0"/>
              <a:t>.]</a:t>
            </a:r>
          </a:p>
          <a:p>
            <a:r>
              <a:rPr lang="hr-HR" dirty="0"/>
              <a:t>In </a:t>
            </a:r>
            <a:r>
              <a:rPr lang="hr-HR" dirty="0" err="1"/>
              <a:t>this</a:t>
            </a:r>
            <a:r>
              <a:rPr lang="hr-HR" dirty="0"/>
              <a:t> </a:t>
            </a:r>
            <a:r>
              <a:rPr lang="hr-HR" dirty="0" err="1"/>
              <a:t>example</a:t>
            </a:r>
            <a:r>
              <a:rPr lang="hr-HR" dirty="0"/>
              <a:t>, </a:t>
            </a:r>
            <a:r>
              <a:rPr lang="hr-HR" dirty="0" err="1"/>
              <a:t>the</a:t>
            </a:r>
            <a:r>
              <a:rPr lang="hr-HR" dirty="0"/>
              <a:t> </a:t>
            </a:r>
            <a:r>
              <a:rPr lang="hr-HR" dirty="0" err="1"/>
              <a:t>risk</a:t>
            </a:r>
            <a:r>
              <a:rPr lang="hr-HR" dirty="0"/>
              <a:t> of </a:t>
            </a:r>
            <a:r>
              <a:rPr lang="hr-HR" dirty="0" err="1"/>
              <a:t>central</a:t>
            </a:r>
            <a:r>
              <a:rPr lang="hr-HR" dirty="0"/>
              <a:t> </a:t>
            </a:r>
            <a:r>
              <a:rPr lang="hr-HR" dirty="0" err="1"/>
              <a:t>nervous</a:t>
            </a:r>
            <a:r>
              <a:rPr lang="hr-HR" dirty="0"/>
              <a:t> </a:t>
            </a:r>
            <a:r>
              <a:rPr lang="hr-HR" dirty="0" err="1"/>
              <a:t>malignancies</a:t>
            </a:r>
            <a:r>
              <a:rPr lang="hr-HR" dirty="0"/>
              <a:t> </a:t>
            </a:r>
            <a:r>
              <a:rPr lang="hr-HR" dirty="0" err="1"/>
              <a:t>within</a:t>
            </a:r>
            <a:r>
              <a:rPr lang="hr-HR" dirty="0"/>
              <a:t> 15 </a:t>
            </a:r>
            <a:r>
              <a:rPr lang="hr-HR" dirty="0" err="1"/>
              <a:t>years</a:t>
            </a:r>
            <a:r>
              <a:rPr lang="hr-HR" dirty="0"/>
              <a:t> </a:t>
            </a:r>
            <a:r>
              <a:rPr lang="hr-HR" dirty="0" err="1"/>
              <a:t>after</a:t>
            </a:r>
            <a:r>
              <a:rPr lang="hr-HR" dirty="0"/>
              <a:t> </a:t>
            </a:r>
            <a:r>
              <a:rPr lang="hr-HR" dirty="0" err="1"/>
              <a:t>cranial</a:t>
            </a:r>
            <a:r>
              <a:rPr lang="hr-HR" dirty="0"/>
              <a:t> </a:t>
            </a:r>
            <a:r>
              <a:rPr lang="hr-HR" dirty="0" err="1"/>
              <a:t>irradiation</a:t>
            </a:r>
            <a:r>
              <a:rPr lang="hr-HR" baseline="0" dirty="0"/>
              <a:t> for </a:t>
            </a:r>
            <a:r>
              <a:rPr lang="hr-HR" baseline="0" dirty="0" err="1"/>
              <a:t>the</a:t>
            </a:r>
            <a:r>
              <a:rPr lang="hr-HR" baseline="0" dirty="0"/>
              <a:t> </a:t>
            </a:r>
            <a:r>
              <a:rPr lang="hr-HR" baseline="0" dirty="0" err="1"/>
              <a:t>treatment</a:t>
            </a:r>
            <a:r>
              <a:rPr lang="hr-HR" baseline="0" dirty="0"/>
              <a:t> of </a:t>
            </a:r>
            <a:r>
              <a:rPr lang="hr-HR" baseline="0" dirty="0" err="1"/>
              <a:t>childhood</a:t>
            </a:r>
            <a:r>
              <a:rPr lang="hr-HR" baseline="0" dirty="0"/>
              <a:t> </a:t>
            </a:r>
            <a:r>
              <a:rPr lang="hr-HR" baseline="0" dirty="0" err="1"/>
              <a:t>lymphoblastic</a:t>
            </a:r>
            <a:r>
              <a:rPr lang="hr-HR" baseline="0" dirty="0"/>
              <a:t> </a:t>
            </a:r>
            <a:r>
              <a:rPr lang="hr-HR" baseline="0" dirty="0" err="1"/>
              <a:t>leukemia</a:t>
            </a:r>
            <a:r>
              <a:rPr lang="hr-HR" baseline="0" dirty="0"/>
              <a:t> </a:t>
            </a:r>
            <a:r>
              <a:rPr lang="hr-HR" baseline="0" dirty="0" err="1"/>
              <a:t>increases</a:t>
            </a:r>
            <a:r>
              <a:rPr lang="hr-HR" baseline="0" dirty="0"/>
              <a:t> </a:t>
            </a:r>
            <a:r>
              <a:rPr lang="hr-HR" baseline="0" dirty="0" err="1"/>
              <a:t>with</a:t>
            </a:r>
            <a:r>
              <a:rPr lang="hr-HR" baseline="0" dirty="0"/>
              <a:t> </a:t>
            </a:r>
            <a:r>
              <a:rPr lang="hr-HR" baseline="0" dirty="0" err="1"/>
              <a:t>the</a:t>
            </a:r>
            <a:r>
              <a:rPr lang="hr-HR" baseline="0" dirty="0"/>
              <a:t> </a:t>
            </a:r>
            <a:r>
              <a:rPr lang="hr-HR" baseline="0" dirty="0" err="1"/>
              <a:t>dose</a:t>
            </a:r>
            <a:r>
              <a:rPr lang="hr-HR" baseline="0" dirty="0"/>
              <a:t> of </a:t>
            </a:r>
            <a:r>
              <a:rPr lang="hr-HR" baseline="0" dirty="0" err="1"/>
              <a:t>radiation</a:t>
            </a:r>
            <a:r>
              <a:rPr lang="hr-HR" baseline="0" dirty="0"/>
              <a:t> </a:t>
            </a:r>
            <a:r>
              <a:rPr lang="hr-HR" baseline="0" dirty="0" err="1"/>
              <a:t>applied</a:t>
            </a:r>
            <a:r>
              <a:rPr lang="hr-HR" baseline="0" dirty="0"/>
              <a:t> </a:t>
            </a:r>
            <a:r>
              <a:rPr lang="hr-HR" baseline="0" dirty="0" err="1"/>
              <a:t>during</a:t>
            </a:r>
            <a:r>
              <a:rPr lang="hr-HR" baseline="0" dirty="0"/>
              <a:t> </a:t>
            </a:r>
            <a:r>
              <a:rPr lang="hr-HR" baseline="0" dirty="0" err="1"/>
              <a:t>the</a:t>
            </a:r>
            <a:r>
              <a:rPr lang="hr-HR" baseline="0" dirty="0"/>
              <a:t> </a:t>
            </a:r>
            <a:r>
              <a:rPr lang="hr-HR" baseline="0" dirty="0" err="1"/>
              <a:t>treatment</a:t>
            </a:r>
            <a:r>
              <a:rPr lang="hr-HR" baseline="0" dirty="0"/>
              <a:t>. </a:t>
            </a:r>
            <a:r>
              <a:rPr lang="hr-HR" baseline="0" dirty="0" err="1"/>
              <a:t>When</a:t>
            </a:r>
            <a:r>
              <a:rPr lang="hr-HR" baseline="0" dirty="0"/>
              <a:t> </a:t>
            </a:r>
            <a:r>
              <a:rPr lang="hr-HR" baseline="0" dirty="0" err="1"/>
              <a:t>there</a:t>
            </a:r>
            <a:r>
              <a:rPr lang="hr-HR" baseline="0" dirty="0"/>
              <a:t> </a:t>
            </a:r>
            <a:r>
              <a:rPr lang="hr-HR" baseline="0" dirty="0" err="1"/>
              <a:t>is</a:t>
            </a:r>
            <a:r>
              <a:rPr lang="hr-HR" baseline="0" dirty="0"/>
              <a:t> </a:t>
            </a:r>
            <a:r>
              <a:rPr lang="hr-HR" baseline="0" dirty="0" err="1"/>
              <a:t>such</a:t>
            </a:r>
            <a:r>
              <a:rPr lang="hr-HR" baseline="0" dirty="0"/>
              <a:t> a </a:t>
            </a:r>
            <a:r>
              <a:rPr lang="hr-HR" baseline="0" dirty="0" err="1"/>
              <a:t>clear</a:t>
            </a:r>
            <a:r>
              <a:rPr lang="hr-HR" baseline="0" dirty="0"/>
              <a:t> </a:t>
            </a:r>
            <a:r>
              <a:rPr lang="hr-HR" baseline="0" dirty="0" err="1"/>
              <a:t>dose-response</a:t>
            </a:r>
            <a:r>
              <a:rPr lang="hr-HR" baseline="0" dirty="0"/>
              <a:t> </a:t>
            </a:r>
            <a:r>
              <a:rPr lang="hr-HR" baseline="0" dirty="0" err="1"/>
              <a:t>relationship</a:t>
            </a:r>
            <a:r>
              <a:rPr lang="hr-HR" baseline="0" dirty="0"/>
              <a:t>, one </a:t>
            </a:r>
            <a:r>
              <a:rPr lang="hr-HR" baseline="0" dirty="0" err="1"/>
              <a:t>may</a:t>
            </a:r>
            <a:r>
              <a:rPr lang="hr-HR" baseline="0" dirty="0"/>
              <a:t> rate </a:t>
            </a:r>
            <a:r>
              <a:rPr lang="hr-HR" baseline="0" dirty="0" err="1"/>
              <a:t>up</a:t>
            </a:r>
            <a:r>
              <a:rPr lang="hr-HR" baseline="0" dirty="0"/>
              <a:t> </a:t>
            </a:r>
            <a:r>
              <a:rPr lang="hr-HR" baseline="0" dirty="0" err="1"/>
              <a:t>the</a:t>
            </a:r>
            <a:r>
              <a:rPr lang="hr-HR" baseline="0" dirty="0"/>
              <a:t> </a:t>
            </a:r>
            <a:r>
              <a:rPr lang="hr-HR" sz="1200" kern="1200" dirty="0" err="1">
                <a:solidFill>
                  <a:schemeClr val="tx1"/>
                </a:solidFill>
                <a:effectLst/>
                <a:latin typeface="Source Sans Pro" pitchFamily="34" charset="0"/>
                <a:ea typeface="+mn-ea"/>
                <a:cs typeface="Arial" panose="020B0604020202020204" pitchFamily="34" charset="0"/>
              </a:rPr>
              <a:t>certainty</a:t>
            </a:r>
            <a:r>
              <a:rPr lang="hr-HR" baseline="0" dirty="0"/>
              <a:t> </a:t>
            </a:r>
            <a:r>
              <a:rPr lang="hr-HR" baseline="0" dirty="0" err="1"/>
              <a:t>of</a:t>
            </a:r>
            <a:r>
              <a:rPr lang="hr-HR" baseline="0" dirty="0"/>
              <a:t> </a:t>
            </a:r>
            <a:r>
              <a:rPr lang="hr-HR" baseline="0" dirty="0" err="1"/>
              <a:t>evidence</a:t>
            </a:r>
            <a:r>
              <a:rPr lang="hr-HR" baseline="0" dirty="0"/>
              <a:t>.</a:t>
            </a:r>
            <a:endParaRPr lang="hr-HR" dirty="0"/>
          </a:p>
        </p:txBody>
      </p:sp>
      <p:sp>
        <p:nvSpPr>
          <p:cNvPr id="4" name="Slide Number Placeholder 3"/>
          <p:cNvSpPr>
            <a:spLocks noGrp="1"/>
          </p:cNvSpPr>
          <p:nvPr>
            <p:ph type="sldNum" sz="quarter" idx="10"/>
          </p:nvPr>
        </p:nvSpPr>
        <p:spPr/>
        <p:txBody>
          <a:bodyPr/>
          <a:lstStyle/>
          <a:p>
            <a:fld id="{E09ADD07-56E6-4612-A1A4-3917AC46D163}" type="slidenum">
              <a:rPr lang="en-US" altLang="x-none" smtClean="0"/>
              <a:pPr/>
              <a:t>39</a:t>
            </a:fld>
            <a:endParaRPr lang="en-US" altLang="x-none"/>
          </a:p>
        </p:txBody>
      </p:sp>
    </p:spTree>
    <p:extLst>
      <p:ext uri="{BB962C8B-B14F-4D97-AF65-F5344CB8AC3E}">
        <p14:creationId xmlns:p14="http://schemas.microsoft.com/office/powerpoint/2010/main" val="211875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err="1"/>
              <a:t>Before</a:t>
            </a:r>
            <a:r>
              <a:rPr lang="hr-HR" dirty="0"/>
              <a:t> </a:t>
            </a:r>
            <a:r>
              <a:rPr lang="hr-HR" dirty="0" err="1"/>
              <a:t>we</a:t>
            </a:r>
            <a:r>
              <a:rPr lang="hr-HR" dirty="0"/>
              <a:t> </a:t>
            </a:r>
            <a:r>
              <a:rPr lang="hr-HR" dirty="0" err="1"/>
              <a:t>explain</a:t>
            </a:r>
            <a:r>
              <a:rPr lang="hr-HR" dirty="0"/>
              <a:t> </a:t>
            </a:r>
            <a:r>
              <a:rPr lang="hr-HR" dirty="0" err="1"/>
              <a:t>the</a:t>
            </a:r>
            <a:r>
              <a:rPr lang="hr-HR" dirty="0"/>
              <a:t> GRADE </a:t>
            </a:r>
            <a:r>
              <a:rPr lang="hr-HR" dirty="0" err="1"/>
              <a:t>approach</a:t>
            </a:r>
            <a:r>
              <a:rPr lang="hr-HR" dirty="0"/>
              <a:t> to </a:t>
            </a:r>
            <a:r>
              <a:rPr lang="hr-HR" dirty="0" err="1"/>
              <a:t>assessing</a:t>
            </a:r>
            <a:r>
              <a:rPr lang="hr-HR" dirty="0"/>
              <a:t> </a:t>
            </a:r>
            <a:r>
              <a:rPr lang="hr-HR" dirty="0" err="1"/>
              <a:t>the</a:t>
            </a:r>
            <a:r>
              <a:rPr lang="hr-HR" dirty="0"/>
              <a:t> </a:t>
            </a:r>
            <a:r>
              <a:rPr lang="hr-HR" dirty="0" err="1"/>
              <a:t>certainty</a:t>
            </a:r>
            <a:r>
              <a:rPr lang="hr-HR" dirty="0"/>
              <a:t> of </a:t>
            </a:r>
            <a:r>
              <a:rPr lang="hr-HR" dirty="0" err="1"/>
              <a:t>evidence</a:t>
            </a:r>
            <a:r>
              <a:rPr lang="hr-HR" dirty="0"/>
              <a:t>, </a:t>
            </a:r>
            <a:r>
              <a:rPr lang="hr-HR" dirty="0" err="1"/>
              <a:t>let’s</a:t>
            </a:r>
            <a:r>
              <a:rPr lang="hr-HR" dirty="0"/>
              <a:t> </a:t>
            </a:r>
            <a:r>
              <a:rPr lang="hr-HR" dirty="0" err="1"/>
              <a:t>remind</a:t>
            </a:r>
            <a:r>
              <a:rPr lang="hr-HR" dirty="0"/>
              <a:t> </a:t>
            </a:r>
            <a:r>
              <a:rPr lang="hr-HR" dirty="0" err="1"/>
              <a:t>ourselves</a:t>
            </a:r>
            <a:r>
              <a:rPr lang="hr-HR" dirty="0"/>
              <a:t> how to </a:t>
            </a:r>
            <a:r>
              <a:rPr lang="hr-HR" dirty="0" err="1"/>
              <a:t>read</a:t>
            </a:r>
            <a:r>
              <a:rPr lang="hr-HR" dirty="0"/>
              <a:t> </a:t>
            </a:r>
            <a:r>
              <a:rPr lang="hr-HR" dirty="0" err="1"/>
              <a:t>the</a:t>
            </a:r>
            <a:r>
              <a:rPr lang="hr-HR" dirty="0"/>
              <a:t> </a:t>
            </a:r>
            <a:r>
              <a:rPr lang="hr-HR" dirty="0" err="1"/>
              <a:t>results</a:t>
            </a:r>
            <a:r>
              <a:rPr lang="hr-HR" dirty="0"/>
              <a:t> of a meta-</a:t>
            </a:r>
            <a:r>
              <a:rPr lang="hr-HR" dirty="0" err="1"/>
              <a:t>analysis</a:t>
            </a:r>
            <a:r>
              <a:rPr lang="hr-HR" dirty="0"/>
              <a:t>. </a:t>
            </a:r>
            <a:r>
              <a:rPr lang="hr-HR" dirty="0" err="1"/>
              <a:t>Here</a:t>
            </a:r>
            <a:r>
              <a:rPr lang="hr-HR" dirty="0"/>
              <a:t> </a:t>
            </a:r>
            <a:r>
              <a:rPr lang="hr-HR" dirty="0" err="1"/>
              <a:t>we</a:t>
            </a:r>
            <a:r>
              <a:rPr lang="hr-HR" dirty="0"/>
              <a:t> </a:t>
            </a:r>
            <a:r>
              <a:rPr lang="hr-HR" dirty="0" err="1"/>
              <a:t>have</a:t>
            </a:r>
            <a:r>
              <a:rPr lang="hr-HR" dirty="0"/>
              <a:t> a </a:t>
            </a:r>
            <a:r>
              <a:rPr lang="hr-HR" dirty="0" err="1"/>
              <a:t>dichotomous</a:t>
            </a:r>
            <a:r>
              <a:rPr lang="hr-HR" dirty="0"/>
              <a:t> </a:t>
            </a:r>
            <a:r>
              <a:rPr lang="hr-HR" dirty="0" err="1"/>
              <a:t>outcome</a:t>
            </a:r>
            <a:r>
              <a:rPr lang="hr-HR" dirty="0"/>
              <a:t>, </a:t>
            </a:r>
            <a:r>
              <a:rPr lang="hr-HR" dirty="0" err="1"/>
              <a:t>with</a:t>
            </a:r>
            <a:r>
              <a:rPr lang="hr-HR" dirty="0"/>
              <a:t> </a:t>
            </a:r>
            <a:r>
              <a:rPr lang="hr-HR" dirty="0" err="1"/>
              <a:t>Risk</a:t>
            </a:r>
            <a:r>
              <a:rPr lang="hr-HR" dirty="0"/>
              <a:t> </a:t>
            </a:r>
            <a:r>
              <a:rPr lang="hr-HR" dirty="0" err="1"/>
              <a:t>Ratio</a:t>
            </a:r>
            <a:r>
              <a:rPr lang="hr-HR" dirty="0"/>
              <a:t> as </a:t>
            </a:r>
            <a:r>
              <a:rPr lang="hr-HR" dirty="0" err="1"/>
              <a:t>the</a:t>
            </a:r>
            <a:r>
              <a:rPr lang="hr-HR" dirty="0"/>
              <a:t> </a:t>
            </a:r>
            <a:r>
              <a:rPr lang="hr-HR" dirty="0" err="1"/>
              <a:t>effect</a:t>
            </a:r>
            <a:r>
              <a:rPr lang="hr-HR" dirty="0"/>
              <a:t> </a:t>
            </a:r>
            <a:r>
              <a:rPr lang="hr-HR" dirty="0" err="1"/>
              <a:t>measure</a:t>
            </a:r>
            <a:r>
              <a:rPr lang="hr-HR" dirty="0"/>
              <a:t>. [</a:t>
            </a:r>
            <a:r>
              <a:rPr lang="hr-HR" dirty="0" err="1"/>
              <a:t>ASK</a:t>
            </a:r>
            <a:r>
              <a:rPr lang="hr-HR" dirty="0"/>
              <a:t>] How </a:t>
            </a:r>
            <a:r>
              <a:rPr lang="hr-HR" dirty="0" err="1"/>
              <a:t>would</a:t>
            </a:r>
            <a:r>
              <a:rPr lang="hr-HR" dirty="0"/>
              <a:t> </a:t>
            </a:r>
            <a:r>
              <a:rPr lang="hr-HR" dirty="0" err="1"/>
              <a:t>you</a:t>
            </a:r>
            <a:r>
              <a:rPr lang="hr-HR" dirty="0"/>
              <a:t> </a:t>
            </a:r>
            <a:r>
              <a:rPr lang="hr-HR" dirty="0" err="1"/>
              <a:t>understand</a:t>
            </a:r>
            <a:r>
              <a:rPr lang="hr-HR" dirty="0"/>
              <a:t> </a:t>
            </a:r>
            <a:r>
              <a:rPr lang="hr-HR" dirty="0" err="1"/>
              <a:t>this</a:t>
            </a:r>
            <a:r>
              <a:rPr lang="hr-HR" dirty="0"/>
              <a:t> </a:t>
            </a:r>
            <a:r>
              <a:rPr lang="hr-HR" dirty="0" err="1"/>
              <a:t>RR</a:t>
            </a:r>
            <a:r>
              <a:rPr lang="hr-HR" dirty="0"/>
              <a:t> – </a:t>
            </a:r>
            <a:r>
              <a:rPr lang="hr-HR" dirty="0" err="1"/>
              <a:t>what</a:t>
            </a:r>
            <a:r>
              <a:rPr lang="hr-HR" dirty="0"/>
              <a:t> </a:t>
            </a:r>
            <a:r>
              <a:rPr lang="hr-HR" dirty="0" err="1"/>
              <a:t>does</a:t>
            </a:r>
            <a:r>
              <a:rPr lang="hr-HR" dirty="0"/>
              <a:t> </a:t>
            </a:r>
            <a:r>
              <a:rPr lang="hr-HR" dirty="0" err="1"/>
              <a:t>it</a:t>
            </a:r>
            <a:r>
              <a:rPr lang="hr-HR" dirty="0"/>
              <a:t> </a:t>
            </a:r>
            <a:r>
              <a:rPr lang="hr-HR" dirty="0" err="1"/>
              <a:t>mean</a:t>
            </a:r>
            <a:r>
              <a:rPr lang="hr-HR" dirty="0"/>
              <a:t>? </a:t>
            </a:r>
            <a:r>
              <a:rPr lang="hr-HR" dirty="0" err="1"/>
              <a:t>Answer</a:t>
            </a:r>
            <a:r>
              <a:rPr lang="hr-HR" dirty="0"/>
              <a:t>: </a:t>
            </a:r>
            <a:r>
              <a:rPr lang="hr-HR" sz="1200" kern="1200" spc="-20" dirty="0" err="1">
                <a:solidFill>
                  <a:schemeClr val="tx2"/>
                </a:solidFill>
                <a:latin typeface="Source Sans Pro" pitchFamily="34" charset="0"/>
                <a:ea typeface="+mn-ea"/>
                <a:cs typeface="Arial" panose="020B0604020202020204" pitchFamily="34" charset="0"/>
              </a:rPr>
              <a:t>The</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risk</a:t>
            </a:r>
            <a:r>
              <a:rPr lang="hr-HR" sz="1200" kern="1200" spc="-20" dirty="0">
                <a:solidFill>
                  <a:schemeClr val="tx2"/>
                </a:solidFill>
                <a:latin typeface="Source Sans Pro" pitchFamily="34" charset="0"/>
                <a:ea typeface="+mn-ea"/>
                <a:cs typeface="Arial" panose="020B0604020202020204" pitchFamily="34" charset="0"/>
              </a:rPr>
              <a:t> of </a:t>
            </a:r>
            <a:r>
              <a:rPr lang="hr-HR" sz="1200" kern="1200" spc="-20" dirty="0" err="1">
                <a:solidFill>
                  <a:schemeClr val="tx2"/>
                </a:solidFill>
                <a:latin typeface="Source Sans Pro" pitchFamily="34" charset="0"/>
                <a:ea typeface="+mn-ea"/>
                <a:cs typeface="Arial" panose="020B0604020202020204" pitchFamily="34" charset="0"/>
              </a:rPr>
              <a:t>nausea</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with</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treatment</a:t>
            </a:r>
            <a:r>
              <a:rPr lang="hr-HR" sz="1200" kern="1200" spc="-20" dirty="0">
                <a:solidFill>
                  <a:schemeClr val="tx2"/>
                </a:solidFill>
                <a:latin typeface="Source Sans Pro" pitchFamily="34" charset="0"/>
                <a:ea typeface="+mn-ea"/>
                <a:cs typeface="Arial" panose="020B0604020202020204" pitchFamily="34" charset="0"/>
              </a:rPr>
              <a:t> Z </a:t>
            </a:r>
            <a:r>
              <a:rPr lang="hr-HR" sz="1200" kern="1200" spc="-20" dirty="0" err="1">
                <a:solidFill>
                  <a:schemeClr val="tx2"/>
                </a:solidFill>
                <a:latin typeface="Source Sans Pro" pitchFamily="34" charset="0"/>
                <a:ea typeface="+mn-ea"/>
                <a:cs typeface="Arial" panose="020B0604020202020204" pitchFamily="34" charset="0"/>
              </a:rPr>
              <a:t>is</a:t>
            </a:r>
            <a:r>
              <a:rPr lang="hr-HR" sz="1200" kern="1200" spc="-20" dirty="0">
                <a:solidFill>
                  <a:schemeClr val="tx2"/>
                </a:solidFill>
                <a:latin typeface="Source Sans Pro" pitchFamily="34" charset="0"/>
                <a:ea typeface="+mn-ea"/>
                <a:cs typeface="Arial" panose="020B0604020202020204" pitchFamily="34" charset="0"/>
              </a:rPr>
              <a:t> 2.17 </a:t>
            </a:r>
            <a:r>
              <a:rPr lang="hr-HR" sz="1200" kern="1200" spc="-20" dirty="0" err="1">
                <a:solidFill>
                  <a:schemeClr val="tx2"/>
                </a:solidFill>
                <a:latin typeface="Source Sans Pro" pitchFamily="34" charset="0"/>
                <a:ea typeface="+mn-ea"/>
                <a:cs typeface="Arial" panose="020B0604020202020204" pitchFamily="34" charset="0"/>
              </a:rPr>
              <a:t>times</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the</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risk</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when</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taking</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placebo</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The</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effect</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could</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range</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from</a:t>
            </a:r>
            <a:r>
              <a:rPr lang="hr-HR" sz="1200" kern="1200" spc="-20" dirty="0">
                <a:solidFill>
                  <a:schemeClr val="tx2"/>
                </a:solidFill>
                <a:latin typeface="Source Sans Pro" pitchFamily="34" charset="0"/>
                <a:ea typeface="+mn-ea"/>
                <a:cs typeface="Arial" panose="020B0604020202020204" pitchFamily="34" charset="0"/>
              </a:rPr>
              <a:t> 1.2 to 3.91 </a:t>
            </a:r>
            <a:r>
              <a:rPr lang="hr-HR" sz="1200" kern="1200" spc="-20" dirty="0" err="1">
                <a:solidFill>
                  <a:schemeClr val="tx2"/>
                </a:solidFill>
                <a:latin typeface="Source Sans Pro" pitchFamily="34" charset="0"/>
                <a:ea typeface="+mn-ea"/>
                <a:cs typeface="Arial" panose="020B0604020202020204" pitchFamily="34" charset="0"/>
              </a:rPr>
              <a:t>times</a:t>
            </a:r>
            <a:r>
              <a:rPr lang="hr-HR" sz="1200" kern="1200" spc="-20" dirty="0">
                <a:solidFill>
                  <a:schemeClr val="tx2"/>
                </a:solidFill>
                <a:latin typeface="Source Sans Pro" pitchFamily="34" charset="0"/>
                <a:ea typeface="+mn-ea"/>
                <a:cs typeface="Arial" panose="020B0604020202020204" pitchFamily="34" charset="0"/>
              </a:rPr>
              <a:t>.</a:t>
            </a:r>
            <a:endParaRPr lang="en-US" sz="1200" kern="1200" spc="-20" dirty="0">
              <a:solidFill>
                <a:schemeClr val="tx2"/>
              </a:solidFill>
              <a:latin typeface="Source Sans Pro" pitchFamily="34" charset="0"/>
              <a:ea typeface="+mn-ea"/>
              <a:cs typeface="Arial" panose="020B0604020202020204" pitchFamily="34" charset="0"/>
            </a:endParaRPr>
          </a:p>
        </p:txBody>
      </p:sp>
    </p:spTree>
    <p:extLst>
      <p:ext uri="{BB962C8B-B14F-4D97-AF65-F5344CB8AC3E}">
        <p14:creationId xmlns:p14="http://schemas.microsoft.com/office/powerpoint/2010/main" val="2475406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742950"/>
            <a:ext cx="4949825" cy="37131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[NOTE TO </a:t>
            </a:r>
            <a:r>
              <a:rPr lang="hr-HR" dirty="0" err="1"/>
              <a:t>TRAINERS</a:t>
            </a:r>
            <a:r>
              <a:rPr lang="hr-HR" dirty="0"/>
              <a:t>: </a:t>
            </a:r>
            <a:r>
              <a:rPr lang="hr-HR" dirty="0" err="1"/>
              <a:t>Depending</a:t>
            </a:r>
            <a:r>
              <a:rPr lang="hr-HR" dirty="0"/>
              <a:t> on </a:t>
            </a:r>
            <a:r>
              <a:rPr lang="hr-HR" dirty="0" err="1"/>
              <a:t>the</a:t>
            </a:r>
            <a:r>
              <a:rPr lang="hr-HR" dirty="0"/>
              <a:t> time </a:t>
            </a:r>
            <a:r>
              <a:rPr lang="hr-HR" dirty="0" err="1"/>
              <a:t>available</a:t>
            </a:r>
            <a:r>
              <a:rPr lang="hr-HR" dirty="0"/>
              <a:t>,</a:t>
            </a:r>
            <a:r>
              <a:rPr lang="hr-HR" baseline="0" dirty="0"/>
              <a:t> </a:t>
            </a:r>
            <a:r>
              <a:rPr lang="hr-HR" baseline="0" dirty="0" err="1"/>
              <a:t>you</a:t>
            </a:r>
            <a:r>
              <a:rPr lang="hr-HR" baseline="0" dirty="0"/>
              <a:t> </a:t>
            </a:r>
            <a:r>
              <a:rPr lang="hr-HR" baseline="0" dirty="0" err="1"/>
              <a:t>can</a:t>
            </a:r>
            <a:r>
              <a:rPr lang="hr-HR" baseline="0" dirty="0"/>
              <a:t> show </a:t>
            </a:r>
            <a:r>
              <a:rPr lang="hr-HR" baseline="0" dirty="0" err="1"/>
              <a:t>the</a:t>
            </a:r>
            <a:r>
              <a:rPr lang="hr-HR" baseline="0" dirty="0"/>
              <a:t> </a:t>
            </a:r>
            <a:r>
              <a:rPr lang="hr-HR" baseline="0" dirty="0" err="1"/>
              <a:t>following</a:t>
            </a:r>
            <a:r>
              <a:rPr lang="hr-HR" baseline="0" dirty="0"/>
              <a:t> </a:t>
            </a:r>
            <a:r>
              <a:rPr lang="hr-HR" baseline="0" dirty="0" err="1"/>
              <a:t>additional</a:t>
            </a:r>
            <a:r>
              <a:rPr lang="hr-HR" baseline="0" dirty="0"/>
              <a:t> </a:t>
            </a:r>
            <a:r>
              <a:rPr lang="hr-HR" baseline="0" dirty="0" err="1"/>
              <a:t>examples</a:t>
            </a:r>
            <a:r>
              <a:rPr lang="hr-HR" baseline="0" dirty="0"/>
              <a:t> of </a:t>
            </a:r>
            <a:r>
              <a:rPr lang="hr-HR" baseline="0" dirty="0" err="1"/>
              <a:t>upgrading</a:t>
            </a:r>
            <a:r>
              <a:rPr lang="hr-HR" baseline="0" dirty="0"/>
              <a:t> </a:t>
            </a:r>
            <a:r>
              <a:rPr lang="hr-HR" baseline="0" dirty="0" err="1"/>
              <a:t>the</a:t>
            </a:r>
            <a:r>
              <a:rPr lang="hr-HR" baseline="0" dirty="0"/>
              <a:t> </a:t>
            </a:r>
            <a:r>
              <a:rPr lang="hr-HR" sz="1200" kern="1200" dirty="0" err="1">
                <a:solidFill>
                  <a:schemeClr val="tx1"/>
                </a:solidFill>
                <a:effectLst/>
                <a:latin typeface="Source Sans Pro" pitchFamily="34" charset="0"/>
                <a:ea typeface="+mn-ea"/>
                <a:cs typeface="Arial" panose="020B0604020202020204" pitchFamily="34" charset="0"/>
              </a:rPr>
              <a:t>certainty</a:t>
            </a:r>
            <a:r>
              <a:rPr lang="hr-HR" baseline="0" dirty="0"/>
              <a:t> of </a:t>
            </a:r>
            <a:r>
              <a:rPr lang="hr-HR" baseline="0" dirty="0" err="1"/>
              <a:t>evidence</a:t>
            </a:r>
            <a:r>
              <a:rPr lang="hr-HR" baseline="0" dirty="0"/>
              <a:t> for </a:t>
            </a:r>
            <a:r>
              <a:rPr lang="hr-HR" baseline="0" dirty="0" err="1"/>
              <a:t>non-randomized</a:t>
            </a:r>
            <a:r>
              <a:rPr lang="hr-HR" baseline="0" dirty="0"/>
              <a:t> </a:t>
            </a:r>
            <a:r>
              <a:rPr lang="hr-HR" baseline="0" dirty="0" err="1"/>
              <a:t>studies</a:t>
            </a:r>
            <a:r>
              <a:rPr lang="hr-HR" baseline="0" dirty="0"/>
              <a:t>.]</a:t>
            </a:r>
          </a:p>
          <a:p>
            <a:r>
              <a:rPr lang="hr-HR" dirty="0"/>
              <a:t>In </a:t>
            </a:r>
            <a:r>
              <a:rPr lang="hr-HR" dirty="0" err="1"/>
              <a:t>this</a:t>
            </a:r>
            <a:r>
              <a:rPr lang="hr-HR" dirty="0"/>
              <a:t> </a:t>
            </a:r>
            <a:r>
              <a:rPr lang="hr-HR" dirty="0" err="1"/>
              <a:t>example</a:t>
            </a:r>
            <a:r>
              <a:rPr lang="hr-HR" dirty="0"/>
              <a:t>,</a:t>
            </a:r>
            <a:r>
              <a:rPr lang="hr-HR" baseline="0" dirty="0"/>
              <a:t> </a:t>
            </a:r>
            <a:r>
              <a:rPr lang="hr-HR" baseline="0" dirty="0" err="1"/>
              <a:t>the</a:t>
            </a:r>
            <a:r>
              <a:rPr lang="hr-HR" baseline="0" dirty="0"/>
              <a:t> </a:t>
            </a:r>
            <a:r>
              <a:rPr lang="hr-HR" baseline="0" dirty="0" err="1"/>
              <a:t>question</a:t>
            </a:r>
            <a:r>
              <a:rPr lang="hr-HR" baseline="0" dirty="0"/>
              <a:t> </a:t>
            </a:r>
            <a:r>
              <a:rPr lang="hr-HR" baseline="0" dirty="0" err="1"/>
              <a:t>is</a:t>
            </a:r>
            <a:r>
              <a:rPr lang="hr-HR" baseline="0" dirty="0"/>
              <a:t> </a:t>
            </a:r>
            <a:r>
              <a:rPr lang="hr-HR" baseline="0" dirty="0" err="1"/>
              <a:t>whether</a:t>
            </a:r>
            <a:r>
              <a:rPr lang="hr-HR" baseline="0" dirty="0"/>
              <a:t> </a:t>
            </a:r>
            <a:r>
              <a:rPr lang="hr-HR" baseline="0" dirty="0" err="1"/>
              <a:t>hypoglycemic</a:t>
            </a:r>
            <a:r>
              <a:rPr lang="hr-HR" baseline="0" dirty="0"/>
              <a:t> drug </a:t>
            </a:r>
            <a:r>
              <a:rPr lang="hr-HR" baseline="0" dirty="0" err="1"/>
              <a:t>metformin</a:t>
            </a:r>
            <a:r>
              <a:rPr lang="hr-HR" baseline="0" dirty="0"/>
              <a:t> </a:t>
            </a:r>
            <a:r>
              <a:rPr lang="hr-HR" baseline="0" dirty="0" err="1"/>
              <a:t>causes</a:t>
            </a:r>
            <a:r>
              <a:rPr lang="hr-HR" baseline="0" dirty="0"/>
              <a:t> </a:t>
            </a:r>
            <a:r>
              <a:rPr lang="hr-HR" baseline="0" dirty="0" err="1"/>
              <a:t>lactic</a:t>
            </a:r>
            <a:r>
              <a:rPr lang="hr-HR" baseline="0" dirty="0"/>
              <a:t> </a:t>
            </a:r>
            <a:r>
              <a:rPr lang="hr-HR" baseline="0" dirty="0" err="1"/>
              <a:t>acidosis</a:t>
            </a:r>
            <a:r>
              <a:rPr lang="hr-HR" baseline="0" dirty="0"/>
              <a:t>. </a:t>
            </a:r>
            <a:r>
              <a:rPr lang="hr-HR" baseline="0" dirty="0" err="1"/>
              <a:t>It</a:t>
            </a:r>
            <a:r>
              <a:rPr lang="hr-HR" baseline="0" dirty="0"/>
              <a:t> </a:t>
            </a:r>
            <a:r>
              <a:rPr lang="hr-HR" baseline="0" dirty="0" err="1"/>
              <a:t>is</a:t>
            </a:r>
            <a:r>
              <a:rPr lang="hr-HR" baseline="0" dirty="0"/>
              <a:t> </a:t>
            </a:r>
            <a:r>
              <a:rPr lang="hr-HR" baseline="0" dirty="0" err="1"/>
              <a:t>known</a:t>
            </a:r>
            <a:r>
              <a:rPr lang="hr-HR" baseline="0" dirty="0"/>
              <a:t> </a:t>
            </a:r>
            <a:r>
              <a:rPr lang="hr-HR" baseline="0" dirty="0" err="1"/>
              <a:t>that</a:t>
            </a:r>
            <a:r>
              <a:rPr lang="hr-HR" baseline="0" dirty="0"/>
              <a:t> a </a:t>
            </a:r>
            <a:r>
              <a:rPr lang="hr-HR" baseline="0" dirty="0" err="1"/>
              <a:t>related</a:t>
            </a:r>
            <a:r>
              <a:rPr lang="hr-HR" baseline="0" dirty="0"/>
              <a:t> agent – </a:t>
            </a:r>
            <a:r>
              <a:rPr lang="hr-HR" baseline="0" dirty="0" err="1"/>
              <a:t>phenformin</a:t>
            </a:r>
            <a:r>
              <a:rPr lang="hr-HR" baseline="0" dirty="0"/>
              <a:t> – </a:t>
            </a:r>
            <a:r>
              <a:rPr lang="hr-HR" baseline="0" dirty="0" err="1"/>
              <a:t>causes</a:t>
            </a:r>
            <a:r>
              <a:rPr lang="hr-HR" baseline="0" dirty="0"/>
              <a:t> </a:t>
            </a:r>
            <a:r>
              <a:rPr lang="hr-HR" baseline="0" dirty="0" err="1"/>
              <a:t>such</a:t>
            </a:r>
            <a:r>
              <a:rPr lang="hr-HR" baseline="0" dirty="0"/>
              <a:t> </a:t>
            </a:r>
            <a:r>
              <a:rPr lang="hr-HR" baseline="0" dirty="0" err="1"/>
              <a:t>adverse</a:t>
            </a:r>
            <a:r>
              <a:rPr lang="hr-HR" baseline="0" dirty="0"/>
              <a:t> </a:t>
            </a:r>
            <a:r>
              <a:rPr lang="hr-HR" baseline="0" dirty="0" err="1"/>
              <a:t>effect</a:t>
            </a:r>
            <a:r>
              <a:rPr lang="hr-HR" baseline="0" dirty="0"/>
              <a:t>, </a:t>
            </a:r>
            <a:r>
              <a:rPr lang="hr-HR" baseline="0" dirty="0" err="1"/>
              <a:t>so</a:t>
            </a:r>
            <a:r>
              <a:rPr lang="hr-HR" baseline="0" dirty="0"/>
              <a:t> one </a:t>
            </a:r>
            <a:r>
              <a:rPr lang="hr-HR" baseline="0" dirty="0" err="1"/>
              <a:t>may</a:t>
            </a:r>
            <a:r>
              <a:rPr lang="hr-HR" baseline="0" dirty="0"/>
              <a:t> </a:t>
            </a:r>
            <a:r>
              <a:rPr lang="hr-HR" baseline="0" dirty="0" err="1"/>
              <a:t>assume</a:t>
            </a:r>
            <a:r>
              <a:rPr lang="hr-HR" baseline="0" dirty="0"/>
              <a:t> </a:t>
            </a:r>
            <a:r>
              <a:rPr lang="hr-HR" baseline="0" dirty="0" err="1"/>
              <a:t>that</a:t>
            </a:r>
            <a:r>
              <a:rPr lang="hr-HR" baseline="0" dirty="0"/>
              <a:t> </a:t>
            </a:r>
            <a:r>
              <a:rPr lang="hr-HR" baseline="0" dirty="0" err="1"/>
              <a:t>clinicians</a:t>
            </a:r>
            <a:r>
              <a:rPr lang="hr-HR" baseline="0" dirty="0"/>
              <a:t> </a:t>
            </a:r>
            <a:r>
              <a:rPr lang="hr-HR" baseline="0" dirty="0" err="1"/>
              <a:t>would</a:t>
            </a:r>
            <a:r>
              <a:rPr lang="hr-HR" baseline="0" dirty="0"/>
              <a:t> </a:t>
            </a:r>
            <a:r>
              <a:rPr lang="hr-HR" baseline="0" dirty="0" err="1"/>
              <a:t>be</a:t>
            </a:r>
            <a:r>
              <a:rPr lang="hr-HR" baseline="0" dirty="0"/>
              <a:t> more </a:t>
            </a:r>
            <a:r>
              <a:rPr lang="hr-HR" baseline="0" dirty="0" err="1"/>
              <a:t>alert</a:t>
            </a:r>
            <a:r>
              <a:rPr lang="hr-HR" baseline="0" dirty="0"/>
              <a:t> to </a:t>
            </a:r>
            <a:r>
              <a:rPr lang="hr-HR" baseline="0" dirty="0" err="1"/>
              <a:t>lactic</a:t>
            </a:r>
            <a:r>
              <a:rPr lang="hr-HR" baseline="0" dirty="0"/>
              <a:t> </a:t>
            </a:r>
            <a:r>
              <a:rPr lang="hr-HR" baseline="0" dirty="0" err="1"/>
              <a:t>acidosis</a:t>
            </a:r>
            <a:r>
              <a:rPr lang="hr-HR" baseline="0" dirty="0"/>
              <a:t> </a:t>
            </a:r>
            <a:r>
              <a:rPr lang="hr-HR" baseline="0" dirty="0" err="1"/>
              <a:t>when</a:t>
            </a:r>
            <a:r>
              <a:rPr lang="hr-HR" baseline="0" dirty="0"/>
              <a:t> </a:t>
            </a:r>
            <a:r>
              <a:rPr lang="hr-HR" baseline="0" dirty="0" err="1"/>
              <a:t>administering</a:t>
            </a:r>
            <a:r>
              <a:rPr lang="hr-HR" baseline="0" dirty="0"/>
              <a:t> </a:t>
            </a:r>
            <a:r>
              <a:rPr lang="hr-HR" baseline="0" dirty="0" err="1"/>
              <a:t>metformin</a:t>
            </a:r>
            <a:r>
              <a:rPr lang="hr-HR" baseline="0" dirty="0"/>
              <a:t> to </a:t>
            </a:r>
            <a:r>
              <a:rPr lang="hr-HR" baseline="0" dirty="0" err="1"/>
              <a:t>their</a:t>
            </a:r>
            <a:r>
              <a:rPr lang="hr-HR" baseline="0" dirty="0"/>
              <a:t> </a:t>
            </a:r>
            <a:r>
              <a:rPr lang="hr-HR" baseline="0" dirty="0" err="1"/>
              <a:t>patients</a:t>
            </a:r>
            <a:r>
              <a:rPr lang="hr-HR" baseline="0" dirty="0"/>
              <a:t>. </a:t>
            </a:r>
            <a:r>
              <a:rPr lang="hr-HR" baseline="0" dirty="0" err="1"/>
              <a:t>Despite</a:t>
            </a:r>
            <a:r>
              <a:rPr lang="hr-HR" baseline="0" dirty="0"/>
              <a:t> </a:t>
            </a:r>
            <a:r>
              <a:rPr lang="hr-HR" baseline="0" dirty="0" err="1"/>
              <a:t>this</a:t>
            </a:r>
            <a:r>
              <a:rPr lang="hr-HR" baseline="0" dirty="0"/>
              <a:t> </a:t>
            </a:r>
            <a:r>
              <a:rPr lang="hr-HR" baseline="0" dirty="0" err="1"/>
              <a:t>hightened</a:t>
            </a:r>
            <a:r>
              <a:rPr lang="hr-HR" baseline="0" dirty="0"/>
              <a:t> </a:t>
            </a:r>
            <a:r>
              <a:rPr lang="hr-HR" baseline="0" dirty="0" err="1"/>
              <a:t>alertness</a:t>
            </a:r>
            <a:r>
              <a:rPr lang="hr-HR" baseline="0" dirty="0"/>
              <a:t>, </a:t>
            </a:r>
            <a:r>
              <a:rPr lang="hr-HR" baseline="0" dirty="0" err="1"/>
              <a:t>large</a:t>
            </a:r>
            <a:r>
              <a:rPr lang="hr-HR" baseline="0" dirty="0"/>
              <a:t> </a:t>
            </a:r>
            <a:r>
              <a:rPr lang="hr-HR" baseline="0" dirty="0" err="1"/>
              <a:t>non-randomized</a:t>
            </a:r>
            <a:r>
              <a:rPr lang="hr-HR" baseline="0" dirty="0"/>
              <a:t> </a:t>
            </a:r>
            <a:r>
              <a:rPr lang="hr-HR" baseline="0" dirty="0" err="1"/>
              <a:t>studies</a:t>
            </a:r>
            <a:r>
              <a:rPr lang="hr-HR" baseline="0" dirty="0"/>
              <a:t> </a:t>
            </a:r>
            <a:r>
              <a:rPr lang="hr-HR" baseline="0" dirty="0" err="1"/>
              <a:t>have</a:t>
            </a:r>
            <a:r>
              <a:rPr lang="hr-HR" baseline="0" dirty="0"/>
              <a:t> </a:t>
            </a:r>
            <a:r>
              <a:rPr lang="hr-HR" baseline="0" dirty="0" err="1"/>
              <a:t>failed</a:t>
            </a:r>
            <a:r>
              <a:rPr lang="hr-HR" baseline="0" dirty="0"/>
              <a:t> to </a:t>
            </a:r>
            <a:r>
              <a:rPr lang="hr-HR" baseline="0" dirty="0" err="1"/>
              <a:t>demonstrate</a:t>
            </a:r>
            <a:r>
              <a:rPr lang="hr-HR" baseline="0" dirty="0"/>
              <a:t> </a:t>
            </a:r>
            <a:r>
              <a:rPr lang="hr-HR" baseline="0" dirty="0" err="1"/>
              <a:t>an</a:t>
            </a:r>
            <a:r>
              <a:rPr lang="hr-HR" baseline="0" dirty="0"/>
              <a:t> </a:t>
            </a:r>
            <a:r>
              <a:rPr lang="hr-HR" baseline="0" dirty="0" err="1"/>
              <a:t>association</a:t>
            </a:r>
            <a:r>
              <a:rPr lang="hr-HR" baseline="0" dirty="0"/>
              <a:t> </a:t>
            </a:r>
            <a:r>
              <a:rPr lang="hr-HR" baseline="0" dirty="0" err="1"/>
              <a:t>between</a:t>
            </a:r>
            <a:r>
              <a:rPr lang="hr-HR" baseline="0" dirty="0"/>
              <a:t> </a:t>
            </a:r>
            <a:r>
              <a:rPr lang="hr-HR" baseline="0" dirty="0" err="1"/>
              <a:t>metformin</a:t>
            </a:r>
            <a:r>
              <a:rPr lang="hr-HR" baseline="0" dirty="0"/>
              <a:t> and </a:t>
            </a:r>
            <a:r>
              <a:rPr lang="hr-HR" baseline="0" dirty="0" err="1"/>
              <a:t>lactic</a:t>
            </a:r>
            <a:r>
              <a:rPr lang="hr-HR" baseline="0" dirty="0"/>
              <a:t> </a:t>
            </a:r>
            <a:r>
              <a:rPr lang="hr-HR" baseline="0" dirty="0" err="1"/>
              <a:t>acidosis</a:t>
            </a:r>
            <a:r>
              <a:rPr lang="hr-HR" baseline="0" dirty="0"/>
              <a:t>. </a:t>
            </a:r>
            <a:r>
              <a:rPr lang="hr-HR" baseline="0" dirty="0" err="1"/>
              <a:t>Under</a:t>
            </a:r>
            <a:r>
              <a:rPr lang="hr-HR" baseline="0" dirty="0"/>
              <a:t> </a:t>
            </a:r>
            <a:r>
              <a:rPr lang="hr-HR" baseline="0" dirty="0" err="1"/>
              <a:t>such</a:t>
            </a:r>
            <a:r>
              <a:rPr lang="hr-HR" baseline="0" dirty="0"/>
              <a:t> </a:t>
            </a:r>
            <a:r>
              <a:rPr lang="hr-HR" baseline="0" dirty="0" err="1"/>
              <a:t>circumstances</a:t>
            </a:r>
            <a:r>
              <a:rPr lang="hr-HR" baseline="0" dirty="0"/>
              <a:t>, </a:t>
            </a:r>
            <a:r>
              <a:rPr lang="hr-HR" baseline="0" dirty="0" err="1"/>
              <a:t>we</a:t>
            </a:r>
            <a:r>
              <a:rPr lang="hr-HR" baseline="0" dirty="0"/>
              <a:t> </a:t>
            </a:r>
            <a:r>
              <a:rPr lang="hr-HR" baseline="0" dirty="0" err="1"/>
              <a:t>may</a:t>
            </a:r>
            <a:r>
              <a:rPr lang="hr-HR" baseline="0" dirty="0"/>
              <a:t> </a:t>
            </a:r>
            <a:r>
              <a:rPr lang="hr-HR" baseline="0" dirty="0" err="1"/>
              <a:t>decide</a:t>
            </a:r>
            <a:r>
              <a:rPr lang="hr-HR" baseline="0" dirty="0"/>
              <a:t> to rate </a:t>
            </a:r>
            <a:r>
              <a:rPr lang="hr-HR" baseline="0" dirty="0" err="1"/>
              <a:t>up</a:t>
            </a:r>
            <a:r>
              <a:rPr lang="hr-HR" baseline="0" dirty="0"/>
              <a:t> </a:t>
            </a:r>
            <a:r>
              <a:rPr lang="hr-HR" baseline="0" dirty="0" err="1"/>
              <a:t>the</a:t>
            </a:r>
            <a:r>
              <a:rPr lang="hr-HR" baseline="0" dirty="0"/>
              <a:t> </a:t>
            </a:r>
            <a:r>
              <a:rPr lang="hr-HR" sz="1200" kern="1200" dirty="0" err="1">
                <a:solidFill>
                  <a:schemeClr val="tx1"/>
                </a:solidFill>
                <a:effectLst/>
                <a:latin typeface="Source Sans Pro" pitchFamily="34" charset="0"/>
                <a:ea typeface="+mn-ea"/>
                <a:cs typeface="Arial" panose="020B0604020202020204" pitchFamily="34" charset="0"/>
              </a:rPr>
              <a:t>certainty</a:t>
            </a:r>
            <a:r>
              <a:rPr lang="hr-HR" sz="1200" kern="1200" dirty="0">
                <a:solidFill>
                  <a:schemeClr val="tx1"/>
                </a:solidFill>
                <a:effectLst/>
                <a:latin typeface="Source Sans Pro" pitchFamily="34" charset="0"/>
                <a:ea typeface="+mn-ea"/>
                <a:cs typeface="Arial" panose="020B0604020202020204" pitchFamily="34" charset="0"/>
              </a:rPr>
              <a:t> </a:t>
            </a:r>
            <a:r>
              <a:rPr lang="hr-HR" baseline="0" dirty="0" err="1"/>
              <a:t>of</a:t>
            </a:r>
            <a:r>
              <a:rPr lang="hr-HR" baseline="0" dirty="0"/>
              <a:t> </a:t>
            </a:r>
            <a:r>
              <a:rPr lang="hr-HR" baseline="0" dirty="0" err="1"/>
              <a:t>evidence</a:t>
            </a:r>
            <a:r>
              <a:rPr lang="hr-HR" baseline="0" dirty="0"/>
              <a:t>.</a:t>
            </a:r>
            <a:endParaRPr lang="hr-HR" dirty="0"/>
          </a:p>
        </p:txBody>
      </p:sp>
      <p:sp>
        <p:nvSpPr>
          <p:cNvPr id="4" name="Slide Number Placeholder 3"/>
          <p:cNvSpPr>
            <a:spLocks noGrp="1"/>
          </p:cNvSpPr>
          <p:nvPr>
            <p:ph type="sldNum" sz="quarter" idx="10"/>
          </p:nvPr>
        </p:nvSpPr>
        <p:spPr/>
        <p:txBody>
          <a:bodyPr/>
          <a:lstStyle/>
          <a:p>
            <a:fld id="{E09ADD07-56E6-4612-A1A4-3917AC46D163}" type="slidenum">
              <a:rPr lang="en-US" altLang="x-none" smtClean="0"/>
              <a:pPr/>
              <a:t>40</a:t>
            </a:fld>
            <a:endParaRPr lang="en-US" altLang="x-none"/>
          </a:p>
        </p:txBody>
      </p:sp>
    </p:spTree>
    <p:extLst>
      <p:ext uri="{BB962C8B-B14F-4D97-AF65-F5344CB8AC3E}">
        <p14:creationId xmlns:p14="http://schemas.microsoft.com/office/powerpoint/2010/main" val="4098442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03505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942975" y="779463"/>
            <a:ext cx="5199063" cy="3898900"/>
          </a:xfrm>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28EBA3B-628D-4C68-80F4-40DDA5DBCB3F}" type="slidenum">
              <a:rPr lang="en-US" altLang="en-US" sz="1300">
                <a:latin typeface="Times New Roman" panose="02020603050405020304" pitchFamily="18" charset="0"/>
              </a:rPr>
              <a:pPr eaLnBrk="1" hangingPunct="1">
                <a:spcBef>
                  <a:spcPct val="0"/>
                </a:spcBef>
              </a:pPr>
              <a:t>42</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762236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942975" y="779463"/>
            <a:ext cx="5199063" cy="3898900"/>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651A31-29B8-4D1D-B3E2-E486241DAB56}" type="slidenum">
              <a:rPr lang="en-US" altLang="en-US" sz="1300">
                <a:latin typeface="Times New Roman" panose="02020603050405020304" pitchFamily="18" charset="0"/>
              </a:rPr>
              <a:pPr eaLnBrk="1" hangingPunct="1">
                <a:spcBef>
                  <a:spcPct val="0"/>
                </a:spcBef>
              </a:pPr>
              <a:t>43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97012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[NOTE TO TRAINERS: This slide is optional, as understanding continuous outcomes has been covered in a previous presentation on ‘Continuous outcomes’. </a:t>
            </a:r>
            <a:r>
              <a:rPr lang="hr-HR" dirty="0" err="1"/>
              <a:t>If</a:t>
            </a:r>
            <a:r>
              <a:rPr lang="hr-HR" dirty="0"/>
              <a:t> </a:t>
            </a:r>
            <a:r>
              <a:rPr lang="hr-HR" dirty="0" err="1"/>
              <a:t>you</a:t>
            </a:r>
            <a:r>
              <a:rPr lang="hr-HR" dirty="0"/>
              <a:t> </a:t>
            </a:r>
            <a:r>
              <a:rPr lang="hr-HR" dirty="0" err="1"/>
              <a:t>have</a:t>
            </a:r>
            <a:r>
              <a:rPr lang="hr-HR" dirty="0"/>
              <a:t> </a:t>
            </a:r>
            <a:r>
              <a:rPr lang="hr-HR" dirty="0" err="1"/>
              <a:t>enough</a:t>
            </a:r>
            <a:r>
              <a:rPr lang="hr-HR" dirty="0"/>
              <a:t> time for </a:t>
            </a:r>
            <a:r>
              <a:rPr lang="hr-HR" dirty="0" err="1"/>
              <a:t>this</a:t>
            </a:r>
            <a:r>
              <a:rPr lang="hr-HR" dirty="0"/>
              <a:t> </a:t>
            </a:r>
            <a:r>
              <a:rPr lang="hr-HR" dirty="0" err="1"/>
              <a:t>session</a:t>
            </a:r>
            <a:r>
              <a:rPr lang="hr-HR" dirty="0"/>
              <a:t>, </a:t>
            </a:r>
            <a:r>
              <a:rPr lang="hr-HR" dirty="0" err="1"/>
              <a:t>it</a:t>
            </a:r>
            <a:r>
              <a:rPr lang="hr-HR" dirty="0"/>
              <a:t> </a:t>
            </a:r>
            <a:r>
              <a:rPr lang="hr-HR" dirty="0" err="1"/>
              <a:t>may</a:t>
            </a:r>
            <a:r>
              <a:rPr lang="hr-HR" dirty="0"/>
              <a:t> </a:t>
            </a:r>
            <a:r>
              <a:rPr lang="hr-HR" dirty="0" err="1"/>
              <a:t>be</a:t>
            </a:r>
            <a:r>
              <a:rPr lang="hr-HR" dirty="0"/>
              <a:t> </a:t>
            </a:r>
            <a:r>
              <a:rPr lang="hr-HR" dirty="0" err="1"/>
              <a:t>worth</a:t>
            </a:r>
            <a:r>
              <a:rPr lang="hr-HR" dirty="0"/>
              <a:t> </a:t>
            </a:r>
            <a:r>
              <a:rPr lang="hr-HR" dirty="0" err="1"/>
              <a:t>using</a:t>
            </a:r>
            <a:r>
              <a:rPr lang="hr-HR" dirty="0"/>
              <a:t> </a:t>
            </a:r>
            <a:r>
              <a:rPr lang="hr-HR" dirty="0" err="1"/>
              <a:t>it</a:t>
            </a:r>
            <a:r>
              <a:rPr lang="hr-HR" dirty="0"/>
              <a:t>.]</a:t>
            </a:r>
          </a:p>
          <a:p>
            <a:r>
              <a:rPr lang="hr-HR" dirty="0"/>
              <a:t>And </a:t>
            </a:r>
            <a:r>
              <a:rPr lang="hr-HR" dirty="0" err="1"/>
              <a:t>here</a:t>
            </a:r>
            <a:r>
              <a:rPr lang="hr-HR" dirty="0"/>
              <a:t> </a:t>
            </a:r>
            <a:r>
              <a:rPr lang="hr-HR" dirty="0" err="1"/>
              <a:t>we</a:t>
            </a:r>
            <a:r>
              <a:rPr lang="hr-HR" dirty="0"/>
              <a:t> </a:t>
            </a:r>
            <a:r>
              <a:rPr lang="hr-HR" dirty="0" err="1"/>
              <a:t>have</a:t>
            </a:r>
            <a:r>
              <a:rPr lang="hr-HR" dirty="0"/>
              <a:t> a </a:t>
            </a:r>
            <a:r>
              <a:rPr lang="hr-HR" dirty="0" err="1"/>
              <a:t>continuous</a:t>
            </a:r>
            <a:r>
              <a:rPr lang="hr-HR" dirty="0"/>
              <a:t> </a:t>
            </a:r>
            <a:r>
              <a:rPr lang="hr-HR" dirty="0" err="1"/>
              <a:t>outcome</a:t>
            </a:r>
            <a:r>
              <a:rPr lang="hr-HR" dirty="0"/>
              <a:t>, </a:t>
            </a:r>
            <a:r>
              <a:rPr lang="hr-HR" dirty="0" err="1"/>
              <a:t>with</a:t>
            </a:r>
            <a:r>
              <a:rPr lang="hr-HR" dirty="0"/>
              <a:t> </a:t>
            </a:r>
            <a:r>
              <a:rPr lang="hr-HR" dirty="0" err="1"/>
              <a:t>Mean</a:t>
            </a:r>
            <a:r>
              <a:rPr lang="hr-HR" dirty="0"/>
              <a:t> </a:t>
            </a:r>
            <a:r>
              <a:rPr lang="hr-HR" dirty="0" err="1"/>
              <a:t>Difference</a:t>
            </a:r>
            <a:r>
              <a:rPr lang="hr-HR" dirty="0"/>
              <a:t> as </a:t>
            </a:r>
            <a:r>
              <a:rPr lang="hr-HR" dirty="0" err="1"/>
              <a:t>the</a:t>
            </a:r>
            <a:r>
              <a:rPr lang="hr-HR" dirty="0"/>
              <a:t> </a:t>
            </a:r>
            <a:r>
              <a:rPr lang="hr-HR" dirty="0" err="1"/>
              <a:t>effect</a:t>
            </a:r>
            <a:r>
              <a:rPr lang="hr-HR" dirty="0"/>
              <a:t> </a:t>
            </a:r>
            <a:r>
              <a:rPr lang="hr-HR" dirty="0" err="1"/>
              <a:t>measure</a:t>
            </a:r>
            <a:r>
              <a:rPr lang="hr-HR" dirty="0"/>
              <a:t>. [</a:t>
            </a:r>
            <a:r>
              <a:rPr lang="hr-HR" dirty="0" err="1"/>
              <a:t>ASK</a:t>
            </a:r>
            <a:r>
              <a:rPr lang="hr-HR" dirty="0"/>
              <a:t>] How </a:t>
            </a:r>
            <a:r>
              <a:rPr lang="hr-HR" dirty="0" err="1"/>
              <a:t>would</a:t>
            </a:r>
            <a:r>
              <a:rPr lang="hr-HR" dirty="0"/>
              <a:t> </a:t>
            </a:r>
            <a:r>
              <a:rPr lang="hr-HR" dirty="0" err="1"/>
              <a:t>you</a:t>
            </a:r>
            <a:r>
              <a:rPr lang="hr-HR" dirty="0"/>
              <a:t> </a:t>
            </a:r>
            <a:r>
              <a:rPr lang="hr-HR" dirty="0" err="1"/>
              <a:t>understand</a:t>
            </a:r>
            <a:r>
              <a:rPr lang="hr-HR" dirty="0"/>
              <a:t> </a:t>
            </a:r>
            <a:r>
              <a:rPr lang="hr-HR" dirty="0" err="1"/>
              <a:t>this</a:t>
            </a:r>
            <a:r>
              <a:rPr lang="hr-HR" dirty="0"/>
              <a:t> MD – </a:t>
            </a:r>
            <a:r>
              <a:rPr lang="hr-HR" dirty="0" err="1"/>
              <a:t>what</a:t>
            </a:r>
            <a:r>
              <a:rPr lang="hr-HR" dirty="0"/>
              <a:t> </a:t>
            </a:r>
            <a:r>
              <a:rPr lang="hr-HR" dirty="0" err="1"/>
              <a:t>does</a:t>
            </a:r>
            <a:r>
              <a:rPr lang="hr-HR" dirty="0"/>
              <a:t> </a:t>
            </a:r>
            <a:r>
              <a:rPr lang="hr-HR" dirty="0" err="1"/>
              <a:t>it</a:t>
            </a:r>
            <a:r>
              <a:rPr lang="hr-HR" dirty="0"/>
              <a:t> </a:t>
            </a:r>
            <a:r>
              <a:rPr lang="hr-HR" dirty="0" err="1"/>
              <a:t>mean</a:t>
            </a:r>
            <a:r>
              <a:rPr lang="hr-HR"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err="1"/>
              <a:t>Answer</a:t>
            </a:r>
            <a:r>
              <a:rPr lang="hr-HR" dirty="0"/>
              <a:t>: </a:t>
            </a:r>
            <a:r>
              <a:rPr lang="hr-HR" sz="1200" kern="1200" spc="-20" dirty="0" err="1">
                <a:solidFill>
                  <a:schemeClr val="tx2"/>
                </a:solidFill>
                <a:latin typeface="Source Sans Pro" pitchFamily="34" charset="0"/>
                <a:ea typeface="+mn-ea"/>
                <a:cs typeface="Arial" panose="020B0604020202020204" pitchFamily="34" charset="0"/>
              </a:rPr>
              <a:t>Pain</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may</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be</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reduced</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by</a:t>
            </a:r>
            <a:r>
              <a:rPr lang="hr-HR" sz="1200" kern="1200" spc="-20" dirty="0">
                <a:solidFill>
                  <a:schemeClr val="tx2"/>
                </a:solidFill>
                <a:latin typeface="Source Sans Pro" pitchFamily="34" charset="0"/>
                <a:ea typeface="+mn-ea"/>
                <a:cs typeface="Arial" panose="020B0604020202020204" pitchFamily="34" charset="0"/>
              </a:rPr>
              <a:t> 0.98 </a:t>
            </a:r>
            <a:r>
              <a:rPr lang="hr-HR" sz="1200" kern="1200" spc="-20" dirty="0" err="1">
                <a:solidFill>
                  <a:schemeClr val="tx2"/>
                </a:solidFill>
                <a:latin typeface="Source Sans Pro" pitchFamily="34" charset="0"/>
                <a:ea typeface="+mn-ea"/>
                <a:cs typeface="Arial" panose="020B0604020202020204" pitchFamily="34" charset="0"/>
              </a:rPr>
              <a:t>points</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when</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taking</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treatment</a:t>
            </a:r>
            <a:r>
              <a:rPr lang="hr-HR" sz="1200" kern="1200" spc="-20" dirty="0">
                <a:solidFill>
                  <a:schemeClr val="tx2"/>
                </a:solidFill>
                <a:latin typeface="Source Sans Pro" pitchFamily="34" charset="0"/>
                <a:ea typeface="+mn-ea"/>
                <a:cs typeface="Arial" panose="020B0604020202020204" pitchFamily="34" charset="0"/>
              </a:rPr>
              <a:t> Z </a:t>
            </a:r>
            <a:r>
              <a:rPr lang="hr-HR" sz="1200" kern="1200" spc="-20" dirty="0" err="1">
                <a:solidFill>
                  <a:schemeClr val="tx2"/>
                </a:solidFill>
                <a:latin typeface="Source Sans Pro" pitchFamily="34" charset="0"/>
                <a:ea typeface="+mn-ea"/>
                <a:cs typeface="Arial" panose="020B0604020202020204" pitchFamily="34" charset="0"/>
              </a:rPr>
              <a:t>in</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comparison</a:t>
            </a:r>
            <a:r>
              <a:rPr lang="hr-HR" sz="1200" kern="1200" spc="-20" dirty="0">
                <a:solidFill>
                  <a:schemeClr val="tx2"/>
                </a:solidFill>
                <a:latin typeface="Source Sans Pro" pitchFamily="34" charset="0"/>
                <a:ea typeface="+mn-ea"/>
                <a:cs typeface="Arial" panose="020B0604020202020204" pitchFamily="34" charset="0"/>
              </a:rPr>
              <a:t> to </a:t>
            </a:r>
            <a:r>
              <a:rPr lang="hr-HR" sz="1200" kern="1200" spc="-20" dirty="0" err="1">
                <a:solidFill>
                  <a:schemeClr val="tx2"/>
                </a:solidFill>
                <a:latin typeface="Source Sans Pro" pitchFamily="34" charset="0"/>
                <a:ea typeface="+mn-ea"/>
                <a:cs typeface="Arial" panose="020B0604020202020204" pitchFamily="34" charset="0"/>
              </a:rPr>
              <a:t>taking</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placebo</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The</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effect</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could</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range</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from</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reduction</a:t>
            </a:r>
            <a:r>
              <a:rPr lang="hr-HR" sz="1200" kern="1200" spc="-20" dirty="0">
                <a:solidFill>
                  <a:schemeClr val="tx2"/>
                </a:solidFill>
                <a:latin typeface="Source Sans Pro" pitchFamily="34" charset="0"/>
                <a:ea typeface="+mn-ea"/>
                <a:cs typeface="Arial" panose="020B0604020202020204" pitchFamily="34" charset="0"/>
              </a:rPr>
              <a:t> </a:t>
            </a:r>
            <a:r>
              <a:rPr lang="hr-HR" sz="1200" kern="1200" spc="-20" dirty="0" err="1">
                <a:solidFill>
                  <a:schemeClr val="tx2"/>
                </a:solidFill>
                <a:latin typeface="Source Sans Pro" pitchFamily="34" charset="0"/>
                <a:ea typeface="+mn-ea"/>
                <a:cs typeface="Arial" panose="020B0604020202020204" pitchFamily="34" charset="0"/>
              </a:rPr>
              <a:t>by</a:t>
            </a:r>
            <a:r>
              <a:rPr lang="hr-HR" sz="1200" kern="1200" spc="-20" dirty="0">
                <a:solidFill>
                  <a:schemeClr val="tx2"/>
                </a:solidFill>
                <a:latin typeface="Source Sans Pro" pitchFamily="34" charset="0"/>
                <a:ea typeface="+mn-ea"/>
                <a:cs typeface="Arial" panose="020B0604020202020204" pitchFamily="34" charset="0"/>
              </a:rPr>
              <a:t> 1.56 </a:t>
            </a:r>
            <a:r>
              <a:rPr lang="hr-HR" sz="1200" kern="1200" spc="-20" dirty="0" err="1">
                <a:solidFill>
                  <a:schemeClr val="tx2"/>
                </a:solidFill>
                <a:latin typeface="Source Sans Pro" pitchFamily="34" charset="0"/>
                <a:ea typeface="+mn-ea"/>
                <a:cs typeface="Arial" panose="020B0604020202020204" pitchFamily="34" charset="0"/>
              </a:rPr>
              <a:t>points</a:t>
            </a:r>
            <a:r>
              <a:rPr lang="hr-HR" sz="1200" kern="1200" spc="-20" dirty="0">
                <a:solidFill>
                  <a:schemeClr val="tx2"/>
                </a:solidFill>
                <a:latin typeface="Source Sans Pro" pitchFamily="34" charset="0"/>
                <a:ea typeface="+mn-ea"/>
                <a:cs typeface="Arial" panose="020B0604020202020204" pitchFamily="34" charset="0"/>
              </a:rPr>
              <a:t> to 0.40 </a:t>
            </a:r>
            <a:r>
              <a:rPr lang="hr-HR" sz="1200" kern="1200" spc="-20" dirty="0" err="1">
                <a:solidFill>
                  <a:schemeClr val="tx2"/>
                </a:solidFill>
                <a:latin typeface="Source Sans Pro" pitchFamily="34" charset="0"/>
                <a:ea typeface="+mn-ea"/>
                <a:cs typeface="Arial" panose="020B0604020202020204" pitchFamily="34" charset="0"/>
              </a:rPr>
              <a:t>points</a:t>
            </a:r>
            <a:r>
              <a:rPr lang="hr-HR" sz="1200" kern="1200" spc="-20" dirty="0">
                <a:solidFill>
                  <a:schemeClr val="tx2"/>
                </a:solidFill>
                <a:latin typeface="Source Sans Pro" pitchFamily="34" charset="0"/>
                <a:ea typeface="+mn-ea"/>
                <a:cs typeface="Arial" panose="020B0604020202020204" pitchFamily="34" charset="0"/>
              </a:rPr>
              <a:t>.</a:t>
            </a:r>
            <a:endParaRPr lang="en-US" dirty="0"/>
          </a:p>
          <a:p>
            <a:endParaRPr lang="en-GB" dirty="0"/>
          </a:p>
        </p:txBody>
      </p:sp>
    </p:spTree>
    <p:extLst>
      <p:ext uri="{BB962C8B-B14F-4D97-AF65-F5344CB8AC3E}">
        <p14:creationId xmlns:p14="http://schemas.microsoft.com/office/powerpoint/2010/main" val="159808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err="1"/>
              <a:t>Remember</a:t>
            </a:r>
            <a:r>
              <a:rPr lang="hr-HR" dirty="0"/>
              <a:t> </a:t>
            </a:r>
            <a:r>
              <a:rPr lang="hr-HR" dirty="0" err="1"/>
              <a:t>that</a:t>
            </a:r>
            <a:r>
              <a:rPr lang="hr-HR" dirty="0"/>
              <a:t> </a:t>
            </a:r>
            <a:r>
              <a:rPr lang="hr-HR" dirty="0" err="1"/>
              <a:t>sometimes</a:t>
            </a:r>
            <a:r>
              <a:rPr lang="hr-HR" dirty="0"/>
              <a:t> </a:t>
            </a:r>
            <a:r>
              <a:rPr lang="hr-HR" dirty="0" err="1"/>
              <a:t>it</a:t>
            </a:r>
            <a:r>
              <a:rPr lang="hr-HR" dirty="0"/>
              <a:t> </a:t>
            </a:r>
            <a:r>
              <a:rPr lang="hr-HR" dirty="0" err="1"/>
              <a:t>may</a:t>
            </a:r>
            <a:r>
              <a:rPr lang="hr-HR" dirty="0"/>
              <a:t> </a:t>
            </a:r>
            <a:r>
              <a:rPr lang="hr-HR" dirty="0" err="1"/>
              <a:t>not</a:t>
            </a:r>
            <a:r>
              <a:rPr lang="hr-HR" dirty="0"/>
              <a:t> </a:t>
            </a:r>
            <a:r>
              <a:rPr lang="hr-HR" dirty="0" err="1"/>
              <a:t>be</a:t>
            </a:r>
            <a:r>
              <a:rPr lang="hr-HR" dirty="0"/>
              <a:t> </a:t>
            </a:r>
            <a:r>
              <a:rPr lang="hr-HR" dirty="0" err="1"/>
              <a:t>possible</a:t>
            </a:r>
            <a:r>
              <a:rPr lang="hr-HR" dirty="0"/>
              <a:t> to do a </a:t>
            </a:r>
            <a:r>
              <a:rPr lang="hr-HR" dirty="0" err="1"/>
              <a:t>statistical</a:t>
            </a:r>
            <a:r>
              <a:rPr lang="hr-HR" dirty="0"/>
              <a:t> </a:t>
            </a:r>
            <a:r>
              <a:rPr lang="hr-HR" dirty="0" err="1"/>
              <a:t>analysis</a:t>
            </a:r>
            <a:r>
              <a:rPr lang="hr-HR" dirty="0"/>
              <a:t> – for </a:t>
            </a:r>
            <a:r>
              <a:rPr lang="hr-HR" dirty="0" err="1"/>
              <a:t>example</a:t>
            </a:r>
            <a:r>
              <a:rPr lang="hr-HR" dirty="0"/>
              <a:t> </a:t>
            </a:r>
            <a:r>
              <a:rPr lang="hr-HR" dirty="0" err="1"/>
              <a:t>when</a:t>
            </a:r>
            <a:r>
              <a:rPr lang="hr-HR" dirty="0"/>
              <a:t> </a:t>
            </a:r>
            <a:r>
              <a:rPr lang="hr-HR" dirty="0" err="1"/>
              <a:t>suitable</a:t>
            </a:r>
            <a:r>
              <a:rPr lang="hr-HR" dirty="0"/>
              <a:t> </a:t>
            </a:r>
            <a:r>
              <a:rPr lang="hr-HR" dirty="0" err="1"/>
              <a:t>numerical</a:t>
            </a:r>
            <a:r>
              <a:rPr lang="hr-HR" dirty="0"/>
              <a:t> data are </a:t>
            </a:r>
            <a:r>
              <a:rPr lang="hr-HR" dirty="0" err="1"/>
              <a:t>not</a:t>
            </a:r>
            <a:r>
              <a:rPr lang="hr-HR" dirty="0"/>
              <a:t> </a:t>
            </a:r>
            <a:r>
              <a:rPr lang="hr-HR" dirty="0" err="1"/>
              <a:t>available</a:t>
            </a:r>
            <a:r>
              <a:rPr lang="hr-HR" dirty="0"/>
              <a:t> </a:t>
            </a:r>
            <a:r>
              <a:rPr lang="hr-HR" dirty="0" err="1"/>
              <a:t>or</a:t>
            </a:r>
            <a:r>
              <a:rPr lang="hr-HR" dirty="0"/>
              <a:t> </a:t>
            </a:r>
            <a:r>
              <a:rPr lang="hr-HR" dirty="0" err="1"/>
              <a:t>studies</a:t>
            </a:r>
            <a:r>
              <a:rPr lang="hr-HR" dirty="0"/>
              <a:t> are </a:t>
            </a:r>
            <a:r>
              <a:rPr lang="hr-HR" dirty="0" err="1"/>
              <a:t>not</a:t>
            </a:r>
            <a:r>
              <a:rPr lang="hr-HR" dirty="0"/>
              <a:t> </a:t>
            </a:r>
            <a:r>
              <a:rPr lang="hr-HR" dirty="0" err="1"/>
              <a:t>similar</a:t>
            </a:r>
            <a:r>
              <a:rPr lang="hr-HR" dirty="0"/>
              <a:t> </a:t>
            </a:r>
            <a:r>
              <a:rPr lang="hr-HR" dirty="0" err="1"/>
              <a:t>enough</a:t>
            </a:r>
            <a:r>
              <a:rPr lang="hr-HR" dirty="0"/>
              <a:t>. </a:t>
            </a:r>
            <a:r>
              <a:rPr lang="hr-HR" dirty="0" err="1"/>
              <a:t>Even</a:t>
            </a:r>
            <a:r>
              <a:rPr lang="hr-HR" dirty="0"/>
              <a:t> </a:t>
            </a:r>
            <a:r>
              <a:rPr lang="hr-HR" dirty="0" err="1"/>
              <a:t>then</a:t>
            </a:r>
            <a:r>
              <a:rPr lang="hr-HR" dirty="0"/>
              <a:t> </a:t>
            </a:r>
            <a:r>
              <a:rPr lang="hr-HR" dirty="0" err="1"/>
              <a:t>the</a:t>
            </a:r>
            <a:r>
              <a:rPr lang="hr-HR" dirty="0"/>
              <a:t> </a:t>
            </a:r>
            <a:r>
              <a:rPr lang="hr-HR" dirty="0" err="1"/>
              <a:t>study</a:t>
            </a:r>
            <a:r>
              <a:rPr lang="hr-HR" dirty="0"/>
              <a:t> </a:t>
            </a:r>
            <a:r>
              <a:rPr lang="hr-HR" dirty="0" err="1"/>
              <a:t>results</a:t>
            </a:r>
            <a:r>
              <a:rPr lang="hr-HR" dirty="0"/>
              <a:t> </a:t>
            </a:r>
            <a:r>
              <a:rPr lang="hr-HR" dirty="0" err="1"/>
              <a:t>should</a:t>
            </a:r>
            <a:r>
              <a:rPr lang="hr-HR" dirty="0"/>
              <a:t> </a:t>
            </a:r>
            <a:r>
              <a:rPr lang="hr-HR" dirty="0" err="1"/>
              <a:t>be</a:t>
            </a:r>
            <a:r>
              <a:rPr lang="hr-HR" dirty="0"/>
              <a:t> </a:t>
            </a:r>
            <a:r>
              <a:rPr lang="hr-HR" dirty="0" err="1"/>
              <a:t>reported</a:t>
            </a:r>
            <a:r>
              <a:rPr lang="hr-HR" dirty="0"/>
              <a:t>, for </a:t>
            </a:r>
            <a:r>
              <a:rPr lang="hr-HR" dirty="0" err="1"/>
              <a:t>example</a:t>
            </a:r>
            <a:r>
              <a:rPr lang="hr-HR" dirty="0"/>
              <a:t>: ‘</a:t>
            </a:r>
            <a:r>
              <a:rPr lang="hr-HR" dirty="0" err="1"/>
              <a:t>Three</a:t>
            </a:r>
            <a:r>
              <a:rPr lang="hr-HR" dirty="0"/>
              <a:t> </a:t>
            </a:r>
            <a:r>
              <a:rPr lang="hr-HR" dirty="0" err="1"/>
              <a:t>studies</a:t>
            </a:r>
            <a:r>
              <a:rPr lang="hr-HR" dirty="0"/>
              <a:t> </a:t>
            </a:r>
            <a:r>
              <a:rPr lang="hr-HR" dirty="0" err="1"/>
              <a:t>found</a:t>
            </a:r>
            <a:r>
              <a:rPr lang="hr-HR" dirty="0"/>
              <a:t> </a:t>
            </a:r>
            <a:r>
              <a:rPr lang="hr-HR" dirty="0" err="1"/>
              <a:t>that</a:t>
            </a:r>
            <a:r>
              <a:rPr lang="hr-HR" dirty="0"/>
              <a:t> </a:t>
            </a:r>
            <a:r>
              <a:rPr lang="hr-HR" dirty="0" err="1"/>
              <a:t>the</a:t>
            </a:r>
            <a:r>
              <a:rPr lang="hr-HR" dirty="0"/>
              <a:t> </a:t>
            </a:r>
            <a:r>
              <a:rPr lang="hr-HR" dirty="0" err="1"/>
              <a:t>risk</a:t>
            </a:r>
            <a:r>
              <a:rPr lang="hr-HR" dirty="0"/>
              <a:t> of </a:t>
            </a:r>
            <a:r>
              <a:rPr lang="hr-HR" dirty="0" err="1"/>
              <a:t>headaches</a:t>
            </a:r>
            <a:r>
              <a:rPr lang="hr-HR" dirty="0"/>
              <a:t> </a:t>
            </a:r>
            <a:r>
              <a:rPr lang="hr-HR" dirty="0" err="1"/>
              <a:t>is</a:t>
            </a:r>
            <a:r>
              <a:rPr lang="hr-HR" dirty="0"/>
              <a:t> </a:t>
            </a:r>
            <a:r>
              <a:rPr lang="hr-HR" dirty="0" err="1"/>
              <a:t>increased</a:t>
            </a:r>
            <a:r>
              <a:rPr lang="hr-HR" dirty="0"/>
              <a:t> </a:t>
            </a:r>
            <a:r>
              <a:rPr lang="hr-HR" dirty="0" err="1"/>
              <a:t>when</a:t>
            </a:r>
            <a:r>
              <a:rPr lang="hr-HR" dirty="0"/>
              <a:t> </a:t>
            </a:r>
            <a:r>
              <a:rPr lang="hr-HR" dirty="0" err="1"/>
              <a:t>taking</a:t>
            </a:r>
            <a:r>
              <a:rPr lang="hr-HR" dirty="0"/>
              <a:t> </a:t>
            </a:r>
            <a:r>
              <a:rPr lang="hr-HR" dirty="0" err="1"/>
              <a:t>the</a:t>
            </a:r>
            <a:r>
              <a:rPr lang="hr-HR" dirty="0"/>
              <a:t> </a:t>
            </a:r>
            <a:r>
              <a:rPr lang="hr-HR" dirty="0" err="1"/>
              <a:t>intervention</a:t>
            </a:r>
            <a:r>
              <a:rPr lang="hr-HR" dirty="0"/>
              <a:t> </a:t>
            </a:r>
            <a:r>
              <a:rPr lang="hr-HR" dirty="0" err="1"/>
              <a:t>compared</a:t>
            </a:r>
            <a:r>
              <a:rPr lang="hr-HR" dirty="0"/>
              <a:t> to no </a:t>
            </a:r>
            <a:r>
              <a:rPr lang="hr-HR" dirty="0" err="1"/>
              <a:t>intervention</a:t>
            </a:r>
            <a:r>
              <a:rPr lang="hr-HR" dirty="0"/>
              <a:t>’.</a:t>
            </a:r>
            <a:endParaRPr lang="en-GB" dirty="0"/>
          </a:p>
        </p:txBody>
      </p:sp>
    </p:spTree>
    <p:extLst>
      <p:ext uri="{BB962C8B-B14F-4D97-AF65-F5344CB8AC3E}">
        <p14:creationId xmlns:p14="http://schemas.microsoft.com/office/powerpoint/2010/main" val="404982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sz="1200" kern="1200" dirty="0" err="1">
                <a:solidFill>
                  <a:schemeClr val="tx1"/>
                </a:solidFill>
                <a:effectLst/>
                <a:latin typeface="Source Sans Pro" pitchFamily="34" charset="0"/>
                <a:ea typeface="+mn-ea"/>
                <a:cs typeface="Arial" panose="020B0604020202020204" pitchFamily="34" charset="0"/>
              </a:rPr>
              <a:t>Now</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let’s</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move</a:t>
            </a:r>
            <a:r>
              <a:rPr lang="hr-HR" sz="1200" kern="1200" dirty="0">
                <a:solidFill>
                  <a:schemeClr val="tx1"/>
                </a:solidFill>
                <a:effectLst/>
                <a:latin typeface="Source Sans Pro" pitchFamily="34" charset="0"/>
                <a:ea typeface="+mn-ea"/>
                <a:cs typeface="Arial" panose="020B0604020202020204" pitchFamily="34" charset="0"/>
              </a:rPr>
              <a:t> on to </a:t>
            </a:r>
            <a:r>
              <a:rPr lang="hr-HR" sz="1200" kern="1200" dirty="0" err="1">
                <a:solidFill>
                  <a:schemeClr val="tx1"/>
                </a:solidFill>
                <a:effectLst/>
                <a:latin typeface="Source Sans Pro" pitchFamily="34" charset="0"/>
                <a:ea typeface="+mn-ea"/>
                <a:cs typeface="Arial" panose="020B0604020202020204" pitchFamily="34" charset="0"/>
              </a:rPr>
              <a:t>the</a:t>
            </a:r>
            <a:r>
              <a:rPr lang="hr-HR" sz="1200" kern="1200" dirty="0">
                <a:solidFill>
                  <a:schemeClr val="tx1"/>
                </a:solidFill>
                <a:effectLst/>
                <a:latin typeface="Source Sans Pro" pitchFamily="34" charset="0"/>
                <a:ea typeface="+mn-ea"/>
                <a:cs typeface="Arial" panose="020B0604020202020204" pitchFamily="34" charset="0"/>
              </a:rPr>
              <a:t> GRADE </a:t>
            </a:r>
            <a:r>
              <a:rPr lang="hr-HR" sz="1200" kern="1200" dirty="0" err="1">
                <a:solidFill>
                  <a:schemeClr val="tx1"/>
                </a:solidFill>
                <a:effectLst/>
                <a:latin typeface="Source Sans Pro" pitchFamily="34" charset="0"/>
                <a:ea typeface="+mn-ea"/>
                <a:cs typeface="Arial" panose="020B0604020202020204" pitchFamily="34" charset="0"/>
              </a:rPr>
              <a:t>approach</a:t>
            </a:r>
            <a:r>
              <a:rPr lang="hr-HR" sz="1200" kern="1200" dirty="0">
                <a:solidFill>
                  <a:schemeClr val="tx1"/>
                </a:solidFill>
                <a:effectLst/>
                <a:latin typeface="Source Sans Pro" pitchFamily="34" charset="0"/>
                <a:ea typeface="+mn-ea"/>
                <a:cs typeface="Arial" panose="020B0604020202020204" pitchFamily="34" charset="0"/>
              </a:rPr>
              <a:t> </a:t>
            </a:r>
            <a:r>
              <a:rPr lang="hr-HR" sz="1200" kern="1200" dirty="0" err="1">
                <a:solidFill>
                  <a:schemeClr val="tx1"/>
                </a:solidFill>
                <a:effectLst/>
                <a:latin typeface="Source Sans Pro" pitchFamily="34" charset="0"/>
                <a:ea typeface="+mn-ea"/>
                <a:cs typeface="Arial" panose="020B0604020202020204" pitchFamily="34" charset="0"/>
              </a:rPr>
              <a:t>itself</a:t>
            </a:r>
            <a:r>
              <a:rPr lang="hr-HR" sz="1200" kern="1200" dirty="0">
                <a:solidFill>
                  <a:schemeClr val="tx1"/>
                </a:solidFill>
                <a:effectLst/>
                <a:latin typeface="Source Sans Pro" pitchFamily="34" charset="0"/>
                <a:ea typeface="+mn-ea"/>
                <a:cs typeface="Arial" panose="020B0604020202020204" pitchFamily="34" charset="0"/>
              </a:rPr>
              <a:t>.</a:t>
            </a:r>
            <a:endParaRPr lang="hr-HR" sz="1200" kern="1200" baseline="0" dirty="0">
              <a:solidFill>
                <a:schemeClr val="tx1"/>
              </a:solidFill>
              <a:effectLst/>
              <a:latin typeface="Source Sans Pro" pitchFamily="34" charset="0"/>
              <a:ea typeface="+mn-ea"/>
              <a:cs typeface="Arial" panose="020B0604020202020204" pitchFamily="34" charset="0"/>
            </a:endParaRPr>
          </a:p>
          <a:p>
            <a:endParaRPr lang="en-US" altLang="en-US" dirty="0"/>
          </a:p>
        </p:txBody>
      </p:sp>
    </p:spTree>
    <p:extLst>
      <p:ext uri="{BB962C8B-B14F-4D97-AF65-F5344CB8AC3E}">
        <p14:creationId xmlns:p14="http://schemas.microsoft.com/office/powerpoint/2010/main" val="1113388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846138" y="742950"/>
            <a:ext cx="4949825" cy="3713163"/>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Source Sans Pro" pitchFamily="34" charset="0"/>
                <a:ea typeface="+mn-ea"/>
                <a:cs typeface="Arial" panose="020B0604020202020204" pitchFamily="34" charset="0"/>
              </a:rPr>
              <a:t>When we’re thinking about the results of systematic</a:t>
            </a:r>
            <a:r>
              <a:rPr lang="en-GB" sz="1100" kern="1200" baseline="0" dirty="0">
                <a:solidFill>
                  <a:schemeClr val="tx1"/>
                </a:solidFill>
                <a:effectLst/>
                <a:latin typeface="Source Sans Pro" pitchFamily="34" charset="0"/>
                <a:ea typeface="+mn-ea"/>
                <a:cs typeface="Arial" panose="020B0604020202020204" pitchFamily="34" charset="0"/>
              </a:rPr>
              <a:t> reviews, there are a number of factors that could affect how we interpret them, and how </a:t>
            </a:r>
            <a:r>
              <a:rPr lang="hr-HR" sz="1100" kern="1200" baseline="0" dirty="0" err="1">
                <a:solidFill>
                  <a:schemeClr val="tx1"/>
                </a:solidFill>
                <a:effectLst/>
                <a:latin typeface="Source Sans Pro" pitchFamily="34" charset="0"/>
                <a:ea typeface="+mn-ea"/>
                <a:cs typeface="Arial" panose="020B0604020202020204" pitchFamily="34" charset="0"/>
              </a:rPr>
              <a:t>confident</a:t>
            </a:r>
            <a:r>
              <a:rPr lang="en-GB" sz="1100" kern="1200" baseline="0" dirty="0">
                <a:solidFill>
                  <a:schemeClr val="tx1"/>
                </a:solidFill>
                <a:effectLst/>
                <a:latin typeface="Source Sans Pro" pitchFamily="34" charset="0"/>
                <a:ea typeface="+mn-ea"/>
                <a:cs typeface="Arial" panose="020B0604020202020204" pitchFamily="34" charset="0"/>
              </a:rPr>
              <a:t> we are that the result of the meta-analysis is correct.</a:t>
            </a:r>
            <a:r>
              <a:rPr lang="hr-HR" sz="1100" kern="1200" baseline="0" dirty="0">
                <a:solidFill>
                  <a:schemeClr val="tx1"/>
                </a:solidFill>
                <a:effectLst/>
                <a:latin typeface="Source Sans Pro" pitchFamily="34" charset="0"/>
                <a:ea typeface="+mn-ea"/>
                <a:cs typeface="Arial" panose="020B0604020202020204" pitchFamily="34" charset="0"/>
              </a:rPr>
              <a:t> </a:t>
            </a:r>
            <a:r>
              <a:rPr lang="hr-HR" sz="1100" kern="1200" baseline="0" dirty="0" err="1">
                <a:solidFill>
                  <a:schemeClr val="tx1"/>
                </a:solidFill>
                <a:effectLst/>
                <a:latin typeface="Source Sans Pro" pitchFamily="34" charset="0"/>
                <a:ea typeface="+mn-ea"/>
                <a:cs typeface="Arial" panose="020B0604020202020204" pitchFamily="34" charset="0"/>
              </a:rPr>
              <a:t>Let’s</a:t>
            </a:r>
            <a:r>
              <a:rPr lang="hr-HR" sz="1100" kern="1200" baseline="0" dirty="0">
                <a:solidFill>
                  <a:schemeClr val="tx1"/>
                </a:solidFill>
                <a:effectLst/>
                <a:latin typeface="Source Sans Pro" pitchFamily="34" charset="0"/>
                <a:ea typeface="+mn-ea"/>
                <a:cs typeface="Arial" panose="020B0604020202020204" pitchFamily="34" charset="0"/>
              </a:rPr>
              <a:t> </a:t>
            </a:r>
            <a:r>
              <a:rPr lang="hr-HR" sz="1100" kern="1200" baseline="0" dirty="0" err="1">
                <a:solidFill>
                  <a:schemeClr val="tx1"/>
                </a:solidFill>
                <a:effectLst/>
                <a:latin typeface="Source Sans Pro" pitchFamily="34" charset="0"/>
                <a:ea typeface="+mn-ea"/>
                <a:cs typeface="Arial" panose="020B0604020202020204" pitchFamily="34" charset="0"/>
              </a:rPr>
              <a:t>see</a:t>
            </a:r>
            <a:r>
              <a:rPr lang="hr-HR" sz="1100" kern="1200" baseline="0" dirty="0">
                <a:solidFill>
                  <a:schemeClr val="tx1"/>
                </a:solidFill>
                <a:effectLst/>
                <a:latin typeface="Source Sans Pro" pitchFamily="34" charset="0"/>
                <a:ea typeface="+mn-ea"/>
                <a:cs typeface="Arial" panose="020B0604020202020204" pitchFamily="34" charset="0"/>
              </a:rPr>
              <a:t> how </a:t>
            </a:r>
            <a:r>
              <a:rPr lang="hr-HR" sz="1100" kern="1200" baseline="0" dirty="0" err="1">
                <a:solidFill>
                  <a:schemeClr val="tx1"/>
                </a:solidFill>
                <a:effectLst/>
                <a:latin typeface="Source Sans Pro" pitchFamily="34" charset="0"/>
                <a:ea typeface="+mn-ea"/>
                <a:cs typeface="Arial" panose="020B0604020202020204" pitchFamily="34" charset="0"/>
              </a:rPr>
              <a:t>this</a:t>
            </a:r>
            <a:r>
              <a:rPr lang="hr-HR" sz="1100" kern="1200" baseline="0" dirty="0">
                <a:solidFill>
                  <a:schemeClr val="tx1"/>
                </a:solidFill>
                <a:effectLst/>
                <a:latin typeface="Source Sans Pro" pitchFamily="34" charset="0"/>
                <a:ea typeface="+mn-ea"/>
                <a:cs typeface="Arial" panose="020B0604020202020204" pitchFamily="34" charset="0"/>
              </a:rPr>
              <a:t> </a:t>
            </a:r>
            <a:r>
              <a:rPr lang="hr-HR" sz="1100" kern="1200" baseline="0" dirty="0" err="1">
                <a:solidFill>
                  <a:schemeClr val="tx1"/>
                </a:solidFill>
                <a:effectLst/>
                <a:latin typeface="Source Sans Pro" pitchFamily="34" charset="0"/>
                <a:ea typeface="+mn-ea"/>
                <a:cs typeface="Arial" panose="020B0604020202020204" pitchFamily="34" charset="0"/>
              </a:rPr>
              <a:t>works</a:t>
            </a:r>
            <a:r>
              <a:rPr lang="hr-HR" sz="1100" kern="1200" baseline="0" dirty="0">
                <a:solidFill>
                  <a:schemeClr val="tx1"/>
                </a:solidFill>
                <a:effectLst/>
                <a:latin typeface="Source Sans Pro" pitchFamily="34" charset="0"/>
                <a:ea typeface="+mn-ea"/>
                <a:cs typeface="Arial" panose="020B0604020202020204" pitchFamily="34" charset="0"/>
              </a:rPr>
              <a:t> on </a:t>
            </a:r>
            <a:r>
              <a:rPr lang="hr-HR" sz="1100" kern="1200" baseline="0" dirty="0" err="1">
                <a:solidFill>
                  <a:schemeClr val="tx1"/>
                </a:solidFill>
                <a:effectLst/>
                <a:latin typeface="Source Sans Pro" pitchFamily="34" charset="0"/>
                <a:ea typeface="+mn-ea"/>
                <a:cs typeface="Arial" panose="020B0604020202020204" pitchFamily="34" charset="0"/>
              </a:rPr>
              <a:t>an</a:t>
            </a:r>
            <a:r>
              <a:rPr lang="hr-HR" sz="1100" kern="1200" baseline="0" dirty="0">
                <a:solidFill>
                  <a:schemeClr val="tx1"/>
                </a:solidFill>
                <a:effectLst/>
                <a:latin typeface="Source Sans Pro" pitchFamily="34" charset="0"/>
                <a:ea typeface="+mn-ea"/>
                <a:cs typeface="Arial" panose="020B0604020202020204" pitchFamily="34" charset="0"/>
              </a:rPr>
              <a:t> </a:t>
            </a:r>
            <a:r>
              <a:rPr lang="hr-HR" sz="1100" kern="1200" baseline="0" dirty="0" err="1">
                <a:solidFill>
                  <a:schemeClr val="tx1"/>
                </a:solidFill>
                <a:effectLst/>
                <a:latin typeface="Source Sans Pro" pitchFamily="34" charset="0"/>
                <a:ea typeface="+mn-ea"/>
                <a:cs typeface="Arial" panose="020B0604020202020204" pitchFamily="34" charset="0"/>
              </a:rPr>
              <a:t>example</a:t>
            </a:r>
            <a:r>
              <a:rPr lang="hr-HR" sz="1100" kern="1200" baseline="0" dirty="0">
                <a:solidFill>
                  <a:schemeClr val="tx1"/>
                </a:solidFill>
                <a:effectLst/>
                <a:latin typeface="Source Sans Pro" pitchFamily="34" charset="0"/>
                <a:ea typeface="+mn-ea"/>
                <a:cs typeface="Arial" panose="020B0604020202020204" pitchFamily="34" charset="0"/>
              </a:rPr>
              <a:t>.</a:t>
            </a:r>
            <a:endParaRPr lang="en-GB" sz="1100" kern="1200" baseline="0" dirty="0">
              <a:solidFill>
                <a:schemeClr val="tx1"/>
              </a:solidFill>
              <a:effectLst/>
              <a:latin typeface="Source Sans Pro" pitchFamily="34" charset="0"/>
              <a:ea typeface="+mn-ea"/>
              <a:cs typeface="Arial" panose="020B0604020202020204" pitchFamily="34" charset="0"/>
            </a:endParaRPr>
          </a:p>
          <a:p>
            <a:r>
              <a:rPr lang="en-US" sz="1100" kern="1200" dirty="0">
                <a:solidFill>
                  <a:schemeClr val="tx1"/>
                </a:solidFill>
                <a:effectLst/>
                <a:latin typeface="+mn-lt"/>
                <a:ea typeface="+mn-ea"/>
                <a:cs typeface="+mn-cs"/>
              </a:rPr>
              <a:t>In our review of ‘Caffeine for daytime drowsiness’, we included randomized trials comparing caffeinated to decaffeinated coffee.</a:t>
            </a:r>
            <a:r>
              <a:rPr lang="hr-HR" sz="1100"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One of the outcomes we measured in this review is sleep disruption – in this case, measured as a dichotomous outcome: the number of people who experienced sleep disruption during the trial.</a:t>
            </a:r>
            <a:endParaRPr lang="hr-HR" sz="1100" kern="1200" dirty="0">
              <a:solidFill>
                <a:schemeClr val="tx1"/>
              </a:solidFill>
              <a:effectLst/>
              <a:latin typeface="+mn-lt"/>
              <a:ea typeface="+mn-ea"/>
              <a:cs typeface="+mn-cs"/>
            </a:endParaRPr>
          </a:p>
          <a:p>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first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thing</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look</a:t>
            </a:r>
            <a:r>
              <a:rPr lang="hr-HR" sz="1100" kern="1200" dirty="0">
                <a:solidFill>
                  <a:schemeClr val="tx1"/>
                </a:solidFill>
                <a:effectLst/>
                <a:latin typeface="+mn-lt"/>
                <a:ea typeface="+mn-ea"/>
                <a:cs typeface="+mn-cs"/>
              </a:rPr>
              <a:t>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result</a:t>
            </a:r>
            <a:r>
              <a:rPr lang="hr-HR"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ASK: What was the effect size found for this outcome? What does it mean?</a:t>
            </a:r>
            <a:endParaRPr lang="hr-HR"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ANSWER: RR = 1.68 – which means we observed a 68% increase in sleep disruption with caffeine. </a:t>
            </a:r>
            <a:r>
              <a:rPr lang="hr-HR" sz="1100" kern="1200" dirty="0" err="1">
                <a:solidFill>
                  <a:schemeClr val="tx1"/>
                </a:solidFill>
                <a:effectLst/>
                <a:latin typeface="+mn-lt"/>
                <a:ea typeface="+mn-ea"/>
                <a:cs typeface="+mn-cs"/>
              </a:rPr>
              <a:t>This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could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range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from</a:t>
            </a:r>
            <a:r>
              <a:rPr lang="hr-HR" sz="1100" kern="1200" dirty="0">
                <a:solidFill>
                  <a:schemeClr val="tx1"/>
                </a:solidFill>
                <a:effectLst/>
                <a:latin typeface="+mn-lt"/>
                <a:ea typeface="+mn-ea"/>
                <a:cs typeface="+mn-cs"/>
              </a:rPr>
              <a:t> 8% </a:t>
            </a:r>
            <a:r>
              <a:rPr lang="hr-HR" sz="1100" kern="1200" dirty="0" err="1">
                <a:solidFill>
                  <a:schemeClr val="tx1"/>
                </a:solidFill>
                <a:effectLst/>
                <a:latin typeface="+mn-lt"/>
                <a:ea typeface="+mn-ea"/>
                <a:cs typeface="+mn-cs"/>
              </a:rPr>
              <a:t>decrease</a:t>
            </a:r>
            <a:r>
              <a:rPr lang="hr-HR" sz="1100" kern="1200" dirty="0">
                <a:solidFill>
                  <a:schemeClr val="tx1"/>
                </a:solidFill>
                <a:effectLst/>
                <a:latin typeface="+mn-lt"/>
                <a:ea typeface="+mn-ea"/>
                <a:cs typeface="+mn-cs"/>
              </a:rPr>
              <a:t> to 309 </a:t>
            </a:r>
            <a:r>
              <a:rPr lang="hr-HR" sz="1100" kern="1200" dirty="0" err="1">
                <a:solidFill>
                  <a:schemeClr val="tx1"/>
                </a:solidFill>
                <a:effectLst/>
                <a:latin typeface="+mn-lt"/>
                <a:ea typeface="+mn-ea"/>
                <a:cs typeface="+mn-cs"/>
              </a:rPr>
              <a:t>increase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in</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sleep</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disruption</a:t>
            </a:r>
            <a:r>
              <a:rPr lang="hr-HR" sz="1100" kern="1200" dirty="0">
                <a:solidFill>
                  <a:schemeClr val="tx1"/>
                </a:solidFill>
                <a:effectLst/>
                <a:latin typeface="+mn-lt"/>
                <a:ea typeface="+mn-ea"/>
                <a:cs typeface="+mn-cs"/>
              </a:rPr>
              <a:t>. </a:t>
            </a:r>
          </a:p>
          <a:p>
            <a:endParaRPr lang="hr-HR" sz="1100" kern="1200" dirty="0">
              <a:solidFill>
                <a:schemeClr val="tx1"/>
              </a:solidFill>
              <a:effectLst/>
              <a:latin typeface="+mn-lt"/>
              <a:ea typeface="+mn-ea"/>
              <a:cs typeface="+mn-cs"/>
            </a:endParaRPr>
          </a:p>
          <a:p>
            <a:r>
              <a:rPr lang="hr-HR" sz="1100" kern="1200" dirty="0" err="1">
                <a:solidFill>
                  <a:schemeClr val="tx1"/>
                </a:solidFill>
                <a:effectLst/>
                <a:latin typeface="+mn-lt"/>
                <a:ea typeface="+mn-ea"/>
                <a:cs typeface="+mn-cs"/>
              </a:rPr>
              <a:t>ASK</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Did</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anyone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look</a:t>
            </a:r>
            <a:r>
              <a:rPr lang="hr-HR" sz="1100" kern="1200" dirty="0">
                <a:solidFill>
                  <a:schemeClr val="tx1"/>
                </a:solidFill>
                <a:effectLst/>
                <a:latin typeface="+mn-lt"/>
                <a:ea typeface="+mn-ea"/>
                <a:cs typeface="+mn-cs"/>
              </a:rPr>
              <a:t>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statistical</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significance</a:t>
            </a:r>
            <a:r>
              <a:rPr lang="hr-HR" sz="1100" kern="1200" dirty="0">
                <a:solidFill>
                  <a:schemeClr val="tx1"/>
                </a:solidFill>
                <a:effectLst/>
                <a:latin typeface="+mn-lt"/>
                <a:ea typeface="+mn-ea"/>
                <a:cs typeface="+mn-cs"/>
              </a:rPr>
              <a:t>? </a:t>
            </a:r>
          </a:p>
          <a:p>
            <a:r>
              <a:rPr lang="hr-HR" sz="1100" kern="1200" dirty="0" err="1">
                <a:solidFill>
                  <a:schemeClr val="tx1"/>
                </a:solidFill>
                <a:effectLst/>
                <a:latin typeface="+mn-lt"/>
                <a:ea typeface="+mn-ea"/>
                <a:cs typeface="+mn-cs"/>
              </a:rPr>
              <a:t>ANSWER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results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not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statistically</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significant</a:t>
            </a:r>
            <a:r>
              <a:rPr lang="hr-HR" sz="1100" kern="1200" dirty="0">
                <a:solidFill>
                  <a:schemeClr val="tx1"/>
                </a:solidFill>
                <a:effectLst/>
                <a:latin typeface="+mn-lt"/>
                <a:ea typeface="+mn-ea"/>
                <a:cs typeface="+mn-cs"/>
              </a:rPr>
              <a:t> (as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confidence</a:t>
            </a:r>
            <a:r>
              <a:rPr lang="hr-HR" sz="1100" kern="1200" dirty="0">
                <a:solidFill>
                  <a:schemeClr val="tx1"/>
                </a:solidFill>
                <a:effectLst/>
                <a:latin typeface="+mn-lt"/>
                <a:ea typeface="+mn-ea"/>
                <a:cs typeface="+mn-cs"/>
              </a:rPr>
              <a:t> interval </a:t>
            </a:r>
            <a:r>
              <a:rPr lang="hr-HR" sz="1100" kern="1200" dirty="0" err="1">
                <a:solidFill>
                  <a:schemeClr val="tx1"/>
                </a:solidFill>
                <a:effectLst/>
                <a:latin typeface="+mn-lt"/>
                <a:ea typeface="+mn-ea"/>
                <a:cs typeface="+mn-cs"/>
              </a:rPr>
              <a:t>crosses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the</a:t>
            </a:r>
            <a:r>
              <a:rPr lang="hr-HR" sz="1100" kern="1200" dirty="0">
                <a:solidFill>
                  <a:schemeClr val="tx1"/>
                </a:solidFill>
                <a:effectLst/>
                <a:latin typeface="+mn-lt"/>
                <a:ea typeface="+mn-ea"/>
                <a:cs typeface="+mn-cs"/>
              </a:rPr>
              <a:t> line of no </a:t>
            </a:r>
            <a:r>
              <a:rPr lang="hr-HR" sz="1100" kern="1200" dirty="0" err="1">
                <a:solidFill>
                  <a:schemeClr val="tx1"/>
                </a:solidFill>
                <a:effectLst/>
                <a:latin typeface="+mn-lt"/>
                <a:ea typeface="+mn-ea"/>
                <a:cs typeface="+mn-cs"/>
              </a:rPr>
              <a:t>difference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however</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we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shouldn’t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be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concluding</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that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caffeine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has</a:t>
            </a:r>
            <a:r>
              <a:rPr lang="hr-HR" sz="1100" kern="1200" dirty="0">
                <a:solidFill>
                  <a:schemeClr val="tx1"/>
                </a:solidFill>
                <a:effectLst/>
                <a:latin typeface="+mn-lt"/>
                <a:ea typeface="+mn-ea"/>
                <a:cs typeface="+mn-cs"/>
              </a:rPr>
              <a:t> no </a:t>
            </a:r>
            <a:r>
              <a:rPr lang="hr-HR" sz="1100" kern="1200" dirty="0" err="1">
                <a:solidFill>
                  <a:schemeClr val="tx1"/>
                </a:solidFill>
                <a:effectLst/>
                <a:latin typeface="+mn-lt"/>
                <a:ea typeface="+mn-ea"/>
                <a:cs typeface="+mn-cs"/>
              </a:rPr>
              <a:t>effect</a:t>
            </a:r>
            <a:r>
              <a:rPr lang="hr-HR" sz="1100" kern="1200" dirty="0">
                <a:solidFill>
                  <a:schemeClr val="tx1"/>
                </a:solidFill>
                <a:effectLst/>
                <a:latin typeface="+mn-lt"/>
                <a:ea typeface="+mn-ea"/>
                <a:cs typeface="+mn-cs"/>
              </a:rPr>
              <a:t> on </a:t>
            </a:r>
            <a:r>
              <a:rPr lang="hr-HR" sz="1100" kern="1200" dirty="0" err="1">
                <a:solidFill>
                  <a:schemeClr val="tx1"/>
                </a:solidFill>
                <a:effectLst/>
                <a:latin typeface="+mn-lt"/>
                <a:ea typeface="+mn-ea"/>
                <a:cs typeface="+mn-cs"/>
              </a:rPr>
              <a:t>sleep</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disruption</a:t>
            </a:r>
            <a:r>
              <a:rPr lang="hr-HR" sz="1100" kern="1200" dirty="0">
                <a:solidFill>
                  <a:schemeClr val="tx1"/>
                </a:solidFill>
                <a:effectLst/>
                <a:latin typeface="+mn-lt"/>
                <a:ea typeface="+mn-ea"/>
                <a:cs typeface="+mn-cs"/>
              </a:rPr>
              <a:t>! [NOTE TO </a:t>
            </a:r>
            <a:r>
              <a:rPr lang="hr-HR" sz="1100" kern="1200" dirty="0" err="1">
                <a:solidFill>
                  <a:schemeClr val="tx1"/>
                </a:solidFill>
                <a:effectLst/>
                <a:latin typeface="+mn-lt"/>
                <a:ea typeface="+mn-ea"/>
                <a:cs typeface="+mn-cs"/>
              </a:rPr>
              <a:t>TRAINERS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It</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important</a:t>
            </a:r>
            <a:r>
              <a:rPr lang="hr-HR" sz="1100" kern="1200" dirty="0">
                <a:solidFill>
                  <a:schemeClr val="tx1"/>
                </a:solidFill>
                <a:effectLst/>
                <a:latin typeface="+mn-lt"/>
                <a:ea typeface="+mn-ea"/>
                <a:cs typeface="+mn-cs"/>
              </a:rPr>
              <a:t> to </a:t>
            </a:r>
            <a:r>
              <a:rPr lang="hr-HR" sz="1100" kern="1200" dirty="0" err="1">
                <a:solidFill>
                  <a:schemeClr val="tx1"/>
                </a:solidFill>
                <a:effectLst/>
                <a:latin typeface="+mn-lt"/>
                <a:ea typeface="+mn-ea"/>
                <a:cs typeface="+mn-cs"/>
              </a:rPr>
              <a:t>emphasize</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this</a:t>
            </a:r>
            <a:r>
              <a:rPr lang="hr-HR" sz="1100" kern="1200" dirty="0">
                <a:solidFill>
                  <a:schemeClr val="tx1"/>
                </a:solidFill>
                <a:effectLst/>
                <a:latin typeface="+mn-lt"/>
                <a:ea typeface="+mn-ea"/>
                <a:cs typeface="+mn-cs"/>
              </a:rPr>
              <a:t> </a:t>
            </a:r>
            <a:r>
              <a:rPr lang="hr-HR" sz="1100" kern="1200" dirty="0" err="1">
                <a:solidFill>
                  <a:schemeClr val="tx1"/>
                </a:solidFill>
                <a:effectLst/>
                <a:latin typeface="+mn-lt"/>
                <a:ea typeface="+mn-ea"/>
                <a:cs typeface="+mn-cs"/>
              </a:rPr>
              <a:t>point</a:t>
            </a:r>
            <a:r>
              <a:rPr lang="hr-HR" sz="1100" kern="1200" dirty="0">
                <a:solidFill>
                  <a:schemeClr val="tx1"/>
                </a:solidFill>
                <a:effectLst/>
                <a:latin typeface="+mn-lt"/>
                <a:ea typeface="+mn-ea"/>
                <a:cs typeface="+mn-cs"/>
              </a:rPr>
              <a:t>]</a:t>
            </a:r>
          </a:p>
          <a:p>
            <a:endParaRPr lang="en-US" sz="1100" kern="1200" dirty="0">
              <a:solidFill>
                <a:schemeClr val="tx1"/>
              </a:solidFill>
              <a:effectLst/>
              <a:latin typeface="+mn-lt"/>
              <a:ea typeface="+mn-ea"/>
              <a:cs typeface="+mn-cs"/>
            </a:endParaRPr>
          </a:p>
          <a:p>
            <a:r>
              <a:rPr lang="en-GB" sz="1100" kern="1200" dirty="0">
                <a:solidFill>
                  <a:schemeClr val="tx1"/>
                </a:solidFill>
                <a:effectLst/>
                <a:latin typeface="Source Sans Pro" pitchFamily="34" charset="0"/>
                <a:ea typeface="+mn-ea"/>
                <a:cs typeface="Arial" panose="020B0604020202020204" pitchFamily="34" charset="0"/>
              </a:rPr>
              <a:t>ASK: </a:t>
            </a:r>
            <a:r>
              <a:rPr lang="hr-HR" sz="1100" kern="1200" dirty="0">
                <a:solidFill>
                  <a:schemeClr val="tx1"/>
                </a:solidFill>
                <a:effectLst/>
                <a:latin typeface="Source Sans Pro" pitchFamily="34" charset="0"/>
                <a:ea typeface="+mn-ea"/>
                <a:cs typeface="Arial" panose="020B0604020202020204" pitchFamily="34" charset="0"/>
              </a:rPr>
              <a:t>How </a:t>
            </a:r>
            <a:r>
              <a:rPr lang="hr-HR" sz="1100" kern="1200" dirty="0" err="1">
                <a:solidFill>
                  <a:schemeClr val="tx1"/>
                </a:solidFill>
                <a:effectLst/>
                <a:latin typeface="Source Sans Pro" pitchFamily="34" charset="0"/>
                <a:ea typeface="+mn-ea"/>
                <a:cs typeface="Arial" panose="020B0604020202020204" pitchFamily="34" charset="0"/>
              </a:rPr>
              <a:t>certain</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you</a:t>
            </a:r>
            <a:r>
              <a:rPr lang="hr-HR" sz="1100" kern="1200" dirty="0">
                <a:solidFill>
                  <a:schemeClr val="tx1"/>
                </a:solidFill>
                <a:effectLst/>
                <a:latin typeface="Source Sans Pro" pitchFamily="34" charset="0"/>
                <a:ea typeface="+mn-ea"/>
                <a:cs typeface="Arial" panose="020B0604020202020204" pitchFamily="34" charset="0"/>
              </a:rPr>
              <a:t> are </a:t>
            </a:r>
            <a:r>
              <a:rPr lang="hr-HR" sz="1100" kern="1200" dirty="0" err="1">
                <a:solidFill>
                  <a:schemeClr val="tx1"/>
                </a:solidFill>
                <a:effectLst/>
                <a:latin typeface="Source Sans Pro" pitchFamily="34" charset="0"/>
                <a:ea typeface="+mn-ea"/>
                <a:cs typeface="Arial" panose="020B0604020202020204" pitchFamily="34" charset="0"/>
              </a:rPr>
              <a:t>that</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this</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is</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the</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true</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result</a:t>
            </a:r>
            <a:r>
              <a:rPr lang="hr-HR" sz="1100" kern="1200" dirty="0">
                <a:solidFill>
                  <a:schemeClr val="tx1"/>
                </a:solidFill>
                <a:effectLst/>
                <a:latin typeface="Source Sans Pro" pitchFamily="34" charset="0"/>
                <a:ea typeface="+mn-ea"/>
                <a:cs typeface="Arial" panose="020B0604020202020204" pitchFamily="34" charset="0"/>
              </a:rPr>
              <a:t>? </a:t>
            </a:r>
            <a:r>
              <a:rPr lang="en-GB" sz="1100" kern="1200" dirty="0">
                <a:solidFill>
                  <a:schemeClr val="tx1"/>
                </a:solidFill>
                <a:effectLst/>
                <a:latin typeface="Source Sans Pro" pitchFamily="34" charset="0"/>
                <a:ea typeface="+mn-ea"/>
                <a:cs typeface="Arial" panose="020B0604020202020204" pitchFamily="34" charset="0"/>
              </a:rPr>
              <a:t>What would you consider when deciding whether you are confident in the results of this meta </a:t>
            </a:r>
            <a:r>
              <a:rPr lang="en-GB" sz="1100" kern="1200" dirty="0" err="1">
                <a:solidFill>
                  <a:schemeClr val="tx1"/>
                </a:solidFill>
                <a:effectLst/>
                <a:latin typeface="Source Sans Pro" pitchFamily="34" charset="0"/>
                <a:ea typeface="+mn-ea"/>
                <a:cs typeface="Arial" panose="020B0604020202020204" pitchFamily="34" charset="0"/>
              </a:rPr>
              <a:t>analys</a:t>
            </a:r>
            <a:r>
              <a:rPr lang="hr-HR" sz="1100" kern="1200" dirty="0" err="1">
                <a:solidFill>
                  <a:schemeClr val="tx1"/>
                </a:solidFill>
                <a:effectLst/>
                <a:latin typeface="Source Sans Pro" pitchFamily="34" charset="0"/>
                <a:ea typeface="+mn-ea"/>
                <a:cs typeface="Arial" panose="020B0604020202020204" pitchFamily="34" charset="0"/>
              </a:rPr>
              <a:t>is</a:t>
            </a:r>
            <a:r>
              <a:rPr lang="hr-HR" sz="1100" kern="1200" dirty="0">
                <a:solidFill>
                  <a:schemeClr val="tx1"/>
                </a:solidFill>
                <a:effectLst/>
                <a:latin typeface="Source Sans Pro" pitchFamily="34" charset="0"/>
                <a:ea typeface="+mn-ea"/>
                <a:cs typeface="Arial" panose="020B0604020202020204" pitchFamily="34" charset="0"/>
              </a:rPr>
              <a:t>? [NOTE TO </a:t>
            </a:r>
            <a:r>
              <a:rPr lang="hr-HR" sz="1100" kern="1200" dirty="0" err="1">
                <a:solidFill>
                  <a:schemeClr val="tx1"/>
                </a:solidFill>
                <a:effectLst/>
                <a:latin typeface="Source Sans Pro" pitchFamily="34" charset="0"/>
                <a:ea typeface="+mn-ea"/>
                <a:cs typeface="Arial" panose="020B0604020202020204" pitchFamily="34" charset="0"/>
              </a:rPr>
              <a:t>TRAINERS</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Allow</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the</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participants</a:t>
            </a:r>
            <a:r>
              <a:rPr lang="hr-HR" sz="1100" kern="1200" dirty="0">
                <a:solidFill>
                  <a:schemeClr val="tx1"/>
                </a:solidFill>
                <a:effectLst/>
                <a:latin typeface="Source Sans Pro" pitchFamily="34" charset="0"/>
                <a:ea typeface="+mn-ea"/>
                <a:cs typeface="Arial" panose="020B0604020202020204" pitchFamily="34" charset="0"/>
              </a:rPr>
              <a:t> to </a:t>
            </a:r>
            <a:r>
              <a:rPr lang="hr-HR" sz="1100" kern="1200" dirty="0" err="1">
                <a:solidFill>
                  <a:schemeClr val="tx1"/>
                </a:solidFill>
                <a:effectLst/>
                <a:latin typeface="Source Sans Pro" pitchFamily="34" charset="0"/>
                <a:ea typeface="+mn-ea"/>
                <a:cs typeface="Arial" panose="020B0604020202020204" pitchFamily="34" charset="0"/>
              </a:rPr>
              <a:t>discuss</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this</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in</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pairs</a:t>
            </a:r>
            <a:r>
              <a:rPr lang="hr-HR" sz="1100" kern="1200" dirty="0">
                <a:solidFill>
                  <a:schemeClr val="tx1"/>
                </a:solidFill>
                <a:effectLst/>
                <a:latin typeface="Source Sans Pro" pitchFamily="34" charset="0"/>
                <a:ea typeface="+mn-ea"/>
                <a:cs typeface="Arial" panose="020B0604020202020204" pitchFamily="34" charset="0"/>
              </a:rPr>
              <a:t> and </a:t>
            </a:r>
            <a:r>
              <a:rPr lang="hr-HR" sz="1100" kern="1200" dirty="0" err="1">
                <a:solidFill>
                  <a:schemeClr val="tx1"/>
                </a:solidFill>
                <a:effectLst/>
                <a:latin typeface="Source Sans Pro" pitchFamily="34" charset="0"/>
                <a:ea typeface="+mn-ea"/>
                <a:cs typeface="Arial" panose="020B0604020202020204" pitchFamily="34" charset="0"/>
              </a:rPr>
              <a:t>share</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their</a:t>
            </a:r>
            <a:r>
              <a:rPr lang="hr-HR" sz="1100" kern="1200" dirty="0">
                <a:solidFill>
                  <a:schemeClr val="tx1"/>
                </a:solidFill>
                <a:effectLst/>
                <a:latin typeface="Source Sans Pro" pitchFamily="34" charset="0"/>
                <a:ea typeface="+mn-ea"/>
                <a:cs typeface="Arial" panose="020B0604020202020204" pitchFamily="34" charset="0"/>
              </a:rPr>
              <a:t> </a:t>
            </a:r>
            <a:r>
              <a:rPr lang="hr-HR" sz="1100" kern="1200" dirty="0" err="1">
                <a:solidFill>
                  <a:schemeClr val="tx1"/>
                </a:solidFill>
                <a:effectLst/>
                <a:latin typeface="Source Sans Pro" pitchFamily="34" charset="0"/>
                <a:ea typeface="+mn-ea"/>
                <a:cs typeface="Arial" panose="020B0604020202020204" pitchFamily="34" charset="0"/>
              </a:rPr>
              <a:t>thoughts</a:t>
            </a:r>
            <a:r>
              <a:rPr lang="hr-HR" sz="1100" kern="1200" dirty="0">
                <a:solidFill>
                  <a:schemeClr val="tx1"/>
                </a:solidFill>
                <a:effectLst/>
                <a:latin typeface="Source Sans Pro" pitchFamily="34" charset="0"/>
                <a:ea typeface="+mn-ea"/>
                <a:cs typeface="Arial" panose="020B0604020202020204" pitchFamily="34" charset="0"/>
              </a:rPr>
              <a:t>]</a:t>
            </a:r>
          </a:p>
          <a:p>
            <a:r>
              <a:rPr lang="en-GB" sz="1100" kern="1200" dirty="0">
                <a:solidFill>
                  <a:schemeClr val="tx1"/>
                </a:solidFill>
                <a:effectLst/>
                <a:latin typeface="Source Sans Pro" pitchFamily="34" charset="0"/>
                <a:ea typeface="+mn-ea"/>
                <a:cs typeface="Arial" panose="020B0604020202020204" pitchFamily="34" charset="0"/>
              </a:rPr>
              <a:t>POSSIBLE ANSWERS:</a:t>
            </a:r>
            <a:endParaRPr lang="hr-HR" sz="1100" kern="1200" dirty="0">
              <a:solidFill>
                <a:schemeClr val="tx1"/>
              </a:solidFill>
              <a:effectLst/>
              <a:latin typeface="Source Sans Pro" pitchFamily="34" charset="0"/>
              <a:ea typeface="+mn-ea"/>
              <a:cs typeface="Arial" panose="020B0604020202020204" pitchFamily="34" charset="0"/>
            </a:endParaRPr>
          </a:p>
          <a:p>
            <a:r>
              <a:rPr lang="en-GB" sz="1100" kern="1200" dirty="0">
                <a:solidFill>
                  <a:schemeClr val="tx1"/>
                </a:solidFill>
                <a:effectLst/>
                <a:latin typeface="Source Sans Pro" pitchFamily="34" charset="0"/>
                <a:ea typeface="+mn-ea"/>
                <a:cs typeface="Arial" panose="020B0604020202020204" pitchFamily="34" charset="0"/>
              </a:rPr>
              <a:t>How big was the effect?</a:t>
            </a:r>
            <a:endParaRPr lang="hr-HR" sz="1100" kern="1200" dirty="0">
              <a:solidFill>
                <a:schemeClr val="tx1"/>
              </a:solidFill>
              <a:effectLst/>
              <a:latin typeface="Source Sans Pro" pitchFamily="34" charset="0"/>
              <a:ea typeface="+mn-ea"/>
              <a:cs typeface="Arial" panose="020B0604020202020204" pitchFamily="34" charset="0"/>
            </a:endParaRPr>
          </a:p>
          <a:p>
            <a:r>
              <a:rPr lang="en-GB" sz="1100" kern="1200" dirty="0">
                <a:solidFill>
                  <a:schemeClr val="tx1"/>
                </a:solidFill>
                <a:effectLst/>
                <a:latin typeface="Source Sans Pro" pitchFamily="34" charset="0"/>
                <a:ea typeface="+mn-ea"/>
                <a:cs typeface="Arial" panose="020B0604020202020204" pitchFamily="34" charset="0"/>
              </a:rPr>
              <a:t>How precise was the effect (width of confidence interval)?</a:t>
            </a:r>
            <a:endParaRPr lang="hr-HR" sz="1100" kern="1200" dirty="0">
              <a:solidFill>
                <a:schemeClr val="tx1"/>
              </a:solidFill>
              <a:effectLst/>
              <a:latin typeface="Source Sans Pro" pitchFamily="34" charset="0"/>
              <a:ea typeface="+mn-ea"/>
              <a:cs typeface="Arial" panose="020B0604020202020204" pitchFamily="34" charset="0"/>
            </a:endParaRPr>
          </a:p>
          <a:p>
            <a:r>
              <a:rPr lang="en-GB" sz="1100" kern="1200" dirty="0">
                <a:solidFill>
                  <a:schemeClr val="tx1"/>
                </a:solidFill>
                <a:effectLst/>
                <a:latin typeface="Source Sans Pro" pitchFamily="34" charset="0"/>
                <a:ea typeface="+mn-ea"/>
                <a:cs typeface="Arial" panose="020B0604020202020204" pitchFamily="34" charset="0"/>
              </a:rPr>
              <a:t>How many studies were included in the meta analysis?</a:t>
            </a:r>
            <a:endParaRPr lang="hr-HR" sz="1100" kern="1200" dirty="0">
              <a:solidFill>
                <a:schemeClr val="tx1"/>
              </a:solidFill>
              <a:effectLst/>
              <a:latin typeface="Source Sans Pro" pitchFamily="34" charset="0"/>
              <a:ea typeface="+mn-ea"/>
              <a:cs typeface="Arial" panose="020B0604020202020204" pitchFamily="34" charset="0"/>
            </a:endParaRPr>
          </a:p>
          <a:p>
            <a:r>
              <a:rPr lang="en-GB" sz="1100" kern="1200" dirty="0">
                <a:solidFill>
                  <a:schemeClr val="tx1"/>
                </a:solidFill>
                <a:effectLst/>
                <a:latin typeface="Source Sans Pro" pitchFamily="34" charset="0"/>
                <a:ea typeface="+mn-ea"/>
                <a:cs typeface="Arial" panose="020B0604020202020204" pitchFamily="34" charset="0"/>
              </a:rPr>
              <a:t>How many people were in the interventions and the control groups?</a:t>
            </a:r>
            <a:endParaRPr lang="hr-HR" sz="1100" kern="1200" dirty="0">
              <a:solidFill>
                <a:schemeClr val="tx1"/>
              </a:solidFill>
              <a:effectLst/>
              <a:latin typeface="Source Sans Pro" pitchFamily="34" charset="0"/>
              <a:ea typeface="+mn-ea"/>
              <a:cs typeface="Arial" panose="020B0604020202020204" pitchFamily="34" charset="0"/>
            </a:endParaRPr>
          </a:p>
          <a:p>
            <a:r>
              <a:rPr lang="en-AU" sz="1100" kern="1200" dirty="0">
                <a:solidFill>
                  <a:schemeClr val="tx1"/>
                </a:solidFill>
                <a:effectLst/>
                <a:latin typeface="Source Sans Pro" pitchFamily="34" charset="0"/>
                <a:ea typeface="+mn-ea"/>
                <a:cs typeface="Arial" panose="020B0604020202020204" pitchFamily="34" charset="0"/>
              </a:rPr>
              <a:t>Where were the studies conducted,</a:t>
            </a:r>
            <a:r>
              <a:rPr lang="en-AU" sz="1100" kern="1200" baseline="0" dirty="0">
                <a:solidFill>
                  <a:schemeClr val="tx1"/>
                </a:solidFill>
                <a:effectLst/>
                <a:latin typeface="Source Sans Pro" pitchFamily="34" charset="0"/>
                <a:ea typeface="+mn-ea"/>
                <a:cs typeface="Arial" panose="020B0604020202020204" pitchFamily="34" charset="0"/>
              </a:rPr>
              <a:t> and in what kind of population?</a:t>
            </a:r>
            <a:endParaRPr lang="hr-HR" sz="1100" kern="1200" dirty="0">
              <a:solidFill>
                <a:schemeClr val="tx1"/>
              </a:solidFill>
              <a:effectLst/>
              <a:latin typeface="Source Sans Pro" pitchFamily="34" charset="0"/>
              <a:ea typeface="+mn-ea"/>
              <a:cs typeface="Arial" panose="020B0604020202020204" pitchFamily="34" charset="0"/>
            </a:endParaRPr>
          </a:p>
          <a:p>
            <a:r>
              <a:rPr lang="en-AU" sz="1100" kern="1200" dirty="0">
                <a:solidFill>
                  <a:schemeClr val="tx1"/>
                </a:solidFill>
                <a:effectLst/>
                <a:latin typeface="Source Sans Pro" pitchFamily="34" charset="0"/>
                <a:ea typeface="+mn-ea"/>
                <a:cs typeface="Arial" panose="020B0604020202020204" pitchFamily="34" charset="0"/>
              </a:rPr>
              <a:t>How much heterogeneity was there – did all the studies observe</a:t>
            </a:r>
            <a:r>
              <a:rPr lang="en-AU" sz="1100" kern="1200" baseline="0" dirty="0">
                <a:solidFill>
                  <a:schemeClr val="tx1"/>
                </a:solidFill>
                <a:effectLst/>
                <a:latin typeface="Source Sans Pro" pitchFamily="34" charset="0"/>
                <a:ea typeface="+mn-ea"/>
                <a:cs typeface="Arial" panose="020B0604020202020204" pitchFamily="34" charset="0"/>
              </a:rPr>
              <a:t> different effects, or were they consistent?</a:t>
            </a:r>
            <a:endParaRPr lang="en-GB" sz="1100" kern="1200" dirty="0">
              <a:solidFill>
                <a:schemeClr val="tx1"/>
              </a:solidFill>
              <a:effectLst/>
              <a:latin typeface="Source Sans Pro" pitchFamily="34" charset="0"/>
              <a:ea typeface="+mn-ea"/>
              <a:cs typeface="Arial" panose="020B0604020202020204" pitchFamily="34" charset="0"/>
            </a:endParaRPr>
          </a:p>
          <a:p>
            <a:r>
              <a:rPr lang="en-GB" sz="1100" kern="1200" dirty="0">
                <a:solidFill>
                  <a:schemeClr val="tx1"/>
                </a:solidFill>
                <a:effectLst/>
                <a:latin typeface="Source Sans Pro" pitchFamily="34" charset="0"/>
                <a:ea typeface="+mn-ea"/>
                <a:cs typeface="Arial" panose="020B0604020202020204" pitchFamily="34" charset="0"/>
              </a:rPr>
              <a:t>Were the</a:t>
            </a:r>
            <a:r>
              <a:rPr lang="en-GB" sz="1100" kern="1200" baseline="0" dirty="0">
                <a:solidFill>
                  <a:schemeClr val="tx1"/>
                </a:solidFill>
                <a:effectLst/>
                <a:latin typeface="Source Sans Pro" pitchFamily="34" charset="0"/>
                <a:ea typeface="+mn-ea"/>
                <a:cs typeface="Arial" panose="020B0604020202020204" pitchFamily="34" charset="0"/>
              </a:rPr>
              <a:t> included studies at high or low risk of bias?</a:t>
            </a:r>
            <a:endParaRPr lang="hr-HR" sz="1100" kern="1200" dirty="0">
              <a:solidFill>
                <a:schemeClr val="tx1"/>
              </a:solidFill>
              <a:effectLst/>
              <a:latin typeface="Source Sans Pro" pitchFamily="34" charset="0"/>
              <a:ea typeface="+mn-ea"/>
              <a:cs typeface="Arial" panose="020B0604020202020204" pitchFamily="34" charset="0"/>
            </a:endParaRPr>
          </a:p>
        </p:txBody>
      </p:sp>
      <p:sp>
        <p:nvSpPr>
          <p:cNvPr id="65540" name="Slide Number Placeholder 3"/>
          <p:cNvSpPr>
            <a:spLocks noGrp="1"/>
          </p:cNvSpPr>
          <p:nvPr>
            <p:ph type="sldNum" sz="quarter" idx="5"/>
          </p:nvPr>
        </p:nvSpPr>
        <p:spPr/>
        <p:txBody>
          <a:bodyPr/>
          <a:lstStyle>
            <a:lvl1pPr eaLnBrk="0" hangingPunct="0">
              <a:defRPr kumimoji="1" sz="2400">
                <a:solidFill>
                  <a:schemeClr val="tx1"/>
                </a:solidFill>
                <a:latin typeface="Times New Roman" panose="02020603050405020304" pitchFamily="18" charset="0"/>
                <a:cs typeface="Arial" panose="020B0604020202020204" pitchFamily="34" charset="0"/>
              </a:defRPr>
            </a:lvl1pPr>
            <a:lvl2pPr marL="742950" indent="-285750" eaLnBrk="0" hangingPunct="0">
              <a:defRPr kumimoji="1" sz="2400">
                <a:solidFill>
                  <a:schemeClr val="tx1"/>
                </a:solidFill>
                <a:latin typeface="Times New Roman" panose="02020603050405020304" pitchFamily="18" charset="0"/>
                <a:cs typeface="Arial" panose="020B0604020202020204" pitchFamily="34" charset="0"/>
              </a:defRPr>
            </a:lvl2pPr>
            <a:lvl3pPr marL="1143000" indent="-228600" eaLnBrk="0" hangingPunct="0">
              <a:defRPr kumimoji="1" sz="2400">
                <a:solidFill>
                  <a:schemeClr val="tx1"/>
                </a:solidFill>
                <a:latin typeface="Times New Roman" panose="02020603050405020304" pitchFamily="18" charset="0"/>
                <a:cs typeface="Arial" panose="020B0604020202020204" pitchFamily="34" charset="0"/>
              </a:defRPr>
            </a:lvl3pPr>
            <a:lvl4pPr marL="1600200" indent="-228600" eaLnBrk="0" hangingPunct="0">
              <a:defRPr kumimoji="1" sz="2400">
                <a:solidFill>
                  <a:schemeClr val="tx1"/>
                </a:solidFill>
                <a:latin typeface="Times New Roman" panose="02020603050405020304" pitchFamily="18" charset="0"/>
                <a:cs typeface="Arial" panose="020B0604020202020204" pitchFamily="34" charset="0"/>
              </a:defRPr>
            </a:lvl4pPr>
            <a:lvl5pPr marL="2057400" indent="-228600" eaLnBrk="0" hangingPunct="0">
              <a:defRPr kumimoji="1"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cs typeface="Arial" panose="020B0604020202020204" pitchFamily="34" charset="0"/>
              </a:defRPr>
            </a:lvl9pPr>
          </a:lstStyle>
          <a:p>
            <a:pPr eaLnBrk="1" hangingPunct="1"/>
            <a:fld id="{16D32E55-AA22-4330-B48B-44302311591A}" type="slidenum">
              <a:rPr kumimoji="0" lang="en-US" altLang="x-none" sz="1200"/>
              <a:pPr eaLnBrk="1" hangingPunct="1"/>
              <a:t>8</a:t>
            </a:fld>
            <a:endParaRPr kumimoji="0" lang="en-US" altLang="x-none" sz="1200"/>
          </a:p>
        </p:txBody>
      </p:sp>
    </p:spTree>
    <p:extLst>
      <p:ext uri="{BB962C8B-B14F-4D97-AF65-F5344CB8AC3E}">
        <p14:creationId xmlns:p14="http://schemas.microsoft.com/office/powerpoint/2010/main" val="2214027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9153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2175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CCF16492-5966-43E8-882F-B5E25E5683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162163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2404286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3631997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92275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3925665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24A681DD-34D4-42B6-BFBC-EFEF29174A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D753AA4B-F64E-485E-8144-A277E01CD6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D6ECCC19-5F72-4FDF-A742-41D8BDAE8B54}"/>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367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9072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FFB0D148-F3A8-41F3-A08A-F544DD7411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188A06D3-D149-4CA3-B43A-8F52C8114C23}"/>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26A1BEF0-5700-4547-89CB-80031D9944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18FB4144-7933-43ED-8169-85C7AC751803}"/>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3817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97206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229727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E71D4FAA-1586-4D01-9F9C-E6C5C05AA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327787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507501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291450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257D9E46-01DE-401C-9A14-012FF25191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3269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22603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E06D13AC-E33F-44B6-8E8B-A62B4787C1D1}"/>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23566784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20.jp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www.ims.cochrane.org/revman/gradepro" TargetMode="External"/><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err="1">
                <a:solidFill>
                  <a:schemeClr val="accent2"/>
                </a:solidFill>
              </a:rPr>
              <a:t>Assessing</a:t>
            </a:r>
            <a:r>
              <a:rPr lang="hr-HR" dirty="0">
                <a:solidFill>
                  <a:schemeClr val="accent2"/>
                </a:solidFill>
              </a:rPr>
              <a:t> </a:t>
            </a:r>
            <a:r>
              <a:rPr lang="hr-HR" dirty="0" err="1">
                <a:solidFill>
                  <a:schemeClr val="accent2"/>
                </a:solidFill>
              </a:rPr>
              <a:t>the</a:t>
            </a:r>
            <a:r>
              <a:rPr lang="hr-HR" dirty="0">
                <a:solidFill>
                  <a:schemeClr val="accent2"/>
                </a:solidFill>
              </a:rPr>
              <a:t> </a:t>
            </a:r>
            <a:r>
              <a:rPr lang="hr-HR" dirty="0" err="1">
                <a:solidFill>
                  <a:schemeClr val="accent2"/>
                </a:solidFill>
              </a:rPr>
              <a:t>certainty</a:t>
            </a:r>
            <a:r>
              <a:rPr lang="hr-HR" dirty="0">
                <a:solidFill>
                  <a:schemeClr val="accent2"/>
                </a:solidFill>
              </a:rPr>
              <a:t> </a:t>
            </a:r>
            <a:r>
              <a:rPr lang="hr-HR" dirty="0" err="1">
                <a:solidFill>
                  <a:schemeClr val="accent2"/>
                </a:solidFill>
              </a:rPr>
              <a:t>of</a:t>
            </a:r>
            <a:r>
              <a:rPr lang="hr-HR" dirty="0">
                <a:solidFill>
                  <a:schemeClr val="accent2"/>
                </a:solidFill>
              </a:rPr>
              <a:t> </a:t>
            </a:r>
            <a:r>
              <a:rPr lang="hr-HR" dirty="0" err="1">
                <a:solidFill>
                  <a:schemeClr val="accent2"/>
                </a:solidFill>
              </a:rPr>
              <a:t>evidence</a:t>
            </a:r>
            <a:endParaRPr lang="en-GB" dirty="0">
              <a:solidFill>
                <a:schemeClr val="accent2"/>
              </a:solidFill>
            </a:endParaRPr>
          </a:p>
        </p:txBody>
      </p:sp>
    </p:spTree>
    <p:extLst>
      <p:ext uri="{BB962C8B-B14F-4D97-AF65-F5344CB8AC3E}">
        <p14:creationId xmlns:p14="http://schemas.microsoft.com/office/powerpoint/2010/main" val="3602439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hr-HR" altLang="en-US" dirty="0"/>
              <a:t>GRADE </a:t>
            </a:r>
            <a:r>
              <a:rPr lang="hr-HR" altLang="en-US" dirty="0" err="1"/>
              <a:t>approach</a:t>
            </a:r>
            <a:endParaRPr lang="en-AU" altLang="en-US" dirty="0"/>
          </a:p>
        </p:txBody>
      </p:sp>
      <p:sp>
        <p:nvSpPr>
          <p:cNvPr id="3" name="Content Placeholder 2"/>
          <p:cNvSpPr>
            <a:spLocks noGrp="1"/>
          </p:cNvSpPr>
          <p:nvPr>
            <p:ph idx="1"/>
          </p:nvPr>
        </p:nvSpPr>
        <p:spPr>
          <a:xfrm>
            <a:off x="439738" y="2275200"/>
            <a:ext cx="6687104" cy="3909600"/>
          </a:xfrm>
        </p:spPr>
        <p:txBody>
          <a:bodyPr/>
          <a:lstStyle/>
          <a:p>
            <a:r>
              <a:rPr lang="hr-HR" altLang="en-US" sz="2200" b="1" dirty="0"/>
              <a:t>Ensures:</a:t>
            </a:r>
            <a:endParaRPr lang="en-AU" altLang="en-US" sz="2200" b="1" dirty="0"/>
          </a:p>
          <a:p>
            <a:pPr lvl="1"/>
            <a:r>
              <a:rPr lang="hr-HR" altLang="en-US" sz="2200" dirty="0"/>
              <a:t>systematic process</a:t>
            </a:r>
          </a:p>
          <a:p>
            <a:pPr lvl="1"/>
            <a:r>
              <a:rPr lang="hr-HR" altLang="en-US" sz="2200" dirty="0" err="1"/>
              <a:t>transparency</a:t>
            </a:r>
            <a:endParaRPr lang="hr-HR" altLang="en-US" sz="2200" dirty="0"/>
          </a:p>
          <a:p>
            <a:pPr lvl="1"/>
            <a:endParaRPr lang="en-AU" altLang="en-US" sz="800" dirty="0"/>
          </a:p>
          <a:p>
            <a:r>
              <a:rPr lang="hr-HR" altLang="en-US" sz="2200" b="1" dirty="0"/>
              <a:t>Considers:</a:t>
            </a:r>
          </a:p>
          <a:p>
            <a:pPr lvl="1"/>
            <a:r>
              <a:rPr lang="hr-HR" altLang="en-US" sz="2200" dirty="0"/>
              <a:t>effect estimate: direction and size</a:t>
            </a:r>
          </a:p>
          <a:p>
            <a:pPr lvl="1"/>
            <a:r>
              <a:rPr lang="hr-HR" altLang="en-US" sz="2200" dirty="0" err="1"/>
              <a:t>certainty</a:t>
            </a:r>
            <a:r>
              <a:rPr lang="en-AU" altLang="en-US" sz="2200" dirty="0"/>
              <a:t> of </a:t>
            </a:r>
            <a:r>
              <a:rPr lang="en-AU" altLang="en-US" sz="2200" dirty="0" err="1"/>
              <a:t>evidenc</a:t>
            </a:r>
            <a:r>
              <a:rPr lang="hr-HR" altLang="en-US" sz="2200" dirty="0"/>
              <a:t>e: confidence in the effect estimate</a:t>
            </a:r>
          </a:p>
          <a:p>
            <a:pPr lvl="1"/>
            <a:r>
              <a:rPr lang="hr-HR" altLang="en-US" sz="2200" dirty="0"/>
              <a:t>each outcome separately</a:t>
            </a:r>
            <a:endParaRPr lang="en-AU" altLang="en-US" sz="2200" dirty="0"/>
          </a:p>
        </p:txBody>
      </p:sp>
      <p:sp>
        <p:nvSpPr>
          <p:cNvPr id="7173" name="Text Box 8"/>
          <p:cNvSpPr txBox="1">
            <a:spLocks noChangeArrowheads="1"/>
          </p:cNvSpPr>
          <p:nvPr/>
        </p:nvSpPr>
        <p:spPr bwMode="auto">
          <a:xfrm>
            <a:off x="2878818" y="6364288"/>
            <a:ext cx="55943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kumimoji="0" lang="en-AU" altLang="en-US" dirty="0" err="1">
                <a:solidFill>
                  <a:srgbClr val="0070C0"/>
                </a:solidFill>
              </a:rPr>
              <a:t>www.gradeworkinggroup.org</a:t>
            </a:r>
            <a:endParaRPr kumimoji="0" lang="en-AU" altLang="en-US" sz="1800" dirty="0">
              <a:solidFill>
                <a:srgbClr val="0070C0"/>
              </a:solidFill>
            </a:endParaRPr>
          </a:p>
        </p:txBody>
      </p:sp>
      <p:pic>
        <p:nvPicPr>
          <p:cNvPr id="2" name="Slika 1">
            <a:extLst>
              <a:ext uri="{FF2B5EF4-FFF2-40B4-BE49-F238E27FC236}">
                <a16:creationId xmlns:a16="http://schemas.microsoft.com/office/drawing/2014/main" id="{E5FE01FE-7399-48E8-81A9-88E2E86EEB3E}"/>
              </a:ext>
            </a:extLst>
          </p:cNvPr>
          <p:cNvPicPr>
            <a:picLocks noChangeAspect="1"/>
          </p:cNvPicPr>
          <p:nvPr/>
        </p:nvPicPr>
        <p:blipFill>
          <a:blip r:embed="rId3"/>
          <a:stretch>
            <a:fillRect/>
          </a:stretch>
        </p:blipFill>
        <p:spPr>
          <a:xfrm>
            <a:off x="7126842" y="6184800"/>
            <a:ext cx="1840784" cy="632839"/>
          </a:xfrm>
          <a:prstGeom prst="rect">
            <a:avLst/>
          </a:prstGeom>
        </p:spPr>
      </p:pic>
    </p:spTree>
    <p:extLst>
      <p:ext uri="{BB962C8B-B14F-4D97-AF65-F5344CB8AC3E}">
        <p14:creationId xmlns:p14="http://schemas.microsoft.com/office/powerpoint/2010/main" val="402682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109194"/>
            <a:ext cx="8866909" cy="605231"/>
          </a:xfrm>
        </p:spPr>
        <p:txBody>
          <a:bodyPr/>
          <a:lstStyle/>
          <a:p>
            <a:r>
              <a:rPr lang="hr-HR" sz="1800" dirty="0"/>
              <a:t>HOW DO WE EXPRESS HOW CERTAIN WE ARE IN THE RESULTS?</a:t>
            </a:r>
            <a:br>
              <a:rPr lang="hr-HR" sz="1800" dirty="0"/>
            </a:br>
            <a:r>
              <a:rPr lang="hr-HR" sz="1800" dirty="0"/>
              <a:t>GRADE: </a:t>
            </a:r>
            <a:r>
              <a:rPr lang="hr-HR" sz="1800" dirty="0" err="1"/>
              <a:t>Four</a:t>
            </a:r>
            <a:r>
              <a:rPr lang="hr-HR" sz="1800" dirty="0"/>
              <a:t> </a:t>
            </a:r>
            <a:r>
              <a:rPr lang="hr-HR" sz="1800" dirty="0" err="1"/>
              <a:t>levels</a:t>
            </a:r>
            <a:r>
              <a:rPr lang="hr-HR" sz="1800" dirty="0"/>
              <a:t> </a:t>
            </a:r>
            <a:r>
              <a:rPr lang="hr-HR" sz="1800" dirty="0" err="1"/>
              <a:t>of</a:t>
            </a:r>
            <a:r>
              <a:rPr lang="hr-HR" sz="1800" dirty="0"/>
              <a:t> </a:t>
            </a:r>
            <a:r>
              <a:rPr lang="hr-HR" sz="1800" dirty="0" err="1"/>
              <a:t>certainty</a:t>
            </a:r>
            <a:endParaRPr lang="hr-HR" sz="1800" dirty="0"/>
          </a:p>
        </p:txBody>
      </p:sp>
      <p:graphicFrame>
        <p:nvGraphicFramePr>
          <p:cNvPr id="4" name="Table 3"/>
          <p:cNvGraphicFramePr>
            <a:graphicFrameLocks noGrp="1"/>
          </p:cNvGraphicFramePr>
          <p:nvPr>
            <p:extLst>
              <p:ext uri="{D42A27DB-BD31-4B8C-83A1-F6EECF244321}">
                <p14:modId xmlns:p14="http://schemas.microsoft.com/office/powerpoint/2010/main" val="2864418223"/>
              </p:ext>
            </p:extLst>
          </p:nvPr>
        </p:nvGraphicFramePr>
        <p:xfrm>
          <a:off x="0" y="975736"/>
          <a:ext cx="9144000" cy="5535673"/>
        </p:xfrm>
        <a:graphic>
          <a:graphicData uri="http://schemas.openxmlformats.org/drawingml/2006/table">
            <a:tbl>
              <a:tblPr>
                <a:tableStyleId>{FABFCF23-3B69-468F-B69F-88F6DE6A72F2}</a:tableStyleId>
              </a:tblPr>
              <a:tblGrid>
                <a:gridCol w="1862667">
                  <a:extLst>
                    <a:ext uri="{9D8B030D-6E8A-4147-A177-3AD203B41FA5}">
                      <a16:colId xmlns:a16="http://schemas.microsoft.com/office/drawing/2014/main" val="20001"/>
                    </a:ext>
                  </a:extLst>
                </a:gridCol>
                <a:gridCol w="5091674">
                  <a:extLst>
                    <a:ext uri="{9D8B030D-6E8A-4147-A177-3AD203B41FA5}">
                      <a16:colId xmlns:a16="http://schemas.microsoft.com/office/drawing/2014/main" val="20002"/>
                    </a:ext>
                  </a:extLst>
                </a:gridCol>
                <a:gridCol w="2189659">
                  <a:extLst>
                    <a:ext uri="{9D8B030D-6E8A-4147-A177-3AD203B41FA5}">
                      <a16:colId xmlns:a16="http://schemas.microsoft.com/office/drawing/2014/main" val="20003"/>
                    </a:ext>
                  </a:extLst>
                </a:gridCol>
              </a:tblGrid>
              <a:tr h="698492">
                <a:tc>
                  <a:txBody>
                    <a:bodyPr/>
                    <a:lstStyle/>
                    <a:p>
                      <a:pPr algn="ctr">
                        <a:lnSpc>
                          <a:spcPct val="115000"/>
                        </a:lnSpc>
                        <a:spcAft>
                          <a:spcPts val="0"/>
                        </a:spcAft>
                      </a:pPr>
                      <a:r>
                        <a:rPr lang="hr-HR" sz="2000" b="1" dirty="0" err="1">
                          <a:solidFill>
                            <a:schemeClr val="accent5">
                              <a:lumMod val="75000"/>
                            </a:schemeClr>
                          </a:solidFill>
                        </a:rPr>
                        <a:t>Certainty</a:t>
                      </a:r>
                      <a:r>
                        <a:rPr lang="en-GB" sz="2000" b="1" dirty="0">
                          <a:solidFill>
                            <a:schemeClr val="accent5">
                              <a:lumMod val="75000"/>
                            </a:schemeClr>
                          </a:solidFill>
                        </a:rPr>
                        <a:t> level</a:t>
                      </a:r>
                      <a:endParaRPr lang="en-GB" sz="2000" b="1" dirty="0">
                        <a:solidFill>
                          <a:schemeClr val="accent5">
                            <a:lumMod val="75000"/>
                          </a:schemeClr>
                        </a:solidFill>
                        <a:latin typeface="Calibri"/>
                        <a:ea typeface="SimSun"/>
                        <a:cs typeface="DokChampa"/>
                      </a:endParaRPr>
                    </a:p>
                  </a:txBody>
                  <a:tcPr marL="91443" marR="91443" marT="45722" marB="45722"/>
                </a:tc>
                <a:tc>
                  <a:txBody>
                    <a:bodyPr/>
                    <a:lstStyle/>
                    <a:p>
                      <a:pPr>
                        <a:lnSpc>
                          <a:spcPct val="115000"/>
                        </a:lnSpc>
                        <a:spcAft>
                          <a:spcPts val="0"/>
                        </a:spcAft>
                      </a:pPr>
                      <a:r>
                        <a:rPr lang="en-GB" sz="2000" b="1" dirty="0">
                          <a:solidFill>
                            <a:schemeClr val="accent5">
                              <a:lumMod val="75000"/>
                            </a:schemeClr>
                          </a:solidFill>
                        </a:rPr>
                        <a:t>Current definition</a:t>
                      </a:r>
                      <a:endParaRPr lang="en-GB" sz="2000" b="1" dirty="0">
                        <a:solidFill>
                          <a:schemeClr val="accent5">
                            <a:lumMod val="75000"/>
                          </a:schemeClr>
                        </a:solidFill>
                        <a:latin typeface="Calibri"/>
                        <a:ea typeface="SimSun"/>
                        <a:cs typeface="DokChampa"/>
                      </a:endParaRPr>
                    </a:p>
                  </a:txBody>
                  <a:tcPr marL="91443" marR="91443" marT="45722" marB="45722"/>
                </a:tc>
                <a:tc>
                  <a:txBody>
                    <a:bodyPr/>
                    <a:lstStyle/>
                    <a:p>
                      <a:pPr algn="ctr">
                        <a:lnSpc>
                          <a:spcPct val="115000"/>
                        </a:lnSpc>
                        <a:spcAft>
                          <a:spcPts val="0"/>
                        </a:spcAft>
                      </a:pPr>
                      <a:r>
                        <a:rPr lang="en-GB" sz="2000" b="1" dirty="0">
                          <a:solidFill>
                            <a:schemeClr val="accent5">
                              <a:lumMod val="75000"/>
                            </a:schemeClr>
                          </a:solidFill>
                        </a:rPr>
                        <a:t>Grade</a:t>
                      </a:r>
                      <a:endParaRPr lang="en-GB" sz="2000" b="1" dirty="0">
                        <a:solidFill>
                          <a:schemeClr val="accent5">
                            <a:lumMod val="75000"/>
                          </a:schemeClr>
                        </a:solidFill>
                        <a:latin typeface="Calibri"/>
                        <a:ea typeface="SimSun"/>
                        <a:cs typeface="DokChampa"/>
                      </a:endParaRPr>
                    </a:p>
                  </a:txBody>
                  <a:tcPr marL="91443" marR="91443" marT="45722" marB="45722"/>
                </a:tc>
                <a:extLst>
                  <a:ext uri="{0D108BD9-81ED-4DB2-BD59-A6C34878D82A}">
                    <a16:rowId xmlns:a16="http://schemas.microsoft.com/office/drawing/2014/main" val="10000"/>
                  </a:ext>
                </a:extLst>
              </a:tr>
              <a:tr h="923103">
                <a:tc>
                  <a:txBody>
                    <a:bodyPr/>
                    <a:lstStyle/>
                    <a:p>
                      <a:pPr algn="ctr">
                        <a:lnSpc>
                          <a:spcPct val="115000"/>
                        </a:lnSpc>
                        <a:spcAft>
                          <a:spcPts val="0"/>
                        </a:spcAft>
                      </a:pPr>
                      <a:r>
                        <a:rPr lang="en-GB" sz="1800" dirty="0">
                          <a:solidFill>
                            <a:schemeClr val="tx2">
                              <a:lumMod val="75000"/>
                            </a:schemeClr>
                          </a:solidFill>
                        </a:rPr>
                        <a:t>High </a:t>
                      </a:r>
                      <a:endParaRPr lang="en-GB" sz="1800" dirty="0">
                        <a:solidFill>
                          <a:schemeClr val="tx2">
                            <a:lumMod val="75000"/>
                          </a:schemeClr>
                        </a:solidFill>
                        <a:latin typeface="Calibri"/>
                        <a:ea typeface="SimSun"/>
                        <a:cs typeface="DokChampa"/>
                      </a:endParaRPr>
                    </a:p>
                  </a:txBody>
                  <a:tcPr marL="91443" marR="91443" marT="45722" marB="45722"/>
                </a:tc>
                <a:tc>
                  <a:txBody>
                    <a:bodyPr/>
                    <a:lstStyle/>
                    <a:p>
                      <a:pPr>
                        <a:lnSpc>
                          <a:spcPct val="115000"/>
                        </a:lnSpc>
                        <a:spcAft>
                          <a:spcPts val="0"/>
                        </a:spcAft>
                      </a:pPr>
                      <a:r>
                        <a:rPr lang="en-GB" sz="1800" dirty="0">
                          <a:solidFill>
                            <a:schemeClr val="tx2">
                              <a:lumMod val="75000"/>
                            </a:schemeClr>
                          </a:solidFill>
                        </a:rPr>
                        <a:t>We are very confident that the true effect lies close to that of the estimate of the effect</a:t>
                      </a:r>
                      <a:endParaRPr lang="en-GB" sz="1800" dirty="0">
                        <a:solidFill>
                          <a:schemeClr val="tx2">
                            <a:lumMod val="75000"/>
                          </a:schemeClr>
                        </a:solidFill>
                        <a:latin typeface="Calibri"/>
                        <a:ea typeface="SimSun"/>
                        <a:cs typeface="DokChampa"/>
                      </a:endParaRPr>
                    </a:p>
                  </a:txBody>
                  <a:tcPr marL="91443" marR="91443"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 </a:t>
                      </a:r>
                    </a:p>
                    <a:p>
                      <a:pPr algn="ctr">
                        <a:spcAft>
                          <a:spcPts val="0"/>
                        </a:spcAft>
                      </a:pPr>
                      <a:endParaRPr lang="en-GB" sz="1400" dirty="0">
                        <a:solidFill>
                          <a:srgbClr val="000000"/>
                        </a:solidFill>
                        <a:latin typeface="Cambria Math"/>
                        <a:ea typeface="SimSun"/>
                        <a:cs typeface="Cambria Math"/>
                      </a:endParaRPr>
                    </a:p>
                  </a:txBody>
                  <a:tcPr marL="91443" marR="91443" marT="45722" marB="45722"/>
                </a:tc>
                <a:extLst>
                  <a:ext uri="{0D108BD9-81ED-4DB2-BD59-A6C34878D82A}">
                    <a16:rowId xmlns:a16="http://schemas.microsoft.com/office/drawing/2014/main" val="10001"/>
                  </a:ext>
                </a:extLst>
              </a:tr>
              <a:tr h="1495488">
                <a:tc>
                  <a:txBody>
                    <a:bodyPr/>
                    <a:lstStyle/>
                    <a:p>
                      <a:pPr algn="ctr">
                        <a:lnSpc>
                          <a:spcPct val="115000"/>
                        </a:lnSpc>
                        <a:spcAft>
                          <a:spcPts val="0"/>
                        </a:spcAft>
                      </a:pPr>
                      <a:r>
                        <a:rPr lang="en-GB" sz="1800" dirty="0">
                          <a:solidFill>
                            <a:schemeClr val="tx2">
                              <a:lumMod val="75000"/>
                            </a:schemeClr>
                          </a:solidFill>
                        </a:rPr>
                        <a:t>Moderate</a:t>
                      </a:r>
                      <a:endParaRPr lang="en-GB" sz="1800" dirty="0">
                        <a:solidFill>
                          <a:schemeClr val="tx2">
                            <a:lumMod val="75000"/>
                          </a:schemeClr>
                        </a:solidFill>
                        <a:latin typeface="Calibri"/>
                        <a:ea typeface="SimSun"/>
                        <a:cs typeface="DokChampa"/>
                      </a:endParaRPr>
                    </a:p>
                  </a:txBody>
                  <a:tcPr marL="91443" marR="91443" marT="45722" marB="45722"/>
                </a:tc>
                <a:tc>
                  <a:txBody>
                    <a:bodyPr/>
                    <a:lstStyle/>
                    <a:p>
                      <a:pPr>
                        <a:lnSpc>
                          <a:spcPct val="115000"/>
                        </a:lnSpc>
                        <a:spcAft>
                          <a:spcPts val="0"/>
                        </a:spcAft>
                      </a:pPr>
                      <a:r>
                        <a:rPr lang="en-GB" sz="1800" dirty="0">
                          <a:solidFill>
                            <a:schemeClr val="tx2">
                              <a:lumMod val="75000"/>
                            </a:schemeClr>
                          </a:solidFill>
                        </a:rPr>
                        <a:t>We are moderately confident in the effect estimate: The true effect is likely to be close to the estimate of the effect, but there is a</a:t>
                      </a:r>
                    </a:p>
                    <a:p>
                      <a:pPr>
                        <a:lnSpc>
                          <a:spcPct val="115000"/>
                        </a:lnSpc>
                        <a:spcAft>
                          <a:spcPts val="0"/>
                        </a:spcAft>
                      </a:pPr>
                      <a:r>
                        <a:rPr lang="en-GB" sz="1800" dirty="0">
                          <a:solidFill>
                            <a:schemeClr val="tx2">
                              <a:lumMod val="75000"/>
                            </a:schemeClr>
                          </a:solidFill>
                        </a:rPr>
                        <a:t>possibility that it is substantially different</a:t>
                      </a:r>
                      <a:endParaRPr lang="en-GB" sz="1800" dirty="0">
                        <a:solidFill>
                          <a:schemeClr val="tx2">
                            <a:lumMod val="75000"/>
                          </a:schemeClr>
                        </a:solidFill>
                        <a:latin typeface="Calibri"/>
                        <a:ea typeface="SimSun"/>
                        <a:cs typeface="DokChampa"/>
                      </a:endParaRPr>
                    </a:p>
                  </a:txBody>
                  <a:tcPr marL="91443" marR="91443"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 </a:t>
                      </a:r>
                    </a:p>
                    <a:p>
                      <a:pPr algn="ctr">
                        <a:spcAft>
                          <a:spcPts val="0"/>
                        </a:spcAft>
                      </a:pPr>
                      <a:endParaRPr lang="en-GB" sz="1400" dirty="0">
                        <a:solidFill>
                          <a:srgbClr val="000000"/>
                        </a:solidFill>
                        <a:latin typeface="Cambria Math"/>
                        <a:ea typeface="SimSun"/>
                        <a:cs typeface="Cambria Math"/>
                      </a:endParaRPr>
                    </a:p>
                  </a:txBody>
                  <a:tcPr marL="91443" marR="91443" marT="45722" marB="45722"/>
                </a:tc>
                <a:extLst>
                  <a:ext uri="{0D108BD9-81ED-4DB2-BD59-A6C34878D82A}">
                    <a16:rowId xmlns:a16="http://schemas.microsoft.com/office/drawing/2014/main" val="10002"/>
                  </a:ext>
                </a:extLst>
              </a:tr>
              <a:tr h="1209295">
                <a:tc>
                  <a:txBody>
                    <a:bodyPr/>
                    <a:lstStyle/>
                    <a:p>
                      <a:pPr algn="ctr">
                        <a:lnSpc>
                          <a:spcPct val="115000"/>
                        </a:lnSpc>
                        <a:spcAft>
                          <a:spcPts val="0"/>
                        </a:spcAft>
                      </a:pPr>
                      <a:r>
                        <a:rPr lang="en-GB" sz="1800" dirty="0">
                          <a:solidFill>
                            <a:schemeClr val="tx2">
                              <a:lumMod val="75000"/>
                            </a:schemeClr>
                          </a:solidFill>
                        </a:rPr>
                        <a:t>Low</a:t>
                      </a:r>
                      <a:endParaRPr lang="en-GB" sz="1800" dirty="0">
                        <a:solidFill>
                          <a:schemeClr val="tx2">
                            <a:lumMod val="75000"/>
                          </a:schemeClr>
                        </a:solidFill>
                        <a:latin typeface="Calibri"/>
                        <a:ea typeface="SimSun"/>
                        <a:cs typeface="DokChampa"/>
                      </a:endParaRPr>
                    </a:p>
                  </a:txBody>
                  <a:tcPr marL="91443" marR="91443" marT="45722" marB="45722"/>
                </a:tc>
                <a:tc>
                  <a:txBody>
                    <a:bodyPr/>
                    <a:lstStyle/>
                    <a:p>
                      <a:pPr>
                        <a:lnSpc>
                          <a:spcPct val="115000"/>
                        </a:lnSpc>
                        <a:spcAft>
                          <a:spcPts val="0"/>
                        </a:spcAft>
                      </a:pPr>
                      <a:r>
                        <a:rPr lang="en-GB" sz="1800" dirty="0">
                          <a:solidFill>
                            <a:schemeClr val="tx2">
                              <a:lumMod val="75000"/>
                            </a:schemeClr>
                          </a:solidFill>
                        </a:rPr>
                        <a:t>Our confidence in the effect estimate is limited: The true effect may be substantially different from the estimate of the effect</a:t>
                      </a:r>
                      <a:endParaRPr lang="en-GB" sz="1800" dirty="0">
                        <a:solidFill>
                          <a:schemeClr val="tx2">
                            <a:lumMod val="75000"/>
                          </a:schemeClr>
                        </a:solidFill>
                        <a:latin typeface="Calibri"/>
                        <a:ea typeface="SimSun"/>
                        <a:cs typeface="DokChampa"/>
                      </a:endParaRPr>
                    </a:p>
                  </a:txBody>
                  <a:tcPr marL="91443" marR="91443"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 </a:t>
                      </a:r>
                    </a:p>
                    <a:p>
                      <a:pPr algn="ctr">
                        <a:spcAft>
                          <a:spcPts val="0"/>
                        </a:spcAft>
                      </a:pPr>
                      <a:endParaRPr lang="en-GB" sz="1400" dirty="0">
                        <a:solidFill>
                          <a:srgbClr val="000000"/>
                        </a:solidFill>
                        <a:latin typeface="Cambria Math"/>
                        <a:ea typeface="SimSun"/>
                        <a:cs typeface="Cambria Math"/>
                      </a:endParaRPr>
                    </a:p>
                  </a:txBody>
                  <a:tcPr marL="91443" marR="91443" marT="45722" marB="45722"/>
                </a:tc>
                <a:extLst>
                  <a:ext uri="{0D108BD9-81ED-4DB2-BD59-A6C34878D82A}">
                    <a16:rowId xmlns:a16="http://schemas.microsoft.com/office/drawing/2014/main" val="10003"/>
                  </a:ext>
                </a:extLst>
              </a:tr>
              <a:tr h="1209295">
                <a:tc>
                  <a:txBody>
                    <a:bodyPr/>
                    <a:lstStyle/>
                    <a:p>
                      <a:pPr algn="ctr">
                        <a:lnSpc>
                          <a:spcPct val="115000"/>
                        </a:lnSpc>
                        <a:spcAft>
                          <a:spcPts val="0"/>
                        </a:spcAft>
                      </a:pPr>
                      <a:r>
                        <a:rPr lang="en-GB" sz="1800" dirty="0">
                          <a:solidFill>
                            <a:schemeClr val="tx2">
                              <a:lumMod val="75000"/>
                            </a:schemeClr>
                          </a:solidFill>
                        </a:rPr>
                        <a:t>Very low</a:t>
                      </a:r>
                      <a:endParaRPr lang="en-GB" sz="1800" dirty="0">
                        <a:solidFill>
                          <a:schemeClr val="tx2">
                            <a:lumMod val="75000"/>
                          </a:schemeClr>
                        </a:solidFill>
                        <a:latin typeface="Calibri"/>
                        <a:ea typeface="SimSun"/>
                        <a:cs typeface="DokChampa"/>
                      </a:endParaRPr>
                    </a:p>
                  </a:txBody>
                  <a:tcPr marL="91443" marR="91443" marT="45722" marB="45722"/>
                </a:tc>
                <a:tc>
                  <a:txBody>
                    <a:bodyPr/>
                    <a:lstStyle/>
                    <a:p>
                      <a:pPr>
                        <a:lnSpc>
                          <a:spcPct val="115000"/>
                        </a:lnSpc>
                        <a:spcAft>
                          <a:spcPts val="0"/>
                        </a:spcAft>
                      </a:pPr>
                      <a:r>
                        <a:rPr lang="en-GB" sz="1800" dirty="0">
                          <a:solidFill>
                            <a:schemeClr val="tx2">
                              <a:lumMod val="75000"/>
                            </a:schemeClr>
                          </a:solidFill>
                        </a:rPr>
                        <a:t>We have very little confidence in the effect estimate: The true effect is likely to be substantially different from the estimate of effect</a:t>
                      </a:r>
                      <a:endParaRPr lang="en-GB" sz="1800" dirty="0">
                        <a:solidFill>
                          <a:schemeClr val="tx2">
                            <a:lumMod val="75000"/>
                          </a:schemeClr>
                        </a:solidFill>
                        <a:latin typeface="Calibri"/>
                        <a:ea typeface="SimSun"/>
                        <a:cs typeface="DokChampa"/>
                      </a:endParaRPr>
                    </a:p>
                  </a:txBody>
                  <a:tcPr marL="91443" marR="91443"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t>⊕⊝⊝⊝ </a:t>
                      </a:r>
                    </a:p>
                    <a:p>
                      <a:pPr algn="ctr">
                        <a:spcAft>
                          <a:spcPts val="0"/>
                        </a:spcAft>
                      </a:pPr>
                      <a:endParaRPr lang="en-GB" sz="1400" dirty="0">
                        <a:solidFill>
                          <a:srgbClr val="000000"/>
                        </a:solidFill>
                        <a:latin typeface="Cambria Math"/>
                        <a:ea typeface="SimSun"/>
                        <a:cs typeface="Cambria Math"/>
                      </a:endParaRPr>
                    </a:p>
                  </a:txBody>
                  <a:tcPr marL="91443" marR="91443" marT="45722" marB="45722"/>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8053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a:t>Session outline</a:t>
            </a:r>
          </a:p>
        </p:txBody>
      </p:sp>
      <p:sp>
        <p:nvSpPr>
          <p:cNvPr id="7171" name="Content Placeholder 2"/>
          <p:cNvSpPr>
            <a:spLocks noGrp="1"/>
          </p:cNvSpPr>
          <p:nvPr>
            <p:ph idx="1"/>
          </p:nvPr>
        </p:nvSpPr>
        <p:spPr/>
        <p:txBody>
          <a:bodyPr/>
          <a:lstStyle/>
          <a:p>
            <a:pPr marL="182563" indent="-182563">
              <a:buFont typeface="Arial" panose="020B0604020202020204" pitchFamily="34" charset="0"/>
              <a:buChar char="•"/>
            </a:pPr>
            <a:r>
              <a:rPr lang="hr-HR" altLang="en-US" sz="2200" dirty="0"/>
              <a:t>a </a:t>
            </a:r>
            <a:r>
              <a:rPr lang="hr-HR" altLang="en-US" sz="2200" dirty="0" err="1"/>
              <a:t>reminder</a:t>
            </a:r>
            <a:r>
              <a:rPr lang="hr-HR" altLang="en-US" sz="2200" dirty="0"/>
              <a:t> on how to </a:t>
            </a:r>
            <a:r>
              <a:rPr lang="hr-HR" altLang="en-US" sz="2200" dirty="0" err="1"/>
              <a:t>read</a:t>
            </a:r>
            <a:r>
              <a:rPr lang="hr-HR" altLang="en-US" sz="2200" dirty="0"/>
              <a:t> and </a:t>
            </a:r>
            <a:r>
              <a:rPr lang="hr-HR" altLang="en-US" sz="2200" dirty="0" err="1"/>
              <a:t>understand</a:t>
            </a:r>
            <a:r>
              <a:rPr lang="hr-HR" altLang="en-US" sz="2200" dirty="0"/>
              <a:t> meta-</a:t>
            </a:r>
            <a:r>
              <a:rPr lang="hr-HR" altLang="en-US" sz="2200" dirty="0" err="1"/>
              <a:t>analysis</a:t>
            </a:r>
            <a:r>
              <a:rPr lang="hr-HR" altLang="en-US" sz="2200" dirty="0"/>
              <a:t> </a:t>
            </a:r>
            <a:r>
              <a:rPr lang="hr-HR" altLang="en-US" sz="2200" dirty="0" err="1"/>
              <a:t>results</a:t>
            </a:r>
            <a:endParaRPr lang="hr-HR" altLang="en-US" sz="2200" dirty="0"/>
          </a:p>
          <a:p>
            <a:pPr marL="182563" indent="-182563">
              <a:buFont typeface="Arial" panose="020B0604020202020204" pitchFamily="34" charset="0"/>
              <a:buChar char="•"/>
            </a:pPr>
            <a:r>
              <a:rPr lang="hr-HR" altLang="en-US" sz="2200" dirty="0"/>
              <a:t>GRADE </a:t>
            </a:r>
            <a:r>
              <a:rPr lang="hr-HR" altLang="en-US" sz="2200" dirty="0" err="1"/>
              <a:t>approach</a:t>
            </a:r>
            <a:r>
              <a:rPr lang="hr-HR" altLang="en-US" sz="2200" dirty="0"/>
              <a:t> to </a:t>
            </a:r>
            <a:r>
              <a:rPr lang="hr-HR" altLang="en-US" sz="2200" dirty="0" err="1"/>
              <a:t>assessing</a:t>
            </a:r>
            <a:r>
              <a:rPr lang="hr-HR" altLang="en-US" sz="2200" dirty="0"/>
              <a:t> </a:t>
            </a:r>
            <a:r>
              <a:rPr lang="hr-HR" altLang="en-US" sz="2200" dirty="0" err="1"/>
              <a:t>certainty</a:t>
            </a:r>
            <a:r>
              <a:rPr lang="hr-HR" altLang="en-US" sz="2200" dirty="0"/>
              <a:t> of </a:t>
            </a:r>
            <a:r>
              <a:rPr lang="hr-HR" altLang="en-US" sz="2200" dirty="0" err="1"/>
              <a:t>evidence</a:t>
            </a:r>
            <a:endParaRPr lang="en-AU" altLang="en-US" sz="2200" dirty="0"/>
          </a:p>
          <a:p>
            <a:pPr marL="182563" indent="-182563">
              <a:buFont typeface="Arial" panose="020B0604020202020204" pitchFamily="34" charset="0"/>
              <a:buChar char="•"/>
            </a:pPr>
            <a:r>
              <a:rPr lang="hr-HR" altLang="en-US" sz="2200" b="1" dirty="0" err="1"/>
              <a:t>factors</a:t>
            </a:r>
            <a:r>
              <a:rPr lang="hr-HR" altLang="en-US" sz="2200" b="1" dirty="0"/>
              <a:t> </a:t>
            </a:r>
            <a:r>
              <a:rPr lang="hr-HR" altLang="en-US" sz="2200" b="1" dirty="0" err="1"/>
              <a:t>affecting</a:t>
            </a:r>
            <a:r>
              <a:rPr lang="hr-HR" altLang="en-US" sz="2200" b="1" dirty="0"/>
              <a:t> </a:t>
            </a:r>
            <a:r>
              <a:rPr lang="hr-HR" altLang="en-US" sz="2200" b="1" dirty="0" err="1"/>
              <a:t>certainty</a:t>
            </a:r>
            <a:endParaRPr lang="en-AU" altLang="en-US" sz="2200" b="1" dirty="0"/>
          </a:p>
          <a:p>
            <a:endParaRPr lang="en-AU" altLang="en-US" dirty="0"/>
          </a:p>
        </p:txBody>
      </p:sp>
      <p:sp>
        <p:nvSpPr>
          <p:cNvPr id="7" name="Text Box 8">
            <a:extLst>
              <a:ext uri="{FF2B5EF4-FFF2-40B4-BE49-F238E27FC236}">
                <a16:creationId xmlns:a16="http://schemas.microsoft.com/office/drawing/2014/main" id="{E92FE4BC-2FD7-D442-8868-AEF67F56B5EF}"/>
              </a:ext>
            </a:extLst>
          </p:cNvPr>
          <p:cNvSpPr txBox="1">
            <a:spLocks noChangeArrowheads="1"/>
          </p:cNvSpPr>
          <p:nvPr/>
        </p:nvSpPr>
        <p:spPr bwMode="auto">
          <a:xfrm>
            <a:off x="768784" y="6154589"/>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Chapters 14 &amp; 15 of the Handbook</a:t>
            </a:r>
          </a:p>
        </p:txBody>
      </p:sp>
      <p:pic>
        <p:nvPicPr>
          <p:cNvPr id="8" name="Picture 7">
            <a:extLst>
              <a:ext uri="{FF2B5EF4-FFF2-40B4-BE49-F238E27FC236}">
                <a16:creationId xmlns:a16="http://schemas.microsoft.com/office/drawing/2014/main" id="{48FF6023-6842-304D-943D-61374C016C5C}"/>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228359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18065" y="1102835"/>
            <a:ext cx="7281862" cy="1021220"/>
          </a:xfrm>
        </p:spPr>
        <p:txBody>
          <a:bodyPr/>
          <a:lstStyle/>
          <a:p>
            <a:pPr eaLnBrk="1" hangingPunct="1"/>
            <a:r>
              <a:rPr lang="hr-HR" altLang="en-US" sz="3200" dirty="0" err="1"/>
              <a:t>Where</a:t>
            </a:r>
            <a:r>
              <a:rPr lang="hr-HR" altLang="en-US" sz="3200" dirty="0"/>
              <a:t> </a:t>
            </a:r>
            <a:r>
              <a:rPr lang="hr-HR" altLang="en-US" sz="3200" dirty="0" err="1"/>
              <a:t>the</a:t>
            </a:r>
            <a:r>
              <a:rPr lang="hr-HR" altLang="en-US" sz="3200" dirty="0"/>
              <a:t> </a:t>
            </a:r>
            <a:r>
              <a:rPr lang="hr-HR" altLang="en-US" sz="3200" dirty="0" err="1"/>
              <a:t>certainty</a:t>
            </a:r>
            <a:r>
              <a:rPr lang="hr-HR" altLang="en-US" sz="3200" dirty="0"/>
              <a:t> </a:t>
            </a:r>
            <a:r>
              <a:rPr lang="hr-HR" altLang="en-US" sz="3200" dirty="0" err="1"/>
              <a:t>of</a:t>
            </a:r>
            <a:r>
              <a:rPr lang="hr-HR" altLang="en-US" sz="3200" dirty="0"/>
              <a:t> </a:t>
            </a:r>
            <a:r>
              <a:rPr lang="hr-HR" altLang="en-US" sz="3200" dirty="0" err="1"/>
              <a:t>evidence</a:t>
            </a:r>
            <a:r>
              <a:rPr lang="hr-HR" altLang="en-US" sz="3200" dirty="0"/>
              <a:t> </a:t>
            </a:r>
            <a:r>
              <a:rPr lang="hr-HR" altLang="en-US" sz="3200" dirty="0" err="1"/>
              <a:t>starts</a:t>
            </a:r>
            <a:r>
              <a:rPr lang="hr-HR" altLang="en-US" sz="3200" dirty="0"/>
              <a:t> </a:t>
            </a:r>
            <a:r>
              <a:rPr lang="hr-HR" altLang="en-US" sz="3200" dirty="0" err="1"/>
              <a:t>depends</a:t>
            </a:r>
            <a:r>
              <a:rPr lang="hr-HR" altLang="en-US" sz="3200" dirty="0"/>
              <a:t> on </a:t>
            </a:r>
            <a:r>
              <a:rPr lang="hr-HR" altLang="en-US" sz="3200" dirty="0" err="1"/>
              <a:t>study</a:t>
            </a:r>
            <a:r>
              <a:rPr lang="hr-HR" altLang="en-US" sz="3200" dirty="0"/>
              <a:t> design</a:t>
            </a:r>
            <a:endParaRPr lang="en-AU" altLang="en-US" sz="3200" dirty="0"/>
          </a:p>
        </p:txBody>
      </p:sp>
      <p:sp>
        <p:nvSpPr>
          <p:cNvPr id="2" name="TextBox 1"/>
          <p:cNvSpPr txBox="1"/>
          <p:nvPr/>
        </p:nvSpPr>
        <p:spPr>
          <a:xfrm>
            <a:off x="2664502" y="2548586"/>
            <a:ext cx="2009422" cy="3785652"/>
          </a:xfrm>
          <a:prstGeom prst="rect">
            <a:avLst/>
          </a:prstGeom>
          <a:noFill/>
        </p:spPr>
        <p:txBody>
          <a:bodyPr wrap="square" rtlCol="0">
            <a:spAutoFit/>
          </a:bodyPr>
          <a:lstStyle/>
          <a:p>
            <a:r>
              <a:rPr lang="hr-HR" dirty="0">
                <a:latin typeface="+mn-lt"/>
              </a:rPr>
              <a:t>4 – </a:t>
            </a:r>
            <a:r>
              <a:rPr lang="hr-HR" dirty="0" err="1">
                <a:latin typeface="+mn-lt"/>
              </a:rPr>
              <a:t>high</a:t>
            </a:r>
            <a:endParaRPr lang="hr-HR" dirty="0">
              <a:latin typeface="+mn-lt"/>
            </a:endParaRPr>
          </a:p>
          <a:p>
            <a:endParaRPr lang="hr-HR" dirty="0">
              <a:latin typeface="+mn-lt"/>
            </a:endParaRPr>
          </a:p>
          <a:p>
            <a:endParaRPr lang="hr-HR" dirty="0">
              <a:latin typeface="+mn-lt"/>
            </a:endParaRPr>
          </a:p>
          <a:p>
            <a:r>
              <a:rPr lang="hr-HR" dirty="0">
                <a:latin typeface="+mn-lt"/>
              </a:rPr>
              <a:t>3 – </a:t>
            </a:r>
            <a:r>
              <a:rPr lang="hr-HR" dirty="0" err="1">
                <a:latin typeface="+mn-lt"/>
              </a:rPr>
              <a:t>moderate</a:t>
            </a:r>
            <a:endParaRPr lang="hr-HR" dirty="0">
              <a:latin typeface="+mn-lt"/>
            </a:endParaRPr>
          </a:p>
          <a:p>
            <a:endParaRPr lang="hr-HR" dirty="0">
              <a:latin typeface="+mn-lt"/>
            </a:endParaRPr>
          </a:p>
          <a:p>
            <a:endParaRPr lang="hr-HR" dirty="0">
              <a:latin typeface="+mn-lt"/>
            </a:endParaRPr>
          </a:p>
          <a:p>
            <a:r>
              <a:rPr lang="hr-HR" dirty="0">
                <a:latin typeface="+mn-lt"/>
              </a:rPr>
              <a:t>2 – </a:t>
            </a:r>
            <a:r>
              <a:rPr lang="hr-HR" dirty="0" err="1">
                <a:latin typeface="+mn-lt"/>
              </a:rPr>
              <a:t>low</a:t>
            </a:r>
            <a:endParaRPr lang="hr-HR" dirty="0">
              <a:latin typeface="+mn-lt"/>
            </a:endParaRPr>
          </a:p>
          <a:p>
            <a:endParaRPr lang="hr-HR" dirty="0">
              <a:latin typeface="+mn-lt"/>
            </a:endParaRPr>
          </a:p>
          <a:p>
            <a:endParaRPr lang="hr-HR" dirty="0">
              <a:latin typeface="+mn-lt"/>
            </a:endParaRPr>
          </a:p>
          <a:p>
            <a:r>
              <a:rPr lang="hr-HR" dirty="0">
                <a:latin typeface="+mn-lt"/>
              </a:rPr>
              <a:t>1 – </a:t>
            </a:r>
            <a:r>
              <a:rPr lang="hr-HR" dirty="0" err="1">
                <a:latin typeface="+mn-lt"/>
              </a:rPr>
              <a:t>very</a:t>
            </a:r>
            <a:r>
              <a:rPr lang="hr-HR" dirty="0">
                <a:latin typeface="+mn-lt"/>
              </a:rPr>
              <a:t> </a:t>
            </a:r>
            <a:r>
              <a:rPr lang="hr-HR" dirty="0" err="1">
                <a:latin typeface="+mn-lt"/>
              </a:rPr>
              <a:t>low</a:t>
            </a:r>
            <a:endParaRPr lang="hr-HR" dirty="0">
              <a:latin typeface="+mn-lt"/>
            </a:endParaRPr>
          </a:p>
        </p:txBody>
      </p:sp>
      <p:sp>
        <p:nvSpPr>
          <p:cNvPr id="4" name="TextBox 3"/>
          <p:cNvSpPr txBox="1"/>
          <p:nvPr/>
        </p:nvSpPr>
        <p:spPr>
          <a:xfrm>
            <a:off x="381681" y="2479120"/>
            <a:ext cx="1475891" cy="923330"/>
          </a:xfrm>
          <a:prstGeom prst="rect">
            <a:avLst/>
          </a:prstGeom>
          <a:noFill/>
        </p:spPr>
        <p:txBody>
          <a:bodyPr wrap="square" rtlCol="0">
            <a:spAutoFit/>
          </a:bodyPr>
          <a:lstStyle/>
          <a:p>
            <a:r>
              <a:rPr lang="hr-HR" b="1" dirty="0">
                <a:latin typeface="+mn-lt"/>
              </a:rPr>
              <a:t>BODY OF EVIDENCE FROM RCT</a:t>
            </a:r>
          </a:p>
        </p:txBody>
      </p:sp>
      <p:sp>
        <p:nvSpPr>
          <p:cNvPr id="8" name="TextBox 7"/>
          <p:cNvSpPr txBox="1"/>
          <p:nvPr/>
        </p:nvSpPr>
        <p:spPr>
          <a:xfrm>
            <a:off x="5480854" y="4150337"/>
            <a:ext cx="2219073" cy="1200329"/>
          </a:xfrm>
          <a:prstGeom prst="rect">
            <a:avLst/>
          </a:prstGeom>
          <a:noFill/>
        </p:spPr>
        <p:txBody>
          <a:bodyPr wrap="square" rtlCol="0">
            <a:spAutoFit/>
          </a:bodyPr>
          <a:lstStyle/>
          <a:p>
            <a:r>
              <a:rPr lang="hr-HR" b="1" dirty="0">
                <a:latin typeface="+mn-lt"/>
              </a:rPr>
              <a:t>BODY OF EVIDENCE </a:t>
            </a:r>
            <a:r>
              <a:rPr lang="hr-HR" b="1" dirty="0" err="1">
                <a:latin typeface="+mn-lt"/>
              </a:rPr>
              <a:t>FROM</a:t>
            </a:r>
            <a:r>
              <a:rPr lang="hr-HR" b="1" dirty="0">
                <a:latin typeface="+mn-lt"/>
              </a:rPr>
              <a:t> </a:t>
            </a:r>
            <a:r>
              <a:rPr lang="hr-HR" b="1" dirty="0" err="1">
                <a:latin typeface="+mn-lt"/>
              </a:rPr>
              <a:t>NON-RANDOMIZED</a:t>
            </a:r>
            <a:r>
              <a:rPr lang="hr-HR" b="1" dirty="0">
                <a:latin typeface="+mn-lt"/>
              </a:rPr>
              <a:t> </a:t>
            </a:r>
            <a:r>
              <a:rPr lang="hr-HR" b="1" dirty="0" err="1">
                <a:latin typeface="+mn-lt"/>
              </a:rPr>
              <a:t>STUDIES</a:t>
            </a:r>
            <a:r>
              <a:rPr lang="hr-HR" b="1" dirty="0">
                <a:latin typeface="+mn-lt"/>
              </a:rPr>
              <a:t>*</a:t>
            </a:r>
          </a:p>
        </p:txBody>
      </p:sp>
      <p:cxnSp>
        <p:nvCxnSpPr>
          <p:cNvPr id="6" name="Straight Arrow Connector 5"/>
          <p:cNvCxnSpPr>
            <a:cxnSpLocks/>
          </p:cNvCxnSpPr>
          <p:nvPr/>
        </p:nvCxnSpPr>
        <p:spPr>
          <a:xfrm>
            <a:off x="1857572" y="2714574"/>
            <a:ext cx="59302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a:off x="4291584" y="4371945"/>
            <a:ext cx="102412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TekstniOkvir 2">
            <a:extLst>
              <a:ext uri="{FF2B5EF4-FFF2-40B4-BE49-F238E27FC236}">
                <a16:creationId xmlns:a16="http://schemas.microsoft.com/office/drawing/2014/main" id="{3D4D3DCB-A941-4629-98D7-F0444D40E914}"/>
              </a:ext>
            </a:extLst>
          </p:cNvPr>
          <p:cNvSpPr txBox="1"/>
          <p:nvPr/>
        </p:nvSpPr>
        <p:spPr>
          <a:xfrm>
            <a:off x="5315712" y="6134100"/>
            <a:ext cx="3142488" cy="369332"/>
          </a:xfrm>
          <a:prstGeom prst="rect">
            <a:avLst/>
          </a:prstGeom>
          <a:noFill/>
        </p:spPr>
        <p:txBody>
          <a:bodyPr wrap="square" rtlCol="0">
            <a:spAutoFit/>
          </a:bodyPr>
          <a:lstStyle/>
          <a:p>
            <a:r>
              <a:rPr lang="hr-HR" dirty="0">
                <a:latin typeface="+mj-lt"/>
              </a:rPr>
              <a:t>*</a:t>
            </a:r>
            <a:r>
              <a:rPr lang="hr-HR" dirty="0" err="1">
                <a:latin typeface="+mj-lt"/>
              </a:rPr>
              <a:t>Different</a:t>
            </a:r>
            <a:r>
              <a:rPr lang="hr-HR" dirty="0">
                <a:latin typeface="+mj-lt"/>
              </a:rPr>
              <a:t> for </a:t>
            </a:r>
            <a:r>
              <a:rPr lang="hr-HR" dirty="0" err="1">
                <a:latin typeface="+mj-lt"/>
              </a:rPr>
              <a:t>ROBINS</a:t>
            </a:r>
            <a:r>
              <a:rPr lang="hr-HR" dirty="0">
                <a:latin typeface="+mj-lt"/>
              </a:rPr>
              <a:t>-I </a:t>
            </a:r>
            <a:r>
              <a:rPr lang="hr-HR" dirty="0" err="1">
                <a:latin typeface="+mj-lt"/>
              </a:rPr>
              <a:t>tool</a:t>
            </a:r>
            <a:endParaRPr lang="en-GB" dirty="0">
              <a:latin typeface="+mj-lt"/>
            </a:endParaRPr>
          </a:p>
        </p:txBody>
      </p:sp>
    </p:spTree>
    <p:extLst>
      <p:ext uri="{BB962C8B-B14F-4D97-AF65-F5344CB8AC3E}">
        <p14:creationId xmlns:p14="http://schemas.microsoft.com/office/powerpoint/2010/main" val="183084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3.33333E-6 L 0.00052 0.36065 " pathEditMode="relative" rAng="0" ptsTypes="AA">
                                      <p:cBhvr>
                                        <p:cTn id="6" dur="2000" fill="hold"/>
                                        <p:tgtEl>
                                          <p:spTgt spid="6"/>
                                        </p:tgtEl>
                                        <p:attrNameLst>
                                          <p:attrName>ppt_x</p:attrName>
                                          <p:attrName>ppt_y</p:attrName>
                                        </p:attrNameLst>
                                      </p:cBhvr>
                                      <p:rCtr x="17" y="18032"/>
                                    </p:animMotion>
                                  </p:childTnLst>
                                </p:cTn>
                              </p:par>
                              <p:par>
                                <p:cTn id="7" presetID="42" presetClass="path" presetSubtype="0" accel="50000" decel="50000" fill="hold" grpId="0" nodeType="withEffect">
                                  <p:stCondLst>
                                    <p:cond delay="0"/>
                                  </p:stCondLst>
                                  <p:childTnLst>
                                    <p:animMotion origin="layout" path="M 4.16667E-6 -3.7037E-6 L -0.00261 0.35926 " pathEditMode="relative" rAng="0" ptsTypes="AA">
                                      <p:cBhvr>
                                        <p:cTn id="8" dur="2000" fill="hold"/>
                                        <p:tgtEl>
                                          <p:spTgt spid="4"/>
                                        </p:tgtEl>
                                        <p:attrNameLst>
                                          <p:attrName>ppt_x</p:attrName>
                                          <p:attrName>ppt_y</p:attrName>
                                        </p:attrNameLst>
                                      </p:cBhvr>
                                      <p:rCtr x="-139" y="17963"/>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34000" fill="hold" nodeType="clickEffect">
                                  <p:stCondLst>
                                    <p:cond delay="0"/>
                                  </p:stCondLst>
                                  <p:childTnLst>
                                    <p:animMotion origin="layout" path="M -3.61111E-6 0 L 0.00191 0.1412 C 0.00157 0.0125 0.00122 -0.11597 0.00087 -0.24444 " pathEditMode="relative" rAng="0" ptsTypes="AAA">
                                      <p:cBhvr>
                                        <p:cTn id="12" dur="3000" fill="hold"/>
                                        <p:tgtEl>
                                          <p:spTgt spid="10"/>
                                        </p:tgtEl>
                                        <p:attrNameLst>
                                          <p:attrName>ppt_x</p:attrName>
                                          <p:attrName>ppt_y</p:attrName>
                                        </p:attrNameLst>
                                      </p:cBhvr>
                                      <p:rCtr x="87" y="-5162"/>
                                    </p:animMotion>
                                  </p:childTnLst>
                                </p:cTn>
                              </p:par>
                              <p:par>
                                <p:cTn id="13" presetID="0" presetClass="path" presetSubtype="0" accel="34000" fill="hold" grpId="0" nodeType="withEffect">
                                  <p:stCondLst>
                                    <p:cond delay="0"/>
                                  </p:stCondLst>
                                  <p:childTnLst>
                                    <p:animMotion origin="layout" path="M 2.77778E-7 -2.59259E-6 L 0.00191 0.14121 C 0.00156 0.0125 0.00122 -0.11597 0.00087 -0.24444 " pathEditMode="relative" rAng="0" ptsTypes="AAA">
                                      <p:cBhvr>
                                        <p:cTn id="14" dur="3000" fill="hold"/>
                                        <p:tgtEl>
                                          <p:spTgt spid="8"/>
                                        </p:tgtEl>
                                        <p:attrNameLst>
                                          <p:attrName>ppt_x</p:attrName>
                                          <p:attrName>ppt_y</p:attrName>
                                        </p:attrNameLst>
                                      </p:cBhvr>
                                      <p:rCtr x="87" y="-5162"/>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25224" y="1391813"/>
            <a:ext cx="7368948" cy="632838"/>
          </a:xfrm>
        </p:spPr>
        <p:txBody>
          <a:bodyPr/>
          <a:lstStyle/>
          <a:p>
            <a:pPr eaLnBrk="1" hangingPunct="1"/>
            <a:r>
              <a:rPr lang="hr-HR" altLang="en-US" sz="3200" dirty="0" err="1"/>
              <a:t>Certainty</a:t>
            </a:r>
            <a:r>
              <a:rPr lang="hr-HR" altLang="en-US" sz="3200" dirty="0"/>
              <a:t> </a:t>
            </a:r>
            <a:r>
              <a:rPr lang="hr-HR" altLang="en-US" sz="3200" dirty="0" err="1"/>
              <a:t>of</a:t>
            </a:r>
            <a:r>
              <a:rPr lang="hr-HR" altLang="en-US" sz="3200" dirty="0"/>
              <a:t> </a:t>
            </a:r>
            <a:r>
              <a:rPr lang="hr-HR" altLang="en-US" sz="3200" dirty="0" err="1"/>
              <a:t>evidence</a:t>
            </a:r>
            <a:r>
              <a:rPr lang="hr-HR" altLang="en-US" sz="3200" dirty="0"/>
              <a:t>: rating </a:t>
            </a:r>
            <a:r>
              <a:rPr lang="hr-HR" altLang="en-US" sz="3200" dirty="0" err="1"/>
              <a:t>down</a:t>
            </a:r>
            <a:endParaRPr lang="en-AU" altLang="en-US" sz="3200" dirty="0"/>
          </a:p>
        </p:txBody>
      </p:sp>
      <p:sp>
        <p:nvSpPr>
          <p:cNvPr id="9" name="Content Placeholder 2"/>
          <p:cNvSpPr>
            <a:spLocks noGrp="1"/>
          </p:cNvSpPr>
          <p:nvPr>
            <p:ph idx="1"/>
          </p:nvPr>
        </p:nvSpPr>
        <p:spPr>
          <a:xfrm>
            <a:off x="662158" y="2542851"/>
            <a:ext cx="3076222" cy="2561872"/>
          </a:xfrm>
        </p:spPr>
        <p:txBody>
          <a:bodyPr>
            <a:normAutofit/>
          </a:bodyPr>
          <a:lstStyle/>
          <a:p>
            <a:pPr lvl="1" eaLnBrk="1" hangingPunct="1"/>
            <a:r>
              <a:rPr lang="en-US" altLang="en-US" sz="2200" dirty="0"/>
              <a:t>risk of bias</a:t>
            </a:r>
            <a:endParaRPr lang="hr-HR" altLang="en-US" sz="2200" dirty="0"/>
          </a:p>
          <a:p>
            <a:pPr lvl="1"/>
            <a:r>
              <a:rPr lang="en-US" altLang="en-US" sz="2200" dirty="0"/>
              <a:t>imprecision</a:t>
            </a:r>
          </a:p>
          <a:p>
            <a:pPr lvl="1" eaLnBrk="1" hangingPunct="1"/>
            <a:r>
              <a:rPr lang="hr-HR" altLang="en-US" sz="2200" dirty="0" err="1"/>
              <a:t>inconsistency</a:t>
            </a:r>
            <a:endParaRPr lang="en-US" altLang="en-US" sz="2200" dirty="0"/>
          </a:p>
          <a:p>
            <a:pPr lvl="1" eaLnBrk="1" hangingPunct="1"/>
            <a:r>
              <a:rPr lang="hr-HR" altLang="en-US" sz="2200" dirty="0" err="1"/>
              <a:t>indirectness</a:t>
            </a:r>
            <a:endParaRPr lang="hr-HR" altLang="en-US" sz="2200" dirty="0"/>
          </a:p>
          <a:p>
            <a:pPr lvl="1" eaLnBrk="1" hangingPunct="1"/>
            <a:r>
              <a:rPr lang="en-US" altLang="en-US" sz="2200" dirty="0"/>
              <a:t>publication bias</a:t>
            </a:r>
          </a:p>
        </p:txBody>
      </p:sp>
      <p:sp>
        <p:nvSpPr>
          <p:cNvPr id="2" name="TextBox 1"/>
          <p:cNvSpPr txBox="1"/>
          <p:nvPr/>
        </p:nvSpPr>
        <p:spPr>
          <a:xfrm>
            <a:off x="6085808" y="2542851"/>
            <a:ext cx="2009422" cy="3785652"/>
          </a:xfrm>
          <a:prstGeom prst="rect">
            <a:avLst/>
          </a:prstGeom>
          <a:noFill/>
        </p:spPr>
        <p:txBody>
          <a:bodyPr wrap="square" rtlCol="0">
            <a:spAutoFit/>
          </a:bodyPr>
          <a:lstStyle/>
          <a:p>
            <a:r>
              <a:rPr lang="hr-HR" dirty="0">
                <a:latin typeface="+mn-lt"/>
              </a:rPr>
              <a:t>4 – </a:t>
            </a:r>
            <a:r>
              <a:rPr lang="hr-HR" dirty="0" err="1">
                <a:latin typeface="+mn-lt"/>
              </a:rPr>
              <a:t>high</a:t>
            </a:r>
            <a:endParaRPr lang="hr-HR" dirty="0">
              <a:latin typeface="+mn-lt"/>
            </a:endParaRPr>
          </a:p>
          <a:p>
            <a:endParaRPr lang="hr-HR" dirty="0">
              <a:latin typeface="+mn-lt"/>
            </a:endParaRPr>
          </a:p>
          <a:p>
            <a:endParaRPr lang="hr-HR" dirty="0">
              <a:latin typeface="+mn-lt"/>
            </a:endParaRPr>
          </a:p>
          <a:p>
            <a:r>
              <a:rPr lang="hr-HR" dirty="0">
                <a:latin typeface="+mn-lt"/>
              </a:rPr>
              <a:t>3 – </a:t>
            </a:r>
            <a:r>
              <a:rPr lang="hr-HR" dirty="0" err="1">
                <a:latin typeface="+mn-lt"/>
              </a:rPr>
              <a:t>moderate</a:t>
            </a:r>
            <a:endParaRPr lang="hr-HR" dirty="0">
              <a:latin typeface="+mn-lt"/>
            </a:endParaRPr>
          </a:p>
          <a:p>
            <a:endParaRPr lang="hr-HR" dirty="0">
              <a:latin typeface="+mn-lt"/>
            </a:endParaRPr>
          </a:p>
          <a:p>
            <a:endParaRPr lang="hr-HR" dirty="0">
              <a:latin typeface="+mn-lt"/>
            </a:endParaRPr>
          </a:p>
          <a:p>
            <a:r>
              <a:rPr lang="hr-HR" dirty="0">
                <a:latin typeface="+mn-lt"/>
              </a:rPr>
              <a:t>2 – </a:t>
            </a:r>
            <a:r>
              <a:rPr lang="hr-HR" dirty="0" err="1">
                <a:latin typeface="+mn-lt"/>
              </a:rPr>
              <a:t>low</a:t>
            </a:r>
            <a:endParaRPr lang="hr-HR" dirty="0">
              <a:latin typeface="+mn-lt"/>
            </a:endParaRPr>
          </a:p>
          <a:p>
            <a:endParaRPr lang="hr-HR" dirty="0">
              <a:latin typeface="+mn-lt"/>
            </a:endParaRPr>
          </a:p>
          <a:p>
            <a:endParaRPr lang="hr-HR" dirty="0">
              <a:latin typeface="+mn-lt"/>
            </a:endParaRPr>
          </a:p>
          <a:p>
            <a:r>
              <a:rPr lang="hr-HR" dirty="0">
                <a:latin typeface="+mn-lt"/>
              </a:rPr>
              <a:t>1 – </a:t>
            </a:r>
            <a:r>
              <a:rPr lang="hr-HR" dirty="0" err="1">
                <a:latin typeface="+mn-lt"/>
              </a:rPr>
              <a:t>very</a:t>
            </a:r>
            <a:r>
              <a:rPr lang="hr-HR" dirty="0">
                <a:latin typeface="+mn-lt"/>
              </a:rPr>
              <a:t> </a:t>
            </a:r>
            <a:r>
              <a:rPr lang="hr-HR" dirty="0" err="1">
                <a:latin typeface="+mn-lt"/>
              </a:rPr>
              <a:t>low</a:t>
            </a:r>
            <a:endParaRPr lang="hr-HR" dirty="0">
              <a:latin typeface="+mn-lt"/>
            </a:endParaRPr>
          </a:p>
        </p:txBody>
      </p:sp>
      <p:sp>
        <p:nvSpPr>
          <p:cNvPr id="4" name="TextBox 3"/>
          <p:cNvSpPr txBox="1"/>
          <p:nvPr/>
        </p:nvSpPr>
        <p:spPr>
          <a:xfrm>
            <a:off x="3182112" y="2439224"/>
            <a:ext cx="1969929" cy="1292662"/>
          </a:xfrm>
          <a:prstGeom prst="rect">
            <a:avLst/>
          </a:prstGeom>
          <a:noFill/>
        </p:spPr>
        <p:txBody>
          <a:bodyPr wrap="square" rtlCol="0">
            <a:spAutoFit/>
          </a:bodyPr>
          <a:lstStyle/>
          <a:p>
            <a:r>
              <a:rPr lang="hr-HR" sz="2600" b="1" dirty="0">
                <a:latin typeface="+mn-lt"/>
              </a:rPr>
              <a:t>BODY OF EVIDENCE FROM RCT</a:t>
            </a:r>
          </a:p>
        </p:txBody>
      </p:sp>
      <p:sp>
        <p:nvSpPr>
          <p:cNvPr id="7" name="Down Arrow 6"/>
          <p:cNvSpPr/>
          <p:nvPr/>
        </p:nvSpPr>
        <p:spPr>
          <a:xfrm>
            <a:off x="5152041" y="2685446"/>
            <a:ext cx="444383" cy="2662263"/>
          </a:xfrm>
          <a:prstGeom prst="downArrow">
            <a:avLst>
              <a:gd name="adj1" fmla="val 46666"/>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31789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25224" y="1206073"/>
            <a:ext cx="7368948" cy="632838"/>
          </a:xfrm>
        </p:spPr>
        <p:txBody>
          <a:bodyPr/>
          <a:lstStyle/>
          <a:p>
            <a:pPr eaLnBrk="1" hangingPunct="1"/>
            <a:r>
              <a:rPr lang="hr-HR" altLang="en-US" sz="3200" dirty="0" err="1"/>
              <a:t>Certainty</a:t>
            </a:r>
            <a:r>
              <a:rPr lang="hr-HR" altLang="en-US" sz="3200" dirty="0"/>
              <a:t> </a:t>
            </a:r>
            <a:r>
              <a:rPr lang="hr-HR" altLang="en-US" sz="3200" dirty="0" err="1"/>
              <a:t>of</a:t>
            </a:r>
            <a:r>
              <a:rPr lang="hr-HR" altLang="en-US" sz="3200" dirty="0"/>
              <a:t> </a:t>
            </a:r>
            <a:r>
              <a:rPr lang="hr-HR" altLang="en-US" sz="3200" dirty="0" err="1"/>
              <a:t>evidence</a:t>
            </a:r>
            <a:r>
              <a:rPr lang="hr-HR" altLang="en-US" sz="3200" dirty="0"/>
              <a:t>: rating </a:t>
            </a:r>
            <a:r>
              <a:rPr lang="hr-HR" altLang="en-US" sz="3200" dirty="0" err="1"/>
              <a:t>down</a:t>
            </a:r>
            <a:endParaRPr lang="en-AU" altLang="en-US" sz="3200" dirty="0"/>
          </a:p>
        </p:txBody>
      </p:sp>
      <p:sp>
        <p:nvSpPr>
          <p:cNvPr id="9" name="Content Placeholder 2"/>
          <p:cNvSpPr>
            <a:spLocks noGrp="1"/>
          </p:cNvSpPr>
          <p:nvPr>
            <p:ph idx="1"/>
          </p:nvPr>
        </p:nvSpPr>
        <p:spPr>
          <a:xfrm>
            <a:off x="579030" y="2457218"/>
            <a:ext cx="6736169" cy="2561872"/>
          </a:xfrm>
        </p:spPr>
        <p:txBody>
          <a:bodyPr>
            <a:noAutofit/>
          </a:bodyPr>
          <a:lstStyle/>
          <a:p>
            <a:pPr lvl="1" eaLnBrk="1" hangingPunct="1"/>
            <a:r>
              <a:rPr lang="hr-HR" altLang="en-US" sz="2200" dirty="0"/>
              <a:t>rating </a:t>
            </a:r>
            <a:r>
              <a:rPr lang="hr-HR" altLang="en-US" sz="2200" dirty="0" err="1"/>
              <a:t>down</a:t>
            </a:r>
            <a:r>
              <a:rPr lang="hr-HR" altLang="en-US" sz="2200" dirty="0"/>
              <a:t> 1 </a:t>
            </a:r>
            <a:r>
              <a:rPr lang="hr-HR" altLang="en-US" sz="2200" dirty="0" err="1"/>
              <a:t>level</a:t>
            </a:r>
            <a:r>
              <a:rPr lang="hr-HR" altLang="en-US" sz="2200" dirty="0"/>
              <a:t> for </a:t>
            </a:r>
            <a:r>
              <a:rPr lang="hr-HR" altLang="en-US" sz="2200" dirty="0" err="1"/>
              <a:t>serious</a:t>
            </a:r>
            <a:r>
              <a:rPr lang="hr-HR" altLang="en-US" sz="2200" dirty="0"/>
              <a:t> </a:t>
            </a:r>
            <a:r>
              <a:rPr lang="hr-HR" altLang="en-US" sz="2200" dirty="0" err="1"/>
              <a:t>concerns</a:t>
            </a:r>
            <a:endParaRPr lang="hr-HR" altLang="en-US" sz="2200" dirty="0"/>
          </a:p>
          <a:p>
            <a:pPr lvl="1"/>
            <a:r>
              <a:rPr lang="hr-HR" altLang="en-US" sz="2200" dirty="0"/>
              <a:t>rating </a:t>
            </a:r>
            <a:r>
              <a:rPr lang="hr-HR" altLang="en-US" sz="2200" dirty="0" err="1"/>
              <a:t>down</a:t>
            </a:r>
            <a:r>
              <a:rPr lang="hr-HR" altLang="en-US" sz="2200" dirty="0"/>
              <a:t> 2 </a:t>
            </a:r>
            <a:r>
              <a:rPr lang="hr-HR" altLang="en-US" sz="2200" dirty="0" err="1"/>
              <a:t>levels</a:t>
            </a:r>
            <a:r>
              <a:rPr lang="hr-HR" altLang="en-US" sz="2200" dirty="0"/>
              <a:t> for </a:t>
            </a:r>
            <a:r>
              <a:rPr lang="hr-HR" altLang="en-US" sz="2200" dirty="0" err="1"/>
              <a:t>very</a:t>
            </a:r>
            <a:r>
              <a:rPr lang="hr-HR" altLang="en-US" sz="2200" dirty="0"/>
              <a:t> </a:t>
            </a:r>
            <a:r>
              <a:rPr lang="hr-HR" altLang="en-US" sz="2200" dirty="0" err="1"/>
              <a:t>serious</a:t>
            </a:r>
            <a:r>
              <a:rPr lang="hr-HR" altLang="en-US" sz="2200" dirty="0"/>
              <a:t> </a:t>
            </a:r>
            <a:r>
              <a:rPr lang="hr-HR" altLang="en-US" sz="2200" dirty="0" err="1"/>
              <a:t>concerns</a:t>
            </a:r>
            <a:endParaRPr lang="hr-HR" altLang="en-US" sz="2200" dirty="0"/>
          </a:p>
          <a:p>
            <a:pPr lvl="1" eaLnBrk="1" hangingPunct="1"/>
            <a:r>
              <a:rPr lang="hr-HR" altLang="en-US" sz="2200" dirty="0"/>
              <a:t>some (</a:t>
            </a:r>
            <a:r>
              <a:rPr lang="hr-HR" altLang="en-US" sz="2200" dirty="0" err="1"/>
              <a:t>minor</a:t>
            </a:r>
            <a:r>
              <a:rPr lang="hr-HR" altLang="en-US" sz="2200" dirty="0"/>
              <a:t>) </a:t>
            </a:r>
            <a:r>
              <a:rPr lang="hr-HR" altLang="en-US" sz="2200" dirty="0" err="1"/>
              <a:t>concerns</a:t>
            </a:r>
            <a:r>
              <a:rPr lang="hr-HR" altLang="en-US" sz="2200" dirty="0"/>
              <a:t> on more </a:t>
            </a:r>
            <a:r>
              <a:rPr lang="hr-HR" altLang="en-US" sz="2200" dirty="0" err="1"/>
              <a:t>than</a:t>
            </a:r>
            <a:r>
              <a:rPr lang="hr-HR" altLang="en-US" sz="2200" dirty="0"/>
              <a:t> one </a:t>
            </a:r>
            <a:r>
              <a:rPr lang="hr-HR" altLang="en-US" sz="2200" dirty="0" err="1"/>
              <a:t>domain</a:t>
            </a:r>
            <a:r>
              <a:rPr lang="hr-HR" altLang="en-US" sz="2200" dirty="0"/>
              <a:t> </a:t>
            </a:r>
            <a:r>
              <a:rPr lang="hr-HR" altLang="en-US" sz="2200" dirty="0" err="1"/>
              <a:t>can</a:t>
            </a:r>
            <a:r>
              <a:rPr lang="hr-HR" altLang="en-US" sz="2200" dirty="0"/>
              <a:t> </a:t>
            </a:r>
            <a:r>
              <a:rPr lang="hr-HR" altLang="en-US" sz="2200" dirty="0" err="1"/>
              <a:t>amount</a:t>
            </a:r>
            <a:r>
              <a:rPr lang="hr-HR" altLang="en-US" sz="2200" dirty="0"/>
              <a:t> to one </a:t>
            </a:r>
            <a:r>
              <a:rPr lang="hr-HR" altLang="en-US" sz="2200" dirty="0" err="1"/>
              <a:t>full</a:t>
            </a:r>
            <a:r>
              <a:rPr lang="hr-HR" altLang="en-US" sz="2200" dirty="0"/>
              <a:t> </a:t>
            </a:r>
            <a:r>
              <a:rPr lang="hr-HR" altLang="en-US" sz="2200" dirty="0" err="1"/>
              <a:t>level</a:t>
            </a:r>
            <a:r>
              <a:rPr lang="hr-HR" altLang="en-US" sz="2200" dirty="0"/>
              <a:t> </a:t>
            </a:r>
            <a:r>
              <a:rPr lang="hr-HR" altLang="en-US" sz="2200" dirty="0" err="1"/>
              <a:t>rated</a:t>
            </a:r>
            <a:r>
              <a:rPr lang="hr-HR" altLang="en-US" sz="2200" dirty="0"/>
              <a:t> </a:t>
            </a:r>
            <a:r>
              <a:rPr lang="hr-HR" altLang="en-US" sz="2200" dirty="0" err="1"/>
              <a:t>down</a:t>
            </a:r>
            <a:endParaRPr lang="hr-HR" altLang="en-US" sz="2200" dirty="0"/>
          </a:p>
          <a:p>
            <a:pPr lvl="1" eaLnBrk="1" hangingPunct="1"/>
            <a:r>
              <a:rPr lang="hr-HR" altLang="en-US" sz="2200" dirty="0"/>
              <a:t> </a:t>
            </a:r>
            <a:r>
              <a:rPr lang="hr-HR" altLang="en-US" sz="2200" dirty="0" err="1"/>
              <a:t>reducton</a:t>
            </a:r>
            <a:r>
              <a:rPr lang="hr-HR" altLang="en-US" sz="2200" dirty="0"/>
              <a:t> for </a:t>
            </a:r>
            <a:r>
              <a:rPr lang="hr-HR" altLang="en-US" sz="2200" dirty="0" err="1"/>
              <a:t>individual</a:t>
            </a:r>
            <a:r>
              <a:rPr lang="hr-HR" altLang="en-US" sz="2200" dirty="0"/>
              <a:t> </a:t>
            </a:r>
            <a:r>
              <a:rPr lang="hr-HR" altLang="en-US" sz="2200" dirty="0" err="1"/>
              <a:t>domains</a:t>
            </a:r>
            <a:r>
              <a:rPr lang="hr-HR" altLang="en-US" sz="2200" dirty="0"/>
              <a:t> </a:t>
            </a:r>
            <a:r>
              <a:rPr lang="hr-HR" altLang="en-US" sz="2200" dirty="0" err="1"/>
              <a:t>add</a:t>
            </a:r>
            <a:r>
              <a:rPr lang="hr-HR" altLang="en-US" sz="2200" dirty="0"/>
              <a:t> </a:t>
            </a:r>
            <a:r>
              <a:rPr lang="hr-HR" altLang="en-US" sz="2200" dirty="0" err="1"/>
              <a:t>up</a:t>
            </a:r>
            <a:r>
              <a:rPr lang="hr-HR" altLang="en-US" sz="2200" dirty="0"/>
              <a:t> to </a:t>
            </a:r>
            <a:r>
              <a:rPr lang="hr-HR" altLang="en-US" sz="2200" dirty="0" err="1"/>
              <a:t>generate</a:t>
            </a:r>
            <a:r>
              <a:rPr lang="hr-HR" altLang="en-US" sz="2200" dirty="0"/>
              <a:t> </a:t>
            </a:r>
            <a:r>
              <a:rPr lang="hr-HR" altLang="en-US" sz="2200" dirty="0" err="1"/>
              <a:t>the</a:t>
            </a:r>
            <a:r>
              <a:rPr lang="hr-HR" altLang="en-US" sz="2200" dirty="0"/>
              <a:t> </a:t>
            </a:r>
            <a:r>
              <a:rPr lang="hr-HR" altLang="en-US" sz="2200" dirty="0" err="1"/>
              <a:t>final</a:t>
            </a:r>
            <a:r>
              <a:rPr lang="hr-HR" altLang="en-US" sz="2200" dirty="0"/>
              <a:t> rating for </a:t>
            </a:r>
            <a:r>
              <a:rPr lang="hr-HR" altLang="en-US" sz="2200" dirty="0" err="1"/>
              <a:t>the</a:t>
            </a:r>
            <a:r>
              <a:rPr lang="hr-HR" altLang="en-US" sz="2200" dirty="0"/>
              <a:t> </a:t>
            </a:r>
            <a:r>
              <a:rPr lang="hr-HR" altLang="en-US" sz="2200" dirty="0" err="1"/>
              <a:t>outcome</a:t>
            </a:r>
            <a:endParaRPr lang="hr-HR" altLang="en-US" sz="2200" dirty="0"/>
          </a:p>
          <a:p>
            <a:pPr lvl="1" eaLnBrk="1" hangingPunct="1"/>
            <a:r>
              <a:rPr lang="hr-HR" altLang="en-US" sz="2200" dirty="0" err="1"/>
              <a:t>not</a:t>
            </a:r>
            <a:r>
              <a:rPr lang="hr-HR" altLang="en-US" sz="2200" dirty="0"/>
              <a:t> </a:t>
            </a:r>
            <a:r>
              <a:rPr lang="hr-HR" altLang="en-US" sz="2200" dirty="0" err="1"/>
              <a:t>possible</a:t>
            </a:r>
            <a:r>
              <a:rPr lang="hr-HR" altLang="en-US" sz="2200" dirty="0"/>
              <a:t> to </a:t>
            </a:r>
            <a:r>
              <a:rPr lang="hr-HR" altLang="en-US" sz="2200" dirty="0" err="1"/>
              <a:t>go</a:t>
            </a:r>
            <a:r>
              <a:rPr lang="hr-HR" altLang="en-US" sz="2200" dirty="0"/>
              <a:t> </a:t>
            </a:r>
            <a:r>
              <a:rPr lang="hr-HR" altLang="en-US" sz="2200" dirty="0" err="1"/>
              <a:t>below</a:t>
            </a:r>
            <a:r>
              <a:rPr lang="hr-HR" altLang="en-US" sz="2200" dirty="0"/>
              <a:t> ‘</a:t>
            </a:r>
            <a:r>
              <a:rPr lang="hr-HR" altLang="en-US" sz="2200" dirty="0" err="1"/>
              <a:t>very</a:t>
            </a:r>
            <a:r>
              <a:rPr lang="hr-HR" altLang="en-US" sz="2200" dirty="0"/>
              <a:t> </a:t>
            </a:r>
            <a:r>
              <a:rPr lang="hr-HR" altLang="en-US" sz="2200" dirty="0" err="1"/>
              <a:t>low</a:t>
            </a:r>
            <a:r>
              <a:rPr lang="hr-HR" altLang="en-US" sz="2200" dirty="0"/>
              <a:t>’</a:t>
            </a:r>
            <a:endParaRPr lang="en-US" altLang="en-US" sz="2200" dirty="0"/>
          </a:p>
        </p:txBody>
      </p:sp>
    </p:spTree>
    <p:extLst>
      <p:ext uri="{BB962C8B-B14F-4D97-AF65-F5344CB8AC3E}">
        <p14:creationId xmlns:p14="http://schemas.microsoft.com/office/powerpoint/2010/main" val="1705538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pPr eaLnBrk="1" hangingPunct="1"/>
            <a:r>
              <a:rPr lang="en-AU" altLang="x-none" sz="3200" dirty="0"/>
              <a:t>An example</a:t>
            </a:r>
            <a:r>
              <a:rPr lang="hr-HR" altLang="x-none" sz="3200" dirty="0"/>
              <a:t>: </a:t>
            </a:r>
            <a:r>
              <a:rPr lang="hr-HR" altLang="x-none" sz="3200" dirty="0" err="1"/>
              <a:t>Caffeine</a:t>
            </a:r>
            <a:r>
              <a:rPr lang="hr-HR" altLang="x-none" sz="3200" dirty="0"/>
              <a:t> </a:t>
            </a:r>
            <a:r>
              <a:rPr lang="hr-HR" altLang="x-none" sz="3200" dirty="0" err="1"/>
              <a:t>review</a:t>
            </a:r>
            <a:endParaRPr lang="en-AU" altLang="x-none" sz="3200" dirty="0"/>
          </a:p>
        </p:txBody>
      </p:sp>
      <p:sp>
        <p:nvSpPr>
          <p:cNvPr id="14339" name="Content Placeholder 2"/>
          <p:cNvSpPr>
            <a:spLocks noGrp="1"/>
          </p:cNvSpPr>
          <p:nvPr>
            <p:ph idx="4294967295"/>
          </p:nvPr>
        </p:nvSpPr>
        <p:spPr>
          <a:xfrm>
            <a:off x="208344" y="2390872"/>
            <a:ext cx="8229600" cy="360363"/>
          </a:xfrm>
        </p:spPr>
        <p:txBody>
          <a:bodyPr>
            <a:normAutofit lnSpcReduction="10000"/>
          </a:bodyPr>
          <a:lstStyle/>
          <a:p>
            <a:pPr eaLnBrk="1" hangingPunct="1">
              <a:buFont typeface="Arial" charset="0"/>
              <a:buNone/>
              <a:defRPr/>
            </a:pPr>
            <a:r>
              <a:rPr lang="hr-HR" sz="2400" b="1" dirty="0" err="1">
                <a:solidFill>
                  <a:schemeClr val="accent1"/>
                </a:solidFill>
              </a:rPr>
              <a:t>Outcome</a:t>
            </a:r>
            <a:r>
              <a:rPr lang="hr-HR" sz="2400" b="1" dirty="0">
                <a:solidFill>
                  <a:schemeClr val="accent1"/>
                </a:solidFill>
              </a:rPr>
              <a:t>: </a:t>
            </a:r>
            <a:r>
              <a:rPr lang="hr-HR" sz="2400" b="1" dirty="0" err="1">
                <a:solidFill>
                  <a:schemeClr val="accent1"/>
                </a:solidFill>
              </a:rPr>
              <a:t>sleep</a:t>
            </a:r>
            <a:r>
              <a:rPr lang="hr-HR" sz="2400" b="1" dirty="0">
                <a:solidFill>
                  <a:schemeClr val="accent1"/>
                </a:solidFill>
              </a:rPr>
              <a:t> </a:t>
            </a:r>
            <a:r>
              <a:rPr lang="hr-HR" sz="2400" b="1" dirty="0" err="1">
                <a:solidFill>
                  <a:schemeClr val="accent1"/>
                </a:solidFill>
              </a:rPr>
              <a:t>disruption</a:t>
            </a:r>
            <a:endParaRPr lang="en-US" sz="2400" b="1" dirty="0">
              <a:solidFill>
                <a:schemeClr val="accent1"/>
              </a:solidFill>
            </a:endParaRPr>
          </a:p>
        </p:txBody>
      </p:sp>
      <p:pic>
        <p:nvPicPr>
          <p:cNvPr id="3" name="Slika 2" descr="Slika na kojoj se prikazuje snimka zaslona&#10;&#10;Opis je generiran uz vrlo visoku pouzdanost">
            <a:extLst>
              <a:ext uri="{FF2B5EF4-FFF2-40B4-BE49-F238E27FC236}">
                <a16:creationId xmlns:a16="http://schemas.microsoft.com/office/drawing/2014/main" id="{D4FB1AE0-A2AC-4934-BE15-7251D9338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1670"/>
            <a:ext cx="9144000" cy="2302446"/>
          </a:xfrm>
          <a:prstGeom prst="rect">
            <a:avLst/>
          </a:prstGeom>
        </p:spPr>
      </p:pic>
    </p:spTree>
    <p:extLst>
      <p:ext uri="{BB962C8B-B14F-4D97-AF65-F5344CB8AC3E}">
        <p14:creationId xmlns:p14="http://schemas.microsoft.com/office/powerpoint/2010/main" val="1326389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itle 1"/>
          <p:cNvSpPr>
            <a:spLocks noGrp="1"/>
          </p:cNvSpPr>
          <p:nvPr>
            <p:ph type="title"/>
          </p:nvPr>
        </p:nvSpPr>
        <p:spPr>
          <a:xfrm>
            <a:off x="235765" y="1289867"/>
            <a:ext cx="4157936" cy="566057"/>
          </a:xfrm>
        </p:spPr>
        <p:txBody>
          <a:bodyPr/>
          <a:lstStyle/>
          <a:p>
            <a:r>
              <a:rPr lang="en-CA" altLang="en-US" sz="3200" dirty="0">
                <a:solidFill>
                  <a:srgbClr val="962D91"/>
                </a:solidFill>
              </a:rPr>
              <a:t>Risk of </a:t>
            </a:r>
            <a:r>
              <a:rPr lang="hr-HR" altLang="en-US" sz="3200" dirty="0">
                <a:solidFill>
                  <a:srgbClr val="962D91"/>
                </a:solidFill>
              </a:rPr>
              <a:t>b</a:t>
            </a:r>
            <a:r>
              <a:rPr lang="en-CA" altLang="en-US" sz="3200" dirty="0" err="1">
                <a:solidFill>
                  <a:srgbClr val="962D91"/>
                </a:solidFill>
              </a:rPr>
              <a:t>ias</a:t>
            </a:r>
            <a:endParaRPr lang="en-US" altLang="en-US" sz="3200" dirty="0"/>
          </a:p>
        </p:txBody>
      </p:sp>
      <p:sp>
        <p:nvSpPr>
          <p:cNvPr id="10244" name="Content Placeholder 2"/>
          <p:cNvSpPr>
            <a:spLocks noGrp="1"/>
          </p:cNvSpPr>
          <p:nvPr>
            <p:ph idx="1"/>
          </p:nvPr>
        </p:nvSpPr>
        <p:spPr>
          <a:xfrm>
            <a:off x="235764" y="2087176"/>
            <a:ext cx="8165851" cy="2277534"/>
          </a:xfrm>
        </p:spPr>
        <p:txBody>
          <a:bodyPr/>
          <a:lstStyle/>
          <a:p>
            <a:pPr eaLnBrk="1" hangingPunct="1"/>
            <a:r>
              <a:rPr lang="en-CA" altLang="en-US" sz="2200" dirty="0"/>
              <a:t>for studies that provided data for each outcome:</a:t>
            </a:r>
          </a:p>
          <a:p>
            <a:pPr lvl="1" eaLnBrk="1" hangingPunct="1"/>
            <a:r>
              <a:rPr lang="en-CA" altLang="en-US" dirty="0"/>
              <a:t>what is the overall risk of bias of these studies</a:t>
            </a:r>
          </a:p>
          <a:p>
            <a:pPr lvl="1" eaLnBrk="1" hangingPunct="1"/>
            <a:r>
              <a:rPr lang="en-CA" altLang="en-US" dirty="0"/>
              <a:t>does the risk of bias reduce our confidence  in the effect?</a:t>
            </a:r>
            <a:endParaRPr lang="hr-HR" altLang="en-US" dirty="0"/>
          </a:p>
          <a:p>
            <a:pPr lvl="1"/>
            <a:r>
              <a:rPr lang="en-CA" dirty="0"/>
              <a:t>consider the relative importance of each domain </a:t>
            </a:r>
            <a:r>
              <a:rPr lang="hr-HR" dirty="0"/>
              <a:t>for </a:t>
            </a:r>
            <a:r>
              <a:rPr lang="hr-HR" dirty="0" err="1"/>
              <a:t>the</a:t>
            </a:r>
            <a:r>
              <a:rPr lang="en-CA" dirty="0"/>
              <a:t> particular outcome</a:t>
            </a:r>
            <a:endParaRPr lang="en-US" altLang="en-US" dirty="0"/>
          </a:p>
        </p:txBody>
      </p:sp>
      <p:pic>
        <p:nvPicPr>
          <p:cNvPr id="12" name="Slika 11" descr="Slika na kojoj se prikazuje isječak crteža&#10;&#10;Opis je generiran uz vrlo visoku pouzdanost">
            <a:extLst>
              <a:ext uri="{FF2B5EF4-FFF2-40B4-BE49-F238E27FC236}">
                <a16:creationId xmlns:a16="http://schemas.microsoft.com/office/drawing/2014/main" id="{B47E7E1F-C55F-449C-BC7C-553279DBEC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50" y="443765"/>
            <a:ext cx="1895662" cy="632837"/>
          </a:xfrm>
          <a:prstGeom prst="rect">
            <a:avLst/>
          </a:prstGeom>
        </p:spPr>
      </p:pic>
      <p:sp>
        <p:nvSpPr>
          <p:cNvPr id="2" name="Rectangle 1">
            <a:extLst>
              <a:ext uri="{FF2B5EF4-FFF2-40B4-BE49-F238E27FC236}">
                <a16:creationId xmlns:a16="http://schemas.microsoft.com/office/drawing/2014/main" id="{BF3313DF-B739-7D48-86BF-DD8D4A7A428C}"/>
              </a:ext>
            </a:extLst>
          </p:cNvPr>
          <p:cNvSpPr/>
          <p:nvPr/>
        </p:nvSpPr>
        <p:spPr>
          <a:xfrm>
            <a:off x="7592291" y="595745"/>
            <a:ext cx="263236" cy="94211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F136CD6-52B6-4EC3-836B-29B367F4DCAB}"/>
              </a:ext>
            </a:extLst>
          </p:cNvPr>
          <p:cNvPicPr>
            <a:picLocks noChangeAspect="1"/>
          </p:cNvPicPr>
          <p:nvPr/>
        </p:nvPicPr>
        <p:blipFill>
          <a:blip r:embed="rId4"/>
          <a:stretch>
            <a:fillRect/>
          </a:stretch>
        </p:blipFill>
        <p:spPr>
          <a:xfrm>
            <a:off x="45961" y="3929380"/>
            <a:ext cx="9083952" cy="2178838"/>
          </a:xfrm>
          <a:prstGeom prst="rect">
            <a:avLst/>
          </a:prstGeom>
        </p:spPr>
      </p:pic>
    </p:spTree>
    <p:extLst>
      <p:ext uri="{BB962C8B-B14F-4D97-AF65-F5344CB8AC3E}">
        <p14:creationId xmlns:p14="http://schemas.microsoft.com/office/powerpoint/2010/main" val="147608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2700" dirty="0"/>
              <a:t>Is the risk of bias…</a:t>
            </a:r>
          </a:p>
        </p:txBody>
      </p:sp>
      <p:sp>
        <p:nvSpPr>
          <p:cNvPr id="3" name="Content Placeholder 2"/>
          <p:cNvSpPr>
            <a:spLocks noGrp="1"/>
          </p:cNvSpPr>
          <p:nvPr>
            <p:ph idx="1"/>
          </p:nvPr>
        </p:nvSpPr>
        <p:spPr>
          <a:xfrm>
            <a:off x="2534756" y="2260511"/>
            <a:ext cx="6120000" cy="3909600"/>
          </a:xfrm>
        </p:spPr>
        <p:txBody>
          <a:bodyPr/>
          <a:lstStyle/>
          <a:p>
            <a:r>
              <a:rPr lang="en-CA" dirty="0"/>
              <a:t>Not serious</a:t>
            </a:r>
          </a:p>
          <a:p>
            <a:endParaRPr lang="en-CA" dirty="0"/>
          </a:p>
          <a:p>
            <a:r>
              <a:rPr lang="en-CA" dirty="0"/>
              <a:t>Serious</a:t>
            </a:r>
          </a:p>
          <a:p>
            <a:endParaRPr lang="en-CA" dirty="0"/>
          </a:p>
          <a:p>
            <a:r>
              <a:rPr lang="en-CA" dirty="0"/>
              <a:t>Very </a:t>
            </a:r>
            <a:r>
              <a:rPr lang="hr-HR" dirty="0"/>
              <a:t>s</a:t>
            </a:r>
            <a:r>
              <a:rPr lang="en-CA" dirty="0" err="1"/>
              <a:t>erious</a:t>
            </a:r>
            <a:endParaRPr lang="en-CA" dirty="0"/>
          </a:p>
        </p:txBody>
      </p:sp>
      <p:sp>
        <p:nvSpPr>
          <p:cNvPr id="4" name="Rounded Rectangle 3"/>
          <p:cNvSpPr/>
          <p:nvPr/>
        </p:nvSpPr>
        <p:spPr>
          <a:xfrm>
            <a:off x="1709682" y="2240868"/>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Rounded Rectangle 4"/>
          <p:cNvSpPr/>
          <p:nvPr/>
        </p:nvSpPr>
        <p:spPr>
          <a:xfrm>
            <a:off x="1732295" y="3127113"/>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Rounded Rectangle 5"/>
          <p:cNvSpPr/>
          <p:nvPr/>
        </p:nvSpPr>
        <p:spPr>
          <a:xfrm>
            <a:off x="1732295" y="3972284"/>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 name="Title 1"/>
          <p:cNvSpPr txBox="1">
            <a:spLocks/>
          </p:cNvSpPr>
          <p:nvPr/>
        </p:nvSpPr>
        <p:spPr>
          <a:xfrm>
            <a:off x="1331640" y="4858529"/>
            <a:ext cx="6492846"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700" dirty="0"/>
              <a:t>…enough that my confidence in the result is reduced?</a:t>
            </a:r>
          </a:p>
        </p:txBody>
      </p:sp>
    </p:spTree>
    <p:extLst>
      <p:ext uri="{BB962C8B-B14F-4D97-AF65-F5344CB8AC3E}">
        <p14:creationId xmlns:p14="http://schemas.microsoft.com/office/powerpoint/2010/main" val="317801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4684"/>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1"/>
          <p:cNvSpPr>
            <a:spLocks noGrp="1"/>
          </p:cNvSpPr>
          <p:nvPr>
            <p:ph type="title"/>
          </p:nvPr>
        </p:nvSpPr>
        <p:spPr>
          <a:xfrm>
            <a:off x="329318" y="959656"/>
            <a:ext cx="8866188" cy="855663"/>
          </a:xfrm>
        </p:spPr>
        <p:txBody>
          <a:bodyPr/>
          <a:lstStyle/>
          <a:p>
            <a:pPr eaLnBrk="1" hangingPunct="1"/>
            <a:r>
              <a:rPr lang="en-CA" altLang="en-US" sz="3200" dirty="0"/>
              <a:t>Imprecision</a:t>
            </a:r>
            <a:endParaRPr lang="en-US" altLang="en-US" sz="3200" dirty="0"/>
          </a:p>
        </p:txBody>
      </p:sp>
      <p:sp>
        <p:nvSpPr>
          <p:cNvPr id="11267" name="Content Placeholder 2"/>
          <p:cNvSpPr>
            <a:spLocks noGrp="1"/>
          </p:cNvSpPr>
          <p:nvPr>
            <p:ph idx="1"/>
          </p:nvPr>
        </p:nvSpPr>
        <p:spPr>
          <a:xfrm>
            <a:off x="502356" y="2018518"/>
            <a:ext cx="6512055" cy="2153533"/>
          </a:xfrm>
        </p:spPr>
        <p:txBody>
          <a:bodyPr>
            <a:normAutofit/>
          </a:bodyPr>
          <a:lstStyle/>
          <a:p>
            <a:pPr eaLnBrk="1" hangingPunct="1"/>
            <a:r>
              <a:rPr lang="hr-HR" altLang="en-US" sz="2200" b="1" dirty="0"/>
              <a:t>A) s</a:t>
            </a:r>
            <a:r>
              <a:rPr lang="en-CA" altLang="en-US" sz="2200" b="1" dirty="0"/>
              <a:t>ample size and number of events</a:t>
            </a:r>
          </a:p>
          <a:p>
            <a:pPr lvl="1" eaLnBrk="1" hangingPunct="1"/>
            <a:r>
              <a:rPr lang="hr-HR" altLang="en-US" dirty="0" err="1"/>
              <a:t>Optimal</a:t>
            </a:r>
            <a:r>
              <a:rPr lang="hr-HR" altLang="en-US" dirty="0"/>
              <a:t> </a:t>
            </a:r>
            <a:r>
              <a:rPr lang="hr-HR" altLang="en-US" dirty="0" err="1"/>
              <a:t>Information</a:t>
            </a:r>
            <a:r>
              <a:rPr lang="hr-HR" altLang="en-US" dirty="0"/>
              <a:t> </a:t>
            </a:r>
            <a:r>
              <a:rPr lang="hr-HR" altLang="en-US" dirty="0" err="1"/>
              <a:t>Size</a:t>
            </a:r>
            <a:r>
              <a:rPr lang="hr-HR" altLang="en-US" dirty="0"/>
              <a:t> - </a:t>
            </a:r>
            <a:r>
              <a:rPr lang="en-CA" altLang="en-US" dirty="0"/>
              <a:t>a sample size sufficient for one adequately powered study</a:t>
            </a:r>
          </a:p>
          <a:p>
            <a:pPr lvl="1" eaLnBrk="1" hangingPunct="1"/>
            <a:r>
              <a:rPr lang="hr-HR" altLang="en-US" dirty="0" err="1"/>
              <a:t>rule</a:t>
            </a:r>
            <a:r>
              <a:rPr lang="hr-HR" altLang="en-US" dirty="0"/>
              <a:t> of </a:t>
            </a:r>
            <a:r>
              <a:rPr lang="hr-HR" altLang="en-US" dirty="0" err="1"/>
              <a:t>thumb</a:t>
            </a:r>
            <a:r>
              <a:rPr lang="hr-HR" altLang="en-US" dirty="0"/>
              <a:t> – min. 400 </a:t>
            </a:r>
            <a:r>
              <a:rPr lang="hr-HR" altLang="en-US" dirty="0" err="1"/>
              <a:t>events</a:t>
            </a:r>
            <a:r>
              <a:rPr lang="hr-HR" altLang="en-US" dirty="0"/>
              <a:t> (</a:t>
            </a:r>
            <a:r>
              <a:rPr lang="hr-HR" altLang="en-US" dirty="0" err="1"/>
              <a:t>dichotomous</a:t>
            </a:r>
            <a:r>
              <a:rPr lang="hr-HR" altLang="en-US" dirty="0"/>
              <a:t>), 400 </a:t>
            </a:r>
            <a:r>
              <a:rPr lang="hr-HR" altLang="en-US" dirty="0" err="1"/>
              <a:t>people</a:t>
            </a:r>
            <a:r>
              <a:rPr lang="hr-HR" altLang="en-US" dirty="0"/>
              <a:t> (</a:t>
            </a:r>
            <a:r>
              <a:rPr lang="hr-HR" altLang="en-US" dirty="0" err="1"/>
              <a:t>continuous</a:t>
            </a:r>
            <a:r>
              <a:rPr lang="hr-HR" altLang="en-US" dirty="0"/>
              <a:t>)</a:t>
            </a:r>
            <a:endParaRPr lang="en-CA" altLang="en-US" dirty="0"/>
          </a:p>
        </p:txBody>
      </p:sp>
    </p:spTree>
    <p:extLst>
      <p:ext uri="{BB962C8B-B14F-4D97-AF65-F5344CB8AC3E}">
        <p14:creationId xmlns:p14="http://schemas.microsoft.com/office/powerpoint/2010/main" val="289215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6"/>
          <p:cNvSpPr>
            <a:spLocks noGrp="1"/>
          </p:cNvSpPr>
          <p:nvPr>
            <p:ph type="title"/>
          </p:nvPr>
        </p:nvSpPr>
        <p:spPr>
          <a:xfrm>
            <a:off x="439737" y="1278067"/>
            <a:ext cx="8461891" cy="632838"/>
          </a:xfrm>
        </p:spPr>
        <p:txBody>
          <a:bodyPr/>
          <a:lstStyle/>
          <a:p>
            <a:r>
              <a:rPr lang="en-US" altLang="en-US" dirty="0"/>
              <a:t>Steps of a Cochrane </a:t>
            </a:r>
            <a:r>
              <a:rPr lang="hr-HR" altLang="en-US"/>
              <a:t>Review</a:t>
            </a:r>
            <a:endParaRPr lang="en-AU" altLang="en-US" dirty="0"/>
          </a:p>
        </p:txBody>
      </p:sp>
      <p:sp>
        <p:nvSpPr>
          <p:cNvPr id="15363" name="Content Placeholder 8"/>
          <p:cNvSpPr>
            <a:spLocks noGrp="1"/>
          </p:cNvSpPr>
          <p:nvPr>
            <p:ph idx="4294967295"/>
          </p:nvPr>
        </p:nvSpPr>
        <p:spPr>
          <a:xfrm>
            <a:off x="439737" y="2030349"/>
            <a:ext cx="8229600" cy="4598988"/>
          </a:xfrm>
        </p:spPr>
        <p:txBody>
          <a:bodyPr/>
          <a:lstStyle/>
          <a:p>
            <a:pPr marL="457200" indent="-457200" eaLnBrk="1" hangingPunct="1">
              <a:buFont typeface="Calibri" panose="020F0502020204030204" pitchFamily="34" charset="0"/>
              <a:buAutoNum type="arabicPeriod"/>
            </a:pPr>
            <a:r>
              <a:rPr lang="en-US" altLang="en-US" sz="2200" dirty="0"/>
              <a:t>define the question</a:t>
            </a:r>
          </a:p>
          <a:p>
            <a:pPr marL="457200" indent="-457200" eaLnBrk="1" hangingPunct="1">
              <a:buFont typeface="Calibri" panose="020F0502020204030204" pitchFamily="34" charset="0"/>
              <a:buAutoNum type="arabicPeriod"/>
            </a:pPr>
            <a:r>
              <a:rPr lang="en-AU" altLang="en-US" sz="2200" dirty="0"/>
              <a:t>plan eligibility criteria</a:t>
            </a:r>
          </a:p>
          <a:p>
            <a:pPr marL="457200" indent="-457200" eaLnBrk="1" hangingPunct="1">
              <a:buFont typeface="Calibri" panose="020F0502020204030204" pitchFamily="34" charset="0"/>
              <a:buAutoNum type="arabicPeriod"/>
            </a:pPr>
            <a:r>
              <a:rPr lang="en-AU" altLang="en-US" sz="2200" dirty="0"/>
              <a:t>plan methods</a:t>
            </a:r>
          </a:p>
          <a:p>
            <a:pPr marL="457200" indent="-457200" eaLnBrk="1" hangingPunct="1">
              <a:buFont typeface="Calibri" panose="020F0502020204030204" pitchFamily="34" charset="0"/>
              <a:buAutoNum type="arabicPeriod"/>
            </a:pPr>
            <a:r>
              <a:rPr lang="en-US" altLang="en-US" sz="2200" dirty="0"/>
              <a:t>search for studies</a:t>
            </a:r>
          </a:p>
          <a:p>
            <a:pPr marL="457200" indent="-457200" eaLnBrk="1" hangingPunct="1">
              <a:buFont typeface="Calibri" panose="020F0502020204030204" pitchFamily="34" charset="0"/>
              <a:buAutoNum type="arabicPeriod"/>
            </a:pPr>
            <a:r>
              <a:rPr lang="en-US" altLang="en-US" sz="2200" dirty="0"/>
              <a:t>apply eligibility criteria</a:t>
            </a:r>
          </a:p>
          <a:p>
            <a:pPr marL="457200" indent="-457200" eaLnBrk="1" hangingPunct="1">
              <a:buFont typeface="Calibri" panose="020F0502020204030204" pitchFamily="34" charset="0"/>
              <a:buAutoNum type="arabicPeriod"/>
            </a:pPr>
            <a:r>
              <a:rPr lang="en-US" altLang="en-US" sz="2200" dirty="0"/>
              <a:t>collect data</a:t>
            </a:r>
          </a:p>
          <a:p>
            <a:pPr marL="457200" indent="-457200" eaLnBrk="1" hangingPunct="1">
              <a:buFont typeface="Calibri" panose="020F0502020204030204" pitchFamily="34" charset="0"/>
              <a:buAutoNum type="arabicPeriod"/>
            </a:pPr>
            <a:r>
              <a:rPr lang="en-US" altLang="en-US" sz="2200" dirty="0"/>
              <a:t>assess studies for risk of bias</a:t>
            </a:r>
          </a:p>
          <a:p>
            <a:pPr marL="457200" indent="-457200" eaLnBrk="1" hangingPunct="1">
              <a:buFont typeface="Calibri" panose="020F0502020204030204" pitchFamily="34" charset="0"/>
              <a:buAutoNum type="arabicPeriod"/>
            </a:pPr>
            <a:r>
              <a:rPr lang="en-US" altLang="en-US" sz="2200" dirty="0" err="1"/>
              <a:t>analyse</a:t>
            </a:r>
            <a:r>
              <a:rPr lang="en-US" altLang="en-US" sz="2200" dirty="0"/>
              <a:t> and present results</a:t>
            </a:r>
          </a:p>
          <a:p>
            <a:pPr marL="457200" indent="-457200" eaLnBrk="1" hangingPunct="1">
              <a:buFont typeface="Calibri" panose="020F0502020204030204" pitchFamily="34" charset="0"/>
              <a:buAutoNum type="arabicPeriod"/>
            </a:pPr>
            <a:r>
              <a:rPr lang="en-US" altLang="en-US" sz="2200" b="1" dirty="0"/>
              <a:t>interpret results and draw conclusions</a:t>
            </a:r>
          </a:p>
          <a:p>
            <a:pPr marL="457200" indent="-457200" eaLnBrk="1" hangingPunct="1">
              <a:buFont typeface="Calibri" panose="020F0502020204030204" pitchFamily="34" charset="0"/>
              <a:buAutoNum type="arabicPeriod"/>
            </a:pPr>
            <a:r>
              <a:rPr lang="en-US" altLang="en-US" sz="2200" dirty="0"/>
              <a:t>improve and update review</a:t>
            </a:r>
            <a:endParaRPr lang="en-AU" altLang="en-US" sz="2200" dirty="0"/>
          </a:p>
        </p:txBody>
      </p:sp>
    </p:spTree>
    <p:extLst>
      <p:ext uri="{BB962C8B-B14F-4D97-AF65-F5344CB8AC3E}">
        <p14:creationId xmlns:p14="http://schemas.microsoft.com/office/powerpoint/2010/main" val="286894229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0855"/>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1"/>
          <p:cNvSpPr>
            <a:spLocks noGrp="1"/>
          </p:cNvSpPr>
          <p:nvPr>
            <p:ph type="title"/>
          </p:nvPr>
        </p:nvSpPr>
        <p:spPr>
          <a:xfrm>
            <a:off x="284162" y="904217"/>
            <a:ext cx="8866188" cy="855663"/>
          </a:xfrm>
        </p:spPr>
        <p:txBody>
          <a:bodyPr/>
          <a:lstStyle/>
          <a:p>
            <a:pPr eaLnBrk="1" hangingPunct="1"/>
            <a:r>
              <a:rPr lang="en-CA" altLang="en-US" sz="3200" dirty="0"/>
              <a:t>Imprecision</a:t>
            </a:r>
            <a:endParaRPr lang="en-US" altLang="en-US" sz="3200" dirty="0"/>
          </a:p>
        </p:txBody>
      </p:sp>
      <p:sp>
        <p:nvSpPr>
          <p:cNvPr id="11267" name="Content Placeholder 2"/>
          <p:cNvSpPr>
            <a:spLocks noGrp="1"/>
          </p:cNvSpPr>
          <p:nvPr>
            <p:ph idx="1"/>
          </p:nvPr>
        </p:nvSpPr>
        <p:spPr>
          <a:xfrm>
            <a:off x="457200" y="1992109"/>
            <a:ext cx="8520113" cy="2085799"/>
          </a:xfrm>
        </p:spPr>
        <p:txBody>
          <a:bodyPr>
            <a:normAutofit/>
          </a:bodyPr>
          <a:lstStyle/>
          <a:p>
            <a:pPr eaLnBrk="1" hangingPunct="1"/>
            <a:r>
              <a:rPr lang="hr-HR" altLang="en-US" sz="2200" b="1" dirty="0"/>
              <a:t>B) </a:t>
            </a:r>
            <a:r>
              <a:rPr lang="en-CA" altLang="en-US" sz="2200" b="1" dirty="0"/>
              <a:t>confidence intervals </a:t>
            </a:r>
          </a:p>
          <a:p>
            <a:pPr lvl="1" eaLnBrk="1" hangingPunct="1"/>
            <a:r>
              <a:rPr lang="en-CA" altLang="en-US" dirty="0"/>
              <a:t>do they include contradictory conclusions?</a:t>
            </a:r>
          </a:p>
          <a:p>
            <a:pPr lvl="2" eaLnBrk="1" hangingPunct="1"/>
            <a:r>
              <a:rPr lang="en-CA" altLang="en-US" sz="2000" dirty="0"/>
              <a:t>i.e. no effect </a:t>
            </a:r>
            <a:r>
              <a:rPr lang="en-CA" altLang="en-US" sz="2000" b="1" u="sng" dirty="0"/>
              <a:t>AND</a:t>
            </a:r>
            <a:r>
              <a:rPr lang="en-CA" altLang="en-US" sz="2000" dirty="0"/>
              <a:t> an appreciable benefit or harm </a:t>
            </a:r>
          </a:p>
        </p:txBody>
      </p:sp>
      <p:sp>
        <p:nvSpPr>
          <p:cNvPr id="2" name="TextBox 1">
            <a:extLst>
              <a:ext uri="{FF2B5EF4-FFF2-40B4-BE49-F238E27FC236}">
                <a16:creationId xmlns:a16="http://schemas.microsoft.com/office/drawing/2014/main" id="{20EB8D4B-CADD-824F-A7C0-CB606E4516E8}"/>
              </a:ext>
            </a:extLst>
          </p:cNvPr>
          <p:cNvSpPr txBox="1"/>
          <p:nvPr/>
        </p:nvSpPr>
        <p:spPr>
          <a:xfrm>
            <a:off x="1930465" y="6160483"/>
            <a:ext cx="5095306" cy="430887"/>
          </a:xfrm>
          <a:prstGeom prst="rect">
            <a:avLst/>
          </a:prstGeom>
          <a:noFill/>
        </p:spPr>
        <p:txBody>
          <a:bodyPr wrap="none" rtlCol="0">
            <a:spAutoFit/>
          </a:bodyPr>
          <a:lstStyle/>
          <a:p>
            <a:r>
              <a:rPr lang="hr-HR" sz="2200" b="1" spc="-40" dirty="0">
                <a:solidFill>
                  <a:schemeClr val="bg2"/>
                </a:solidFill>
                <a:latin typeface="+mj-lt"/>
                <a:ea typeface="+mj-ea"/>
                <a:cs typeface="+mj-cs"/>
              </a:rPr>
              <a:t>But </a:t>
            </a:r>
            <a:r>
              <a:rPr lang="hr-HR" sz="2200" b="1" spc="-40" dirty="0" err="1">
                <a:solidFill>
                  <a:schemeClr val="bg2"/>
                </a:solidFill>
                <a:latin typeface="+mj-lt"/>
                <a:ea typeface="+mj-ea"/>
                <a:cs typeface="+mj-cs"/>
              </a:rPr>
              <a:t>what</a:t>
            </a:r>
            <a:r>
              <a:rPr lang="hr-HR" sz="2200" b="1" spc="-40" dirty="0">
                <a:solidFill>
                  <a:schemeClr val="bg2"/>
                </a:solidFill>
                <a:latin typeface="+mj-lt"/>
                <a:ea typeface="+mj-ea"/>
                <a:cs typeface="+mj-cs"/>
              </a:rPr>
              <a:t> </a:t>
            </a:r>
            <a:r>
              <a:rPr lang="hr-HR" sz="2200" b="1" spc="-40" dirty="0" err="1">
                <a:solidFill>
                  <a:schemeClr val="bg2"/>
                </a:solidFill>
                <a:latin typeface="+mj-lt"/>
                <a:ea typeface="+mj-ea"/>
                <a:cs typeface="+mj-cs"/>
              </a:rPr>
              <a:t>is</a:t>
            </a:r>
            <a:r>
              <a:rPr lang="hr-HR" sz="2200" b="1" spc="-40" dirty="0">
                <a:solidFill>
                  <a:schemeClr val="bg2"/>
                </a:solidFill>
                <a:latin typeface="+mj-lt"/>
                <a:ea typeface="+mj-ea"/>
                <a:cs typeface="+mj-cs"/>
              </a:rPr>
              <a:t> </a:t>
            </a:r>
            <a:r>
              <a:rPr lang="hr-HR" sz="2200" b="1" spc="-40" dirty="0" err="1">
                <a:solidFill>
                  <a:schemeClr val="bg2"/>
                </a:solidFill>
                <a:latin typeface="+mj-lt"/>
                <a:ea typeface="+mj-ea"/>
                <a:cs typeface="+mj-cs"/>
              </a:rPr>
              <a:t>an</a:t>
            </a:r>
            <a:r>
              <a:rPr lang="hr-HR" sz="2200" b="1" spc="-40" dirty="0">
                <a:solidFill>
                  <a:schemeClr val="bg2"/>
                </a:solidFill>
                <a:latin typeface="+mj-lt"/>
                <a:ea typeface="+mj-ea"/>
                <a:cs typeface="+mj-cs"/>
              </a:rPr>
              <a:t> </a:t>
            </a:r>
            <a:r>
              <a:rPr lang="hr-HR" sz="2200" b="1" spc="-40" dirty="0" err="1">
                <a:solidFill>
                  <a:schemeClr val="bg2"/>
                </a:solidFill>
                <a:latin typeface="+mj-lt"/>
                <a:ea typeface="+mj-ea"/>
                <a:cs typeface="+mj-cs"/>
              </a:rPr>
              <a:t>appreciable</a:t>
            </a:r>
            <a:r>
              <a:rPr lang="hr-HR" sz="2200" b="1" spc="-40" dirty="0">
                <a:solidFill>
                  <a:schemeClr val="bg2"/>
                </a:solidFill>
                <a:latin typeface="+mj-lt"/>
                <a:ea typeface="+mj-ea"/>
                <a:cs typeface="+mj-cs"/>
              </a:rPr>
              <a:t> </a:t>
            </a:r>
            <a:r>
              <a:rPr lang="hr-HR" sz="2200" b="1" spc="-40" dirty="0" err="1">
                <a:solidFill>
                  <a:schemeClr val="bg2"/>
                </a:solidFill>
                <a:latin typeface="+mj-lt"/>
                <a:ea typeface="+mj-ea"/>
                <a:cs typeface="+mj-cs"/>
              </a:rPr>
              <a:t>harm</a:t>
            </a:r>
            <a:r>
              <a:rPr lang="hr-HR" sz="2200" b="1" spc="-40" dirty="0">
                <a:solidFill>
                  <a:schemeClr val="bg2"/>
                </a:solidFill>
                <a:latin typeface="+mj-lt"/>
                <a:ea typeface="+mj-ea"/>
                <a:cs typeface="+mj-cs"/>
              </a:rPr>
              <a:t> </a:t>
            </a:r>
            <a:r>
              <a:rPr lang="hr-HR" sz="2200" b="1" spc="-40" dirty="0" err="1">
                <a:solidFill>
                  <a:schemeClr val="bg2"/>
                </a:solidFill>
                <a:latin typeface="+mj-lt"/>
                <a:ea typeface="+mj-ea"/>
                <a:cs typeface="+mj-cs"/>
              </a:rPr>
              <a:t>or</a:t>
            </a:r>
            <a:r>
              <a:rPr lang="hr-HR" sz="2200" b="1" spc="-40" dirty="0">
                <a:solidFill>
                  <a:schemeClr val="bg2"/>
                </a:solidFill>
                <a:latin typeface="+mj-lt"/>
                <a:ea typeface="+mj-ea"/>
                <a:cs typeface="+mj-cs"/>
              </a:rPr>
              <a:t> </a:t>
            </a:r>
            <a:r>
              <a:rPr lang="hr-HR" sz="2200" b="1" spc="-40" dirty="0" err="1">
                <a:solidFill>
                  <a:schemeClr val="bg2"/>
                </a:solidFill>
                <a:latin typeface="+mj-lt"/>
                <a:ea typeface="+mj-ea"/>
                <a:cs typeface="+mj-cs"/>
              </a:rPr>
              <a:t>benefit</a:t>
            </a:r>
            <a:r>
              <a:rPr lang="hr-HR" sz="2200" b="1" spc="-40" dirty="0">
                <a:solidFill>
                  <a:schemeClr val="bg2"/>
                </a:solidFill>
                <a:latin typeface="+mj-lt"/>
                <a:ea typeface="+mj-ea"/>
                <a:cs typeface="+mj-cs"/>
              </a:rPr>
              <a:t>?</a:t>
            </a:r>
            <a:endParaRPr lang="en-US" sz="2200" b="1" dirty="0">
              <a:solidFill>
                <a:srgbClr val="00B050"/>
              </a:solidFill>
            </a:endParaRPr>
          </a:p>
        </p:txBody>
      </p:sp>
    </p:spTree>
    <p:extLst>
      <p:ext uri="{BB962C8B-B14F-4D97-AF65-F5344CB8AC3E}">
        <p14:creationId xmlns:p14="http://schemas.microsoft.com/office/powerpoint/2010/main" val="312082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0C5B-A542-9A40-8629-F006E7D31A2E}"/>
              </a:ext>
            </a:extLst>
          </p:cNvPr>
          <p:cNvSpPr>
            <a:spLocks noGrp="1"/>
          </p:cNvSpPr>
          <p:nvPr>
            <p:ph type="title"/>
          </p:nvPr>
        </p:nvSpPr>
        <p:spPr>
          <a:xfrm>
            <a:off x="439738" y="1188720"/>
            <a:ext cx="8192198" cy="493776"/>
          </a:xfrm>
        </p:spPr>
        <p:txBody>
          <a:bodyPr/>
          <a:lstStyle/>
          <a:p>
            <a:r>
              <a:rPr lang="en-US" sz="3200" dirty="0"/>
              <a:t>Determine appreciable benefit or harm</a:t>
            </a:r>
          </a:p>
        </p:txBody>
      </p:sp>
      <p:sp>
        <p:nvSpPr>
          <p:cNvPr id="3" name="Content Placeholder 2">
            <a:extLst>
              <a:ext uri="{FF2B5EF4-FFF2-40B4-BE49-F238E27FC236}">
                <a16:creationId xmlns:a16="http://schemas.microsoft.com/office/drawing/2014/main" id="{890325F9-FCB7-CC4C-BB3F-8EF8E13814F3}"/>
              </a:ext>
            </a:extLst>
          </p:cNvPr>
          <p:cNvSpPr>
            <a:spLocks noGrp="1"/>
          </p:cNvSpPr>
          <p:nvPr>
            <p:ph idx="1"/>
          </p:nvPr>
        </p:nvSpPr>
        <p:spPr>
          <a:xfrm>
            <a:off x="439738" y="1843400"/>
            <a:ext cx="7387526" cy="4366800"/>
          </a:xfrm>
        </p:spPr>
        <p:txBody>
          <a:bodyPr/>
          <a:lstStyle/>
          <a:p>
            <a:r>
              <a:rPr lang="en-US" dirty="0"/>
              <a:t>Relative effects</a:t>
            </a:r>
          </a:p>
          <a:p>
            <a:pPr marL="342900" indent="-342900">
              <a:buFont typeface="Arial" panose="020B0604020202020204" pitchFamily="34" charset="0"/>
              <a:buChar char="•"/>
            </a:pPr>
            <a:r>
              <a:rPr lang="en-US" dirty="0"/>
              <a:t>use rules of thumb, </a:t>
            </a:r>
            <a:r>
              <a:rPr lang="en-CA" dirty="0"/>
              <a:t>risk ratio &lt;0.75 and &gt;1.25</a:t>
            </a:r>
            <a:r>
              <a:rPr lang="en-US" dirty="0"/>
              <a:t> </a:t>
            </a:r>
          </a:p>
          <a:p>
            <a:pPr marL="342900" indent="-342900">
              <a:buFont typeface="Arial" panose="020B0604020202020204" pitchFamily="34" charset="0"/>
              <a:buChar char="•"/>
            </a:pPr>
            <a:r>
              <a:rPr lang="en-US" dirty="0"/>
              <a:t>means 25% reduction or increase in an outcome</a:t>
            </a:r>
          </a:p>
          <a:p>
            <a:pPr marL="342900" indent="-342900">
              <a:buFont typeface="Arial" panose="020B0604020202020204" pitchFamily="34" charset="0"/>
              <a:buChar char="•"/>
            </a:pPr>
            <a:endParaRPr lang="en-US" sz="1000" dirty="0"/>
          </a:p>
          <a:p>
            <a:r>
              <a:rPr lang="en-US" dirty="0"/>
              <a:t>Absolute effects</a:t>
            </a:r>
          </a:p>
          <a:p>
            <a:pPr marL="342900" indent="-342900">
              <a:buFont typeface="Arial" panose="020B0604020202020204" pitchFamily="34" charset="0"/>
              <a:buChar char="•"/>
            </a:pPr>
            <a:r>
              <a:rPr lang="en-US" dirty="0"/>
              <a:t>calculate the effects using the pooled estimate and a common baseline risk</a:t>
            </a:r>
          </a:p>
          <a:p>
            <a:endParaRPr lang="en-US" sz="1000" dirty="0"/>
          </a:p>
          <a:p>
            <a:r>
              <a:rPr lang="en-US" dirty="0"/>
              <a:t>Example</a:t>
            </a:r>
          </a:p>
          <a:p>
            <a:pPr marL="342900" indent="-342900">
              <a:buFont typeface="Arial" panose="020B0604020202020204" pitchFamily="34" charset="0"/>
              <a:buChar char="•"/>
            </a:pPr>
            <a:r>
              <a:rPr lang="en-US" dirty="0"/>
              <a:t>using baseline risk of 10 per 100, the RR 1.68 (0.92 to 3.09) translates to 7 more people (1 fewer person to 21 more people)</a:t>
            </a:r>
          </a:p>
          <a:p>
            <a:pPr marL="342900" indent="-342900">
              <a:buFont typeface="Arial" panose="020B0604020202020204" pitchFamily="34" charset="0"/>
              <a:buChar char="•"/>
            </a:pPr>
            <a:r>
              <a:rPr lang="en-US" dirty="0"/>
              <a:t>Do these C</a:t>
            </a:r>
            <a:r>
              <a:rPr lang="hr-HR" dirty="0"/>
              <a:t>I</a:t>
            </a:r>
            <a:r>
              <a:rPr lang="en-US" dirty="0"/>
              <a:t>s include important harm or benefit and no effect?</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1006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9" name="Line 9"/>
          <p:cNvSpPr>
            <a:spLocks noChangeShapeType="1"/>
          </p:cNvSpPr>
          <p:nvPr/>
        </p:nvSpPr>
        <p:spPr bwMode="auto">
          <a:xfrm>
            <a:off x="1593328" y="6442428"/>
            <a:ext cx="6263878" cy="0"/>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sz="1350" dirty="0"/>
          </a:p>
        </p:txBody>
      </p:sp>
      <p:sp>
        <p:nvSpPr>
          <p:cNvPr id="1807370" name="Line 10"/>
          <p:cNvSpPr>
            <a:spLocks noChangeShapeType="1"/>
          </p:cNvSpPr>
          <p:nvPr/>
        </p:nvSpPr>
        <p:spPr bwMode="auto">
          <a:xfrm>
            <a:off x="4457889" y="6361466"/>
            <a:ext cx="0" cy="161925"/>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sz="1350" dirty="0"/>
          </a:p>
        </p:txBody>
      </p:sp>
      <p:sp>
        <p:nvSpPr>
          <p:cNvPr id="1807373" name="Line 13"/>
          <p:cNvSpPr>
            <a:spLocks noChangeShapeType="1"/>
          </p:cNvSpPr>
          <p:nvPr/>
        </p:nvSpPr>
        <p:spPr bwMode="auto">
          <a:xfrm>
            <a:off x="5156905" y="6360275"/>
            <a:ext cx="0" cy="163116"/>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sz="1350" dirty="0"/>
          </a:p>
        </p:txBody>
      </p:sp>
      <p:sp>
        <p:nvSpPr>
          <p:cNvPr id="1807374" name="Line 14"/>
          <p:cNvSpPr>
            <a:spLocks noChangeShapeType="1"/>
          </p:cNvSpPr>
          <p:nvPr/>
        </p:nvSpPr>
        <p:spPr bwMode="auto">
          <a:xfrm>
            <a:off x="7263139" y="6361466"/>
            <a:ext cx="0" cy="161925"/>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sz="1350" dirty="0"/>
          </a:p>
        </p:txBody>
      </p:sp>
      <p:sp>
        <p:nvSpPr>
          <p:cNvPr id="1807375" name="Text Box 15"/>
          <p:cNvSpPr txBox="1">
            <a:spLocks noChangeArrowheads="1"/>
          </p:cNvSpPr>
          <p:nvPr/>
        </p:nvSpPr>
        <p:spPr bwMode="auto">
          <a:xfrm>
            <a:off x="4349542" y="6557918"/>
            <a:ext cx="272832"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CA" sz="1350" dirty="0"/>
              <a:t>0</a:t>
            </a:r>
          </a:p>
        </p:txBody>
      </p:sp>
      <p:sp>
        <p:nvSpPr>
          <p:cNvPr id="1807377" name="Text Box 17"/>
          <p:cNvSpPr txBox="1">
            <a:spLocks noChangeArrowheads="1"/>
          </p:cNvSpPr>
          <p:nvPr/>
        </p:nvSpPr>
        <p:spPr bwMode="auto">
          <a:xfrm>
            <a:off x="7155127" y="6557918"/>
            <a:ext cx="377026"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CA" sz="1350" dirty="0"/>
              <a:t>40</a:t>
            </a:r>
          </a:p>
        </p:txBody>
      </p:sp>
      <p:grpSp>
        <p:nvGrpSpPr>
          <p:cNvPr id="1807385" name="Group 25"/>
          <p:cNvGrpSpPr>
            <a:grpSpLocks/>
          </p:cNvGrpSpPr>
          <p:nvPr/>
        </p:nvGrpSpPr>
        <p:grpSpPr bwMode="auto">
          <a:xfrm>
            <a:off x="4452902" y="2303698"/>
            <a:ext cx="1476369" cy="3951683"/>
            <a:chOff x="2891" y="-205"/>
            <a:chExt cx="1240" cy="3319"/>
          </a:xfrm>
        </p:grpSpPr>
        <p:sp>
          <p:nvSpPr>
            <p:cNvPr id="1807386" name="Line 26"/>
            <p:cNvSpPr>
              <a:spLocks noChangeShapeType="1"/>
            </p:cNvSpPr>
            <p:nvPr/>
          </p:nvSpPr>
          <p:spPr bwMode="auto">
            <a:xfrm flipV="1">
              <a:off x="3470" y="313"/>
              <a:ext cx="0" cy="2801"/>
            </a:xfrm>
            <a:prstGeom prst="line">
              <a:avLst/>
            </a:prstGeom>
            <a:noFill/>
            <a:ln w="28575" cap="rnd">
              <a:solidFill>
                <a:schemeClr val="tx1"/>
              </a:solidFill>
              <a:prstDash val="sysDot"/>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dirty="0"/>
            </a:p>
          </p:txBody>
        </p:sp>
        <p:sp>
          <p:nvSpPr>
            <p:cNvPr id="1807387" name="Text Box 27"/>
            <p:cNvSpPr txBox="1">
              <a:spLocks noChangeArrowheads="1"/>
            </p:cNvSpPr>
            <p:nvPr/>
          </p:nvSpPr>
          <p:spPr bwMode="auto">
            <a:xfrm>
              <a:off x="2891" y="-205"/>
              <a:ext cx="1240" cy="310"/>
            </a:xfrm>
            <a:prstGeom prst="rect">
              <a:avLst/>
            </a:prstGeom>
            <a:noFill/>
            <a:ln w="28575" cap="rnd">
              <a:no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CA" dirty="0"/>
                <a:t>MID (benefit)</a:t>
              </a:r>
            </a:p>
          </p:txBody>
        </p:sp>
      </p:grpSp>
      <p:sp>
        <p:nvSpPr>
          <p:cNvPr id="1807388" name="Text Box 28"/>
          <p:cNvSpPr txBox="1">
            <a:spLocks noChangeArrowheads="1"/>
          </p:cNvSpPr>
          <p:nvPr/>
        </p:nvSpPr>
        <p:spPr bwMode="auto">
          <a:xfrm>
            <a:off x="4943652" y="6557918"/>
            <a:ext cx="377026"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CA" sz="1350" dirty="0"/>
              <a:t>10</a:t>
            </a:r>
          </a:p>
        </p:txBody>
      </p:sp>
      <p:sp>
        <p:nvSpPr>
          <p:cNvPr id="72" name="Line 13"/>
          <p:cNvSpPr>
            <a:spLocks noChangeShapeType="1"/>
          </p:cNvSpPr>
          <p:nvPr/>
        </p:nvSpPr>
        <p:spPr bwMode="auto">
          <a:xfrm>
            <a:off x="5858983" y="6360275"/>
            <a:ext cx="0" cy="163116"/>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sz="1350" dirty="0"/>
          </a:p>
        </p:txBody>
      </p:sp>
      <p:sp>
        <p:nvSpPr>
          <p:cNvPr id="73" name="Line 13"/>
          <p:cNvSpPr>
            <a:spLocks noChangeShapeType="1"/>
          </p:cNvSpPr>
          <p:nvPr/>
        </p:nvSpPr>
        <p:spPr bwMode="auto">
          <a:xfrm>
            <a:off x="6561061" y="6360275"/>
            <a:ext cx="0" cy="163116"/>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sz="1350" dirty="0"/>
          </a:p>
        </p:txBody>
      </p:sp>
      <p:sp>
        <p:nvSpPr>
          <p:cNvPr id="74" name="Text Box 17"/>
          <p:cNvSpPr txBox="1">
            <a:spLocks noChangeArrowheads="1"/>
          </p:cNvSpPr>
          <p:nvPr/>
        </p:nvSpPr>
        <p:spPr bwMode="auto">
          <a:xfrm>
            <a:off x="5750971" y="6557918"/>
            <a:ext cx="377026"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CA" sz="1350" dirty="0"/>
              <a:t>20</a:t>
            </a:r>
          </a:p>
        </p:txBody>
      </p:sp>
      <p:sp>
        <p:nvSpPr>
          <p:cNvPr id="75" name="Line 13"/>
          <p:cNvSpPr>
            <a:spLocks noChangeShapeType="1"/>
          </p:cNvSpPr>
          <p:nvPr/>
        </p:nvSpPr>
        <p:spPr bwMode="auto">
          <a:xfrm>
            <a:off x="2348593" y="6360275"/>
            <a:ext cx="0" cy="163116"/>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sz="1350" dirty="0"/>
          </a:p>
        </p:txBody>
      </p:sp>
      <p:sp>
        <p:nvSpPr>
          <p:cNvPr id="77" name="Line 13"/>
          <p:cNvSpPr>
            <a:spLocks noChangeShapeType="1"/>
          </p:cNvSpPr>
          <p:nvPr/>
        </p:nvSpPr>
        <p:spPr bwMode="auto">
          <a:xfrm>
            <a:off x="3050671" y="6360275"/>
            <a:ext cx="0" cy="163116"/>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sz="1350" dirty="0"/>
          </a:p>
        </p:txBody>
      </p:sp>
      <p:sp>
        <p:nvSpPr>
          <p:cNvPr id="78" name="Line 13"/>
          <p:cNvSpPr>
            <a:spLocks noChangeShapeType="1"/>
          </p:cNvSpPr>
          <p:nvPr/>
        </p:nvSpPr>
        <p:spPr bwMode="auto">
          <a:xfrm>
            <a:off x="3752749" y="6360275"/>
            <a:ext cx="0" cy="163116"/>
          </a:xfrm>
          <a:prstGeom prst="line">
            <a:avLst/>
          </a:prstGeom>
          <a:noFill/>
          <a:ln w="38100" cmpd="sng">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sz="1350" dirty="0"/>
          </a:p>
        </p:txBody>
      </p:sp>
      <p:sp>
        <p:nvSpPr>
          <p:cNvPr id="79" name="Text Box 28"/>
          <p:cNvSpPr txBox="1">
            <a:spLocks noChangeArrowheads="1"/>
          </p:cNvSpPr>
          <p:nvPr/>
        </p:nvSpPr>
        <p:spPr bwMode="auto">
          <a:xfrm>
            <a:off x="3499371" y="6557918"/>
            <a:ext cx="482824"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CA" sz="1350" dirty="0"/>
              <a:t>- 10</a:t>
            </a:r>
          </a:p>
        </p:txBody>
      </p:sp>
      <p:sp>
        <p:nvSpPr>
          <p:cNvPr id="80" name="Text Box 17"/>
          <p:cNvSpPr txBox="1">
            <a:spLocks noChangeArrowheads="1"/>
          </p:cNvSpPr>
          <p:nvPr/>
        </p:nvSpPr>
        <p:spPr bwMode="auto">
          <a:xfrm>
            <a:off x="2888653" y="6557918"/>
            <a:ext cx="434734" cy="300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CA" sz="1350" dirty="0"/>
              <a:t>-20</a:t>
            </a:r>
          </a:p>
        </p:txBody>
      </p:sp>
      <p:sp>
        <p:nvSpPr>
          <p:cNvPr id="30" name="Line 22"/>
          <p:cNvSpPr>
            <a:spLocks noChangeShapeType="1"/>
          </p:cNvSpPr>
          <p:nvPr/>
        </p:nvSpPr>
        <p:spPr bwMode="auto">
          <a:xfrm flipH="1" flipV="1">
            <a:off x="4454827" y="2733800"/>
            <a:ext cx="0" cy="3626474"/>
          </a:xfrm>
          <a:prstGeom prst="line">
            <a:avLst/>
          </a:prstGeom>
          <a:noFill/>
          <a:ln w="28575" cap="rnd">
            <a:solidFill>
              <a:schemeClr val="tx1"/>
            </a:solidFill>
            <a:prstDash val="solid"/>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sz="1350" dirty="0"/>
          </a:p>
        </p:txBody>
      </p:sp>
      <p:grpSp>
        <p:nvGrpSpPr>
          <p:cNvPr id="32" name="Group 25"/>
          <p:cNvGrpSpPr>
            <a:grpSpLocks/>
          </p:cNvGrpSpPr>
          <p:nvPr/>
        </p:nvGrpSpPr>
        <p:grpSpPr bwMode="auto">
          <a:xfrm>
            <a:off x="2987628" y="2290954"/>
            <a:ext cx="1294204" cy="3964783"/>
            <a:chOff x="2830" y="-216"/>
            <a:chExt cx="1087" cy="3330"/>
          </a:xfrm>
        </p:grpSpPr>
        <p:sp>
          <p:nvSpPr>
            <p:cNvPr id="33" name="Line 26"/>
            <p:cNvSpPr>
              <a:spLocks noChangeShapeType="1"/>
            </p:cNvSpPr>
            <p:nvPr/>
          </p:nvSpPr>
          <p:spPr bwMode="auto">
            <a:xfrm flipH="1" flipV="1">
              <a:off x="3473" y="302"/>
              <a:ext cx="0" cy="2812"/>
            </a:xfrm>
            <a:prstGeom prst="line">
              <a:avLst/>
            </a:prstGeom>
            <a:noFill/>
            <a:ln w="28575" cap="rnd">
              <a:solidFill>
                <a:schemeClr val="tx1"/>
              </a:solidFill>
              <a:prstDash val="sysDot"/>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CA" dirty="0"/>
            </a:p>
          </p:txBody>
        </p:sp>
        <p:sp>
          <p:nvSpPr>
            <p:cNvPr id="34" name="Text Box 27"/>
            <p:cNvSpPr txBox="1">
              <a:spLocks noChangeArrowheads="1"/>
            </p:cNvSpPr>
            <p:nvPr/>
          </p:nvSpPr>
          <p:spPr bwMode="auto">
            <a:xfrm>
              <a:off x="2830" y="-216"/>
              <a:ext cx="1087" cy="310"/>
            </a:xfrm>
            <a:prstGeom prst="rect">
              <a:avLst/>
            </a:prstGeom>
            <a:noFill/>
            <a:ln w="28575" cap="rnd">
              <a:no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r"/>
              <a:r>
                <a:rPr lang="en-CA" dirty="0"/>
                <a:t>MID (harm)</a:t>
              </a:r>
            </a:p>
          </p:txBody>
        </p:sp>
      </p:grpSp>
      <p:grpSp>
        <p:nvGrpSpPr>
          <p:cNvPr id="35" name="Group 34"/>
          <p:cNvGrpSpPr/>
          <p:nvPr/>
        </p:nvGrpSpPr>
        <p:grpSpPr>
          <a:xfrm>
            <a:off x="4399723" y="5131163"/>
            <a:ext cx="133179" cy="224657"/>
            <a:chOff x="5750568" y="4301416"/>
            <a:chExt cx="1497543" cy="299541"/>
          </a:xfrm>
          <a:solidFill>
            <a:schemeClr val="accent4"/>
          </a:solidFill>
        </p:grpSpPr>
        <p:grpSp>
          <p:nvGrpSpPr>
            <p:cNvPr id="36" name="Group 35"/>
            <p:cNvGrpSpPr/>
            <p:nvPr/>
          </p:nvGrpSpPr>
          <p:grpSpPr>
            <a:xfrm>
              <a:off x="5750568" y="4301416"/>
              <a:ext cx="1497543" cy="299541"/>
              <a:chOff x="7367914" y="6038755"/>
              <a:chExt cx="1497543" cy="299541"/>
            </a:xfrm>
            <a:grpFill/>
          </p:grpSpPr>
          <p:cxnSp>
            <p:nvCxnSpPr>
              <p:cNvPr id="38" name="Straight Connector 37"/>
              <p:cNvCxnSpPr/>
              <p:nvPr/>
            </p:nvCxnSpPr>
            <p:spPr>
              <a:xfrm>
                <a:off x="7391874" y="6194516"/>
                <a:ext cx="1449622" cy="0"/>
              </a:xfrm>
              <a:prstGeom prst="line">
                <a:avLst/>
              </a:prstGeom>
              <a:grpFill/>
              <a:ln w="571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367914" y="6038755"/>
                <a:ext cx="0" cy="299541"/>
              </a:xfrm>
              <a:prstGeom prst="line">
                <a:avLst/>
              </a:prstGeom>
              <a:grpFill/>
              <a:ln w="57150" cmpd="sng">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8865457" y="6038755"/>
                <a:ext cx="0" cy="299541"/>
              </a:xfrm>
              <a:prstGeom prst="line">
                <a:avLst/>
              </a:prstGeom>
              <a:grpFill/>
              <a:ln w="57150" cmpd="sng">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7" name="Oval 20"/>
            <p:cNvSpPr>
              <a:spLocks noChangeArrowheads="1"/>
            </p:cNvSpPr>
            <p:nvPr/>
          </p:nvSpPr>
          <p:spPr bwMode="auto">
            <a:xfrm>
              <a:off x="6443663" y="4375912"/>
              <a:ext cx="144462" cy="144463"/>
            </a:xfrm>
            <a:prstGeom prst="ellipse">
              <a:avLst/>
            </a:prstGeom>
            <a:grpFill/>
            <a:ln w="19050">
              <a:solidFill>
                <a:schemeClr val="accent2"/>
              </a:solidFill>
              <a:round/>
              <a:headEnd/>
              <a:tailEnd/>
            </a:ln>
            <a:effectLst/>
          </p:spPr>
          <p:txBody>
            <a:bodyPr wrap="none" anchor="ctr"/>
            <a:lstStyle/>
            <a:p>
              <a:endParaRPr lang="en-CA" sz="1350" dirty="0">
                <a:solidFill>
                  <a:schemeClr val="accent2"/>
                </a:solidFill>
              </a:endParaRPr>
            </a:p>
          </p:txBody>
        </p:sp>
      </p:grpSp>
      <p:grpSp>
        <p:nvGrpSpPr>
          <p:cNvPr id="41" name="Group 40"/>
          <p:cNvGrpSpPr/>
          <p:nvPr/>
        </p:nvGrpSpPr>
        <p:grpSpPr>
          <a:xfrm>
            <a:off x="2964826" y="5935664"/>
            <a:ext cx="3577528" cy="231254"/>
            <a:chOff x="2725934" y="4086690"/>
            <a:chExt cx="4770037" cy="308338"/>
          </a:xfrm>
          <a:solidFill>
            <a:schemeClr val="accent6"/>
          </a:solidFill>
        </p:grpSpPr>
        <p:grpSp>
          <p:nvGrpSpPr>
            <p:cNvPr id="42" name="Group 41"/>
            <p:cNvGrpSpPr/>
            <p:nvPr/>
          </p:nvGrpSpPr>
          <p:grpSpPr>
            <a:xfrm>
              <a:off x="2725934" y="4086690"/>
              <a:ext cx="4770037" cy="308338"/>
              <a:chOff x="7341573" y="6038755"/>
              <a:chExt cx="1226816" cy="308338"/>
            </a:xfrm>
            <a:grpFill/>
          </p:grpSpPr>
          <p:cxnSp>
            <p:nvCxnSpPr>
              <p:cNvPr id="44" name="Straight Connector 43"/>
              <p:cNvCxnSpPr>
                <a:cxnSpLocks/>
              </p:cNvCxnSpPr>
              <p:nvPr/>
            </p:nvCxnSpPr>
            <p:spPr>
              <a:xfrm>
                <a:off x="7348035" y="6194515"/>
                <a:ext cx="1210836" cy="26293"/>
              </a:xfrm>
              <a:prstGeom prst="line">
                <a:avLst/>
              </a:prstGeom>
              <a:grpFill/>
              <a:ln w="57150"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341573" y="6038755"/>
                <a:ext cx="0" cy="299541"/>
              </a:xfrm>
              <a:prstGeom prst="line">
                <a:avLst/>
              </a:prstGeom>
              <a:grpFill/>
              <a:ln w="57150" cmpd="sng">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568389" y="6047552"/>
                <a:ext cx="0" cy="299541"/>
              </a:xfrm>
              <a:prstGeom prst="line">
                <a:avLst/>
              </a:prstGeom>
              <a:grpFill/>
              <a:ln w="57150" cmpd="sng">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43" name="Oval 20"/>
            <p:cNvSpPr>
              <a:spLocks noChangeArrowheads="1"/>
            </p:cNvSpPr>
            <p:nvPr/>
          </p:nvSpPr>
          <p:spPr bwMode="auto">
            <a:xfrm>
              <a:off x="5132402" y="4164229"/>
              <a:ext cx="144463" cy="144463"/>
            </a:xfrm>
            <a:prstGeom prst="ellipse">
              <a:avLst/>
            </a:prstGeom>
            <a:grpFill/>
            <a:ln w="19050">
              <a:solidFill>
                <a:schemeClr val="accent3"/>
              </a:solidFill>
              <a:round/>
              <a:headEnd/>
              <a:tailEnd/>
            </a:ln>
            <a:effectLst/>
          </p:spPr>
          <p:txBody>
            <a:bodyPr wrap="none" anchor="ctr"/>
            <a:lstStyle/>
            <a:p>
              <a:endParaRPr lang="en-CA" sz="1350" dirty="0">
                <a:solidFill>
                  <a:schemeClr val="accent3"/>
                </a:solidFill>
              </a:endParaRPr>
            </a:p>
          </p:txBody>
        </p:sp>
      </p:grpSp>
      <p:grpSp>
        <p:nvGrpSpPr>
          <p:cNvPr id="47" name="Group 46"/>
          <p:cNvGrpSpPr/>
          <p:nvPr/>
        </p:nvGrpSpPr>
        <p:grpSpPr>
          <a:xfrm>
            <a:off x="4572861" y="4036098"/>
            <a:ext cx="422307" cy="224656"/>
            <a:chOff x="4459696" y="3667333"/>
            <a:chExt cx="563076" cy="299541"/>
          </a:xfrm>
          <a:solidFill>
            <a:schemeClr val="accent3"/>
          </a:solidFill>
        </p:grpSpPr>
        <p:grpSp>
          <p:nvGrpSpPr>
            <p:cNvPr id="48" name="Group 47"/>
            <p:cNvGrpSpPr/>
            <p:nvPr/>
          </p:nvGrpSpPr>
          <p:grpSpPr>
            <a:xfrm>
              <a:off x="4459696" y="3667333"/>
              <a:ext cx="563076" cy="299541"/>
              <a:chOff x="7367914" y="6038755"/>
              <a:chExt cx="1497543" cy="299541"/>
            </a:xfrm>
            <a:grpFill/>
          </p:grpSpPr>
          <p:cxnSp>
            <p:nvCxnSpPr>
              <p:cNvPr id="50" name="Straight Connector 49"/>
              <p:cNvCxnSpPr/>
              <p:nvPr/>
            </p:nvCxnSpPr>
            <p:spPr>
              <a:xfrm>
                <a:off x="7391874" y="6194516"/>
                <a:ext cx="1449622" cy="0"/>
              </a:xfrm>
              <a:prstGeom prst="line">
                <a:avLst/>
              </a:prstGeom>
              <a:grpFill/>
              <a:ln w="57150"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367914" y="6038755"/>
                <a:ext cx="0" cy="299541"/>
              </a:xfrm>
              <a:prstGeom prst="line">
                <a:avLst/>
              </a:prstGeom>
              <a:grpFill/>
              <a:ln w="57150" cmpd="sng">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865457" y="6038755"/>
                <a:ext cx="0" cy="299541"/>
              </a:xfrm>
              <a:prstGeom prst="line">
                <a:avLst/>
              </a:prstGeom>
              <a:grpFill/>
              <a:ln w="57150" cmpd="sng">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49" name="Oval 20"/>
            <p:cNvSpPr>
              <a:spLocks noChangeArrowheads="1"/>
            </p:cNvSpPr>
            <p:nvPr/>
          </p:nvSpPr>
          <p:spPr bwMode="auto">
            <a:xfrm>
              <a:off x="4625656" y="3741829"/>
              <a:ext cx="144462" cy="144463"/>
            </a:xfrm>
            <a:prstGeom prst="ellipse">
              <a:avLst/>
            </a:prstGeom>
            <a:grpFill/>
            <a:ln w="19050">
              <a:solidFill>
                <a:srgbClr val="00B0F0"/>
              </a:solidFill>
              <a:round/>
              <a:headEnd/>
              <a:tailEnd/>
            </a:ln>
            <a:effectLst/>
          </p:spPr>
          <p:txBody>
            <a:bodyPr wrap="none" anchor="ctr"/>
            <a:lstStyle/>
            <a:p>
              <a:endParaRPr lang="en-CA" sz="1350" dirty="0">
                <a:solidFill>
                  <a:srgbClr val="00B0F0"/>
                </a:solidFill>
              </a:endParaRPr>
            </a:p>
          </p:txBody>
        </p:sp>
      </p:grpSp>
      <p:grpSp>
        <p:nvGrpSpPr>
          <p:cNvPr id="53" name="Group 52"/>
          <p:cNvGrpSpPr/>
          <p:nvPr/>
        </p:nvGrpSpPr>
        <p:grpSpPr>
          <a:xfrm>
            <a:off x="5472977" y="2922196"/>
            <a:ext cx="1123157" cy="224656"/>
            <a:chOff x="5750568" y="4301416"/>
            <a:chExt cx="1497543" cy="299541"/>
          </a:xfrm>
          <a:solidFill>
            <a:srgbClr val="96C800"/>
          </a:solidFill>
        </p:grpSpPr>
        <p:grpSp>
          <p:nvGrpSpPr>
            <p:cNvPr id="54" name="Group 53"/>
            <p:cNvGrpSpPr/>
            <p:nvPr/>
          </p:nvGrpSpPr>
          <p:grpSpPr>
            <a:xfrm>
              <a:off x="5750568" y="4301416"/>
              <a:ext cx="1497543" cy="299541"/>
              <a:chOff x="7367914" y="6038755"/>
              <a:chExt cx="1497543" cy="299541"/>
            </a:xfrm>
            <a:grpFill/>
          </p:grpSpPr>
          <p:cxnSp>
            <p:nvCxnSpPr>
              <p:cNvPr id="56" name="Straight Connector 55"/>
              <p:cNvCxnSpPr/>
              <p:nvPr/>
            </p:nvCxnSpPr>
            <p:spPr>
              <a:xfrm>
                <a:off x="7391874" y="6194516"/>
                <a:ext cx="1449622" cy="0"/>
              </a:xfrm>
              <a:prstGeom prst="line">
                <a:avLst/>
              </a:prstGeom>
              <a:grpFill/>
              <a:ln w="57150" cmpd="sng">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367914" y="6038755"/>
                <a:ext cx="0" cy="299541"/>
              </a:xfrm>
              <a:prstGeom prst="line">
                <a:avLst/>
              </a:prstGeom>
              <a:grpFill/>
              <a:ln w="57150" cmpd="sng">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865457" y="6038755"/>
                <a:ext cx="0" cy="299541"/>
              </a:xfrm>
              <a:prstGeom prst="line">
                <a:avLst/>
              </a:prstGeom>
              <a:grpFill/>
              <a:ln w="57150" cmpd="sng">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5" name="Oval 20"/>
            <p:cNvSpPr>
              <a:spLocks noChangeArrowheads="1"/>
            </p:cNvSpPr>
            <p:nvPr/>
          </p:nvSpPr>
          <p:spPr bwMode="auto">
            <a:xfrm>
              <a:off x="6443663" y="4375912"/>
              <a:ext cx="144462" cy="144463"/>
            </a:xfrm>
            <a:prstGeom prst="ellipse">
              <a:avLst/>
            </a:prstGeom>
            <a:solidFill>
              <a:schemeClr val="accent1"/>
            </a:solidFill>
            <a:ln w="19050">
              <a:solidFill>
                <a:schemeClr val="tx2"/>
              </a:solidFill>
              <a:round/>
              <a:headEnd/>
              <a:tailEnd/>
            </a:ln>
            <a:effectLst/>
          </p:spPr>
          <p:txBody>
            <a:bodyPr wrap="none" anchor="ctr"/>
            <a:lstStyle/>
            <a:p>
              <a:endParaRPr lang="en-CA" sz="1350" dirty="0">
                <a:solidFill>
                  <a:schemeClr val="tx2"/>
                </a:solidFill>
              </a:endParaRPr>
            </a:p>
          </p:txBody>
        </p:sp>
      </p:grpSp>
      <p:grpSp>
        <p:nvGrpSpPr>
          <p:cNvPr id="59" name="Group 58"/>
          <p:cNvGrpSpPr/>
          <p:nvPr/>
        </p:nvGrpSpPr>
        <p:grpSpPr>
          <a:xfrm>
            <a:off x="4802893" y="3490690"/>
            <a:ext cx="2219359" cy="224656"/>
            <a:chOff x="4639401" y="4494067"/>
            <a:chExt cx="2959145" cy="299541"/>
          </a:xfrm>
          <a:solidFill>
            <a:srgbClr val="7DAF50"/>
          </a:solidFill>
        </p:grpSpPr>
        <p:grpSp>
          <p:nvGrpSpPr>
            <p:cNvPr id="60" name="Group 59"/>
            <p:cNvGrpSpPr/>
            <p:nvPr/>
          </p:nvGrpSpPr>
          <p:grpSpPr>
            <a:xfrm>
              <a:off x="4639401" y="4494067"/>
              <a:ext cx="2959145" cy="299541"/>
              <a:chOff x="7348035" y="6038755"/>
              <a:chExt cx="1524048" cy="299541"/>
            </a:xfrm>
            <a:grpFill/>
          </p:grpSpPr>
          <p:cxnSp>
            <p:nvCxnSpPr>
              <p:cNvPr id="62" name="Straight Connector 61"/>
              <p:cNvCxnSpPr/>
              <p:nvPr/>
            </p:nvCxnSpPr>
            <p:spPr>
              <a:xfrm>
                <a:off x="7348035" y="6194515"/>
                <a:ext cx="1524048" cy="1"/>
              </a:xfrm>
              <a:prstGeom prst="line">
                <a:avLst/>
              </a:prstGeom>
              <a:grpFill/>
              <a:ln w="57150" cmpd="sng">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7353990" y="6038755"/>
                <a:ext cx="0" cy="299541"/>
              </a:xfrm>
              <a:prstGeom prst="line">
                <a:avLst/>
              </a:prstGeom>
              <a:grpFill/>
              <a:ln w="57150" cmpd="sng">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8865457" y="6038755"/>
                <a:ext cx="0" cy="299541"/>
              </a:xfrm>
              <a:prstGeom prst="line">
                <a:avLst/>
              </a:prstGeom>
              <a:grpFill/>
              <a:ln w="57150" cmpd="sng">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1" name="Oval 20"/>
            <p:cNvSpPr>
              <a:spLocks noChangeArrowheads="1"/>
            </p:cNvSpPr>
            <p:nvPr/>
          </p:nvSpPr>
          <p:spPr bwMode="auto">
            <a:xfrm>
              <a:off x="6087259" y="4568563"/>
              <a:ext cx="144462" cy="144463"/>
            </a:xfrm>
            <a:prstGeom prst="ellipse">
              <a:avLst/>
            </a:prstGeom>
            <a:solidFill>
              <a:schemeClr val="accent2"/>
            </a:solidFill>
            <a:ln w="19050">
              <a:solidFill>
                <a:schemeClr val="tx2">
                  <a:lumMod val="50000"/>
                  <a:lumOff val="50000"/>
                </a:schemeClr>
              </a:solidFill>
              <a:round/>
              <a:headEnd/>
              <a:tailEnd/>
            </a:ln>
            <a:effectLst/>
          </p:spPr>
          <p:txBody>
            <a:bodyPr wrap="none" anchor="ctr"/>
            <a:lstStyle/>
            <a:p>
              <a:endParaRPr lang="en-CA" sz="1350" dirty="0">
                <a:solidFill>
                  <a:schemeClr val="tx2">
                    <a:lumMod val="50000"/>
                    <a:lumOff val="50000"/>
                  </a:schemeClr>
                </a:solidFill>
              </a:endParaRPr>
            </a:p>
          </p:txBody>
        </p:sp>
      </p:grpSp>
      <p:grpSp>
        <p:nvGrpSpPr>
          <p:cNvPr id="70" name="Group 69"/>
          <p:cNvGrpSpPr/>
          <p:nvPr/>
        </p:nvGrpSpPr>
        <p:grpSpPr>
          <a:xfrm>
            <a:off x="3231975" y="5477319"/>
            <a:ext cx="1123157" cy="224656"/>
            <a:chOff x="5750568" y="4301416"/>
            <a:chExt cx="1497543" cy="299541"/>
          </a:xfrm>
          <a:solidFill>
            <a:schemeClr val="accent5"/>
          </a:solidFill>
        </p:grpSpPr>
        <p:grpSp>
          <p:nvGrpSpPr>
            <p:cNvPr id="71" name="Group 70"/>
            <p:cNvGrpSpPr/>
            <p:nvPr/>
          </p:nvGrpSpPr>
          <p:grpSpPr>
            <a:xfrm>
              <a:off x="5750568" y="4301416"/>
              <a:ext cx="1497543" cy="299541"/>
              <a:chOff x="7367914" y="6038755"/>
              <a:chExt cx="1497543" cy="299541"/>
            </a:xfrm>
            <a:grpFill/>
          </p:grpSpPr>
          <p:cxnSp>
            <p:nvCxnSpPr>
              <p:cNvPr id="81" name="Straight Connector 80"/>
              <p:cNvCxnSpPr/>
              <p:nvPr/>
            </p:nvCxnSpPr>
            <p:spPr>
              <a:xfrm>
                <a:off x="7391874" y="6194516"/>
                <a:ext cx="1449622" cy="0"/>
              </a:xfrm>
              <a:prstGeom prst="line">
                <a:avLst/>
              </a:prstGeom>
              <a:grpFill/>
              <a:ln w="5715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367914" y="6038755"/>
                <a:ext cx="0" cy="299541"/>
              </a:xfrm>
              <a:prstGeom prst="line">
                <a:avLst/>
              </a:prstGeom>
              <a:grpFill/>
              <a:ln w="5715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8865457" y="6038755"/>
                <a:ext cx="0" cy="299541"/>
              </a:xfrm>
              <a:prstGeom prst="line">
                <a:avLst/>
              </a:prstGeom>
              <a:grpFill/>
              <a:ln w="57150" cmpd="sng">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6" name="Oval 20"/>
            <p:cNvSpPr>
              <a:spLocks noChangeArrowheads="1"/>
            </p:cNvSpPr>
            <p:nvPr/>
          </p:nvSpPr>
          <p:spPr bwMode="auto">
            <a:xfrm>
              <a:off x="6443663" y="4375912"/>
              <a:ext cx="144462" cy="144463"/>
            </a:xfrm>
            <a:prstGeom prst="ellipse">
              <a:avLst/>
            </a:prstGeom>
            <a:grpFill/>
            <a:ln w="19050">
              <a:solidFill>
                <a:schemeClr val="accent2">
                  <a:lumMod val="50000"/>
                </a:schemeClr>
              </a:solidFill>
              <a:round/>
              <a:headEnd/>
              <a:tailEnd/>
            </a:ln>
            <a:effectLst/>
          </p:spPr>
          <p:txBody>
            <a:bodyPr wrap="none" anchor="ctr"/>
            <a:lstStyle/>
            <a:p>
              <a:endParaRPr lang="en-CA" sz="1350" dirty="0">
                <a:solidFill>
                  <a:schemeClr val="accent2">
                    <a:lumMod val="75000"/>
                  </a:schemeClr>
                </a:solidFill>
              </a:endParaRPr>
            </a:p>
          </p:txBody>
        </p:sp>
      </p:grpSp>
      <p:sp>
        <p:nvSpPr>
          <p:cNvPr id="84" name="TextBox 83"/>
          <p:cNvSpPr txBox="1"/>
          <p:nvPr/>
        </p:nvSpPr>
        <p:spPr>
          <a:xfrm>
            <a:off x="6836354" y="2699780"/>
            <a:ext cx="2179950" cy="523220"/>
          </a:xfrm>
          <a:prstGeom prst="rect">
            <a:avLst/>
          </a:prstGeom>
          <a:solidFill>
            <a:schemeClr val="bg1"/>
          </a:solidFill>
        </p:spPr>
        <p:txBody>
          <a:bodyPr wrap="square" rtlCol="0">
            <a:spAutoFit/>
          </a:bodyPr>
          <a:lstStyle/>
          <a:p>
            <a:r>
              <a:rPr lang="en-CA" sz="1400" dirty="0">
                <a:solidFill>
                  <a:schemeClr val="tx2"/>
                </a:solidFill>
              </a:rPr>
              <a:t>APPRECIABLE BENEFIT - PRECISE</a:t>
            </a:r>
          </a:p>
        </p:txBody>
      </p:sp>
      <p:sp>
        <p:nvSpPr>
          <p:cNvPr id="85" name="TextBox 84"/>
          <p:cNvSpPr txBox="1"/>
          <p:nvPr/>
        </p:nvSpPr>
        <p:spPr>
          <a:xfrm>
            <a:off x="0" y="3349268"/>
            <a:ext cx="4221341" cy="523220"/>
          </a:xfrm>
          <a:prstGeom prst="rect">
            <a:avLst/>
          </a:prstGeom>
          <a:noFill/>
          <a:ln>
            <a:noFill/>
          </a:ln>
        </p:spPr>
        <p:txBody>
          <a:bodyPr wrap="square" rtlCol="0">
            <a:spAutoFit/>
          </a:bodyPr>
          <a:lstStyle/>
          <a:p>
            <a:r>
              <a:rPr lang="en-CA" sz="1400" dirty="0">
                <a:solidFill>
                  <a:schemeClr val="tx2">
                    <a:lumMod val="50000"/>
                    <a:lumOff val="50000"/>
                  </a:schemeClr>
                </a:solidFill>
              </a:rPr>
              <a:t>APPRECIABLE BENEFIT BUT ALSO SMALL BENEFIT – SOMEWHAT IMPRECISE</a:t>
            </a:r>
          </a:p>
        </p:txBody>
      </p:sp>
      <p:sp>
        <p:nvSpPr>
          <p:cNvPr id="86" name="TextBox 85"/>
          <p:cNvSpPr txBox="1"/>
          <p:nvPr/>
        </p:nvSpPr>
        <p:spPr>
          <a:xfrm>
            <a:off x="5254639" y="3990417"/>
            <a:ext cx="2519921" cy="307777"/>
          </a:xfrm>
          <a:prstGeom prst="rect">
            <a:avLst/>
          </a:prstGeom>
          <a:solidFill>
            <a:schemeClr val="bg1"/>
          </a:solidFill>
          <a:ln>
            <a:noFill/>
          </a:ln>
        </p:spPr>
        <p:txBody>
          <a:bodyPr wrap="none" rtlCol="0">
            <a:spAutoFit/>
          </a:bodyPr>
          <a:lstStyle/>
          <a:p>
            <a:r>
              <a:rPr lang="en-CA" sz="1400" dirty="0">
                <a:solidFill>
                  <a:srgbClr val="00B0F0"/>
                </a:solidFill>
              </a:rPr>
              <a:t>SMALL BENEFIT - PRECISE</a:t>
            </a:r>
          </a:p>
        </p:txBody>
      </p:sp>
      <p:sp>
        <p:nvSpPr>
          <p:cNvPr id="87" name="TextBox 86"/>
          <p:cNvSpPr txBox="1"/>
          <p:nvPr/>
        </p:nvSpPr>
        <p:spPr>
          <a:xfrm>
            <a:off x="4750072" y="4961557"/>
            <a:ext cx="4266232" cy="523220"/>
          </a:xfrm>
          <a:prstGeom prst="rect">
            <a:avLst/>
          </a:prstGeom>
          <a:solidFill>
            <a:schemeClr val="bg1"/>
          </a:solidFill>
          <a:ln>
            <a:noFill/>
          </a:ln>
        </p:spPr>
        <p:txBody>
          <a:bodyPr wrap="square" rtlCol="0">
            <a:spAutoFit/>
          </a:bodyPr>
          <a:lstStyle/>
          <a:p>
            <a:r>
              <a:rPr lang="en-CA" sz="1400" dirty="0">
                <a:solidFill>
                  <a:schemeClr val="accent2"/>
                </a:solidFill>
              </a:rPr>
              <a:t>NO BENEFIT AND NO SMALL OR APPRECIABLE BENEFIT OR HARM - PRECISE</a:t>
            </a:r>
          </a:p>
        </p:txBody>
      </p:sp>
      <p:sp>
        <p:nvSpPr>
          <p:cNvPr id="88" name="TextBox 87"/>
          <p:cNvSpPr txBox="1"/>
          <p:nvPr/>
        </p:nvSpPr>
        <p:spPr>
          <a:xfrm>
            <a:off x="105266" y="5271386"/>
            <a:ext cx="3427666" cy="523220"/>
          </a:xfrm>
          <a:prstGeom prst="rect">
            <a:avLst/>
          </a:prstGeom>
          <a:noFill/>
          <a:ln>
            <a:noFill/>
          </a:ln>
        </p:spPr>
        <p:txBody>
          <a:bodyPr wrap="square" rtlCol="0">
            <a:spAutoFit/>
          </a:bodyPr>
          <a:lstStyle/>
          <a:p>
            <a:r>
              <a:rPr lang="en-CA" sz="1400" dirty="0"/>
              <a:t>SMALL HARM AND APPRECIABLE HARM – SOMEWHAT IMPRECISE</a:t>
            </a:r>
          </a:p>
        </p:txBody>
      </p:sp>
      <p:sp>
        <p:nvSpPr>
          <p:cNvPr id="89" name="TextBox 88"/>
          <p:cNvSpPr txBox="1"/>
          <p:nvPr/>
        </p:nvSpPr>
        <p:spPr>
          <a:xfrm>
            <a:off x="6712951" y="5581725"/>
            <a:ext cx="2402011" cy="738664"/>
          </a:xfrm>
          <a:prstGeom prst="rect">
            <a:avLst/>
          </a:prstGeom>
          <a:solidFill>
            <a:schemeClr val="bg1"/>
          </a:solidFill>
          <a:ln>
            <a:noFill/>
          </a:ln>
        </p:spPr>
        <p:txBody>
          <a:bodyPr wrap="square" rtlCol="0">
            <a:spAutoFit/>
          </a:bodyPr>
          <a:lstStyle/>
          <a:p>
            <a:r>
              <a:rPr lang="en-CA" sz="1400" dirty="0">
                <a:solidFill>
                  <a:schemeClr val="accent3"/>
                </a:solidFill>
              </a:rPr>
              <a:t>NO EFFECT, ALSO APPRECIABLE HARM OR BENEFIT - IMPRECISE</a:t>
            </a:r>
          </a:p>
        </p:txBody>
      </p:sp>
      <p:sp>
        <p:nvSpPr>
          <p:cNvPr id="3" name="Title 2"/>
          <p:cNvSpPr>
            <a:spLocks noGrp="1"/>
          </p:cNvSpPr>
          <p:nvPr>
            <p:ph type="title"/>
          </p:nvPr>
        </p:nvSpPr>
        <p:spPr>
          <a:xfrm>
            <a:off x="284931" y="1524271"/>
            <a:ext cx="7993802" cy="632838"/>
          </a:xfrm>
        </p:spPr>
        <p:txBody>
          <a:bodyPr/>
          <a:lstStyle/>
          <a:p>
            <a:r>
              <a:rPr lang="en-AU" sz="3200" dirty="0"/>
              <a:t>A meaningful difference: </a:t>
            </a:r>
            <a:br>
              <a:rPr lang="en-AU" sz="3200" dirty="0"/>
            </a:br>
            <a:r>
              <a:rPr lang="en-AU" sz="3200" dirty="0"/>
              <a:t>your cut-off is 10 more people</a:t>
            </a:r>
          </a:p>
        </p:txBody>
      </p:sp>
      <p:grpSp>
        <p:nvGrpSpPr>
          <p:cNvPr id="69" name="Group 68">
            <a:extLst>
              <a:ext uri="{FF2B5EF4-FFF2-40B4-BE49-F238E27FC236}">
                <a16:creationId xmlns:a16="http://schemas.microsoft.com/office/drawing/2014/main" id="{B13D9580-4E05-8F49-A99A-CA68EF2B154F}"/>
              </a:ext>
            </a:extLst>
          </p:cNvPr>
          <p:cNvGrpSpPr/>
          <p:nvPr/>
        </p:nvGrpSpPr>
        <p:grpSpPr>
          <a:xfrm>
            <a:off x="4390548" y="4603469"/>
            <a:ext cx="1601076" cy="229149"/>
            <a:chOff x="4459696" y="3667333"/>
            <a:chExt cx="1327768" cy="305532"/>
          </a:xfrm>
          <a:solidFill>
            <a:schemeClr val="accent3"/>
          </a:solidFill>
        </p:grpSpPr>
        <p:grpSp>
          <p:nvGrpSpPr>
            <p:cNvPr id="90" name="Group 89">
              <a:extLst>
                <a:ext uri="{FF2B5EF4-FFF2-40B4-BE49-F238E27FC236}">
                  <a16:creationId xmlns:a16="http://schemas.microsoft.com/office/drawing/2014/main" id="{F693E354-A59F-CE47-8617-B9734077A01C}"/>
                </a:ext>
              </a:extLst>
            </p:cNvPr>
            <p:cNvGrpSpPr/>
            <p:nvPr/>
          </p:nvGrpSpPr>
          <p:grpSpPr>
            <a:xfrm>
              <a:off x="4459696" y="3667333"/>
              <a:ext cx="1327768" cy="305532"/>
              <a:chOff x="7367914" y="6038755"/>
              <a:chExt cx="3531299" cy="305532"/>
            </a:xfrm>
            <a:grpFill/>
          </p:grpSpPr>
          <p:cxnSp>
            <p:nvCxnSpPr>
              <p:cNvPr id="92" name="Straight Connector 91">
                <a:extLst>
                  <a:ext uri="{FF2B5EF4-FFF2-40B4-BE49-F238E27FC236}">
                    <a16:creationId xmlns:a16="http://schemas.microsoft.com/office/drawing/2014/main" id="{363CD8DE-333B-9240-9422-13935DE61742}"/>
                  </a:ext>
                </a:extLst>
              </p:cNvPr>
              <p:cNvCxnSpPr>
                <a:cxnSpLocks/>
              </p:cNvCxnSpPr>
              <p:nvPr/>
            </p:nvCxnSpPr>
            <p:spPr>
              <a:xfrm>
                <a:off x="7391875" y="6194516"/>
                <a:ext cx="3507338" cy="0"/>
              </a:xfrm>
              <a:prstGeom prst="line">
                <a:avLst/>
              </a:prstGeom>
              <a:grpFill/>
              <a:ln w="5715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00EC532-E7B6-E141-9ACD-33EFA7E24869}"/>
                  </a:ext>
                </a:extLst>
              </p:cNvPr>
              <p:cNvCxnSpPr/>
              <p:nvPr/>
            </p:nvCxnSpPr>
            <p:spPr>
              <a:xfrm flipV="1">
                <a:off x="7367914" y="6038755"/>
                <a:ext cx="0" cy="299541"/>
              </a:xfrm>
              <a:prstGeom prst="line">
                <a:avLst/>
              </a:prstGeom>
              <a:grpFill/>
              <a:ln w="5715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84E61E8-1A6E-0D4C-AD2F-8C99086FC676}"/>
                  </a:ext>
                </a:extLst>
              </p:cNvPr>
              <p:cNvCxnSpPr>
                <a:cxnSpLocks/>
              </p:cNvCxnSpPr>
              <p:nvPr/>
            </p:nvCxnSpPr>
            <p:spPr>
              <a:xfrm flipV="1">
                <a:off x="10899213" y="6044746"/>
                <a:ext cx="0" cy="299541"/>
              </a:xfrm>
              <a:prstGeom prst="line">
                <a:avLst/>
              </a:prstGeom>
              <a:grpFill/>
              <a:ln w="57150" cmpd="sng">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91" name="Oval 20">
              <a:extLst>
                <a:ext uri="{FF2B5EF4-FFF2-40B4-BE49-F238E27FC236}">
                  <a16:creationId xmlns:a16="http://schemas.microsoft.com/office/drawing/2014/main" id="{E7DB7B2D-FE7E-FF48-9E6F-BC4C0542B5FB}"/>
                </a:ext>
              </a:extLst>
            </p:cNvPr>
            <p:cNvSpPr>
              <a:spLocks noChangeArrowheads="1"/>
            </p:cNvSpPr>
            <p:nvPr/>
          </p:nvSpPr>
          <p:spPr bwMode="auto">
            <a:xfrm>
              <a:off x="4914510" y="3749080"/>
              <a:ext cx="121430" cy="163243"/>
            </a:xfrm>
            <a:prstGeom prst="ellipse">
              <a:avLst/>
            </a:prstGeom>
            <a:grpFill/>
            <a:ln w="19050">
              <a:solidFill>
                <a:srgbClr val="00B050"/>
              </a:solidFill>
              <a:round/>
              <a:headEnd/>
              <a:tailEnd/>
            </a:ln>
            <a:effectLst/>
          </p:spPr>
          <p:txBody>
            <a:bodyPr wrap="none" anchor="ctr"/>
            <a:lstStyle/>
            <a:p>
              <a:endParaRPr lang="en-CA" sz="1350" dirty="0">
                <a:solidFill>
                  <a:srgbClr val="00B0F0"/>
                </a:solidFill>
              </a:endParaRPr>
            </a:p>
          </p:txBody>
        </p:sp>
      </p:grpSp>
      <p:sp>
        <p:nvSpPr>
          <p:cNvPr id="95" name="TextBox 94">
            <a:extLst>
              <a:ext uri="{FF2B5EF4-FFF2-40B4-BE49-F238E27FC236}">
                <a16:creationId xmlns:a16="http://schemas.microsoft.com/office/drawing/2014/main" id="{31B9DAC1-A597-9740-924C-5CC74210CADF}"/>
              </a:ext>
            </a:extLst>
          </p:cNvPr>
          <p:cNvSpPr txBox="1"/>
          <p:nvPr/>
        </p:nvSpPr>
        <p:spPr>
          <a:xfrm>
            <a:off x="256570" y="4542693"/>
            <a:ext cx="3979490" cy="523220"/>
          </a:xfrm>
          <a:prstGeom prst="rect">
            <a:avLst/>
          </a:prstGeom>
          <a:noFill/>
          <a:ln>
            <a:noFill/>
          </a:ln>
        </p:spPr>
        <p:txBody>
          <a:bodyPr wrap="square" rtlCol="0">
            <a:spAutoFit/>
          </a:bodyPr>
          <a:lstStyle/>
          <a:p>
            <a:r>
              <a:rPr lang="en-CA" sz="1400" dirty="0">
                <a:solidFill>
                  <a:srgbClr val="00B050"/>
                </a:solidFill>
              </a:rPr>
              <a:t>NO BENEFIT AND APPRECIABLE </a:t>
            </a:r>
            <a:r>
              <a:rPr lang="hr-HR" sz="1400" dirty="0" err="1">
                <a:solidFill>
                  <a:srgbClr val="00B050"/>
                </a:solidFill>
              </a:rPr>
              <a:t>BENEFIT</a:t>
            </a:r>
            <a:r>
              <a:rPr lang="en-CA" sz="1400" dirty="0">
                <a:solidFill>
                  <a:srgbClr val="00B050"/>
                </a:solidFill>
              </a:rPr>
              <a:t>- IMPRECISE</a:t>
            </a:r>
          </a:p>
        </p:txBody>
      </p:sp>
    </p:spTree>
    <p:extLst>
      <p:ext uri="{BB962C8B-B14F-4D97-AF65-F5344CB8AC3E}">
        <p14:creationId xmlns:p14="http://schemas.microsoft.com/office/powerpoint/2010/main" val="263979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6" grpId="0" animBg="1"/>
      <p:bldP spid="87" grpId="0" animBg="1"/>
      <p:bldP spid="88" grpId="0"/>
      <p:bldP spid="89" grpId="0" animBg="1"/>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2700" dirty="0"/>
              <a:t>Is the imprecision…</a:t>
            </a:r>
          </a:p>
        </p:txBody>
      </p:sp>
      <p:sp>
        <p:nvSpPr>
          <p:cNvPr id="3" name="Content Placeholder 2"/>
          <p:cNvSpPr>
            <a:spLocks noGrp="1"/>
          </p:cNvSpPr>
          <p:nvPr>
            <p:ph idx="1"/>
          </p:nvPr>
        </p:nvSpPr>
        <p:spPr>
          <a:xfrm>
            <a:off x="2534756" y="2260511"/>
            <a:ext cx="6120000" cy="3909600"/>
          </a:xfrm>
        </p:spPr>
        <p:txBody>
          <a:bodyPr/>
          <a:lstStyle/>
          <a:p>
            <a:r>
              <a:rPr lang="en-CA" dirty="0"/>
              <a:t>Not serious</a:t>
            </a:r>
          </a:p>
          <a:p>
            <a:endParaRPr lang="en-CA" dirty="0"/>
          </a:p>
          <a:p>
            <a:r>
              <a:rPr lang="en-CA" dirty="0"/>
              <a:t>Serious</a:t>
            </a:r>
          </a:p>
          <a:p>
            <a:endParaRPr lang="en-CA" dirty="0"/>
          </a:p>
          <a:p>
            <a:r>
              <a:rPr lang="en-CA" dirty="0"/>
              <a:t>Very </a:t>
            </a:r>
            <a:r>
              <a:rPr lang="hr-HR" dirty="0"/>
              <a:t>s</a:t>
            </a:r>
            <a:r>
              <a:rPr lang="en-CA" dirty="0" err="1"/>
              <a:t>erious</a:t>
            </a:r>
            <a:endParaRPr lang="en-CA" dirty="0"/>
          </a:p>
        </p:txBody>
      </p:sp>
      <p:sp>
        <p:nvSpPr>
          <p:cNvPr id="4" name="Rounded Rectangle 3"/>
          <p:cNvSpPr/>
          <p:nvPr/>
        </p:nvSpPr>
        <p:spPr>
          <a:xfrm>
            <a:off x="1709682" y="2240868"/>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Rounded Rectangle 4"/>
          <p:cNvSpPr/>
          <p:nvPr/>
        </p:nvSpPr>
        <p:spPr>
          <a:xfrm>
            <a:off x="1732295" y="3127113"/>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Rounded Rectangle 5"/>
          <p:cNvSpPr/>
          <p:nvPr/>
        </p:nvSpPr>
        <p:spPr>
          <a:xfrm>
            <a:off x="1732295" y="3972284"/>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 name="Title 1"/>
          <p:cNvSpPr txBox="1">
            <a:spLocks/>
          </p:cNvSpPr>
          <p:nvPr/>
        </p:nvSpPr>
        <p:spPr>
          <a:xfrm>
            <a:off x="1331640" y="4858529"/>
            <a:ext cx="6492846"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700" dirty="0"/>
              <a:t>…enough that my confidence in the result is reduced?</a:t>
            </a:r>
          </a:p>
        </p:txBody>
      </p:sp>
    </p:spTree>
    <p:extLst>
      <p:ext uri="{BB962C8B-B14F-4D97-AF65-F5344CB8AC3E}">
        <p14:creationId xmlns:p14="http://schemas.microsoft.com/office/powerpoint/2010/main" val="3516051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ED7AC9-5792-4507-8C09-721FC88DCDD6}"/>
              </a:ext>
            </a:extLst>
          </p:cNvPr>
          <p:cNvSpPr>
            <a:spLocks noGrp="1"/>
          </p:cNvSpPr>
          <p:nvPr>
            <p:ph type="title"/>
          </p:nvPr>
        </p:nvSpPr>
        <p:spPr/>
        <p:txBody>
          <a:bodyPr/>
          <a:lstStyle/>
          <a:p>
            <a:r>
              <a:rPr lang="hr-HR" dirty="0" err="1"/>
              <a:t>Inconsistency</a:t>
            </a:r>
            <a:r>
              <a:rPr lang="hr-HR" dirty="0"/>
              <a:t> (</a:t>
            </a:r>
            <a:r>
              <a:rPr lang="hr-HR" dirty="0" err="1"/>
              <a:t>heterogeneity</a:t>
            </a:r>
            <a:r>
              <a:rPr lang="hr-HR" dirty="0"/>
              <a:t>)</a:t>
            </a:r>
            <a:endParaRPr lang="en-GB" dirty="0"/>
          </a:p>
        </p:txBody>
      </p:sp>
      <p:pic>
        <p:nvPicPr>
          <p:cNvPr id="23" name="Slika 22" descr="Slika na kojoj se prikazuje objekt&#10;&#10;Opis je generiran uz visoku pouzdanost">
            <a:extLst>
              <a:ext uri="{FF2B5EF4-FFF2-40B4-BE49-F238E27FC236}">
                <a16:creationId xmlns:a16="http://schemas.microsoft.com/office/drawing/2014/main" id="{EAEDD853-8220-45DF-9C97-35F943F4D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518" y="3272588"/>
            <a:ext cx="4307482" cy="3254542"/>
          </a:xfrm>
          <a:prstGeom prst="rect">
            <a:avLst/>
          </a:prstGeom>
        </p:spPr>
      </p:pic>
      <p:pic>
        <p:nvPicPr>
          <p:cNvPr id="27" name="Slika 26" descr="Slika na kojoj se prikazuje isječak crteža&#10;&#10;Opis je generiran uz vrlo visoku pouzdanost">
            <a:extLst>
              <a:ext uri="{FF2B5EF4-FFF2-40B4-BE49-F238E27FC236}">
                <a16:creationId xmlns:a16="http://schemas.microsoft.com/office/drawing/2014/main" id="{E44BCD3E-F192-45E6-B38F-7C9F967D02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250" y="443765"/>
            <a:ext cx="1895662" cy="632837"/>
          </a:xfrm>
          <a:prstGeom prst="rect">
            <a:avLst/>
          </a:prstGeom>
        </p:spPr>
      </p:pic>
      <p:sp>
        <p:nvSpPr>
          <p:cNvPr id="29" name="TekstniOkvir 28">
            <a:extLst>
              <a:ext uri="{FF2B5EF4-FFF2-40B4-BE49-F238E27FC236}">
                <a16:creationId xmlns:a16="http://schemas.microsoft.com/office/drawing/2014/main" id="{779EA3B4-B76A-4D1C-85B9-2864EF3D8861}"/>
              </a:ext>
            </a:extLst>
          </p:cNvPr>
          <p:cNvSpPr txBox="1"/>
          <p:nvPr/>
        </p:nvSpPr>
        <p:spPr>
          <a:xfrm>
            <a:off x="1604076" y="2365938"/>
            <a:ext cx="1895662" cy="400110"/>
          </a:xfrm>
          <a:prstGeom prst="rect">
            <a:avLst/>
          </a:prstGeom>
          <a:noFill/>
        </p:spPr>
        <p:txBody>
          <a:bodyPr wrap="square" rtlCol="0">
            <a:spAutoFit/>
          </a:bodyPr>
          <a:lstStyle/>
          <a:p>
            <a:r>
              <a:rPr lang="hr-HR" sz="2000" dirty="0" err="1">
                <a:solidFill>
                  <a:schemeClr val="accent1"/>
                </a:solidFill>
              </a:rPr>
              <a:t>Forest</a:t>
            </a:r>
            <a:r>
              <a:rPr lang="hr-HR" sz="2000" dirty="0">
                <a:solidFill>
                  <a:schemeClr val="accent1"/>
                </a:solidFill>
              </a:rPr>
              <a:t> plot A</a:t>
            </a:r>
            <a:endParaRPr lang="en-GB" sz="2000" dirty="0">
              <a:solidFill>
                <a:schemeClr val="accent1"/>
              </a:solidFill>
            </a:endParaRPr>
          </a:p>
        </p:txBody>
      </p:sp>
      <p:sp>
        <p:nvSpPr>
          <p:cNvPr id="30" name="TekstniOkvir 29">
            <a:extLst>
              <a:ext uri="{FF2B5EF4-FFF2-40B4-BE49-F238E27FC236}">
                <a16:creationId xmlns:a16="http://schemas.microsoft.com/office/drawing/2014/main" id="{F729BFCA-7A0D-4F4C-BB78-DCFFFCD16B97}"/>
              </a:ext>
            </a:extLst>
          </p:cNvPr>
          <p:cNvSpPr txBox="1"/>
          <p:nvPr/>
        </p:nvSpPr>
        <p:spPr>
          <a:xfrm>
            <a:off x="6054635" y="2267458"/>
            <a:ext cx="1895662" cy="400110"/>
          </a:xfrm>
          <a:prstGeom prst="rect">
            <a:avLst/>
          </a:prstGeom>
          <a:noFill/>
        </p:spPr>
        <p:txBody>
          <a:bodyPr wrap="square" rtlCol="0">
            <a:spAutoFit/>
          </a:bodyPr>
          <a:lstStyle/>
          <a:p>
            <a:r>
              <a:rPr lang="hr-HR" sz="2000" dirty="0" err="1">
                <a:solidFill>
                  <a:schemeClr val="accent1"/>
                </a:solidFill>
              </a:rPr>
              <a:t>Forest</a:t>
            </a:r>
            <a:r>
              <a:rPr lang="hr-HR" sz="2000" dirty="0">
                <a:solidFill>
                  <a:schemeClr val="accent1"/>
                </a:solidFill>
              </a:rPr>
              <a:t> plot B</a:t>
            </a:r>
            <a:endParaRPr lang="en-GB" sz="2000" dirty="0">
              <a:solidFill>
                <a:schemeClr val="accent1"/>
              </a:solidFill>
            </a:endParaRPr>
          </a:p>
        </p:txBody>
      </p:sp>
      <p:pic>
        <p:nvPicPr>
          <p:cNvPr id="32" name="Slika 31">
            <a:extLst>
              <a:ext uri="{FF2B5EF4-FFF2-40B4-BE49-F238E27FC236}">
                <a16:creationId xmlns:a16="http://schemas.microsoft.com/office/drawing/2014/main" id="{38D89DCA-17DE-48CA-B421-9CA79174F629}"/>
              </a:ext>
            </a:extLst>
          </p:cNvPr>
          <p:cNvPicPr>
            <a:picLocks noChangeAspect="1"/>
          </p:cNvPicPr>
          <p:nvPr/>
        </p:nvPicPr>
        <p:blipFill>
          <a:blip r:embed="rId5"/>
          <a:stretch>
            <a:fillRect/>
          </a:stretch>
        </p:blipFill>
        <p:spPr>
          <a:xfrm>
            <a:off x="4842798" y="2991098"/>
            <a:ext cx="3765884" cy="3468577"/>
          </a:xfrm>
          <a:prstGeom prst="rect">
            <a:avLst/>
          </a:prstGeom>
        </p:spPr>
      </p:pic>
    </p:spTree>
    <p:extLst>
      <p:ext uri="{BB962C8B-B14F-4D97-AF65-F5344CB8AC3E}">
        <p14:creationId xmlns:p14="http://schemas.microsoft.com/office/powerpoint/2010/main" val="105877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ED7AC9-5792-4507-8C09-721FC88DCDD6}"/>
              </a:ext>
            </a:extLst>
          </p:cNvPr>
          <p:cNvSpPr>
            <a:spLocks noGrp="1"/>
          </p:cNvSpPr>
          <p:nvPr>
            <p:ph type="title"/>
          </p:nvPr>
        </p:nvSpPr>
        <p:spPr/>
        <p:txBody>
          <a:bodyPr/>
          <a:lstStyle/>
          <a:p>
            <a:r>
              <a:rPr lang="hr-HR" dirty="0" err="1"/>
              <a:t>Inconsistency</a:t>
            </a:r>
            <a:r>
              <a:rPr lang="hr-HR" dirty="0"/>
              <a:t> (</a:t>
            </a:r>
            <a:r>
              <a:rPr lang="hr-HR" dirty="0" err="1"/>
              <a:t>heterogeneity</a:t>
            </a:r>
            <a:r>
              <a:rPr lang="hr-HR" dirty="0"/>
              <a:t>)</a:t>
            </a:r>
            <a:endParaRPr lang="en-GB" dirty="0"/>
          </a:p>
        </p:txBody>
      </p:sp>
      <p:pic>
        <p:nvPicPr>
          <p:cNvPr id="27" name="Slika 26" descr="Slika na kojoj se prikazuje isječak crteža&#10;&#10;Opis je generiran uz vrlo visoku pouzdanost">
            <a:extLst>
              <a:ext uri="{FF2B5EF4-FFF2-40B4-BE49-F238E27FC236}">
                <a16:creationId xmlns:a16="http://schemas.microsoft.com/office/drawing/2014/main" id="{E44BCD3E-F192-45E6-B38F-7C9F967D0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50" y="443765"/>
            <a:ext cx="1895662" cy="632837"/>
          </a:xfrm>
          <a:prstGeom prst="rect">
            <a:avLst/>
          </a:prstGeom>
        </p:spPr>
      </p:pic>
      <p:sp>
        <p:nvSpPr>
          <p:cNvPr id="29" name="TekstniOkvir 28">
            <a:extLst>
              <a:ext uri="{FF2B5EF4-FFF2-40B4-BE49-F238E27FC236}">
                <a16:creationId xmlns:a16="http://schemas.microsoft.com/office/drawing/2014/main" id="{779EA3B4-B76A-4D1C-85B9-2864EF3D8861}"/>
              </a:ext>
            </a:extLst>
          </p:cNvPr>
          <p:cNvSpPr txBox="1"/>
          <p:nvPr/>
        </p:nvSpPr>
        <p:spPr>
          <a:xfrm>
            <a:off x="1604076" y="2365938"/>
            <a:ext cx="1895662" cy="400110"/>
          </a:xfrm>
          <a:prstGeom prst="rect">
            <a:avLst/>
          </a:prstGeom>
          <a:noFill/>
        </p:spPr>
        <p:txBody>
          <a:bodyPr wrap="square" rtlCol="0">
            <a:spAutoFit/>
          </a:bodyPr>
          <a:lstStyle/>
          <a:p>
            <a:r>
              <a:rPr lang="hr-HR" sz="2000" dirty="0" err="1"/>
              <a:t>Forest</a:t>
            </a:r>
            <a:r>
              <a:rPr lang="hr-HR" sz="2000" dirty="0"/>
              <a:t> plot B</a:t>
            </a:r>
            <a:endParaRPr lang="en-GB" sz="2000" dirty="0"/>
          </a:p>
        </p:txBody>
      </p:sp>
      <p:sp>
        <p:nvSpPr>
          <p:cNvPr id="30" name="TekstniOkvir 29">
            <a:extLst>
              <a:ext uri="{FF2B5EF4-FFF2-40B4-BE49-F238E27FC236}">
                <a16:creationId xmlns:a16="http://schemas.microsoft.com/office/drawing/2014/main" id="{F729BFCA-7A0D-4F4C-BB78-DCFFFCD16B97}"/>
              </a:ext>
            </a:extLst>
          </p:cNvPr>
          <p:cNvSpPr txBox="1"/>
          <p:nvPr/>
        </p:nvSpPr>
        <p:spPr>
          <a:xfrm>
            <a:off x="5928693" y="2331066"/>
            <a:ext cx="1895662" cy="400110"/>
          </a:xfrm>
          <a:prstGeom prst="rect">
            <a:avLst/>
          </a:prstGeom>
          <a:noFill/>
        </p:spPr>
        <p:txBody>
          <a:bodyPr wrap="square" rtlCol="0">
            <a:spAutoFit/>
          </a:bodyPr>
          <a:lstStyle/>
          <a:p>
            <a:r>
              <a:rPr lang="hr-HR" sz="2000" dirty="0" err="1"/>
              <a:t>Forest</a:t>
            </a:r>
            <a:r>
              <a:rPr lang="hr-HR" sz="2000" dirty="0"/>
              <a:t> plot C</a:t>
            </a:r>
            <a:endParaRPr lang="en-GB" sz="2000" dirty="0"/>
          </a:p>
        </p:txBody>
      </p:sp>
      <p:pic>
        <p:nvPicPr>
          <p:cNvPr id="32" name="Slika 31">
            <a:extLst>
              <a:ext uri="{FF2B5EF4-FFF2-40B4-BE49-F238E27FC236}">
                <a16:creationId xmlns:a16="http://schemas.microsoft.com/office/drawing/2014/main" id="{38D89DCA-17DE-48CA-B421-9CA79174F629}"/>
              </a:ext>
            </a:extLst>
          </p:cNvPr>
          <p:cNvPicPr>
            <a:picLocks noChangeAspect="1"/>
          </p:cNvPicPr>
          <p:nvPr/>
        </p:nvPicPr>
        <p:blipFill>
          <a:blip r:embed="rId4"/>
          <a:stretch>
            <a:fillRect/>
          </a:stretch>
        </p:blipFill>
        <p:spPr>
          <a:xfrm>
            <a:off x="355015" y="2945658"/>
            <a:ext cx="3765884" cy="3468577"/>
          </a:xfrm>
          <a:prstGeom prst="rect">
            <a:avLst/>
          </a:prstGeom>
        </p:spPr>
      </p:pic>
      <p:pic>
        <p:nvPicPr>
          <p:cNvPr id="4" name="Slika 3">
            <a:extLst>
              <a:ext uri="{FF2B5EF4-FFF2-40B4-BE49-F238E27FC236}">
                <a16:creationId xmlns:a16="http://schemas.microsoft.com/office/drawing/2014/main" id="{D2585B74-F183-47C9-A4EE-C97D24FC8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395" y="3038953"/>
            <a:ext cx="4507391" cy="3405584"/>
          </a:xfrm>
          <a:prstGeom prst="rect">
            <a:avLst/>
          </a:prstGeom>
        </p:spPr>
      </p:pic>
    </p:spTree>
    <p:extLst>
      <p:ext uri="{BB962C8B-B14F-4D97-AF65-F5344CB8AC3E}">
        <p14:creationId xmlns:p14="http://schemas.microsoft.com/office/powerpoint/2010/main" val="18230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155B77-FE8D-4105-9E48-EBD1D296AACF}"/>
              </a:ext>
            </a:extLst>
          </p:cNvPr>
          <p:cNvSpPr>
            <a:spLocks noGrp="1"/>
          </p:cNvSpPr>
          <p:nvPr>
            <p:ph type="title"/>
          </p:nvPr>
        </p:nvSpPr>
        <p:spPr/>
        <p:txBody>
          <a:bodyPr/>
          <a:lstStyle/>
          <a:p>
            <a:r>
              <a:rPr lang="hr-HR" dirty="0" err="1"/>
              <a:t>Inconsistency</a:t>
            </a:r>
            <a:r>
              <a:rPr lang="hr-HR" dirty="0"/>
              <a:t> (</a:t>
            </a:r>
            <a:r>
              <a:rPr lang="hr-HR" dirty="0" err="1"/>
              <a:t>heterogeneity</a:t>
            </a:r>
            <a:r>
              <a:rPr lang="hr-HR" dirty="0"/>
              <a:t>)</a:t>
            </a:r>
            <a:endParaRPr lang="en-GB" dirty="0"/>
          </a:p>
        </p:txBody>
      </p:sp>
      <p:sp>
        <p:nvSpPr>
          <p:cNvPr id="3" name="Rezervirano mjesto sadržaja 2">
            <a:extLst>
              <a:ext uri="{FF2B5EF4-FFF2-40B4-BE49-F238E27FC236}">
                <a16:creationId xmlns:a16="http://schemas.microsoft.com/office/drawing/2014/main" id="{0310091B-4AA8-401C-B47C-0BD1F409C968}"/>
              </a:ext>
            </a:extLst>
          </p:cNvPr>
          <p:cNvSpPr>
            <a:spLocks noGrp="1"/>
          </p:cNvSpPr>
          <p:nvPr>
            <p:ph idx="1"/>
          </p:nvPr>
        </p:nvSpPr>
        <p:spPr>
          <a:xfrm>
            <a:off x="439737" y="2275200"/>
            <a:ext cx="6622799" cy="3265200"/>
          </a:xfrm>
        </p:spPr>
        <p:txBody>
          <a:bodyPr/>
          <a:lstStyle/>
          <a:p>
            <a:r>
              <a:rPr lang="hr-HR" sz="2200" dirty="0" err="1"/>
              <a:t>Other</a:t>
            </a:r>
            <a:r>
              <a:rPr lang="hr-HR" sz="2200" dirty="0"/>
              <a:t> </a:t>
            </a:r>
            <a:r>
              <a:rPr lang="hr-HR" sz="2200" dirty="0" err="1"/>
              <a:t>tools</a:t>
            </a:r>
            <a:r>
              <a:rPr lang="hr-HR" sz="2200" dirty="0"/>
              <a:t> for </a:t>
            </a:r>
            <a:r>
              <a:rPr lang="hr-HR" sz="2200" dirty="0" err="1"/>
              <a:t>identifying</a:t>
            </a:r>
            <a:r>
              <a:rPr lang="hr-HR" sz="2200" dirty="0"/>
              <a:t> </a:t>
            </a:r>
            <a:r>
              <a:rPr lang="hr-HR" sz="2200" dirty="0" err="1"/>
              <a:t>heterogeneity</a:t>
            </a:r>
            <a:r>
              <a:rPr lang="hr-HR" sz="2200" dirty="0"/>
              <a:t>:</a:t>
            </a:r>
          </a:p>
          <a:p>
            <a:pPr marL="342900" indent="-342900">
              <a:buFont typeface="Arial" panose="020B0604020202020204" pitchFamily="34" charset="0"/>
              <a:buChar char="•"/>
            </a:pPr>
            <a:r>
              <a:rPr lang="en-GB" sz="2200" dirty="0"/>
              <a:t>Chi-squared (</a:t>
            </a:r>
            <a:r>
              <a:rPr lang="hr-HR" sz="2200" dirty="0">
                <a:sym typeface="Symbol" panose="05050102010706020507" pitchFamily="18" charset="2"/>
              </a:rPr>
              <a:t></a:t>
            </a:r>
            <a:r>
              <a:rPr lang="en-GB" sz="2200" baseline="30000" dirty="0"/>
              <a:t>2</a:t>
            </a:r>
            <a:r>
              <a:rPr lang="en-GB" sz="2200" dirty="0"/>
              <a:t>, or Chi</a:t>
            </a:r>
            <a:r>
              <a:rPr lang="en-GB" sz="2200" baseline="30000" dirty="0"/>
              <a:t>2</a:t>
            </a:r>
            <a:r>
              <a:rPr lang="en-GB" sz="2200" dirty="0"/>
              <a:t>) test, </a:t>
            </a:r>
            <a:r>
              <a:rPr lang="hr-HR" sz="2200" dirty="0" err="1"/>
              <a:t>also</a:t>
            </a:r>
            <a:r>
              <a:rPr lang="en-GB" sz="2200" dirty="0"/>
              <a:t> known as the Q test</a:t>
            </a:r>
          </a:p>
          <a:p>
            <a:pPr marL="342900" indent="-342900" fontAlgn="base">
              <a:buFont typeface="Arial" panose="020B0604020202020204" pitchFamily="34" charset="0"/>
              <a:buChar char="•"/>
            </a:pPr>
            <a:r>
              <a:rPr lang="en-GB" sz="2200" dirty="0" err="1"/>
              <a:t>I</a:t>
            </a:r>
            <a:r>
              <a:rPr lang="en-GB" sz="2200" baseline="30000" dirty="0" err="1"/>
              <a:t>2</a:t>
            </a:r>
            <a:r>
              <a:rPr lang="en-GB" sz="2200" dirty="0"/>
              <a:t> statistic</a:t>
            </a:r>
            <a:endParaRPr lang="hr-HR" sz="2200" dirty="0"/>
          </a:p>
          <a:p>
            <a:pPr marL="522288" lvl="1" indent="-342900" fontAlgn="base"/>
            <a:r>
              <a:rPr lang="hr-HR" dirty="0"/>
              <a:t>&lt;30-40% - </a:t>
            </a:r>
            <a:r>
              <a:rPr lang="hr-HR" dirty="0" err="1"/>
              <a:t>low</a:t>
            </a:r>
            <a:r>
              <a:rPr lang="hr-HR" dirty="0"/>
              <a:t> </a:t>
            </a:r>
            <a:r>
              <a:rPr lang="hr-HR" dirty="0" err="1"/>
              <a:t>or</a:t>
            </a:r>
            <a:r>
              <a:rPr lang="hr-HR" dirty="0"/>
              <a:t> </a:t>
            </a:r>
            <a:r>
              <a:rPr lang="hr-HR" dirty="0" err="1"/>
              <a:t>unimportant</a:t>
            </a:r>
            <a:r>
              <a:rPr lang="hr-HR" dirty="0"/>
              <a:t> </a:t>
            </a:r>
            <a:r>
              <a:rPr lang="hr-HR" dirty="0" err="1"/>
              <a:t>heterogeneity</a:t>
            </a:r>
            <a:endParaRPr lang="hr-HR" dirty="0"/>
          </a:p>
          <a:p>
            <a:pPr marL="522288" lvl="1" indent="-342900" fontAlgn="base"/>
            <a:r>
              <a:rPr lang="hr-HR" dirty="0"/>
              <a:t>30-60% - </a:t>
            </a:r>
            <a:r>
              <a:rPr lang="hr-HR" dirty="0" err="1"/>
              <a:t>moderate</a:t>
            </a:r>
            <a:r>
              <a:rPr lang="hr-HR" dirty="0"/>
              <a:t> </a:t>
            </a:r>
            <a:r>
              <a:rPr lang="hr-HR" dirty="0" err="1"/>
              <a:t>heterogeneity</a:t>
            </a:r>
            <a:endParaRPr lang="hr-HR" dirty="0"/>
          </a:p>
          <a:p>
            <a:pPr marL="522288" lvl="1" indent="-342900" fontAlgn="base"/>
            <a:r>
              <a:rPr lang="hr-HR" dirty="0"/>
              <a:t>50-90% - </a:t>
            </a:r>
            <a:r>
              <a:rPr lang="hr-HR" dirty="0" err="1"/>
              <a:t>substantial</a:t>
            </a:r>
            <a:r>
              <a:rPr lang="hr-HR" dirty="0"/>
              <a:t> </a:t>
            </a:r>
            <a:r>
              <a:rPr lang="hr-HR" dirty="0" err="1"/>
              <a:t>heterogeneity</a:t>
            </a:r>
            <a:endParaRPr lang="hr-HR" dirty="0"/>
          </a:p>
          <a:p>
            <a:pPr marL="522288" lvl="1" indent="-342900" fontAlgn="base"/>
            <a:r>
              <a:rPr lang="hr-HR" dirty="0"/>
              <a:t>75-100% - </a:t>
            </a:r>
            <a:r>
              <a:rPr lang="hr-HR" dirty="0" err="1"/>
              <a:t>considerable</a:t>
            </a:r>
            <a:r>
              <a:rPr lang="hr-HR" dirty="0"/>
              <a:t> </a:t>
            </a:r>
            <a:r>
              <a:rPr lang="hr-HR" dirty="0" err="1"/>
              <a:t>heterogeneity</a:t>
            </a:r>
            <a:br>
              <a:rPr lang="en-GB" dirty="0"/>
            </a:br>
            <a:endParaRPr lang="hr-HR" dirty="0"/>
          </a:p>
          <a:p>
            <a:endParaRPr lang="en-GB" dirty="0"/>
          </a:p>
        </p:txBody>
      </p:sp>
      <p:sp>
        <p:nvSpPr>
          <p:cNvPr id="4" name="TekstniOkvir 3">
            <a:extLst>
              <a:ext uri="{FF2B5EF4-FFF2-40B4-BE49-F238E27FC236}">
                <a16:creationId xmlns:a16="http://schemas.microsoft.com/office/drawing/2014/main" id="{895E2F74-D080-4E71-B9C1-92087E8F2ED5}"/>
              </a:ext>
            </a:extLst>
          </p:cNvPr>
          <p:cNvSpPr txBox="1"/>
          <p:nvPr/>
        </p:nvSpPr>
        <p:spPr>
          <a:xfrm>
            <a:off x="439738" y="5907505"/>
            <a:ext cx="6538578" cy="430887"/>
          </a:xfrm>
          <a:prstGeom prst="rect">
            <a:avLst/>
          </a:prstGeom>
          <a:noFill/>
        </p:spPr>
        <p:txBody>
          <a:bodyPr wrap="square" rtlCol="0">
            <a:spAutoFit/>
          </a:bodyPr>
          <a:lstStyle/>
          <a:p>
            <a:r>
              <a:rPr lang="hr-HR" sz="2200" b="1" dirty="0" err="1">
                <a:solidFill>
                  <a:srgbClr val="002060"/>
                </a:solidFill>
              </a:rPr>
              <a:t>Only</a:t>
            </a:r>
            <a:r>
              <a:rPr lang="hr-HR" sz="2200" b="1" dirty="0">
                <a:solidFill>
                  <a:srgbClr val="002060"/>
                </a:solidFill>
              </a:rPr>
              <a:t> a </a:t>
            </a:r>
            <a:r>
              <a:rPr lang="hr-HR" sz="2200" b="1" dirty="0" err="1">
                <a:solidFill>
                  <a:srgbClr val="002060"/>
                </a:solidFill>
              </a:rPr>
              <a:t>guide</a:t>
            </a:r>
            <a:r>
              <a:rPr lang="hr-HR" sz="2200" b="1" dirty="0">
                <a:solidFill>
                  <a:srgbClr val="002060"/>
                </a:solidFill>
              </a:rPr>
              <a:t>, </a:t>
            </a:r>
            <a:r>
              <a:rPr lang="hr-HR" sz="2200" b="1" dirty="0" err="1">
                <a:solidFill>
                  <a:srgbClr val="002060"/>
                </a:solidFill>
              </a:rPr>
              <a:t>not</a:t>
            </a:r>
            <a:r>
              <a:rPr lang="hr-HR" sz="2200" b="1" dirty="0">
                <a:solidFill>
                  <a:srgbClr val="002060"/>
                </a:solidFill>
              </a:rPr>
              <a:t> a </a:t>
            </a:r>
            <a:r>
              <a:rPr lang="hr-HR" sz="2200" b="1" dirty="0" err="1">
                <a:solidFill>
                  <a:srgbClr val="002060"/>
                </a:solidFill>
              </a:rPr>
              <a:t>definitive</a:t>
            </a:r>
            <a:r>
              <a:rPr lang="hr-HR" sz="2200" b="1" dirty="0">
                <a:solidFill>
                  <a:srgbClr val="002060"/>
                </a:solidFill>
              </a:rPr>
              <a:t> </a:t>
            </a:r>
            <a:r>
              <a:rPr lang="hr-HR" sz="2200" b="1" dirty="0" err="1">
                <a:solidFill>
                  <a:srgbClr val="002060"/>
                </a:solidFill>
              </a:rPr>
              <a:t>proof</a:t>
            </a:r>
            <a:r>
              <a:rPr lang="hr-HR" sz="2200" b="1" dirty="0">
                <a:solidFill>
                  <a:srgbClr val="002060"/>
                </a:solidFill>
              </a:rPr>
              <a:t> </a:t>
            </a:r>
            <a:r>
              <a:rPr lang="hr-HR" sz="2200" b="1" dirty="0" err="1">
                <a:solidFill>
                  <a:srgbClr val="002060"/>
                </a:solidFill>
              </a:rPr>
              <a:t>of</a:t>
            </a:r>
            <a:r>
              <a:rPr lang="hr-HR" sz="2200" b="1" dirty="0">
                <a:solidFill>
                  <a:srgbClr val="002060"/>
                </a:solidFill>
              </a:rPr>
              <a:t> </a:t>
            </a:r>
            <a:r>
              <a:rPr lang="hr-HR" sz="2200" b="1" dirty="0" err="1">
                <a:solidFill>
                  <a:srgbClr val="002060"/>
                </a:solidFill>
              </a:rPr>
              <a:t>heterogeneity</a:t>
            </a:r>
            <a:r>
              <a:rPr lang="hr-HR" sz="2200" b="1" dirty="0">
                <a:solidFill>
                  <a:srgbClr val="002060"/>
                </a:solidFill>
              </a:rPr>
              <a:t>!</a:t>
            </a:r>
            <a:endParaRPr lang="en-GB" sz="2200" dirty="0">
              <a:solidFill>
                <a:srgbClr val="002060"/>
              </a:solidFill>
            </a:endParaRPr>
          </a:p>
        </p:txBody>
      </p:sp>
    </p:spTree>
    <p:extLst>
      <p:ext uri="{BB962C8B-B14F-4D97-AF65-F5344CB8AC3E}">
        <p14:creationId xmlns:p14="http://schemas.microsoft.com/office/powerpoint/2010/main" val="180523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09FDF65-DCEF-4C5E-96D4-5863A18C9623}"/>
              </a:ext>
            </a:extLst>
          </p:cNvPr>
          <p:cNvSpPr>
            <a:spLocks noGrp="1"/>
          </p:cNvSpPr>
          <p:nvPr>
            <p:ph type="title"/>
          </p:nvPr>
        </p:nvSpPr>
        <p:spPr/>
        <p:txBody>
          <a:bodyPr/>
          <a:lstStyle/>
          <a:p>
            <a:r>
              <a:rPr lang="hr-HR" dirty="0" err="1"/>
              <a:t>Inconsistency</a:t>
            </a:r>
            <a:r>
              <a:rPr lang="hr-HR" dirty="0"/>
              <a:t> (</a:t>
            </a:r>
            <a:r>
              <a:rPr lang="hr-HR" dirty="0" err="1"/>
              <a:t>heterogeneity</a:t>
            </a:r>
            <a:r>
              <a:rPr lang="hr-HR" dirty="0"/>
              <a:t>)</a:t>
            </a:r>
            <a:endParaRPr lang="en-GB" dirty="0"/>
          </a:p>
        </p:txBody>
      </p:sp>
      <p:sp>
        <p:nvSpPr>
          <p:cNvPr id="3" name="Rezervirano mjesto sadržaja 2">
            <a:extLst>
              <a:ext uri="{FF2B5EF4-FFF2-40B4-BE49-F238E27FC236}">
                <a16:creationId xmlns:a16="http://schemas.microsoft.com/office/drawing/2014/main" id="{DFFE8A21-5B0F-40B3-813D-7BFC901C8F5B}"/>
              </a:ext>
            </a:extLst>
          </p:cNvPr>
          <p:cNvSpPr>
            <a:spLocks noGrp="1"/>
          </p:cNvSpPr>
          <p:nvPr>
            <p:ph idx="1"/>
          </p:nvPr>
        </p:nvSpPr>
        <p:spPr/>
        <p:txBody>
          <a:bodyPr/>
          <a:lstStyle/>
          <a:p>
            <a:pPr marL="0" lvl="1" indent="0">
              <a:buNone/>
            </a:pPr>
            <a:r>
              <a:rPr lang="hr-HR" altLang="x-none" sz="2200" b="1" dirty="0"/>
              <a:t>C</a:t>
            </a:r>
            <a:r>
              <a:rPr lang="en-AU" altLang="x-none" sz="2200" b="1" dirty="0" err="1"/>
              <a:t>autious</a:t>
            </a:r>
            <a:r>
              <a:rPr lang="en-AU" altLang="x-none" sz="2200" b="1" dirty="0"/>
              <a:t> exploration of possible causes</a:t>
            </a:r>
            <a:r>
              <a:rPr lang="hr-HR" altLang="x-none" sz="2200" b="1" dirty="0"/>
              <a:t>:</a:t>
            </a:r>
          </a:p>
          <a:p>
            <a:pPr lvl="1"/>
            <a:r>
              <a:rPr lang="en-AU" altLang="x-none" sz="2200" dirty="0"/>
              <a:t>differences in </a:t>
            </a:r>
            <a:r>
              <a:rPr lang="hr-HR" altLang="x-none" sz="2200" dirty="0" err="1"/>
              <a:t>patients</a:t>
            </a:r>
            <a:r>
              <a:rPr lang="hr-HR" altLang="x-none" sz="2200" dirty="0"/>
              <a:t>?</a:t>
            </a:r>
          </a:p>
          <a:p>
            <a:pPr lvl="1"/>
            <a:r>
              <a:rPr lang="hr-HR" altLang="x-none" sz="2200" dirty="0" err="1"/>
              <a:t>intervention</a:t>
            </a:r>
            <a:r>
              <a:rPr lang="en-AU" altLang="x-none" sz="2200" dirty="0"/>
              <a:t>s</a:t>
            </a:r>
            <a:r>
              <a:rPr lang="hr-HR" altLang="x-none" sz="2200" dirty="0"/>
              <a:t>?</a:t>
            </a:r>
          </a:p>
          <a:p>
            <a:pPr lvl="1"/>
            <a:r>
              <a:rPr lang="hr-HR" altLang="x-none" sz="2200" dirty="0" err="1"/>
              <a:t>outcome</a:t>
            </a:r>
            <a:r>
              <a:rPr lang="hr-HR" altLang="x-none" sz="2200" dirty="0"/>
              <a:t> </a:t>
            </a:r>
            <a:r>
              <a:rPr lang="hr-HR" altLang="x-none" sz="2200" dirty="0" err="1"/>
              <a:t>definitions</a:t>
            </a:r>
            <a:r>
              <a:rPr lang="hr-HR" altLang="x-none" sz="2200" dirty="0"/>
              <a:t>?</a:t>
            </a:r>
          </a:p>
          <a:p>
            <a:pPr lvl="1"/>
            <a:r>
              <a:rPr lang="en-AU" altLang="x-none" sz="2200" dirty="0"/>
              <a:t>methodological diversity</a:t>
            </a:r>
            <a:r>
              <a:rPr lang="hr-HR" altLang="x-none" sz="2200" dirty="0"/>
              <a:t>?</a:t>
            </a:r>
            <a:endParaRPr lang="en-AU" altLang="x-none" sz="2200" dirty="0"/>
          </a:p>
          <a:p>
            <a:endParaRPr lang="en-GB" dirty="0"/>
          </a:p>
        </p:txBody>
      </p:sp>
    </p:spTree>
    <p:extLst>
      <p:ext uri="{BB962C8B-B14F-4D97-AF65-F5344CB8AC3E}">
        <p14:creationId xmlns:p14="http://schemas.microsoft.com/office/powerpoint/2010/main" val="80435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x-none" sz="3200" dirty="0"/>
              <a:t>Inconsistency</a:t>
            </a:r>
            <a:r>
              <a:rPr lang="hr-HR" altLang="x-none" sz="3200" dirty="0"/>
              <a:t> (</a:t>
            </a:r>
            <a:r>
              <a:rPr lang="hr-HR" altLang="x-none" sz="3200" dirty="0" err="1"/>
              <a:t>heterogeneity</a:t>
            </a:r>
            <a:r>
              <a:rPr lang="hr-HR" altLang="x-none" sz="3200" dirty="0"/>
              <a:t>)</a:t>
            </a:r>
            <a:endParaRPr lang="en-US" altLang="x-none" sz="3200" dirty="0"/>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2344"/>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874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2700" dirty="0"/>
              <a:t>Is the </a:t>
            </a:r>
            <a:r>
              <a:rPr lang="hr-HR" sz="2700" dirty="0" err="1"/>
              <a:t>inconsistency</a:t>
            </a:r>
            <a:r>
              <a:rPr lang="en-CA" sz="2700" dirty="0"/>
              <a:t>…</a:t>
            </a:r>
          </a:p>
        </p:txBody>
      </p:sp>
      <p:sp>
        <p:nvSpPr>
          <p:cNvPr id="3" name="Content Placeholder 2"/>
          <p:cNvSpPr>
            <a:spLocks noGrp="1"/>
          </p:cNvSpPr>
          <p:nvPr>
            <p:ph idx="1"/>
          </p:nvPr>
        </p:nvSpPr>
        <p:spPr>
          <a:xfrm>
            <a:off x="2534756" y="2260511"/>
            <a:ext cx="6120000" cy="3909600"/>
          </a:xfrm>
        </p:spPr>
        <p:txBody>
          <a:bodyPr/>
          <a:lstStyle/>
          <a:p>
            <a:r>
              <a:rPr lang="en-CA" dirty="0"/>
              <a:t>Not serious</a:t>
            </a:r>
          </a:p>
          <a:p>
            <a:endParaRPr lang="en-CA" dirty="0"/>
          </a:p>
          <a:p>
            <a:r>
              <a:rPr lang="en-CA" dirty="0"/>
              <a:t>Serious</a:t>
            </a:r>
          </a:p>
          <a:p>
            <a:endParaRPr lang="en-CA" dirty="0"/>
          </a:p>
          <a:p>
            <a:r>
              <a:rPr lang="en-CA" dirty="0"/>
              <a:t>Very </a:t>
            </a:r>
            <a:r>
              <a:rPr lang="hr-HR" dirty="0"/>
              <a:t>s</a:t>
            </a:r>
            <a:r>
              <a:rPr lang="en-CA" dirty="0" err="1"/>
              <a:t>erious</a:t>
            </a:r>
            <a:endParaRPr lang="en-CA" dirty="0"/>
          </a:p>
        </p:txBody>
      </p:sp>
      <p:sp>
        <p:nvSpPr>
          <p:cNvPr id="4" name="Rounded Rectangle 3"/>
          <p:cNvSpPr/>
          <p:nvPr/>
        </p:nvSpPr>
        <p:spPr>
          <a:xfrm>
            <a:off x="1709682" y="2240868"/>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Rounded Rectangle 4"/>
          <p:cNvSpPr/>
          <p:nvPr/>
        </p:nvSpPr>
        <p:spPr>
          <a:xfrm>
            <a:off x="1732295" y="3127113"/>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Rounded Rectangle 5"/>
          <p:cNvSpPr/>
          <p:nvPr/>
        </p:nvSpPr>
        <p:spPr>
          <a:xfrm>
            <a:off x="1732295" y="3972284"/>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 name="Title 1"/>
          <p:cNvSpPr txBox="1">
            <a:spLocks/>
          </p:cNvSpPr>
          <p:nvPr/>
        </p:nvSpPr>
        <p:spPr>
          <a:xfrm>
            <a:off x="1331640" y="4858529"/>
            <a:ext cx="6492846"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700" dirty="0"/>
              <a:t>…enough that my confidence in the result is reduced?</a:t>
            </a:r>
          </a:p>
        </p:txBody>
      </p:sp>
    </p:spTree>
    <p:extLst>
      <p:ext uri="{BB962C8B-B14F-4D97-AF65-F5344CB8AC3E}">
        <p14:creationId xmlns:p14="http://schemas.microsoft.com/office/powerpoint/2010/main" val="253584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a:t>Session outline</a:t>
            </a:r>
          </a:p>
        </p:txBody>
      </p:sp>
      <p:sp>
        <p:nvSpPr>
          <p:cNvPr id="7171" name="Content Placeholder 2"/>
          <p:cNvSpPr>
            <a:spLocks noGrp="1"/>
          </p:cNvSpPr>
          <p:nvPr>
            <p:ph idx="1"/>
          </p:nvPr>
        </p:nvSpPr>
        <p:spPr/>
        <p:txBody>
          <a:bodyPr/>
          <a:lstStyle/>
          <a:p>
            <a:pPr marL="182563" indent="-182563">
              <a:buFont typeface="Arial" panose="020B0604020202020204" pitchFamily="34" charset="0"/>
              <a:buChar char="•"/>
            </a:pPr>
            <a:r>
              <a:rPr lang="hr-HR" altLang="en-US" sz="2200" b="1" dirty="0"/>
              <a:t>a </a:t>
            </a:r>
            <a:r>
              <a:rPr lang="hr-HR" altLang="en-US" sz="2200" b="1" dirty="0" err="1"/>
              <a:t>reminder</a:t>
            </a:r>
            <a:r>
              <a:rPr lang="hr-HR" altLang="en-US" sz="2200" b="1" dirty="0"/>
              <a:t> on how to </a:t>
            </a:r>
            <a:r>
              <a:rPr lang="hr-HR" altLang="en-US" sz="2200" b="1" dirty="0" err="1"/>
              <a:t>read</a:t>
            </a:r>
            <a:r>
              <a:rPr lang="hr-HR" altLang="en-US" sz="2200" b="1" dirty="0"/>
              <a:t> and </a:t>
            </a:r>
            <a:r>
              <a:rPr lang="hr-HR" altLang="en-US" sz="2200" b="1" dirty="0" err="1"/>
              <a:t>understand</a:t>
            </a:r>
            <a:r>
              <a:rPr lang="hr-HR" altLang="en-US" sz="2200" b="1" dirty="0"/>
              <a:t> meta-</a:t>
            </a:r>
            <a:r>
              <a:rPr lang="hr-HR" altLang="en-US" sz="2200" b="1" dirty="0" err="1"/>
              <a:t>analysis</a:t>
            </a:r>
            <a:r>
              <a:rPr lang="hr-HR" altLang="en-US" sz="2200" b="1" dirty="0"/>
              <a:t> </a:t>
            </a:r>
            <a:r>
              <a:rPr lang="hr-HR" altLang="en-US" sz="2200" b="1" dirty="0" err="1"/>
              <a:t>results</a:t>
            </a:r>
            <a:endParaRPr lang="hr-HR" altLang="en-US" sz="2200" b="1" dirty="0"/>
          </a:p>
          <a:p>
            <a:pPr marL="182563" indent="-182563">
              <a:buFont typeface="Arial" panose="020B0604020202020204" pitchFamily="34" charset="0"/>
              <a:buChar char="•"/>
            </a:pPr>
            <a:r>
              <a:rPr lang="hr-HR" altLang="en-US" sz="2200" dirty="0"/>
              <a:t>GRADE </a:t>
            </a:r>
            <a:r>
              <a:rPr lang="hr-HR" altLang="en-US" sz="2200" dirty="0" err="1"/>
              <a:t>approach</a:t>
            </a:r>
            <a:r>
              <a:rPr lang="hr-HR" altLang="en-US" sz="2200" dirty="0"/>
              <a:t> to </a:t>
            </a:r>
            <a:r>
              <a:rPr lang="hr-HR" altLang="en-US" sz="2200" dirty="0" err="1"/>
              <a:t>assessing</a:t>
            </a:r>
            <a:r>
              <a:rPr lang="hr-HR" altLang="en-US" sz="2200" dirty="0"/>
              <a:t> </a:t>
            </a:r>
            <a:r>
              <a:rPr lang="hr-HR" altLang="en-US" sz="2200" dirty="0" err="1"/>
              <a:t>certainty</a:t>
            </a:r>
            <a:r>
              <a:rPr lang="hr-HR" altLang="en-US" sz="2200" dirty="0"/>
              <a:t> of </a:t>
            </a:r>
            <a:r>
              <a:rPr lang="hr-HR" altLang="en-US" sz="2200" dirty="0" err="1"/>
              <a:t>evidence</a:t>
            </a:r>
            <a:endParaRPr lang="en-AU" altLang="en-US" sz="2200" dirty="0"/>
          </a:p>
          <a:p>
            <a:pPr marL="182563" indent="-182563">
              <a:buFont typeface="Arial" panose="020B0604020202020204" pitchFamily="34" charset="0"/>
              <a:buChar char="•"/>
            </a:pPr>
            <a:r>
              <a:rPr lang="hr-HR" altLang="en-US" sz="2200" dirty="0" err="1"/>
              <a:t>factors</a:t>
            </a:r>
            <a:r>
              <a:rPr lang="hr-HR" altLang="en-US" sz="2200" dirty="0"/>
              <a:t> </a:t>
            </a:r>
            <a:r>
              <a:rPr lang="hr-HR" altLang="en-US" sz="2200" dirty="0" err="1"/>
              <a:t>affecting</a:t>
            </a:r>
            <a:r>
              <a:rPr lang="hr-HR" altLang="en-US" sz="2200" dirty="0"/>
              <a:t> </a:t>
            </a:r>
            <a:r>
              <a:rPr lang="hr-HR" altLang="en-US" sz="2200" dirty="0" err="1"/>
              <a:t>certainty</a:t>
            </a:r>
            <a:endParaRPr lang="en-AU" altLang="en-US" sz="2200" dirty="0"/>
          </a:p>
          <a:p>
            <a:endParaRPr lang="en-AU" altLang="en-US" dirty="0"/>
          </a:p>
        </p:txBody>
      </p:sp>
      <p:sp>
        <p:nvSpPr>
          <p:cNvPr id="7" name="Text Box 8">
            <a:extLst>
              <a:ext uri="{FF2B5EF4-FFF2-40B4-BE49-F238E27FC236}">
                <a16:creationId xmlns:a16="http://schemas.microsoft.com/office/drawing/2014/main" id="{97E52173-5288-6C48-9BC6-2E0F80C66268}"/>
              </a:ext>
            </a:extLst>
          </p:cNvPr>
          <p:cNvSpPr txBox="1">
            <a:spLocks noChangeArrowheads="1"/>
          </p:cNvSpPr>
          <p:nvPr/>
        </p:nvSpPr>
        <p:spPr bwMode="auto">
          <a:xfrm>
            <a:off x="768784" y="6154589"/>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Chapters 14 &amp; 15 of the Handbook</a:t>
            </a:r>
          </a:p>
        </p:txBody>
      </p:sp>
      <p:pic>
        <p:nvPicPr>
          <p:cNvPr id="8" name="Picture 7">
            <a:extLst>
              <a:ext uri="{FF2B5EF4-FFF2-40B4-BE49-F238E27FC236}">
                <a16:creationId xmlns:a16="http://schemas.microsoft.com/office/drawing/2014/main" id="{4EFCD594-90E6-EC48-A562-9F841BFB2816}"/>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2979292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altLang="en-US" dirty="0"/>
              <a:t>Indirectness</a:t>
            </a:r>
            <a:endParaRPr lang="en-US" altLang="en-US" dirty="0"/>
          </a:p>
        </p:txBody>
      </p:sp>
      <p:sp>
        <p:nvSpPr>
          <p:cNvPr id="9219" name="Content Placeholder 2"/>
          <p:cNvSpPr>
            <a:spLocks noGrp="1"/>
          </p:cNvSpPr>
          <p:nvPr>
            <p:ph idx="4294967295"/>
          </p:nvPr>
        </p:nvSpPr>
        <p:spPr>
          <a:xfrm>
            <a:off x="439738" y="2247178"/>
            <a:ext cx="4866553" cy="3736933"/>
          </a:xfrm>
        </p:spPr>
        <p:txBody>
          <a:bodyPr/>
          <a:lstStyle/>
          <a:p>
            <a:pPr lvl="1"/>
            <a:r>
              <a:rPr lang="en-AU" altLang="en-US" dirty="0"/>
              <a:t>how well do the included studies address your review question?</a:t>
            </a:r>
          </a:p>
          <a:p>
            <a:pPr lvl="1"/>
            <a:r>
              <a:rPr lang="en-US" altLang="en-US" dirty="0"/>
              <a:t>compare your eligibility criteria to the ‘Characteristics of included studies’ table</a:t>
            </a:r>
            <a:r>
              <a:rPr lang="hr-HR" altLang="en-US" dirty="0"/>
              <a:t>s</a:t>
            </a:r>
            <a:endParaRPr lang="en-US" altLang="en-US" dirty="0"/>
          </a:p>
          <a:p>
            <a:pPr lvl="1"/>
            <a:r>
              <a:rPr lang="en-CA" altLang="en-US" dirty="0"/>
              <a:t>NOT generalisability to other populations</a:t>
            </a:r>
            <a:endParaRPr lang="en-US" altLang="en-US" dirty="0"/>
          </a:p>
        </p:txBody>
      </p:sp>
      <p:pic>
        <p:nvPicPr>
          <p:cNvPr id="2" name="Picture 1">
            <a:extLst>
              <a:ext uri="{FF2B5EF4-FFF2-40B4-BE49-F238E27FC236}">
                <a16:creationId xmlns:a16="http://schemas.microsoft.com/office/drawing/2014/main" id="{4A427D12-F8F3-4988-8233-2BFBAE88D15C}"/>
              </a:ext>
            </a:extLst>
          </p:cNvPr>
          <p:cNvPicPr>
            <a:picLocks noChangeAspect="1"/>
          </p:cNvPicPr>
          <p:nvPr/>
        </p:nvPicPr>
        <p:blipFill>
          <a:blip r:embed="rId3"/>
          <a:stretch>
            <a:fillRect/>
          </a:stretch>
        </p:blipFill>
        <p:spPr>
          <a:xfrm>
            <a:off x="5130287" y="275284"/>
            <a:ext cx="6595018" cy="4178328"/>
          </a:xfrm>
          <a:prstGeom prst="rect">
            <a:avLst/>
          </a:prstGeom>
        </p:spPr>
      </p:pic>
      <p:pic>
        <p:nvPicPr>
          <p:cNvPr id="4099" name="Picture 3"/>
          <p:cNvPicPr>
            <a:picLocks noChangeAspect="1" noChangeArrowheads="1"/>
          </p:cNvPicPr>
          <p:nvPr/>
        </p:nvPicPr>
        <p:blipFill>
          <a:blip r:embed="rId4" cstate="print">
            <a:duotone>
              <a:schemeClr val="bg2">
                <a:shade val="45000"/>
                <a:satMod val="135000"/>
              </a:schemeClr>
              <a:prstClr val="white"/>
            </a:duotone>
          </a:blip>
          <a:srcRect l="60800" t="57228" r="13970" b="4388"/>
          <a:stretch>
            <a:fillRect/>
          </a:stretch>
        </p:blipFill>
        <p:spPr bwMode="auto">
          <a:xfrm rot="1800000">
            <a:off x="5594616" y="3307949"/>
            <a:ext cx="4357718" cy="392909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2328378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CA" altLang="en-US" dirty="0"/>
              <a:t>Indirectness</a:t>
            </a:r>
            <a:endParaRPr lang="en-US" altLang="en-US" dirty="0"/>
          </a:p>
        </p:txBody>
      </p:sp>
      <p:sp>
        <p:nvSpPr>
          <p:cNvPr id="9219" name="Content Placeholder 2"/>
          <p:cNvSpPr>
            <a:spLocks noGrp="1"/>
          </p:cNvSpPr>
          <p:nvPr>
            <p:ph idx="4294967295"/>
          </p:nvPr>
        </p:nvSpPr>
        <p:spPr>
          <a:xfrm>
            <a:off x="439738" y="2247178"/>
            <a:ext cx="4866553" cy="3736933"/>
          </a:xfrm>
        </p:spPr>
        <p:txBody>
          <a:bodyPr/>
          <a:lstStyle/>
          <a:p>
            <a:pPr lvl="1"/>
            <a:r>
              <a:rPr lang="hr-HR" altLang="en-US" dirty="0"/>
              <a:t>EVIDENCE </a:t>
            </a:r>
            <a:r>
              <a:rPr lang="en-AU" altLang="en-US" dirty="0"/>
              <a:t>IS INDIRECT IF</a:t>
            </a:r>
            <a:r>
              <a:rPr lang="hr-HR" altLang="en-US" dirty="0"/>
              <a:t>:</a:t>
            </a:r>
          </a:p>
          <a:p>
            <a:pPr lvl="2"/>
            <a:r>
              <a:rPr lang="en-AU" altLang="en-US" dirty="0"/>
              <a:t>indirect comparisons</a:t>
            </a:r>
          </a:p>
          <a:p>
            <a:pPr lvl="2"/>
            <a:r>
              <a:rPr lang="en-AU" altLang="en-US" dirty="0"/>
              <a:t>studies in your review only addressed a restricted aspect of your </a:t>
            </a:r>
            <a:r>
              <a:rPr lang="hr-HR" altLang="en-US" dirty="0" err="1"/>
              <a:t>review</a:t>
            </a:r>
            <a:r>
              <a:rPr lang="hr-HR" altLang="en-US" dirty="0"/>
              <a:t> </a:t>
            </a:r>
            <a:r>
              <a:rPr lang="en-AU" altLang="en-US" dirty="0"/>
              <a:t>question (PICO)</a:t>
            </a:r>
            <a:r>
              <a:rPr lang="hr-HR" altLang="en-US" dirty="0"/>
              <a:t>, </a:t>
            </a:r>
          </a:p>
          <a:p>
            <a:pPr marL="230188" lvl="2" indent="0">
              <a:buNone/>
            </a:pPr>
            <a:r>
              <a:rPr lang="hr-HR" altLang="en-US" dirty="0"/>
              <a:t>   </a:t>
            </a:r>
            <a:r>
              <a:rPr lang="hr-HR" altLang="en-US" dirty="0" err="1"/>
              <a:t>e.g</a:t>
            </a:r>
            <a:r>
              <a:rPr lang="hr-HR" altLang="en-US" dirty="0"/>
              <a:t>.:</a:t>
            </a:r>
          </a:p>
          <a:p>
            <a:pPr lvl="3"/>
            <a:r>
              <a:rPr lang="hr-HR" altLang="en-US" dirty="0" err="1"/>
              <a:t>special</a:t>
            </a:r>
            <a:r>
              <a:rPr lang="hr-HR" altLang="en-US" dirty="0"/>
              <a:t> </a:t>
            </a:r>
            <a:r>
              <a:rPr lang="hr-HR" altLang="en-US" dirty="0" err="1"/>
              <a:t>populations</a:t>
            </a:r>
            <a:endParaRPr lang="hr-HR" altLang="en-US" dirty="0"/>
          </a:p>
          <a:p>
            <a:pPr lvl="3"/>
            <a:r>
              <a:rPr lang="hr-HR" altLang="en-US" dirty="0" err="1"/>
              <a:t>specific</a:t>
            </a:r>
            <a:r>
              <a:rPr lang="hr-HR" altLang="en-US" dirty="0"/>
              <a:t> </a:t>
            </a:r>
            <a:r>
              <a:rPr lang="hr-HR" altLang="en-US" dirty="0" err="1"/>
              <a:t>versions</a:t>
            </a:r>
            <a:r>
              <a:rPr lang="hr-HR" altLang="en-US" dirty="0"/>
              <a:t> of </a:t>
            </a:r>
            <a:r>
              <a:rPr lang="hr-HR" altLang="en-US" dirty="0" err="1"/>
              <a:t>the</a:t>
            </a:r>
            <a:r>
              <a:rPr lang="hr-HR" altLang="en-US" dirty="0"/>
              <a:t> </a:t>
            </a:r>
            <a:r>
              <a:rPr lang="hr-HR" altLang="en-US" dirty="0" err="1"/>
              <a:t>intervention</a:t>
            </a:r>
            <a:endParaRPr lang="hr-HR" altLang="en-US" dirty="0"/>
          </a:p>
          <a:p>
            <a:pPr lvl="3"/>
            <a:r>
              <a:rPr lang="hr-HR" altLang="en-US" dirty="0" err="1"/>
              <a:t>less</a:t>
            </a:r>
            <a:r>
              <a:rPr lang="hr-HR" altLang="en-US" dirty="0"/>
              <a:t> </a:t>
            </a:r>
            <a:r>
              <a:rPr lang="hr-HR" altLang="en-US" dirty="0" err="1"/>
              <a:t>applicable</a:t>
            </a:r>
            <a:r>
              <a:rPr lang="hr-HR" altLang="en-US" dirty="0"/>
              <a:t> </a:t>
            </a:r>
            <a:r>
              <a:rPr lang="hr-HR" altLang="en-US" dirty="0" err="1"/>
              <a:t>comparisons</a:t>
            </a:r>
            <a:endParaRPr lang="hr-HR" altLang="en-US" dirty="0"/>
          </a:p>
          <a:p>
            <a:pPr lvl="3"/>
            <a:r>
              <a:rPr lang="hr-HR" altLang="en-US" dirty="0" err="1"/>
              <a:t>surrogate</a:t>
            </a:r>
            <a:r>
              <a:rPr lang="hr-HR" altLang="en-US" dirty="0"/>
              <a:t> </a:t>
            </a:r>
            <a:r>
              <a:rPr lang="hr-HR" altLang="en-US" dirty="0" err="1"/>
              <a:t>outcomes</a:t>
            </a:r>
            <a:endParaRPr lang="en-AU" altLang="en-US" dirty="0"/>
          </a:p>
        </p:txBody>
      </p:sp>
      <p:pic>
        <p:nvPicPr>
          <p:cNvPr id="6" name="Picture 5">
            <a:extLst>
              <a:ext uri="{FF2B5EF4-FFF2-40B4-BE49-F238E27FC236}">
                <a16:creationId xmlns:a16="http://schemas.microsoft.com/office/drawing/2014/main" id="{23D8A116-D693-407B-B103-24A9747DB6B6}"/>
              </a:ext>
            </a:extLst>
          </p:cNvPr>
          <p:cNvPicPr>
            <a:picLocks noChangeAspect="1"/>
          </p:cNvPicPr>
          <p:nvPr/>
        </p:nvPicPr>
        <p:blipFill>
          <a:blip r:embed="rId3"/>
          <a:stretch>
            <a:fillRect/>
          </a:stretch>
        </p:blipFill>
        <p:spPr>
          <a:xfrm>
            <a:off x="5130287" y="275284"/>
            <a:ext cx="6595018" cy="4178328"/>
          </a:xfrm>
          <a:prstGeom prst="rect">
            <a:avLst/>
          </a:prstGeom>
        </p:spPr>
      </p:pic>
      <p:pic>
        <p:nvPicPr>
          <p:cNvPr id="7" name="Picture 3">
            <a:extLst>
              <a:ext uri="{FF2B5EF4-FFF2-40B4-BE49-F238E27FC236}">
                <a16:creationId xmlns:a16="http://schemas.microsoft.com/office/drawing/2014/main" id="{F8ABF03E-784A-4EF8-8F06-FF33CD668252}"/>
              </a:ext>
            </a:extLst>
          </p:cNvPr>
          <p:cNvPicPr>
            <a:picLocks noChangeAspect="1" noChangeArrowheads="1"/>
          </p:cNvPicPr>
          <p:nvPr/>
        </p:nvPicPr>
        <p:blipFill>
          <a:blip r:embed="rId4" cstate="print">
            <a:duotone>
              <a:schemeClr val="bg2">
                <a:shade val="45000"/>
                <a:satMod val="135000"/>
              </a:schemeClr>
              <a:prstClr val="white"/>
            </a:duotone>
          </a:blip>
          <a:srcRect l="60800" t="57228" r="13970" b="4388"/>
          <a:stretch>
            <a:fillRect/>
          </a:stretch>
        </p:blipFill>
        <p:spPr bwMode="auto">
          <a:xfrm rot="1800000">
            <a:off x="5594616" y="3307949"/>
            <a:ext cx="4357718" cy="392909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75313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2700" dirty="0"/>
              <a:t>Is the </a:t>
            </a:r>
            <a:r>
              <a:rPr lang="hr-HR" sz="2700" dirty="0" err="1"/>
              <a:t>indirectness</a:t>
            </a:r>
            <a:r>
              <a:rPr lang="en-CA" sz="2700" dirty="0"/>
              <a:t>…</a:t>
            </a:r>
          </a:p>
        </p:txBody>
      </p:sp>
      <p:sp>
        <p:nvSpPr>
          <p:cNvPr id="3" name="Content Placeholder 2"/>
          <p:cNvSpPr>
            <a:spLocks noGrp="1"/>
          </p:cNvSpPr>
          <p:nvPr>
            <p:ph idx="1"/>
          </p:nvPr>
        </p:nvSpPr>
        <p:spPr>
          <a:xfrm>
            <a:off x="2534756" y="2260511"/>
            <a:ext cx="6120000" cy="3909600"/>
          </a:xfrm>
        </p:spPr>
        <p:txBody>
          <a:bodyPr/>
          <a:lstStyle/>
          <a:p>
            <a:r>
              <a:rPr lang="en-CA" dirty="0"/>
              <a:t>Not serious</a:t>
            </a:r>
          </a:p>
          <a:p>
            <a:endParaRPr lang="en-CA" dirty="0"/>
          </a:p>
          <a:p>
            <a:r>
              <a:rPr lang="en-CA" dirty="0"/>
              <a:t>Serious</a:t>
            </a:r>
          </a:p>
          <a:p>
            <a:endParaRPr lang="en-CA" dirty="0"/>
          </a:p>
          <a:p>
            <a:r>
              <a:rPr lang="en-CA" dirty="0"/>
              <a:t>Very </a:t>
            </a:r>
            <a:r>
              <a:rPr lang="hr-HR" dirty="0"/>
              <a:t>s</a:t>
            </a:r>
            <a:r>
              <a:rPr lang="en-CA" dirty="0" err="1"/>
              <a:t>erious</a:t>
            </a:r>
            <a:endParaRPr lang="en-CA" dirty="0"/>
          </a:p>
        </p:txBody>
      </p:sp>
      <p:sp>
        <p:nvSpPr>
          <p:cNvPr id="4" name="Rounded Rectangle 3"/>
          <p:cNvSpPr/>
          <p:nvPr/>
        </p:nvSpPr>
        <p:spPr>
          <a:xfrm>
            <a:off x="1709682" y="2240868"/>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Rounded Rectangle 4"/>
          <p:cNvSpPr/>
          <p:nvPr/>
        </p:nvSpPr>
        <p:spPr>
          <a:xfrm>
            <a:off x="1732295" y="3127113"/>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 name="Rounded Rectangle 5"/>
          <p:cNvSpPr/>
          <p:nvPr/>
        </p:nvSpPr>
        <p:spPr>
          <a:xfrm>
            <a:off x="1732295" y="3972284"/>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 name="Title 1"/>
          <p:cNvSpPr txBox="1">
            <a:spLocks/>
          </p:cNvSpPr>
          <p:nvPr/>
        </p:nvSpPr>
        <p:spPr>
          <a:xfrm>
            <a:off x="1331640" y="4858529"/>
            <a:ext cx="6492846"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700" dirty="0"/>
              <a:t>…enough that my confidence in the result is reduced?</a:t>
            </a:r>
          </a:p>
        </p:txBody>
      </p:sp>
    </p:spTree>
    <p:extLst>
      <p:ext uri="{BB962C8B-B14F-4D97-AF65-F5344CB8AC3E}">
        <p14:creationId xmlns:p14="http://schemas.microsoft.com/office/powerpoint/2010/main" val="1199404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5" name="Rectangle 3"/>
          <p:cNvSpPr>
            <a:spLocks noGrp="1" noChangeArrowheads="1"/>
          </p:cNvSpPr>
          <p:nvPr>
            <p:ph idx="1"/>
          </p:nvPr>
        </p:nvSpPr>
        <p:spPr>
          <a:xfrm>
            <a:off x="649224" y="2195511"/>
            <a:ext cx="7866126" cy="3959103"/>
          </a:xfrm>
        </p:spPr>
        <p:txBody>
          <a:bodyPr>
            <a:normAutofit/>
          </a:bodyPr>
          <a:lstStyle/>
          <a:p>
            <a:pPr lvl="1"/>
            <a:r>
              <a:rPr lang="en-CA" altLang="en-US" sz="2100" dirty="0"/>
              <a:t>is there a high probability of publication bias?</a:t>
            </a:r>
          </a:p>
          <a:p>
            <a:pPr lvl="2"/>
            <a:r>
              <a:rPr lang="en-CA" altLang="en-US" dirty="0"/>
              <a:t>small studies with mostly positive results, especially with industry sponsorship</a:t>
            </a:r>
          </a:p>
          <a:p>
            <a:pPr lvl="2"/>
            <a:r>
              <a:rPr lang="en-CA" altLang="en-US" dirty="0"/>
              <a:t>many of your included studies fail to report this outcome</a:t>
            </a:r>
          </a:p>
          <a:p>
            <a:pPr lvl="1"/>
            <a:r>
              <a:rPr lang="en-GB" altLang="en-US" sz="2100" dirty="0"/>
              <a:t>Did you conduct a comprehensive search of multiple sources? Were all published studies found?</a:t>
            </a:r>
          </a:p>
          <a:p>
            <a:pPr lvl="1"/>
            <a:r>
              <a:rPr lang="en-GB" altLang="en-US" sz="2100" dirty="0"/>
              <a:t>Did you search trial registries and it appears that you are not missing results from some studies due to bias?</a:t>
            </a:r>
            <a:endParaRPr lang="en-AU" altLang="en-US" sz="2100" dirty="0"/>
          </a:p>
          <a:p>
            <a:pPr lvl="1"/>
            <a:r>
              <a:rPr lang="en-AU" altLang="en-US" sz="2100" dirty="0"/>
              <a:t>Did you contact experts in the field </a:t>
            </a:r>
            <a:r>
              <a:rPr lang="en-CA" altLang="en-US" sz="2100" dirty="0"/>
              <a:t>and seem to have the data available?</a:t>
            </a:r>
            <a:endParaRPr lang="en-AU" altLang="en-US" sz="2100" dirty="0"/>
          </a:p>
        </p:txBody>
      </p:sp>
      <p:sp>
        <p:nvSpPr>
          <p:cNvPr id="4" name="Title 1">
            <a:extLst>
              <a:ext uri="{FF2B5EF4-FFF2-40B4-BE49-F238E27FC236}">
                <a16:creationId xmlns:a16="http://schemas.microsoft.com/office/drawing/2014/main" id="{45BF752A-6C94-4D88-8E54-1FAC5C6AFF04}"/>
              </a:ext>
            </a:extLst>
          </p:cNvPr>
          <p:cNvSpPr txBox="1">
            <a:spLocks/>
          </p:cNvSpPr>
          <p:nvPr/>
        </p:nvSpPr>
        <p:spPr>
          <a:xfrm>
            <a:off x="507822" y="1340059"/>
            <a:ext cx="7211824" cy="664587"/>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hr-HR" dirty="0" err="1"/>
              <a:t>Publication</a:t>
            </a:r>
            <a:r>
              <a:rPr lang="hr-HR" dirty="0"/>
              <a:t> </a:t>
            </a:r>
            <a:r>
              <a:rPr lang="hr-HR" dirty="0" err="1"/>
              <a:t>bias</a:t>
            </a:r>
            <a:endParaRPr lang="hr-HR" dirty="0"/>
          </a:p>
        </p:txBody>
      </p:sp>
    </p:spTree>
    <p:extLst>
      <p:ext uri="{BB962C8B-B14F-4D97-AF65-F5344CB8AC3E}">
        <p14:creationId xmlns:p14="http://schemas.microsoft.com/office/powerpoint/2010/main" val="780727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34663"/>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8545" y="1146629"/>
            <a:ext cx="8866909" cy="603003"/>
          </a:xfrm>
        </p:spPr>
        <p:txBody>
          <a:bodyPr/>
          <a:lstStyle/>
          <a:p>
            <a:r>
              <a:rPr lang="en-US" altLang="en-US" sz="3200" dirty="0"/>
              <a:t>Publication bias</a:t>
            </a:r>
            <a:endParaRPr lang="hr-HR" sz="320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421" y="4153102"/>
            <a:ext cx="3992032" cy="266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5ADA4AE3-DA9C-437B-B20B-80D887BD7207}"/>
              </a:ext>
            </a:extLst>
          </p:cNvPr>
          <p:cNvSpPr txBox="1">
            <a:spLocks/>
          </p:cNvSpPr>
          <p:nvPr/>
        </p:nvSpPr>
        <p:spPr>
          <a:xfrm>
            <a:off x="4571999" y="4859608"/>
            <a:ext cx="4444522" cy="1703525"/>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hr-HR" altLang="en-US" dirty="0" err="1"/>
              <a:t>need</a:t>
            </a:r>
            <a:r>
              <a:rPr lang="hr-HR" altLang="en-US" dirty="0"/>
              <a:t> at </a:t>
            </a:r>
            <a:r>
              <a:rPr lang="hr-HR" altLang="en-US" dirty="0" err="1"/>
              <a:t>least</a:t>
            </a:r>
            <a:r>
              <a:rPr lang="hr-HR" altLang="en-US" dirty="0"/>
              <a:t> 10 </a:t>
            </a:r>
            <a:r>
              <a:rPr lang="hr-HR" altLang="en-US" dirty="0" err="1"/>
              <a:t>studies</a:t>
            </a:r>
            <a:endParaRPr lang="en-AU" altLang="en-US" dirty="0"/>
          </a:p>
          <a:p>
            <a:pPr lvl="1"/>
            <a:r>
              <a:rPr lang="hr-HR" altLang="en-US" dirty="0"/>
              <a:t>interpret </a:t>
            </a:r>
            <a:r>
              <a:rPr lang="hr-HR" altLang="en-US" dirty="0" err="1"/>
              <a:t>with</a:t>
            </a:r>
            <a:r>
              <a:rPr lang="hr-HR" altLang="en-US" dirty="0"/>
              <a:t> </a:t>
            </a:r>
            <a:r>
              <a:rPr lang="hr-HR" altLang="en-US" dirty="0" err="1"/>
              <a:t>caution</a:t>
            </a:r>
            <a:endParaRPr lang="en-US" altLang="en-US" dirty="0"/>
          </a:p>
          <a:p>
            <a:pPr lvl="1"/>
            <a:r>
              <a:rPr lang="hr-HR" altLang="en-US" dirty="0" err="1"/>
              <a:t>downgrade</a:t>
            </a:r>
            <a:r>
              <a:rPr lang="hr-HR" altLang="en-US" dirty="0"/>
              <a:t> </a:t>
            </a:r>
            <a:r>
              <a:rPr lang="hr-HR" altLang="en-US" dirty="0" err="1"/>
              <a:t>by</a:t>
            </a:r>
            <a:r>
              <a:rPr lang="hr-HR" altLang="en-US" dirty="0"/>
              <a:t> </a:t>
            </a:r>
            <a:r>
              <a:rPr lang="hr-HR" altLang="en-US" dirty="0" err="1"/>
              <a:t>maximum</a:t>
            </a:r>
            <a:r>
              <a:rPr lang="hr-HR" altLang="en-US" dirty="0"/>
              <a:t> of one </a:t>
            </a:r>
            <a:r>
              <a:rPr lang="hr-HR" altLang="en-US" dirty="0" err="1"/>
              <a:t>level</a:t>
            </a:r>
            <a:endParaRPr lang="en-US" altLang="en-US" dirty="0"/>
          </a:p>
        </p:txBody>
      </p:sp>
    </p:spTree>
    <p:extLst>
      <p:ext uri="{BB962C8B-B14F-4D97-AF65-F5344CB8AC3E}">
        <p14:creationId xmlns:p14="http://schemas.microsoft.com/office/powerpoint/2010/main" val="62873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2700" dirty="0"/>
              <a:t>Is the </a:t>
            </a:r>
            <a:r>
              <a:rPr lang="hr-HR" sz="2700" dirty="0" err="1"/>
              <a:t>publication</a:t>
            </a:r>
            <a:r>
              <a:rPr lang="hr-HR" sz="2700" dirty="0"/>
              <a:t> </a:t>
            </a:r>
            <a:r>
              <a:rPr lang="hr-HR" sz="2700" dirty="0" err="1"/>
              <a:t>bias</a:t>
            </a:r>
            <a:r>
              <a:rPr lang="en-CA" sz="2700" dirty="0"/>
              <a:t>…</a:t>
            </a:r>
          </a:p>
        </p:txBody>
      </p:sp>
      <p:sp>
        <p:nvSpPr>
          <p:cNvPr id="3" name="Content Placeholder 2"/>
          <p:cNvSpPr>
            <a:spLocks noGrp="1"/>
          </p:cNvSpPr>
          <p:nvPr>
            <p:ph idx="1"/>
          </p:nvPr>
        </p:nvSpPr>
        <p:spPr>
          <a:xfrm>
            <a:off x="2534756" y="2260511"/>
            <a:ext cx="6120000" cy="3909600"/>
          </a:xfrm>
        </p:spPr>
        <p:txBody>
          <a:bodyPr/>
          <a:lstStyle/>
          <a:p>
            <a:r>
              <a:rPr lang="en-CA" dirty="0"/>
              <a:t>Undetected</a:t>
            </a:r>
          </a:p>
          <a:p>
            <a:endParaRPr lang="en-CA" dirty="0"/>
          </a:p>
          <a:p>
            <a:r>
              <a:rPr lang="en-CA" dirty="0"/>
              <a:t>Strongly suspected</a:t>
            </a:r>
          </a:p>
          <a:p>
            <a:endParaRPr lang="en-CA" dirty="0"/>
          </a:p>
        </p:txBody>
      </p:sp>
      <p:sp>
        <p:nvSpPr>
          <p:cNvPr id="4" name="Rounded Rectangle 3"/>
          <p:cNvSpPr/>
          <p:nvPr/>
        </p:nvSpPr>
        <p:spPr>
          <a:xfrm>
            <a:off x="1709682" y="2240868"/>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5" name="Rounded Rectangle 4"/>
          <p:cNvSpPr/>
          <p:nvPr/>
        </p:nvSpPr>
        <p:spPr>
          <a:xfrm>
            <a:off x="1732295" y="3127113"/>
            <a:ext cx="601824"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 name="Title 1"/>
          <p:cNvSpPr txBox="1">
            <a:spLocks/>
          </p:cNvSpPr>
          <p:nvPr/>
        </p:nvSpPr>
        <p:spPr>
          <a:xfrm>
            <a:off x="1331640" y="4858529"/>
            <a:ext cx="6492846"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700" dirty="0"/>
              <a:t>…that my confidence in the result is reduced?</a:t>
            </a:r>
          </a:p>
        </p:txBody>
      </p:sp>
    </p:spTree>
    <p:extLst>
      <p:ext uri="{BB962C8B-B14F-4D97-AF65-F5344CB8AC3E}">
        <p14:creationId xmlns:p14="http://schemas.microsoft.com/office/powerpoint/2010/main" val="1337624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3C368E-1D3E-4C93-8477-E1BF9D98575D}"/>
              </a:ext>
            </a:extLst>
          </p:cNvPr>
          <p:cNvSpPr>
            <a:spLocks noGrp="1"/>
          </p:cNvSpPr>
          <p:nvPr>
            <p:ph type="title"/>
          </p:nvPr>
        </p:nvSpPr>
        <p:spPr>
          <a:xfrm>
            <a:off x="439737" y="1317600"/>
            <a:ext cx="7432675" cy="632838"/>
          </a:xfrm>
        </p:spPr>
        <p:txBody>
          <a:bodyPr/>
          <a:lstStyle/>
          <a:p>
            <a:r>
              <a:rPr lang="hr-HR" dirty="0" err="1"/>
              <a:t>Caffeine</a:t>
            </a:r>
            <a:r>
              <a:rPr lang="hr-HR" dirty="0"/>
              <a:t> </a:t>
            </a:r>
            <a:r>
              <a:rPr lang="hr-HR" dirty="0" err="1"/>
              <a:t>example</a:t>
            </a:r>
            <a:r>
              <a:rPr lang="hr-HR" dirty="0"/>
              <a:t>: </a:t>
            </a:r>
            <a:r>
              <a:rPr lang="hr-HR" dirty="0" err="1"/>
              <a:t>overall</a:t>
            </a:r>
            <a:r>
              <a:rPr lang="hr-HR" dirty="0"/>
              <a:t> </a:t>
            </a:r>
            <a:r>
              <a:rPr lang="hr-HR" dirty="0" err="1"/>
              <a:t>judgement</a:t>
            </a:r>
            <a:endParaRPr lang="en-GB" dirty="0"/>
          </a:p>
        </p:txBody>
      </p:sp>
      <p:sp>
        <p:nvSpPr>
          <p:cNvPr id="4" name="Content Placeholder 2">
            <a:extLst>
              <a:ext uri="{FF2B5EF4-FFF2-40B4-BE49-F238E27FC236}">
                <a16:creationId xmlns:a16="http://schemas.microsoft.com/office/drawing/2014/main" id="{D1780B77-D2F5-48C4-A0E2-ACD514988AAE}"/>
              </a:ext>
            </a:extLst>
          </p:cNvPr>
          <p:cNvSpPr>
            <a:spLocks noGrp="1"/>
          </p:cNvSpPr>
          <p:nvPr>
            <p:ph idx="1"/>
          </p:nvPr>
        </p:nvSpPr>
        <p:spPr>
          <a:xfrm>
            <a:off x="439737" y="2213901"/>
            <a:ext cx="3076222" cy="2561872"/>
          </a:xfrm>
        </p:spPr>
        <p:txBody>
          <a:bodyPr>
            <a:normAutofit/>
          </a:bodyPr>
          <a:lstStyle/>
          <a:p>
            <a:pPr lvl="1" eaLnBrk="1" hangingPunct="1"/>
            <a:r>
              <a:rPr lang="en-US" altLang="en-US" sz="2200" dirty="0"/>
              <a:t>risk of bias</a:t>
            </a:r>
            <a:endParaRPr lang="hr-HR" altLang="en-US" sz="2200" dirty="0"/>
          </a:p>
          <a:p>
            <a:pPr lvl="1"/>
            <a:r>
              <a:rPr lang="en-US" altLang="en-US" sz="2200" dirty="0"/>
              <a:t>imprecision</a:t>
            </a:r>
          </a:p>
          <a:p>
            <a:pPr lvl="1" eaLnBrk="1" hangingPunct="1"/>
            <a:r>
              <a:rPr lang="hr-HR" altLang="en-US" sz="2200" dirty="0" err="1"/>
              <a:t>inconsistency</a:t>
            </a:r>
            <a:endParaRPr lang="en-US" altLang="en-US" sz="2200" dirty="0"/>
          </a:p>
          <a:p>
            <a:pPr lvl="1"/>
            <a:r>
              <a:rPr lang="hr-HR" altLang="en-US" sz="2200" dirty="0" err="1"/>
              <a:t>indirectness</a:t>
            </a:r>
            <a:endParaRPr lang="hr-HR" altLang="en-US" sz="2200" dirty="0"/>
          </a:p>
          <a:p>
            <a:pPr lvl="1" eaLnBrk="1" hangingPunct="1"/>
            <a:r>
              <a:rPr lang="en-US" altLang="en-US" sz="2200" dirty="0"/>
              <a:t>publication bias</a:t>
            </a:r>
          </a:p>
        </p:txBody>
      </p:sp>
      <p:sp>
        <p:nvSpPr>
          <p:cNvPr id="5" name="TextBox 1">
            <a:extLst>
              <a:ext uri="{FF2B5EF4-FFF2-40B4-BE49-F238E27FC236}">
                <a16:creationId xmlns:a16="http://schemas.microsoft.com/office/drawing/2014/main" id="{3E1CB639-D909-430D-B1A2-F62C5AC7635A}"/>
              </a:ext>
            </a:extLst>
          </p:cNvPr>
          <p:cNvSpPr txBox="1"/>
          <p:nvPr/>
        </p:nvSpPr>
        <p:spPr>
          <a:xfrm>
            <a:off x="6114383" y="2214232"/>
            <a:ext cx="2009422" cy="2031325"/>
          </a:xfrm>
          <a:prstGeom prst="rect">
            <a:avLst/>
          </a:prstGeom>
          <a:noFill/>
        </p:spPr>
        <p:txBody>
          <a:bodyPr wrap="square" rtlCol="0">
            <a:spAutoFit/>
          </a:bodyPr>
          <a:lstStyle/>
          <a:p>
            <a:r>
              <a:rPr lang="hr-HR" dirty="0">
                <a:latin typeface="+mn-lt"/>
              </a:rPr>
              <a:t>4 – </a:t>
            </a:r>
            <a:r>
              <a:rPr lang="hr-HR" dirty="0" err="1">
                <a:latin typeface="+mn-lt"/>
              </a:rPr>
              <a:t>high</a:t>
            </a:r>
            <a:endParaRPr lang="hr-HR" dirty="0">
              <a:latin typeface="+mn-lt"/>
            </a:endParaRPr>
          </a:p>
          <a:p>
            <a:endParaRPr lang="hr-HR" dirty="0">
              <a:latin typeface="+mn-lt"/>
            </a:endParaRPr>
          </a:p>
          <a:p>
            <a:r>
              <a:rPr lang="hr-HR" dirty="0">
                <a:latin typeface="+mn-lt"/>
              </a:rPr>
              <a:t>3 – </a:t>
            </a:r>
            <a:r>
              <a:rPr lang="hr-HR" dirty="0" err="1">
                <a:latin typeface="+mn-lt"/>
              </a:rPr>
              <a:t>moderate</a:t>
            </a:r>
            <a:endParaRPr lang="hr-HR" dirty="0">
              <a:latin typeface="+mn-lt"/>
            </a:endParaRPr>
          </a:p>
          <a:p>
            <a:endParaRPr lang="hr-HR" dirty="0">
              <a:latin typeface="+mn-lt"/>
            </a:endParaRPr>
          </a:p>
          <a:p>
            <a:r>
              <a:rPr lang="hr-HR" dirty="0">
                <a:latin typeface="+mn-lt"/>
              </a:rPr>
              <a:t>2 – </a:t>
            </a:r>
            <a:r>
              <a:rPr lang="hr-HR" dirty="0" err="1">
                <a:latin typeface="+mn-lt"/>
              </a:rPr>
              <a:t>low</a:t>
            </a:r>
            <a:endParaRPr lang="hr-HR" dirty="0">
              <a:latin typeface="+mn-lt"/>
            </a:endParaRPr>
          </a:p>
          <a:p>
            <a:endParaRPr lang="hr-HR" dirty="0">
              <a:latin typeface="+mn-lt"/>
            </a:endParaRPr>
          </a:p>
          <a:p>
            <a:r>
              <a:rPr lang="hr-HR" dirty="0">
                <a:latin typeface="+mn-lt"/>
              </a:rPr>
              <a:t>1 – </a:t>
            </a:r>
            <a:r>
              <a:rPr lang="hr-HR" dirty="0" err="1">
                <a:latin typeface="+mn-lt"/>
              </a:rPr>
              <a:t>very</a:t>
            </a:r>
            <a:r>
              <a:rPr lang="hr-HR" dirty="0">
                <a:latin typeface="+mn-lt"/>
              </a:rPr>
              <a:t> </a:t>
            </a:r>
            <a:r>
              <a:rPr lang="hr-HR" dirty="0" err="1">
                <a:latin typeface="+mn-lt"/>
              </a:rPr>
              <a:t>low</a:t>
            </a:r>
            <a:endParaRPr lang="hr-HR" dirty="0">
              <a:latin typeface="+mn-lt"/>
            </a:endParaRPr>
          </a:p>
        </p:txBody>
      </p:sp>
      <p:pic>
        <p:nvPicPr>
          <p:cNvPr id="10" name="Slika 9" descr="Slika na kojoj se prikazuje zid, stol, na zatvorenom, vaga&#10;&#10;Opis je generiran uz vrlo visoku pouzdanost">
            <a:extLst>
              <a:ext uri="{FF2B5EF4-FFF2-40B4-BE49-F238E27FC236}">
                <a16:creationId xmlns:a16="http://schemas.microsoft.com/office/drawing/2014/main" id="{CF1F776F-8011-41E9-A231-876602773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964" y="2214233"/>
            <a:ext cx="3082341" cy="2072018"/>
          </a:xfrm>
          <a:prstGeom prst="rect">
            <a:avLst/>
          </a:prstGeom>
          <a:ln>
            <a:noFill/>
          </a:ln>
          <a:effectLst>
            <a:outerShdw blurRad="190500" algn="tl" rotWithShape="0">
              <a:srgbClr val="000000">
                <a:alpha val="70000"/>
              </a:srgbClr>
            </a:outerShdw>
          </a:effectLst>
        </p:spPr>
      </p:pic>
      <p:sp>
        <p:nvSpPr>
          <p:cNvPr id="11" name="TekstniOkvir 10">
            <a:extLst>
              <a:ext uri="{FF2B5EF4-FFF2-40B4-BE49-F238E27FC236}">
                <a16:creationId xmlns:a16="http://schemas.microsoft.com/office/drawing/2014/main" id="{B42FE0E4-148E-4841-AE49-9CBF6E69BA4A}"/>
              </a:ext>
            </a:extLst>
          </p:cNvPr>
          <p:cNvSpPr txBox="1"/>
          <p:nvPr/>
        </p:nvSpPr>
        <p:spPr>
          <a:xfrm>
            <a:off x="542925" y="5143417"/>
            <a:ext cx="7015163" cy="523220"/>
          </a:xfrm>
          <a:prstGeom prst="rect">
            <a:avLst/>
          </a:prstGeom>
          <a:noFill/>
        </p:spPr>
        <p:txBody>
          <a:bodyPr wrap="square" rtlCol="0">
            <a:spAutoFit/>
          </a:bodyPr>
          <a:lstStyle/>
          <a:p>
            <a:r>
              <a:rPr lang="hr-HR" sz="2800" dirty="0" err="1">
                <a:solidFill>
                  <a:srgbClr val="002060"/>
                </a:solidFill>
              </a:rPr>
              <a:t>What</a:t>
            </a:r>
            <a:r>
              <a:rPr lang="hr-HR" sz="2800" dirty="0">
                <a:solidFill>
                  <a:srgbClr val="002060"/>
                </a:solidFill>
              </a:rPr>
              <a:t> </a:t>
            </a:r>
            <a:r>
              <a:rPr lang="hr-HR" sz="2800" dirty="0" err="1">
                <a:solidFill>
                  <a:srgbClr val="002060"/>
                </a:solidFill>
              </a:rPr>
              <a:t>if</a:t>
            </a:r>
            <a:r>
              <a:rPr lang="hr-HR" sz="2800" dirty="0">
                <a:solidFill>
                  <a:srgbClr val="002060"/>
                </a:solidFill>
              </a:rPr>
              <a:t> </a:t>
            </a:r>
            <a:r>
              <a:rPr lang="hr-HR" sz="2800" dirty="0" err="1">
                <a:solidFill>
                  <a:srgbClr val="002060"/>
                </a:solidFill>
              </a:rPr>
              <a:t>there</a:t>
            </a:r>
            <a:r>
              <a:rPr lang="hr-HR" sz="2800" dirty="0">
                <a:solidFill>
                  <a:srgbClr val="002060"/>
                </a:solidFill>
              </a:rPr>
              <a:t> </a:t>
            </a:r>
            <a:r>
              <a:rPr lang="hr-HR" sz="2800" dirty="0" err="1">
                <a:solidFill>
                  <a:srgbClr val="002060"/>
                </a:solidFill>
              </a:rPr>
              <a:t>was</a:t>
            </a:r>
            <a:r>
              <a:rPr lang="hr-HR" sz="2800" dirty="0">
                <a:solidFill>
                  <a:srgbClr val="002060"/>
                </a:solidFill>
              </a:rPr>
              <a:t> no meta-</a:t>
            </a:r>
            <a:r>
              <a:rPr lang="hr-HR" sz="2800" dirty="0" err="1">
                <a:solidFill>
                  <a:srgbClr val="002060"/>
                </a:solidFill>
              </a:rPr>
              <a:t>analysis</a:t>
            </a:r>
            <a:r>
              <a:rPr lang="hr-HR" sz="2800" dirty="0">
                <a:solidFill>
                  <a:srgbClr val="002060"/>
                </a:solidFill>
              </a:rPr>
              <a:t>?</a:t>
            </a:r>
          </a:p>
        </p:txBody>
      </p:sp>
      <p:sp>
        <p:nvSpPr>
          <p:cNvPr id="12" name="TekstniOkvir 11">
            <a:extLst>
              <a:ext uri="{FF2B5EF4-FFF2-40B4-BE49-F238E27FC236}">
                <a16:creationId xmlns:a16="http://schemas.microsoft.com/office/drawing/2014/main" id="{267CFA56-9481-42E8-ADD5-0CA1061DD655}"/>
              </a:ext>
            </a:extLst>
          </p:cNvPr>
          <p:cNvSpPr txBox="1"/>
          <p:nvPr/>
        </p:nvSpPr>
        <p:spPr>
          <a:xfrm>
            <a:off x="542925" y="5894549"/>
            <a:ext cx="7058025" cy="769441"/>
          </a:xfrm>
          <a:prstGeom prst="rect">
            <a:avLst/>
          </a:prstGeom>
          <a:noFill/>
        </p:spPr>
        <p:txBody>
          <a:bodyPr wrap="square" rtlCol="0">
            <a:spAutoFit/>
          </a:bodyPr>
          <a:lstStyle/>
          <a:p>
            <a:r>
              <a:rPr lang="hr-HR" sz="2200" dirty="0" err="1">
                <a:solidFill>
                  <a:srgbClr val="002060"/>
                </a:solidFill>
              </a:rPr>
              <a:t>The</a:t>
            </a:r>
            <a:r>
              <a:rPr lang="hr-HR" sz="2200" dirty="0">
                <a:solidFill>
                  <a:srgbClr val="002060"/>
                </a:solidFill>
              </a:rPr>
              <a:t> GRADE </a:t>
            </a:r>
            <a:r>
              <a:rPr lang="hr-HR" sz="2200" dirty="0" err="1">
                <a:solidFill>
                  <a:srgbClr val="002060"/>
                </a:solidFill>
              </a:rPr>
              <a:t>assessment</a:t>
            </a:r>
            <a:r>
              <a:rPr lang="hr-HR" sz="2200" dirty="0">
                <a:solidFill>
                  <a:srgbClr val="002060"/>
                </a:solidFill>
              </a:rPr>
              <a:t> </a:t>
            </a:r>
            <a:r>
              <a:rPr lang="hr-HR" sz="2200" dirty="0" err="1">
                <a:solidFill>
                  <a:srgbClr val="002060"/>
                </a:solidFill>
              </a:rPr>
              <a:t>shoud</a:t>
            </a:r>
            <a:r>
              <a:rPr lang="hr-HR" sz="2200" dirty="0">
                <a:solidFill>
                  <a:srgbClr val="002060"/>
                </a:solidFill>
              </a:rPr>
              <a:t> </a:t>
            </a:r>
            <a:r>
              <a:rPr lang="hr-HR" sz="2200" dirty="0" err="1">
                <a:solidFill>
                  <a:srgbClr val="002060"/>
                </a:solidFill>
              </a:rPr>
              <a:t>still</a:t>
            </a:r>
            <a:r>
              <a:rPr lang="hr-HR" sz="2200" dirty="0">
                <a:solidFill>
                  <a:srgbClr val="002060"/>
                </a:solidFill>
              </a:rPr>
              <a:t> </a:t>
            </a:r>
            <a:r>
              <a:rPr lang="hr-HR" sz="2200" dirty="0" err="1">
                <a:solidFill>
                  <a:srgbClr val="002060"/>
                </a:solidFill>
              </a:rPr>
              <a:t>be</a:t>
            </a:r>
            <a:r>
              <a:rPr lang="hr-HR" sz="2200" dirty="0">
                <a:solidFill>
                  <a:srgbClr val="002060"/>
                </a:solidFill>
              </a:rPr>
              <a:t> </a:t>
            </a:r>
            <a:r>
              <a:rPr lang="hr-HR" sz="2200" dirty="0" err="1">
                <a:solidFill>
                  <a:srgbClr val="002060"/>
                </a:solidFill>
              </a:rPr>
              <a:t>done</a:t>
            </a:r>
            <a:r>
              <a:rPr lang="hr-HR" sz="2200" dirty="0">
                <a:solidFill>
                  <a:srgbClr val="002060"/>
                </a:solidFill>
              </a:rPr>
              <a:t>!</a:t>
            </a:r>
            <a:endParaRPr lang="en-GB" sz="2200" dirty="0">
              <a:solidFill>
                <a:srgbClr val="002060"/>
              </a:solidFill>
            </a:endParaRPr>
          </a:p>
          <a:p>
            <a:endParaRPr lang="en-GB" sz="2200" dirty="0"/>
          </a:p>
        </p:txBody>
      </p:sp>
    </p:spTree>
    <p:extLst>
      <p:ext uri="{BB962C8B-B14F-4D97-AF65-F5344CB8AC3E}">
        <p14:creationId xmlns:p14="http://schemas.microsoft.com/office/powerpoint/2010/main" val="235123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en-US" sz="3200" dirty="0" err="1"/>
              <a:t>Certainty</a:t>
            </a:r>
            <a:r>
              <a:rPr lang="hr-HR" altLang="en-US" sz="3200" dirty="0"/>
              <a:t> </a:t>
            </a:r>
            <a:r>
              <a:rPr lang="hr-HR" altLang="en-US" sz="3200" dirty="0" err="1"/>
              <a:t>of</a:t>
            </a:r>
            <a:r>
              <a:rPr lang="hr-HR" altLang="en-US" sz="3200" dirty="0"/>
              <a:t> </a:t>
            </a:r>
            <a:r>
              <a:rPr lang="hr-HR" altLang="en-US" sz="3200" dirty="0" err="1"/>
              <a:t>evidence</a:t>
            </a:r>
            <a:r>
              <a:rPr lang="hr-HR" altLang="en-US" sz="3200" dirty="0"/>
              <a:t>: </a:t>
            </a:r>
            <a:r>
              <a:rPr lang="hr-HR" altLang="en-US" sz="3200" dirty="0" err="1"/>
              <a:t>upgrading</a:t>
            </a:r>
            <a:endParaRPr lang="hr-HR" sz="3200" dirty="0"/>
          </a:p>
        </p:txBody>
      </p:sp>
      <p:sp>
        <p:nvSpPr>
          <p:cNvPr id="7" name="Content Placeholder 2"/>
          <p:cNvSpPr>
            <a:spLocks noGrp="1"/>
          </p:cNvSpPr>
          <p:nvPr>
            <p:ph idx="1"/>
          </p:nvPr>
        </p:nvSpPr>
        <p:spPr>
          <a:xfrm>
            <a:off x="212069" y="2549403"/>
            <a:ext cx="4567854" cy="2561872"/>
          </a:xfrm>
        </p:spPr>
        <p:txBody>
          <a:bodyPr>
            <a:normAutofit/>
          </a:bodyPr>
          <a:lstStyle/>
          <a:p>
            <a:pPr lvl="1"/>
            <a:r>
              <a:rPr lang="en-CA" altLang="en-US" sz="2000" dirty="0"/>
              <a:t>large</a:t>
            </a:r>
            <a:r>
              <a:rPr lang="hr-HR" altLang="en-US" dirty="0"/>
              <a:t> </a:t>
            </a:r>
            <a:r>
              <a:rPr lang="en-CA" altLang="en-US" sz="2000" dirty="0"/>
              <a:t>effect</a:t>
            </a:r>
            <a:endParaRPr lang="hr-HR" altLang="en-US" sz="2000" dirty="0"/>
          </a:p>
          <a:p>
            <a:pPr lvl="1"/>
            <a:r>
              <a:rPr lang="en-CA" altLang="en-US" sz="2000" dirty="0"/>
              <a:t>dose response effect</a:t>
            </a:r>
          </a:p>
          <a:p>
            <a:pPr lvl="1"/>
            <a:r>
              <a:rPr lang="hr-HR" sz="2000" dirty="0"/>
              <a:t>a</a:t>
            </a:r>
            <a:r>
              <a:rPr lang="en-US" dirty="0" err="1"/>
              <a:t>ll</a:t>
            </a:r>
            <a:r>
              <a:rPr lang="en-US" dirty="0"/>
              <a:t> </a:t>
            </a:r>
            <a:r>
              <a:rPr lang="en-CA" dirty="0"/>
              <a:t>the plausible biases affecting the result would tend to underestimate an apparent intervention effect or vice versa</a:t>
            </a:r>
            <a:endParaRPr lang="hr-HR" altLang="en-US" dirty="0"/>
          </a:p>
        </p:txBody>
      </p:sp>
      <p:sp>
        <p:nvSpPr>
          <p:cNvPr id="4" name="TextBox 3"/>
          <p:cNvSpPr txBox="1"/>
          <p:nvPr/>
        </p:nvSpPr>
        <p:spPr>
          <a:xfrm>
            <a:off x="6144556" y="2413378"/>
            <a:ext cx="2009422" cy="3693319"/>
          </a:xfrm>
          <a:prstGeom prst="rect">
            <a:avLst/>
          </a:prstGeom>
          <a:noFill/>
        </p:spPr>
        <p:txBody>
          <a:bodyPr wrap="square" rtlCol="0">
            <a:spAutoFit/>
          </a:bodyPr>
          <a:lstStyle/>
          <a:p>
            <a:r>
              <a:rPr lang="hr-HR" dirty="0">
                <a:latin typeface="+mn-lt"/>
              </a:rPr>
              <a:t>4 – </a:t>
            </a:r>
            <a:r>
              <a:rPr lang="hr-HR" dirty="0" err="1">
                <a:latin typeface="+mn-lt"/>
              </a:rPr>
              <a:t>high</a:t>
            </a:r>
            <a:endParaRPr lang="hr-HR" dirty="0">
              <a:latin typeface="+mn-lt"/>
            </a:endParaRPr>
          </a:p>
          <a:p>
            <a:endParaRPr lang="hr-HR" dirty="0">
              <a:latin typeface="+mn-lt"/>
            </a:endParaRPr>
          </a:p>
          <a:p>
            <a:endParaRPr lang="hr-HR" dirty="0">
              <a:latin typeface="+mn-lt"/>
            </a:endParaRPr>
          </a:p>
          <a:p>
            <a:endParaRPr lang="hr-HR" dirty="0">
              <a:latin typeface="+mn-lt"/>
            </a:endParaRPr>
          </a:p>
          <a:p>
            <a:r>
              <a:rPr lang="hr-HR" dirty="0">
                <a:latin typeface="+mn-lt"/>
              </a:rPr>
              <a:t>3 – </a:t>
            </a:r>
            <a:r>
              <a:rPr lang="hr-HR" dirty="0" err="1">
                <a:latin typeface="+mn-lt"/>
              </a:rPr>
              <a:t>moderate</a:t>
            </a:r>
            <a:endParaRPr lang="hr-HR" dirty="0">
              <a:latin typeface="+mn-lt"/>
            </a:endParaRPr>
          </a:p>
          <a:p>
            <a:endParaRPr lang="hr-HR" dirty="0">
              <a:latin typeface="+mn-lt"/>
            </a:endParaRPr>
          </a:p>
          <a:p>
            <a:endParaRPr lang="hr-HR" dirty="0">
              <a:latin typeface="+mn-lt"/>
            </a:endParaRPr>
          </a:p>
          <a:p>
            <a:endParaRPr lang="hr-HR" dirty="0">
              <a:latin typeface="+mn-lt"/>
            </a:endParaRPr>
          </a:p>
          <a:p>
            <a:r>
              <a:rPr lang="hr-HR" dirty="0">
                <a:latin typeface="+mn-lt"/>
              </a:rPr>
              <a:t>2 – </a:t>
            </a:r>
            <a:r>
              <a:rPr lang="hr-HR" dirty="0" err="1">
                <a:latin typeface="+mn-lt"/>
              </a:rPr>
              <a:t>low</a:t>
            </a:r>
            <a:endParaRPr lang="hr-HR" dirty="0">
              <a:latin typeface="+mn-lt"/>
            </a:endParaRPr>
          </a:p>
          <a:p>
            <a:endParaRPr lang="hr-HR" dirty="0">
              <a:latin typeface="+mn-lt"/>
            </a:endParaRPr>
          </a:p>
          <a:p>
            <a:endParaRPr lang="hr-HR" dirty="0">
              <a:latin typeface="+mn-lt"/>
            </a:endParaRPr>
          </a:p>
          <a:p>
            <a:endParaRPr lang="hr-HR" dirty="0">
              <a:latin typeface="+mn-lt"/>
            </a:endParaRPr>
          </a:p>
          <a:p>
            <a:r>
              <a:rPr lang="hr-HR" dirty="0">
                <a:latin typeface="+mn-lt"/>
              </a:rPr>
              <a:t>1 – </a:t>
            </a:r>
            <a:r>
              <a:rPr lang="hr-HR" dirty="0" err="1">
                <a:latin typeface="+mn-lt"/>
              </a:rPr>
              <a:t>very</a:t>
            </a:r>
            <a:r>
              <a:rPr lang="hr-HR" dirty="0">
                <a:latin typeface="+mn-lt"/>
              </a:rPr>
              <a:t> </a:t>
            </a:r>
            <a:r>
              <a:rPr lang="hr-HR" dirty="0" err="1">
                <a:latin typeface="+mn-lt"/>
              </a:rPr>
              <a:t>low</a:t>
            </a:r>
            <a:endParaRPr lang="hr-HR" dirty="0">
              <a:latin typeface="+mn-lt"/>
            </a:endParaRPr>
          </a:p>
        </p:txBody>
      </p:sp>
      <p:sp>
        <p:nvSpPr>
          <p:cNvPr id="5" name="TextBox 4"/>
          <p:cNvSpPr txBox="1"/>
          <p:nvPr/>
        </p:nvSpPr>
        <p:spPr>
          <a:xfrm>
            <a:off x="4259135" y="4548009"/>
            <a:ext cx="2262100" cy="369332"/>
          </a:xfrm>
          <a:prstGeom prst="rect">
            <a:avLst/>
          </a:prstGeom>
          <a:noFill/>
        </p:spPr>
        <p:txBody>
          <a:bodyPr wrap="square" rtlCol="0">
            <a:spAutoFit/>
          </a:bodyPr>
          <a:lstStyle/>
          <a:p>
            <a:r>
              <a:rPr lang="hr-HR" b="1" dirty="0" err="1">
                <a:latin typeface="+mn-lt"/>
              </a:rPr>
              <a:t>Non-randomized</a:t>
            </a:r>
            <a:endParaRPr lang="hr-HR" b="1" dirty="0">
              <a:latin typeface="+mn-lt"/>
            </a:endParaRPr>
          </a:p>
        </p:txBody>
      </p:sp>
      <p:sp>
        <p:nvSpPr>
          <p:cNvPr id="6" name="Down Arrow 5"/>
          <p:cNvSpPr/>
          <p:nvPr/>
        </p:nvSpPr>
        <p:spPr>
          <a:xfrm flipV="1">
            <a:off x="4887167" y="2549876"/>
            <a:ext cx="588346" cy="1896532"/>
          </a:xfrm>
          <a:prstGeom prst="downArrow">
            <a:avLst>
              <a:gd name="adj1" fmla="val 46666"/>
              <a:gd name="adj2" fmla="val 5000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Down Arrow 7"/>
          <p:cNvSpPr/>
          <p:nvPr/>
        </p:nvSpPr>
        <p:spPr>
          <a:xfrm>
            <a:off x="4887167" y="5111275"/>
            <a:ext cx="588346" cy="989192"/>
          </a:xfrm>
          <a:prstGeom prst="downArrow">
            <a:avLst>
              <a:gd name="adj1" fmla="val 46666"/>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Content Placeholder 2"/>
          <p:cNvSpPr txBox="1">
            <a:spLocks/>
          </p:cNvSpPr>
          <p:nvPr/>
        </p:nvSpPr>
        <p:spPr bwMode="auto">
          <a:xfrm>
            <a:off x="-255760" y="5088930"/>
            <a:ext cx="4514895" cy="256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r" eaLnBrk="1" hangingPunct="1">
              <a:buNone/>
            </a:pPr>
            <a:r>
              <a:rPr kumimoji="0" lang="en-US" altLang="en-US" sz="2000" dirty="0">
                <a:solidFill>
                  <a:schemeClr val="tx1">
                    <a:lumMod val="50000"/>
                    <a:lumOff val="50000"/>
                  </a:schemeClr>
                </a:solidFill>
              </a:rPr>
              <a:t>risk of bias</a:t>
            </a:r>
            <a:r>
              <a:rPr kumimoji="0" lang="hr-HR" altLang="en-US" sz="2000" dirty="0">
                <a:solidFill>
                  <a:schemeClr val="tx1">
                    <a:lumMod val="50000"/>
                    <a:lumOff val="50000"/>
                  </a:schemeClr>
                </a:solidFill>
              </a:rPr>
              <a:t>, </a:t>
            </a:r>
            <a:r>
              <a:rPr kumimoji="0" lang="hr-HR" altLang="en-US" sz="2000" dirty="0" err="1">
                <a:solidFill>
                  <a:schemeClr val="tx1">
                    <a:lumMod val="50000"/>
                    <a:lumOff val="50000"/>
                  </a:schemeClr>
                </a:solidFill>
              </a:rPr>
              <a:t>indirectness</a:t>
            </a:r>
            <a:r>
              <a:rPr kumimoji="0" lang="hr-HR" altLang="en-US" sz="2000" dirty="0">
                <a:solidFill>
                  <a:schemeClr val="tx1">
                    <a:lumMod val="50000"/>
                    <a:lumOff val="50000"/>
                  </a:schemeClr>
                </a:solidFill>
              </a:rPr>
              <a:t>, </a:t>
            </a:r>
            <a:r>
              <a:rPr kumimoji="0" lang="hr-HR" altLang="en-US" sz="2000" dirty="0" err="1">
                <a:solidFill>
                  <a:schemeClr val="tx1">
                    <a:lumMod val="50000"/>
                    <a:lumOff val="50000"/>
                  </a:schemeClr>
                </a:solidFill>
              </a:rPr>
              <a:t>inconsistency</a:t>
            </a:r>
            <a:r>
              <a:rPr kumimoji="0" lang="hr-HR" altLang="en-US" sz="2000" dirty="0">
                <a:solidFill>
                  <a:schemeClr val="tx1">
                    <a:lumMod val="50000"/>
                    <a:lumOff val="50000"/>
                  </a:schemeClr>
                </a:solidFill>
              </a:rPr>
              <a:t>, i</a:t>
            </a:r>
            <a:r>
              <a:rPr kumimoji="0" lang="en-US" altLang="en-US" sz="2000" dirty="0" err="1">
                <a:solidFill>
                  <a:schemeClr val="tx1">
                    <a:lumMod val="50000"/>
                    <a:lumOff val="50000"/>
                  </a:schemeClr>
                </a:solidFill>
              </a:rPr>
              <a:t>mprecision</a:t>
            </a:r>
            <a:r>
              <a:rPr kumimoji="0" lang="hr-HR" altLang="en-US" sz="2000" dirty="0">
                <a:solidFill>
                  <a:schemeClr val="tx1">
                    <a:lumMod val="50000"/>
                    <a:lumOff val="50000"/>
                  </a:schemeClr>
                </a:solidFill>
              </a:rPr>
              <a:t>, p</a:t>
            </a:r>
            <a:r>
              <a:rPr kumimoji="0" lang="en-US" altLang="en-US" sz="2000" dirty="0" err="1">
                <a:solidFill>
                  <a:schemeClr val="tx1">
                    <a:lumMod val="50000"/>
                    <a:lumOff val="50000"/>
                  </a:schemeClr>
                </a:solidFill>
              </a:rPr>
              <a:t>ublication</a:t>
            </a:r>
            <a:r>
              <a:rPr kumimoji="0" lang="en-US" altLang="en-US" sz="2000" dirty="0">
                <a:solidFill>
                  <a:schemeClr val="tx1">
                    <a:lumMod val="50000"/>
                    <a:lumOff val="50000"/>
                  </a:schemeClr>
                </a:solidFill>
              </a:rPr>
              <a:t> bias</a:t>
            </a:r>
          </a:p>
        </p:txBody>
      </p:sp>
    </p:spTree>
    <p:extLst>
      <p:ext uri="{BB962C8B-B14F-4D97-AF65-F5344CB8AC3E}">
        <p14:creationId xmlns:p14="http://schemas.microsoft.com/office/powerpoint/2010/main" val="30686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281" y="1749856"/>
            <a:ext cx="6674761" cy="510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765" y="1143428"/>
            <a:ext cx="6599691" cy="632838"/>
          </a:xfrm>
        </p:spPr>
        <p:txBody>
          <a:bodyPr/>
          <a:lstStyle/>
          <a:p>
            <a:r>
              <a:rPr lang="hr-HR" sz="3200" dirty="0" err="1"/>
              <a:t>Upgrading</a:t>
            </a:r>
            <a:r>
              <a:rPr lang="hr-HR" sz="3200" dirty="0"/>
              <a:t> </a:t>
            </a:r>
            <a:r>
              <a:rPr lang="hr-HR" sz="3200" dirty="0" err="1"/>
              <a:t>example</a:t>
            </a:r>
            <a:r>
              <a:rPr lang="hr-HR" sz="3200" dirty="0"/>
              <a:t>: </a:t>
            </a:r>
            <a:r>
              <a:rPr lang="hr-HR" sz="3200" dirty="0" err="1"/>
              <a:t>large</a:t>
            </a:r>
            <a:r>
              <a:rPr lang="hr-HR" sz="3200" dirty="0"/>
              <a:t> </a:t>
            </a:r>
            <a:r>
              <a:rPr lang="hr-HR" sz="3200" dirty="0" err="1"/>
              <a:t>effect</a:t>
            </a:r>
            <a:endParaRPr lang="hr-HR" sz="3200" dirty="0"/>
          </a:p>
        </p:txBody>
      </p:sp>
    </p:spTree>
    <p:extLst>
      <p:ext uri="{BB962C8B-B14F-4D97-AF65-F5344CB8AC3E}">
        <p14:creationId xmlns:p14="http://schemas.microsoft.com/office/powerpoint/2010/main" val="2407025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7" y="1274057"/>
            <a:ext cx="7238319" cy="632838"/>
          </a:xfrm>
        </p:spPr>
        <p:txBody>
          <a:bodyPr/>
          <a:lstStyle/>
          <a:p>
            <a:r>
              <a:rPr lang="hr-HR" sz="3200" dirty="0" err="1"/>
              <a:t>Upgrading</a:t>
            </a:r>
            <a:r>
              <a:rPr lang="hr-HR" sz="3200" dirty="0"/>
              <a:t> </a:t>
            </a:r>
            <a:r>
              <a:rPr lang="hr-HR" sz="3200" dirty="0" err="1"/>
              <a:t>example</a:t>
            </a:r>
            <a:r>
              <a:rPr lang="hr-HR" sz="3200" dirty="0"/>
              <a:t>: </a:t>
            </a:r>
            <a:r>
              <a:rPr lang="hr-HR" sz="3200" dirty="0" err="1"/>
              <a:t>dose</a:t>
            </a:r>
            <a:r>
              <a:rPr lang="hr-HR" sz="3200" dirty="0"/>
              <a:t> </a:t>
            </a:r>
            <a:r>
              <a:rPr lang="hr-HR" sz="3200" dirty="0" err="1"/>
              <a:t>response</a:t>
            </a:r>
            <a:endParaRPr lang="hr-HR" sz="3200" dirty="0"/>
          </a:p>
        </p:txBody>
      </p:sp>
      <p:sp>
        <p:nvSpPr>
          <p:cNvPr id="3" name="Content Placeholder 2"/>
          <p:cNvSpPr>
            <a:spLocks noGrp="1"/>
          </p:cNvSpPr>
          <p:nvPr>
            <p:ph idx="1"/>
          </p:nvPr>
        </p:nvSpPr>
        <p:spPr>
          <a:xfrm>
            <a:off x="654908" y="2216408"/>
            <a:ext cx="7690806" cy="4126336"/>
          </a:xfrm>
        </p:spPr>
        <p:txBody>
          <a:bodyPr>
            <a:normAutofit/>
          </a:bodyPr>
          <a:lstStyle/>
          <a:p>
            <a:pPr eaLnBrk="1" hangingPunct="1">
              <a:buFont typeface="Wingdings" panose="05000000000000000000" pitchFamily="2" charset="2"/>
              <a:buNone/>
            </a:pPr>
            <a:r>
              <a:rPr lang="en-US" altLang="en-US" sz="2200" dirty="0"/>
              <a:t>Example: childhood lymphoblastic leukemia</a:t>
            </a:r>
          </a:p>
          <a:p>
            <a:pPr lvl="2" eaLnBrk="1" hangingPunct="1"/>
            <a:r>
              <a:rPr lang="en-US" altLang="en-US" sz="2000" dirty="0"/>
              <a:t>risk for CNS malignancies 15 years after cranial irradiation</a:t>
            </a:r>
          </a:p>
          <a:p>
            <a:pPr lvl="2" eaLnBrk="1" hangingPunct="1"/>
            <a:r>
              <a:rPr lang="en-US" altLang="en-US" sz="2000" dirty="0"/>
              <a:t>no radiation: 1% (95% CI 0% to 2.1%) </a:t>
            </a:r>
          </a:p>
          <a:p>
            <a:pPr lvl="2" eaLnBrk="1" hangingPunct="1"/>
            <a:r>
              <a:rPr lang="en-US" altLang="en-US" sz="2000" dirty="0"/>
              <a:t>12 </a:t>
            </a:r>
            <a:r>
              <a:rPr lang="en-US" altLang="en-US" sz="2000" dirty="0" err="1"/>
              <a:t>Gy</a:t>
            </a:r>
            <a:r>
              <a:rPr lang="en-US" altLang="en-US" sz="2000" dirty="0"/>
              <a:t>: 1.6% (95% CI 0% to 3.4%) </a:t>
            </a:r>
          </a:p>
          <a:p>
            <a:pPr lvl="2" eaLnBrk="1" hangingPunct="1"/>
            <a:r>
              <a:rPr lang="en-US" altLang="en-US" sz="2000" dirty="0"/>
              <a:t>18 </a:t>
            </a:r>
            <a:r>
              <a:rPr lang="en-US" altLang="en-US" sz="2000" dirty="0" err="1"/>
              <a:t>Gy</a:t>
            </a:r>
            <a:r>
              <a:rPr lang="en-US" altLang="en-US" sz="2000" dirty="0"/>
              <a:t>: 3.3% (95% CI 0.9% to 5.6%)</a:t>
            </a:r>
          </a:p>
        </p:txBody>
      </p:sp>
    </p:spTree>
    <p:extLst>
      <p:ext uri="{BB962C8B-B14F-4D97-AF65-F5344CB8AC3E}">
        <p14:creationId xmlns:p14="http://schemas.microsoft.com/office/powerpoint/2010/main" val="59206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BB552A-70F3-C247-97DB-DDDC73D00C3A}"/>
              </a:ext>
            </a:extLst>
          </p:cNvPr>
          <p:cNvSpPr>
            <a:spLocks noGrp="1"/>
          </p:cNvSpPr>
          <p:nvPr>
            <p:ph idx="1"/>
          </p:nvPr>
        </p:nvSpPr>
        <p:spPr>
          <a:xfrm>
            <a:off x="297578" y="5043891"/>
            <a:ext cx="6120000" cy="460513"/>
          </a:xfrm>
        </p:spPr>
        <p:txBody>
          <a:bodyPr/>
          <a:lstStyle/>
          <a:p>
            <a:r>
              <a:rPr lang="hr-HR" b="1" dirty="0" err="1"/>
              <a:t>What</a:t>
            </a:r>
            <a:r>
              <a:rPr lang="hr-HR" b="1" dirty="0"/>
              <a:t> </a:t>
            </a:r>
            <a:r>
              <a:rPr lang="hr-HR" b="1" dirty="0" err="1"/>
              <a:t>does</a:t>
            </a:r>
            <a:r>
              <a:rPr lang="hr-HR" b="1" dirty="0"/>
              <a:t> </a:t>
            </a:r>
            <a:r>
              <a:rPr lang="hr-HR" b="1" dirty="0" err="1"/>
              <a:t>this</a:t>
            </a:r>
            <a:r>
              <a:rPr lang="hr-HR" b="1" dirty="0"/>
              <a:t> </a:t>
            </a:r>
            <a:r>
              <a:rPr lang="hr-HR" b="1" dirty="0" err="1"/>
              <a:t>Risk</a:t>
            </a:r>
            <a:r>
              <a:rPr lang="hr-HR" b="1" dirty="0"/>
              <a:t> </a:t>
            </a:r>
            <a:r>
              <a:rPr lang="hr-HR" b="1" dirty="0" err="1"/>
              <a:t>Ratio</a:t>
            </a:r>
            <a:r>
              <a:rPr lang="hr-HR" b="1" dirty="0"/>
              <a:t> (</a:t>
            </a:r>
            <a:r>
              <a:rPr lang="hr-HR" b="1" dirty="0" err="1"/>
              <a:t>RR</a:t>
            </a:r>
            <a:r>
              <a:rPr lang="hr-HR" b="1" dirty="0"/>
              <a:t>) </a:t>
            </a:r>
            <a:r>
              <a:rPr lang="hr-HR" b="1" dirty="0" err="1"/>
              <a:t>mean</a:t>
            </a:r>
            <a:r>
              <a:rPr lang="hr-HR" b="1" dirty="0"/>
              <a:t>?</a:t>
            </a:r>
            <a:endParaRPr lang="en-US" b="1" dirty="0"/>
          </a:p>
        </p:txBody>
      </p:sp>
      <p:pic>
        <p:nvPicPr>
          <p:cNvPr id="4" name="Slika 14">
            <a:extLst>
              <a:ext uri="{FF2B5EF4-FFF2-40B4-BE49-F238E27FC236}">
                <a16:creationId xmlns:a16="http://schemas.microsoft.com/office/drawing/2014/main" id="{ABAB12B3-FA07-374D-BFBD-4B5807DEC7EA}"/>
              </a:ext>
            </a:extLst>
          </p:cNvPr>
          <p:cNvPicPr>
            <a:picLocks noChangeAspect="1"/>
          </p:cNvPicPr>
          <p:nvPr/>
        </p:nvPicPr>
        <p:blipFill>
          <a:blip r:embed="rId3"/>
          <a:stretch>
            <a:fillRect/>
          </a:stretch>
        </p:blipFill>
        <p:spPr>
          <a:xfrm>
            <a:off x="201128" y="2178446"/>
            <a:ext cx="8635858" cy="2283817"/>
          </a:xfrm>
          <a:prstGeom prst="rect">
            <a:avLst/>
          </a:prstGeom>
        </p:spPr>
      </p:pic>
      <p:sp>
        <p:nvSpPr>
          <p:cNvPr id="5" name="Title 1">
            <a:extLst>
              <a:ext uri="{FF2B5EF4-FFF2-40B4-BE49-F238E27FC236}">
                <a16:creationId xmlns:a16="http://schemas.microsoft.com/office/drawing/2014/main" id="{FC549DA8-5628-41FC-B9C0-43AF7B8B68B6}"/>
              </a:ext>
            </a:extLst>
          </p:cNvPr>
          <p:cNvSpPr txBox="1">
            <a:spLocks/>
          </p:cNvSpPr>
          <p:nvPr/>
        </p:nvSpPr>
        <p:spPr>
          <a:xfrm>
            <a:off x="201128" y="1338340"/>
            <a:ext cx="6990086" cy="632838"/>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spc="-40" baseline="0">
                <a:solidFill>
                  <a:schemeClr val="bg2"/>
                </a:solidFill>
                <a:latin typeface="+mj-lt"/>
                <a:ea typeface="+mj-ea"/>
                <a:cs typeface="+mj-cs"/>
              </a:defRPr>
            </a:lvl1pPr>
          </a:lstStyle>
          <a:p>
            <a:r>
              <a:rPr lang="hr-HR" sz="3200" dirty="0" err="1"/>
              <a:t>Understanding</a:t>
            </a:r>
            <a:r>
              <a:rPr lang="hr-HR" sz="3200" dirty="0"/>
              <a:t> </a:t>
            </a:r>
            <a:r>
              <a:rPr lang="hr-HR" sz="3200" dirty="0" err="1"/>
              <a:t>dichotomous</a:t>
            </a:r>
            <a:r>
              <a:rPr lang="en-US" sz="3200" dirty="0"/>
              <a:t> outcomes</a:t>
            </a:r>
          </a:p>
        </p:txBody>
      </p:sp>
      <p:sp>
        <p:nvSpPr>
          <p:cNvPr id="2" name="TekstniOkvir 1">
            <a:extLst>
              <a:ext uri="{FF2B5EF4-FFF2-40B4-BE49-F238E27FC236}">
                <a16:creationId xmlns:a16="http://schemas.microsoft.com/office/drawing/2014/main" id="{7516DB70-B1B1-4417-819E-B380510ACB7B}"/>
              </a:ext>
            </a:extLst>
          </p:cNvPr>
          <p:cNvSpPr txBox="1"/>
          <p:nvPr/>
        </p:nvSpPr>
        <p:spPr>
          <a:xfrm>
            <a:off x="201128" y="5522775"/>
            <a:ext cx="7504043" cy="1046440"/>
          </a:xfrm>
          <a:prstGeom prst="rect">
            <a:avLst/>
          </a:prstGeom>
          <a:noFill/>
        </p:spPr>
        <p:txBody>
          <a:bodyPr wrap="square" rtlCol="0">
            <a:spAutoFit/>
          </a:bodyPr>
          <a:lstStyle/>
          <a:p>
            <a:r>
              <a:rPr lang="hr-HR" sz="2200" spc="-20" dirty="0" err="1">
                <a:solidFill>
                  <a:schemeClr val="tx2"/>
                </a:solidFill>
                <a:latin typeface="+mj-lt"/>
              </a:rPr>
              <a:t>The</a:t>
            </a:r>
            <a:r>
              <a:rPr lang="hr-HR" sz="2200" spc="-20" dirty="0">
                <a:solidFill>
                  <a:schemeClr val="tx2"/>
                </a:solidFill>
                <a:latin typeface="+mj-lt"/>
              </a:rPr>
              <a:t> </a:t>
            </a:r>
            <a:r>
              <a:rPr lang="hr-HR" sz="2200" spc="-20" dirty="0" err="1">
                <a:solidFill>
                  <a:schemeClr val="tx2"/>
                </a:solidFill>
                <a:latin typeface="+mj-lt"/>
              </a:rPr>
              <a:t>risk</a:t>
            </a:r>
            <a:r>
              <a:rPr lang="hr-HR" sz="2200" spc="-20" dirty="0">
                <a:solidFill>
                  <a:schemeClr val="tx2"/>
                </a:solidFill>
                <a:latin typeface="+mj-lt"/>
              </a:rPr>
              <a:t> of </a:t>
            </a:r>
            <a:r>
              <a:rPr lang="hr-HR" sz="2200" spc="-20" dirty="0" err="1">
                <a:solidFill>
                  <a:schemeClr val="tx2"/>
                </a:solidFill>
                <a:latin typeface="+mj-lt"/>
              </a:rPr>
              <a:t>nausea</a:t>
            </a:r>
            <a:r>
              <a:rPr lang="hr-HR" sz="2200" spc="-20" dirty="0">
                <a:solidFill>
                  <a:schemeClr val="tx2"/>
                </a:solidFill>
                <a:latin typeface="+mj-lt"/>
              </a:rPr>
              <a:t> </a:t>
            </a:r>
            <a:r>
              <a:rPr lang="hr-HR" sz="2200" spc="-20" dirty="0" err="1">
                <a:solidFill>
                  <a:schemeClr val="tx2"/>
                </a:solidFill>
                <a:latin typeface="+mj-lt"/>
              </a:rPr>
              <a:t>with</a:t>
            </a:r>
            <a:r>
              <a:rPr lang="hr-HR" sz="2200" spc="-20" dirty="0">
                <a:solidFill>
                  <a:schemeClr val="tx2"/>
                </a:solidFill>
                <a:latin typeface="+mj-lt"/>
              </a:rPr>
              <a:t> </a:t>
            </a:r>
            <a:r>
              <a:rPr lang="hr-HR" sz="2200" spc="-20" dirty="0" err="1">
                <a:solidFill>
                  <a:schemeClr val="tx2"/>
                </a:solidFill>
                <a:latin typeface="+mj-lt"/>
              </a:rPr>
              <a:t>treatment</a:t>
            </a:r>
            <a:r>
              <a:rPr lang="hr-HR" sz="2200" spc="-20" dirty="0">
                <a:solidFill>
                  <a:schemeClr val="tx2"/>
                </a:solidFill>
                <a:latin typeface="+mj-lt"/>
              </a:rPr>
              <a:t> Z </a:t>
            </a:r>
            <a:r>
              <a:rPr lang="hr-HR" sz="2200" spc="-20" dirty="0" err="1">
                <a:solidFill>
                  <a:schemeClr val="tx2"/>
                </a:solidFill>
                <a:latin typeface="+mj-lt"/>
              </a:rPr>
              <a:t>is</a:t>
            </a:r>
            <a:r>
              <a:rPr lang="hr-HR" sz="2200" spc="-20" dirty="0">
                <a:solidFill>
                  <a:schemeClr val="tx2"/>
                </a:solidFill>
                <a:latin typeface="+mj-lt"/>
              </a:rPr>
              <a:t> 2.17 </a:t>
            </a:r>
            <a:r>
              <a:rPr lang="hr-HR" sz="2200" spc="-20" dirty="0" err="1">
                <a:solidFill>
                  <a:schemeClr val="tx2"/>
                </a:solidFill>
                <a:latin typeface="+mj-lt"/>
              </a:rPr>
              <a:t>times</a:t>
            </a:r>
            <a:r>
              <a:rPr lang="hr-HR" sz="2200" spc="-20" dirty="0">
                <a:solidFill>
                  <a:schemeClr val="tx2"/>
                </a:solidFill>
                <a:latin typeface="+mj-lt"/>
              </a:rPr>
              <a:t> </a:t>
            </a:r>
            <a:r>
              <a:rPr lang="hr-HR" sz="2200" spc="-20" dirty="0" err="1">
                <a:solidFill>
                  <a:schemeClr val="tx2"/>
                </a:solidFill>
                <a:latin typeface="+mj-lt"/>
              </a:rPr>
              <a:t>the</a:t>
            </a:r>
            <a:r>
              <a:rPr lang="hr-HR" sz="2200" spc="-20" dirty="0">
                <a:solidFill>
                  <a:schemeClr val="tx2"/>
                </a:solidFill>
                <a:latin typeface="+mj-lt"/>
              </a:rPr>
              <a:t> </a:t>
            </a:r>
            <a:r>
              <a:rPr lang="hr-HR" sz="2200" spc="-20" dirty="0" err="1">
                <a:solidFill>
                  <a:schemeClr val="tx2"/>
                </a:solidFill>
                <a:latin typeface="+mj-lt"/>
              </a:rPr>
              <a:t>risk</a:t>
            </a:r>
            <a:r>
              <a:rPr lang="hr-HR" sz="2200" spc="-20" dirty="0">
                <a:solidFill>
                  <a:schemeClr val="tx2"/>
                </a:solidFill>
                <a:latin typeface="+mj-lt"/>
              </a:rPr>
              <a:t> </a:t>
            </a:r>
            <a:r>
              <a:rPr lang="hr-HR" sz="2200" spc="-20" dirty="0" err="1">
                <a:solidFill>
                  <a:schemeClr val="tx2"/>
                </a:solidFill>
                <a:latin typeface="+mj-lt"/>
              </a:rPr>
              <a:t>when</a:t>
            </a:r>
            <a:r>
              <a:rPr lang="hr-HR" sz="2200" spc="-20" dirty="0">
                <a:solidFill>
                  <a:schemeClr val="tx2"/>
                </a:solidFill>
                <a:latin typeface="+mj-lt"/>
              </a:rPr>
              <a:t> </a:t>
            </a:r>
            <a:r>
              <a:rPr lang="hr-HR" sz="2200" spc="-20" dirty="0" err="1">
                <a:solidFill>
                  <a:schemeClr val="tx2"/>
                </a:solidFill>
                <a:latin typeface="+mj-lt"/>
              </a:rPr>
              <a:t>taking</a:t>
            </a:r>
            <a:r>
              <a:rPr lang="hr-HR" sz="2200" spc="-20" dirty="0">
                <a:solidFill>
                  <a:schemeClr val="tx2"/>
                </a:solidFill>
                <a:latin typeface="+mj-lt"/>
              </a:rPr>
              <a:t> </a:t>
            </a:r>
            <a:r>
              <a:rPr lang="hr-HR" sz="2200" spc="-20" dirty="0" err="1">
                <a:solidFill>
                  <a:schemeClr val="tx2"/>
                </a:solidFill>
                <a:latin typeface="+mj-lt"/>
              </a:rPr>
              <a:t>placebo</a:t>
            </a:r>
            <a:r>
              <a:rPr lang="hr-HR" sz="2200" spc="-20" dirty="0">
                <a:solidFill>
                  <a:schemeClr val="tx2"/>
                </a:solidFill>
                <a:latin typeface="+mj-lt"/>
              </a:rPr>
              <a:t>. </a:t>
            </a:r>
            <a:r>
              <a:rPr lang="hr-HR" sz="2200" spc="-20" dirty="0" err="1">
                <a:solidFill>
                  <a:schemeClr val="tx2"/>
                </a:solidFill>
                <a:latin typeface="+mj-lt"/>
              </a:rPr>
              <a:t>The</a:t>
            </a:r>
            <a:r>
              <a:rPr lang="hr-HR" sz="2200" spc="-20" dirty="0">
                <a:solidFill>
                  <a:schemeClr val="tx2"/>
                </a:solidFill>
                <a:latin typeface="+mj-lt"/>
              </a:rPr>
              <a:t> </a:t>
            </a:r>
            <a:r>
              <a:rPr lang="hr-HR" sz="2200" spc="-20" dirty="0" err="1">
                <a:solidFill>
                  <a:schemeClr val="tx2"/>
                </a:solidFill>
                <a:latin typeface="+mj-lt"/>
              </a:rPr>
              <a:t>effect</a:t>
            </a:r>
            <a:r>
              <a:rPr lang="hr-HR" sz="2200" spc="-20" dirty="0">
                <a:solidFill>
                  <a:schemeClr val="tx2"/>
                </a:solidFill>
                <a:latin typeface="+mj-lt"/>
              </a:rPr>
              <a:t> </a:t>
            </a:r>
            <a:r>
              <a:rPr lang="hr-HR" sz="2200" spc="-20" dirty="0" err="1">
                <a:solidFill>
                  <a:schemeClr val="tx2"/>
                </a:solidFill>
                <a:latin typeface="+mj-lt"/>
              </a:rPr>
              <a:t>could</a:t>
            </a:r>
            <a:r>
              <a:rPr lang="hr-HR" sz="2200" spc="-20" dirty="0">
                <a:solidFill>
                  <a:schemeClr val="tx2"/>
                </a:solidFill>
                <a:latin typeface="+mj-lt"/>
              </a:rPr>
              <a:t> </a:t>
            </a:r>
            <a:r>
              <a:rPr lang="hr-HR" sz="2200" spc="-20" dirty="0" err="1">
                <a:solidFill>
                  <a:schemeClr val="tx2"/>
                </a:solidFill>
                <a:latin typeface="+mj-lt"/>
              </a:rPr>
              <a:t>range</a:t>
            </a:r>
            <a:r>
              <a:rPr lang="hr-HR" sz="2200" spc="-20" dirty="0">
                <a:solidFill>
                  <a:schemeClr val="tx2"/>
                </a:solidFill>
                <a:latin typeface="+mj-lt"/>
              </a:rPr>
              <a:t> </a:t>
            </a:r>
            <a:r>
              <a:rPr lang="hr-HR" sz="2200" spc="-20" dirty="0" err="1">
                <a:solidFill>
                  <a:schemeClr val="tx2"/>
                </a:solidFill>
                <a:latin typeface="+mj-lt"/>
              </a:rPr>
              <a:t>from</a:t>
            </a:r>
            <a:r>
              <a:rPr lang="hr-HR" sz="2200" spc="-20" dirty="0">
                <a:solidFill>
                  <a:schemeClr val="tx2"/>
                </a:solidFill>
                <a:latin typeface="+mj-lt"/>
              </a:rPr>
              <a:t> 1.2 to 3.91 </a:t>
            </a:r>
            <a:r>
              <a:rPr lang="hr-HR" sz="2200" spc="-20" dirty="0" err="1">
                <a:solidFill>
                  <a:schemeClr val="tx2"/>
                </a:solidFill>
                <a:latin typeface="+mj-lt"/>
              </a:rPr>
              <a:t>times</a:t>
            </a:r>
            <a:r>
              <a:rPr lang="hr-HR" sz="2200" spc="-20" dirty="0">
                <a:solidFill>
                  <a:schemeClr val="tx2"/>
                </a:solidFill>
                <a:latin typeface="+mj-lt"/>
              </a:rPr>
              <a:t>.</a:t>
            </a:r>
            <a:endParaRPr lang="en-US" sz="2200" spc="-20" dirty="0">
              <a:solidFill>
                <a:schemeClr val="tx2"/>
              </a:solidFill>
              <a:latin typeface="+mj-lt"/>
            </a:endParaRPr>
          </a:p>
          <a:p>
            <a:endParaRPr lang="en-GB" dirty="0"/>
          </a:p>
        </p:txBody>
      </p:sp>
      <p:sp>
        <p:nvSpPr>
          <p:cNvPr id="6" name="TekstniOkvir 5">
            <a:extLst>
              <a:ext uri="{FF2B5EF4-FFF2-40B4-BE49-F238E27FC236}">
                <a16:creationId xmlns:a16="http://schemas.microsoft.com/office/drawing/2014/main" id="{75EF164D-5985-47A3-A898-362FEFC1754C}"/>
              </a:ext>
            </a:extLst>
          </p:cNvPr>
          <p:cNvSpPr txBox="1"/>
          <p:nvPr/>
        </p:nvSpPr>
        <p:spPr>
          <a:xfrm>
            <a:off x="201128" y="4541761"/>
            <a:ext cx="7504043" cy="369332"/>
          </a:xfrm>
          <a:prstGeom prst="rect">
            <a:avLst/>
          </a:prstGeom>
          <a:noFill/>
        </p:spPr>
        <p:txBody>
          <a:bodyPr wrap="square" rtlCol="0">
            <a:spAutoFit/>
          </a:bodyPr>
          <a:lstStyle/>
          <a:p>
            <a:r>
              <a:rPr lang="hr-HR" spc="-20" dirty="0" err="1">
                <a:solidFill>
                  <a:schemeClr val="tx2"/>
                </a:solidFill>
                <a:latin typeface="+mj-lt"/>
              </a:rPr>
              <a:t>Outcome</a:t>
            </a:r>
            <a:r>
              <a:rPr lang="hr-HR" spc="-20" dirty="0">
                <a:solidFill>
                  <a:schemeClr val="tx2"/>
                </a:solidFill>
                <a:latin typeface="+mj-lt"/>
              </a:rPr>
              <a:t>: </a:t>
            </a:r>
            <a:r>
              <a:rPr lang="hr-HR" spc="-20" dirty="0" err="1">
                <a:solidFill>
                  <a:schemeClr val="tx2"/>
                </a:solidFill>
                <a:latin typeface="+mj-lt"/>
              </a:rPr>
              <a:t>nausea</a:t>
            </a:r>
            <a:endParaRPr lang="en-US" spc="-20" dirty="0">
              <a:solidFill>
                <a:schemeClr val="tx2"/>
              </a:solidFill>
              <a:latin typeface="+mj-lt"/>
            </a:endParaRPr>
          </a:p>
        </p:txBody>
      </p:sp>
    </p:spTree>
    <p:extLst>
      <p:ext uri="{BB962C8B-B14F-4D97-AF65-F5344CB8AC3E}">
        <p14:creationId xmlns:p14="http://schemas.microsoft.com/office/powerpoint/2010/main" val="48508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970242"/>
            <a:ext cx="8866909" cy="856665"/>
          </a:xfrm>
        </p:spPr>
        <p:txBody>
          <a:bodyPr/>
          <a:lstStyle/>
          <a:p>
            <a:r>
              <a:rPr lang="hr-HR" sz="3200" dirty="0" err="1"/>
              <a:t>Upgrading</a:t>
            </a:r>
            <a:r>
              <a:rPr lang="hr-HR" sz="3200" dirty="0"/>
              <a:t> </a:t>
            </a:r>
            <a:r>
              <a:rPr lang="hr-HR" sz="3200" dirty="0" err="1"/>
              <a:t>example</a:t>
            </a:r>
            <a:r>
              <a:rPr lang="hr-HR" sz="3200" dirty="0"/>
              <a:t>: </a:t>
            </a:r>
            <a:r>
              <a:rPr lang="hr-HR" sz="3200" dirty="0" err="1"/>
              <a:t>effect</a:t>
            </a:r>
            <a:r>
              <a:rPr lang="hr-HR" sz="3200" dirty="0"/>
              <a:t> </a:t>
            </a:r>
            <a:r>
              <a:rPr lang="hr-HR" sz="3200" dirty="0" err="1"/>
              <a:t>of</a:t>
            </a:r>
            <a:r>
              <a:rPr lang="hr-HR" sz="3200" dirty="0"/>
              <a:t> </a:t>
            </a:r>
            <a:r>
              <a:rPr lang="hr-HR" sz="3200" dirty="0" err="1"/>
              <a:t>confounding</a:t>
            </a:r>
            <a:endParaRPr lang="hr-HR" sz="3200" dirty="0"/>
          </a:p>
        </p:txBody>
      </p:sp>
      <p:sp>
        <p:nvSpPr>
          <p:cNvPr id="3" name="Content Placeholder 2"/>
          <p:cNvSpPr>
            <a:spLocks noGrp="1"/>
          </p:cNvSpPr>
          <p:nvPr>
            <p:ph idx="1"/>
          </p:nvPr>
        </p:nvSpPr>
        <p:spPr>
          <a:xfrm>
            <a:off x="654908" y="2216407"/>
            <a:ext cx="6616749" cy="4256964"/>
          </a:xfrm>
        </p:spPr>
        <p:txBody>
          <a:bodyPr>
            <a:normAutofit/>
          </a:bodyPr>
          <a:lstStyle/>
          <a:p>
            <a:pPr marL="0" indent="0">
              <a:buSzPct val="80000"/>
              <a:buNone/>
              <a:defRPr/>
            </a:pPr>
            <a:r>
              <a:rPr lang="en-GB" sz="2200" dirty="0"/>
              <a:t>Example: Metformin</a:t>
            </a:r>
            <a:endParaRPr lang="hr-HR" sz="2200" dirty="0"/>
          </a:p>
          <a:p>
            <a:pPr lvl="2"/>
            <a:r>
              <a:rPr lang="en-GB" sz="2000" dirty="0"/>
              <a:t>Hypoglycaemic drug </a:t>
            </a:r>
            <a:r>
              <a:rPr lang="en-GB" sz="2000" dirty="0" err="1"/>
              <a:t>phenformin</a:t>
            </a:r>
            <a:r>
              <a:rPr lang="en-GB" sz="2000" dirty="0"/>
              <a:t> causes lactic acidosis</a:t>
            </a:r>
            <a:endParaRPr lang="hr-HR" sz="2000" dirty="0"/>
          </a:p>
          <a:p>
            <a:pPr lvl="2"/>
            <a:r>
              <a:rPr lang="en-GB" sz="2000" dirty="0"/>
              <a:t>The </a:t>
            </a:r>
            <a:r>
              <a:rPr lang="en-GB" sz="2000" b="1" dirty="0">
                <a:solidFill>
                  <a:srgbClr val="558ED5"/>
                </a:solidFill>
              </a:rPr>
              <a:t>related</a:t>
            </a:r>
            <a:r>
              <a:rPr lang="en-GB" sz="2000" dirty="0"/>
              <a:t> agent metformin is under suspicion for the same toxicity.  </a:t>
            </a:r>
            <a:endParaRPr lang="hr-HR" sz="2000" dirty="0"/>
          </a:p>
          <a:p>
            <a:pPr lvl="2"/>
            <a:r>
              <a:rPr lang="en-GB" sz="2000" dirty="0"/>
              <a:t>Large </a:t>
            </a:r>
            <a:r>
              <a:rPr lang="hr-HR" sz="2000" dirty="0" err="1"/>
              <a:t>non-randomized</a:t>
            </a:r>
            <a:r>
              <a:rPr lang="en-GB" sz="2000" dirty="0"/>
              <a:t> studies have failed to demonstrate an association even though clinicians would be more alert to lactic acidosis in the presence of the </a:t>
            </a:r>
            <a:r>
              <a:rPr lang="en-GB" sz="2000" dirty="0" err="1"/>
              <a:t>agen</a:t>
            </a:r>
            <a:r>
              <a:rPr lang="hr-HR" sz="2000" dirty="0"/>
              <a:t>t</a:t>
            </a:r>
            <a:endParaRPr lang="en-GB" sz="2000" dirty="0"/>
          </a:p>
        </p:txBody>
      </p:sp>
    </p:spTree>
    <p:extLst>
      <p:ext uri="{BB962C8B-B14F-4D97-AF65-F5344CB8AC3E}">
        <p14:creationId xmlns:p14="http://schemas.microsoft.com/office/powerpoint/2010/main" val="3349909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1317600"/>
            <a:ext cx="6944910" cy="632838"/>
          </a:xfrm>
        </p:spPr>
        <p:txBody>
          <a:bodyPr/>
          <a:lstStyle/>
          <a:p>
            <a:r>
              <a:rPr lang="en-AU" dirty="0"/>
              <a:t>What to include in your protocol</a:t>
            </a:r>
          </a:p>
        </p:txBody>
      </p:sp>
      <p:sp>
        <p:nvSpPr>
          <p:cNvPr id="3" name="Content Placeholder 2"/>
          <p:cNvSpPr>
            <a:spLocks noGrp="1"/>
          </p:cNvSpPr>
          <p:nvPr>
            <p:ph idx="1"/>
          </p:nvPr>
        </p:nvSpPr>
        <p:spPr>
          <a:xfrm>
            <a:off x="439738" y="2275200"/>
            <a:ext cx="7142162" cy="3909600"/>
          </a:xfrm>
        </p:spPr>
        <p:txBody>
          <a:bodyPr/>
          <a:lstStyle/>
          <a:p>
            <a:pPr marL="173038" indent="-173038">
              <a:buFont typeface="Arial" panose="020B0604020202020204" pitchFamily="34" charset="0"/>
              <a:buChar char="•"/>
            </a:pPr>
            <a:r>
              <a:rPr lang="en-AU" dirty="0"/>
              <a:t>add a subheading in RevMan Methods section</a:t>
            </a:r>
          </a:p>
          <a:p>
            <a:pPr lvl="2"/>
            <a:r>
              <a:rPr lang="en-AU" dirty="0"/>
              <a:t>e.g. ‘Assessment of the certainty of the evidence’</a:t>
            </a:r>
          </a:p>
          <a:p>
            <a:pPr lvl="1"/>
            <a:r>
              <a:rPr lang="en-AU" dirty="0"/>
              <a:t>that you will use the GRADE approach</a:t>
            </a:r>
            <a:r>
              <a:rPr lang="hr-HR" dirty="0"/>
              <a:t> to </a:t>
            </a:r>
            <a:r>
              <a:rPr lang="hr-HR" dirty="0" err="1"/>
              <a:t>assess</a:t>
            </a:r>
            <a:r>
              <a:rPr lang="hr-HR" dirty="0"/>
              <a:t> </a:t>
            </a:r>
            <a:r>
              <a:rPr lang="hr-HR" dirty="0" err="1"/>
              <a:t>the</a:t>
            </a:r>
            <a:r>
              <a:rPr lang="hr-HR" dirty="0"/>
              <a:t> </a:t>
            </a:r>
            <a:r>
              <a:rPr lang="hr-HR" dirty="0" err="1"/>
              <a:t>important</a:t>
            </a:r>
            <a:r>
              <a:rPr lang="hr-HR" dirty="0"/>
              <a:t> </a:t>
            </a:r>
            <a:r>
              <a:rPr lang="hr-HR" dirty="0" err="1"/>
              <a:t>outcomes</a:t>
            </a:r>
            <a:r>
              <a:rPr lang="hr-HR" dirty="0"/>
              <a:t> </a:t>
            </a:r>
            <a:r>
              <a:rPr lang="hr-HR" dirty="0" err="1"/>
              <a:t>in</a:t>
            </a:r>
            <a:r>
              <a:rPr lang="hr-HR" dirty="0"/>
              <a:t> </a:t>
            </a:r>
            <a:r>
              <a:rPr lang="hr-HR" dirty="0" err="1"/>
              <a:t>your</a:t>
            </a:r>
            <a:r>
              <a:rPr lang="hr-HR" dirty="0"/>
              <a:t> </a:t>
            </a:r>
            <a:r>
              <a:rPr lang="hr-HR" dirty="0" err="1"/>
              <a:t>review</a:t>
            </a:r>
            <a:endParaRPr lang="en-AU" b="1" dirty="0">
              <a:solidFill>
                <a:srgbClr val="FF0000"/>
              </a:solidFill>
            </a:endParaRPr>
          </a:p>
          <a:p>
            <a:pPr lvl="1"/>
            <a:r>
              <a:rPr lang="en-AU" dirty="0"/>
              <a:t>that two authors will independently conduct GRADE assessments, and how you will resolve disagreements</a:t>
            </a:r>
          </a:p>
          <a:p>
            <a:pPr lvl="1"/>
            <a:r>
              <a:rPr lang="hr-HR" dirty="0" err="1"/>
              <a:t>that</a:t>
            </a:r>
            <a:r>
              <a:rPr lang="hr-HR" dirty="0"/>
              <a:t> </a:t>
            </a:r>
            <a:r>
              <a:rPr lang="hr-HR" dirty="0" err="1"/>
              <a:t>you</a:t>
            </a:r>
            <a:r>
              <a:rPr lang="hr-HR" dirty="0"/>
              <a:t> </a:t>
            </a:r>
            <a:r>
              <a:rPr lang="hr-HR" dirty="0" err="1"/>
              <a:t>will</a:t>
            </a:r>
            <a:r>
              <a:rPr lang="hr-HR" dirty="0"/>
              <a:t> </a:t>
            </a:r>
            <a:r>
              <a:rPr lang="hr-HR" dirty="0" err="1"/>
              <a:t>report</a:t>
            </a:r>
            <a:r>
              <a:rPr lang="hr-HR" dirty="0"/>
              <a:t> </a:t>
            </a:r>
            <a:r>
              <a:rPr lang="hr-HR" dirty="0" err="1"/>
              <a:t>the</a:t>
            </a:r>
            <a:r>
              <a:rPr lang="hr-HR" dirty="0"/>
              <a:t> GRADE </a:t>
            </a:r>
            <a:r>
              <a:rPr lang="hr-HR" dirty="0" err="1"/>
              <a:t>assessment</a:t>
            </a:r>
            <a:r>
              <a:rPr lang="hr-HR" dirty="0"/>
              <a:t> </a:t>
            </a:r>
            <a:r>
              <a:rPr lang="hr-HR" dirty="0" err="1"/>
              <a:t>in</a:t>
            </a:r>
            <a:r>
              <a:rPr lang="hr-HR" dirty="0"/>
              <a:t> </a:t>
            </a:r>
            <a:r>
              <a:rPr lang="hr-HR" dirty="0" err="1"/>
              <a:t>the</a:t>
            </a:r>
            <a:r>
              <a:rPr lang="hr-HR" dirty="0"/>
              <a:t> ‘</a:t>
            </a:r>
            <a:r>
              <a:rPr lang="hr-HR" dirty="0" err="1"/>
              <a:t>Results</a:t>
            </a:r>
            <a:r>
              <a:rPr lang="hr-HR" dirty="0"/>
              <a:t>’ and ‘</a:t>
            </a:r>
            <a:r>
              <a:rPr lang="hr-HR" dirty="0" err="1"/>
              <a:t>Discussion</a:t>
            </a:r>
            <a:r>
              <a:rPr lang="hr-HR" dirty="0"/>
              <a:t>’ </a:t>
            </a:r>
            <a:r>
              <a:rPr lang="hr-HR" dirty="0" err="1"/>
              <a:t>section</a:t>
            </a:r>
            <a:r>
              <a:rPr lang="hr-HR" dirty="0"/>
              <a:t>, and </a:t>
            </a:r>
            <a:r>
              <a:rPr lang="hr-HR" dirty="0" err="1"/>
              <a:t>include</a:t>
            </a:r>
            <a:r>
              <a:rPr lang="hr-HR" dirty="0"/>
              <a:t> </a:t>
            </a:r>
            <a:r>
              <a:rPr lang="hr-HR" dirty="0" err="1"/>
              <a:t>in</a:t>
            </a:r>
            <a:r>
              <a:rPr lang="hr-HR" dirty="0"/>
              <a:t> </a:t>
            </a:r>
            <a:r>
              <a:rPr lang="hr-HR" dirty="0" err="1"/>
              <a:t>the</a:t>
            </a:r>
            <a:r>
              <a:rPr lang="hr-HR" dirty="0"/>
              <a:t> ‘Summary of </a:t>
            </a:r>
            <a:r>
              <a:rPr lang="hr-HR" dirty="0" err="1"/>
              <a:t>findings</a:t>
            </a:r>
            <a:r>
              <a:rPr lang="hr-HR" dirty="0"/>
              <a:t>’ table</a:t>
            </a:r>
          </a:p>
        </p:txBody>
      </p:sp>
    </p:spTree>
    <p:extLst>
      <p:ext uri="{BB962C8B-B14F-4D97-AF65-F5344CB8AC3E}">
        <p14:creationId xmlns:p14="http://schemas.microsoft.com/office/powerpoint/2010/main" val="167943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altLang="en-US"/>
              <a:t>Take home message</a:t>
            </a:r>
          </a:p>
        </p:txBody>
      </p:sp>
      <p:sp>
        <p:nvSpPr>
          <p:cNvPr id="24579" name="Content Placeholder 3"/>
          <p:cNvSpPr>
            <a:spLocks noGrp="1"/>
          </p:cNvSpPr>
          <p:nvPr>
            <p:ph idx="1"/>
          </p:nvPr>
        </p:nvSpPr>
        <p:spPr>
          <a:xfrm>
            <a:off x="439738" y="2275200"/>
            <a:ext cx="6570662" cy="3909600"/>
          </a:xfrm>
        </p:spPr>
        <p:txBody>
          <a:bodyPr/>
          <a:lstStyle/>
          <a:p>
            <a:pPr marL="342900" indent="-342900">
              <a:buFont typeface="Arial" panose="020B0604020202020204" pitchFamily="34" charset="0"/>
              <a:buChar char="•"/>
            </a:pPr>
            <a:r>
              <a:rPr lang="en-AU" altLang="en-US" dirty="0"/>
              <a:t>consider your results in the context of the overall certainty of the evidence</a:t>
            </a:r>
          </a:p>
          <a:p>
            <a:pPr marL="342900" indent="-342900">
              <a:buFont typeface="Arial" panose="020B0604020202020204" pitchFamily="34" charset="0"/>
              <a:buChar char="•"/>
            </a:pPr>
            <a:r>
              <a:rPr lang="en-AU" altLang="en-US" dirty="0"/>
              <a:t>GRADE is a structured system to help you consider certainty</a:t>
            </a:r>
          </a:p>
        </p:txBody>
      </p:sp>
    </p:spTree>
    <p:extLst>
      <p:ext uri="{BB962C8B-B14F-4D97-AF65-F5344CB8AC3E}">
        <p14:creationId xmlns:p14="http://schemas.microsoft.com/office/powerpoint/2010/main" val="3532355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39925" y="993580"/>
            <a:ext cx="6120000" cy="632838"/>
          </a:xfrm>
        </p:spPr>
        <p:txBody>
          <a:bodyPr/>
          <a:lstStyle/>
          <a:p>
            <a:r>
              <a:rPr lang="en-AU" altLang="en-US" sz="3200" dirty="0"/>
              <a:t>References</a:t>
            </a:r>
          </a:p>
        </p:txBody>
      </p:sp>
      <p:sp>
        <p:nvSpPr>
          <p:cNvPr id="25603" name="Content Placeholder 3"/>
          <p:cNvSpPr>
            <a:spLocks noGrp="1"/>
          </p:cNvSpPr>
          <p:nvPr>
            <p:ph idx="4294967295"/>
          </p:nvPr>
        </p:nvSpPr>
        <p:spPr>
          <a:xfrm>
            <a:off x="439925" y="1744494"/>
            <a:ext cx="7887998" cy="3910012"/>
          </a:xfrm>
        </p:spPr>
        <p:txBody>
          <a:bodyPr/>
          <a:lstStyle/>
          <a:p>
            <a:pPr marL="285750" indent="-285750">
              <a:buFont typeface="Arial" panose="020B0604020202020204" pitchFamily="34" charset="0"/>
              <a:buChar char="•"/>
            </a:pPr>
            <a:r>
              <a:rPr lang="en-GB" altLang="en-US" sz="1800" dirty="0" err="1"/>
              <a:t>Schünemann</a:t>
            </a:r>
            <a:r>
              <a:rPr lang="en-GB" altLang="en-US" sz="1800" dirty="0"/>
              <a:t> HJ, Higgins JPT, </a:t>
            </a:r>
            <a:r>
              <a:rPr lang="en-GB" altLang="en-US" sz="1800" dirty="0" err="1"/>
              <a:t>Vist</a:t>
            </a:r>
            <a:r>
              <a:rPr lang="en-GB" altLang="en-US" sz="1800" dirty="0"/>
              <a:t> GE, </a:t>
            </a:r>
            <a:r>
              <a:rPr lang="en-GB" altLang="en-US" sz="1800" dirty="0" err="1"/>
              <a:t>Glasziou</a:t>
            </a:r>
            <a:r>
              <a:rPr lang="en-GB" altLang="en-US" sz="1800" dirty="0"/>
              <a:t> P, </a:t>
            </a:r>
            <a:r>
              <a:rPr lang="en-GB" altLang="en-US" sz="1800" dirty="0" err="1"/>
              <a:t>Akl</a:t>
            </a:r>
            <a:r>
              <a:rPr lang="en-GB" altLang="en-US" sz="1800" dirty="0"/>
              <a:t> EA, </a:t>
            </a:r>
            <a:r>
              <a:rPr lang="en-GB" altLang="en-US" sz="1800" dirty="0" err="1"/>
              <a:t>Skoetz</a:t>
            </a:r>
            <a:r>
              <a:rPr lang="en-GB" altLang="en-US" sz="1800" dirty="0"/>
              <a:t> N, </a:t>
            </a:r>
            <a:r>
              <a:rPr lang="en-GB" altLang="en-US" sz="1800" dirty="0" err="1"/>
              <a:t>Guyatt</a:t>
            </a:r>
            <a:r>
              <a:rPr lang="en-GB" altLang="en-US" sz="1800" dirty="0"/>
              <a:t> GH. </a:t>
            </a:r>
            <a:r>
              <a:rPr lang="en-GB" altLang="en-US" sz="1800" b="1" dirty="0"/>
              <a:t>Chapter 14: Completing ‘Summary of findings’ tables and grading the certainty of the evidence</a:t>
            </a:r>
            <a:r>
              <a:rPr lang="en-GB" altLang="en-US" sz="1800" dirty="0"/>
              <a:t>.</a:t>
            </a:r>
          </a:p>
          <a:p>
            <a:pPr marL="285750" indent="-285750">
              <a:buFont typeface="Arial" panose="020B0604020202020204" pitchFamily="34" charset="0"/>
              <a:buChar char="•"/>
            </a:pPr>
            <a:r>
              <a:rPr lang="en-GB" altLang="en-US" sz="1800" dirty="0" err="1"/>
              <a:t>Schünemann</a:t>
            </a:r>
            <a:r>
              <a:rPr lang="en-GB" altLang="en-US" sz="1800" dirty="0"/>
              <a:t> HJ, </a:t>
            </a:r>
            <a:r>
              <a:rPr lang="en-GB" altLang="en-US" sz="1800" dirty="0" err="1"/>
              <a:t>Vist</a:t>
            </a:r>
            <a:r>
              <a:rPr lang="en-GB" altLang="en-US" sz="1800" dirty="0"/>
              <a:t> GE, Higgins JPT, </a:t>
            </a:r>
            <a:r>
              <a:rPr lang="en-GB" altLang="en-US" sz="1800" dirty="0" err="1"/>
              <a:t>Santesso</a:t>
            </a:r>
            <a:r>
              <a:rPr lang="en-GB" altLang="en-US" sz="1800" dirty="0"/>
              <a:t> N, </a:t>
            </a:r>
            <a:r>
              <a:rPr lang="en-GB" altLang="en-US" sz="1800" dirty="0" err="1"/>
              <a:t>Deeks</a:t>
            </a:r>
            <a:r>
              <a:rPr lang="en-GB" altLang="en-US" sz="1800" dirty="0"/>
              <a:t> JJ, </a:t>
            </a:r>
            <a:r>
              <a:rPr lang="en-GB" altLang="en-US" sz="1800" dirty="0" err="1"/>
              <a:t>Glasziou</a:t>
            </a:r>
            <a:r>
              <a:rPr lang="en-GB" altLang="en-US" sz="1800" dirty="0"/>
              <a:t> P, </a:t>
            </a:r>
            <a:r>
              <a:rPr lang="en-GB" altLang="en-US" sz="1800" dirty="0" err="1"/>
              <a:t>Akl</a:t>
            </a:r>
            <a:r>
              <a:rPr lang="en-GB" altLang="en-US" sz="1800" dirty="0"/>
              <a:t> EA, </a:t>
            </a:r>
            <a:r>
              <a:rPr lang="en-GB" altLang="en-US" sz="1800" dirty="0" err="1"/>
              <a:t>Guyatt</a:t>
            </a:r>
            <a:r>
              <a:rPr lang="en-GB" altLang="en-US" sz="1800" dirty="0"/>
              <a:t> GH</a:t>
            </a:r>
            <a:r>
              <a:rPr lang="en-GB" altLang="en-US" sz="1800" b="1" dirty="0"/>
              <a:t>. Chapter 15: Interpreting results and drawing conclusions</a:t>
            </a:r>
            <a:r>
              <a:rPr lang="en-GB" altLang="en-US" sz="1800" dirty="0"/>
              <a:t>. </a:t>
            </a:r>
          </a:p>
          <a:p>
            <a:r>
              <a:rPr lang="en-GB" altLang="en-US" sz="1800" dirty="0"/>
              <a:t>In: Higgins JPT, Thomas J, Chandler J, </a:t>
            </a:r>
            <a:r>
              <a:rPr lang="en-GB" altLang="en-US" sz="1800" dirty="0" err="1"/>
              <a:t>Cumpston</a:t>
            </a:r>
            <a:r>
              <a:rPr lang="en-GB" altLang="en-US" sz="1800" dirty="0"/>
              <a:t> M, Li T, Page MJ, Welch VA (editors). Cochrane Handbook for Systematic Reviews of Interventions version 6.1 (updated September 2020). Cochrane, 2020. Available from </a:t>
            </a:r>
            <a:r>
              <a:rPr lang="en-GB" altLang="en-US" sz="1800" dirty="0" err="1"/>
              <a:t>www.training.cochrane.org</a:t>
            </a:r>
            <a:r>
              <a:rPr lang="en-GB" altLang="en-US" sz="1800" dirty="0"/>
              <a:t>/handbook.</a:t>
            </a:r>
          </a:p>
          <a:p>
            <a:pPr marL="285750" indent="-285750">
              <a:buFont typeface="Arial" panose="020B0604020202020204" pitchFamily="34" charset="0"/>
              <a:buChar char="•"/>
            </a:pPr>
            <a:r>
              <a:rPr lang="en-CA" altLang="en-US" sz="1800" dirty="0">
                <a:hlinkClick r:id="rId3"/>
              </a:rPr>
              <a:t>www.tech.cochrane.org/revman/gradepro</a:t>
            </a:r>
            <a:endParaRPr lang="en-AU" altLang="en-US" sz="1800" dirty="0"/>
          </a:p>
          <a:p>
            <a:endParaRPr lang="en-AU" altLang="en-US" dirty="0"/>
          </a:p>
        </p:txBody>
      </p:sp>
      <p:sp>
        <p:nvSpPr>
          <p:cNvPr id="7" name="Title 1"/>
          <p:cNvSpPr txBox="1">
            <a:spLocks/>
          </p:cNvSpPr>
          <p:nvPr/>
        </p:nvSpPr>
        <p:spPr bwMode="auto">
          <a:xfrm>
            <a:off x="439925" y="4973018"/>
            <a:ext cx="8866187" cy="857250"/>
          </a:xfrm>
          <a:prstGeom prst="rect">
            <a:avLst/>
          </a:prstGeom>
          <a:noFill/>
          <a:ln w="9525">
            <a:noFill/>
            <a:miter lim="800000"/>
            <a:headEnd/>
            <a:tailEnd/>
          </a:ln>
        </p:spPr>
        <p:txBody>
          <a:bodyPr anchor="ctr"/>
          <a:lstStyle/>
          <a:p>
            <a:pPr>
              <a:defRPr/>
            </a:pPr>
            <a:r>
              <a:rPr lang="en-AU" sz="3200" b="1" spc="-40" dirty="0">
                <a:solidFill>
                  <a:schemeClr val="bg2"/>
                </a:solidFill>
                <a:latin typeface="+mj-lt"/>
                <a:ea typeface="+mj-ea"/>
                <a:cs typeface="+mj-cs"/>
              </a:rPr>
              <a:t>Acknowledgements</a:t>
            </a:r>
          </a:p>
        </p:txBody>
      </p:sp>
      <p:sp>
        <p:nvSpPr>
          <p:cNvPr id="10" name="Content Placeholder 3"/>
          <p:cNvSpPr txBox="1">
            <a:spLocks/>
          </p:cNvSpPr>
          <p:nvPr/>
        </p:nvSpPr>
        <p:spPr bwMode="auto">
          <a:xfrm>
            <a:off x="343672" y="5656312"/>
            <a:ext cx="8229600" cy="1262063"/>
          </a:xfrm>
          <a:prstGeom prst="rect">
            <a:avLst/>
          </a:prstGeom>
          <a:noFill/>
          <a:ln w="9525">
            <a:noFill/>
            <a:miter lim="800000"/>
            <a:headEnd/>
            <a:tailEnd/>
          </a:ln>
        </p:spPr>
        <p:txBody>
          <a:bodyPr/>
          <a:lstStyle/>
          <a:p>
            <a:pPr marL="358775" indent="-358775">
              <a:spcBef>
                <a:spcPct val="20000"/>
              </a:spcBef>
              <a:buClr>
                <a:schemeClr val="bg2"/>
              </a:buClr>
              <a:buFont typeface="Arial" charset="0"/>
              <a:buChar char="•"/>
              <a:tabLst>
                <a:tab pos="179388" algn="l"/>
              </a:tabLst>
              <a:defRPr/>
            </a:pPr>
            <a:r>
              <a:rPr lang="en-AU" sz="1600" dirty="0">
                <a:solidFill>
                  <a:schemeClr val="tx2"/>
                </a:solidFill>
                <a:latin typeface="+mj-lt"/>
                <a:cs typeface="Arial" charset="0"/>
              </a:rPr>
              <a:t>Compiled by </a:t>
            </a:r>
            <a:r>
              <a:rPr lang="hr-HR" sz="1600" dirty="0">
                <a:solidFill>
                  <a:schemeClr val="tx2"/>
                </a:solidFill>
                <a:latin typeface="+mj-lt"/>
                <a:cs typeface="Arial" charset="0"/>
              </a:rPr>
              <a:t>Dario Sambunjak, Nancy Santesso, </a:t>
            </a:r>
            <a:r>
              <a:rPr lang="en-AU" sz="1600" dirty="0">
                <a:solidFill>
                  <a:schemeClr val="tx2"/>
                </a:solidFill>
                <a:latin typeface="+mj-lt"/>
                <a:cs typeface="Arial" charset="0"/>
              </a:rPr>
              <a:t>Miranda Cumpston and Sue Brennan</a:t>
            </a:r>
          </a:p>
          <a:p>
            <a:pPr marL="358775" indent="-358775">
              <a:spcBef>
                <a:spcPct val="20000"/>
              </a:spcBef>
              <a:buClr>
                <a:schemeClr val="bg2"/>
              </a:buClr>
              <a:buFont typeface="Arial" charset="0"/>
              <a:buChar char="•"/>
              <a:tabLst>
                <a:tab pos="179388" algn="l"/>
              </a:tabLst>
              <a:defRPr/>
            </a:pPr>
            <a:r>
              <a:rPr lang="en-AU" sz="1600" dirty="0">
                <a:solidFill>
                  <a:schemeClr val="tx2"/>
                </a:solidFill>
                <a:latin typeface="+mj-lt"/>
                <a:cs typeface="Arial" charset="0"/>
              </a:rPr>
              <a:t>Based on materials by Nancy Santesso, the Cochrane </a:t>
            </a:r>
            <a:r>
              <a:rPr lang="en-AU" sz="1600" dirty="0" err="1">
                <a:solidFill>
                  <a:schemeClr val="tx2"/>
                </a:solidFill>
                <a:latin typeface="+mj-lt"/>
                <a:cs typeface="Arial" charset="0"/>
              </a:rPr>
              <a:t>GRADEing</a:t>
            </a:r>
            <a:r>
              <a:rPr lang="en-AU" sz="1600" dirty="0">
                <a:solidFill>
                  <a:schemeClr val="tx2"/>
                </a:solidFill>
                <a:latin typeface="+mj-lt"/>
                <a:cs typeface="Arial" charset="0"/>
              </a:rPr>
              <a:t> Methods Group and Cochrane Australia</a:t>
            </a:r>
          </a:p>
        </p:txBody>
      </p:sp>
    </p:spTree>
    <p:extLst>
      <p:ext uri="{BB962C8B-B14F-4D97-AF65-F5344CB8AC3E}">
        <p14:creationId xmlns:p14="http://schemas.microsoft.com/office/powerpoint/2010/main" val="632012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49FF-5658-8540-9CF7-E62A2FA44919}"/>
              </a:ext>
            </a:extLst>
          </p:cNvPr>
          <p:cNvSpPr>
            <a:spLocks noGrp="1"/>
          </p:cNvSpPr>
          <p:nvPr>
            <p:ph type="title"/>
          </p:nvPr>
        </p:nvSpPr>
        <p:spPr>
          <a:xfrm>
            <a:off x="439738" y="1330300"/>
            <a:ext cx="7053262" cy="632838"/>
          </a:xfrm>
        </p:spPr>
        <p:txBody>
          <a:bodyPr/>
          <a:lstStyle/>
          <a:p>
            <a:r>
              <a:rPr lang="hr-HR" sz="3200" dirty="0" err="1"/>
              <a:t>Understading</a:t>
            </a:r>
            <a:r>
              <a:rPr lang="hr-HR" sz="3200" dirty="0"/>
              <a:t> c</a:t>
            </a:r>
            <a:r>
              <a:rPr lang="en-US" sz="3200" dirty="0" err="1"/>
              <a:t>ontin</a:t>
            </a:r>
            <a:r>
              <a:rPr lang="hr-HR" sz="3200" dirty="0"/>
              <a:t>u</a:t>
            </a:r>
            <a:r>
              <a:rPr lang="en-US" sz="3200" dirty="0" err="1"/>
              <a:t>ous</a:t>
            </a:r>
            <a:r>
              <a:rPr lang="en-US" sz="3200" dirty="0"/>
              <a:t> outcomes</a:t>
            </a:r>
          </a:p>
        </p:txBody>
      </p:sp>
      <p:sp>
        <p:nvSpPr>
          <p:cNvPr id="3" name="Content Placeholder 2">
            <a:extLst>
              <a:ext uri="{FF2B5EF4-FFF2-40B4-BE49-F238E27FC236}">
                <a16:creationId xmlns:a16="http://schemas.microsoft.com/office/drawing/2014/main" id="{3F0FCC07-0832-9E4E-835F-7BF16EA56077}"/>
              </a:ext>
            </a:extLst>
          </p:cNvPr>
          <p:cNvSpPr>
            <a:spLocks noGrp="1"/>
          </p:cNvSpPr>
          <p:nvPr>
            <p:ph idx="1"/>
          </p:nvPr>
        </p:nvSpPr>
        <p:spPr>
          <a:xfrm>
            <a:off x="439738" y="2275199"/>
            <a:ext cx="6120000" cy="1490079"/>
          </a:xfrm>
        </p:spPr>
        <p:txBody>
          <a:bodyPr/>
          <a:lstStyle/>
          <a:p>
            <a:endParaRPr lang="en-US" dirty="0"/>
          </a:p>
        </p:txBody>
      </p:sp>
      <p:pic>
        <p:nvPicPr>
          <p:cNvPr id="4" name="Slika 1">
            <a:extLst>
              <a:ext uri="{FF2B5EF4-FFF2-40B4-BE49-F238E27FC236}">
                <a16:creationId xmlns:a16="http://schemas.microsoft.com/office/drawing/2014/main" id="{827297F8-A59E-8D47-BA20-916A200B1D02}"/>
              </a:ext>
            </a:extLst>
          </p:cNvPr>
          <p:cNvPicPr>
            <a:picLocks noChangeAspect="1"/>
          </p:cNvPicPr>
          <p:nvPr/>
        </p:nvPicPr>
        <p:blipFill>
          <a:blip r:embed="rId3"/>
          <a:stretch>
            <a:fillRect/>
          </a:stretch>
        </p:blipFill>
        <p:spPr>
          <a:xfrm>
            <a:off x="439738" y="2275199"/>
            <a:ext cx="7523780" cy="1601597"/>
          </a:xfrm>
          <a:prstGeom prst="rect">
            <a:avLst/>
          </a:prstGeom>
        </p:spPr>
      </p:pic>
      <p:sp>
        <p:nvSpPr>
          <p:cNvPr id="6" name="Content Placeholder 2">
            <a:extLst>
              <a:ext uri="{FF2B5EF4-FFF2-40B4-BE49-F238E27FC236}">
                <a16:creationId xmlns:a16="http://schemas.microsoft.com/office/drawing/2014/main" id="{0E21D7DE-DD31-4E0B-A2E1-475F99A07784}"/>
              </a:ext>
            </a:extLst>
          </p:cNvPr>
          <p:cNvSpPr txBox="1">
            <a:spLocks/>
          </p:cNvSpPr>
          <p:nvPr/>
        </p:nvSpPr>
        <p:spPr>
          <a:xfrm>
            <a:off x="439738" y="4662386"/>
            <a:ext cx="6120000" cy="460513"/>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b="1" dirty="0" err="1"/>
              <a:t>What</a:t>
            </a:r>
            <a:r>
              <a:rPr lang="hr-HR" b="1" dirty="0"/>
              <a:t> </a:t>
            </a:r>
            <a:r>
              <a:rPr lang="hr-HR" b="1" dirty="0" err="1"/>
              <a:t>does</a:t>
            </a:r>
            <a:r>
              <a:rPr lang="hr-HR" b="1" dirty="0"/>
              <a:t> </a:t>
            </a:r>
            <a:r>
              <a:rPr lang="hr-HR" b="1" dirty="0" err="1"/>
              <a:t>this</a:t>
            </a:r>
            <a:r>
              <a:rPr lang="hr-HR" b="1" dirty="0"/>
              <a:t> </a:t>
            </a:r>
            <a:r>
              <a:rPr lang="hr-HR" b="1" dirty="0" err="1"/>
              <a:t>Mean</a:t>
            </a:r>
            <a:r>
              <a:rPr lang="hr-HR" b="1" dirty="0"/>
              <a:t> </a:t>
            </a:r>
            <a:r>
              <a:rPr lang="hr-HR" b="1" dirty="0" err="1"/>
              <a:t>Difference</a:t>
            </a:r>
            <a:r>
              <a:rPr lang="hr-HR" b="1" dirty="0"/>
              <a:t> (MD) </a:t>
            </a:r>
            <a:r>
              <a:rPr lang="hr-HR" b="1" dirty="0" err="1"/>
              <a:t>mean</a:t>
            </a:r>
            <a:r>
              <a:rPr lang="hr-HR" b="1" dirty="0"/>
              <a:t>?</a:t>
            </a:r>
            <a:endParaRPr lang="en-US" b="1" dirty="0"/>
          </a:p>
        </p:txBody>
      </p:sp>
      <p:sp>
        <p:nvSpPr>
          <p:cNvPr id="7" name="TekstniOkvir 6">
            <a:extLst>
              <a:ext uri="{FF2B5EF4-FFF2-40B4-BE49-F238E27FC236}">
                <a16:creationId xmlns:a16="http://schemas.microsoft.com/office/drawing/2014/main" id="{68890FC6-00D7-468C-9926-12D4829FAB03}"/>
              </a:ext>
            </a:extLst>
          </p:cNvPr>
          <p:cNvSpPr txBox="1"/>
          <p:nvPr/>
        </p:nvSpPr>
        <p:spPr>
          <a:xfrm>
            <a:off x="337770" y="5205971"/>
            <a:ext cx="7504043" cy="1384995"/>
          </a:xfrm>
          <a:prstGeom prst="rect">
            <a:avLst/>
          </a:prstGeom>
          <a:noFill/>
        </p:spPr>
        <p:txBody>
          <a:bodyPr wrap="square" rtlCol="0">
            <a:spAutoFit/>
          </a:bodyPr>
          <a:lstStyle/>
          <a:p>
            <a:r>
              <a:rPr lang="hr-HR" sz="2200" spc="-20" dirty="0" err="1">
                <a:solidFill>
                  <a:schemeClr val="tx2"/>
                </a:solidFill>
                <a:latin typeface="+mj-lt"/>
              </a:rPr>
              <a:t>Pain</a:t>
            </a:r>
            <a:r>
              <a:rPr lang="hr-HR" sz="2200" spc="-20" dirty="0">
                <a:solidFill>
                  <a:schemeClr val="tx2"/>
                </a:solidFill>
                <a:latin typeface="+mj-lt"/>
              </a:rPr>
              <a:t> </a:t>
            </a:r>
            <a:r>
              <a:rPr lang="hr-HR" sz="2200" spc="-20" dirty="0" err="1">
                <a:solidFill>
                  <a:schemeClr val="tx2"/>
                </a:solidFill>
                <a:latin typeface="+mj-lt"/>
              </a:rPr>
              <a:t>may</a:t>
            </a:r>
            <a:r>
              <a:rPr lang="hr-HR" sz="2200" spc="-20" dirty="0">
                <a:solidFill>
                  <a:schemeClr val="tx2"/>
                </a:solidFill>
                <a:latin typeface="+mj-lt"/>
              </a:rPr>
              <a:t> </a:t>
            </a:r>
            <a:r>
              <a:rPr lang="hr-HR" sz="2200" spc="-20" dirty="0" err="1">
                <a:solidFill>
                  <a:schemeClr val="tx2"/>
                </a:solidFill>
                <a:latin typeface="+mj-lt"/>
              </a:rPr>
              <a:t>be</a:t>
            </a:r>
            <a:r>
              <a:rPr lang="hr-HR" sz="2200" spc="-20" dirty="0">
                <a:solidFill>
                  <a:schemeClr val="tx2"/>
                </a:solidFill>
                <a:latin typeface="+mj-lt"/>
              </a:rPr>
              <a:t> </a:t>
            </a:r>
            <a:r>
              <a:rPr lang="hr-HR" sz="2200" spc="-20" dirty="0" err="1">
                <a:solidFill>
                  <a:schemeClr val="tx2"/>
                </a:solidFill>
                <a:latin typeface="+mj-lt"/>
              </a:rPr>
              <a:t>reduced</a:t>
            </a:r>
            <a:r>
              <a:rPr lang="hr-HR" sz="2200" spc="-20" dirty="0">
                <a:solidFill>
                  <a:schemeClr val="tx2"/>
                </a:solidFill>
                <a:latin typeface="+mj-lt"/>
              </a:rPr>
              <a:t> </a:t>
            </a:r>
            <a:r>
              <a:rPr lang="hr-HR" sz="2200" spc="-20" dirty="0" err="1">
                <a:solidFill>
                  <a:schemeClr val="tx2"/>
                </a:solidFill>
                <a:latin typeface="+mj-lt"/>
              </a:rPr>
              <a:t>by</a:t>
            </a:r>
            <a:r>
              <a:rPr lang="hr-HR" sz="2200" spc="-20" dirty="0">
                <a:solidFill>
                  <a:schemeClr val="tx2"/>
                </a:solidFill>
                <a:latin typeface="+mj-lt"/>
              </a:rPr>
              <a:t> 0.98 </a:t>
            </a:r>
            <a:r>
              <a:rPr lang="hr-HR" sz="2200" spc="-20" dirty="0" err="1">
                <a:solidFill>
                  <a:schemeClr val="tx2"/>
                </a:solidFill>
                <a:latin typeface="+mj-lt"/>
              </a:rPr>
              <a:t>points</a:t>
            </a:r>
            <a:r>
              <a:rPr lang="hr-HR" sz="2200" spc="-20" dirty="0">
                <a:solidFill>
                  <a:schemeClr val="tx2"/>
                </a:solidFill>
                <a:latin typeface="+mj-lt"/>
              </a:rPr>
              <a:t> </a:t>
            </a:r>
            <a:r>
              <a:rPr lang="hr-HR" sz="2200" spc="-20" dirty="0" err="1">
                <a:solidFill>
                  <a:schemeClr val="tx2"/>
                </a:solidFill>
                <a:latin typeface="+mj-lt"/>
              </a:rPr>
              <a:t>when</a:t>
            </a:r>
            <a:r>
              <a:rPr lang="hr-HR" sz="2200" spc="-20" dirty="0">
                <a:solidFill>
                  <a:schemeClr val="tx2"/>
                </a:solidFill>
                <a:latin typeface="+mj-lt"/>
              </a:rPr>
              <a:t> </a:t>
            </a:r>
            <a:r>
              <a:rPr lang="hr-HR" sz="2200" spc="-20" dirty="0" err="1">
                <a:solidFill>
                  <a:schemeClr val="tx2"/>
                </a:solidFill>
                <a:latin typeface="+mj-lt"/>
              </a:rPr>
              <a:t>taking</a:t>
            </a:r>
            <a:r>
              <a:rPr lang="hr-HR" sz="2200" spc="-20" dirty="0">
                <a:solidFill>
                  <a:schemeClr val="tx2"/>
                </a:solidFill>
                <a:latin typeface="+mj-lt"/>
              </a:rPr>
              <a:t> </a:t>
            </a:r>
            <a:r>
              <a:rPr lang="hr-HR" sz="2200" spc="-20" dirty="0" err="1">
                <a:solidFill>
                  <a:schemeClr val="tx2"/>
                </a:solidFill>
                <a:latin typeface="+mj-lt"/>
              </a:rPr>
              <a:t>treatment</a:t>
            </a:r>
            <a:r>
              <a:rPr lang="hr-HR" sz="2200" spc="-20" dirty="0">
                <a:solidFill>
                  <a:schemeClr val="tx2"/>
                </a:solidFill>
                <a:latin typeface="+mj-lt"/>
              </a:rPr>
              <a:t> Z </a:t>
            </a:r>
            <a:r>
              <a:rPr lang="hr-HR" sz="2200" spc="-20" dirty="0" err="1">
                <a:solidFill>
                  <a:schemeClr val="tx2"/>
                </a:solidFill>
                <a:latin typeface="+mj-lt"/>
              </a:rPr>
              <a:t>in</a:t>
            </a:r>
            <a:r>
              <a:rPr lang="hr-HR" sz="2200" spc="-20" dirty="0">
                <a:solidFill>
                  <a:schemeClr val="tx2"/>
                </a:solidFill>
                <a:latin typeface="+mj-lt"/>
              </a:rPr>
              <a:t> </a:t>
            </a:r>
            <a:r>
              <a:rPr lang="hr-HR" sz="2200" spc="-20" dirty="0" err="1">
                <a:solidFill>
                  <a:schemeClr val="tx2"/>
                </a:solidFill>
                <a:latin typeface="+mj-lt"/>
              </a:rPr>
              <a:t>comparison</a:t>
            </a:r>
            <a:r>
              <a:rPr lang="hr-HR" sz="2200" spc="-20" dirty="0">
                <a:solidFill>
                  <a:schemeClr val="tx2"/>
                </a:solidFill>
                <a:latin typeface="+mj-lt"/>
              </a:rPr>
              <a:t> to </a:t>
            </a:r>
            <a:r>
              <a:rPr lang="hr-HR" sz="2200" spc="-20" dirty="0" err="1">
                <a:solidFill>
                  <a:schemeClr val="tx2"/>
                </a:solidFill>
                <a:latin typeface="+mj-lt"/>
              </a:rPr>
              <a:t>taking</a:t>
            </a:r>
            <a:r>
              <a:rPr lang="hr-HR" sz="2200" spc="-20" dirty="0">
                <a:solidFill>
                  <a:schemeClr val="tx2"/>
                </a:solidFill>
                <a:latin typeface="+mj-lt"/>
              </a:rPr>
              <a:t> </a:t>
            </a:r>
            <a:r>
              <a:rPr lang="hr-HR" sz="2200" spc="-20" dirty="0" err="1">
                <a:solidFill>
                  <a:schemeClr val="tx2"/>
                </a:solidFill>
                <a:latin typeface="+mj-lt"/>
              </a:rPr>
              <a:t>placebo</a:t>
            </a:r>
            <a:r>
              <a:rPr lang="hr-HR" sz="2200" spc="-20" dirty="0">
                <a:solidFill>
                  <a:schemeClr val="tx2"/>
                </a:solidFill>
                <a:latin typeface="+mj-lt"/>
              </a:rPr>
              <a:t>. </a:t>
            </a:r>
            <a:r>
              <a:rPr lang="hr-HR" sz="2200" spc="-20" dirty="0" err="1">
                <a:solidFill>
                  <a:schemeClr val="tx2"/>
                </a:solidFill>
                <a:latin typeface="+mj-lt"/>
              </a:rPr>
              <a:t>The</a:t>
            </a:r>
            <a:r>
              <a:rPr lang="hr-HR" sz="2200" spc="-20" dirty="0">
                <a:solidFill>
                  <a:schemeClr val="tx2"/>
                </a:solidFill>
                <a:latin typeface="+mj-lt"/>
              </a:rPr>
              <a:t> </a:t>
            </a:r>
            <a:r>
              <a:rPr lang="hr-HR" sz="2200" spc="-20" dirty="0" err="1">
                <a:solidFill>
                  <a:schemeClr val="tx2"/>
                </a:solidFill>
                <a:latin typeface="+mj-lt"/>
              </a:rPr>
              <a:t>effect</a:t>
            </a:r>
            <a:r>
              <a:rPr lang="hr-HR" sz="2200" spc="-20" dirty="0">
                <a:solidFill>
                  <a:schemeClr val="tx2"/>
                </a:solidFill>
                <a:latin typeface="+mj-lt"/>
              </a:rPr>
              <a:t> </a:t>
            </a:r>
            <a:r>
              <a:rPr lang="hr-HR" sz="2200" spc="-20" dirty="0" err="1">
                <a:solidFill>
                  <a:schemeClr val="tx2"/>
                </a:solidFill>
                <a:latin typeface="+mj-lt"/>
              </a:rPr>
              <a:t>could</a:t>
            </a:r>
            <a:r>
              <a:rPr lang="hr-HR" sz="2200" spc="-20" dirty="0">
                <a:solidFill>
                  <a:schemeClr val="tx2"/>
                </a:solidFill>
                <a:latin typeface="+mj-lt"/>
              </a:rPr>
              <a:t> </a:t>
            </a:r>
            <a:r>
              <a:rPr lang="hr-HR" sz="2200" spc="-20" dirty="0" err="1">
                <a:solidFill>
                  <a:schemeClr val="tx2"/>
                </a:solidFill>
                <a:latin typeface="+mj-lt"/>
              </a:rPr>
              <a:t>range</a:t>
            </a:r>
            <a:r>
              <a:rPr lang="hr-HR" sz="2200" spc="-20" dirty="0">
                <a:solidFill>
                  <a:schemeClr val="tx2"/>
                </a:solidFill>
                <a:latin typeface="+mj-lt"/>
              </a:rPr>
              <a:t> </a:t>
            </a:r>
            <a:r>
              <a:rPr lang="hr-HR" sz="2200" spc="-20" dirty="0" err="1">
                <a:solidFill>
                  <a:schemeClr val="tx2"/>
                </a:solidFill>
                <a:latin typeface="+mj-lt"/>
              </a:rPr>
              <a:t>from</a:t>
            </a:r>
            <a:r>
              <a:rPr lang="hr-HR" sz="2200" spc="-20" dirty="0">
                <a:solidFill>
                  <a:schemeClr val="tx2"/>
                </a:solidFill>
                <a:latin typeface="+mj-lt"/>
              </a:rPr>
              <a:t> </a:t>
            </a:r>
            <a:r>
              <a:rPr lang="hr-HR" sz="2200" spc="-20" dirty="0" err="1">
                <a:solidFill>
                  <a:schemeClr val="tx2"/>
                </a:solidFill>
                <a:latin typeface="+mj-lt"/>
              </a:rPr>
              <a:t>reduction</a:t>
            </a:r>
            <a:r>
              <a:rPr lang="hr-HR" sz="2200" spc="-20" dirty="0">
                <a:solidFill>
                  <a:schemeClr val="tx2"/>
                </a:solidFill>
                <a:latin typeface="+mj-lt"/>
              </a:rPr>
              <a:t> </a:t>
            </a:r>
            <a:r>
              <a:rPr lang="hr-HR" sz="2200" spc="-20" dirty="0" err="1">
                <a:solidFill>
                  <a:schemeClr val="tx2"/>
                </a:solidFill>
                <a:latin typeface="+mj-lt"/>
              </a:rPr>
              <a:t>by</a:t>
            </a:r>
            <a:r>
              <a:rPr lang="hr-HR" sz="2200" spc="-20" dirty="0">
                <a:solidFill>
                  <a:schemeClr val="tx2"/>
                </a:solidFill>
                <a:latin typeface="+mj-lt"/>
              </a:rPr>
              <a:t> 1.56 </a:t>
            </a:r>
            <a:r>
              <a:rPr lang="hr-HR" sz="2200" spc="-20" dirty="0" err="1">
                <a:solidFill>
                  <a:schemeClr val="tx2"/>
                </a:solidFill>
                <a:latin typeface="+mj-lt"/>
              </a:rPr>
              <a:t>points</a:t>
            </a:r>
            <a:r>
              <a:rPr lang="hr-HR" sz="2200" spc="-20" dirty="0">
                <a:solidFill>
                  <a:schemeClr val="tx2"/>
                </a:solidFill>
                <a:latin typeface="+mj-lt"/>
              </a:rPr>
              <a:t> to 0.40 </a:t>
            </a:r>
            <a:r>
              <a:rPr lang="hr-HR" sz="2200" spc="-20" dirty="0" err="1">
                <a:solidFill>
                  <a:schemeClr val="tx2"/>
                </a:solidFill>
                <a:latin typeface="+mj-lt"/>
              </a:rPr>
              <a:t>points</a:t>
            </a:r>
            <a:r>
              <a:rPr lang="hr-HR" sz="2200" spc="-20" dirty="0">
                <a:solidFill>
                  <a:schemeClr val="tx2"/>
                </a:solidFill>
                <a:latin typeface="+mj-lt"/>
              </a:rPr>
              <a:t>.</a:t>
            </a:r>
            <a:endParaRPr lang="en-US" sz="2200" spc="-20" dirty="0">
              <a:solidFill>
                <a:schemeClr val="tx2"/>
              </a:solidFill>
              <a:latin typeface="+mj-lt"/>
            </a:endParaRPr>
          </a:p>
          <a:p>
            <a:endParaRPr lang="en-GB" dirty="0"/>
          </a:p>
        </p:txBody>
      </p:sp>
      <p:sp>
        <p:nvSpPr>
          <p:cNvPr id="8" name="TekstniOkvir 7">
            <a:extLst>
              <a:ext uri="{FF2B5EF4-FFF2-40B4-BE49-F238E27FC236}">
                <a16:creationId xmlns:a16="http://schemas.microsoft.com/office/drawing/2014/main" id="{3FA33390-522D-4C9E-B97F-CD9FF4BB870A}"/>
              </a:ext>
            </a:extLst>
          </p:cNvPr>
          <p:cNvSpPr txBox="1"/>
          <p:nvPr/>
        </p:nvSpPr>
        <p:spPr>
          <a:xfrm>
            <a:off x="337771" y="4202011"/>
            <a:ext cx="7504043" cy="369332"/>
          </a:xfrm>
          <a:prstGeom prst="rect">
            <a:avLst/>
          </a:prstGeom>
          <a:noFill/>
        </p:spPr>
        <p:txBody>
          <a:bodyPr wrap="square" rtlCol="0">
            <a:spAutoFit/>
          </a:bodyPr>
          <a:lstStyle/>
          <a:p>
            <a:r>
              <a:rPr lang="hr-HR" spc="-20" dirty="0" err="1">
                <a:solidFill>
                  <a:schemeClr val="tx2"/>
                </a:solidFill>
                <a:latin typeface="+mj-lt"/>
              </a:rPr>
              <a:t>Outcome</a:t>
            </a:r>
            <a:r>
              <a:rPr lang="hr-HR" spc="-20" dirty="0">
                <a:solidFill>
                  <a:schemeClr val="tx2"/>
                </a:solidFill>
                <a:latin typeface="+mj-lt"/>
              </a:rPr>
              <a:t>: </a:t>
            </a:r>
            <a:r>
              <a:rPr lang="hr-HR" spc="-20" dirty="0" err="1">
                <a:solidFill>
                  <a:schemeClr val="tx2"/>
                </a:solidFill>
                <a:latin typeface="+mj-lt"/>
              </a:rPr>
              <a:t>pain</a:t>
            </a:r>
            <a:r>
              <a:rPr lang="hr-HR" spc="-20" dirty="0">
                <a:solidFill>
                  <a:schemeClr val="tx2"/>
                </a:solidFill>
                <a:latin typeface="+mj-lt"/>
              </a:rPr>
              <a:t>, on a </a:t>
            </a:r>
            <a:r>
              <a:rPr lang="hr-HR" spc="-20" dirty="0" err="1">
                <a:solidFill>
                  <a:schemeClr val="tx2"/>
                </a:solidFill>
                <a:latin typeface="+mj-lt"/>
              </a:rPr>
              <a:t>scale</a:t>
            </a:r>
            <a:r>
              <a:rPr lang="hr-HR" spc="-20" dirty="0">
                <a:solidFill>
                  <a:schemeClr val="tx2"/>
                </a:solidFill>
                <a:latin typeface="+mj-lt"/>
              </a:rPr>
              <a:t> </a:t>
            </a:r>
            <a:r>
              <a:rPr lang="hr-HR" spc="-20" dirty="0" err="1">
                <a:solidFill>
                  <a:schemeClr val="tx2"/>
                </a:solidFill>
                <a:latin typeface="+mj-lt"/>
              </a:rPr>
              <a:t>from</a:t>
            </a:r>
            <a:r>
              <a:rPr lang="hr-HR" spc="-20" dirty="0">
                <a:solidFill>
                  <a:schemeClr val="tx2"/>
                </a:solidFill>
                <a:latin typeface="+mj-lt"/>
              </a:rPr>
              <a:t> 1 (no </a:t>
            </a:r>
            <a:r>
              <a:rPr lang="hr-HR" spc="-20" dirty="0" err="1">
                <a:solidFill>
                  <a:schemeClr val="tx2"/>
                </a:solidFill>
                <a:latin typeface="+mj-lt"/>
              </a:rPr>
              <a:t>pain</a:t>
            </a:r>
            <a:r>
              <a:rPr lang="hr-HR" spc="-20" dirty="0">
                <a:solidFill>
                  <a:schemeClr val="tx2"/>
                </a:solidFill>
                <a:latin typeface="+mj-lt"/>
              </a:rPr>
              <a:t>) to 10 (</a:t>
            </a:r>
            <a:r>
              <a:rPr lang="hr-HR" spc="-20" dirty="0" err="1">
                <a:solidFill>
                  <a:schemeClr val="tx2"/>
                </a:solidFill>
                <a:latin typeface="+mj-lt"/>
              </a:rPr>
              <a:t>severe</a:t>
            </a:r>
            <a:r>
              <a:rPr lang="hr-HR" spc="-20" dirty="0">
                <a:solidFill>
                  <a:schemeClr val="tx2"/>
                </a:solidFill>
                <a:latin typeface="+mj-lt"/>
              </a:rPr>
              <a:t> </a:t>
            </a:r>
            <a:r>
              <a:rPr lang="hr-HR" spc="-20" dirty="0" err="1">
                <a:solidFill>
                  <a:schemeClr val="tx2"/>
                </a:solidFill>
                <a:latin typeface="+mj-lt"/>
              </a:rPr>
              <a:t>pain</a:t>
            </a:r>
            <a:r>
              <a:rPr lang="hr-HR" spc="-20" dirty="0">
                <a:solidFill>
                  <a:schemeClr val="tx2"/>
                </a:solidFill>
                <a:latin typeface="+mj-lt"/>
              </a:rPr>
              <a:t>)</a:t>
            </a:r>
            <a:endParaRPr lang="en-US" spc="-20" dirty="0">
              <a:solidFill>
                <a:schemeClr val="tx2"/>
              </a:solidFill>
              <a:latin typeface="+mj-lt"/>
            </a:endParaRPr>
          </a:p>
        </p:txBody>
      </p:sp>
    </p:spTree>
    <p:extLst>
      <p:ext uri="{BB962C8B-B14F-4D97-AF65-F5344CB8AC3E}">
        <p14:creationId xmlns:p14="http://schemas.microsoft.com/office/powerpoint/2010/main" val="406873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6AC8-8FD2-B847-AA72-262231C8E7D3}"/>
              </a:ext>
            </a:extLst>
          </p:cNvPr>
          <p:cNvSpPr>
            <a:spLocks noGrp="1"/>
          </p:cNvSpPr>
          <p:nvPr>
            <p:ph type="title"/>
          </p:nvPr>
        </p:nvSpPr>
        <p:spPr/>
        <p:txBody>
          <a:bodyPr/>
          <a:lstStyle/>
          <a:p>
            <a:r>
              <a:rPr lang="en-US" dirty="0"/>
              <a:t>NARRATIVE SYNTHESIS</a:t>
            </a:r>
          </a:p>
        </p:txBody>
      </p:sp>
      <p:sp>
        <p:nvSpPr>
          <p:cNvPr id="3" name="Content Placeholder 2">
            <a:extLst>
              <a:ext uri="{FF2B5EF4-FFF2-40B4-BE49-F238E27FC236}">
                <a16:creationId xmlns:a16="http://schemas.microsoft.com/office/drawing/2014/main" id="{66B1CAA9-676D-2F48-AD5C-453DD5479319}"/>
              </a:ext>
            </a:extLst>
          </p:cNvPr>
          <p:cNvSpPr>
            <a:spLocks noGrp="1"/>
          </p:cNvSpPr>
          <p:nvPr>
            <p:ph idx="1"/>
          </p:nvPr>
        </p:nvSpPr>
        <p:spPr/>
        <p:txBody>
          <a:bodyPr/>
          <a:lstStyle/>
          <a:p>
            <a:pPr marL="342900" indent="-342900">
              <a:buFont typeface="Arial" panose="020B0604020202020204" pitchFamily="34" charset="0"/>
              <a:buChar char="•"/>
            </a:pPr>
            <a:r>
              <a:rPr lang="en-US" dirty="0"/>
              <a:t>when </a:t>
            </a:r>
            <a:r>
              <a:rPr lang="hr-HR" dirty="0" err="1"/>
              <a:t>synthesising</a:t>
            </a:r>
            <a:r>
              <a:rPr lang="hr-HR" dirty="0"/>
              <a:t> </a:t>
            </a:r>
            <a:r>
              <a:rPr lang="en-US" dirty="0"/>
              <a:t>results is appropriate</a:t>
            </a:r>
          </a:p>
          <a:p>
            <a:pPr marL="342900" indent="-342900">
              <a:buFont typeface="Arial" panose="020B0604020202020204" pitchFamily="34" charset="0"/>
              <a:buChar char="•"/>
            </a:pPr>
            <a:r>
              <a:rPr lang="en-US" dirty="0"/>
              <a:t>but statistical analysis cannot be performed</a:t>
            </a:r>
          </a:p>
          <a:p>
            <a:pPr marL="342900" indent="-342900">
              <a:buFont typeface="Arial" panose="020B0604020202020204" pitchFamily="34" charset="0"/>
              <a:buChar char="•"/>
            </a:pPr>
            <a:endParaRPr lang="en-US" dirty="0"/>
          </a:p>
          <a:p>
            <a:r>
              <a:rPr lang="en-US" dirty="0"/>
              <a:t>Example: </a:t>
            </a:r>
          </a:p>
          <a:p>
            <a:r>
              <a:rPr lang="en-US" dirty="0"/>
              <a:t>Three studies found that the risk of headaches is increased when taking the intervention compared to no intervention. </a:t>
            </a:r>
          </a:p>
        </p:txBody>
      </p:sp>
    </p:spTree>
    <p:extLst>
      <p:ext uri="{BB962C8B-B14F-4D97-AF65-F5344CB8AC3E}">
        <p14:creationId xmlns:p14="http://schemas.microsoft.com/office/powerpoint/2010/main" val="404570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AU" altLang="en-US"/>
              <a:t>Session outline</a:t>
            </a:r>
          </a:p>
        </p:txBody>
      </p:sp>
      <p:sp>
        <p:nvSpPr>
          <p:cNvPr id="7171" name="Content Placeholder 2"/>
          <p:cNvSpPr>
            <a:spLocks noGrp="1"/>
          </p:cNvSpPr>
          <p:nvPr>
            <p:ph idx="1"/>
          </p:nvPr>
        </p:nvSpPr>
        <p:spPr/>
        <p:txBody>
          <a:bodyPr/>
          <a:lstStyle/>
          <a:p>
            <a:pPr marL="182563" indent="-182563">
              <a:buFont typeface="Arial" panose="020B0604020202020204" pitchFamily="34" charset="0"/>
              <a:buChar char="•"/>
            </a:pPr>
            <a:r>
              <a:rPr lang="hr-HR" altLang="en-US" sz="2200" dirty="0"/>
              <a:t>a </a:t>
            </a:r>
            <a:r>
              <a:rPr lang="hr-HR" altLang="en-US" sz="2200" dirty="0" err="1"/>
              <a:t>reminder</a:t>
            </a:r>
            <a:r>
              <a:rPr lang="hr-HR" altLang="en-US" sz="2200" dirty="0"/>
              <a:t> on how to </a:t>
            </a:r>
            <a:r>
              <a:rPr lang="hr-HR" altLang="en-US" sz="2200" dirty="0" err="1"/>
              <a:t>read</a:t>
            </a:r>
            <a:r>
              <a:rPr lang="hr-HR" altLang="en-US" sz="2200" dirty="0"/>
              <a:t> and </a:t>
            </a:r>
            <a:r>
              <a:rPr lang="hr-HR" altLang="en-US" sz="2200" dirty="0" err="1"/>
              <a:t>understand</a:t>
            </a:r>
            <a:r>
              <a:rPr lang="hr-HR" altLang="en-US" sz="2200" dirty="0"/>
              <a:t> meta-</a:t>
            </a:r>
            <a:r>
              <a:rPr lang="hr-HR" altLang="en-US" sz="2200" dirty="0" err="1"/>
              <a:t>analysis</a:t>
            </a:r>
            <a:r>
              <a:rPr lang="hr-HR" altLang="en-US" sz="2200" dirty="0"/>
              <a:t> </a:t>
            </a:r>
            <a:r>
              <a:rPr lang="hr-HR" altLang="en-US" sz="2200" dirty="0" err="1"/>
              <a:t>results</a:t>
            </a:r>
            <a:endParaRPr lang="hr-HR" altLang="en-US" sz="2200" dirty="0"/>
          </a:p>
          <a:p>
            <a:pPr marL="182563" indent="-182563">
              <a:buFont typeface="Arial" panose="020B0604020202020204" pitchFamily="34" charset="0"/>
              <a:buChar char="•"/>
            </a:pPr>
            <a:r>
              <a:rPr lang="hr-HR" altLang="en-US" sz="2200" b="1" dirty="0"/>
              <a:t>GRADE </a:t>
            </a:r>
            <a:r>
              <a:rPr lang="hr-HR" altLang="en-US" sz="2200" b="1" dirty="0" err="1"/>
              <a:t>approach</a:t>
            </a:r>
            <a:r>
              <a:rPr lang="hr-HR" altLang="en-US" sz="2200" b="1" dirty="0"/>
              <a:t> to </a:t>
            </a:r>
            <a:r>
              <a:rPr lang="hr-HR" altLang="en-US" sz="2200" b="1" dirty="0" err="1"/>
              <a:t>assessing</a:t>
            </a:r>
            <a:r>
              <a:rPr lang="hr-HR" altLang="en-US" sz="2200" b="1" dirty="0"/>
              <a:t> </a:t>
            </a:r>
            <a:r>
              <a:rPr lang="hr-HR" altLang="en-US" sz="2200" b="1" dirty="0" err="1"/>
              <a:t>certainty</a:t>
            </a:r>
            <a:r>
              <a:rPr lang="hr-HR" altLang="en-US" sz="2200" b="1" dirty="0"/>
              <a:t> of </a:t>
            </a:r>
            <a:r>
              <a:rPr lang="hr-HR" altLang="en-US" sz="2200" b="1" dirty="0" err="1"/>
              <a:t>evidence</a:t>
            </a:r>
            <a:endParaRPr lang="en-AU" altLang="en-US" sz="2200" b="1" dirty="0"/>
          </a:p>
          <a:p>
            <a:pPr marL="182563" indent="-182563">
              <a:buFont typeface="Arial" panose="020B0604020202020204" pitchFamily="34" charset="0"/>
              <a:buChar char="•"/>
            </a:pPr>
            <a:r>
              <a:rPr lang="hr-HR" altLang="en-US" sz="2200" dirty="0" err="1"/>
              <a:t>factors</a:t>
            </a:r>
            <a:r>
              <a:rPr lang="hr-HR" altLang="en-US" sz="2200" dirty="0"/>
              <a:t> </a:t>
            </a:r>
            <a:r>
              <a:rPr lang="hr-HR" altLang="en-US" sz="2200" dirty="0" err="1"/>
              <a:t>affecting</a:t>
            </a:r>
            <a:r>
              <a:rPr lang="hr-HR" altLang="en-US" sz="2200" dirty="0"/>
              <a:t> </a:t>
            </a:r>
            <a:r>
              <a:rPr lang="hr-HR" altLang="en-US" sz="2200" dirty="0" err="1"/>
              <a:t>certainty</a:t>
            </a:r>
            <a:endParaRPr lang="en-AU" altLang="en-US" sz="2200" dirty="0"/>
          </a:p>
          <a:p>
            <a:endParaRPr lang="en-AU" altLang="en-US" dirty="0"/>
          </a:p>
        </p:txBody>
      </p:sp>
      <p:sp>
        <p:nvSpPr>
          <p:cNvPr id="7" name="Text Box 8">
            <a:extLst>
              <a:ext uri="{FF2B5EF4-FFF2-40B4-BE49-F238E27FC236}">
                <a16:creationId xmlns:a16="http://schemas.microsoft.com/office/drawing/2014/main" id="{996FD677-8179-C942-AECC-42D5CC3F564F}"/>
              </a:ext>
            </a:extLst>
          </p:cNvPr>
          <p:cNvSpPr txBox="1">
            <a:spLocks noChangeArrowheads="1"/>
          </p:cNvSpPr>
          <p:nvPr/>
        </p:nvSpPr>
        <p:spPr bwMode="auto">
          <a:xfrm>
            <a:off x="768784" y="6154589"/>
            <a:ext cx="53657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eaLnBrk="1" hangingPunct="1">
              <a:spcBef>
                <a:spcPts val="1134"/>
              </a:spcBef>
              <a:buClr>
                <a:schemeClr val="bg2"/>
              </a:buClr>
            </a:pPr>
            <a:r>
              <a:rPr lang="en-AU" altLang="en-US" sz="2000" spc="-20" dirty="0">
                <a:solidFill>
                  <a:schemeClr val="tx2"/>
                </a:solidFill>
                <a:latin typeface="+mj-lt"/>
              </a:rPr>
              <a:t>See Chapters 14 &amp; 15 of the Handbook</a:t>
            </a:r>
          </a:p>
        </p:txBody>
      </p:sp>
      <p:pic>
        <p:nvPicPr>
          <p:cNvPr id="8" name="Picture 7">
            <a:extLst>
              <a:ext uri="{FF2B5EF4-FFF2-40B4-BE49-F238E27FC236}">
                <a16:creationId xmlns:a16="http://schemas.microsoft.com/office/drawing/2014/main" id="{40EF07B8-EB44-E74F-AAFF-93F10741E7EE}"/>
              </a:ext>
            </a:extLst>
          </p:cNvPr>
          <p:cNvPicPr>
            <a:picLocks noChangeAspect="1"/>
          </p:cNvPicPr>
          <p:nvPr/>
        </p:nvPicPr>
        <p:blipFill>
          <a:blip r:embed="rId3"/>
          <a:stretch>
            <a:fillRect/>
          </a:stretch>
        </p:blipFill>
        <p:spPr>
          <a:xfrm>
            <a:off x="532352" y="5807009"/>
            <a:ext cx="570332" cy="822065"/>
          </a:xfrm>
          <a:prstGeom prst="rect">
            <a:avLst/>
          </a:prstGeom>
        </p:spPr>
      </p:pic>
    </p:spTree>
    <p:extLst>
      <p:ext uri="{BB962C8B-B14F-4D97-AF65-F5344CB8AC3E}">
        <p14:creationId xmlns:p14="http://schemas.microsoft.com/office/powerpoint/2010/main" val="3798091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285301" y="1186688"/>
            <a:ext cx="6120000" cy="632838"/>
          </a:xfrm>
        </p:spPr>
        <p:txBody>
          <a:bodyPr/>
          <a:lstStyle/>
          <a:p>
            <a:pPr eaLnBrk="1" hangingPunct="1"/>
            <a:r>
              <a:rPr lang="en-AU" altLang="x-none" sz="3200" dirty="0"/>
              <a:t>An example</a:t>
            </a:r>
            <a:r>
              <a:rPr lang="hr-HR" altLang="x-none" sz="3200" dirty="0"/>
              <a:t>: </a:t>
            </a:r>
            <a:r>
              <a:rPr lang="hr-HR" altLang="x-none" sz="3200" dirty="0" err="1"/>
              <a:t>Caffeine</a:t>
            </a:r>
            <a:r>
              <a:rPr lang="hr-HR" altLang="x-none" sz="3200" dirty="0"/>
              <a:t> </a:t>
            </a:r>
            <a:r>
              <a:rPr lang="hr-HR" altLang="x-none" sz="3200" dirty="0" err="1"/>
              <a:t>review</a:t>
            </a:r>
            <a:endParaRPr lang="en-AU" altLang="x-none" sz="3200" dirty="0"/>
          </a:p>
        </p:txBody>
      </p:sp>
      <p:sp>
        <p:nvSpPr>
          <p:cNvPr id="14339" name="Content Placeholder 2"/>
          <p:cNvSpPr>
            <a:spLocks noGrp="1"/>
          </p:cNvSpPr>
          <p:nvPr>
            <p:ph idx="4294967295"/>
          </p:nvPr>
        </p:nvSpPr>
        <p:spPr>
          <a:xfrm>
            <a:off x="208344" y="2028135"/>
            <a:ext cx="8229600" cy="360363"/>
          </a:xfrm>
        </p:spPr>
        <p:txBody>
          <a:bodyPr>
            <a:normAutofit lnSpcReduction="10000"/>
          </a:bodyPr>
          <a:lstStyle/>
          <a:p>
            <a:pPr eaLnBrk="1" hangingPunct="1">
              <a:buFont typeface="Arial" charset="0"/>
              <a:buNone/>
              <a:defRPr/>
            </a:pPr>
            <a:r>
              <a:rPr lang="hr-HR" sz="2400" b="1" dirty="0" err="1">
                <a:solidFill>
                  <a:schemeClr val="accent1"/>
                </a:solidFill>
              </a:rPr>
              <a:t>Outcome</a:t>
            </a:r>
            <a:r>
              <a:rPr lang="hr-HR" sz="2400" b="1" dirty="0">
                <a:solidFill>
                  <a:schemeClr val="accent1"/>
                </a:solidFill>
              </a:rPr>
              <a:t>: </a:t>
            </a:r>
            <a:r>
              <a:rPr lang="hr-HR" sz="2400" b="1" dirty="0" err="1">
                <a:solidFill>
                  <a:schemeClr val="accent1"/>
                </a:solidFill>
              </a:rPr>
              <a:t>sleep</a:t>
            </a:r>
            <a:r>
              <a:rPr lang="hr-HR" sz="2400" b="1" dirty="0">
                <a:solidFill>
                  <a:schemeClr val="accent1"/>
                </a:solidFill>
              </a:rPr>
              <a:t> </a:t>
            </a:r>
            <a:r>
              <a:rPr lang="hr-HR" sz="2400" b="1" dirty="0" err="1">
                <a:solidFill>
                  <a:schemeClr val="accent1"/>
                </a:solidFill>
              </a:rPr>
              <a:t>disruption</a:t>
            </a:r>
            <a:endParaRPr lang="en-US" sz="2400" b="1" dirty="0">
              <a:solidFill>
                <a:schemeClr val="accent1"/>
              </a:solidFill>
            </a:endParaRPr>
          </a:p>
        </p:txBody>
      </p:sp>
      <p:pic>
        <p:nvPicPr>
          <p:cNvPr id="3" name="Slika 2" descr="Slika na kojoj se prikazuje snimka zaslona&#10;&#10;Opis je generiran uz vrlo visoku pouzdanost">
            <a:extLst>
              <a:ext uri="{FF2B5EF4-FFF2-40B4-BE49-F238E27FC236}">
                <a16:creationId xmlns:a16="http://schemas.microsoft.com/office/drawing/2014/main" id="{D4FB1AE0-A2AC-4934-BE15-7251D93381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7107"/>
            <a:ext cx="9144000" cy="2302446"/>
          </a:xfrm>
          <a:prstGeom prst="rect">
            <a:avLst/>
          </a:prstGeom>
        </p:spPr>
      </p:pic>
      <p:sp>
        <p:nvSpPr>
          <p:cNvPr id="6" name="Content Placeholder 2">
            <a:extLst>
              <a:ext uri="{FF2B5EF4-FFF2-40B4-BE49-F238E27FC236}">
                <a16:creationId xmlns:a16="http://schemas.microsoft.com/office/drawing/2014/main" id="{FDE507B0-AD71-4B37-B467-21DB2ADD3F76}"/>
              </a:ext>
            </a:extLst>
          </p:cNvPr>
          <p:cNvSpPr txBox="1">
            <a:spLocks/>
          </p:cNvSpPr>
          <p:nvPr/>
        </p:nvSpPr>
        <p:spPr>
          <a:xfrm>
            <a:off x="285301" y="5544261"/>
            <a:ext cx="8152643" cy="856206"/>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b="1" dirty="0"/>
              <a:t>How </a:t>
            </a:r>
            <a:r>
              <a:rPr lang="hr-HR" b="1" dirty="0" err="1"/>
              <a:t>certain</a:t>
            </a:r>
            <a:r>
              <a:rPr lang="hr-HR" b="1" dirty="0"/>
              <a:t> </a:t>
            </a:r>
            <a:r>
              <a:rPr lang="hr-HR" b="1" dirty="0" err="1"/>
              <a:t>you</a:t>
            </a:r>
            <a:r>
              <a:rPr lang="hr-HR" b="1" dirty="0"/>
              <a:t> are </a:t>
            </a:r>
            <a:r>
              <a:rPr lang="hr-HR" b="1" dirty="0" err="1"/>
              <a:t>that</a:t>
            </a:r>
            <a:r>
              <a:rPr lang="hr-HR" b="1" dirty="0"/>
              <a:t> </a:t>
            </a:r>
            <a:r>
              <a:rPr lang="hr-HR" b="1" dirty="0" err="1"/>
              <a:t>this</a:t>
            </a:r>
            <a:r>
              <a:rPr lang="hr-HR" b="1" dirty="0"/>
              <a:t> </a:t>
            </a:r>
            <a:r>
              <a:rPr lang="hr-HR" b="1" dirty="0" err="1"/>
              <a:t>is</a:t>
            </a:r>
            <a:r>
              <a:rPr lang="hr-HR" b="1" dirty="0"/>
              <a:t> </a:t>
            </a:r>
            <a:r>
              <a:rPr lang="hr-HR" b="1" dirty="0" err="1"/>
              <a:t>the</a:t>
            </a:r>
            <a:r>
              <a:rPr lang="hr-HR" b="1" dirty="0"/>
              <a:t> </a:t>
            </a:r>
            <a:r>
              <a:rPr lang="hr-HR" b="1" dirty="0" err="1"/>
              <a:t>true</a:t>
            </a:r>
            <a:r>
              <a:rPr lang="hr-HR" b="1" dirty="0"/>
              <a:t> </a:t>
            </a:r>
            <a:r>
              <a:rPr lang="hr-HR" b="1" dirty="0" err="1"/>
              <a:t>result</a:t>
            </a:r>
            <a:r>
              <a:rPr lang="hr-HR" b="1" dirty="0"/>
              <a:t>?</a:t>
            </a:r>
          </a:p>
          <a:p>
            <a:r>
              <a:rPr lang="en-GB" b="1" dirty="0"/>
              <a:t>What would you consider when deciding whether you are confident in the result of this meta </a:t>
            </a:r>
            <a:r>
              <a:rPr lang="en-GB" b="1" dirty="0" err="1"/>
              <a:t>analys</a:t>
            </a:r>
            <a:r>
              <a:rPr lang="hr-HR" b="1" dirty="0" err="1"/>
              <a:t>is</a:t>
            </a:r>
            <a:r>
              <a:rPr lang="hr-HR" b="1" dirty="0"/>
              <a:t>?</a:t>
            </a:r>
          </a:p>
        </p:txBody>
      </p:sp>
      <p:sp>
        <p:nvSpPr>
          <p:cNvPr id="2" name="Pravokutnik 1">
            <a:extLst>
              <a:ext uri="{FF2B5EF4-FFF2-40B4-BE49-F238E27FC236}">
                <a16:creationId xmlns:a16="http://schemas.microsoft.com/office/drawing/2014/main" id="{98898B7D-9FE2-4874-86EA-FDB6250E4F09}"/>
              </a:ext>
            </a:extLst>
          </p:cNvPr>
          <p:cNvSpPr/>
          <p:nvPr/>
        </p:nvSpPr>
        <p:spPr>
          <a:xfrm>
            <a:off x="208344" y="5021852"/>
            <a:ext cx="8573398" cy="400110"/>
          </a:xfrm>
          <a:prstGeom prst="rect">
            <a:avLst/>
          </a:prstGeom>
        </p:spPr>
        <p:txBody>
          <a:bodyPr wrap="square">
            <a:spAutoFit/>
          </a:bodyPr>
          <a:lstStyle/>
          <a:p>
            <a:r>
              <a:rPr lang="hr-HR" sz="2000" b="1" spc="-20" dirty="0" err="1">
                <a:solidFill>
                  <a:schemeClr val="tx2"/>
                </a:solidFill>
                <a:latin typeface="+mj-lt"/>
              </a:rPr>
              <a:t>What</a:t>
            </a:r>
            <a:r>
              <a:rPr lang="hr-HR" sz="2000" b="1" spc="-20" dirty="0">
                <a:solidFill>
                  <a:schemeClr val="tx2"/>
                </a:solidFill>
                <a:latin typeface="+mj-lt"/>
              </a:rPr>
              <a:t> </a:t>
            </a:r>
            <a:r>
              <a:rPr lang="hr-HR" sz="2000" b="1" spc="-20" dirty="0" err="1">
                <a:solidFill>
                  <a:schemeClr val="tx2"/>
                </a:solidFill>
                <a:latin typeface="+mj-lt"/>
              </a:rPr>
              <a:t>was</a:t>
            </a:r>
            <a:r>
              <a:rPr lang="hr-HR" sz="2000" b="1" spc="-20" dirty="0">
                <a:solidFill>
                  <a:schemeClr val="tx2"/>
                </a:solidFill>
                <a:latin typeface="+mj-lt"/>
              </a:rPr>
              <a:t> </a:t>
            </a:r>
            <a:r>
              <a:rPr lang="hr-HR" sz="2000" b="1" spc="-20" dirty="0" err="1">
                <a:solidFill>
                  <a:schemeClr val="tx2"/>
                </a:solidFill>
                <a:latin typeface="+mj-lt"/>
              </a:rPr>
              <a:t>the</a:t>
            </a:r>
            <a:r>
              <a:rPr lang="hr-HR" sz="2000" b="1" spc="-20" dirty="0">
                <a:solidFill>
                  <a:schemeClr val="tx2"/>
                </a:solidFill>
                <a:latin typeface="+mj-lt"/>
              </a:rPr>
              <a:t> </a:t>
            </a:r>
            <a:r>
              <a:rPr lang="hr-HR" sz="2000" b="1" spc="-20" dirty="0" err="1">
                <a:solidFill>
                  <a:schemeClr val="tx2"/>
                </a:solidFill>
                <a:latin typeface="+mj-lt"/>
              </a:rPr>
              <a:t>effect</a:t>
            </a:r>
            <a:r>
              <a:rPr lang="hr-HR" sz="2000" b="1" spc="-20" dirty="0">
                <a:solidFill>
                  <a:schemeClr val="tx2"/>
                </a:solidFill>
                <a:latin typeface="+mj-lt"/>
              </a:rPr>
              <a:t> </a:t>
            </a:r>
            <a:r>
              <a:rPr lang="hr-HR" sz="2000" b="1" spc="-20" dirty="0" err="1">
                <a:solidFill>
                  <a:schemeClr val="tx2"/>
                </a:solidFill>
                <a:latin typeface="+mj-lt"/>
              </a:rPr>
              <a:t>size</a:t>
            </a:r>
            <a:r>
              <a:rPr lang="hr-HR" sz="2000" b="1" spc="-20" dirty="0">
                <a:solidFill>
                  <a:schemeClr val="tx2"/>
                </a:solidFill>
                <a:latin typeface="+mj-lt"/>
              </a:rPr>
              <a:t>? </a:t>
            </a:r>
            <a:r>
              <a:rPr lang="hr-HR" sz="2000" b="1" spc="-20" dirty="0" err="1">
                <a:solidFill>
                  <a:schemeClr val="tx2"/>
                </a:solidFill>
                <a:latin typeface="+mj-lt"/>
              </a:rPr>
              <a:t>What</a:t>
            </a:r>
            <a:r>
              <a:rPr lang="hr-HR" sz="2000" b="1" spc="-20" dirty="0">
                <a:solidFill>
                  <a:schemeClr val="tx2"/>
                </a:solidFill>
                <a:latin typeface="+mj-lt"/>
              </a:rPr>
              <a:t> </a:t>
            </a:r>
            <a:r>
              <a:rPr lang="hr-HR" sz="2000" b="1" spc="-20" dirty="0" err="1">
                <a:solidFill>
                  <a:schemeClr val="tx2"/>
                </a:solidFill>
                <a:latin typeface="+mj-lt"/>
              </a:rPr>
              <a:t>does</a:t>
            </a:r>
            <a:r>
              <a:rPr lang="hr-HR" sz="2000" b="1" spc="-20" dirty="0">
                <a:solidFill>
                  <a:schemeClr val="tx2"/>
                </a:solidFill>
                <a:latin typeface="+mj-lt"/>
              </a:rPr>
              <a:t> </a:t>
            </a:r>
            <a:r>
              <a:rPr lang="hr-HR" sz="2000" b="1" spc="-20" dirty="0" err="1">
                <a:solidFill>
                  <a:schemeClr val="tx2"/>
                </a:solidFill>
                <a:latin typeface="+mj-lt"/>
              </a:rPr>
              <a:t>it</a:t>
            </a:r>
            <a:r>
              <a:rPr lang="hr-HR" sz="2000" b="1" spc="-20" dirty="0">
                <a:solidFill>
                  <a:schemeClr val="tx2"/>
                </a:solidFill>
                <a:latin typeface="+mj-lt"/>
              </a:rPr>
              <a:t> </a:t>
            </a:r>
            <a:r>
              <a:rPr lang="hr-HR" sz="2000" b="1" spc="-20" dirty="0" err="1">
                <a:solidFill>
                  <a:schemeClr val="tx2"/>
                </a:solidFill>
                <a:latin typeface="+mj-lt"/>
              </a:rPr>
              <a:t>mean</a:t>
            </a:r>
            <a:r>
              <a:rPr lang="hr-HR" sz="2000" b="1" spc="-20" dirty="0">
                <a:solidFill>
                  <a:schemeClr val="tx2"/>
                </a:solidFill>
                <a:latin typeface="+mj-lt"/>
              </a:rPr>
              <a:t>?</a:t>
            </a:r>
          </a:p>
        </p:txBody>
      </p:sp>
    </p:spTree>
    <p:extLst>
      <p:ext uri="{BB962C8B-B14F-4D97-AF65-F5344CB8AC3E}">
        <p14:creationId xmlns:p14="http://schemas.microsoft.com/office/powerpoint/2010/main" val="121604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35" y="1713998"/>
            <a:ext cx="7669265" cy="3946925"/>
          </a:xfrm>
        </p:spPr>
        <p:txBody>
          <a:bodyPr>
            <a:normAutofit/>
          </a:bodyPr>
          <a:lstStyle/>
          <a:p>
            <a:r>
              <a:rPr lang="en-US" dirty="0"/>
              <a:t>People typically use some criteria to assess the </a:t>
            </a:r>
            <a:r>
              <a:rPr lang="hr-HR" dirty="0" err="1"/>
              <a:t>certainty</a:t>
            </a:r>
            <a:r>
              <a:rPr lang="hr-HR" dirty="0"/>
              <a:t> of </a:t>
            </a:r>
            <a:r>
              <a:rPr lang="en-US" dirty="0"/>
              <a:t>results</a:t>
            </a:r>
            <a:br>
              <a:rPr lang="en-US" dirty="0"/>
            </a:br>
            <a:br>
              <a:rPr lang="en-US" dirty="0"/>
            </a:br>
            <a:r>
              <a:rPr lang="mr-IN" sz="3200" spc="-20" dirty="0">
                <a:solidFill>
                  <a:schemeClr val="tx2"/>
                </a:solidFill>
                <a:ea typeface="+mn-ea"/>
                <a:cs typeface="+mn-cs"/>
              </a:rPr>
              <a:t>…</a:t>
            </a:r>
            <a:r>
              <a:rPr lang="en-US" sz="3200" spc="-20" dirty="0">
                <a:solidFill>
                  <a:schemeClr val="tx2"/>
                </a:solidFill>
                <a:ea typeface="+mn-ea"/>
                <a:cs typeface="+mn-cs"/>
              </a:rPr>
              <a:t>but often </a:t>
            </a:r>
            <a:r>
              <a:rPr lang="hr-HR" sz="3200" spc="-20" dirty="0">
                <a:solidFill>
                  <a:schemeClr val="tx2"/>
                </a:solidFill>
                <a:ea typeface="+mn-ea"/>
                <a:cs typeface="+mn-cs"/>
              </a:rPr>
              <a:t>used </a:t>
            </a:r>
            <a:r>
              <a:rPr lang="en-US" sz="3200" spc="-20" dirty="0">
                <a:solidFill>
                  <a:schemeClr val="tx2"/>
                </a:solidFill>
                <a:ea typeface="+mn-ea"/>
                <a:cs typeface="+mn-cs"/>
              </a:rPr>
              <a:t>different criteria </a:t>
            </a:r>
            <a:br>
              <a:rPr lang="en-US" sz="3200" spc="-20" dirty="0">
                <a:solidFill>
                  <a:schemeClr val="tx2"/>
                </a:solidFill>
                <a:ea typeface="+mn-ea"/>
                <a:cs typeface="+mn-cs"/>
              </a:rPr>
            </a:br>
            <a:br>
              <a:rPr lang="en-US" sz="3200" spc="-20" dirty="0">
                <a:solidFill>
                  <a:schemeClr val="tx2"/>
                </a:solidFill>
                <a:ea typeface="+mn-ea"/>
                <a:cs typeface="+mn-cs"/>
              </a:rPr>
            </a:br>
            <a:r>
              <a:rPr lang="mr-IN" sz="3200" spc="-20" dirty="0">
                <a:solidFill>
                  <a:schemeClr val="tx2"/>
                </a:solidFill>
                <a:ea typeface="+mn-ea"/>
                <a:cs typeface="+mn-cs"/>
              </a:rPr>
              <a:t>…</a:t>
            </a:r>
            <a:r>
              <a:rPr lang="en-US" sz="3200" spc="-20" dirty="0">
                <a:solidFill>
                  <a:schemeClr val="tx2"/>
                </a:solidFill>
                <a:ea typeface="+mn-ea"/>
                <a:cs typeface="+mn-cs"/>
              </a:rPr>
              <a:t>and it was not systematic</a:t>
            </a:r>
            <a:br>
              <a:rPr lang="en-US" dirty="0"/>
            </a:br>
            <a:endParaRPr lang="en-US" dirty="0"/>
          </a:p>
        </p:txBody>
      </p:sp>
    </p:spTree>
    <p:extLst>
      <p:ext uri="{BB962C8B-B14F-4D97-AF65-F5344CB8AC3E}">
        <p14:creationId xmlns:p14="http://schemas.microsoft.com/office/powerpoint/2010/main" val="1401991018"/>
      </p:ext>
    </p:extLst>
  </p:cSld>
  <p:clrMapOvr>
    <a:masterClrMapping/>
  </p:clrMapOvr>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Purple</Template>
  <TotalTime>2022</TotalTime>
  <Words>7718</Words>
  <Application>Microsoft Office PowerPoint</Application>
  <PresentationFormat>On-screen Show (4:3)</PresentationFormat>
  <Paragraphs>470</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Cambria Math</vt:lpstr>
      <vt:lpstr>Source Sans Pro</vt:lpstr>
      <vt:lpstr>Source Sans Pro Semibold</vt:lpstr>
      <vt:lpstr>Times New Roman</vt:lpstr>
      <vt:lpstr>Wingdings</vt:lpstr>
      <vt:lpstr>Cochrane Purple</vt:lpstr>
      <vt:lpstr>Assessing the certainty of evidence</vt:lpstr>
      <vt:lpstr>Steps of a Cochrane Review</vt:lpstr>
      <vt:lpstr>Session outline</vt:lpstr>
      <vt:lpstr>PowerPoint Presentation</vt:lpstr>
      <vt:lpstr>Understading continuous outcomes</vt:lpstr>
      <vt:lpstr>NARRATIVE SYNTHESIS</vt:lpstr>
      <vt:lpstr>Session outline</vt:lpstr>
      <vt:lpstr>An example: Caffeine review</vt:lpstr>
      <vt:lpstr>People typically use some criteria to assess the certainty of results  …but often used different criteria   …and it was not systematic </vt:lpstr>
      <vt:lpstr>GRADE approach</vt:lpstr>
      <vt:lpstr>HOW DO WE EXPRESS HOW CERTAIN WE ARE IN THE RESULTS? GRADE: Four levels of certainty</vt:lpstr>
      <vt:lpstr>Session outline</vt:lpstr>
      <vt:lpstr>Where the certainty of evidence starts depends on study design</vt:lpstr>
      <vt:lpstr>Certainty of evidence: rating down</vt:lpstr>
      <vt:lpstr>Certainty of evidence: rating down</vt:lpstr>
      <vt:lpstr>An example: Caffeine review</vt:lpstr>
      <vt:lpstr>Risk of bias</vt:lpstr>
      <vt:lpstr>Is the risk of bias…</vt:lpstr>
      <vt:lpstr>Imprecision</vt:lpstr>
      <vt:lpstr>Imprecision</vt:lpstr>
      <vt:lpstr>Determine appreciable benefit or harm</vt:lpstr>
      <vt:lpstr>A meaningful difference:  your cut-off is 10 more people</vt:lpstr>
      <vt:lpstr>Is the imprecision…</vt:lpstr>
      <vt:lpstr>Inconsistency (heterogeneity)</vt:lpstr>
      <vt:lpstr>Inconsistency (heterogeneity)</vt:lpstr>
      <vt:lpstr>Inconsistency (heterogeneity)</vt:lpstr>
      <vt:lpstr>Inconsistency (heterogeneity)</vt:lpstr>
      <vt:lpstr>Inconsistency (heterogeneity)</vt:lpstr>
      <vt:lpstr>Is the inconsistency…</vt:lpstr>
      <vt:lpstr>Indirectness</vt:lpstr>
      <vt:lpstr>Indirectness</vt:lpstr>
      <vt:lpstr>Is the indirectness…</vt:lpstr>
      <vt:lpstr>PowerPoint Presentation</vt:lpstr>
      <vt:lpstr>Publication bias</vt:lpstr>
      <vt:lpstr>Is the publication bias…</vt:lpstr>
      <vt:lpstr>Caffeine example: overall judgement</vt:lpstr>
      <vt:lpstr>Certainty of evidence: upgrading</vt:lpstr>
      <vt:lpstr>Upgrading example: large effect</vt:lpstr>
      <vt:lpstr>Upgrading example: dose response</vt:lpstr>
      <vt:lpstr>Upgrading example: effect of confounding</vt:lpstr>
      <vt:lpstr>What to include in your protocol</vt:lpstr>
      <vt:lpstr>Take home message</vt:lpstr>
      <vt:lpstr>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Dario Sambunjak</cp:lastModifiedBy>
  <cp:revision>221</cp:revision>
  <cp:lastPrinted>2017-03-06T06:50:38Z</cp:lastPrinted>
  <dcterms:created xsi:type="dcterms:W3CDTF">2016-03-04T03:08:32Z</dcterms:created>
  <dcterms:modified xsi:type="dcterms:W3CDTF">2021-02-18T11:02:13Z</dcterms:modified>
  <cp:category/>
</cp:coreProperties>
</file>