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702" r:id="rId2"/>
  </p:sldMasterIdLst>
  <p:notesMasterIdLst>
    <p:notesMasterId r:id="rId73"/>
  </p:notesMasterIdLst>
  <p:handoutMasterIdLst>
    <p:handoutMasterId r:id="rId74"/>
  </p:handoutMasterIdLst>
  <p:sldIdLst>
    <p:sldId id="257" r:id="rId3"/>
    <p:sldId id="325" r:id="rId4"/>
    <p:sldId id="326" r:id="rId5"/>
    <p:sldId id="327" r:id="rId6"/>
    <p:sldId id="328" r:id="rId7"/>
    <p:sldId id="329" r:id="rId8"/>
    <p:sldId id="910" r:id="rId9"/>
    <p:sldId id="460" r:id="rId10"/>
    <p:sldId id="902" r:id="rId11"/>
    <p:sldId id="461" r:id="rId12"/>
    <p:sldId id="948" r:id="rId13"/>
    <p:sldId id="949" r:id="rId14"/>
    <p:sldId id="607" r:id="rId15"/>
    <p:sldId id="916" r:id="rId16"/>
    <p:sldId id="903" r:id="rId17"/>
    <p:sldId id="863" r:id="rId18"/>
    <p:sldId id="866" r:id="rId19"/>
    <p:sldId id="867" r:id="rId20"/>
    <p:sldId id="868" r:id="rId21"/>
    <p:sldId id="869" r:id="rId22"/>
    <p:sldId id="908" r:id="rId23"/>
    <p:sldId id="909" r:id="rId24"/>
    <p:sldId id="731" r:id="rId25"/>
    <p:sldId id="904" r:id="rId26"/>
    <p:sldId id="920" r:id="rId27"/>
    <p:sldId id="934" r:id="rId28"/>
    <p:sldId id="935" r:id="rId29"/>
    <p:sldId id="923" r:id="rId30"/>
    <p:sldId id="936" r:id="rId31"/>
    <p:sldId id="951" r:id="rId32"/>
    <p:sldId id="952" r:id="rId33"/>
    <p:sldId id="926" r:id="rId34"/>
    <p:sldId id="925" r:id="rId35"/>
    <p:sldId id="946" r:id="rId36"/>
    <p:sldId id="906" r:id="rId37"/>
    <p:sldId id="878" r:id="rId38"/>
    <p:sldId id="950" r:id="rId39"/>
    <p:sldId id="879" r:id="rId40"/>
    <p:sldId id="928" r:id="rId41"/>
    <p:sldId id="937" r:id="rId42"/>
    <p:sldId id="940" r:id="rId43"/>
    <p:sldId id="941" r:id="rId44"/>
    <p:sldId id="942" r:id="rId45"/>
    <p:sldId id="943" r:id="rId46"/>
    <p:sldId id="930" r:id="rId47"/>
    <p:sldId id="944" r:id="rId48"/>
    <p:sldId id="882" r:id="rId49"/>
    <p:sldId id="905" r:id="rId50"/>
    <p:sldId id="911" r:id="rId51"/>
    <p:sldId id="874" r:id="rId52"/>
    <p:sldId id="875" r:id="rId53"/>
    <p:sldId id="907" r:id="rId54"/>
    <p:sldId id="913" r:id="rId55"/>
    <p:sldId id="914" r:id="rId56"/>
    <p:sldId id="884" r:id="rId57"/>
    <p:sldId id="885" r:id="rId58"/>
    <p:sldId id="917" r:id="rId59"/>
    <p:sldId id="889" r:id="rId60"/>
    <p:sldId id="915" r:id="rId61"/>
    <p:sldId id="891" r:id="rId62"/>
    <p:sldId id="953" r:id="rId63"/>
    <p:sldId id="918" r:id="rId64"/>
    <p:sldId id="894" r:id="rId65"/>
    <p:sldId id="896" r:id="rId66"/>
    <p:sldId id="945" r:id="rId67"/>
    <p:sldId id="898" r:id="rId68"/>
    <p:sldId id="899" r:id="rId69"/>
    <p:sldId id="900" r:id="rId70"/>
    <p:sldId id="901" r:id="rId71"/>
    <p:sldId id="919" r:id="rId7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7" userDrawn="1">
          <p15:clr>
            <a:srgbClr val="A4A3A4"/>
          </p15:clr>
        </p15:guide>
        <p15:guide id="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a Flemyng" initials="EF" lastIdx="8" clrIdx="0">
    <p:extLst>
      <p:ext uri="{19B8F6BF-5375-455C-9EA6-DF929625EA0E}">
        <p15:presenceInfo xmlns:p15="http://schemas.microsoft.com/office/powerpoint/2012/main" userId="S::eflemyng@cochrane.org::90807f49-53f1-48a0-b659-0f722a5c7d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2" autoAdjust="0"/>
    <p:restoredTop sz="68691" autoAdjust="0"/>
  </p:normalViewPr>
  <p:slideViewPr>
    <p:cSldViewPr snapToGrid="0" showGuides="1">
      <p:cViewPr varScale="1">
        <p:scale>
          <a:sx n="78" d="100"/>
          <a:sy n="78" d="100"/>
        </p:scale>
        <p:origin x="2328" y="90"/>
      </p:cViewPr>
      <p:guideLst>
        <p:guide orient="horz"/>
        <p:guide/>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194"/>
    </p:cViewPr>
  </p:sorterViewPr>
  <p:notesViewPr>
    <p:cSldViewPr snapToGrid="0" showGuides="1">
      <p:cViewPr varScale="1">
        <p:scale>
          <a:sx n="86" d="100"/>
          <a:sy n="86" d="100"/>
        </p:scale>
        <p:origin x="3786" y="78"/>
      </p:cViewPr>
      <p:guideLst>
        <p:guide orient="horz" pos="3127"/>
        <p:guide/>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5"/>
          </a:xfrm>
          <a:prstGeom prst="rect">
            <a:avLst/>
          </a:prstGeom>
        </p:spPr>
        <p:txBody>
          <a:bodyPr vert="horz" lIns="96661" tIns="48331" rIns="96661" bIns="48331" rtlCol="0"/>
          <a:lstStyle>
            <a:lvl1pPr algn="l">
              <a:defRPr sz="1300"/>
            </a:lvl1pPr>
          </a:lstStyle>
          <a:p>
            <a:endParaRPr lang="en-AU"/>
          </a:p>
        </p:txBody>
      </p:sp>
      <p:sp>
        <p:nvSpPr>
          <p:cNvPr id="3" name="Date Placeholder 2"/>
          <p:cNvSpPr>
            <a:spLocks noGrp="1"/>
          </p:cNvSpPr>
          <p:nvPr>
            <p:ph type="dt" sz="quarter" idx="1"/>
          </p:nvPr>
        </p:nvSpPr>
        <p:spPr>
          <a:xfrm>
            <a:off x="3850443" y="1"/>
            <a:ext cx="2945659" cy="498055"/>
          </a:xfrm>
          <a:prstGeom prst="rect">
            <a:avLst/>
          </a:prstGeom>
        </p:spPr>
        <p:txBody>
          <a:bodyPr vert="horz" lIns="96661" tIns="48331" rIns="96661" bIns="48331" rtlCol="0"/>
          <a:lstStyle>
            <a:lvl1pPr algn="r">
              <a:defRPr sz="1300"/>
            </a:lvl1pPr>
          </a:lstStyle>
          <a:p>
            <a:endParaRPr lang="en-AU" dirty="0"/>
          </a:p>
        </p:txBody>
      </p:sp>
      <p:sp>
        <p:nvSpPr>
          <p:cNvPr id="4" name="Footer Placeholder 3"/>
          <p:cNvSpPr>
            <a:spLocks noGrp="1"/>
          </p:cNvSpPr>
          <p:nvPr>
            <p:ph type="ftr" sz="quarter" idx="2"/>
          </p:nvPr>
        </p:nvSpPr>
        <p:spPr>
          <a:xfrm>
            <a:off x="0" y="9428584"/>
            <a:ext cx="2945659" cy="498054"/>
          </a:xfrm>
          <a:prstGeom prst="rect">
            <a:avLst/>
          </a:prstGeom>
        </p:spPr>
        <p:txBody>
          <a:bodyPr vert="horz" lIns="96661" tIns="48331" rIns="96661" bIns="48331" rtlCol="0" anchor="b"/>
          <a:lstStyle>
            <a:lvl1pPr algn="l">
              <a:defRPr sz="1300"/>
            </a:lvl1pPr>
          </a:lstStyle>
          <a:p>
            <a:endParaRPr lang="en-AU"/>
          </a:p>
        </p:txBody>
      </p:sp>
      <p:sp>
        <p:nvSpPr>
          <p:cNvPr id="5" name="Slide Number Placeholder 4"/>
          <p:cNvSpPr>
            <a:spLocks noGrp="1"/>
          </p:cNvSpPr>
          <p:nvPr>
            <p:ph type="sldNum" sz="quarter" idx="3"/>
          </p:nvPr>
        </p:nvSpPr>
        <p:spPr>
          <a:xfrm>
            <a:off x="3850443" y="9428584"/>
            <a:ext cx="2945659" cy="498054"/>
          </a:xfrm>
          <a:prstGeom prst="rect">
            <a:avLst/>
          </a:prstGeom>
        </p:spPr>
        <p:txBody>
          <a:bodyPr vert="horz" lIns="96661" tIns="48331" rIns="96661" bIns="48331" rtlCol="0" anchor="b"/>
          <a:lstStyle>
            <a:lvl1pPr algn="r">
              <a:defRPr sz="1300"/>
            </a:lvl1pPr>
          </a:lstStyle>
          <a:p>
            <a:endParaRPr lang="en-AU" dirty="0"/>
          </a:p>
        </p:txBody>
      </p:sp>
    </p:spTree>
    <p:extLst>
      <p:ext uri="{BB962C8B-B14F-4D97-AF65-F5344CB8AC3E}">
        <p14:creationId xmlns:p14="http://schemas.microsoft.com/office/powerpoint/2010/main" val="3444734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1114851" y="4715153"/>
            <a:ext cx="4567974" cy="4466987"/>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5969897" y="9430306"/>
            <a:ext cx="827778" cy="496332"/>
          </a:xfrm>
          <a:prstGeom prst="rect">
            <a:avLst/>
          </a:prstGeom>
        </p:spPr>
        <p:txBody>
          <a:bodyPr vert="horz" lIns="96661" tIns="48331" rIns="96661" bIns="48331" rtlCol="0" anchor="b"/>
          <a:lstStyle>
            <a:lvl1pPr algn="r">
              <a:defRPr sz="1300">
                <a:latin typeface="Source Sans Pro"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Source Sans Pro"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Source Sans Pro"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Source Sans Pro"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Source Sans Pro"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48786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Within each domain, RoB 2 includes a set of “signalling questions”. These are </a:t>
            </a:r>
            <a:r>
              <a:rPr lang="en-GB" b="1" dirty="0"/>
              <a:t>reasonably factual </a:t>
            </a:r>
            <a:r>
              <a:rPr lang="en-GB" dirty="0"/>
              <a:t>questions about what was done or what happened in the trial, although some of them do require some judgements. </a:t>
            </a:r>
          </a:p>
          <a:p>
            <a:endParaRPr lang="en-GB" dirty="0"/>
          </a:p>
          <a:p>
            <a:r>
              <a:rPr lang="en-GB" dirty="0"/>
              <a:t>The possible answers to all the questions are ‘Yes’, ‘Probably yes’, ‘Probably no’, ‘No’ and ‘No information’. Note that the questions are phrased in the most natural way for each issue addressed. This means that sometimes ‘Yes’ is a good thing and sometimes ‘No’ is a good thing. Each answer should be supported with quotes or comments to explain why it was given. This is particularly important when the answers reflect ‘bad’ things.</a:t>
            </a:r>
          </a:p>
          <a:p>
            <a:endParaRPr lang="en-GB" dirty="0"/>
          </a:p>
          <a:p>
            <a:r>
              <a:rPr lang="en-GB" dirty="0"/>
              <a:t>The tool incorporates </a:t>
            </a:r>
            <a:r>
              <a:rPr lang="en-GB" b="1" dirty="0"/>
              <a:t>algorithms</a:t>
            </a:r>
            <a:r>
              <a:rPr lang="en-GB" dirty="0"/>
              <a:t>, so that once the signalling questions have been answered, risk of bias judgements are suggested. The user will then need to decide whether to agree with these or override them (providing an explanation). Almost all of the time, we expect users to follow the suggestion in the algorithm.</a:t>
            </a:r>
          </a:p>
          <a:p>
            <a:endParaRPr lang="en-GB" dirty="0"/>
          </a:p>
          <a:p>
            <a:r>
              <a:rPr lang="en-GB" dirty="0"/>
              <a:t>The algorithms aim to propose a ‘High risk of </a:t>
            </a:r>
            <a:r>
              <a:rPr lang="en-GB" dirty="0" err="1"/>
              <a:t>bias’</a:t>
            </a:r>
            <a:r>
              <a:rPr lang="en-GB" dirty="0"/>
              <a:t> judgement only if the problems in the domain are such that the result </a:t>
            </a:r>
            <a:r>
              <a:rPr lang="en-GB" i="1" dirty="0"/>
              <a:t>as a whole</a:t>
            </a:r>
            <a:r>
              <a:rPr lang="en-GB" dirty="0"/>
              <a:t> should be deemed to be at ‘High risk of bias’. In other words, ‘High risk of </a:t>
            </a:r>
            <a:r>
              <a:rPr lang="en-GB" dirty="0" err="1"/>
              <a:t>bias’</a:t>
            </a:r>
            <a:r>
              <a:rPr lang="en-GB" dirty="0"/>
              <a:t> in any one domain is sufficient to determine the overall risk of bias. Again, this rule can be overridden.</a:t>
            </a:r>
          </a:p>
        </p:txBody>
      </p:sp>
      <p:sp>
        <p:nvSpPr>
          <p:cNvPr id="4" name="Slide Number Placeholder 3"/>
          <p:cNvSpPr>
            <a:spLocks noGrp="1"/>
          </p:cNvSpPr>
          <p:nvPr>
            <p:ph type="sldNum" sz="quarter" idx="5"/>
          </p:nvPr>
        </p:nvSpPr>
        <p:spPr/>
        <p:txBody>
          <a:bodyPr/>
          <a:lstStyle/>
          <a:p>
            <a:fld id="{49DD4D23-C98A-435E-AE88-9061F8349B02}" type="slidenum">
              <a:rPr lang="en-GB" smtClean="0"/>
              <a:pPr/>
              <a:t>10</a:t>
            </a:fld>
            <a:endParaRPr lang="en-GB" dirty="0"/>
          </a:p>
        </p:txBody>
      </p:sp>
    </p:spTree>
    <p:extLst>
      <p:ext uri="{BB962C8B-B14F-4D97-AF65-F5344CB8AC3E}">
        <p14:creationId xmlns:p14="http://schemas.microsoft.com/office/powerpoint/2010/main" val="1451832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will illustrate the rules for getting to the three levels of judgement across domains for a specific result. </a:t>
            </a:r>
          </a:p>
          <a:p>
            <a:endParaRPr lang="en-GB" dirty="0"/>
          </a:p>
          <a:p>
            <a:r>
              <a:rPr lang="en-GB" dirty="0"/>
              <a:t>[NOTE TO TRAINERS: ASK: what do you think would be a reasonable judgement of overall risk of bias for each row?]</a:t>
            </a:r>
          </a:p>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11</a:t>
            </a:fld>
            <a:endParaRPr lang="en-GB" dirty="0"/>
          </a:p>
        </p:txBody>
      </p:sp>
    </p:spTree>
    <p:extLst>
      <p:ext uri="{BB962C8B-B14F-4D97-AF65-F5344CB8AC3E}">
        <p14:creationId xmlns:p14="http://schemas.microsoft.com/office/powerpoint/2010/main" val="3313739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correct rules for RoB 2.</a:t>
            </a:r>
          </a:p>
          <a:p>
            <a:endParaRPr lang="en-GB" dirty="0"/>
          </a:p>
          <a:p>
            <a:r>
              <a:rPr lang="en-GB" dirty="0"/>
              <a:t>To get to ‘Low risk of bias’, we need to have a ‘Low risk of </a:t>
            </a:r>
            <a:r>
              <a:rPr lang="en-GB" dirty="0" err="1"/>
              <a:t>bias’</a:t>
            </a:r>
            <a:r>
              <a:rPr lang="en-GB" dirty="0"/>
              <a:t> in all domains.</a:t>
            </a:r>
          </a:p>
          <a:p>
            <a:endParaRPr lang="en-GB" dirty="0"/>
          </a:p>
          <a:p>
            <a:r>
              <a:rPr lang="en-GB" dirty="0"/>
              <a:t>If there is a mixture of ‘Low risk of </a:t>
            </a:r>
            <a:r>
              <a:rPr lang="en-GB" dirty="0" err="1"/>
              <a:t>bias’</a:t>
            </a:r>
            <a:r>
              <a:rPr lang="en-GB" dirty="0"/>
              <a:t> and ‘Some concerns’ across the domains, then the result is at ‘Some concerns’ overall.</a:t>
            </a:r>
          </a:p>
          <a:p>
            <a:endParaRPr lang="en-GB" dirty="0"/>
          </a:p>
          <a:p>
            <a:r>
              <a:rPr lang="en-GB" dirty="0"/>
              <a:t>If any domain is at ‘High risk of bias’, then the result is at ‘High risk of </a:t>
            </a:r>
            <a:r>
              <a:rPr lang="en-GB" dirty="0" err="1"/>
              <a:t>bias’</a:t>
            </a:r>
            <a:r>
              <a:rPr lang="en-GB" dirty="0"/>
              <a:t> overall.</a:t>
            </a:r>
          </a:p>
          <a:p>
            <a:endParaRPr lang="en-GB" dirty="0"/>
          </a:p>
          <a:p>
            <a:r>
              <a:rPr lang="en-GB" dirty="0"/>
              <a:t>If several domains have ‘Some concerns’ you might judge that the accumulation of concerns is sufficient to call the overall result as at ‘High risk of bias’. This is a judgement that the user must make.</a:t>
            </a:r>
          </a:p>
          <a:p>
            <a:endParaRPr lang="en-GB" dirty="0"/>
          </a:p>
          <a:p>
            <a:r>
              <a:rPr lang="en-GB" dirty="0"/>
              <a:t>Note that the RoB 2 framework allows users to override the rules specified in this table, providing that the reason for the overriding is explained.</a:t>
            </a:r>
          </a:p>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12</a:t>
            </a:fld>
            <a:endParaRPr lang="en-GB" dirty="0"/>
          </a:p>
        </p:txBody>
      </p:sp>
    </p:spTree>
    <p:extLst>
      <p:ext uri="{BB962C8B-B14F-4D97-AF65-F5344CB8AC3E}">
        <p14:creationId xmlns:p14="http://schemas.microsoft.com/office/powerpoint/2010/main" val="308790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latest version of RoB 2, tools for implementation, and the latest version of the full guidance, look at www.riskofbias.info</a:t>
            </a:r>
          </a:p>
        </p:txBody>
      </p:sp>
      <p:sp>
        <p:nvSpPr>
          <p:cNvPr id="4" name="Slide Number Placeholder 3"/>
          <p:cNvSpPr>
            <a:spLocks noGrp="1"/>
          </p:cNvSpPr>
          <p:nvPr>
            <p:ph type="sldNum" sz="quarter" idx="5"/>
          </p:nvPr>
        </p:nvSpPr>
        <p:spPr/>
        <p:txBody>
          <a:bodyPr/>
          <a:lstStyle/>
          <a:p>
            <a:fld id="{49DD4D23-C98A-435E-AE88-9061F8349B02}" type="slidenum">
              <a:rPr lang="en-GB" smtClean="0"/>
              <a:pPr/>
              <a:t>13</a:t>
            </a:fld>
            <a:endParaRPr lang="en-GB" dirty="0"/>
          </a:p>
        </p:txBody>
      </p:sp>
    </p:spTree>
    <p:extLst>
      <p:ext uri="{BB962C8B-B14F-4D97-AF65-F5344CB8AC3E}">
        <p14:creationId xmlns:p14="http://schemas.microsoft.com/office/powerpoint/2010/main" val="1928011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604838" y="806450"/>
            <a:ext cx="5373687" cy="4030663"/>
          </a:xfrm>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We’re now going to introduce version 2 of Cochrane’s tool to assess risk of bias in randomized trials, which was published in 2019. This major revision of the original tool, which was first published in 2008, incorporates many new features and was based on extensive feedback on the original tool.</a:t>
            </a:r>
          </a:p>
          <a:p>
            <a:endParaRPr lang="en-US" altLang="en-US" dirty="0"/>
          </a:p>
        </p:txBody>
      </p:sp>
    </p:spTree>
    <p:extLst>
      <p:ext uri="{BB962C8B-B14F-4D97-AF65-F5344CB8AC3E}">
        <p14:creationId xmlns:p14="http://schemas.microsoft.com/office/powerpoint/2010/main" val="3463941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altLang="en-US" dirty="0"/>
              <a:t>This is a depiction of a basic randomized trial. Different kinds of bias can arise throughout both the conduct of a trial and the dissemination of its results. The key domains we’re looking for in a </a:t>
            </a:r>
            <a:r>
              <a:rPr lang="hr-HR" altLang="en-US" dirty="0"/>
              <a:t>‘R</a:t>
            </a:r>
            <a:r>
              <a:rPr lang="en-AU" altLang="en-US" dirty="0" err="1"/>
              <a:t>isk</a:t>
            </a:r>
            <a:r>
              <a:rPr lang="en-AU" altLang="en-US" dirty="0"/>
              <a:t> of bias</a:t>
            </a:r>
            <a:r>
              <a:rPr lang="hr-HR" altLang="en-US" dirty="0"/>
              <a:t>’</a:t>
            </a:r>
            <a:r>
              <a:rPr lang="en-AU" altLang="en-US" dirty="0"/>
              <a:t> assessment occur at different stages during the trial. There are particular features we’re looking for that minimize the risk of bias at each stage. These stages are…</a:t>
            </a:r>
          </a:p>
          <a:p>
            <a:pPr eaLnBrk="1" hangingPunct="1"/>
            <a:r>
              <a:rPr lang="en-AU" altLang="en-US" dirty="0"/>
              <a:t>[CLICK] the process of randomizing participants into intervention groups;</a:t>
            </a:r>
          </a:p>
          <a:p>
            <a:pPr eaLnBrk="1" hangingPunct="1"/>
            <a:r>
              <a:rPr lang="en-AU" altLang="en-US" dirty="0"/>
              <a:t>[CLICK] during the trial, whether there were deviations from the planned interventions (which should not be a problem if everyone is unaware of the intervention assignments - i.e. in the presence of ‘blinding’);</a:t>
            </a:r>
          </a:p>
          <a:p>
            <a:pPr eaLnBrk="1" hangingPunct="1"/>
            <a:r>
              <a:rPr lang="en-AU" altLang="en-US" dirty="0"/>
              <a:t>[CLICK] the possibility that participants drop out, or do not have outcome data measured for some other reason;</a:t>
            </a:r>
          </a:p>
          <a:p>
            <a:pPr eaLnBrk="1" hangingPunct="1"/>
            <a:r>
              <a:rPr lang="en-AU" altLang="en-US" dirty="0"/>
              <a:t>[CLICK] the methods of measuring the endpoints (or outcomes) of participants</a:t>
            </a:r>
          </a:p>
          <a:p>
            <a:pPr eaLnBrk="1" hangingPunct="1"/>
            <a:r>
              <a:rPr lang="en-AU" altLang="en-US" dirty="0"/>
              <a:t>[CLICK] the reporting of the results.</a:t>
            </a:r>
          </a:p>
          <a:p>
            <a:pPr eaLnBrk="1" hangingPunct="1"/>
            <a:endParaRPr lang="en-GB" altLang="en-US" dirty="0"/>
          </a:p>
          <a:p>
            <a:r>
              <a:rPr lang="en-AU" altLang="en-US" dirty="0"/>
              <a:t>Empirical research and theory indicate that these are the components likely to have an important impact on study results, leading to inaccurate (often exaggerated) estimates of the effect of an intervention. Although many of these domains might seem familiar, it’s important to consult Chapter 8 of the Handbook before completing a </a:t>
            </a:r>
            <a:r>
              <a:rPr lang="hr-HR" altLang="en-US" dirty="0"/>
              <a:t>‘</a:t>
            </a:r>
            <a:r>
              <a:rPr lang="en-AU" altLang="en-US" dirty="0"/>
              <a:t>Risk of </a:t>
            </a:r>
            <a:r>
              <a:rPr lang="hr-HR" altLang="en-US" dirty="0"/>
              <a:t>b</a:t>
            </a:r>
            <a:r>
              <a:rPr lang="en-AU" altLang="en-US" dirty="0" err="1"/>
              <a:t>ias</a:t>
            </a:r>
            <a:r>
              <a:rPr lang="hr-HR" altLang="en-US" dirty="0"/>
              <a:t>’</a:t>
            </a:r>
            <a:r>
              <a:rPr lang="en-AU" altLang="en-US" dirty="0"/>
              <a:t> assessment. Detailed information on appropriate assessments, along with examples and the evidence behind these domains and their impact on study results, is found in the full RoB 2 guidance document on riskofbias.info.</a:t>
            </a:r>
          </a:p>
          <a:p>
            <a:endParaRPr lang="en-AU" altLang="en-US" dirty="0"/>
          </a:p>
          <a:p>
            <a:r>
              <a:rPr lang="en-AU" altLang="en-US" dirty="0"/>
              <a:t>We’ll go through each of these domains, and how risks of bias arise in trials, in detail. Note that these are the key domains relating to randomized trials. If a review is incorporating non-randomized study designs additional factors will need to be considered, particularly relating to selection bias and confounding. </a:t>
            </a:r>
            <a:r>
              <a:rPr lang="en-GB" altLang="en-US" dirty="0"/>
              <a:t>The recommended tool for assessing risk of bias in non-randomized studies of interventions is the ROBINS-I tool.</a:t>
            </a:r>
          </a:p>
          <a:p>
            <a:endParaRPr lang="en-GB" altLang="en-US" dirty="0"/>
          </a:p>
          <a:p>
            <a:r>
              <a:rPr lang="en-GB" altLang="en-US" dirty="0"/>
              <a:t>There are also additional issues in cross-over trials and cluster-randomized trials, which we will not cover in this session. Different versions of RoB 2 have been developed for these designs.</a:t>
            </a:r>
            <a:endParaRPr lang="en-AU" altLang="en-US" dirty="0"/>
          </a:p>
          <a:p>
            <a:pPr eaLnBrk="1" hangingPunct="1"/>
            <a:endParaRPr lang="en-GB" alt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15</a:t>
            </a:fld>
            <a:endParaRPr lang="en-GB" dirty="0"/>
          </a:p>
        </p:txBody>
      </p:sp>
    </p:spTree>
    <p:extLst>
      <p:ext uri="{BB962C8B-B14F-4D97-AF65-F5344CB8AC3E}">
        <p14:creationId xmlns:p14="http://schemas.microsoft.com/office/powerpoint/2010/main" val="4042983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t>The first stage of a trial, after recruitment of participants, is the random allocation of experimental and comparator interventions to the participants. If randomization is not undertaken properly, we can end up with systematic differences between baseline characteristics of the groups that are compared, which can affect the results of the trial.</a:t>
            </a:r>
          </a:p>
          <a:p>
            <a:pPr eaLnBrk="1" hangingPunct="1"/>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16</a:t>
            </a:fld>
            <a:endParaRPr lang="en-GB" dirty="0"/>
          </a:p>
        </p:txBody>
      </p:sp>
    </p:spTree>
    <p:extLst>
      <p:ext uri="{BB962C8B-B14F-4D97-AF65-F5344CB8AC3E}">
        <p14:creationId xmlns:p14="http://schemas.microsoft.com/office/powerpoint/2010/main" val="3862023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A916AD4-3EFF-4D92-807C-3F3FD890F60C}" type="slidenum">
              <a:rPr lang="en-US" altLang="en-US" sz="1300">
                <a:latin typeface="Times New Roman" panose="02020603050405020304" pitchFamily="18" charset="0"/>
              </a:rPr>
              <a:pPr eaLnBrk="1" hangingPunct="1">
                <a:spcBef>
                  <a:spcPct val="0"/>
                </a:spcBef>
              </a:pPr>
              <a:t>17</a:t>
            </a:fld>
            <a:endParaRPr lang="en-US" altLang="en-US" sz="1300">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xfrm>
            <a:off x="604838" y="806450"/>
            <a:ext cx="5373687" cy="4030663"/>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There are two issues here that we need to consider separately: generating a random sequence of allocations, and concealing this sequence.</a:t>
            </a:r>
          </a:p>
          <a:p>
            <a:endParaRPr lang="en-GB"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The first issue is the generation of the sequence used to allocate people into groups. We want this to be a random sequence.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Allocating participants to interventions based on a random sequence avoids systematic differences between the intervention groups by ensuring that </a:t>
            </a:r>
            <a:r>
              <a:rPr lang="en-AU" altLang="en-US" b="1" dirty="0"/>
              <a:t>prognostic factors do not influence intervention assignment</a:t>
            </a:r>
            <a:r>
              <a:rPr lang="en-AU" alt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Prognostic factors are things that predict the outcome of interest. For example, older patients are more likely to suffer cardiovascular (heart-related) events, so age is a prognostic factor for this outcome. If we are looking at a drug that aims to reduce the risk of cardiovascular events, we do not want older patients to be more likely to get the drug, since then we won’t know whether it’s the older age or the taking of the drug that causes any difference in event rates between drug and non-drug groups.</a:t>
            </a:r>
          </a:p>
          <a:p>
            <a:endParaRPr lang="en-AU" altLang="en-US" dirty="0"/>
          </a:p>
          <a:p>
            <a:r>
              <a:rPr lang="en-AU" altLang="en-US" dirty="0"/>
              <a:t>Importantly, randomization offers the only way of balancing both prognostic factors we know about, and those we don’t know about.</a:t>
            </a:r>
          </a:p>
          <a:p>
            <a:endParaRPr lang="en-AU" altLang="en-US" dirty="0"/>
          </a:p>
          <a:p>
            <a:r>
              <a:rPr lang="hr-HR" altLang="en-US" dirty="0"/>
              <a:t>[NOTE TO </a:t>
            </a:r>
            <a:r>
              <a:rPr lang="hr-HR" altLang="en-US" dirty="0" err="1"/>
              <a:t>TRAINERS</a:t>
            </a:r>
            <a:r>
              <a:rPr lang="hr-HR" altLang="en-US" dirty="0"/>
              <a:t>: </a:t>
            </a:r>
            <a:r>
              <a:rPr lang="en-AU" altLang="en-US" dirty="0"/>
              <a:t>ASK: Can you suggest good ways of generating a random sequence? How about inadequate ways?</a:t>
            </a:r>
            <a:r>
              <a:rPr lang="hr-HR" altLang="en-US" dirty="0"/>
              <a:t> </a:t>
            </a:r>
            <a:r>
              <a:rPr lang="en-GB" altLang="en-US" dirty="0"/>
              <a:t>E</a:t>
            </a:r>
            <a:r>
              <a:rPr lang="hr-HR" altLang="en-US" dirty="0"/>
              <a:t>xamples of the correct answer are on the next slide.]</a:t>
            </a:r>
            <a:endParaRPr lang="en-AU" altLang="en-US" dirty="0"/>
          </a:p>
        </p:txBody>
      </p:sp>
    </p:spTree>
    <p:extLst>
      <p:ext uri="{BB962C8B-B14F-4D97-AF65-F5344CB8AC3E}">
        <p14:creationId xmlns:p14="http://schemas.microsoft.com/office/powerpoint/2010/main" val="567763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A299578-91ED-4CE2-ADA2-AD043856B762}" type="slidenum">
              <a:rPr lang="en-US" altLang="en-US" sz="1300">
                <a:latin typeface="Times New Roman" panose="02020603050405020304" pitchFamily="18" charset="0"/>
              </a:rPr>
              <a:pPr eaLnBrk="1" hangingPunct="1">
                <a:spcBef>
                  <a:spcPct val="0"/>
                </a:spcBef>
              </a:pPr>
              <a:t>18</a:t>
            </a:fld>
            <a:endParaRPr lang="en-US" altLang="en-US" sz="13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xfrm>
            <a:off x="604838" y="806450"/>
            <a:ext cx="5373687" cy="4030663"/>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AU" altLang="en-US" sz="1000" dirty="0"/>
              <a:t>To be considered adequate, the sequence should be truly random and unpredictable. </a:t>
            </a:r>
          </a:p>
          <a:p>
            <a:pPr>
              <a:lnSpc>
                <a:spcPct val="90000"/>
              </a:lnSpc>
            </a:pPr>
            <a:endParaRPr lang="en-AU" altLang="en-US" sz="1000" dirty="0"/>
          </a:p>
          <a:p>
            <a:pPr>
              <a:lnSpc>
                <a:spcPct val="90000"/>
              </a:lnSpc>
            </a:pPr>
            <a:r>
              <a:rPr lang="en-AU" altLang="en-US" sz="1000" dirty="0"/>
              <a:t>Simple random sequences can be generated by computers, or using old-fashioned methods like tossing a coin or using published random number tables. </a:t>
            </a:r>
          </a:p>
          <a:p>
            <a:pPr>
              <a:lnSpc>
                <a:spcPct val="90000"/>
              </a:lnSpc>
            </a:pPr>
            <a:endParaRPr lang="en-AU" altLang="en-US" sz="1000" dirty="0"/>
          </a:p>
          <a:p>
            <a:pPr>
              <a:lnSpc>
                <a:spcPct val="90000"/>
              </a:lnSpc>
            </a:pPr>
            <a:r>
              <a:rPr lang="en-AU" altLang="en-US" sz="1000" dirty="0"/>
              <a:t>We also consider minimization to be fine in relation to sequence generation. Although it is not totally random, it includes a random element.</a:t>
            </a:r>
            <a:endParaRPr lang="en-GB" altLang="en-US" sz="1000" dirty="0"/>
          </a:p>
          <a:p>
            <a:pPr>
              <a:lnSpc>
                <a:spcPct val="95000"/>
              </a:lnSpc>
            </a:pPr>
            <a:endParaRPr lang="en-GB" altLang="en-US" sz="1000" dirty="0">
              <a:solidFill>
                <a:schemeClr val="accent2"/>
              </a:solidFill>
            </a:endParaRPr>
          </a:p>
          <a:p>
            <a:pPr>
              <a:lnSpc>
                <a:spcPct val="95000"/>
              </a:lnSpc>
            </a:pPr>
            <a:r>
              <a:rPr lang="en-GB" altLang="en-US" sz="1000" dirty="0">
                <a:solidFill>
                  <a:schemeClr val="accent2"/>
                </a:solidFill>
              </a:rPr>
              <a:t>Most trials described a “randomized” should have used a random allocation sequence, but this is not always the case. Non-random sequences fall into two main categories.</a:t>
            </a:r>
          </a:p>
          <a:p>
            <a:pPr>
              <a:lnSpc>
                <a:spcPct val="95000"/>
              </a:lnSpc>
            </a:pPr>
            <a:endParaRPr lang="en-GB" altLang="en-US" sz="1000" dirty="0">
              <a:solidFill>
                <a:schemeClr val="accent2"/>
              </a:solidFill>
            </a:endParaRPr>
          </a:p>
          <a:p>
            <a:pPr>
              <a:lnSpc>
                <a:spcPct val="95000"/>
              </a:lnSpc>
            </a:pPr>
            <a:r>
              <a:rPr lang="en-GB" altLang="en-US" sz="1000" dirty="0">
                <a:solidFill>
                  <a:schemeClr val="accent2"/>
                </a:solidFill>
              </a:rPr>
              <a:t>Some methods are known as ‘quasi-random’, such as alternating allocation, or allocation based on a seemingly irrelevant detail, such as the participant’s date of birth, the day they visit the clinic or their ID number. These methods can often be considered similar to random allocation, and are sometimes called “random” in published papers. We might include these studies in Cochrane </a:t>
            </a:r>
            <a:r>
              <a:rPr lang="hr-HR" altLang="en-US" sz="1000" dirty="0">
                <a:solidFill>
                  <a:schemeClr val="accent2"/>
                </a:solidFill>
              </a:rPr>
              <a:t>R</a:t>
            </a:r>
            <a:r>
              <a:rPr lang="en-GB" altLang="en-US" sz="1000" dirty="0" err="1">
                <a:solidFill>
                  <a:schemeClr val="accent2"/>
                </a:solidFill>
              </a:rPr>
              <a:t>eviews</a:t>
            </a:r>
            <a:r>
              <a:rPr lang="en-GB" altLang="en-US" sz="1000" dirty="0">
                <a:solidFill>
                  <a:schemeClr val="accent2"/>
                </a:solidFill>
              </a:rPr>
              <a:t> as ‘controlled clinical trials’. However, there remains the possibility that a non-random factor may be influencing allocation. For example, patients that visit a clinic on Wednesday morning, during working hours, may be different from those visiting the clinic on Saturday morning. ID numbers may be related to the participant’s age, location or gender. These methods are not considered random.</a:t>
            </a:r>
          </a:p>
          <a:p>
            <a:pPr>
              <a:lnSpc>
                <a:spcPct val="95000"/>
              </a:lnSpc>
            </a:pPr>
            <a:endParaRPr lang="en-GB" altLang="en-US" sz="1000" dirty="0">
              <a:solidFill>
                <a:schemeClr val="accent2"/>
              </a:solidFill>
            </a:endParaRPr>
          </a:p>
          <a:p>
            <a:pPr>
              <a:lnSpc>
                <a:spcPct val="95000"/>
              </a:lnSpc>
            </a:pPr>
            <a:r>
              <a:rPr lang="en-GB" altLang="en-US" sz="1000" dirty="0">
                <a:solidFill>
                  <a:schemeClr val="accent2"/>
                </a:solidFill>
              </a:rPr>
              <a:t>Beyond this, there are clearly non-random methods, such as allocation based on the patient or the doctor’s choice, or based on whether an imaging device is available on that day. We would generally expect such studies to be treated as non-randomized studies of interventions, for which the recommended risk of bias tool is ROBINS-I.</a:t>
            </a:r>
          </a:p>
          <a:p>
            <a:pPr>
              <a:lnSpc>
                <a:spcPct val="90000"/>
              </a:lnSpc>
            </a:pPr>
            <a:endParaRPr lang="en-GB" altLang="en-US" sz="1000" dirty="0">
              <a:solidFill>
                <a:schemeClr val="accent2"/>
              </a:solidFill>
            </a:endParaRPr>
          </a:p>
          <a:p>
            <a:pPr>
              <a:lnSpc>
                <a:spcPct val="90000"/>
              </a:lnSpc>
            </a:pPr>
            <a:r>
              <a:rPr lang="en-GB" altLang="en-US" sz="1000" dirty="0">
                <a:solidFill>
                  <a:schemeClr val="accent2"/>
                </a:solidFill>
              </a:rPr>
              <a:t>[</a:t>
            </a:r>
            <a:r>
              <a:rPr lang="hr-HR" altLang="en-US" sz="1000" dirty="0">
                <a:solidFill>
                  <a:schemeClr val="accent2"/>
                </a:solidFill>
              </a:rPr>
              <a:t>NOTE</a:t>
            </a:r>
            <a:r>
              <a:rPr lang="en-GB" altLang="en-US" sz="1000" dirty="0">
                <a:solidFill>
                  <a:schemeClr val="accent2"/>
                </a:solidFill>
              </a:rPr>
              <a:t>S</a:t>
            </a:r>
            <a:r>
              <a:rPr lang="hr-HR" altLang="en-US" sz="1000" dirty="0">
                <a:solidFill>
                  <a:schemeClr val="accent2"/>
                </a:solidFill>
              </a:rPr>
              <a:t> TO TRAINERS</a:t>
            </a:r>
            <a:r>
              <a:rPr lang="en-GB" altLang="en-US" sz="1000" dirty="0">
                <a:solidFill>
                  <a:schemeClr val="accent2"/>
                </a:solidFill>
              </a:rPr>
              <a:t>: </a:t>
            </a:r>
          </a:p>
          <a:p>
            <a:pPr marL="0" marR="0" lvl="0" indent="0" algn="l" defTabSz="914400" rtl="0" eaLnBrk="1" fontAlgn="auto" latinLnBrk="0" hangingPunct="1">
              <a:lnSpc>
                <a:spcPct val="90000"/>
              </a:lnSpc>
              <a:spcBef>
                <a:spcPts val="0"/>
              </a:spcBef>
              <a:spcAft>
                <a:spcPts val="0"/>
              </a:spcAft>
              <a:buClrTx/>
              <a:buSzTx/>
              <a:buFontTx/>
              <a:buNone/>
              <a:tabLst/>
              <a:defRPr/>
            </a:pPr>
            <a:r>
              <a:rPr lang="en-GB" altLang="en-US" sz="1000" dirty="0">
                <a:solidFill>
                  <a:schemeClr val="accent2"/>
                </a:solidFill>
                <a:latin typeface="Times New Roman" panose="02020603050405020304" pitchFamily="18" charset="0"/>
              </a:rPr>
              <a:t>1. </a:t>
            </a:r>
            <a:r>
              <a:rPr lang="en-AU" altLang="en-US" sz="1100" dirty="0"/>
              <a:t>Randomization may be performed within blocks. For example, a block of allocations of size 6 might include 3 allocations to experimental intervention and 3 allocations to comparator intervention. The order of these would be random within each block of 6. This is fine in terms of it being a random sequence (although there may be problems in implementing it because of allocation concealment).</a:t>
            </a:r>
          </a:p>
          <a:p>
            <a:pPr>
              <a:lnSpc>
                <a:spcPct val="90000"/>
              </a:lnSpc>
            </a:pPr>
            <a:r>
              <a:rPr lang="en-GB" altLang="en-US" sz="1100" dirty="0">
                <a:latin typeface="Times New Roman" panose="02020603050405020304" pitchFamily="18" charset="0"/>
              </a:rPr>
              <a:t>2. Minimization </a:t>
            </a:r>
            <a:r>
              <a:rPr lang="en-GB" altLang="en-US" sz="1000" dirty="0">
                <a:solidFill>
                  <a:schemeClr val="accent2"/>
                </a:solidFill>
              </a:rPr>
              <a:t>can be implemented in different ways. Usually always there is a random element, because the very first allocation is generated randomly (also, when all factors are balanced, a random allocation is made). Sometimes it is implemented with an additional random component, such that the allocations cannot be predicted with certainty. We regard all forms of minimization as equivalent to random in relation to sequence generation. Minimization is defined in Cochrane Glossary v4.2.5 as: “</a:t>
            </a:r>
            <a:r>
              <a:rPr lang="en-AU" altLang="en-US" sz="1000" dirty="0"/>
              <a:t>A method of allocation used to provide comparison groups that are closely similar for several variables. The next participant is assessed with regard to several</a:t>
            </a:r>
            <a:r>
              <a:rPr lang="hr-HR" altLang="en-US" sz="1000" dirty="0"/>
              <a:t> </a:t>
            </a:r>
            <a:r>
              <a:rPr lang="en-AU" altLang="en-US" sz="1000" dirty="0"/>
              <a:t>characteristics, and assigned to the treatment group that has so far had fewer such people assigned to it. It can be done with a component of randomization, where the chance of allocation to the group with fewer similar participants is less than one. Minimization is best performed centrally with the aid of a computer program to ensure concealment of allocation.</a:t>
            </a:r>
            <a:r>
              <a:rPr lang="en-GB" altLang="en-US" sz="1100" dirty="0">
                <a:latin typeface="Times New Roman" panose="02020603050405020304" pitchFamily="18" charset="0"/>
              </a:rPr>
              <a:t>” ]</a:t>
            </a:r>
            <a:r>
              <a:rPr lang="en-GB" altLang="en-US" sz="1000" dirty="0">
                <a:solidFill>
                  <a:schemeClr val="accent2"/>
                </a:solidFill>
              </a:rPr>
              <a:t>. </a:t>
            </a:r>
          </a:p>
          <a:p>
            <a:pPr>
              <a:lnSpc>
                <a:spcPct val="95000"/>
              </a:lnSpc>
            </a:pPr>
            <a:endParaRPr lang="en-GB" altLang="en-US" sz="1000" dirty="0">
              <a:solidFill>
                <a:schemeClr val="accent2"/>
              </a:solidFill>
            </a:endParaRPr>
          </a:p>
        </p:txBody>
      </p:sp>
    </p:spTree>
    <p:extLst>
      <p:ext uri="{BB962C8B-B14F-4D97-AF65-F5344CB8AC3E}">
        <p14:creationId xmlns:p14="http://schemas.microsoft.com/office/powerpoint/2010/main" val="2947315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604838" y="806450"/>
            <a:ext cx="5373687" cy="4030663"/>
          </a:xfrm>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300" dirty="0"/>
              <a:t>Allocation concealment occurs at the start of the trial, before participants are allocated to their groups or receive any intervention, as they are being enrolled into the study. Allocation concealment is often confused with blinding, but they are not the same. Allocation concealment is almost always possible, even in studies where blinding is impossible.</a:t>
            </a:r>
          </a:p>
          <a:p>
            <a:endParaRPr lang="en-GB" altLang="en-US" sz="1300" b="1" dirty="0">
              <a:solidFill>
                <a:schemeClr val="bg2"/>
              </a:solidFill>
            </a:endParaRPr>
          </a:p>
          <a:p>
            <a:r>
              <a:rPr lang="en-GB" altLang="en-US" sz="1300" dirty="0"/>
              <a:t>If allocation is concealed, then when a participant is recruited to the study neither the participant nor the study personnel can predict which group the participant will be allocated to. </a:t>
            </a:r>
          </a:p>
          <a:p>
            <a:endParaRPr lang="en-GB" altLang="en-US" sz="1300" dirty="0"/>
          </a:p>
          <a:p>
            <a:r>
              <a:rPr lang="en-GB" altLang="en-US" sz="1300" dirty="0"/>
              <a:t>This protects the random sequence, and makes sure it is applied exactly as it was generated without interference. Study personnel cannot change the order of allocation so that particular participants end up in a chosen group. And they cannot decide not to recruit particular patients based on knowledge of their allocation.</a:t>
            </a:r>
          </a:p>
          <a:p>
            <a:endParaRPr lang="en-GB" altLang="en-US" sz="1300" dirty="0"/>
          </a:p>
          <a:p>
            <a:r>
              <a:rPr lang="hr-HR" altLang="en-US" sz="1400" dirty="0"/>
              <a:t>[NOTE TO </a:t>
            </a:r>
            <a:r>
              <a:rPr lang="hr-HR" altLang="en-US" sz="1400" dirty="0" err="1"/>
              <a:t>TRAINERS</a:t>
            </a:r>
            <a:r>
              <a:rPr lang="hr-HR" altLang="en-US" sz="1400" dirty="0"/>
              <a:t>: </a:t>
            </a:r>
            <a:r>
              <a:rPr lang="en-GB" altLang="en-US" sz="1300" dirty="0"/>
              <a:t>ASK: Can you suggest good ways of concealing allocation? How about inadequate methods?</a:t>
            </a:r>
            <a:r>
              <a:rPr lang="hr-HR" altLang="en-US" sz="1300" dirty="0"/>
              <a:t> </a:t>
            </a:r>
            <a:r>
              <a:rPr lang="hr-HR" altLang="en-US" dirty="0"/>
              <a:t>The examples of the correct answer are on the next slide.]</a:t>
            </a:r>
            <a:endParaRPr lang="en-GB" altLang="en-US" dirty="0"/>
          </a:p>
          <a:p>
            <a:endParaRPr lang="en-GB" altLang="en-US" dirty="0"/>
          </a:p>
          <a:p>
            <a:r>
              <a:rPr lang="en-GB" altLang="en-US" dirty="0"/>
              <a:t>[NOTE TO TRAINERS: In the past, Cochrane used the term “selection bias” in relation to the methods of randomization. “Selection bias” is now used in epidemiology for a specific problem that is not the same as the problems introduced by inadequate randomization methods. Furthermore, to many people “selection bias” suggests problems in how participants are selected into a study, rather than how they are selected into intervention groups. For these reasons, to avoid confusion, we no longer use this term.]</a:t>
            </a:r>
            <a:endParaRPr lang="en-AU" altLang="en-US" dirty="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603D4A7-9AB1-48DE-963B-AA93E73D86A7}" type="slidenum">
              <a:rPr lang="en-US" altLang="en-US" sz="1300">
                <a:latin typeface="Times New Roman" panose="02020603050405020304" pitchFamily="18" charset="0"/>
              </a:rPr>
              <a:pPr eaLnBrk="1" hangingPunct="1">
                <a:spcBef>
                  <a:spcPct val="0"/>
                </a:spcBef>
              </a:pPr>
              <a:t>19</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4131392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742950" y="833438"/>
            <a:ext cx="5556250" cy="4167187"/>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a:solidFill>
                  <a:schemeClr val="tx1"/>
                </a:solidFill>
                <a:effectLst/>
                <a:latin typeface="Source Sans Pro" pitchFamily="34" charset="0"/>
                <a:ea typeface="+mn-ea"/>
                <a:cs typeface="Arial" panose="020B0604020202020204" pitchFamily="34" charset="0"/>
              </a:rPr>
              <a:t>After you’ve selected the studies to be included in you review, you need to assess the risk of bias in each of them</a:t>
            </a:r>
            <a:r>
              <a:rPr lang="hr-HR" sz="1200" kern="1200" dirty="0">
                <a:solidFill>
                  <a:schemeClr val="tx1"/>
                </a:solidFill>
                <a:effectLst/>
                <a:latin typeface="Source Sans Pro" pitchFamily="34" charset="0"/>
                <a:ea typeface="+mn-ea"/>
                <a:cs typeface="Arial" panose="020B0604020202020204" pitchFamily="34" charset="0"/>
              </a:rPr>
              <a:t>.</a:t>
            </a:r>
            <a:endParaRPr lang="en-AU" altLang="en-US" dirty="0"/>
          </a:p>
        </p:txBody>
      </p:sp>
    </p:spTree>
    <p:extLst>
      <p:ext uri="{BB962C8B-B14F-4D97-AF65-F5344CB8AC3E}">
        <p14:creationId xmlns:p14="http://schemas.microsoft.com/office/powerpoint/2010/main" val="2976506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B90F6A3-7648-47E5-947C-B9AE78F76A98}" type="slidenum">
              <a:rPr lang="en-US" altLang="en-US" sz="1300">
                <a:latin typeface="Times New Roman" panose="02020603050405020304" pitchFamily="18" charset="0"/>
              </a:rPr>
              <a:pPr eaLnBrk="1" hangingPunct="1">
                <a:spcBef>
                  <a:spcPct val="0"/>
                </a:spcBef>
              </a:pPr>
              <a:t>20</a:t>
            </a:fld>
            <a:endParaRPr lang="en-US" altLang="en-US" sz="1300">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xfrm>
            <a:off x="604838" y="806450"/>
            <a:ext cx="5373687" cy="4030663"/>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Adequate concealment of the allocation sequence is anything that ensures the unpredictable nature of the random sequence has been protected and cannot be known up until the point of allocation. A good example include central randomization (e.g. by computer or a separate office not involved in recruitment) where the allocation is only revealed after the participant is irreversibly enrolled into the trial. Alternatively, a sound method is to use coded packages (e.g. identical drug containers prepared by an independent pharmacy, or sealed, opaque envelopes) to be opened or distributed in a numbered order.</a:t>
            </a:r>
          </a:p>
          <a:p>
            <a:endParaRPr lang="en-AU" altLang="en-US" dirty="0"/>
          </a:p>
          <a:p>
            <a:r>
              <a:rPr lang="en-AU" altLang="en-US" dirty="0"/>
              <a:t>Allocation concealment is inadequate if the sequence is in any way known in advance, or if it can be predicted. Sometimes the last allocations in a block can be predicted by study personnel, which can undermine random allocation. </a:t>
            </a:r>
          </a:p>
        </p:txBody>
      </p:sp>
    </p:spTree>
    <p:extLst>
      <p:ext uri="{BB962C8B-B14F-4D97-AF65-F5344CB8AC3E}">
        <p14:creationId xmlns:p14="http://schemas.microsoft.com/office/powerpoint/2010/main" val="1020070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Baseline imbalance was one of the most frequently added items in the original Cochrane risk of bias tool (which allowed authors to add domains). Unfortunately, most of the time it was used inappropriately.</a:t>
            </a:r>
          </a:p>
          <a:p>
            <a:endParaRPr lang="en-GB" dirty="0"/>
          </a:p>
          <a:p>
            <a:r>
              <a:rPr lang="en-GB" dirty="0"/>
              <a:t>Baseline imbalance is considered in RoB 2 because many trials have not reported randomization methods in sufficient detail to assess whether there was a random allocation sequence and allocation sequence concealment. In the absence of good information about randomization methods, some clues can sometimes be found from the observed baseline characteristics of participants in the different intervention groups. </a:t>
            </a:r>
          </a:p>
          <a:p>
            <a:endParaRPr lang="en-GB" dirty="0"/>
          </a:p>
          <a:p>
            <a:r>
              <a:rPr lang="en-GB" b="1" dirty="0"/>
              <a:t>Imbalances in baseline variables will always arise due to chance. These chance imbalances are not evidence of a problem, and should not be used to reach judgements that a study is at high risk of bias.</a:t>
            </a:r>
          </a:p>
          <a:p>
            <a:endParaRPr lang="en-GB" dirty="0"/>
          </a:p>
          <a:p>
            <a:r>
              <a:rPr lang="en-GB" dirty="0"/>
              <a:t>However, sometimes the baseline characteristics are so remarkable that they indicate that something went wrong with the randomization. This is the sort of thing we are looking for in RoB 2. An example is a large difference in group sizes when the intended randomization ratio was 1:1. </a:t>
            </a:r>
          </a:p>
          <a:p>
            <a:endParaRPr lang="en-GB" dirty="0"/>
          </a:p>
          <a:p>
            <a:r>
              <a:rPr lang="en-GB" dirty="0"/>
              <a:t>Another example is when a lot more baseline differences in participant characteristics are significantly different then we would expect by chance alone. </a:t>
            </a:r>
          </a:p>
          <a:p>
            <a:endParaRPr lang="en-GB" dirty="0"/>
          </a:p>
          <a:p>
            <a:r>
              <a:rPr lang="en-GB" dirty="0"/>
              <a:t>[NOTE TO TRAINERS: Students sometimes get confused by this point, because they have been taught (rightly) that statistical tests of baseline differences are inappropriate in the context of a properly randomized trial. Nonetheless, such tests </a:t>
            </a:r>
            <a:r>
              <a:rPr lang="en-GB" b="1" dirty="0"/>
              <a:t>are</a:t>
            </a:r>
            <a:r>
              <a:rPr lang="en-GB" dirty="0"/>
              <a:t> a reasonable thing to do if we want to test whether the study was truly randomized. The null hypothesis here is “there was random allocation”. If we find substantial evidence against this null hypothesis, we can conclude that the study was not appropriately randomized.]</a:t>
            </a:r>
          </a:p>
          <a:p>
            <a:endParaRPr lang="en-GB" dirty="0"/>
          </a:p>
          <a:p>
            <a:r>
              <a:rPr lang="en-GB" dirty="0"/>
              <a:t>Another situation in which we might conclude that the randomization was not performed adequately is imbalance in key prognostic factors, or baseline measures of outcome variables, that are unlikely to be due to chance.</a:t>
            </a:r>
          </a:p>
          <a:p>
            <a:endParaRPr lang="en-GB" dirty="0"/>
          </a:p>
          <a:p>
            <a:r>
              <a:rPr lang="en-GB" b="1" dirty="0"/>
              <a:t>Imbalances in baseline variables will always arise due to chance. These chance imbalances are not evidence of a problem, and should not be used to reach judgements that a study is at high risk of bias. </a:t>
            </a:r>
          </a:p>
          <a:p>
            <a:r>
              <a:rPr lang="en-GB" dirty="0"/>
              <a:t>[NOTE TO TRAINERS: This important point cannot be over-emphasized]</a:t>
            </a:r>
          </a:p>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21</a:t>
            </a:fld>
            <a:endParaRPr lang="en-GB" dirty="0"/>
          </a:p>
        </p:txBody>
      </p:sp>
    </p:spTree>
    <p:extLst>
      <p:ext uri="{BB962C8B-B14F-4D97-AF65-F5344CB8AC3E}">
        <p14:creationId xmlns:p14="http://schemas.microsoft.com/office/powerpoint/2010/main" val="3806566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not show all of the signalling questions in the tool, but here is an illustration of the three signalling questions for Domain 1 (bias arising from the randomization process).</a:t>
            </a:r>
          </a:p>
          <a:p>
            <a:endParaRPr lang="en-GB" dirty="0"/>
          </a:p>
          <a:p>
            <a:r>
              <a:rPr lang="en-GB" dirty="0"/>
              <a:t>The first two questions ask directly about the main two processes, generating a truly random sequence, and concealing this sequence until participants are irreversibly enrolled into the trial.</a:t>
            </a:r>
          </a:p>
          <a:p>
            <a:endParaRPr lang="en-GB" dirty="0"/>
          </a:p>
          <a:p>
            <a:r>
              <a:rPr lang="en-GB" dirty="0"/>
              <a:t>[IMPORTANT NOTE TO TRAINERS: Note the wording of the third question, which is misinterpreted by many users of the tool. It is NOT asking whether there was baseline imbalance: there will always be some imbalance due to chance. Nor is it asking whether there was statistically significant imbalance in one prognostic variable. It is asking whether there was such SUBSTANTIAL imbalance that there is </a:t>
            </a:r>
            <a:r>
              <a:rPr lang="en-GB" b="1" dirty="0"/>
              <a:t>evidence that there was a problem with the randomization process</a:t>
            </a:r>
            <a:r>
              <a:rPr lang="en-GB" dirty="0"/>
              <a:t>. In most cases, the answer will be ‘No’ or ‘Probably no’.]</a:t>
            </a:r>
          </a:p>
          <a:p>
            <a:endParaRPr lang="en-GB" dirty="0"/>
          </a:p>
          <a:p>
            <a:r>
              <a:rPr lang="en-GB" dirty="0"/>
              <a:t>Please also note that it is not essential to control for baseline imbalances in analyses, although doing so can have advantages. This issue is discussed in the guidance.</a:t>
            </a:r>
          </a:p>
          <a:p>
            <a:endParaRPr lang="en-GB" dirty="0"/>
          </a:p>
          <a:p>
            <a:r>
              <a:rPr lang="en-GB" dirty="0"/>
              <a:t>Note that in some implementations of RoB 2, text formatting is used to indicate which answers reflect ‘good’ features and which reflect ‘bad’ features. Here we use green, underlined, text for the former, and red text for the latter.</a:t>
            </a:r>
          </a:p>
        </p:txBody>
      </p:sp>
      <p:sp>
        <p:nvSpPr>
          <p:cNvPr id="4" name="Slide Number Placeholder 3"/>
          <p:cNvSpPr>
            <a:spLocks noGrp="1"/>
          </p:cNvSpPr>
          <p:nvPr>
            <p:ph type="sldNum" sz="quarter" idx="5"/>
          </p:nvPr>
        </p:nvSpPr>
        <p:spPr/>
        <p:txBody>
          <a:bodyPr/>
          <a:lstStyle/>
          <a:p>
            <a:fld id="{49DD4D23-C98A-435E-AE88-9061F8349B02}" type="slidenum">
              <a:rPr lang="en-GB" smtClean="0"/>
              <a:pPr/>
              <a:t>22</a:t>
            </a:fld>
            <a:endParaRPr lang="en-GB" dirty="0"/>
          </a:p>
        </p:txBody>
      </p:sp>
    </p:spTree>
    <p:extLst>
      <p:ext uri="{BB962C8B-B14F-4D97-AF65-F5344CB8AC3E}">
        <p14:creationId xmlns:p14="http://schemas.microsoft.com/office/powerpoint/2010/main" val="2002352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an illustration of an algorithm for mapping answers to signalling questions onto judgements. </a:t>
            </a:r>
          </a:p>
          <a:p>
            <a:endParaRPr lang="en-GB" dirty="0"/>
          </a:p>
          <a:p>
            <a:r>
              <a:rPr lang="en-GB" dirty="0"/>
              <a:t>The algorithms are not always drawn chronologically according to questions (instead they are drawn as efficiently as possible).</a:t>
            </a:r>
          </a:p>
          <a:p>
            <a:endParaRPr lang="en-GB" dirty="0"/>
          </a:p>
          <a:p>
            <a:r>
              <a:rPr lang="en-GB" dirty="0"/>
              <a:t>Here we start with whether the allocation sequence was concealed. </a:t>
            </a:r>
          </a:p>
          <a:p>
            <a:r>
              <a:rPr lang="en-GB" dirty="0"/>
              <a:t>[CLICK] If it wasn’t, then the result will be at ‘High risk of bias’.</a:t>
            </a:r>
          </a:p>
          <a:p>
            <a:r>
              <a:rPr lang="en-GB" dirty="0"/>
              <a:t>[CLICK] If it was, and the sequence was random, and there were no substantial imbalances at baseline, then the result will be at ‘Low risk of bias’.</a:t>
            </a:r>
          </a:p>
          <a:p>
            <a:r>
              <a:rPr lang="en-GB" dirty="0"/>
              <a:t>[CLICK] Rarely, major imbalances at baseline imply that the randomization was not done properly despite our impression from the methods. Then we would have ‘Some concerns’ (or possibly worse)</a:t>
            </a:r>
          </a:p>
          <a:p>
            <a:r>
              <a:rPr lang="en-GB" dirty="0"/>
              <a:t>[CLICK] We might also have ‘Some concerns’ if the underlying sequence was not random, even if the sequence was concealed. We wouldn’t expect to be in this situation very often.</a:t>
            </a:r>
          </a:p>
          <a:p>
            <a:r>
              <a:rPr lang="en-GB" dirty="0"/>
              <a:t>[CLICK] Quite often we don’t have enough information to judge whether there was allocation concealment. Then we would not be able to say ‘Low risk of bias’…</a:t>
            </a:r>
          </a:p>
          <a:p>
            <a:r>
              <a:rPr lang="en-GB" dirty="0"/>
              <a:t>[CLICK] But we can use the information at baseline to decide whether the randomization methods look problematic (‘High risk of </a:t>
            </a:r>
            <a:r>
              <a:rPr lang="en-GB" dirty="0" err="1"/>
              <a:t>bias’</a:t>
            </a:r>
            <a:r>
              <a:rPr lang="en-GB" dirty="0"/>
              <a:t>) or not (‘Some concerns’).</a:t>
            </a:r>
          </a:p>
        </p:txBody>
      </p:sp>
      <p:sp>
        <p:nvSpPr>
          <p:cNvPr id="4" name="Slide Number Placeholder 3"/>
          <p:cNvSpPr>
            <a:spLocks noGrp="1"/>
          </p:cNvSpPr>
          <p:nvPr>
            <p:ph type="sldNum" sz="quarter" idx="5"/>
          </p:nvPr>
        </p:nvSpPr>
        <p:spPr/>
        <p:txBody>
          <a:bodyPr/>
          <a:lstStyle/>
          <a:p>
            <a:fld id="{49DD4D23-C98A-435E-AE88-9061F8349B02}" type="slidenum">
              <a:rPr lang="en-GB" smtClean="0"/>
              <a:pPr/>
              <a:t>23</a:t>
            </a:fld>
            <a:endParaRPr lang="en-GB" dirty="0"/>
          </a:p>
        </p:txBody>
      </p:sp>
    </p:spTree>
    <p:extLst>
      <p:ext uri="{BB962C8B-B14F-4D97-AF65-F5344CB8AC3E}">
        <p14:creationId xmlns:p14="http://schemas.microsoft.com/office/powerpoint/2010/main" val="40077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t>The second domain is called ‘Bias due to deviations from intended intervention’.</a:t>
            </a:r>
          </a:p>
        </p:txBody>
      </p:sp>
      <p:sp>
        <p:nvSpPr>
          <p:cNvPr id="4" name="Slide Number Placeholder 3"/>
          <p:cNvSpPr>
            <a:spLocks noGrp="1"/>
          </p:cNvSpPr>
          <p:nvPr>
            <p:ph type="sldNum" sz="quarter" idx="5"/>
          </p:nvPr>
        </p:nvSpPr>
        <p:spPr/>
        <p:txBody>
          <a:bodyPr/>
          <a:lstStyle/>
          <a:p>
            <a:fld id="{49DD4D23-C98A-435E-AE88-9061F8349B02}" type="slidenum">
              <a:rPr lang="en-GB" smtClean="0"/>
              <a:pPr/>
              <a:t>24</a:t>
            </a:fld>
            <a:endParaRPr lang="en-GB" dirty="0"/>
          </a:p>
        </p:txBody>
      </p:sp>
    </p:spTree>
    <p:extLst>
      <p:ext uri="{BB962C8B-B14F-4D97-AF65-F5344CB8AC3E}">
        <p14:creationId xmlns:p14="http://schemas.microsoft.com/office/powerpoint/2010/main" val="240217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Three key types of deviation from the intended intervention are addressed in </a:t>
            </a:r>
            <a:r>
              <a:rPr lang="en-GB" dirty="0" err="1"/>
              <a:t>RoB</a:t>
            </a:r>
            <a:r>
              <a:rPr lang="en-GB" dirty="0"/>
              <a:t> 2, because they can lead to bias in the estimated effect of intervention. They are all defined in terms of the trial protocol, which review authors should consult if necessary.</a:t>
            </a:r>
          </a:p>
          <a:p>
            <a:endParaRPr lang="en-GB" dirty="0"/>
          </a:p>
          <a:p>
            <a:r>
              <a:rPr lang="en-GB" dirty="0"/>
              <a:t>This top picture depicts the protocol for the intervention that is intended to be administered by trial personnel in one of the intervention groups.</a:t>
            </a:r>
          </a:p>
          <a:p>
            <a:endParaRPr lang="en-GB" dirty="0"/>
          </a:p>
          <a:p>
            <a:r>
              <a:rPr lang="en-GB" dirty="0"/>
              <a:t>[CLICK] The first type of deviation arises when the intervention provider gives addition interventions that were not intended in the protocol. We call these non-protocol interventions.</a:t>
            </a:r>
          </a:p>
          <a:p>
            <a:endParaRPr lang="en-GB" dirty="0"/>
          </a:p>
          <a:p>
            <a:r>
              <a:rPr lang="en-GB" dirty="0"/>
              <a:t>[CLICK] The second type of deviation arises when the intervention provider fails to implement the intervention it was intended she provide.</a:t>
            </a:r>
          </a:p>
          <a:p>
            <a:endParaRPr lang="en-GB" dirty="0"/>
          </a:p>
          <a:p>
            <a:r>
              <a:rPr lang="en-GB" dirty="0"/>
              <a:t>[CLICK] The third type of deviation arises when the participant does not adhere to the intended intervention. Either he may fail to implement it (e.g. missing doses of a drug) or he may add non-protocol interventions (</a:t>
            </a:r>
            <a:r>
              <a:rPr lang="en-GB" dirty="0" err="1"/>
              <a:t>eg</a:t>
            </a:r>
            <a:r>
              <a:rPr lang="en-GB" dirty="0"/>
              <a:t> taking additional drugs that are excluded </a:t>
            </a:r>
            <a:r>
              <a:rPr lang="en-GB" dirty="0" err="1"/>
              <a:t>bv</a:t>
            </a:r>
            <a:r>
              <a:rPr lang="en-GB" dirty="0"/>
              <a:t> the intervention protocol).</a:t>
            </a:r>
          </a:p>
        </p:txBody>
      </p:sp>
      <p:sp>
        <p:nvSpPr>
          <p:cNvPr id="4" name="Slide Number Placeholder 3"/>
          <p:cNvSpPr>
            <a:spLocks noGrp="1"/>
          </p:cNvSpPr>
          <p:nvPr>
            <p:ph type="sldNum" sz="quarter" idx="5"/>
          </p:nvPr>
        </p:nvSpPr>
        <p:spPr/>
        <p:txBody>
          <a:bodyPr/>
          <a:lstStyle/>
          <a:p>
            <a:fld id="{49DD4D23-C98A-435E-AE88-9061F8349B02}" type="slidenum">
              <a:rPr lang="en-GB" smtClean="0"/>
              <a:pPr/>
              <a:t>25</a:t>
            </a:fld>
            <a:endParaRPr lang="en-GB" dirty="0"/>
          </a:p>
        </p:txBody>
      </p:sp>
    </p:spTree>
    <p:extLst>
      <p:ext uri="{BB962C8B-B14F-4D97-AF65-F5344CB8AC3E}">
        <p14:creationId xmlns:p14="http://schemas.microsoft.com/office/powerpoint/2010/main" val="2556996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summarises the three types of deviation from intended intervention that are addressed in </a:t>
            </a:r>
            <a:r>
              <a:rPr lang="en-GB" dirty="0" err="1"/>
              <a:t>RoB</a:t>
            </a:r>
            <a:r>
              <a:rPr lang="en-GB" dirty="0"/>
              <a:t> 2 and were depicted in the previous slide. </a:t>
            </a:r>
          </a:p>
          <a:p>
            <a:endParaRPr lang="en-GB" dirty="0"/>
          </a:p>
          <a:p>
            <a:r>
              <a:rPr lang="en-GB" dirty="0"/>
              <a:t>The first two types of deviation are defined in relation to the trial protocol. </a:t>
            </a:r>
            <a:r>
              <a:rPr lang="en-GB" sz="1800" dirty="0">
                <a:effectLst/>
                <a:latin typeface="Calibri" panose="020F0502020204030204" pitchFamily="34" charset="0"/>
                <a:ea typeface="DengXian" panose="02010600030101010101" pitchFamily="2" charset="-122"/>
              </a:rPr>
              <a:t>Unfortunately, trial protocols may not fully document the intended interventions: for example they may not be clear about additional interventions that are and are not permitted.</a:t>
            </a:r>
          </a:p>
          <a:p>
            <a:endParaRPr lang="en-GB" sz="1800" b="0" i="0" u="none" strike="noStrike" baseline="0" dirty="0">
              <a:solidFill>
                <a:srgbClr val="000000"/>
              </a:solidFill>
              <a:effectLst/>
              <a:latin typeface="Calibri" panose="020F0502020204030204" pitchFamily="34"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000000"/>
                </a:solidFill>
                <a:effectLst/>
                <a:latin typeface="Calibri" panose="020F0502020204030204" pitchFamily="34" charset="0"/>
                <a:ea typeface="DengXian" panose="02010600030101010101" pitchFamily="2" charset="-122"/>
              </a:rPr>
              <a:t>Therefore, i</a:t>
            </a:r>
            <a:r>
              <a:rPr lang="en-GB" sz="1800" b="0" i="0" u="none" strike="noStrike" baseline="0" dirty="0">
                <a:solidFill>
                  <a:srgbClr val="000000"/>
                </a:solidFill>
                <a:latin typeface="Constantia" panose="02030602050306030303" pitchFamily="18" charset="0"/>
              </a:rPr>
              <a:t>f possible, review authors should specify potential non-protocol interventions in advance (at the review protocol writing stage). They may be identified through the expert knowledge of members of a Cochrane group (if you are working with a Cochrane group </a:t>
            </a:r>
            <a:r>
              <a:rPr lang="en-GB" sz="1800" b="0" i="0" u="none" strike="noStrike" baseline="0">
                <a:solidFill>
                  <a:srgbClr val="000000"/>
                </a:solidFill>
                <a:latin typeface="Constantia" panose="02030602050306030303" pitchFamily="18" charset="0"/>
              </a:rPr>
              <a:t>to develop your review), </a:t>
            </a:r>
            <a:r>
              <a:rPr lang="en-GB" sz="1800" b="0" i="0" u="none" strike="noStrike" baseline="0" dirty="0">
                <a:solidFill>
                  <a:srgbClr val="000000"/>
                </a:solidFill>
                <a:latin typeface="Constantia" panose="02030602050306030303" pitchFamily="18" charset="0"/>
              </a:rPr>
              <a:t>via initial (scoping) reviews of the literature, and through discussions with health professionals. </a:t>
            </a:r>
            <a:endParaRPr lang="en-GB" sz="1800"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26</a:t>
            </a:fld>
            <a:endParaRPr lang="en-GB" dirty="0"/>
          </a:p>
        </p:txBody>
      </p:sp>
    </p:spTree>
    <p:extLst>
      <p:ext uri="{BB962C8B-B14F-4D97-AF65-F5344CB8AC3E}">
        <p14:creationId xmlns:p14="http://schemas.microsoft.com/office/powerpoint/2010/main" val="2556996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Review authors often worry about whether changes to intervention during a trial lead to bias. It is important to realise that such changes are not necessarily deviations from the intended intervention, although trial protocols are not always explicit about this. In the examples given here, the changes are intended: they are (at least implicitly) part of the trial protocol. They do not cause bias, and should not be considered to be deviations from intended intervention.</a:t>
            </a:r>
          </a:p>
          <a:p>
            <a:endParaRPr lang="en-GB" dirty="0"/>
          </a:p>
          <a:p>
            <a:r>
              <a:rPr lang="en-GB" sz="1200" dirty="0">
                <a:effectLst/>
                <a:latin typeface="Calibri" panose="020F0502020204030204" pitchFamily="34" charset="0"/>
                <a:ea typeface="DengXian" panose="02010600030101010101" pitchFamily="2" charset="-122"/>
              </a:rPr>
              <a:t>Only changes to intervention that are inconsistent with the trial protocol should be considered deviations from the intended intervention. </a:t>
            </a:r>
          </a:p>
          <a:p>
            <a:endParaRPr lang="en-GB" sz="1200" dirty="0">
              <a:effectLst/>
              <a:latin typeface="Calibri" panose="020F0502020204030204" pitchFamily="34" charset="0"/>
              <a:ea typeface="DengXian" panose="02010600030101010101" pitchFamily="2" charset="-122"/>
            </a:endParaRPr>
          </a:p>
          <a:p>
            <a:r>
              <a:rPr lang="en-GB" sz="1200" dirty="0">
                <a:effectLst/>
                <a:latin typeface="Calibri" panose="020F0502020204030204" pitchFamily="34" charset="0"/>
                <a:ea typeface="DengXian" panose="02010600030101010101" pitchFamily="2" charset="-122"/>
              </a:rPr>
              <a:t>Again, trial protocols may not clearly distinguish between changes to intervention that are consistent with the investigators’ intentions and those changes that are inconsistent with the protocol. </a:t>
            </a:r>
            <a:r>
              <a:rPr lang="en-GB" sz="1200" b="0" i="0" u="none" strike="noStrike" baseline="0" dirty="0">
                <a:solidFill>
                  <a:srgbClr val="000000"/>
                </a:solidFill>
                <a:latin typeface="Constantia" panose="02030602050306030303" pitchFamily="18" charset="0"/>
              </a:rPr>
              <a:t>For example, a cancer trial protocol may not define progression, or specify the second-line drug that should be used in patients who progress. It may therefore be necessary for users of </a:t>
            </a:r>
            <a:r>
              <a:rPr lang="en-GB" sz="1200" b="0" i="0" u="none" strike="noStrike" baseline="0" dirty="0" err="1">
                <a:solidFill>
                  <a:srgbClr val="000000"/>
                </a:solidFill>
                <a:latin typeface="Constantia" panose="02030602050306030303" pitchFamily="18" charset="0"/>
              </a:rPr>
              <a:t>RoB</a:t>
            </a:r>
            <a:r>
              <a:rPr lang="en-GB" sz="1200" b="0" i="0" u="none" strike="noStrike" baseline="0" dirty="0">
                <a:solidFill>
                  <a:srgbClr val="000000"/>
                </a:solidFill>
                <a:latin typeface="Constantia" panose="02030602050306030303" pitchFamily="18" charset="0"/>
              </a:rPr>
              <a:t> 2 to document changes to intervention that they do and do not consider to be consistent with the trial protocol. </a:t>
            </a:r>
          </a:p>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27</a:t>
            </a:fld>
            <a:endParaRPr lang="en-GB" dirty="0"/>
          </a:p>
        </p:txBody>
      </p:sp>
    </p:spTree>
    <p:extLst>
      <p:ext uri="{BB962C8B-B14F-4D97-AF65-F5344CB8AC3E}">
        <p14:creationId xmlns:p14="http://schemas.microsoft.com/office/powerpoint/2010/main" val="191436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Blinding is an important component of many trials. This term refers to </a:t>
            </a:r>
            <a:r>
              <a:rPr lang="en-GB" sz="1800" b="0" i="0" u="none" strike="noStrike" baseline="0" dirty="0">
                <a:solidFill>
                  <a:srgbClr val="000000"/>
                </a:solidFill>
                <a:latin typeface="Constantia" panose="02030602050306030303" pitchFamily="18" charset="0"/>
              </a:rPr>
              <a:t>implementation of mechanisms to ensure that participants, carers and trial personnel (i.e. people delivering the interventions) are unaware of the interventions received. </a:t>
            </a:r>
            <a:endParaRPr lang="en-GB" dirty="0"/>
          </a:p>
          <a:p>
            <a:endParaRPr lang="en-GB" dirty="0"/>
          </a:p>
          <a:p>
            <a:r>
              <a:rPr lang="en-GB" dirty="0"/>
              <a:t>Blinding of participants and trial personnel should prevent knowledge of intervention assignment from influencing changes to intervention, including contamination (application of one of the interventions in participants intended to receive the other), switches to non-protocol interventions and non-adherence by trial participants.</a:t>
            </a:r>
          </a:p>
          <a:p>
            <a:endParaRPr lang="en-GB" dirty="0"/>
          </a:p>
          <a:p>
            <a:r>
              <a:rPr lang="en-GB" dirty="0"/>
              <a:t>Successful blinding during the trial may also mean that outcome assessors are not influenced by knowledge of the intervention received. Bias in assessment of outcomes is addressed in a separate RoB2 domain.</a:t>
            </a:r>
          </a:p>
        </p:txBody>
      </p:sp>
      <p:sp>
        <p:nvSpPr>
          <p:cNvPr id="4" name="Slide Number Placeholder 3"/>
          <p:cNvSpPr>
            <a:spLocks noGrp="1"/>
          </p:cNvSpPr>
          <p:nvPr>
            <p:ph type="sldNum" sz="quarter" idx="5"/>
          </p:nvPr>
        </p:nvSpPr>
        <p:spPr/>
        <p:txBody>
          <a:bodyPr/>
          <a:lstStyle/>
          <a:p>
            <a:fld id="{49DD4D23-C98A-435E-AE88-9061F8349B02}" type="slidenum">
              <a:rPr lang="en-GB" smtClean="0"/>
              <a:pPr/>
              <a:t>28</a:t>
            </a:fld>
            <a:endParaRPr lang="en-GB" dirty="0"/>
          </a:p>
        </p:txBody>
      </p:sp>
    </p:spTree>
    <p:extLst>
      <p:ext uri="{BB962C8B-B14F-4D97-AF65-F5344CB8AC3E}">
        <p14:creationId xmlns:p14="http://schemas.microsoft.com/office/powerpoint/2010/main" val="3065371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Blinding is an essential component of some trials. </a:t>
            </a:r>
            <a:r>
              <a:rPr lang="en-GB" sz="1800" b="0" i="0" u="none" strike="noStrike" baseline="0" dirty="0">
                <a:solidFill>
                  <a:srgbClr val="000000"/>
                </a:solidFill>
                <a:latin typeface="Constantia" panose="02030602050306030303" pitchFamily="18" charset="0"/>
              </a:rPr>
              <a:t>For example, trials of acupuncture to treat pain tend to find benefit when it is compared with no treatment, but no important benefit when the comparison is with sham acupuncture and the participants and carers (other than those delivering the intervention) are blinded. Similarly, a blinded comparison of a drug with placebo allows estimation of the pharmacological effect of the compound concerned, whereas the effect estimated from a comparison of the drug with no intervention combines the effect of the compound with that of the whole treatment process. </a:t>
            </a:r>
          </a:p>
          <a:p>
            <a:endParaRPr lang="en-GB" sz="1800" b="0" i="0" u="none" strike="noStrike" baseline="0" dirty="0">
              <a:solidFill>
                <a:srgbClr val="000000"/>
              </a:solidFill>
              <a:latin typeface="Constantia" panose="0203060205030603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However, blinding is not essential, and results from ‘open’ (unblinded) trials may be at low risk of bias. Such </a:t>
            </a:r>
            <a:r>
              <a:rPr lang="en-GB" sz="1800" b="0" i="0" u="none" strike="noStrike" baseline="0" dirty="0">
                <a:solidFill>
                  <a:srgbClr val="000000"/>
                </a:solidFill>
                <a:latin typeface="Constantia" panose="02030602050306030303" pitchFamily="18" charset="0"/>
              </a:rPr>
              <a:t>studies may take other measures to avoid deviations from intended intervention, such as treating participants according to strict criteria that prevent administration of non-protocol interventions.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000000"/>
              </a:solidFill>
              <a:latin typeface="Constantia" panose="0203060205030603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000000"/>
                </a:solidFill>
                <a:latin typeface="Constantia" panose="02030602050306030303" pitchFamily="18" charset="0"/>
              </a:rPr>
              <a:t>Regardless of whether it is appropriate, blinding trial participants is difficult or impossible in some contexts – for example in a trial comparing a surgical with a non-surgical intervention.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29</a:t>
            </a:fld>
            <a:endParaRPr lang="en-GB" dirty="0"/>
          </a:p>
        </p:txBody>
      </p:sp>
    </p:spTree>
    <p:extLst>
      <p:ext uri="{BB962C8B-B14F-4D97-AF65-F5344CB8AC3E}">
        <p14:creationId xmlns:p14="http://schemas.microsoft.com/office/powerpoint/2010/main" val="425691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604838" y="806450"/>
            <a:ext cx="5373687" cy="4030663"/>
          </a:xfrm>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AU" altLang="en-US" sz="1200" dirty="0"/>
              <a:t>We try to minimize bias throughout the review process. For example, we try to establish objective inclusion criteria so that potentially eligible studies aren’t unfairly excluded. And we conduct a rigorous search to minimize the risk of missing some eligible studies.</a:t>
            </a:r>
          </a:p>
          <a:p>
            <a:pPr>
              <a:lnSpc>
                <a:spcPct val="90000"/>
              </a:lnSpc>
            </a:pPr>
            <a:endParaRPr lang="en-AU" altLang="en-US" sz="1200" dirty="0"/>
          </a:p>
          <a:p>
            <a:pPr>
              <a:lnSpc>
                <a:spcPct val="90000"/>
              </a:lnSpc>
            </a:pPr>
            <a:r>
              <a:rPr lang="en-AU" altLang="en-US" sz="1200" dirty="0"/>
              <a:t>As well as minimizing bias introduced by our own methods, systematic reviews depend for their results on the results of the individual included studies. If the included studies are affected by bias, then the review results will be biased – ‘garbage in, garbage out’.</a:t>
            </a:r>
          </a:p>
          <a:p>
            <a:pPr>
              <a:lnSpc>
                <a:spcPct val="90000"/>
              </a:lnSpc>
            </a:pPr>
            <a:endParaRPr lang="en-AU" altLang="en-US" sz="1200" dirty="0"/>
          </a:p>
          <a:p>
            <a:pPr>
              <a:lnSpc>
                <a:spcPct val="90000"/>
              </a:lnSpc>
            </a:pPr>
            <a:r>
              <a:rPr lang="en-AU" altLang="en-US" sz="1200" dirty="0"/>
              <a:t>Here we introduce the tool that Cochrane Review authors are expected to use when they include randomized trials: RoB 2. </a:t>
            </a:r>
          </a:p>
          <a:p>
            <a:pPr>
              <a:lnSpc>
                <a:spcPct val="90000"/>
              </a:lnSpc>
            </a:pPr>
            <a:r>
              <a:rPr lang="en-AU" altLang="en-US" sz="1200" dirty="0"/>
              <a:t>We will describe the tool, show how it’s put into practice, and discuss how the RoB 2 assessments should be incorporated into the review.</a:t>
            </a:r>
          </a:p>
          <a:p>
            <a:endParaRPr lang="en-US" altLang="en-US" dirty="0"/>
          </a:p>
          <a:p>
            <a:r>
              <a:rPr lang="en-US" altLang="en-US" dirty="0"/>
              <a:t>Note that this presentation provides only an overview of the methodology for assessing risk of bias in included studies using RoB 2. More guidance on how to assess risk of bias, and on each of the specific topics we discuss, is available in the Handbook. Full, detailed guidance is available at riskofbias.info. Authors should be encouraged, at minimum, to read Handbook Ch</a:t>
            </a:r>
            <a:r>
              <a:rPr lang="hr-HR" altLang="en-US" dirty="0"/>
              <a:t>a</a:t>
            </a:r>
            <a:r>
              <a:rPr lang="en-US" altLang="en-US" dirty="0" err="1"/>
              <a:t>pter</a:t>
            </a:r>
            <a:r>
              <a:rPr lang="en-US" altLang="en-US" dirty="0"/>
              <a:t> 8 in full before proceeding. Fully informed assessments of risk of bias using RoB 2 require reference to the full guidance document.</a:t>
            </a:r>
          </a:p>
          <a:p>
            <a:endParaRPr lang="en-US" altLang="en-US" dirty="0"/>
          </a:p>
        </p:txBody>
      </p:sp>
    </p:spTree>
    <p:extLst>
      <p:ext uri="{BB962C8B-B14F-4D97-AF65-F5344CB8AC3E}">
        <p14:creationId xmlns:p14="http://schemas.microsoft.com/office/powerpoint/2010/main" val="1448506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consider a large individual-randomized trial of screening for colorectal cancer, in which 55% of intervention group patients (those who received an invitation to be screened) actually attended screening.</a:t>
            </a:r>
          </a:p>
          <a:p>
            <a:endParaRPr lang="en-GB" dirty="0"/>
          </a:p>
          <a:p>
            <a:r>
              <a:rPr lang="hr-HR" dirty="0"/>
              <a:t>[NOTE TO TRAINERS: If you have time,</a:t>
            </a:r>
            <a:r>
              <a:rPr lang="en-GB" dirty="0"/>
              <a:t> pause before clicking and ask: “What could we learn from this trial? Who would be interested in the results?</a:t>
            </a:r>
            <a:r>
              <a:rPr lang="hr-HR" dirty="0"/>
              <a:t>]</a:t>
            </a:r>
            <a:endParaRPr lang="en-GB" dirty="0"/>
          </a:p>
          <a:p>
            <a:endParaRPr lang="en-GB" dirty="0"/>
          </a:p>
          <a:p>
            <a:r>
              <a:rPr lang="en-GB" dirty="0"/>
              <a:t>[CLICK] We may be interested in either or both of:</a:t>
            </a:r>
          </a:p>
          <a:p>
            <a:endParaRPr lang="en-GB" dirty="0"/>
          </a:p>
          <a:p>
            <a:pPr algn="l"/>
            <a:r>
              <a:rPr lang="en-GB" dirty="0"/>
              <a:t>1. The effect of assignment to </a:t>
            </a:r>
            <a:r>
              <a:rPr lang="en-GB" sz="1800" b="0" i="0" u="none" strike="noStrike" baseline="0" dirty="0">
                <a:solidFill>
                  <a:srgbClr val="000000"/>
                </a:solidFill>
                <a:latin typeface="Constantia" panose="02030602050306030303" pitchFamily="18" charset="0"/>
              </a:rPr>
              <a:t>the interventions at baseline (regardless of whether the interventions are received during follow-up). This is sometimes known as the ‘intention-to-treat effect’). In the screening trial example, this effect may be of </a:t>
            </a:r>
            <a:r>
              <a:rPr lang="en-GB" sz="1800" dirty="0"/>
              <a:t>most interest to a policymaker considering whether to introduce a screening programme, because they want to know the overall effect at population level</a:t>
            </a:r>
          </a:p>
          <a:p>
            <a:pPr algn="l"/>
            <a:endParaRPr lang="en-GB" sz="1800" b="0" i="0" u="none" strike="noStrike" baseline="0" dirty="0">
              <a:solidFill>
                <a:srgbClr val="000000"/>
              </a:solidFill>
              <a:latin typeface="Constantia" panose="02030602050306030303" pitchFamily="18" charset="0"/>
            </a:endParaRPr>
          </a:p>
          <a:p>
            <a:pPr algn="l"/>
            <a:r>
              <a:rPr lang="en-GB" sz="1800" b="0" i="0" u="none" strike="noStrike" baseline="0" dirty="0">
                <a:solidFill>
                  <a:srgbClr val="000000"/>
                </a:solidFill>
                <a:latin typeface="Constantia" panose="02030602050306030303" pitchFamily="18" charset="0"/>
              </a:rPr>
              <a:t>2. The effect of adhering to intervention as specified in the trial protocol. This is sometimes known as the ‘per-protocol effect’. In the screening trial example, this may be of most interest to a patient deciding whether to be screened.</a:t>
            </a:r>
          </a:p>
          <a:p>
            <a:pPr algn="l"/>
            <a:endParaRPr lang="en-GB" sz="1800" b="0" i="0" u="none" strike="noStrike" baseline="0" dirty="0">
              <a:solidFill>
                <a:srgbClr val="000000"/>
              </a:solidFill>
              <a:latin typeface="Constantia" panose="0203060205030603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000000"/>
                </a:solidFill>
                <a:latin typeface="Constantia" panose="02030602050306030303" pitchFamily="18" charset="0"/>
              </a:rPr>
              <a:t>Risk of bias assessment is simplest when we address the effect </a:t>
            </a:r>
            <a:r>
              <a:rPr lang="en-GB" sz="1800" dirty="0">
                <a:solidFill>
                  <a:schemeClr val="bg1"/>
                </a:solidFill>
                <a:cs typeface="Arial" charset="0"/>
              </a:rPr>
              <a:t>of assignment to intervention (the ‘intention-to- treat’ [ITT] effect). This effect is addressed in most Cochrane </a:t>
            </a:r>
            <a:r>
              <a:rPr lang="hr-HR" sz="1800" dirty="0">
                <a:solidFill>
                  <a:schemeClr val="bg1"/>
                </a:solidFill>
                <a:cs typeface="Arial" charset="0"/>
              </a:rPr>
              <a:t>R</a:t>
            </a:r>
            <a:r>
              <a:rPr lang="en-GB" sz="1800" dirty="0" err="1">
                <a:solidFill>
                  <a:schemeClr val="bg1"/>
                </a:solidFill>
                <a:cs typeface="Arial" charset="0"/>
              </a:rPr>
              <a:t>eviews</a:t>
            </a:r>
            <a:r>
              <a:rPr lang="en-GB" sz="1800" dirty="0">
                <a:solidFill>
                  <a:schemeClr val="bg1"/>
                </a:solidFill>
                <a:cs typeface="Arial" charset="0"/>
              </a:rPr>
              <a:t>.</a:t>
            </a:r>
            <a:endParaRPr lang="en-GB" sz="1800" b="0" i="0" u="none" strike="noStrike" baseline="0" dirty="0">
              <a:solidFill>
                <a:srgbClr val="000000"/>
              </a:solidFill>
              <a:latin typeface="Constantia" panose="02030602050306030303" pitchFamily="18" charset="0"/>
            </a:endParaRPr>
          </a:p>
          <a:p>
            <a:pPr algn="l"/>
            <a:endParaRPr lang="en-GB" sz="1800" b="0" i="0" u="none" strike="noStrike" baseline="0" dirty="0">
              <a:solidFill>
                <a:srgbClr val="000000"/>
              </a:solidFill>
              <a:latin typeface="Constantia" panose="02030602050306030303" pitchFamily="18" charset="0"/>
            </a:endParaRPr>
          </a:p>
          <a:p>
            <a:pPr algn="l"/>
            <a:r>
              <a:rPr lang="en-GB" sz="1800" b="0" i="0" u="none" strike="noStrike" baseline="0" dirty="0">
                <a:solidFill>
                  <a:srgbClr val="000000"/>
                </a:solidFill>
                <a:latin typeface="Constantia" panose="02030602050306030303" pitchFamily="18" charset="0"/>
              </a:rPr>
              <a:t>IMPORTANT POINT: At this point we have not discussed the analyses that should be used to estimate these two effects. If participants raise this issue, you can comment that we use an ‘intention-to-treat’ analysis to estimate the effect of assignment to intervention, and that Cochrane </a:t>
            </a:r>
            <a:r>
              <a:rPr lang="hr-HR" sz="1800" b="0" i="0" u="none" strike="noStrike" baseline="0" dirty="0">
                <a:solidFill>
                  <a:schemeClr val="bg1"/>
                </a:solidFill>
                <a:latin typeface="Constantia" panose="02030602050306030303" pitchFamily="18" charset="0"/>
                <a:cs typeface="Arial" charset="0"/>
              </a:rPr>
              <a:t>R</a:t>
            </a:r>
            <a:r>
              <a:rPr lang="en-GB" sz="1800" dirty="0" err="1">
                <a:solidFill>
                  <a:schemeClr val="bg1"/>
                </a:solidFill>
                <a:cs typeface="Arial" charset="0"/>
              </a:rPr>
              <a:t>eviews</a:t>
            </a:r>
            <a:r>
              <a:rPr lang="en-GB" sz="1800" dirty="0">
                <a:solidFill>
                  <a:schemeClr val="bg1"/>
                </a:solidFill>
                <a:cs typeface="Arial" charset="0"/>
              </a:rPr>
              <a:t> usually address the effect of assignment to intervention</a:t>
            </a:r>
            <a:r>
              <a:rPr lang="en-GB" sz="1800" b="0" i="0" u="none" strike="noStrike" baseline="0" dirty="0">
                <a:solidFill>
                  <a:srgbClr val="000000"/>
                </a:solidFill>
                <a:latin typeface="Constantia" panose="02030602050306030303" pitchFamily="18" charset="0"/>
              </a:rPr>
              <a:t>. The per-protocol effect may be of great interest, but it is usually hard to estimate, and some commonly used estimators may be seriously biased. We address these issues in subsequent slides.</a:t>
            </a:r>
          </a:p>
          <a:p>
            <a:pPr algn="l"/>
            <a:endParaRPr lang="en-GB" sz="1800" b="0" i="0" u="none" strike="noStrike" baseline="0" dirty="0">
              <a:solidFill>
                <a:srgbClr val="000000"/>
              </a:solidFill>
              <a:latin typeface="Constantia" panose="02030602050306030303" pitchFamily="18" charset="0"/>
            </a:endParaRPr>
          </a:p>
          <a:p>
            <a:pPr algn="l"/>
            <a:endParaRPr lang="en-GB" sz="1800" b="0" i="0" u="none" strike="noStrike" baseline="0" dirty="0">
              <a:solidFill>
                <a:srgbClr val="000000"/>
              </a:solidFill>
              <a:latin typeface="Constantia" panose="02030602050306030303" pitchFamily="18" charset="0"/>
            </a:endParaRPr>
          </a:p>
        </p:txBody>
      </p:sp>
      <p:sp>
        <p:nvSpPr>
          <p:cNvPr id="4" name="Slide Number Placeholder 3"/>
          <p:cNvSpPr>
            <a:spLocks noGrp="1"/>
          </p:cNvSpPr>
          <p:nvPr>
            <p:ph type="sldNum" sz="quarter" idx="5"/>
          </p:nvPr>
        </p:nvSpPr>
        <p:spPr/>
        <p:txBody>
          <a:bodyPr/>
          <a:lstStyle/>
          <a:p>
            <a:fld id="{49DD4D23-C98A-435E-AE88-9061F8349B02}" type="slidenum">
              <a:rPr lang="en-GB" smtClean="0"/>
              <a:pPr/>
              <a:t>30</a:t>
            </a:fld>
            <a:endParaRPr lang="en-GB" dirty="0"/>
          </a:p>
        </p:txBody>
      </p:sp>
    </p:spTree>
    <p:extLst>
      <p:ext uri="{BB962C8B-B14F-4D97-AF65-F5344CB8AC3E}">
        <p14:creationId xmlns:p14="http://schemas.microsoft.com/office/powerpoint/2010/main" val="2730738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Here is a real example from a randomized trial of the effect of flexible s</a:t>
            </a:r>
            <a:r>
              <a:rPr lang="en-GB" b="0" i="0" dirty="0">
                <a:solidFill>
                  <a:srgbClr val="333333"/>
                </a:solidFill>
                <a:effectLst/>
                <a:latin typeface="Guardian TextSans Web"/>
              </a:rPr>
              <a:t>igmoidoscopy screening on colorectal cancer incidence and mortality conducted in Oslo city and Telemark County, Norway (JAMA </a:t>
            </a:r>
            <a:r>
              <a:rPr lang="fr-FR" b="0" i="0" dirty="0">
                <a:solidFill>
                  <a:srgbClr val="333333"/>
                </a:solidFill>
                <a:effectLst/>
                <a:latin typeface="Guardian TextSans Web"/>
              </a:rPr>
              <a:t>2014; 312(6): 606-615, doi:10.1001/jama.2014.8266). Of </a:t>
            </a:r>
            <a:r>
              <a:rPr lang="en-GB" b="0" i="0" dirty="0">
                <a:solidFill>
                  <a:srgbClr val="333333"/>
                </a:solidFill>
                <a:effectLst/>
                <a:latin typeface="Guardian TextSans Web"/>
              </a:rPr>
              <a:t>98 792 participants included in the intention-to-screen analyses, 20 572 (screening group) were invited to undergo screening and 78 220 (the control group) were not invited.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33333"/>
              </a:solidFill>
              <a:effectLst/>
              <a:latin typeface="Guardian TextSans We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Guardian TextSans Web"/>
              </a:rPr>
              <a:t>[CLICK] As expected, the incidence of colorectal cancer was higher early in the follow up period, because screening detects cancers earlier. However, the incidence of cancer was subsequently lower in the screening group, and in an intention-to-screen analysis the hazard ratio (averaged across 13 years of follow up) was </a:t>
            </a:r>
            <a:r>
              <a:rPr lang="en-GB" dirty="0"/>
              <a:t>0.80 (95% CI 0.70 to 0.92).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33333"/>
              </a:solidFill>
              <a:effectLst/>
              <a:latin typeface="Guardian TextSans We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Guardian TextSans Web"/>
              </a:rPr>
              <a:t>[CLICK] This corresponds to the 10 year incidence of colorectal cancer being 0.22% lower in those invited to undergo screening </a:t>
            </a:r>
            <a:r>
              <a:rPr lang="en-GB" dirty="0"/>
              <a:t>(95% CI −0.38% to -0.06%). In addition, the authors used an instrumental variable analysis to estimate the effect of screening in people who accepted the invitation (an ‘adherence-adjusted’ analysis). This analysis estimated that the per-protocol effect (the effect of being screened compared with not being screened) was a reduction of 0.42% in the 10-year incidence of colorectal cancer </a:t>
            </a:r>
            <a:r>
              <a:rPr lang="pl-PL" dirty="0"/>
              <a:t>(95%</a:t>
            </a:r>
            <a:r>
              <a:rPr lang="en-GB" dirty="0"/>
              <a:t> </a:t>
            </a:r>
            <a:r>
              <a:rPr lang="pl-PL" dirty="0"/>
              <a:t>CI −0.</a:t>
            </a:r>
            <a:r>
              <a:rPr lang="en-GB" dirty="0"/>
              <a:t>69</a:t>
            </a:r>
            <a:r>
              <a:rPr lang="pl-PL" dirty="0"/>
              <a:t>%</a:t>
            </a:r>
            <a:r>
              <a:rPr lang="en-GB" dirty="0"/>
              <a:t> to -</a:t>
            </a:r>
            <a:r>
              <a:rPr lang="pl-PL" dirty="0"/>
              <a:t>0.</a:t>
            </a:r>
            <a:r>
              <a:rPr lang="en-GB" dirty="0"/>
              <a:t>1</a:t>
            </a:r>
            <a:r>
              <a:rPr lang="pl-PL" dirty="0"/>
              <a:t>5%)</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33333"/>
              </a:solidFill>
              <a:effectLst/>
              <a:latin typeface="Guardian TextSans Web"/>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33333"/>
              </a:solidFill>
              <a:effectLst/>
              <a:latin typeface="Guardian TextSans Web"/>
            </a:endParaRPr>
          </a:p>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31</a:t>
            </a:fld>
            <a:endParaRPr lang="en-GB" dirty="0"/>
          </a:p>
        </p:txBody>
      </p:sp>
    </p:spTree>
    <p:extLst>
      <p:ext uri="{BB962C8B-B14F-4D97-AF65-F5344CB8AC3E}">
        <p14:creationId xmlns:p14="http://schemas.microsoft.com/office/powerpoint/2010/main" val="4169863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We’ve already said that </a:t>
            </a:r>
            <a:r>
              <a:rPr lang="en-GB" sz="1200" dirty="0">
                <a:solidFill>
                  <a:schemeClr val="bg1"/>
                </a:solidFill>
                <a:cs typeface="Arial" charset="0"/>
              </a:rPr>
              <a:t>Cochrane </a:t>
            </a:r>
            <a:r>
              <a:rPr lang="hr-HR" sz="1200" dirty="0">
                <a:solidFill>
                  <a:schemeClr val="bg1"/>
                </a:solidFill>
                <a:cs typeface="Arial" charset="0"/>
              </a:rPr>
              <a:t>R</a:t>
            </a:r>
            <a:r>
              <a:rPr lang="en-GB" sz="1200" dirty="0" err="1">
                <a:solidFill>
                  <a:schemeClr val="bg1"/>
                </a:solidFill>
                <a:cs typeface="Arial" charset="0"/>
              </a:rPr>
              <a:t>eviews</a:t>
            </a:r>
            <a:r>
              <a:rPr lang="en-GB" sz="1200" dirty="0">
                <a:solidFill>
                  <a:schemeClr val="bg1"/>
                </a:solidFill>
                <a:cs typeface="Arial" charset="0"/>
              </a:rPr>
              <a:t> usually address the effect of assignment to intervention. You are probably aware that the primary analysis of a randomized trial should usually be an </a:t>
            </a:r>
            <a:r>
              <a:rPr lang="en-GB" dirty="0"/>
              <a:t>‘intention-to-treat’ (ITT) analysis. In such analysis we: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t>analyse participants in the intervention groups to which they were randomized, regardless of the intervention received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t>include all randomized participants in the analysis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t>measure outcome data on all participants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Of course, outcome data may not be available on all participants. Bias due to missing outcome data is assessed in a separate domain, so missing outcome data do not affect the assessment of bias due to deviations from intended interventions.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Providing that the analysis is appropriate (which means that we analyse participants in the intervention groups to which they were randomized, regardless of the intervention received AND that we include all randomized participants in the analysis), assessing the risk of bias due to deviations from intended intervention should be straightforward. In summary: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in blinded trials, risk of bias due to deviations from intended intervention </a:t>
            </a:r>
            <a:r>
              <a:rPr lang="en-GB" b="1" dirty="0">
                <a:solidFill>
                  <a:srgbClr val="00B050"/>
                </a:solidFill>
              </a:rPr>
              <a:t>will be low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in unblinded trials, risk of bias due to deviations from intended intervention </a:t>
            </a:r>
            <a:r>
              <a:rPr lang="en-GB" b="1" dirty="0">
                <a:solidFill>
                  <a:srgbClr val="00B050"/>
                </a:solidFill>
              </a:rPr>
              <a:t>will usually be 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32</a:t>
            </a:fld>
            <a:endParaRPr lang="en-GB" dirty="0"/>
          </a:p>
        </p:txBody>
      </p:sp>
    </p:spTree>
    <p:extLst>
      <p:ext uri="{BB962C8B-B14F-4D97-AF65-F5344CB8AC3E}">
        <p14:creationId xmlns:p14="http://schemas.microsoft.com/office/powerpoint/2010/main" val="4266265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we assess the effect of assignment to intervention, most deviations from the protocol interventions are not relevant to risk of bias assessments. In </a:t>
            </a:r>
            <a:r>
              <a:rPr lang="en-GB" dirty="0" err="1"/>
              <a:t>RoB</a:t>
            </a:r>
            <a:r>
              <a:rPr lang="en-GB" dirty="0"/>
              <a:t> 2 we assess only deviations that arose because of the trial context. By “trial context”, we mean specifically related to the fact that interventions were delivered in a randomized trial, in which the requirement for informed consent can influence participants’ behaviour, and it is possible that trial personnel undermine trial comparisons, for conscious or unconscious reasons.</a:t>
            </a:r>
          </a:p>
          <a:p>
            <a:endParaRPr lang="en-GB" dirty="0"/>
          </a:p>
          <a:p>
            <a:r>
              <a:rPr lang="en-GB" dirty="0"/>
              <a:t>We therefore ask:</a:t>
            </a:r>
          </a:p>
          <a:p>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Whether the process of </a:t>
            </a:r>
            <a:r>
              <a:rPr lang="en-GB" b="1" dirty="0"/>
              <a:t>recruiting and engaging with participants</a:t>
            </a:r>
            <a:r>
              <a:rPr lang="en-GB" dirty="0"/>
              <a:t> affected their behaviour. For example, participants assigned to the comparator group may feel unlucky and therefore seek the experimental intervention. Importantly, non-adherence </a:t>
            </a:r>
            <a:r>
              <a:rPr lang="en-GB" b="0" dirty="0"/>
              <a:t>to assigned intervention by trial participants does not cause bias in the effect of assignment to intervention unless it is related to the process of recruiting and engaging participants.</a:t>
            </a:r>
          </a:p>
          <a:p>
            <a:pPr marL="228600" indent="-228600">
              <a:buAutoNum type="arabicPeriod"/>
            </a:pPr>
            <a:endParaRPr lang="en-GB" dirty="0"/>
          </a:p>
          <a:p>
            <a:pPr marL="228600" indent="-228600">
              <a:buAutoNum type="arabicPeriod"/>
            </a:pPr>
            <a:r>
              <a:rPr lang="en-GB" dirty="0"/>
              <a:t>Whether </a:t>
            </a:r>
            <a:r>
              <a:rPr lang="en-GB" b="1" dirty="0"/>
              <a:t>trial personnel undermined trial comparisons </a:t>
            </a:r>
            <a:r>
              <a:rPr lang="en-GB" dirty="0"/>
              <a:t>by implementing non-protocol interventions or failing to implement the protocol interventions. This could happen through unconscious processes (for example, trial personnel lack equipoise, leading them to administer non-protocol interventions in one group) or through conscious processes (for example, a conflict of interest means that trial investigators use non-protocol interventions more in the group that they favour).</a:t>
            </a:r>
          </a:p>
          <a:p>
            <a:pPr marL="0" indent="0">
              <a:buNone/>
            </a:pPr>
            <a:endParaRPr lang="en-GB" dirty="0"/>
          </a:p>
          <a:p>
            <a:pPr marL="0" indent="0">
              <a:buNone/>
            </a:pPr>
            <a:r>
              <a:rPr lang="en-GB" dirty="0"/>
              <a:t>Importantly, no other types of deviation from the protocol interventions are relevant in assessing bias in the effect of assignment to intervention.</a:t>
            </a:r>
          </a:p>
          <a:p>
            <a:pPr marL="0" indent="0">
              <a:buNone/>
            </a:pPr>
            <a:endParaRPr lang="en-GB" dirty="0"/>
          </a:p>
          <a:p>
            <a:pPr marL="0" indent="0">
              <a:buNone/>
            </a:pPr>
            <a:endParaRPr lang="en-GB" dirty="0"/>
          </a:p>
          <a:p>
            <a:pPr marL="0" indent="0">
              <a:buNone/>
            </a:pPr>
            <a:br>
              <a:rPr lang="en-GB" dirty="0"/>
            </a:br>
            <a:endParaRPr lang="en-GB" dirty="0"/>
          </a:p>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33</a:t>
            </a:fld>
            <a:endParaRPr lang="en-GB" dirty="0"/>
          </a:p>
        </p:txBody>
      </p:sp>
    </p:spTree>
    <p:extLst>
      <p:ext uri="{BB962C8B-B14F-4D97-AF65-F5344CB8AC3E}">
        <p14:creationId xmlns:p14="http://schemas.microsoft.com/office/powerpoint/2010/main" val="3909161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Because of time constraints, this presentation does not discuss how to assess bias in the effect of adhering to intervention (the per-protocol effect). This is discussed in the detailed </a:t>
            </a:r>
            <a:r>
              <a:rPr lang="en-GB" dirty="0" err="1"/>
              <a:t>RoB</a:t>
            </a:r>
            <a:r>
              <a:rPr lang="en-GB" dirty="0"/>
              <a:t> 2 guidance document.</a:t>
            </a:r>
            <a:endParaRPr lang="hr-HR" dirty="0"/>
          </a:p>
          <a:p>
            <a:r>
              <a:rPr lang="hr-HR" dirty="0"/>
              <a:t>[NOTE TO TRAINERS: You may also encourage the learners to watch the recording of a webinar explaining the domain 2 </a:t>
            </a:r>
            <a:r>
              <a:rPr lang="en-GB" altLang="en-US" dirty="0"/>
              <a:t>‘Bias due to deviations from intended intervention</a:t>
            </a:r>
            <a:r>
              <a:rPr lang="hr-HR" altLang="en-US" dirty="0"/>
              <a:t>’</a:t>
            </a:r>
            <a:r>
              <a:rPr lang="hr-HR" dirty="0"/>
              <a:t> in more detail: https://training.cochrane.org/resource/rob-2-domain-2-bias-due-deviations-intended-interventions]</a:t>
            </a:r>
            <a:endParaRPr lang="en-GB" dirty="0"/>
          </a:p>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34</a:t>
            </a:fld>
            <a:endParaRPr lang="en-GB" dirty="0"/>
          </a:p>
        </p:txBody>
      </p:sp>
    </p:spTree>
    <p:extLst>
      <p:ext uri="{BB962C8B-B14F-4D97-AF65-F5344CB8AC3E}">
        <p14:creationId xmlns:p14="http://schemas.microsoft.com/office/powerpoint/2010/main" val="40420357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The third </a:t>
            </a:r>
            <a:r>
              <a:rPr lang="en-GB" altLang="en-US" dirty="0" err="1"/>
              <a:t>RoB</a:t>
            </a:r>
            <a:r>
              <a:rPr lang="en-GB" altLang="en-US" dirty="0"/>
              <a:t> 2 bias domain addresses bias due to missing outcome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35</a:t>
            </a:fld>
            <a:endParaRPr lang="en-GB" dirty="0"/>
          </a:p>
        </p:txBody>
      </p:sp>
    </p:spTree>
    <p:extLst>
      <p:ext uri="{BB962C8B-B14F-4D97-AF65-F5344CB8AC3E}">
        <p14:creationId xmlns:p14="http://schemas.microsoft.com/office/powerpoint/2010/main" val="17408404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A8D58A7-A1BC-41E3-9CE7-02379834B620}" type="slidenum">
              <a:rPr lang="en-US" altLang="en-US" sz="1300">
                <a:latin typeface="Times New Roman" panose="02020603050405020304" pitchFamily="18" charset="0"/>
              </a:rPr>
              <a:pPr eaLnBrk="1" hangingPunct="1">
                <a:spcBef>
                  <a:spcPct val="0"/>
                </a:spcBef>
              </a:pPr>
              <a:t>36</a:t>
            </a:fld>
            <a:endParaRPr lang="en-US" altLang="en-US" sz="1300">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xfrm>
            <a:off x="604838" y="806450"/>
            <a:ext cx="5373687" cy="4030663"/>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It is often not possible to measure or ascertain the outcome for all participants who were randomized. When this happens, we say that outcome data are missing. </a:t>
            </a:r>
            <a:r>
              <a:rPr lang="en-AU" altLang="en-US" dirty="0"/>
              <a:t>There are several possible reasons for this.</a:t>
            </a:r>
          </a:p>
          <a:p>
            <a:endParaRPr lang="en-AU" altLang="en-US" dirty="0"/>
          </a:p>
          <a:p>
            <a:r>
              <a:rPr lang="en-AU" altLang="en-US" dirty="0"/>
              <a:t>[NOTE TO TRAINERS: ASK: What are possible reasons for outcome data to be missing? The most common reasons are listed on the next slide]</a:t>
            </a:r>
          </a:p>
        </p:txBody>
      </p:sp>
    </p:spTree>
    <p:extLst>
      <p:ext uri="{BB962C8B-B14F-4D97-AF65-F5344CB8AC3E}">
        <p14:creationId xmlns:p14="http://schemas.microsoft.com/office/powerpoint/2010/main" val="3168196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A8D58A7-A1BC-41E3-9CE7-02379834B620}" type="slidenum">
              <a:rPr lang="en-US" altLang="en-US" sz="1300">
                <a:latin typeface="Times New Roman" panose="02020603050405020304" pitchFamily="18" charset="0"/>
              </a:rPr>
              <a:pPr eaLnBrk="1" hangingPunct="1">
                <a:spcBef>
                  <a:spcPct val="0"/>
                </a:spcBef>
              </a:pPr>
              <a:t>37</a:t>
            </a:fld>
            <a:endParaRPr lang="en-US" altLang="en-US" sz="1300">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xfrm>
            <a:off x="604838" y="806450"/>
            <a:ext cx="5373687" cy="4030663"/>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r>
              <a:rPr lang="en-AU" altLang="en-US" dirty="0"/>
              <a:t>There are several possible reasons for missing outcome data:</a:t>
            </a:r>
          </a:p>
          <a:p>
            <a:endParaRPr lang="en-AU" altLang="en-US" dirty="0"/>
          </a:p>
          <a:p>
            <a:pPr marL="171450" indent="-171450">
              <a:buFontTx/>
              <a:buChar char="-"/>
            </a:pPr>
            <a:r>
              <a:rPr lang="en-AU" altLang="en-US" dirty="0"/>
              <a:t>Participants may be lost to follow-up, or they may choose to withdraw from the study.</a:t>
            </a:r>
          </a:p>
          <a:p>
            <a:pPr marL="171450" indent="-171450">
              <a:buFontTx/>
              <a:buChar char="-"/>
            </a:pPr>
            <a:r>
              <a:rPr lang="en-AU" altLang="en-US" dirty="0"/>
              <a:t>The outcome may be missing because participants missed the study visit when it should have been measured, even though they did not withdraw from the trial.</a:t>
            </a:r>
          </a:p>
          <a:p>
            <a:pPr marL="171450" indent="-171450">
              <a:buFontTx/>
              <a:buChar char="-"/>
            </a:pPr>
            <a:r>
              <a:rPr lang="en-AU" altLang="en-US" dirty="0"/>
              <a:t>Participants may die, which means that a non-mortality outcome cannot be measured.</a:t>
            </a:r>
          </a:p>
          <a:p>
            <a:pPr marL="171450" indent="-171450">
              <a:buFontTx/>
              <a:buChar char="-"/>
            </a:pPr>
            <a:endParaRPr lang="en-AU" altLang="en-US" dirty="0"/>
          </a:p>
          <a:p>
            <a:pPr marL="0" indent="0">
              <a:buFontTx/>
              <a:buNone/>
            </a:pPr>
            <a:r>
              <a:rPr lang="en-AU" altLang="en-US" dirty="0"/>
              <a:t>It is also possible that trial authors choose to exclude some participants from analyses, even though their outcomes were measured. This issue is not considered within the missing outcome data bias domain. This is because it is covered within domain 2 (bias due to deviations from intended intervention).</a:t>
            </a:r>
          </a:p>
          <a:p>
            <a:endParaRPr lang="en-AU" altLang="en-US" dirty="0"/>
          </a:p>
        </p:txBody>
      </p:sp>
    </p:spTree>
    <p:extLst>
      <p:ext uri="{BB962C8B-B14F-4D97-AF65-F5344CB8AC3E}">
        <p14:creationId xmlns:p14="http://schemas.microsoft.com/office/powerpoint/2010/main" val="3370634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D0AE9CC-678D-4627-9AA8-EE315FCDC043}" type="slidenum">
              <a:rPr lang="en-GB" altLang="en-US" sz="1300">
                <a:latin typeface="Times New Roman" panose="02020603050405020304" pitchFamily="18" charset="0"/>
              </a:rPr>
              <a:pPr eaLnBrk="1" hangingPunct="1">
                <a:spcBef>
                  <a:spcPct val="0"/>
                </a:spcBef>
              </a:pPr>
              <a:t>38</a:t>
            </a:fld>
            <a:endParaRPr lang="en-GB" altLang="en-US" sz="1300">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xfrm>
            <a:off x="604838" y="806450"/>
            <a:ext cx="5373687" cy="4030663"/>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dirty="0"/>
              <a:t>It would be great if there was a simple threshold for the proportion of participants with missing outcome data below which the risk of bias is 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dirty="0"/>
              <a:t>Unfortunately, there is no such threshold. But when </a:t>
            </a:r>
            <a:r>
              <a:rPr lang="en-GB" altLang="en-US" sz="1800" dirty="0"/>
              <a:t>missing outcome data lead to bias, the extent of bias will increase as the amount of missing outcome data increases.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800" dirty="0"/>
              <a:t>The reason there is no simple threshold is that the potential </a:t>
            </a:r>
            <a:r>
              <a:rPr lang="en-GB" altLang="en-US" dirty="0"/>
              <a:t>impact of missing data on estimated intervention effects depends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1. The number of participants with missing data. The more participants with missing outcome data, the greater the potential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2. The type of outcome (e.g. continuous outcome, dichotomous outcome, time-to-event outcome). For the same proportion of participants with missing outcome data, the impact may be greater for dichotomous than continuous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3. F</a:t>
            </a:r>
            <a:r>
              <a:rPr lang="en-GB" altLang="en-US" dirty="0"/>
              <a:t>or dichotomous outcomes, the risk of the event. When the outcome is rare, missing outcomes can have a big impact on the estimated effect of intervention. This happens if the participants with missing outcome data tend to be those who experienced the event.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800" dirty="0"/>
          </a:p>
        </p:txBody>
      </p:sp>
    </p:spTree>
    <p:extLst>
      <p:ext uri="{BB962C8B-B14F-4D97-AF65-F5344CB8AC3E}">
        <p14:creationId xmlns:p14="http://schemas.microsoft.com/office/powerpoint/2010/main" val="18487034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Statistical theory tells us the circumstances in which missing outcome data lead to bias. To understand this, we need to think about the true value of the outcome in participants with missing outcome data. This sounds strange. It means the value of the outcome that we would have measured, if we had been able to measure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For example, consider a </a:t>
            </a:r>
            <a:r>
              <a:rPr lang="en-GB" dirty="0"/>
              <a:t>trial of cognitive behavioural therapy compared with usual care for depression. Participants may not attend clinic for the follow up visit where their outcome should have been measured. The true value of their outcome is the value (depression scale score) that we would have measured if we had been able to administer the measuring instrument.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In such an example, the likelihood that </a:t>
            </a:r>
            <a:r>
              <a:rPr lang="en-GB" dirty="0"/>
              <a:t>the outcome is missing depends on its true value. This implies that the measured depression outcomes will differ systematically from the true values of the missing depression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39</a:t>
            </a:fld>
            <a:endParaRPr lang="en-GB" dirty="0"/>
          </a:p>
        </p:txBody>
      </p:sp>
    </p:spTree>
    <p:extLst>
      <p:ext uri="{BB962C8B-B14F-4D97-AF65-F5344CB8AC3E}">
        <p14:creationId xmlns:p14="http://schemas.microsoft.com/office/powerpoint/2010/main" val="3372833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6FB2875-0574-479B-99EF-819E33B57DBF}" type="slidenum">
              <a:rPr lang="en-US" altLang="en-US" sz="1300">
                <a:latin typeface="Times New Roman" panose="02020603050405020304" pitchFamily="18" charset="0"/>
              </a:rPr>
              <a:pPr eaLnBrk="1" hangingPunct="1">
                <a:spcBef>
                  <a:spcPct val="0"/>
                </a:spcBef>
              </a:pPr>
              <a:t>4</a:t>
            </a:fld>
            <a:endParaRPr lang="en-US" altLang="en-US" sz="1300">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xfrm>
            <a:off x="604838" y="806450"/>
            <a:ext cx="5373687" cy="4030663"/>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AU" altLang="en-US" sz="1100" dirty="0"/>
              <a:t>We define “bias” as a systematic error or deviation from the truth. This means that the results of the study do not provide a good estimate of the true effect(s) of the experimental intervention. Either the estimate is overestimating the truth or it is underestimating the truth. Note that we are talking about </a:t>
            </a:r>
            <a:r>
              <a:rPr lang="en-AU" altLang="en-US" sz="1100" b="1" dirty="0"/>
              <a:t>systematic errors </a:t>
            </a:r>
            <a:r>
              <a:rPr lang="en-AU" altLang="en-US" sz="1100" dirty="0"/>
              <a:t>(overestimating or underestimating </a:t>
            </a:r>
            <a:r>
              <a:rPr lang="en-AU" altLang="en-US" sz="1100" i="1" dirty="0"/>
              <a:t>on average</a:t>
            </a:r>
            <a:r>
              <a:rPr lang="en-AU" altLang="en-US" sz="1100" dirty="0"/>
              <a:t>) and not </a:t>
            </a:r>
            <a:r>
              <a:rPr lang="en-AU" altLang="en-US" sz="1100" b="1" dirty="0"/>
              <a:t>random errors </a:t>
            </a:r>
            <a:r>
              <a:rPr lang="en-AU" altLang="en-US" sz="1100" dirty="0"/>
              <a:t>(overestimating or underestimating </a:t>
            </a:r>
            <a:r>
              <a:rPr lang="en-AU" altLang="en-US" sz="1100" b="0" i="1" dirty="0"/>
              <a:t>by chance</a:t>
            </a:r>
            <a:r>
              <a:rPr lang="en-AU" altLang="en-US" sz="1100" dirty="0"/>
              <a:t>.)</a:t>
            </a:r>
          </a:p>
          <a:p>
            <a:pPr>
              <a:lnSpc>
                <a:spcPct val="90000"/>
              </a:lnSpc>
            </a:pPr>
            <a:endParaRPr lang="en-AU" altLang="en-US" sz="1100" dirty="0"/>
          </a:p>
          <a:p>
            <a:pPr marL="0" marR="0" lvl="0" indent="0" algn="l" defTabSz="914400" rtl="0" eaLnBrk="1" fontAlgn="auto" latinLnBrk="0" hangingPunct="1">
              <a:lnSpc>
                <a:spcPct val="90000"/>
              </a:lnSpc>
              <a:spcBef>
                <a:spcPts val="0"/>
              </a:spcBef>
              <a:spcAft>
                <a:spcPts val="0"/>
              </a:spcAft>
              <a:buClrTx/>
              <a:buSzTx/>
              <a:buFontTx/>
              <a:buNone/>
              <a:tabLst/>
              <a:defRPr/>
            </a:pPr>
            <a:r>
              <a:rPr lang="en-AU" altLang="en-US" sz="1100" dirty="0"/>
              <a:t>There are two considerations that affect whether the findings of a study can be applied. One is </a:t>
            </a:r>
            <a:r>
              <a:rPr lang="en-AU" altLang="en-US" sz="1100" b="1" dirty="0"/>
              <a:t>internal validity</a:t>
            </a:r>
            <a:r>
              <a:rPr lang="en-AU" altLang="en-US" sz="1100" dirty="0"/>
              <a:t>, or how well the study estimates the effect it is trying to measure. The second is </a:t>
            </a:r>
            <a:r>
              <a:rPr lang="en-AU" altLang="en-US" sz="1100" b="1" dirty="0"/>
              <a:t>external validity</a:t>
            </a:r>
            <a:r>
              <a:rPr lang="en-AU" altLang="en-US" sz="1100" dirty="0"/>
              <a:t>, or the applicability of the study to the situation in which it is to be applied (this is called </a:t>
            </a:r>
            <a:r>
              <a:rPr lang="en-AU" altLang="en-US" sz="1100" i="1" dirty="0"/>
              <a:t>indirectness</a:t>
            </a:r>
            <a:r>
              <a:rPr lang="en-AU" altLang="en-US" sz="1100" dirty="0"/>
              <a:t> in GRADE). Our definition of bias targets internal validity. If a study is affected by bias, the results may be misleading, and not doing a good job of telling the ‘truth’ about the real effect of the experimental intervention compared with the comparator.</a:t>
            </a:r>
          </a:p>
          <a:p>
            <a:pPr>
              <a:lnSpc>
                <a:spcPct val="90000"/>
              </a:lnSpc>
            </a:pPr>
            <a:endParaRPr lang="en-AU" altLang="en-US" sz="1100" dirty="0"/>
          </a:p>
          <a:p>
            <a:pPr>
              <a:lnSpc>
                <a:spcPct val="90000"/>
              </a:lnSpc>
            </a:pPr>
            <a:endParaRPr lang="en-AU" altLang="en-US" sz="1100" dirty="0"/>
          </a:p>
        </p:txBody>
      </p:sp>
    </p:spTree>
    <p:extLst>
      <p:ext uri="{BB962C8B-B14F-4D97-AF65-F5344CB8AC3E}">
        <p14:creationId xmlns:p14="http://schemas.microsoft.com/office/powerpoint/2010/main" val="11241530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graphs illustrate the circumstances in which missing outcome data lead to bias. The trial compares an experimental intervention with a comparator intervention. In each group, the outcome variable is missing for some participants. We refer to this as ‘missingness in the outcome variable’. We can plot the distribution of the measured outcomes in each group. However, we do not know the distribution of the missing outcomes.</a:t>
            </a:r>
          </a:p>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40</a:t>
            </a:fld>
            <a:endParaRPr lang="en-GB" dirty="0"/>
          </a:p>
        </p:txBody>
      </p:sp>
    </p:spTree>
    <p:extLst>
      <p:ext uri="{BB962C8B-B14F-4D97-AF65-F5344CB8AC3E}">
        <p14:creationId xmlns:p14="http://schemas.microsoft.com/office/powerpoint/2010/main" val="36416362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missingness in the outcome if unrelated to its true value (in each group) then there is no bias. This would plausibly be the case, for example, if outcomes were missing because of failure of an automated measuring device. There would be no bias even if a substantial proportion of outcome measurements were missing. The graphs show that in each intervention group the distribution of the true value of the missing outcomes is similar to that of the measured outcomes</a:t>
            </a:r>
          </a:p>
          <a:p>
            <a:endParaRPr lang="en-GB" dirty="0"/>
          </a:p>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41</a:t>
            </a:fld>
            <a:endParaRPr lang="en-GB" dirty="0"/>
          </a:p>
        </p:txBody>
      </p:sp>
    </p:spTree>
    <p:extLst>
      <p:ext uri="{BB962C8B-B14F-4D97-AF65-F5344CB8AC3E}">
        <p14:creationId xmlns:p14="http://schemas.microsoft.com/office/powerpoint/2010/main" val="41698647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missingness in the outcome depends on both the true value of the outcome and on the intervention group then there will be bias. This would be the case if, for example, there were more withdrawals in the experimental intervention group because of side-effects caused by the experimental intervention </a:t>
            </a:r>
            <a:r>
              <a:rPr lang="en-GB" i="1" dirty="0"/>
              <a:t>and</a:t>
            </a:r>
            <a:r>
              <a:rPr lang="en-GB" dirty="0"/>
              <a:t> participants with continuing symptoms were more likely to withdraw from the study.</a:t>
            </a:r>
          </a:p>
          <a:p>
            <a:endParaRPr lang="en-GB" dirty="0"/>
          </a:p>
          <a:p>
            <a:r>
              <a:rPr lang="en-GB" dirty="0"/>
              <a:t>You can see that in the graphs the distributions of missing outcomes differ from the distributions of the measured outcomes </a:t>
            </a:r>
            <a:r>
              <a:rPr lang="en-GB" i="1" dirty="0"/>
              <a:t>and</a:t>
            </a:r>
            <a:r>
              <a:rPr lang="en-GB" dirty="0"/>
              <a:t> that there is much more missing outcome data in the experimental intervention group. Therefore the mean difference comparing observed outcomes will differ from the mean difference if we had measured all outcomes.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42</a:t>
            </a:fld>
            <a:endParaRPr lang="en-GB" dirty="0"/>
          </a:p>
        </p:txBody>
      </p:sp>
    </p:spTree>
    <p:extLst>
      <p:ext uri="{BB962C8B-B14F-4D97-AF65-F5344CB8AC3E}">
        <p14:creationId xmlns:p14="http://schemas.microsoft.com/office/powerpoint/2010/main" val="25985990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note that that even when missingness in the outcome depends on its true value, there will be no</a:t>
            </a:r>
            <a:r>
              <a:rPr lang="hr-HR" dirty="0"/>
              <a:t> bias</a:t>
            </a:r>
            <a:r>
              <a:rPr lang="en-GB" dirty="0"/>
              <a:t> if the effects of the experimental and comparator interventions are the same. The graph shows that in this case, the distribution of the missing outcomes differs from the distribution of the measured outcomes. However the difference is the same in the two intervention groups, so the mean difference between the measured outcomes is the same as we would have observed if we had measured the outcome in all participants.</a:t>
            </a:r>
          </a:p>
          <a:p>
            <a:endParaRPr lang="en-GB" dirty="0"/>
          </a:p>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43</a:t>
            </a:fld>
            <a:endParaRPr lang="en-GB" dirty="0"/>
          </a:p>
        </p:txBody>
      </p:sp>
    </p:spTree>
    <p:extLst>
      <p:ext uri="{BB962C8B-B14F-4D97-AF65-F5344CB8AC3E}">
        <p14:creationId xmlns:p14="http://schemas.microsoft.com/office/powerpoint/2010/main" val="30438488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Bias is likely if missingness in the outcome depends on its true value </a:t>
            </a:r>
            <a:r>
              <a:rPr lang="en-GB" i="1" dirty="0"/>
              <a:t>and</a:t>
            </a:r>
            <a:r>
              <a:rPr lang="en-GB" dirty="0"/>
              <a:t> the effects of the experimental and comparator interventions differ. The graph shows that in this case, </a:t>
            </a:r>
            <a:r>
              <a:rPr lang="en-GB" sz="1800" dirty="0">
                <a:effectLst/>
                <a:latin typeface="Calibri" panose="020F0502020204030204" pitchFamily="34" charset="0"/>
                <a:ea typeface="DengXian" panose="02010600030101010101" pitchFamily="2" charset="-122"/>
              </a:rPr>
              <a:t>the impact of the missing outcome data differs between the intervention groups, because in the experimental group the missing values are more different from the measured values than in the comparator group. </a:t>
            </a:r>
            <a:r>
              <a:rPr lang="en-GB" dirty="0"/>
              <a:t>This implies that the mean difference between the measured outcomes differs from what we would have observed if we had measured the outcome in all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graphs we have shown you provide broad guidance, but there are exceptions and additional complexities. These are discussed in the </a:t>
            </a:r>
            <a:r>
              <a:rPr lang="en-GB" dirty="0" err="1"/>
              <a:t>RoB</a:t>
            </a:r>
            <a:r>
              <a:rPr lang="en-GB" dirty="0"/>
              <a:t> 2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44</a:t>
            </a:fld>
            <a:endParaRPr lang="en-GB" dirty="0"/>
          </a:p>
        </p:txBody>
      </p:sp>
    </p:spTree>
    <p:extLst>
      <p:ext uri="{BB962C8B-B14F-4D97-AF65-F5344CB8AC3E}">
        <p14:creationId xmlns:p14="http://schemas.microsoft.com/office/powerpoint/2010/main" val="39953846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Unfortunately it is not possible to examine directly whether missingness in the outcome depends on its true value, because we do not know the values of the missing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However, we can use indirect evidence to infer that missingness in the outcome may depend on its true value. Three potential pieces of evidence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AU" altLang="en-US" sz="1200" dirty="0"/>
              <a:t>there were differences between intervention groups </a:t>
            </a:r>
            <a:r>
              <a:rPr lang="en-GB" altLang="en-US" sz="1200" dirty="0"/>
              <a:t>in the proportions of missing outcome data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altLang="en-US" sz="1200" dirty="0"/>
              <a:t>reported reasons for missing outcome data provide evidence that missingness in the outcome depends on its true value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altLang="en-US" sz="1200" dirty="0"/>
              <a:t>reported reasons for missing outcome data differ between the intervention groups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If any of these is the case, then it is likely that </a:t>
            </a:r>
            <a:r>
              <a:rPr lang="en-GB" altLang="en-US" dirty="0"/>
              <a:t>missingness in the outcome depends on its true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45</a:t>
            </a:fld>
            <a:endParaRPr lang="en-GB" dirty="0"/>
          </a:p>
        </p:txBody>
      </p:sp>
    </p:spTree>
    <p:extLst>
      <p:ext uri="{BB962C8B-B14F-4D97-AF65-F5344CB8AC3E}">
        <p14:creationId xmlns:p14="http://schemas.microsoft.com/office/powerpoint/2010/main" val="23922833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Sensitivity analyses examine how the findings change in response to different assumptions about the process leading to missing outcome data. They can be very helpful in telling us whether it is plausible that missing outcome data led to material bias.</a:t>
            </a:r>
          </a:p>
          <a:p>
            <a:endParaRPr lang="en-GB" dirty="0"/>
          </a:p>
          <a:p>
            <a:r>
              <a:rPr lang="en-GB" dirty="0"/>
              <a:t>Various sensitivity analysis methods have been proposed. Regardless of the method use, the important consideration is whether a sufficiently wide range of plausible values for the missing outcome data have been considered in the sensitivity analyses.</a:t>
            </a:r>
          </a:p>
          <a:p>
            <a:endParaRPr lang="en-GB" dirty="0"/>
          </a:p>
          <a:p>
            <a:r>
              <a:rPr lang="en-GB" dirty="0"/>
              <a:t>Multiple imputation is commonly used to address bias and other problems caused by missing data. However, you should not assume that use of multiple imputation reduces the risk of bias. In randomized trials, multiple imputation will usually not remove or reduce the bias that occurs when missingness in the outcome depends on its true value. This is discussed in more detail in the </a:t>
            </a:r>
            <a:r>
              <a:rPr lang="en-GB" dirty="0" err="1"/>
              <a:t>RoB</a:t>
            </a:r>
            <a:r>
              <a:rPr lang="en-GB" dirty="0"/>
              <a:t> 2 guidance.</a:t>
            </a:r>
          </a:p>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46</a:t>
            </a:fld>
            <a:endParaRPr lang="en-GB" dirty="0"/>
          </a:p>
        </p:txBody>
      </p:sp>
    </p:spTree>
    <p:extLst>
      <p:ext uri="{BB962C8B-B14F-4D97-AF65-F5344CB8AC3E}">
        <p14:creationId xmlns:p14="http://schemas.microsoft.com/office/powerpoint/2010/main" val="34524406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DD30B3D-AA75-4D7C-B609-1667F485DF90}" type="slidenum">
              <a:rPr lang="en-US" altLang="en-US" sz="1300">
                <a:latin typeface="Times New Roman" panose="02020603050405020304" pitchFamily="18" charset="0"/>
              </a:rPr>
              <a:pPr eaLnBrk="1" hangingPunct="1">
                <a:spcBef>
                  <a:spcPct val="0"/>
                </a:spcBef>
              </a:pPr>
              <a:t>47</a:t>
            </a:fld>
            <a:endParaRPr lang="en-US" altLang="en-US" sz="1300">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xfrm>
            <a:off x="604838" y="806450"/>
            <a:ext cx="5373687" cy="4030663"/>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This slide summarizes how the risk of bias due to missing outcome data is assessed in </a:t>
            </a:r>
            <a:r>
              <a:rPr lang="en-AU" altLang="en-US" dirty="0" err="1"/>
              <a:t>RoB</a:t>
            </a:r>
            <a:r>
              <a:rPr lang="en-AU" altLang="en-US" dirty="0"/>
              <a:t> 2.</a:t>
            </a:r>
          </a:p>
          <a:p>
            <a:endParaRPr lang="en-AU" altLang="en-US" dirty="0"/>
          </a:p>
          <a:p>
            <a:r>
              <a:rPr lang="en-AU" altLang="en-US" dirty="0"/>
              <a:t>Risk of bias will be low when:</a:t>
            </a:r>
          </a:p>
          <a:p>
            <a:endParaRPr lang="en-AU" altLang="en-US" dirty="0"/>
          </a:p>
          <a:p>
            <a:r>
              <a:rPr lang="en-GB" altLang="en-US" dirty="0"/>
              <a:t>1. outcome data are available for all or nearly all participants, OR</a:t>
            </a:r>
          </a:p>
          <a:p>
            <a:r>
              <a:rPr lang="en-GB" altLang="en-US" dirty="0"/>
              <a:t>2. there is evidence (e.g. from sensitivity analyses) that the result is not biased by missing outcome data, OR</a:t>
            </a:r>
          </a:p>
          <a:p>
            <a:r>
              <a:rPr lang="en-GB" altLang="en-US" dirty="0"/>
              <a:t>3. missingness in the outcome does not depend on its true value</a:t>
            </a:r>
          </a:p>
          <a:p>
            <a:endParaRPr lang="en-GB" altLang="en-US" dirty="0"/>
          </a:p>
          <a:p>
            <a:r>
              <a:rPr lang="en-GB" altLang="en-US" dirty="0"/>
              <a:t>Risk of bias will be high when it is likely that missingness in the outcome depended on its true value. We address this by considering indirect evidence, as discussed a couple of slides ago. </a:t>
            </a:r>
          </a:p>
          <a:p>
            <a:endParaRPr lang="en-AU" altLang="en-US" dirty="0"/>
          </a:p>
          <a:p>
            <a:endParaRPr lang="en-AU" altLang="en-US" dirty="0"/>
          </a:p>
        </p:txBody>
      </p:sp>
    </p:spTree>
    <p:extLst>
      <p:ext uri="{BB962C8B-B14F-4D97-AF65-F5344CB8AC3E}">
        <p14:creationId xmlns:p14="http://schemas.microsoft.com/office/powerpoint/2010/main" val="8266462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Bias may arise from systematic differences in the way the outcome of interest is measured or detected. This source of bias can be minimized by blinding outcome assessors to intervention assignments.</a:t>
            </a:r>
            <a:endParaRPr lang="en-US" altLang="en-US" dirty="0"/>
          </a:p>
          <a:p>
            <a:pPr eaLnBrk="1" hangingPunct="1"/>
            <a:endParaRPr lang="en-GB" alt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48</a:t>
            </a:fld>
            <a:endParaRPr lang="en-GB" dirty="0"/>
          </a:p>
        </p:txBody>
      </p:sp>
    </p:spTree>
    <p:extLst>
      <p:ext uri="{BB962C8B-B14F-4D97-AF65-F5344CB8AC3E}">
        <p14:creationId xmlns:p14="http://schemas.microsoft.com/office/powerpoint/2010/main" val="39861877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various issues we should consider. </a:t>
            </a:r>
          </a:p>
          <a:p>
            <a:endParaRPr lang="en-GB" dirty="0"/>
          </a:p>
          <a:p>
            <a:r>
              <a:rPr lang="en-GB" dirty="0"/>
              <a:t>It perhaps goes without saying that the measurement method should be appropriate. We’d expect this to be the case for pre-specified outcomes in a randomized trial. However, we need to look out for situations where methods just aren’t capable of giving us reliable information, particularly for adverse outcomes that are collected spontaneously. </a:t>
            </a:r>
          </a:p>
          <a:p>
            <a:endParaRPr lang="en-GB" dirty="0"/>
          </a:p>
          <a:p>
            <a:r>
              <a:rPr lang="en-GB" dirty="0"/>
              <a:t>It’s also important that how the outcomes are measured or ascertained in the same in the two groups. Again, most trials ensure that this is the case, but sometimes there are more opportunities to observe outcomes in one group than the other group (e.g. more clinic visits), leading to over-ascertainment in one group compared with the other.</a:t>
            </a:r>
          </a:p>
          <a:p>
            <a:endParaRPr lang="en-GB" dirty="0"/>
          </a:p>
          <a:p>
            <a:r>
              <a:rPr lang="en-GB" dirty="0"/>
              <a:t>The main issues we consider in this domain are (i) who is assessing the outcome; (ii) whether the outcome assessor is aware of intervention assignments (a form of blinding) and (iii) the nature of the outcome.</a:t>
            </a:r>
          </a:p>
        </p:txBody>
      </p:sp>
      <p:sp>
        <p:nvSpPr>
          <p:cNvPr id="4" name="Slide Number Placeholder 3"/>
          <p:cNvSpPr>
            <a:spLocks noGrp="1"/>
          </p:cNvSpPr>
          <p:nvPr>
            <p:ph type="sldNum" sz="quarter" idx="5"/>
          </p:nvPr>
        </p:nvSpPr>
        <p:spPr/>
        <p:txBody>
          <a:bodyPr/>
          <a:lstStyle/>
          <a:p>
            <a:fld id="{49DD4D23-C98A-435E-AE88-9061F8349B02}" type="slidenum">
              <a:rPr lang="en-GB" smtClean="0"/>
              <a:pPr/>
              <a:t>49</a:t>
            </a:fld>
            <a:endParaRPr lang="en-GB" dirty="0"/>
          </a:p>
        </p:txBody>
      </p:sp>
    </p:spTree>
    <p:extLst>
      <p:ext uri="{BB962C8B-B14F-4D97-AF65-F5344CB8AC3E}">
        <p14:creationId xmlns:p14="http://schemas.microsoft.com/office/powerpoint/2010/main" val="2614333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D8F3E4A-CF23-4E1E-BB95-59377D2A0609}" type="slidenum">
              <a:rPr lang="en-US" altLang="en-US" sz="1300">
                <a:latin typeface="Times New Roman" panose="02020603050405020304" pitchFamily="18" charset="0"/>
              </a:rPr>
              <a:pPr eaLnBrk="1" hangingPunct="1">
                <a:spcBef>
                  <a:spcPct val="0"/>
                </a:spcBef>
              </a:pPr>
              <a:t>5</a:t>
            </a:fld>
            <a:endParaRPr lang="en-US" altLang="en-US" sz="1300">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xfrm>
            <a:off x="604838" y="806450"/>
            <a:ext cx="5373687" cy="4030663"/>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AU" altLang="en-US" sz="1100" b="1" dirty="0"/>
              <a:t>Bias is not the same as low quality of study conduct</a:t>
            </a:r>
          </a:p>
          <a:p>
            <a:pPr>
              <a:lnSpc>
                <a:spcPct val="90000"/>
              </a:lnSpc>
            </a:pPr>
            <a:r>
              <a:rPr lang="en-AU" altLang="en-US" sz="1100" dirty="0"/>
              <a:t>Quality: Did they do the best they could do?</a:t>
            </a:r>
          </a:p>
          <a:p>
            <a:pPr>
              <a:lnSpc>
                <a:spcPct val="90000"/>
              </a:lnSpc>
            </a:pPr>
            <a:r>
              <a:rPr lang="en-AU" altLang="en-US" sz="1100" dirty="0"/>
              <a:t>Bias: Do I believe the result?</a:t>
            </a:r>
          </a:p>
          <a:p>
            <a:pPr>
              <a:lnSpc>
                <a:spcPct val="90000"/>
              </a:lnSpc>
            </a:pPr>
            <a:endParaRPr lang="en-AU" altLang="en-US" sz="1100" dirty="0"/>
          </a:p>
          <a:p>
            <a:pPr>
              <a:lnSpc>
                <a:spcPct val="90000"/>
              </a:lnSpc>
            </a:pPr>
            <a:r>
              <a:rPr lang="en-AU" altLang="en-US" sz="1100" dirty="0"/>
              <a:t>These terms are often used interchangeably. However, we are more interested in the </a:t>
            </a:r>
            <a:r>
              <a:rPr lang="en-AU" altLang="en-US" sz="1100" i="1" dirty="0"/>
              <a:t>believability</a:t>
            </a:r>
            <a:r>
              <a:rPr lang="en-AU" altLang="en-US" sz="1100" dirty="0"/>
              <a:t> of the result than </a:t>
            </a:r>
            <a:r>
              <a:rPr lang="en-AU" altLang="en-US" sz="1100" i="1" dirty="0"/>
              <a:t>criticizing</a:t>
            </a:r>
            <a:r>
              <a:rPr lang="en-AU" altLang="en-US" sz="1100" dirty="0"/>
              <a:t> the efforts made by study authors. Even a well-conducted study can be at risk of bias. For example, in studies where blinding is impossible (e.g. swimming versus running, where participants can’t be blinded; or surgical trials where the surgeon can’t be blinded), we cannot </a:t>
            </a:r>
            <a:r>
              <a:rPr lang="en-AU" altLang="en-US" sz="1100" i="1" dirty="0"/>
              <a:t>criticize</a:t>
            </a:r>
            <a:r>
              <a:rPr lang="en-AU" altLang="en-US" sz="1100" dirty="0"/>
              <a:t> the authors. But we should still acknowledge the possibility that the study results may be affected by peoples’ awareness of which intervention group they are in.</a:t>
            </a:r>
          </a:p>
          <a:p>
            <a:pPr>
              <a:lnSpc>
                <a:spcPct val="90000"/>
              </a:lnSpc>
            </a:pPr>
            <a:endParaRPr lang="en-AU" altLang="en-US" sz="1100" dirty="0"/>
          </a:p>
          <a:p>
            <a:pPr>
              <a:lnSpc>
                <a:spcPct val="90000"/>
              </a:lnSpc>
            </a:pPr>
            <a:r>
              <a:rPr lang="en-AU" altLang="en-US" sz="1100" dirty="0"/>
              <a:t>Similarly, not all methodological flaws are relevant to bias. For example, failure to perform a sample size calculation, or to obtain ethical approval, are important markers of study quality, but they do not have direct implications for bias.</a:t>
            </a:r>
          </a:p>
          <a:p>
            <a:pPr>
              <a:lnSpc>
                <a:spcPct val="90000"/>
              </a:lnSpc>
            </a:pPr>
            <a:endParaRPr lang="en-AU" altLang="en-US" sz="1100" dirty="0"/>
          </a:p>
          <a:p>
            <a:pPr>
              <a:lnSpc>
                <a:spcPct val="90000"/>
              </a:lnSpc>
            </a:pPr>
            <a:r>
              <a:rPr lang="en-AU" altLang="en-US" sz="1100" b="1" dirty="0"/>
              <a:t>Bias is not the same as the poor quality of reporting</a:t>
            </a:r>
          </a:p>
          <a:p>
            <a:pPr>
              <a:lnSpc>
                <a:spcPct val="90000"/>
              </a:lnSpc>
            </a:pPr>
            <a:r>
              <a:rPr lang="en-AU" altLang="en-US" sz="1100" dirty="0"/>
              <a:t>Studies rarely report the methods used in exhaustive detail and may often have used rigorous methods even if they are not described in the published paper. The detail of methods reporting is improving with initiatives like the CONSORT statement. It is important not to discriminate against older trials that were published before these initiatives, and to be clear when decisions are based on reported methods, and when the details are actually unclear.</a:t>
            </a:r>
          </a:p>
          <a:p>
            <a:pPr>
              <a:lnSpc>
                <a:spcPct val="90000"/>
              </a:lnSpc>
            </a:pPr>
            <a:endParaRPr lang="en-AU" altLang="en-US" sz="1100" dirty="0"/>
          </a:p>
          <a:p>
            <a:pPr>
              <a:lnSpc>
                <a:spcPct val="90000"/>
              </a:lnSpc>
            </a:pPr>
            <a:r>
              <a:rPr lang="en-AU" altLang="en-US" sz="1100" b="1" dirty="0"/>
              <a:t>Bias is not the same as imprecision</a:t>
            </a:r>
            <a:endParaRPr lang="en-AU" altLang="en-US" sz="1100" dirty="0"/>
          </a:p>
          <a:p>
            <a:pPr>
              <a:lnSpc>
                <a:spcPct val="90000"/>
              </a:lnSpc>
            </a:pPr>
            <a:r>
              <a:rPr lang="en-AU" altLang="en-US" sz="1100" dirty="0"/>
              <a:t>Imprecision refers to random error. Each time we take a sample and measure outcomes, we will get natural variation from the ‘true’ values in the whole population. The smaller the sample, the more variability we will get. The imprecision that results from high variability is reflected in the confidence interval around the result we present.</a:t>
            </a:r>
          </a:p>
          <a:p>
            <a:pPr>
              <a:lnSpc>
                <a:spcPct val="90000"/>
              </a:lnSpc>
            </a:pPr>
            <a:endParaRPr lang="en-AU" altLang="en-US" sz="1100" dirty="0"/>
          </a:p>
          <a:p>
            <a:pPr>
              <a:lnSpc>
                <a:spcPct val="90000"/>
              </a:lnSpc>
            </a:pPr>
            <a:endParaRPr lang="en-US" altLang="en-US" sz="1100" dirty="0"/>
          </a:p>
        </p:txBody>
      </p:sp>
    </p:spTree>
    <p:extLst>
      <p:ext uri="{BB962C8B-B14F-4D97-AF65-F5344CB8AC3E}">
        <p14:creationId xmlns:p14="http://schemas.microsoft.com/office/powerpoint/2010/main" val="28265099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508E948-0F2C-414F-A072-E7311C958BB3}" type="slidenum">
              <a:rPr lang="en-US" altLang="en-US" sz="1300">
                <a:latin typeface="Times New Roman" panose="02020603050405020304" pitchFamily="18" charset="0"/>
              </a:rPr>
              <a:pPr eaLnBrk="1" hangingPunct="1">
                <a:spcBef>
                  <a:spcPct val="0"/>
                </a:spcBef>
              </a:pPr>
              <a:t>50</a:t>
            </a:fld>
            <a:endParaRPr lang="en-US" altLang="en-US" sz="1300">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xfrm>
            <a:off x="604838" y="806450"/>
            <a:ext cx="5373687" cy="4030663"/>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a:t>If possible, outcome assessments should be made blinded to intervention assignments. </a:t>
            </a:r>
          </a:p>
          <a:p>
            <a:pPr eaLnBrk="1" hangingPunct="1"/>
            <a:endParaRPr lang="en-AU" altLang="en-US" dirty="0"/>
          </a:p>
          <a:p>
            <a:pPr eaLnBrk="1" hangingPunct="1"/>
            <a:r>
              <a:rPr lang="en-AU" altLang="en-US" dirty="0"/>
              <a:t>If an outcome assessor knows which group a participant is in, they may change the way they measure the outcome. For example, they may look more carefully for small changes on an x-ray, or interpret borderline measures differently.</a:t>
            </a:r>
          </a:p>
          <a:p>
            <a:pPr eaLnBrk="1" hangingPunct="1"/>
            <a:endParaRPr lang="en-AU" altLang="en-US" dirty="0"/>
          </a:p>
          <a:p>
            <a:pPr eaLnBrk="1" hangingPunct="1"/>
            <a:r>
              <a:rPr lang="en-AU" altLang="en-US" dirty="0"/>
              <a:t>It is often possible to blind outcome assessors, even if it is not possible to blind participants during the trial.</a:t>
            </a:r>
          </a:p>
          <a:p>
            <a:pPr eaLnBrk="1" hangingPunct="1"/>
            <a:endParaRPr lang="en-AU" altLang="en-US" dirty="0"/>
          </a:p>
          <a:p>
            <a:pPr eaLnBrk="1" hangingPunct="1"/>
            <a:r>
              <a:rPr lang="en-AU" altLang="en-US" dirty="0"/>
              <a:t>Don’t forget that participants may also be outcome assessors. For example, if someone knows they have been taking a placebo, they may misreport their results and undermine the trial comparison, particularly for subjective outcomes such as pain or quality of life.</a:t>
            </a:r>
          </a:p>
          <a:p>
            <a:pPr eaLnBrk="1" hangingPunct="1"/>
            <a:endParaRPr lang="en-AU" altLang="en-US" dirty="0"/>
          </a:p>
          <a:p>
            <a:r>
              <a:rPr lang="hr-HR" altLang="en-US" sz="1200" dirty="0"/>
              <a:t>[NOTE TO </a:t>
            </a:r>
            <a:r>
              <a:rPr lang="hr-HR" altLang="en-US" sz="1200" dirty="0" err="1"/>
              <a:t>TRAINERS</a:t>
            </a:r>
            <a:r>
              <a:rPr lang="hr-HR" altLang="en-US" sz="1200" dirty="0"/>
              <a:t>: </a:t>
            </a:r>
            <a:r>
              <a:rPr lang="en-AU" altLang="en-US" dirty="0"/>
              <a:t>ASK: Can the group think of any examples of where lack of blinding can cause changes in the outcome measurement? Examples might include things like a physiotherapist measuring range of motion after they have performed rehabilitation therapy. If they have a preference for one intervention over the other, they may exaggerate their measurements for this intervention.</a:t>
            </a:r>
            <a:r>
              <a:rPr lang="hr-HR" altLang="en-US" dirty="0"/>
              <a:t>]</a:t>
            </a:r>
            <a:endParaRPr lang="en-AU" altLang="en-US" dirty="0"/>
          </a:p>
          <a:p>
            <a:endParaRPr lang="en-AU" altLang="en-US" dirty="0"/>
          </a:p>
          <a:p>
            <a:r>
              <a:rPr lang="en-AU" altLang="en-US" dirty="0"/>
              <a:t>Blinding can be reported ambiguously. Look carefully at who was blinded and judge whether you think the blinding was successful, and remember that blinding of outcome assessment may be feasible even where blinding of participants and care providers is not.</a:t>
            </a:r>
          </a:p>
        </p:txBody>
      </p:sp>
    </p:spTree>
    <p:extLst>
      <p:ext uri="{BB962C8B-B14F-4D97-AF65-F5344CB8AC3E}">
        <p14:creationId xmlns:p14="http://schemas.microsoft.com/office/powerpoint/2010/main" val="30387920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03A3930-83B2-4B1B-85CD-BF269C57E985}" type="slidenum">
              <a:rPr lang="en-US" altLang="en-US" sz="1300">
                <a:latin typeface="Times New Roman" panose="02020603050405020304" pitchFamily="18" charset="0"/>
              </a:rPr>
              <a:pPr eaLnBrk="1" hangingPunct="1">
                <a:spcBef>
                  <a:spcPct val="0"/>
                </a:spcBef>
              </a:pPr>
              <a:t>51</a:t>
            </a:fld>
            <a:endParaRPr lang="en-US" altLang="en-US" sz="1300">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xfrm>
            <a:off x="604838" y="806450"/>
            <a:ext cx="5373687" cy="4030663"/>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These are the situations that would get us to a ‘Low risk of </a:t>
            </a:r>
            <a:r>
              <a:rPr lang="en-AU" altLang="en-US" dirty="0" err="1"/>
              <a:t>bias’</a:t>
            </a:r>
            <a:r>
              <a:rPr lang="en-AU" altLang="en-US" dirty="0"/>
              <a:t> and a ‘High risk of </a:t>
            </a:r>
            <a:r>
              <a:rPr lang="en-AU" altLang="en-US" dirty="0" err="1"/>
              <a:t>bias’</a:t>
            </a:r>
            <a:r>
              <a:rPr lang="en-AU" altLang="en-US" dirty="0"/>
              <a:t> judgement in RoB 2.</a:t>
            </a:r>
          </a:p>
          <a:p>
            <a:endParaRPr lang="en-AU" altLang="en-US" dirty="0"/>
          </a:p>
          <a:p>
            <a:r>
              <a:rPr lang="en-AU" altLang="en-US" dirty="0"/>
              <a:t>Sometimes we know that assessors </a:t>
            </a:r>
            <a:r>
              <a:rPr lang="en-AU" altLang="en-US" b="1" dirty="0"/>
              <a:t>could</a:t>
            </a:r>
            <a:r>
              <a:rPr lang="en-AU" altLang="en-US" dirty="0"/>
              <a:t> have been influenced by knowledge of intervention assignment, but we have no evidence that they </a:t>
            </a:r>
            <a:r>
              <a:rPr lang="en-AU" altLang="en-US" b="1" dirty="0"/>
              <a:t>were</a:t>
            </a:r>
            <a:r>
              <a:rPr lang="en-AU" altLang="en-US" dirty="0"/>
              <a:t>. In such situations, the RoB 2 algorithm will map us to a judgement of ‘Some concerns’.</a:t>
            </a:r>
          </a:p>
        </p:txBody>
      </p:sp>
    </p:spTree>
    <p:extLst>
      <p:ext uri="{BB962C8B-B14F-4D97-AF65-F5344CB8AC3E}">
        <p14:creationId xmlns:p14="http://schemas.microsoft.com/office/powerpoint/2010/main" val="4291636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Once the trial has been completed, there is still one further source of bias we need to assess.</a:t>
            </a:r>
          </a:p>
          <a:p>
            <a:endParaRPr lang="en-US" altLang="en-US" dirty="0"/>
          </a:p>
          <a:p>
            <a:r>
              <a:rPr lang="hr-HR" altLang="en-US" sz="1200" dirty="0"/>
              <a:t>[NOTE TO TRAINERS: </a:t>
            </a:r>
            <a:r>
              <a:rPr lang="en-US" altLang="en-US" dirty="0"/>
              <a:t>ASK: Does anyone know what ‘publication </a:t>
            </a:r>
            <a:r>
              <a:rPr lang="en-US" altLang="en-US" dirty="0" err="1"/>
              <a:t>bias’</a:t>
            </a:r>
            <a:r>
              <a:rPr lang="en-US" altLang="en-US" dirty="0"/>
              <a:t> or ‘reporting </a:t>
            </a:r>
            <a:r>
              <a:rPr lang="en-US" altLang="en-US" dirty="0" err="1"/>
              <a:t>bias’</a:t>
            </a:r>
            <a:r>
              <a:rPr lang="en-US" altLang="en-US" dirty="0"/>
              <a:t> is? Can you explain it?</a:t>
            </a:r>
            <a:r>
              <a:rPr lang="hr-HR" altLang="en-US" dirty="0"/>
              <a:t>]</a:t>
            </a:r>
            <a:endParaRPr lang="en-US" altLang="en-US" dirty="0"/>
          </a:p>
          <a:p>
            <a:endParaRPr lang="en-US" altLang="en-US" dirty="0"/>
          </a:p>
          <a:p>
            <a:r>
              <a:rPr lang="en-US" altLang="en-US" dirty="0"/>
              <a:t>When reporting their trial, an author can introduce a form of bias by deliberately reporting only the positive or statistically significant outcome measures (“cherry picking”), or by modifying their planned analysis to make the results more positive or significant.</a:t>
            </a:r>
          </a:p>
          <a:p>
            <a:endParaRPr lang="en-US" altLang="en-US" dirty="0"/>
          </a:p>
          <a:p>
            <a:r>
              <a:rPr lang="en-US" altLang="en-US" dirty="0"/>
              <a:t>There is evidence that </a:t>
            </a:r>
            <a:r>
              <a:rPr lang="en-GB" altLang="en-US" dirty="0"/>
              <a:t>statistically significant results more likely to be reported, and more likely to be reported in sufficient detail for them to be included in a meta-analysis.</a:t>
            </a:r>
          </a:p>
          <a:p>
            <a:endParaRPr lang="en-US" alt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52</a:t>
            </a:fld>
            <a:endParaRPr lang="en-GB" dirty="0"/>
          </a:p>
        </p:txBody>
      </p:sp>
    </p:spTree>
    <p:extLst>
      <p:ext uri="{BB962C8B-B14F-4D97-AF65-F5344CB8AC3E}">
        <p14:creationId xmlns:p14="http://schemas.microsoft.com/office/powerpoint/2010/main" val="42000770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diagram illustrates two different problems, which we need to separate.</a:t>
            </a:r>
          </a:p>
          <a:p>
            <a:endParaRPr lang="en-GB" dirty="0"/>
          </a:p>
          <a:p>
            <a:r>
              <a:rPr lang="en-GB" dirty="0"/>
              <a:t>[CLICK] In the study at the top, we have a result for the outcome we are looking at, but we can tell by looking at the report(s) of the trial that the trial investigators measured and analysed three different rating scales to assess the some outcome domain. But they reported only one, and it had a confidence interval that excluded the null. We are therefore suspicious of selective reporting because of the nature of the results.</a:t>
            </a:r>
          </a:p>
          <a:p>
            <a:endParaRPr lang="en-GB" dirty="0"/>
          </a:p>
          <a:p>
            <a:r>
              <a:rPr lang="en-GB" dirty="0"/>
              <a:t>[CLICK] In the study at the bottom, we don’t have a result at all. At least, we don’t have one that we can include in the meta-analysis. All we know from the trial report(s) is that the result was “not statistically significant” (i.e. that P &gt; 0.05). Here we also have a suspicion of selecting reporting because of the nature of the results.</a:t>
            </a:r>
          </a:p>
          <a:p>
            <a:endParaRPr lang="en-GB" dirty="0"/>
          </a:p>
          <a:p>
            <a:r>
              <a:rPr lang="en-GB" dirty="0"/>
              <a:t>[CLICK] There is an important difference between these two scenarios. In the first, we have a result, so we can apply RoB 2 to judge whether there is a risk of bias in this result. There is potential for bias in selection of the reporting result, which we assess in Domain 5 of RoB 2.</a:t>
            </a:r>
          </a:p>
          <a:p>
            <a:endParaRPr lang="en-GB" dirty="0"/>
          </a:p>
          <a:p>
            <a:r>
              <a:rPr lang="en-GB" dirty="0"/>
              <a:t>[CLICK] In the second scenario, there is no result to assess, so we do not go to the trouble of doing a RoB 2 assessment. That doesn’t mean we don’t need to worry about bias, however. But instead we are worried about bias in the meta-analysis because the result for this study is missing. The ROB ME tool addresses this bias (Risk Of Bias due to Missing Evidence in a synthesis).</a:t>
            </a:r>
          </a:p>
          <a:p>
            <a:endParaRPr lang="en-GB" dirty="0"/>
          </a:p>
          <a:p>
            <a:r>
              <a:rPr lang="en-GB" dirty="0"/>
              <a:t>[NOTE TO TRAINDERS: this is an important difference between RoB 2 and the earlier version of the Cochrane Risk of Bias tool (from 2008, modified slightly in 2011). In the original tool, there was a domain called “Selective outcome reporting”, which looked for </a:t>
            </a:r>
            <a:r>
              <a:rPr lang="en-GB" i="1" dirty="0"/>
              <a:t>any</a:t>
            </a:r>
            <a:r>
              <a:rPr lang="en-GB" dirty="0"/>
              <a:t> evidence of selective reporting or non-reporting in the trial, so covered both of the problems in this slide. In contrast, RoB 2 covers only the first problem.]</a:t>
            </a:r>
          </a:p>
        </p:txBody>
      </p:sp>
      <p:sp>
        <p:nvSpPr>
          <p:cNvPr id="4" name="Slide Number Placeholder 3"/>
          <p:cNvSpPr>
            <a:spLocks noGrp="1"/>
          </p:cNvSpPr>
          <p:nvPr>
            <p:ph type="sldNum" sz="quarter" idx="5"/>
          </p:nvPr>
        </p:nvSpPr>
        <p:spPr/>
        <p:txBody>
          <a:bodyPr/>
          <a:lstStyle/>
          <a:p>
            <a:fld id="{49DD4D23-C98A-435E-AE88-9061F8349B02}" type="slidenum">
              <a:rPr lang="en-GB" smtClean="0"/>
              <a:pPr/>
              <a:t>53</a:t>
            </a:fld>
            <a:endParaRPr lang="en-GB" dirty="0"/>
          </a:p>
        </p:txBody>
      </p:sp>
    </p:spTree>
    <p:extLst>
      <p:ext uri="{BB962C8B-B14F-4D97-AF65-F5344CB8AC3E}">
        <p14:creationId xmlns:p14="http://schemas.microsoft.com/office/powerpoint/2010/main" val="39808050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basically worried about </a:t>
            </a:r>
            <a:r>
              <a:rPr lang="en-GB" b="1" dirty="0"/>
              <a:t>multiplicity</a:t>
            </a:r>
            <a:r>
              <a:rPr lang="en-GB" dirty="0"/>
              <a:t>. This is when there are multiple possible results that could be generated from the trial, each of which are eligible for the synthesis we want to undertake.</a:t>
            </a:r>
          </a:p>
          <a:p>
            <a:endParaRPr lang="en-GB" dirty="0"/>
          </a:p>
          <a:p>
            <a:r>
              <a:rPr lang="en-GB" dirty="0"/>
              <a:t>Here are some examples of the types of multiplicity that might put us at risk of bias if the trial investigators look at the results and decide which ones to report.</a:t>
            </a:r>
          </a:p>
          <a:p>
            <a:endParaRPr lang="en-GB" dirty="0"/>
          </a:p>
          <a:p>
            <a:r>
              <a:rPr lang="en-GB" dirty="0"/>
              <a:t>The first is that we may have multiple outcome measurements within the outcome domain. The “outcome domain” is the outcome that is the focus of the synthesis. The review authors need to define this. It might be, for example, a general outcome such as “depression”. Or possibly the review authors will define it more narrowly for the purposes of a particular synthesis, e.g. “depression measured as change from baseline to 12 months using the Hamilton rating scale”. Often the definition may be somewhere between these two extremes.</a:t>
            </a:r>
          </a:p>
          <a:p>
            <a:endParaRPr lang="en-GB" dirty="0"/>
          </a:p>
          <a:p>
            <a:r>
              <a:rPr lang="en-GB" dirty="0"/>
              <a:t>Examples of the sorts of multiplicity we can see for outcome measurements are (i) multiple scales; (ii) multiple definitions of an event; and (iii) multiple time points.</a:t>
            </a:r>
          </a:p>
          <a:p>
            <a:endParaRPr lang="en-GB" dirty="0"/>
          </a:p>
          <a:p>
            <a:r>
              <a:rPr lang="en-GB" dirty="0"/>
              <a:t>The second type of multiplicity is that we may have multiple analyses of the same outcome measurements. </a:t>
            </a:r>
          </a:p>
          <a:p>
            <a:endParaRPr lang="en-GB" dirty="0"/>
          </a:p>
          <a:p>
            <a:pPr rtl="0">
              <a:buSzPts val="2000"/>
              <a:buFont typeface="Source Sans Pro" panose="020B0503030403020204" pitchFamily="34" charset="0"/>
              <a:buChar char="–"/>
            </a:pPr>
            <a:r>
              <a:rPr lang="en-GB" dirty="0"/>
              <a:t>Examples of the sorts of multiplicity we can see for analyses are (i) unadjusted vs adjusted models (e.g. accounting for baseline covariates vs not</a:t>
            </a:r>
            <a:r>
              <a:rPr lang="hr-HR"/>
              <a:t>)</a:t>
            </a:r>
            <a:r>
              <a:rPr lang="en-GB"/>
              <a:t>; </a:t>
            </a:r>
            <a:r>
              <a:rPr lang="en-GB" dirty="0"/>
              <a:t>(ii) </a:t>
            </a:r>
            <a:r>
              <a:rPr lang="en-GB" sz="1200" b="0" i="0" u="none" strike="noStrike" kern="1200" baseline="0" dirty="0">
                <a:solidFill>
                  <a:srgbClr val="002D64"/>
                </a:solidFill>
                <a:latin typeface="Source Sans Pro" panose="020B0503030403020204" pitchFamily="34" charset="0"/>
              </a:rPr>
              <a:t>different sets of covariates in adjusted models; (iii) final values </a:t>
            </a:r>
            <a:r>
              <a:rPr lang="en-GB" sz="1200" b="0" i="1" u="none" strike="noStrike" kern="1200" baseline="0" dirty="0">
                <a:solidFill>
                  <a:srgbClr val="002D64"/>
                </a:solidFill>
                <a:latin typeface="Source Sans Pro" panose="020B0503030403020204" pitchFamily="34" charset="0"/>
              </a:rPr>
              <a:t>vs</a:t>
            </a:r>
            <a:r>
              <a:rPr lang="en-GB" sz="1200" b="0" i="0" u="none" strike="noStrike" kern="1200" baseline="0" dirty="0">
                <a:solidFill>
                  <a:srgbClr val="002D64"/>
                </a:solidFill>
                <a:latin typeface="Source Sans Pro" panose="020B0503030403020204" pitchFamily="34" charset="0"/>
              </a:rPr>
              <a:t> change from baseline </a:t>
            </a:r>
            <a:r>
              <a:rPr lang="en-GB" sz="1200" b="0" i="1" u="none" strike="noStrike" kern="1200" baseline="0" dirty="0">
                <a:solidFill>
                  <a:srgbClr val="002D64"/>
                </a:solidFill>
                <a:latin typeface="Source Sans Pro" panose="020B0503030403020204" pitchFamily="34" charset="0"/>
              </a:rPr>
              <a:t>vs</a:t>
            </a:r>
            <a:r>
              <a:rPr lang="en-GB" sz="1200" b="0" i="0" u="none" strike="noStrike" kern="1200" baseline="0" dirty="0">
                <a:solidFill>
                  <a:srgbClr val="002D64"/>
                </a:solidFill>
                <a:latin typeface="Source Sans Pro" panose="020B0503030403020204" pitchFamily="34" charset="0"/>
              </a:rPr>
              <a:t> analysis of covariance when we have baseline measures of the outcome variable; or (iv) converting a continuous scale to categorical data using a series of different cut-points.</a:t>
            </a:r>
          </a:p>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54</a:t>
            </a:fld>
            <a:endParaRPr lang="en-GB" dirty="0"/>
          </a:p>
        </p:txBody>
      </p:sp>
    </p:spTree>
    <p:extLst>
      <p:ext uri="{BB962C8B-B14F-4D97-AF65-F5344CB8AC3E}">
        <p14:creationId xmlns:p14="http://schemas.microsoft.com/office/powerpoint/2010/main" val="28769843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5EA1CAA-BAEE-4186-B24A-849029506ECD}" type="slidenum">
              <a:rPr lang="en-US" altLang="en-US" sz="1300">
                <a:latin typeface="Times New Roman" panose="02020603050405020304" pitchFamily="18" charset="0"/>
              </a:rPr>
              <a:pPr eaLnBrk="1" hangingPunct="1">
                <a:spcBef>
                  <a:spcPct val="0"/>
                </a:spcBef>
              </a:pPr>
              <a:t>55</a:t>
            </a:fld>
            <a:endParaRPr lang="en-US" altLang="en-US" sz="1300">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604838" y="806450"/>
            <a:ext cx="5373687" cy="4030663"/>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AU" altLang="en-US" sz="1000" dirty="0"/>
              <a:t>The best way to look for selective reporting of a result is to find the study’s original analysis plan. This is a publicly available document that specifies, in detail, how the analyses will be conducted. It should be published in advance of unblinded outcome data being available, although this is often not done.</a:t>
            </a:r>
          </a:p>
          <a:p>
            <a:pPr>
              <a:lnSpc>
                <a:spcPct val="80000"/>
              </a:lnSpc>
            </a:pPr>
            <a:endParaRPr lang="en-AU" altLang="en-US" sz="1000" dirty="0"/>
          </a:p>
          <a:p>
            <a:pPr>
              <a:lnSpc>
                <a:spcPct val="80000"/>
              </a:lnSpc>
            </a:pPr>
            <a:r>
              <a:rPr lang="en-AU" altLang="en-US" sz="1000" dirty="0"/>
              <a:t>Sometimes the protocol is sufficiently detailed, and occasionally a trial registry record includes details of all outcome measures and plans for statistical analysis. These are increasingly available online, and study protocols are more often published these days, and you should generally take the time to try to find these.</a:t>
            </a:r>
          </a:p>
          <a:p>
            <a:pPr>
              <a:lnSpc>
                <a:spcPct val="80000"/>
              </a:lnSpc>
            </a:pPr>
            <a:endParaRPr lang="en-AU" altLang="en-US" sz="1000" dirty="0"/>
          </a:p>
          <a:p>
            <a:pPr>
              <a:lnSpc>
                <a:spcPct val="80000"/>
              </a:lnSpc>
            </a:pPr>
            <a:r>
              <a:rPr lang="en-AU" altLang="en-US" sz="1000" dirty="0"/>
              <a:t>It is important to check the date of the analysis plan. This should be before the results could have been generated. Or at least before results could have been generated in a way that we know which intervention is favoured (sometimes analyses are performed with the interventions anonymized, i.e. ‘blinded’ to intervention status; it’s fine to do this, especially if it will be necessary to examine some aspects of the data to finalize the analysis strategy, for example to check skewness in the data).</a:t>
            </a:r>
          </a:p>
          <a:p>
            <a:pPr>
              <a:lnSpc>
                <a:spcPct val="80000"/>
              </a:lnSpc>
            </a:pPr>
            <a:endParaRPr lang="en-AU" altLang="en-US" sz="1000" dirty="0"/>
          </a:p>
          <a:p>
            <a:pPr>
              <a:lnSpc>
                <a:spcPct val="80000"/>
              </a:lnSpc>
            </a:pPr>
            <a:r>
              <a:rPr lang="en-AU" altLang="en-US" sz="1000" dirty="0"/>
              <a:t>If there is an analysis plan, check that the trial report agrees with it. Has the outcome measure changed? Have the analysis methods changed?</a:t>
            </a:r>
          </a:p>
          <a:p>
            <a:pPr>
              <a:lnSpc>
                <a:spcPct val="80000"/>
              </a:lnSpc>
            </a:pPr>
            <a:endParaRPr lang="en-AU" altLang="en-US" sz="1000" dirty="0"/>
          </a:p>
          <a:p>
            <a:pPr>
              <a:lnSpc>
                <a:spcPct val="80000"/>
              </a:lnSpc>
            </a:pPr>
            <a:r>
              <a:rPr lang="en-AU" altLang="en-US" sz="1000" dirty="0"/>
              <a:t>In the absence of a pre-specified plan, it may be possible to identify selective reporting. First, compare the </a:t>
            </a:r>
            <a:r>
              <a:rPr lang="hr-HR" altLang="en-US" sz="1000" dirty="0"/>
              <a:t>‘</a:t>
            </a:r>
            <a:r>
              <a:rPr lang="en-AU" altLang="en-US" sz="1000" dirty="0"/>
              <a:t>Methods</a:t>
            </a:r>
            <a:r>
              <a:rPr lang="hr-HR" altLang="en-US" sz="1000" dirty="0"/>
              <a:t>’</a:t>
            </a:r>
            <a:r>
              <a:rPr lang="en-AU" altLang="en-US" sz="1000" dirty="0"/>
              <a:t> section of the published paper with the </a:t>
            </a:r>
            <a:r>
              <a:rPr lang="hr-HR" altLang="en-US" sz="1000" dirty="0"/>
              <a:t>‘</a:t>
            </a:r>
            <a:r>
              <a:rPr lang="en-AU" altLang="en-US" sz="1000" dirty="0"/>
              <a:t>Results</a:t>
            </a:r>
            <a:r>
              <a:rPr lang="hr-HR" altLang="en-US" sz="1000" dirty="0"/>
              <a:t>’</a:t>
            </a:r>
            <a:r>
              <a:rPr lang="en-AU" altLang="en-US" sz="1000" dirty="0"/>
              <a:t> section. Sometimes it will be clear that the authors are presenting only a subset of the outcome measures or analyses that they have performed. Note whether the analysis reported matches what was described in the ‘Methods’, or have different statistics been reported? Have new outcomes been added that were apparently not planned? Are the outcomes reported for all participants, or only some, or for separate subgroups only?</a:t>
            </a:r>
          </a:p>
          <a:p>
            <a:pPr>
              <a:lnSpc>
                <a:spcPct val="80000"/>
              </a:lnSpc>
            </a:pPr>
            <a:endParaRPr lang="en-AU" altLang="en-US" sz="1000" dirty="0"/>
          </a:p>
          <a:p>
            <a:pPr>
              <a:lnSpc>
                <a:spcPct val="80000"/>
              </a:lnSpc>
            </a:pPr>
            <a:r>
              <a:rPr lang="en-AU" altLang="en-US" sz="1000" dirty="0"/>
              <a:t>Think about the outcomes that are commonly measured in this field – have the authors reported everything that would usually be expected? This is easier in fields where a clear set of expected outcomes can be identified.</a:t>
            </a:r>
          </a:p>
        </p:txBody>
      </p:sp>
    </p:spTree>
    <p:extLst>
      <p:ext uri="{BB962C8B-B14F-4D97-AF65-F5344CB8AC3E}">
        <p14:creationId xmlns:p14="http://schemas.microsoft.com/office/powerpoint/2010/main" val="2824936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9BAFBF1-6550-498C-BAB2-BAE2FAA8061A}" type="slidenum">
              <a:rPr lang="en-US" altLang="en-US" sz="1300">
                <a:latin typeface="Times New Roman" panose="02020603050405020304" pitchFamily="18" charset="0"/>
              </a:rPr>
              <a:pPr eaLnBrk="1" hangingPunct="1">
                <a:spcBef>
                  <a:spcPct val="0"/>
                </a:spcBef>
              </a:pPr>
              <a:t>56</a:t>
            </a:fld>
            <a:endParaRPr lang="en-US" altLang="en-US" sz="1300">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xfrm>
            <a:off x="604838" y="806450"/>
            <a:ext cx="5373687" cy="4030663"/>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In most cases, we can only be confident that a study is free of bias due to selection of the reported result if we have a pre-specified analysis plan. As a result, we can expect a lot of trials to be rated as ‘Some concerns’ for this domain.</a:t>
            </a:r>
          </a:p>
        </p:txBody>
      </p:sp>
    </p:spTree>
    <p:extLst>
      <p:ext uri="{BB962C8B-B14F-4D97-AF65-F5344CB8AC3E}">
        <p14:creationId xmlns:p14="http://schemas.microsoft.com/office/powerpoint/2010/main" val="23305482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604838" y="806450"/>
            <a:ext cx="5373687" cy="4030663"/>
          </a:xfrm>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 will now look at putting all this into practice.</a:t>
            </a:r>
          </a:p>
        </p:txBody>
      </p:sp>
    </p:spTree>
    <p:extLst>
      <p:ext uri="{BB962C8B-B14F-4D97-AF65-F5344CB8AC3E}">
        <p14:creationId xmlns:p14="http://schemas.microsoft.com/office/powerpoint/2010/main" val="34230958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604838" y="806450"/>
            <a:ext cx="5373687" cy="4030663"/>
          </a:xfrm>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dirty="0"/>
              <a:t>At least two review authors should perform the risk of bias assessment.  It is useful for them to possess methodological and content expertise between them. All assessors need to have a good grasp of the methods. </a:t>
            </a:r>
          </a:p>
          <a:p>
            <a:pPr eaLnBrk="1" hangingPunct="1"/>
            <a:endParaRPr lang="en-AU" altLang="en-US" dirty="0"/>
          </a:p>
          <a:p>
            <a:pPr eaLnBrk="1" hangingPunct="1"/>
            <a:r>
              <a:rPr lang="en-AU" altLang="en-US" dirty="0"/>
              <a:t>A plan will be needed for how to address disagreements between authors. It’s highly likely that different authors will initially reach different answers to signalling questions and different judgements – for example, content and methods experts may notice different aspects of the included studies. The process of discussing those differences will ensure the assessment is rigorous and fair.</a:t>
            </a:r>
          </a:p>
          <a:p>
            <a:pPr eaLnBrk="1" hangingPunct="1"/>
            <a:endParaRPr lang="en-AU" altLang="en-US" dirty="0"/>
          </a:p>
          <a:p>
            <a:pPr eaLnBrk="1" hangingPunct="1"/>
            <a:r>
              <a:rPr lang="en-AU" altLang="en-US" dirty="0"/>
              <a:t>Piloting the risk of bias assessment on a small number of studies is wise. This may identify some initial areas of disagreement and ensure all the authors have the same understanding of what needs to be assessed for each domain. </a:t>
            </a:r>
          </a:p>
          <a:p>
            <a:pPr eaLnBrk="1" hangingPunct="1"/>
            <a:endParaRPr lang="en-AU" altLang="en-US" dirty="0"/>
          </a:p>
          <a:p>
            <a:pPr eaLnBrk="1" hangingPunct="1"/>
            <a:r>
              <a:rPr lang="en-AU" altLang="en-US" dirty="0"/>
              <a:t>As for any other aspects of the data collection from an included study, you should consider contacting the authors to clarify any missing or unclear information. Don’t forget that, if it’s available, the study protocol can be an important source for this assessment.</a:t>
            </a:r>
          </a:p>
          <a:p>
            <a:pPr eaLnBrk="1" hangingPunct="1"/>
            <a:endParaRPr lang="en-AU" altLang="en-US" dirty="0"/>
          </a:p>
          <a:p>
            <a:pPr eaLnBrk="1" hangingPunct="1"/>
            <a:r>
              <a:rPr lang="hr-HR" altLang="en-US" sz="1200" dirty="0"/>
              <a:t>[NOTE TO </a:t>
            </a:r>
            <a:r>
              <a:rPr lang="hr-HR" altLang="en-US" sz="1200" dirty="0" err="1"/>
              <a:t>TRAINERS</a:t>
            </a:r>
            <a:r>
              <a:rPr lang="hr-HR" altLang="en-US" sz="1200" dirty="0"/>
              <a:t>: </a:t>
            </a:r>
            <a:r>
              <a:rPr lang="en-AU" altLang="en-US" dirty="0"/>
              <a:t>Blinded assessment is possible in theory, concealing the names of the authors, institutions and journals, but this is difficult and time consuming, and may not be possible when the authors are very familiar with the papers. Knowledge of who did the study may legitimately provide clues for answering signalling questions. For example, if the trial is run by a clinical trials unit which routinely uses sound, computer-based randomization methods, then it may be reasonable to assume that a trial from that unit used the same methods even if they are not reported. Any such assumptions must be declared, of course.]</a:t>
            </a:r>
          </a:p>
          <a:p>
            <a:endParaRPr lang="en-AU" altLang="en-US"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BEAE39-8C74-4B33-9F3C-CC8C01ADD4EA}" type="slidenum">
              <a:rPr lang="en-US" altLang="en-US" sz="1300">
                <a:latin typeface="Times New Roman" panose="02020603050405020304" pitchFamily="18" charset="0"/>
              </a:rPr>
              <a:pPr eaLnBrk="1" hangingPunct="1">
                <a:spcBef>
                  <a:spcPct val="0"/>
                </a:spcBef>
              </a:pPr>
              <a:t>58</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8653596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RoB 2 tool is best assessed using an electronic system that has the algorithms implemented. </a:t>
            </a:r>
          </a:p>
          <a:p>
            <a:endParaRPr lang="en-GB" dirty="0"/>
          </a:p>
          <a:p>
            <a:r>
              <a:rPr lang="en-GB" dirty="0"/>
              <a:t>An Excel tool is available from </a:t>
            </a:r>
            <a:r>
              <a:rPr lang="en-GB" b="1" dirty="0"/>
              <a:t>riskofbias.info</a:t>
            </a:r>
            <a:endParaRPr lang="en-GB" b="0" dirty="0"/>
          </a:p>
          <a:p>
            <a:r>
              <a:rPr lang="en-GB" b="0" dirty="0"/>
              <a:t>A Word template is also available, but the algorithms would need to be implemented manually.</a:t>
            </a:r>
          </a:p>
          <a:p>
            <a:r>
              <a:rPr lang="en-GB" b="0" dirty="0"/>
              <a:t>An online system is in development: check </a:t>
            </a:r>
            <a:r>
              <a:rPr lang="en-GB" b="1" dirty="0"/>
              <a:t>riskofbias.info</a:t>
            </a:r>
            <a:r>
              <a:rPr lang="en-GB" b="0" dirty="0"/>
              <a:t> to see if it is available.</a:t>
            </a:r>
          </a:p>
          <a:p>
            <a:endParaRPr lang="en-GB" b="0" dirty="0"/>
          </a:p>
          <a:p>
            <a:r>
              <a:rPr lang="en-GB" b="0" dirty="0"/>
              <a:t>RevMan Web has the facility to present RoB 2 assessments. They are attached to </a:t>
            </a:r>
            <a:r>
              <a:rPr lang="en-GB" b="1" dirty="0"/>
              <a:t>results within studies </a:t>
            </a:r>
            <a:r>
              <a:rPr lang="en-GB" b="0" dirty="0"/>
              <a:t>rather than the </a:t>
            </a:r>
            <a:r>
              <a:rPr lang="en-GB" b="1" dirty="0"/>
              <a:t>studies</a:t>
            </a:r>
            <a:r>
              <a:rPr lang="en-GB" b="0" dirty="0"/>
              <a:t>.</a:t>
            </a:r>
          </a:p>
          <a:p>
            <a:endParaRPr lang="en-GB" b="1"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59</a:t>
            </a:fld>
            <a:endParaRPr lang="en-GB" dirty="0"/>
          </a:p>
        </p:txBody>
      </p:sp>
    </p:spTree>
    <p:extLst>
      <p:ext uri="{BB962C8B-B14F-4D97-AF65-F5344CB8AC3E}">
        <p14:creationId xmlns:p14="http://schemas.microsoft.com/office/powerpoint/2010/main" val="30633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621F89A-922E-4661-AB49-E8F9936A9C7F}" type="slidenum">
              <a:rPr lang="en-US" altLang="en-US" sz="1300">
                <a:latin typeface="Times New Roman" panose="02020603050405020304" pitchFamily="18" charset="0"/>
              </a:rPr>
              <a:pPr eaLnBrk="1" hangingPunct="1">
                <a:spcBef>
                  <a:spcPct val="0"/>
                </a:spcBef>
              </a:pPr>
              <a:t>6</a:t>
            </a:fld>
            <a:endParaRPr lang="en-US" altLang="en-US" sz="1300">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xfrm>
            <a:off x="604838" y="806450"/>
            <a:ext cx="5373687" cy="4030663"/>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There are many published scales and checklists that aim to summarize and simplify the assessment of bias and quality in clinical trials.</a:t>
            </a:r>
          </a:p>
          <a:p>
            <a:endParaRPr lang="en-AU" altLang="en-US" dirty="0"/>
          </a:p>
          <a:p>
            <a:r>
              <a:rPr lang="hr-HR" altLang="en-US" dirty="0"/>
              <a:t>[NOTE FOR </a:t>
            </a:r>
            <a:r>
              <a:rPr lang="hr-HR" altLang="en-US" dirty="0" err="1"/>
              <a:t>TRAINERS</a:t>
            </a:r>
            <a:r>
              <a:rPr lang="hr-HR" altLang="en-US" dirty="0"/>
              <a:t>: You </a:t>
            </a:r>
            <a:r>
              <a:rPr lang="hr-HR" altLang="en-US" dirty="0" err="1"/>
              <a:t>can</a:t>
            </a:r>
            <a:r>
              <a:rPr lang="hr-HR" altLang="en-US" dirty="0"/>
              <a:t> </a:t>
            </a:r>
            <a:r>
              <a:rPr lang="hr-HR" altLang="en-US" dirty="0" err="1"/>
              <a:t>ask</a:t>
            </a:r>
            <a:r>
              <a:rPr lang="hr-HR" altLang="en-US" dirty="0"/>
              <a:t> </a:t>
            </a:r>
            <a:r>
              <a:rPr lang="hr-HR" altLang="en-US" dirty="0" err="1"/>
              <a:t>the</a:t>
            </a:r>
            <a:r>
              <a:rPr lang="hr-HR" altLang="en-US" dirty="0"/>
              <a:t> </a:t>
            </a:r>
            <a:r>
              <a:rPr lang="hr-HR" altLang="en-US" dirty="0" err="1"/>
              <a:t>participants</a:t>
            </a:r>
            <a:r>
              <a:rPr lang="hr-HR" altLang="en-US" dirty="0"/>
              <a:t> </a:t>
            </a:r>
            <a:r>
              <a:rPr lang="hr-HR" altLang="en-US" dirty="0" err="1"/>
              <a:t>if</a:t>
            </a:r>
            <a:r>
              <a:rPr lang="en-AU" altLang="en-US" dirty="0"/>
              <a:t> anyone used one of these checklists or scales before</a:t>
            </a:r>
            <a:r>
              <a:rPr lang="hr-HR" altLang="en-US" dirty="0"/>
              <a:t>.</a:t>
            </a:r>
            <a:r>
              <a:rPr lang="en-GB" altLang="en-US" dirty="0"/>
              <a:t> Examples they might mention include the Cochrane risk of bias tool, the </a:t>
            </a:r>
            <a:r>
              <a:rPr lang="en-GB" altLang="en-US" dirty="0" err="1"/>
              <a:t>Jadad</a:t>
            </a:r>
            <a:r>
              <a:rPr lang="en-GB" altLang="en-US" dirty="0"/>
              <a:t> scale, the </a:t>
            </a:r>
            <a:r>
              <a:rPr lang="en-GB" altLang="en-US" dirty="0" err="1"/>
              <a:t>PEDro</a:t>
            </a:r>
            <a:r>
              <a:rPr lang="en-GB" altLang="en-US" dirty="0"/>
              <a:t> scale. CONSORT would be an inappropriate answer, since it addresses only what is reported and not whether the trial was done well.</a:t>
            </a:r>
            <a:r>
              <a:rPr lang="hr-HR" altLang="en-US" dirty="0"/>
              <a:t>]</a:t>
            </a:r>
            <a:endParaRPr lang="en-AU" altLang="en-US" dirty="0"/>
          </a:p>
          <a:p>
            <a:endParaRPr lang="en-AU" altLang="en-US" dirty="0"/>
          </a:p>
          <a:p>
            <a:r>
              <a:rPr lang="en-AU" altLang="en-US" dirty="0"/>
              <a:t>Each scale incorporates different components. Some include things like sample size that are (in themselves) not causes of bias. </a:t>
            </a:r>
          </a:p>
          <a:p>
            <a:endParaRPr lang="en-AU" altLang="en-US" dirty="0"/>
          </a:p>
          <a:p>
            <a:r>
              <a:rPr lang="en-AU" altLang="en-US" dirty="0"/>
              <a:t>A number of studies have been done looking into these kinds of tools, looking at their findings across large numbers of studies. These show that using different scales to select the ‘best’ studies can lead to different conclusions. </a:t>
            </a:r>
          </a:p>
          <a:p>
            <a:endParaRPr lang="en-AU" altLang="en-US" dirty="0"/>
          </a:p>
          <a:p>
            <a:r>
              <a:rPr lang="en-AU" altLang="en-US" dirty="0"/>
              <a:t>Some of these tools calculate numerical scores for quality. But because there is no empirical evidence that can tell us precisely how each factor has affected the results in any individual study, it is difficult to decide how much numerical weighting each element should have. Another difficulty with summarizing quality scores as numbers is that these are difficult for readers to interpret. Giving a study a score of ‘7’, for example, doesn’t explain what the specific concerns were, or how this study differs from the next study that also scored a ‘7’. </a:t>
            </a:r>
          </a:p>
          <a:p>
            <a:endParaRPr lang="en-AU" altLang="en-US" dirty="0"/>
          </a:p>
          <a:p>
            <a:r>
              <a:rPr lang="en-AU" altLang="en-US" dirty="0"/>
              <a:t>It’s recommended that numerical scales or simple checklists are </a:t>
            </a:r>
            <a:r>
              <a:rPr lang="en-AU" altLang="en-US" b="1" dirty="0"/>
              <a:t>not</a:t>
            </a:r>
            <a:r>
              <a:rPr lang="en-AU" altLang="en-US" dirty="0"/>
              <a:t> used in Cochrane </a:t>
            </a:r>
            <a:r>
              <a:rPr lang="hr-HR" altLang="en-US" dirty="0"/>
              <a:t>R</a:t>
            </a:r>
            <a:r>
              <a:rPr lang="en-AU" altLang="en-US" dirty="0" err="1"/>
              <a:t>eviews</a:t>
            </a:r>
            <a:r>
              <a:rPr lang="hr-HR" altLang="en-US" dirty="0"/>
              <a:t>.</a:t>
            </a:r>
            <a:endParaRPr lang="en-AU" altLang="en-US" dirty="0"/>
          </a:p>
        </p:txBody>
      </p:sp>
    </p:spTree>
    <p:extLst>
      <p:ext uri="{BB962C8B-B14F-4D97-AF65-F5344CB8AC3E}">
        <p14:creationId xmlns:p14="http://schemas.microsoft.com/office/powerpoint/2010/main" val="14357352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09759DB-D9A7-49A7-9D11-7452AEBB5AD2}" type="slidenum">
              <a:rPr lang="en-GB" altLang="en-US" sz="1300">
                <a:latin typeface="Times New Roman" panose="02020603050405020304" pitchFamily="18" charset="0"/>
              </a:rPr>
              <a:pPr eaLnBrk="1" hangingPunct="1">
                <a:spcBef>
                  <a:spcPct val="0"/>
                </a:spcBef>
              </a:pPr>
              <a:t>60</a:t>
            </a:fld>
            <a:endParaRPr lang="en-GB" altLang="en-US" sz="1300">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xfrm>
            <a:off x="604838" y="806450"/>
            <a:ext cx="5373687" cy="4030663"/>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t>This is a snapshot of what the risk of bias data input looks like in </a:t>
            </a:r>
            <a:r>
              <a:rPr lang="en-CA" altLang="en-US" dirty="0" err="1"/>
              <a:t>RevMan</a:t>
            </a:r>
            <a:r>
              <a:rPr lang="hr-HR" altLang="en-US" dirty="0"/>
              <a:t> Web</a:t>
            </a:r>
            <a:r>
              <a:rPr lang="en-GB" altLang="en-US" dirty="0"/>
              <a:t> for one study (Amore-</a:t>
            </a:r>
            <a:r>
              <a:rPr lang="en-GB" altLang="en-US" dirty="0" err="1"/>
              <a:t>Coffea</a:t>
            </a:r>
            <a:r>
              <a:rPr lang="en-GB" altLang="en-US" dirty="0"/>
              <a:t> 2000) for one outcome (Headache)</a:t>
            </a:r>
            <a:r>
              <a:rPr lang="en-CA" altLang="en-US" dirty="0"/>
              <a:t>. It’s important that authors include both the domain judgement and the support for judgment for each assessment as this data creates the risk of bias tables.</a:t>
            </a:r>
            <a:endParaRPr lang="hr-HR" altLang="en-US" dirty="0"/>
          </a:p>
          <a:p>
            <a:endParaRPr lang="hr-HR" altLang="en-US" dirty="0"/>
          </a:p>
          <a:p>
            <a:r>
              <a:rPr lang="hr-HR" altLang="en-US" dirty="0"/>
              <a:t>Detailed information about using RoB 2 tool in RevMan Web is available at https://documentation.cochrane.org/revman-kb/risk-of-bias/risk-of-bias-2-in-revman-web</a:t>
            </a:r>
          </a:p>
        </p:txBody>
      </p:sp>
    </p:spTree>
    <p:extLst>
      <p:ext uri="{BB962C8B-B14F-4D97-AF65-F5344CB8AC3E}">
        <p14:creationId xmlns:p14="http://schemas.microsoft.com/office/powerpoint/2010/main" val="22648090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09759DB-D9A7-49A7-9D11-7452AEBB5AD2}" type="slidenum">
              <a:rPr lang="en-GB" altLang="en-US" sz="1300">
                <a:latin typeface="Times New Roman" panose="02020603050405020304" pitchFamily="18" charset="0"/>
              </a:rPr>
              <a:pPr eaLnBrk="1" hangingPunct="1">
                <a:spcBef>
                  <a:spcPct val="0"/>
                </a:spcBef>
              </a:pPr>
              <a:t>61</a:t>
            </a:fld>
            <a:endParaRPr lang="en-GB" altLang="en-US" sz="1300">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xfrm>
            <a:off x="604838" y="806450"/>
            <a:ext cx="5373687" cy="4030663"/>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This is what the </a:t>
            </a:r>
            <a:r>
              <a:rPr lang="en-GB" altLang="en-US" dirty="0" err="1"/>
              <a:t>RoB</a:t>
            </a:r>
            <a:r>
              <a:rPr lang="en-GB" altLang="en-US" dirty="0"/>
              <a:t> 2 risk of bias table looks like in RMW.</a:t>
            </a:r>
            <a:endParaRPr lang="hr-HR" altLang="en-US" dirty="0"/>
          </a:p>
        </p:txBody>
      </p:sp>
    </p:spTree>
    <p:extLst>
      <p:ext uri="{BB962C8B-B14F-4D97-AF65-F5344CB8AC3E}">
        <p14:creationId xmlns:p14="http://schemas.microsoft.com/office/powerpoint/2010/main" val="6521036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604838" y="806450"/>
            <a:ext cx="5373687" cy="4030663"/>
          </a:xfrm>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835993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604838" y="806450"/>
            <a:ext cx="5373687" cy="4030663"/>
          </a:xfrm>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GB" altLang="en-US" sz="700" dirty="0"/>
              <a:t>I</a:t>
            </a:r>
            <a:r>
              <a:rPr lang="en-AU" altLang="en-US" sz="700" dirty="0"/>
              <a:t>t is not appropriate, and is misleading to readers, to ignore risks of bias in the included studies. You should not present the results without reference to the </a:t>
            </a:r>
            <a:r>
              <a:rPr lang="hr-HR" altLang="en-US" sz="700" dirty="0"/>
              <a:t>‘R</a:t>
            </a:r>
            <a:r>
              <a:rPr lang="en-AU" altLang="en-US" sz="700" dirty="0" err="1"/>
              <a:t>isk</a:t>
            </a:r>
            <a:r>
              <a:rPr lang="en-AU" altLang="en-US" sz="700" dirty="0"/>
              <a:t> of bias</a:t>
            </a:r>
            <a:r>
              <a:rPr lang="hr-HR" altLang="en-US" sz="700" dirty="0"/>
              <a:t>’</a:t>
            </a:r>
            <a:r>
              <a:rPr lang="en-AU" altLang="en-US" sz="700" dirty="0"/>
              <a:t> assessments.</a:t>
            </a:r>
          </a:p>
          <a:p>
            <a:pPr>
              <a:lnSpc>
                <a:spcPct val="80000"/>
              </a:lnSpc>
            </a:pPr>
            <a:endParaRPr lang="en-AU" altLang="en-US" sz="700" dirty="0"/>
          </a:p>
          <a:p>
            <a:pPr>
              <a:lnSpc>
                <a:spcPct val="80000"/>
              </a:lnSpc>
            </a:pPr>
            <a:r>
              <a:rPr lang="en-AU" altLang="en-US" sz="700" dirty="0"/>
              <a:t>A narrative summary of the </a:t>
            </a:r>
            <a:r>
              <a:rPr lang="en-GB" altLang="en-US" sz="700" dirty="0"/>
              <a:t>r</a:t>
            </a:r>
            <a:r>
              <a:rPr lang="hr-HR" altLang="en-US" sz="700" dirty="0"/>
              <a:t>i</a:t>
            </a:r>
            <a:r>
              <a:rPr lang="en-AU" altLang="en-US" sz="700" dirty="0" err="1"/>
              <a:t>sk</a:t>
            </a:r>
            <a:r>
              <a:rPr lang="en-AU" altLang="en-US" sz="700" dirty="0"/>
              <a:t> of bias assessments will need to be provided in the </a:t>
            </a:r>
            <a:r>
              <a:rPr lang="hr-HR" altLang="en-US" sz="700" dirty="0"/>
              <a:t>‘</a:t>
            </a:r>
            <a:r>
              <a:rPr lang="en-AU" altLang="en-US" sz="700" dirty="0"/>
              <a:t>Results</a:t>
            </a:r>
            <a:r>
              <a:rPr lang="hr-HR" altLang="en-US" sz="700" dirty="0"/>
              <a:t>’</a:t>
            </a:r>
            <a:r>
              <a:rPr lang="en-AU" altLang="en-US" sz="700" dirty="0"/>
              <a:t> section of the review. However, readers may miss these if they look straight at the numerical results, and a narrative description does not directly address the concern that the results may be altered by bias.</a:t>
            </a:r>
          </a:p>
          <a:p>
            <a:pPr>
              <a:lnSpc>
                <a:spcPct val="80000"/>
              </a:lnSpc>
            </a:pPr>
            <a:endParaRPr lang="en-AU" altLang="en-US" sz="700" dirty="0"/>
          </a:p>
          <a:p>
            <a:pPr>
              <a:lnSpc>
                <a:spcPct val="80000"/>
              </a:lnSpc>
            </a:pPr>
            <a:r>
              <a:rPr lang="en-GB" altLang="en-US" sz="700" dirty="0"/>
              <a:t>Several options are available to consider the impact of potential biases in a meta-analysis (or other synthesis). Ideally we want to give reduced weight to studies at high risk of bias, but we don’t currently have convenient methods for determining exactly what weights should be used. </a:t>
            </a:r>
          </a:p>
          <a:p>
            <a:pPr>
              <a:lnSpc>
                <a:spcPct val="80000"/>
              </a:lnSpc>
            </a:pPr>
            <a:endParaRPr lang="en-GB" altLang="en-US" sz="700" dirty="0"/>
          </a:p>
          <a:p>
            <a:pPr marL="0" marR="0" lvl="0" indent="0" algn="l" defTabSz="914400" rtl="0" eaLnBrk="1" fontAlgn="auto" latinLnBrk="0" hangingPunct="1">
              <a:lnSpc>
                <a:spcPct val="80000"/>
              </a:lnSpc>
              <a:spcBef>
                <a:spcPts val="0"/>
              </a:spcBef>
              <a:spcAft>
                <a:spcPts val="0"/>
              </a:spcAft>
              <a:buClrTx/>
              <a:buSzTx/>
              <a:buFontTx/>
              <a:buNone/>
              <a:tabLst/>
              <a:defRPr/>
            </a:pPr>
            <a:r>
              <a:rPr lang="en-GB" altLang="en-US" sz="700" dirty="0"/>
              <a:t>One option is to </a:t>
            </a:r>
            <a:r>
              <a:rPr lang="en-AU" altLang="en-US" sz="700" dirty="0"/>
              <a:t>present results stratified by risk of bias, so that readers can see the results for themselves. Stratification of forest plots by risk of bias is encouraged. Setting up forest plots is discussed further in a separate presentation on Introduction to </a:t>
            </a:r>
            <a:r>
              <a:rPr lang="hr-HR" altLang="en-US" sz="700" dirty="0"/>
              <a:t>m</a:t>
            </a:r>
            <a:r>
              <a:rPr lang="en-AU" altLang="en-US" sz="700" dirty="0"/>
              <a:t>eta-analysis.</a:t>
            </a:r>
          </a:p>
          <a:p>
            <a:pPr>
              <a:lnSpc>
                <a:spcPct val="80000"/>
              </a:lnSpc>
            </a:pPr>
            <a:endParaRPr lang="en-GB" altLang="en-US" sz="700" dirty="0"/>
          </a:p>
          <a:p>
            <a:pPr>
              <a:lnSpc>
                <a:spcPct val="80000"/>
              </a:lnSpc>
            </a:pPr>
            <a:r>
              <a:rPr lang="en-AU" altLang="en-US" sz="700" dirty="0"/>
              <a:t>Alternatively, one might</a:t>
            </a:r>
            <a:r>
              <a:rPr lang="en-GB" altLang="en-US" sz="700" dirty="0"/>
              <a:t> restrict the analysis to those studies at low risk of bias (or those at low risk of bias or with some concerns). A trade-off is involved here. Restricting to the stronger studies may reduce bias but increase imprecision because of the smaller amount of information. Including all the available studies decreases imprecision but with higher risk of bias. Sensitivity analysis should be done to examine the impact of restricting, or not restricting, the analysis to the stronger studies.</a:t>
            </a:r>
          </a:p>
          <a:p>
            <a:pPr>
              <a:lnSpc>
                <a:spcPct val="80000"/>
              </a:lnSpc>
            </a:pPr>
            <a:endParaRPr lang="en-GB" altLang="en-US" sz="700" dirty="0"/>
          </a:p>
          <a:p>
            <a:pPr>
              <a:lnSpc>
                <a:spcPct val="80000"/>
              </a:lnSpc>
            </a:pPr>
            <a:r>
              <a:rPr lang="en-GB" altLang="en-US" sz="700" dirty="0"/>
              <a:t>[Note that sensitivity analysis does not mean presenting multiple versions of your results. It may be useful to discuss the difference between the result including all studies and the result including only the low risk studies, but remember that presenting multiple answers may be confusing for readers needing to make a decision about the intervention. The primary analysis strategy ought to be chosen in advance and specified in the protocol.]</a:t>
            </a:r>
          </a:p>
          <a:p>
            <a:pPr>
              <a:lnSpc>
                <a:spcPct val="80000"/>
              </a:lnSpc>
            </a:pPr>
            <a:endParaRPr lang="en-AU" altLang="en-US" sz="700" dirty="0"/>
          </a:p>
          <a:p>
            <a:pPr>
              <a:lnSpc>
                <a:spcPct val="80000"/>
              </a:lnSpc>
            </a:pPr>
            <a:r>
              <a:rPr lang="en-AU" altLang="en-US" sz="700" dirty="0"/>
              <a:t>Further techniques are available to try to explore the impact of risk of bias studies on the size of intervention effect across the studies: subgroup analysis and meta-regression. Subgroup analysis is available in RevMan, and is addressed in more detail in a separate presentation on Heterogeneity. Meta-regression is a more complex technique that is not available in RevMan. Statistical expertise will be needed to undertake meta-regression.</a:t>
            </a:r>
          </a:p>
          <a:p>
            <a:pPr>
              <a:lnSpc>
                <a:spcPct val="80000"/>
              </a:lnSpc>
            </a:pPr>
            <a:endParaRPr lang="en-AU" altLang="en-US" sz="700" dirty="0"/>
          </a:p>
          <a:p>
            <a:pPr marL="0" marR="0" lvl="0" indent="0" algn="l" defTabSz="914400" rtl="0" eaLnBrk="1" fontAlgn="auto" latinLnBrk="0" hangingPunct="1">
              <a:lnSpc>
                <a:spcPct val="80000"/>
              </a:lnSpc>
              <a:spcBef>
                <a:spcPts val="0"/>
              </a:spcBef>
              <a:spcAft>
                <a:spcPts val="0"/>
              </a:spcAft>
              <a:buClrTx/>
              <a:buSzTx/>
              <a:buFontTx/>
              <a:buNone/>
              <a:tabLst/>
              <a:defRPr/>
            </a:pPr>
            <a:r>
              <a:rPr lang="en-AU" altLang="en-US" sz="700" b="1" dirty="0"/>
              <a:t>Because risk of bias assessments are specific to results (and therefore to outcomes), the assessments should be presented and discussed alongside the meta-analysis (or other synthesis) results for each outcome.</a:t>
            </a:r>
          </a:p>
          <a:p>
            <a:pPr>
              <a:lnSpc>
                <a:spcPct val="80000"/>
              </a:lnSpc>
            </a:pPr>
            <a:endParaRPr lang="en-AU" altLang="en-US" sz="700" dirty="0"/>
          </a:p>
          <a:p>
            <a:pPr>
              <a:lnSpc>
                <a:spcPct val="80000"/>
              </a:lnSpc>
            </a:pPr>
            <a:r>
              <a:rPr lang="en-AU" altLang="en-US" sz="700" dirty="0"/>
              <a:t>[</a:t>
            </a:r>
            <a:r>
              <a:rPr lang="hr-HR" altLang="en-US" sz="700" dirty="0"/>
              <a:t>NOTE TO </a:t>
            </a:r>
            <a:r>
              <a:rPr lang="hr-HR" altLang="en-US" sz="700" dirty="0" err="1"/>
              <a:t>TRAINERS</a:t>
            </a:r>
            <a:r>
              <a:rPr lang="hr-HR" altLang="en-US" sz="700" dirty="0"/>
              <a:t>:</a:t>
            </a:r>
            <a:r>
              <a:rPr lang="en-AU" altLang="en-US" sz="700" dirty="0"/>
              <a:t> Bayesian methods for incorporating considerations of bias into meta-analyses are available, by adjusting the results of individual studies using external information (or beliefs) about the size of the bias. These are challenging to implement and not necessarily widely accepted.]</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8453" indent="-286964" eaLnBrk="0" hangingPunct="0">
              <a:spcBef>
                <a:spcPct val="30000"/>
              </a:spcBef>
              <a:defRPr sz="1200">
                <a:solidFill>
                  <a:schemeClr val="tx1"/>
                </a:solidFill>
                <a:latin typeface="Calibri" panose="020F0502020204030204" pitchFamily="34" charset="0"/>
              </a:defRPr>
            </a:lvl2pPr>
            <a:lvl3pPr marL="1152887" indent="-229907" eaLnBrk="0" hangingPunct="0">
              <a:spcBef>
                <a:spcPct val="30000"/>
              </a:spcBef>
              <a:defRPr sz="1200">
                <a:solidFill>
                  <a:schemeClr val="tx1"/>
                </a:solidFill>
                <a:latin typeface="Calibri" panose="020F0502020204030204" pitchFamily="34" charset="0"/>
              </a:defRPr>
            </a:lvl3pPr>
            <a:lvl4pPr marL="1614377" indent="-229907" eaLnBrk="0" hangingPunct="0">
              <a:spcBef>
                <a:spcPct val="30000"/>
              </a:spcBef>
              <a:defRPr sz="1200">
                <a:solidFill>
                  <a:schemeClr val="tx1"/>
                </a:solidFill>
                <a:latin typeface="Calibri" panose="020F0502020204030204" pitchFamily="34" charset="0"/>
              </a:defRPr>
            </a:lvl4pPr>
            <a:lvl5pPr marL="2074189" indent="-229907" eaLnBrk="0" hangingPunct="0">
              <a:spcBef>
                <a:spcPct val="30000"/>
              </a:spcBef>
              <a:defRPr sz="1200">
                <a:solidFill>
                  <a:schemeClr val="tx1"/>
                </a:solidFill>
                <a:latin typeface="Calibri" panose="020F0502020204030204" pitchFamily="34" charset="0"/>
              </a:defRPr>
            </a:lvl5pPr>
            <a:lvl6pPr marL="2557495" indent="-229907" eaLnBrk="0" fontAlgn="base" hangingPunct="0">
              <a:spcBef>
                <a:spcPct val="30000"/>
              </a:spcBef>
              <a:spcAft>
                <a:spcPct val="0"/>
              </a:spcAft>
              <a:defRPr sz="1200">
                <a:solidFill>
                  <a:schemeClr val="tx1"/>
                </a:solidFill>
                <a:latin typeface="Calibri" panose="020F0502020204030204" pitchFamily="34" charset="0"/>
              </a:defRPr>
            </a:lvl6pPr>
            <a:lvl7pPr marL="3040801" indent="-229907" eaLnBrk="0" fontAlgn="base" hangingPunct="0">
              <a:spcBef>
                <a:spcPct val="30000"/>
              </a:spcBef>
              <a:spcAft>
                <a:spcPct val="0"/>
              </a:spcAft>
              <a:defRPr sz="1200">
                <a:solidFill>
                  <a:schemeClr val="tx1"/>
                </a:solidFill>
                <a:latin typeface="Calibri" panose="020F0502020204030204" pitchFamily="34" charset="0"/>
              </a:defRPr>
            </a:lvl7pPr>
            <a:lvl8pPr marL="3524107" indent="-229907" eaLnBrk="0" fontAlgn="base" hangingPunct="0">
              <a:spcBef>
                <a:spcPct val="30000"/>
              </a:spcBef>
              <a:spcAft>
                <a:spcPct val="0"/>
              </a:spcAft>
              <a:defRPr sz="1200">
                <a:solidFill>
                  <a:schemeClr val="tx1"/>
                </a:solidFill>
                <a:latin typeface="Calibri" panose="020F0502020204030204" pitchFamily="34" charset="0"/>
              </a:defRPr>
            </a:lvl8pPr>
            <a:lvl9pPr marL="4007413" indent="-229907"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FA9B5C0-C7B5-4046-AED3-D362433B8399}" type="slidenum">
              <a:rPr lang="en-US" altLang="en-US">
                <a:latin typeface="Times New Roman" panose="02020603050405020304" pitchFamily="18" charset="0"/>
              </a:rPr>
              <a:pPr eaLnBrk="1" hangingPunct="1">
                <a:spcBef>
                  <a:spcPct val="0"/>
                </a:spcBef>
              </a:pPr>
              <a:t>63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6233061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8453" indent="-286964" eaLnBrk="0" hangingPunct="0">
              <a:spcBef>
                <a:spcPct val="30000"/>
              </a:spcBef>
              <a:defRPr sz="1200">
                <a:solidFill>
                  <a:schemeClr val="tx1"/>
                </a:solidFill>
                <a:latin typeface="Calibri" panose="020F0502020204030204" pitchFamily="34" charset="0"/>
              </a:defRPr>
            </a:lvl2pPr>
            <a:lvl3pPr marL="1152887" indent="-229907" eaLnBrk="0" hangingPunct="0">
              <a:spcBef>
                <a:spcPct val="30000"/>
              </a:spcBef>
              <a:defRPr sz="1200">
                <a:solidFill>
                  <a:schemeClr val="tx1"/>
                </a:solidFill>
                <a:latin typeface="Calibri" panose="020F0502020204030204" pitchFamily="34" charset="0"/>
              </a:defRPr>
            </a:lvl3pPr>
            <a:lvl4pPr marL="1614377" indent="-229907" eaLnBrk="0" hangingPunct="0">
              <a:spcBef>
                <a:spcPct val="30000"/>
              </a:spcBef>
              <a:defRPr sz="1200">
                <a:solidFill>
                  <a:schemeClr val="tx1"/>
                </a:solidFill>
                <a:latin typeface="Calibri" panose="020F0502020204030204" pitchFamily="34" charset="0"/>
              </a:defRPr>
            </a:lvl4pPr>
            <a:lvl5pPr marL="2074189" indent="-229907" eaLnBrk="0" hangingPunct="0">
              <a:spcBef>
                <a:spcPct val="30000"/>
              </a:spcBef>
              <a:defRPr sz="1200">
                <a:solidFill>
                  <a:schemeClr val="tx1"/>
                </a:solidFill>
                <a:latin typeface="Calibri" panose="020F0502020204030204" pitchFamily="34" charset="0"/>
              </a:defRPr>
            </a:lvl5pPr>
            <a:lvl6pPr marL="2557495" indent="-229907" eaLnBrk="0" fontAlgn="base" hangingPunct="0">
              <a:spcBef>
                <a:spcPct val="30000"/>
              </a:spcBef>
              <a:spcAft>
                <a:spcPct val="0"/>
              </a:spcAft>
              <a:defRPr sz="1200">
                <a:solidFill>
                  <a:schemeClr val="tx1"/>
                </a:solidFill>
                <a:latin typeface="Calibri" panose="020F0502020204030204" pitchFamily="34" charset="0"/>
              </a:defRPr>
            </a:lvl6pPr>
            <a:lvl7pPr marL="3040801" indent="-229907" eaLnBrk="0" fontAlgn="base" hangingPunct="0">
              <a:spcBef>
                <a:spcPct val="30000"/>
              </a:spcBef>
              <a:spcAft>
                <a:spcPct val="0"/>
              </a:spcAft>
              <a:defRPr sz="1200">
                <a:solidFill>
                  <a:schemeClr val="tx1"/>
                </a:solidFill>
                <a:latin typeface="Calibri" panose="020F0502020204030204" pitchFamily="34" charset="0"/>
              </a:defRPr>
            </a:lvl7pPr>
            <a:lvl8pPr marL="3524107" indent="-229907" eaLnBrk="0" fontAlgn="base" hangingPunct="0">
              <a:spcBef>
                <a:spcPct val="30000"/>
              </a:spcBef>
              <a:spcAft>
                <a:spcPct val="0"/>
              </a:spcAft>
              <a:defRPr sz="1200">
                <a:solidFill>
                  <a:schemeClr val="tx1"/>
                </a:solidFill>
                <a:latin typeface="Calibri" panose="020F0502020204030204" pitchFamily="34" charset="0"/>
              </a:defRPr>
            </a:lvl8pPr>
            <a:lvl9pPr marL="4007413" indent="-229907"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3BB9A12-308A-4CD5-AE5C-996868543A6E}" type="slidenum">
              <a:rPr lang="en-GB" altLang="en-US">
                <a:latin typeface="Times New Roman" panose="02020603050405020304" pitchFamily="18" charset="0"/>
              </a:rPr>
              <a:pPr eaLnBrk="1" hangingPunct="1">
                <a:spcBef>
                  <a:spcPct val="0"/>
                </a:spcBef>
              </a:pPr>
              <a:t>64</a:t>
            </a:fld>
            <a:endParaRPr lang="en-GB" altLang="en-US">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xfrm>
            <a:off x="604838" y="806450"/>
            <a:ext cx="5373687" cy="4030663"/>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CA" altLang="en-US" dirty="0"/>
              <a:t>RevMan provides some tools to summarize risk of bias assessments information. This is an interactive table in a published review that is created using risk of bias data from </a:t>
            </a:r>
            <a:r>
              <a:rPr lang="en-CA" altLang="en-US" dirty="0" err="1"/>
              <a:t>RevMan</a:t>
            </a:r>
            <a:r>
              <a:rPr lang="en-CA" altLang="en-US" dirty="0"/>
              <a:t> Web (the </a:t>
            </a:r>
            <a:r>
              <a:rPr lang="en-CA" altLang="en-US" dirty="0" err="1"/>
              <a:t>RevMan</a:t>
            </a:r>
            <a:r>
              <a:rPr lang="en-CA" altLang="en-US" dirty="0"/>
              <a:t> Web view of this table is on slide 61). </a:t>
            </a:r>
          </a:p>
          <a:p>
            <a:pPr eaLnBrk="1" hangingPunct="1">
              <a:lnSpc>
                <a:spcPct val="90000"/>
              </a:lnSpc>
            </a:pPr>
            <a:endParaRPr lang="en-CA" altLang="en-US" dirty="0"/>
          </a:p>
          <a:p>
            <a:pPr eaLnBrk="1" hangingPunct="1">
              <a:lnSpc>
                <a:spcPct val="90000"/>
              </a:lnSpc>
            </a:pPr>
            <a:r>
              <a:rPr lang="en-CA" altLang="en-US" dirty="0"/>
              <a:t>In this table, located in the ‘Risk of </a:t>
            </a:r>
            <a:r>
              <a:rPr lang="en-CA" altLang="en-US" dirty="0" err="1"/>
              <a:t>Bias’</a:t>
            </a:r>
            <a:r>
              <a:rPr lang="en-CA" altLang="en-US" dirty="0"/>
              <a:t> section after the ‘Characteristics of studies section, we have each study listed down the left side, and each bias domain along the top of the table. How each study addressed each domain is shown using a traffic light system – green for low risk, yellow for some concerns, and red for high risk. By clicking on parts of the table, the written text providing support for each judgement can be displayed.</a:t>
            </a:r>
          </a:p>
        </p:txBody>
      </p:sp>
    </p:spTree>
    <p:extLst>
      <p:ext uri="{BB962C8B-B14F-4D97-AF65-F5344CB8AC3E}">
        <p14:creationId xmlns:p14="http://schemas.microsoft.com/office/powerpoint/2010/main" val="26801513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8453" indent="-286964" eaLnBrk="0" hangingPunct="0">
              <a:spcBef>
                <a:spcPct val="30000"/>
              </a:spcBef>
              <a:defRPr sz="1200">
                <a:solidFill>
                  <a:schemeClr val="tx1"/>
                </a:solidFill>
                <a:latin typeface="Calibri" panose="020F0502020204030204" pitchFamily="34" charset="0"/>
              </a:defRPr>
            </a:lvl2pPr>
            <a:lvl3pPr marL="1152887" indent="-229907" eaLnBrk="0" hangingPunct="0">
              <a:spcBef>
                <a:spcPct val="30000"/>
              </a:spcBef>
              <a:defRPr sz="1200">
                <a:solidFill>
                  <a:schemeClr val="tx1"/>
                </a:solidFill>
                <a:latin typeface="Calibri" panose="020F0502020204030204" pitchFamily="34" charset="0"/>
              </a:defRPr>
            </a:lvl3pPr>
            <a:lvl4pPr marL="1614377" indent="-229907" eaLnBrk="0" hangingPunct="0">
              <a:spcBef>
                <a:spcPct val="30000"/>
              </a:spcBef>
              <a:defRPr sz="1200">
                <a:solidFill>
                  <a:schemeClr val="tx1"/>
                </a:solidFill>
                <a:latin typeface="Calibri" panose="020F0502020204030204" pitchFamily="34" charset="0"/>
              </a:defRPr>
            </a:lvl4pPr>
            <a:lvl5pPr marL="2074189" indent="-229907" eaLnBrk="0" hangingPunct="0">
              <a:spcBef>
                <a:spcPct val="30000"/>
              </a:spcBef>
              <a:defRPr sz="1200">
                <a:solidFill>
                  <a:schemeClr val="tx1"/>
                </a:solidFill>
                <a:latin typeface="Calibri" panose="020F0502020204030204" pitchFamily="34" charset="0"/>
              </a:defRPr>
            </a:lvl5pPr>
            <a:lvl6pPr marL="2557495" indent="-229907" eaLnBrk="0" fontAlgn="base" hangingPunct="0">
              <a:spcBef>
                <a:spcPct val="30000"/>
              </a:spcBef>
              <a:spcAft>
                <a:spcPct val="0"/>
              </a:spcAft>
              <a:defRPr sz="1200">
                <a:solidFill>
                  <a:schemeClr val="tx1"/>
                </a:solidFill>
                <a:latin typeface="Calibri" panose="020F0502020204030204" pitchFamily="34" charset="0"/>
              </a:defRPr>
            </a:lvl6pPr>
            <a:lvl7pPr marL="3040801" indent="-229907" eaLnBrk="0" fontAlgn="base" hangingPunct="0">
              <a:spcBef>
                <a:spcPct val="30000"/>
              </a:spcBef>
              <a:spcAft>
                <a:spcPct val="0"/>
              </a:spcAft>
              <a:defRPr sz="1200">
                <a:solidFill>
                  <a:schemeClr val="tx1"/>
                </a:solidFill>
                <a:latin typeface="Calibri" panose="020F0502020204030204" pitchFamily="34" charset="0"/>
              </a:defRPr>
            </a:lvl7pPr>
            <a:lvl8pPr marL="3524107" indent="-229907" eaLnBrk="0" fontAlgn="base" hangingPunct="0">
              <a:spcBef>
                <a:spcPct val="30000"/>
              </a:spcBef>
              <a:spcAft>
                <a:spcPct val="0"/>
              </a:spcAft>
              <a:defRPr sz="1200">
                <a:solidFill>
                  <a:schemeClr val="tx1"/>
                </a:solidFill>
                <a:latin typeface="Calibri" panose="020F0502020204030204" pitchFamily="34" charset="0"/>
              </a:defRPr>
            </a:lvl8pPr>
            <a:lvl9pPr marL="4007413" indent="-229907"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3BB9A12-308A-4CD5-AE5C-996868543A6E}" type="slidenum">
              <a:rPr lang="en-GB" altLang="en-US">
                <a:latin typeface="Times New Roman" panose="02020603050405020304" pitchFamily="18" charset="0"/>
              </a:rPr>
              <a:pPr eaLnBrk="1" hangingPunct="1">
                <a:spcBef>
                  <a:spcPct val="0"/>
                </a:spcBef>
              </a:pPr>
              <a:t>65</a:t>
            </a:fld>
            <a:endParaRPr lang="en-GB" altLang="en-US">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xfrm>
            <a:off x="604838" y="806450"/>
            <a:ext cx="5373687" cy="4030663"/>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CA" altLang="en-US" dirty="0"/>
              <a:t>We encourage you to present forest plots with risk of bias assessments, as in this Analysis from RevMan Web.</a:t>
            </a:r>
          </a:p>
          <a:p>
            <a:pPr eaLnBrk="1" hangingPunct="1">
              <a:lnSpc>
                <a:spcPct val="90000"/>
              </a:lnSpc>
            </a:pPr>
            <a:endParaRPr lang="en-CA" altLang="en-US" dirty="0"/>
          </a:p>
          <a:p>
            <a:pPr eaLnBrk="1" hangingPunct="1">
              <a:lnSpc>
                <a:spcPct val="90000"/>
              </a:lnSpc>
            </a:pPr>
            <a:r>
              <a:rPr lang="en-CA" altLang="en-US" dirty="0"/>
              <a:t>Ideally these should be stratified by overall risk of bias.</a:t>
            </a:r>
          </a:p>
        </p:txBody>
      </p:sp>
    </p:spTree>
    <p:extLst>
      <p:ext uri="{BB962C8B-B14F-4D97-AF65-F5344CB8AC3E}">
        <p14:creationId xmlns:p14="http://schemas.microsoft.com/office/powerpoint/2010/main" val="36309365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604838" y="806450"/>
            <a:ext cx="5373687" cy="4030663"/>
          </a:xfrm>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CA" altLang="en-US" dirty="0"/>
              <a:t>Risk of bias assessments feed into one of the five GRADE considerations: “Study limitations” or “Risk of bias”</a:t>
            </a:r>
          </a:p>
          <a:p>
            <a:pPr eaLnBrk="1" hangingPunct="1">
              <a:spcBef>
                <a:spcPct val="0"/>
              </a:spcBef>
            </a:pPr>
            <a:endParaRPr lang="en-CA" altLang="en-US" dirty="0"/>
          </a:p>
          <a:p>
            <a:pPr eaLnBrk="1" hangingPunct="1">
              <a:spcBef>
                <a:spcPct val="0"/>
              </a:spcBef>
            </a:pPr>
            <a:r>
              <a:rPr lang="en-CA" altLang="en-US" dirty="0"/>
              <a:t>This will be done at the synthesis (meta-analysis) level, so this will involve aggregating assessments across studies. </a:t>
            </a:r>
          </a:p>
          <a:p>
            <a:pPr eaLnBrk="1" hangingPunct="1">
              <a:spcBef>
                <a:spcPct val="0"/>
              </a:spcBef>
            </a:pPr>
            <a:endParaRPr lang="en-CA" altLang="en-US" dirty="0"/>
          </a:p>
          <a:p>
            <a:pPr eaLnBrk="1" hangingPunct="1">
              <a:spcBef>
                <a:spcPct val="0"/>
              </a:spcBef>
            </a:pPr>
            <a:r>
              <a:rPr lang="en-CA" altLang="en-US" dirty="0"/>
              <a:t>The GRADE framework describes how to do this.</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3695" indent="-300389" eaLnBrk="0" hangingPunct="0">
              <a:spcBef>
                <a:spcPct val="30000"/>
              </a:spcBef>
              <a:defRPr sz="1200">
                <a:solidFill>
                  <a:schemeClr val="tx1"/>
                </a:solidFill>
                <a:latin typeface="Calibri" panose="020F0502020204030204" pitchFamily="34" charset="0"/>
              </a:defRPr>
            </a:lvl2pPr>
            <a:lvl3pPr marL="1206588" indent="-239975" eaLnBrk="0" hangingPunct="0">
              <a:spcBef>
                <a:spcPct val="30000"/>
              </a:spcBef>
              <a:defRPr sz="1200">
                <a:solidFill>
                  <a:schemeClr val="tx1"/>
                </a:solidFill>
                <a:latin typeface="Calibri" panose="020F0502020204030204" pitchFamily="34" charset="0"/>
              </a:defRPr>
            </a:lvl3pPr>
            <a:lvl4pPr marL="1688215" indent="-239975" eaLnBrk="0" hangingPunct="0">
              <a:spcBef>
                <a:spcPct val="30000"/>
              </a:spcBef>
              <a:defRPr sz="1200">
                <a:solidFill>
                  <a:schemeClr val="tx1"/>
                </a:solidFill>
                <a:latin typeface="Calibri" panose="020F0502020204030204" pitchFamily="34" charset="0"/>
              </a:defRPr>
            </a:lvl4pPr>
            <a:lvl5pPr marL="2173200" indent="-239975" eaLnBrk="0" hangingPunct="0">
              <a:spcBef>
                <a:spcPct val="30000"/>
              </a:spcBef>
              <a:defRPr sz="1200">
                <a:solidFill>
                  <a:schemeClr val="tx1"/>
                </a:solidFill>
                <a:latin typeface="Calibri" panose="020F0502020204030204" pitchFamily="34" charset="0"/>
              </a:defRPr>
            </a:lvl5pPr>
            <a:lvl6pPr marL="2656506" indent="-239975" eaLnBrk="0" fontAlgn="base" hangingPunct="0">
              <a:spcBef>
                <a:spcPct val="30000"/>
              </a:spcBef>
              <a:spcAft>
                <a:spcPct val="0"/>
              </a:spcAft>
              <a:defRPr sz="1200">
                <a:solidFill>
                  <a:schemeClr val="tx1"/>
                </a:solidFill>
                <a:latin typeface="Calibri" panose="020F0502020204030204" pitchFamily="34" charset="0"/>
              </a:defRPr>
            </a:lvl6pPr>
            <a:lvl7pPr marL="3139812" indent="-239975" eaLnBrk="0" fontAlgn="base" hangingPunct="0">
              <a:spcBef>
                <a:spcPct val="30000"/>
              </a:spcBef>
              <a:spcAft>
                <a:spcPct val="0"/>
              </a:spcAft>
              <a:defRPr sz="1200">
                <a:solidFill>
                  <a:schemeClr val="tx1"/>
                </a:solidFill>
                <a:latin typeface="Calibri" panose="020F0502020204030204" pitchFamily="34" charset="0"/>
              </a:defRPr>
            </a:lvl7pPr>
            <a:lvl8pPr marL="3623118" indent="-239975" eaLnBrk="0" fontAlgn="base" hangingPunct="0">
              <a:spcBef>
                <a:spcPct val="30000"/>
              </a:spcBef>
              <a:spcAft>
                <a:spcPct val="0"/>
              </a:spcAft>
              <a:defRPr sz="1200">
                <a:solidFill>
                  <a:schemeClr val="tx1"/>
                </a:solidFill>
                <a:latin typeface="Calibri" panose="020F0502020204030204" pitchFamily="34" charset="0"/>
              </a:defRPr>
            </a:lvl8pPr>
            <a:lvl9pPr marL="4106424" indent="-2399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22BAF2D-C2A5-4B05-A15E-7F51B27120BA}" type="slidenum">
              <a:rPr lang="en-US" altLang="en-US" sz="1300">
                <a:latin typeface="Times New Roman" panose="02020603050405020304" pitchFamily="18" charset="0"/>
              </a:rPr>
              <a:pPr eaLnBrk="1" hangingPunct="1">
                <a:spcBef>
                  <a:spcPct val="0"/>
                </a:spcBef>
              </a:pPr>
              <a:t>66</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6473128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8453" indent="-286964" eaLnBrk="0" hangingPunct="0">
              <a:spcBef>
                <a:spcPct val="30000"/>
              </a:spcBef>
              <a:defRPr sz="1200">
                <a:solidFill>
                  <a:schemeClr val="tx1"/>
                </a:solidFill>
                <a:latin typeface="Calibri" panose="020F0502020204030204" pitchFamily="34" charset="0"/>
              </a:defRPr>
            </a:lvl2pPr>
            <a:lvl3pPr marL="1152887" indent="-229907" eaLnBrk="0" hangingPunct="0">
              <a:spcBef>
                <a:spcPct val="30000"/>
              </a:spcBef>
              <a:defRPr sz="1200">
                <a:solidFill>
                  <a:schemeClr val="tx1"/>
                </a:solidFill>
                <a:latin typeface="Calibri" panose="020F0502020204030204" pitchFamily="34" charset="0"/>
              </a:defRPr>
            </a:lvl3pPr>
            <a:lvl4pPr marL="1614377" indent="-229907" eaLnBrk="0" hangingPunct="0">
              <a:spcBef>
                <a:spcPct val="30000"/>
              </a:spcBef>
              <a:defRPr sz="1200">
                <a:solidFill>
                  <a:schemeClr val="tx1"/>
                </a:solidFill>
                <a:latin typeface="Calibri" panose="020F0502020204030204" pitchFamily="34" charset="0"/>
              </a:defRPr>
            </a:lvl4pPr>
            <a:lvl5pPr marL="2074189" indent="-229907" eaLnBrk="0" hangingPunct="0">
              <a:spcBef>
                <a:spcPct val="30000"/>
              </a:spcBef>
              <a:defRPr sz="1200">
                <a:solidFill>
                  <a:schemeClr val="tx1"/>
                </a:solidFill>
                <a:latin typeface="Calibri" panose="020F0502020204030204" pitchFamily="34" charset="0"/>
              </a:defRPr>
            </a:lvl5pPr>
            <a:lvl6pPr marL="2557495" indent="-229907" eaLnBrk="0" fontAlgn="base" hangingPunct="0">
              <a:spcBef>
                <a:spcPct val="30000"/>
              </a:spcBef>
              <a:spcAft>
                <a:spcPct val="0"/>
              </a:spcAft>
              <a:defRPr sz="1200">
                <a:solidFill>
                  <a:schemeClr val="tx1"/>
                </a:solidFill>
                <a:latin typeface="Calibri" panose="020F0502020204030204" pitchFamily="34" charset="0"/>
              </a:defRPr>
            </a:lvl6pPr>
            <a:lvl7pPr marL="3040801" indent="-229907" eaLnBrk="0" fontAlgn="base" hangingPunct="0">
              <a:spcBef>
                <a:spcPct val="30000"/>
              </a:spcBef>
              <a:spcAft>
                <a:spcPct val="0"/>
              </a:spcAft>
              <a:defRPr sz="1200">
                <a:solidFill>
                  <a:schemeClr val="tx1"/>
                </a:solidFill>
                <a:latin typeface="Calibri" panose="020F0502020204030204" pitchFamily="34" charset="0"/>
              </a:defRPr>
            </a:lvl7pPr>
            <a:lvl8pPr marL="3524107" indent="-229907" eaLnBrk="0" fontAlgn="base" hangingPunct="0">
              <a:spcBef>
                <a:spcPct val="30000"/>
              </a:spcBef>
              <a:spcAft>
                <a:spcPct val="0"/>
              </a:spcAft>
              <a:defRPr sz="1200">
                <a:solidFill>
                  <a:schemeClr val="tx1"/>
                </a:solidFill>
                <a:latin typeface="Calibri" panose="020F0502020204030204" pitchFamily="34" charset="0"/>
              </a:defRPr>
            </a:lvl8pPr>
            <a:lvl9pPr marL="4007413" indent="-229907"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A64A677-2BFA-4783-AD05-CC852F331F3F}" type="slidenum">
              <a:rPr lang="en-US" altLang="en-US">
                <a:latin typeface="Times New Roman" panose="02020603050405020304" pitchFamily="18" charset="0"/>
              </a:rPr>
              <a:pPr eaLnBrk="1" hangingPunct="1">
                <a:spcBef>
                  <a:spcPct val="0"/>
                </a:spcBef>
              </a:pPr>
              <a:t>67</a:t>
            </a:fld>
            <a:endParaRPr lang="en-US" altLang="en-US">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xfrm>
            <a:off x="604838" y="806450"/>
            <a:ext cx="5373687" cy="4030663"/>
          </a:xfrm>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Thinking back to the protocol stage, it will be important to specify what methods will be used in the review. If you are working with a Cochrane group to develop your review, seek advice on standard text the group prefers authors to use.</a:t>
            </a:r>
          </a:p>
          <a:p>
            <a:endParaRPr lang="en-AU" altLang="en-US" dirty="0"/>
          </a:p>
          <a:p>
            <a:r>
              <a:rPr lang="en-AU" altLang="en-US" dirty="0"/>
              <a:t>State what tool will be used. RoB 2 should be used in all new Cochrane Reviews. </a:t>
            </a:r>
          </a:p>
          <a:p>
            <a:r>
              <a:rPr lang="en-AU" altLang="en-US" dirty="0"/>
              <a:t>Be clear what is the intended effect of interest: whether interest is in the effect of assignment to intervention (the ‘intention-to-treat effect) or the effect of adhering to intervention (the ‘per protocol’ effect). </a:t>
            </a:r>
            <a:r>
              <a:rPr lang="en-AU" altLang="en-US" b="1" dirty="0"/>
              <a:t>In most cases it will be the former. </a:t>
            </a:r>
            <a:r>
              <a:rPr lang="en-AU" altLang="en-US" dirty="0"/>
              <a:t>Refer the reader to information about it using a reference, either to a paper or to Handbook Chapter 8. </a:t>
            </a:r>
            <a:endParaRPr lang="en-AU" altLang="en-US" b="1" dirty="0"/>
          </a:p>
          <a:p>
            <a:endParaRPr lang="en-AU" altLang="en-US" dirty="0"/>
          </a:p>
          <a:p>
            <a:r>
              <a:rPr lang="en-GB" dirty="0"/>
              <a:t>Does this mean we need to do a risk of bias assessment for every outcome (or every result) from each study? That is a lot of assessments!</a:t>
            </a:r>
          </a:p>
          <a:p>
            <a:r>
              <a:rPr lang="en-GB" dirty="0"/>
              <a:t>No - the expectation is that only key results will be assessed for risk of bias: typically only those feeding into the ‘Summary of findings’ table.</a:t>
            </a:r>
          </a:p>
          <a:p>
            <a:r>
              <a:rPr lang="en-GB" dirty="0"/>
              <a:t>In practice, most assessments from the same trial will be similar, and it won’t be a lot of work to do more than one assessment for a trial. For example, the first domain, which covers randomization methods, will be identical for all results from the same trial.</a:t>
            </a:r>
          </a:p>
          <a:p>
            <a:endParaRPr lang="en-GB" dirty="0"/>
          </a:p>
          <a:p>
            <a:r>
              <a:rPr lang="en-GB" dirty="0"/>
              <a:t>[Background note to trainers: the nature of the process described above means it is may not be appropriate to perform full risk of bias assessments while doing the main data extraction from trial reports. We need to know which results to assess first, so that we can target them when assessing risk of bias, and these decisions may not be made until all studies have been examined. However, most of the factual information used to inform the risk of bias assessments can be collected during data extraction, such as randomization methods and use of blinding.]</a:t>
            </a:r>
          </a:p>
          <a:p>
            <a:endParaRPr lang="en-AU" altLang="en-US" dirty="0"/>
          </a:p>
          <a:p>
            <a:r>
              <a:rPr lang="en-AU" altLang="en-US" dirty="0"/>
              <a:t>Some logistical information should also be given. State that two authors will independently assess each study, and describe how disagreements will be addressed. </a:t>
            </a:r>
          </a:p>
          <a:p>
            <a:endParaRPr lang="en-AU" altLang="en-US" dirty="0"/>
          </a:p>
          <a:p>
            <a:r>
              <a:rPr lang="en-AU" altLang="en-US" dirty="0"/>
              <a:t>A plan should be described for how the assessments will be incorporated into the analyses. Although they are fun to do, risk of bias assessments are not just an arbitrary exercise: they need to feed into the findings and conclusions from the review.</a:t>
            </a:r>
          </a:p>
        </p:txBody>
      </p:sp>
    </p:spTree>
    <p:extLst>
      <p:ext uri="{BB962C8B-B14F-4D97-AF65-F5344CB8AC3E}">
        <p14:creationId xmlns:p14="http://schemas.microsoft.com/office/powerpoint/2010/main" val="32179820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604838" y="806450"/>
            <a:ext cx="5373687" cy="4030663"/>
          </a:xfrm>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8453" indent="-286964" eaLnBrk="0" hangingPunct="0">
              <a:spcBef>
                <a:spcPct val="30000"/>
              </a:spcBef>
              <a:defRPr sz="1200">
                <a:solidFill>
                  <a:schemeClr val="tx1"/>
                </a:solidFill>
                <a:latin typeface="Calibri" panose="020F0502020204030204" pitchFamily="34" charset="0"/>
              </a:defRPr>
            </a:lvl2pPr>
            <a:lvl3pPr marL="1152887" indent="-229907" eaLnBrk="0" hangingPunct="0">
              <a:spcBef>
                <a:spcPct val="30000"/>
              </a:spcBef>
              <a:defRPr sz="1200">
                <a:solidFill>
                  <a:schemeClr val="tx1"/>
                </a:solidFill>
                <a:latin typeface="Calibri" panose="020F0502020204030204" pitchFamily="34" charset="0"/>
              </a:defRPr>
            </a:lvl3pPr>
            <a:lvl4pPr marL="1614377" indent="-229907" eaLnBrk="0" hangingPunct="0">
              <a:spcBef>
                <a:spcPct val="30000"/>
              </a:spcBef>
              <a:defRPr sz="1200">
                <a:solidFill>
                  <a:schemeClr val="tx1"/>
                </a:solidFill>
                <a:latin typeface="Calibri" panose="020F0502020204030204" pitchFamily="34" charset="0"/>
              </a:defRPr>
            </a:lvl4pPr>
            <a:lvl5pPr marL="2074189" indent="-229907" eaLnBrk="0" hangingPunct="0">
              <a:spcBef>
                <a:spcPct val="30000"/>
              </a:spcBef>
              <a:defRPr sz="1200">
                <a:solidFill>
                  <a:schemeClr val="tx1"/>
                </a:solidFill>
                <a:latin typeface="Calibri" panose="020F0502020204030204" pitchFamily="34" charset="0"/>
              </a:defRPr>
            </a:lvl5pPr>
            <a:lvl6pPr marL="2557495" indent="-229907" eaLnBrk="0" fontAlgn="base" hangingPunct="0">
              <a:spcBef>
                <a:spcPct val="30000"/>
              </a:spcBef>
              <a:spcAft>
                <a:spcPct val="0"/>
              </a:spcAft>
              <a:defRPr sz="1200">
                <a:solidFill>
                  <a:schemeClr val="tx1"/>
                </a:solidFill>
                <a:latin typeface="Calibri" panose="020F0502020204030204" pitchFamily="34" charset="0"/>
              </a:defRPr>
            </a:lvl6pPr>
            <a:lvl7pPr marL="3040801" indent="-229907" eaLnBrk="0" fontAlgn="base" hangingPunct="0">
              <a:spcBef>
                <a:spcPct val="30000"/>
              </a:spcBef>
              <a:spcAft>
                <a:spcPct val="0"/>
              </a:spcAft>
              <a:defRPr sz="1200">
                <a:solidFill>
                  <a:schemeClr val="tx1"/>
                </a:solidFill>
                <a:latin typeface="Calibri" panose="020F0502020204030204" pitchFamily="34" charset="0"/>
              </a:defRPr>
            </a:lvl7pPr>
            <a:lvl8pPr marL="3524107" indent="-229907" eaLnBrk="0" fontAlgn="base" hangingPunct="0">
              <a:spcBef>
                <a:spcPct val="30000"/>
              </a:spcBef>
              <a:spcAft>
                <a:spcPct val="0"/>
              </a:spcAft>
              <a:defRPr sz="1200">
                <a:solidFill>
                  <a:schemeClr val="tx1"/>
                </a:solidFill>
                <a:latin typeface="Calibri" panose="020F0502020204030204" pitchFamily="34" charset="0"/>
              </a:defRPr>
            </a:lvl8pPr>
            <a:lvl9pPr marL="4007413" indent="-229907"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034A4B6-A281-43C3-9184-2361C0586F52}" type="slidenum">
              <a:rPr lang="en-US" altLang="en-US">
                <a:latin typeface="Times New Roman" panose="02020603050405020304" pitchFamily="18" charset="0"/>
              </a:rPr>
              <a:pPr eaLnBrk="1" hangingPunct="1">
                <a:spcBef>
                  <a:spcPct val="0"/>
                </a:spcBef>
              </a:pPr>
              <a:t>68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41567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604838" y="806450"/>
            <a:ext cx="5373687" cy="4030663"/>
          </a:xfrm>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8453" indent="-286964" eaLnBrk="0" hangingPunct="0">
              <a:spcBef>
                <a:spcPct val="30000"/>
              </a:spcBef>
              <a:defRPr sz="1200">
                <a:solidFill>
                  <a:schemeClr val="tx1"/>
                </a:solidFill>
                <a:latin typeface="Calibri" panose="020F0502020204030204" pitchFamily="34" charset="0"/>
              </a:defRPr>
            </a:lvl2pPr>
            <a:lvl3pPr marL="1152887" indent="-229907" eaLnBrk="0" hangingPunct="0">
              <a:spcBef>
                <a:spcPct val="30000"/>
              </a:spcBef>
              <a:defRPr sz="1200">
                <a:solidFill>
                  <a:schemeClr val="tx1"/>
                </a:solidFill>
                <a:latin typeface="Calibri" panose="020F0502020204030204" pitchFamily="34" charset="0"/>
              </a:defRPr>
            </a:lvl3pPr>
            <a:lvl4pPr marL="1614377" indent="-229907" eaLnBrk="0" hangingPunct="0">
              <a:spcBef>
                <a:spcPct val="30000"/>
              </a:spcBef>
              <a:defRPr sz="1200">
                <a:solidFill>
                  <a:schemeClr val="tx1"/>
                </a:solidFill>
                <a:latin typeface="Calibri" panose="020F0502020204030204" pitchFamily="34" charset="0"/>
              </a:defRPr>
            </a:lvl4pPr>
            <a:lvl5pPr marL="2074189" indent="-229907" eaLnBrk="0" hangingPunct="0">
              <a:spcBef>
                <a:spcPct val="30000"/>
              </a:spcBef>
              <a:defRPr sz="1200">
                <a:solidFill>
                  <a:schemeClr val="tx1"/>
                </a:solidFill>
                <a:latin typeface="Calibri" panose="020F0502020204030204" pitchFamily="34" charset="0"/>
              </a:defRPr>
            </a:lvl5pPr>
            <a:lvl6pPr marL="2557495" indent="-229907" eaLnBrk="0" fontAlgn="base" hangingPunct="0">
              <a:spcBef>
                <a:spcPct val="30000"/>
              </a:spcBef>
              <a:spcAft>
                <a:spcPct val="0"/>
              </a:spcAft>
              <a:defRPr sz="1200">
                <a:solidFill>
                  <a:schemeClr val="tx1"/>
                </a:solidFill>
                <a:latin typeface="Calibri" panose="020F0502020204030204" pitchFamily="34" charset="0"/>
              </a:defRPr>
            </a:lvl6pPr>
            <a:lvl7pPr marL="3040801" indent="-229907" eaLnBrk="0" fontAlgn="base" hangingPunct="0">
              <a:spcBef>
                <a:spcPct val="30000"/>
              </a:spcBef>
              <a:spcAft>
                <a:spcPct val="0"/>
              </a:spcAft>
              <a:defRPr sz="1200">
                <a:solidFill>
                  <a:schemeClr val="tx1"/>
                </a:solidFill>
                <a:latin typeface="Calibri" panose="020F0502020204030204" pitchFamily="34" charset="0"/>
              </a:defRPr>
            </a:lvl7pPr>
            <a:lvl8pPr marL="3524107" indent="-229907" eaLnBrk="0" fontAlgn="base" hangingPunct="0">
              <a:spcBef>
                <a:spcPct val="30000"/>
              </a:spcBef>
              <a:spcAft>
                <a:spcPct val="0"/>
              </a:spcAft>
              <a:defRPr sz="1200">
                <a:solidFill>
                  <a:schemeClr val="tx1"/>
                </a:solidFill>
                <a:latin typeface="Calibri" panose="020F0502020204030204" pitchFamily="34" charset="0"/>
              </a:defRPr>
            </a:lvl8pPr>
            <a:lvl9pPr marL="4007413" indent="-229907"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C195FD1-E7FB-4B98-81A5-8853E5DD316C}" type="slidenum">
              <a:rPr lang="en-US" altLang="en-US">
                <a:latin typeface="Times New Roman" panose="02020603050405020304" pitchFamily="18" charset="0"/>
              </a:rPr>
              <a:pPr eaLnBrk="1" hangingPunct="1">
                <a:spcBef>
                  <a:spcPct val="0"/>
                </a:spcBef>
              </a:pPr>
              <a:t>69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092692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AU" altLang="en-US" sz="1200" dirty="0"/>
              <a:t>Cochrane has adopted the notion of </a:t>
            </a:r>
            <a:r>
              <a:rPr lang="en-AU" altLang="en-US" sz="1200" b="1" dirty="0"/>
              <a:t>risk of bias </a:t>
            </a:r>
            <a:r>
              <a:rPr lang="en-AU" altLang="en-US" sz="1200" dirty="0"/>
              <a:t>as the way to think about bias in the results of the included studies, i.e. whether we should believe the results.</a:t>
            </a:r>
          </a:p>
          <a:p>
            <a:pPr>
              <a:lnSpc>
                <a:spcPct val="90000"/>
              </a:lnSpc>
            </a:pPr>
            <a:endParaRPr lang="en-AU" altLang="en-US" sz="1200" dirty="0"/>
          </a:p>
          <a:p>
            <a:pPr>
              <a:lnSpc>
                <a:spcPct val="90000"/>
              </a:lnSpc>
            </a:pPr>
            <a:r>
              <a:rPr lang="en-AU" altLang="en-US" sz="1200" dirty="0"/>
              <a:t>We can rarely know for sure whether a result is biased, but we can look at the methods used by the study, at what happened during the study, and at how the data were analysed and reported, to see if the study has features that put the result at </a:t>
            </a:r>
            <a:r>
              <a:rPr lang="en-AU" altLang="en-US" sz="1200" b="0" i="1" dirty="0"/>
              <a:t>risk</a:t>
            </a:r>
            <a:r>
              <a:rPr lang="en-AU" altLang="en-US" sz="1200" b="0" dirty="0"/>
              <a:t> of bias.</a:t>
            </a:r>
            <a:endParaRPr lang="en-AU" altLang="en-US" sz="1200" b="1" dirty="0"/>
          </a:p>
          <a:p>
            <a:pPr>
              <a:lnSpc>
                <a:spcPct val="90000"/>
              </a:lnSpc>
            </a:pPr>
            <a:endParaRPr lang="en-AU" altLang="en-US" sz="1200" dirty="0"/>
          </a:p>
          <a:p>
            <a:pPr marL="0" marR="0" lvl="0" indent="0" algn="l" defTabSz="914400" rtl="0" eaLnBrk="1" fontAlgn="auto" latinLnBrk="0" hangingPunct="1">
              <a:lnSpc>
                <a:spcPct val="90000"/>
              </a:lnSpc>
              <a:spcBef>
                <a:spcPts val="0"/>
              </a:spcBef>
              <a:spcAft>
                <a:spcPts val="0"/>
              </a:spcAft>
              <a:buClrTx/>
              <a:buSzTx/>
              <a:buFontTx/>
              <a:buNone/>
              <a:tabLst/>
              <a:defRPr/>
            </a:pPr>
            <a:r>
              <a:rPr lang="en-AU" altLang="en-US" sz="1200" dirty="0"/>
              <a:t>We know about features that are important through methodological research – so-called ‘meta-epidemiology’. Meta-epidemiological studies look across large numbers of trials and meta-analyses, identifying which factors appear to be associated with systematically different results. We should look for these features in the design – and check that they were correctly implemented in practice.</a:t>
            </a:r>
          </a:p>
          <a:p>
            <a:pPr>
              <a:lnSpc>
                <a:spcPct val="90000"/>
              </a:lnSpc>
            </a:pPr>
            <a:endParaRPr lang="en-AU" altLang="en-US" sz="1200" dirty="0"/>
          </a:p>
          <a:p>
            <a:pPr>
              <a:lnSpc>
                <a:spcPct val="90000"/>
              </a:lnSpc>
            </a:pPr>
            <a:r>
              <a:rPr lang="en-AU" altLang="en-US" sz="1200" dirty="0"/>
              <a:t>An important point is that risk of bias is a property of a </a:t>
            </a:r>
            <a:r>
              <a:rPr lang="en-AU" altLang="en-US" sz="1200" i="1" dirty="0"/>
              <a:t>result</a:t>
            </a:r>
            <a:r>
              <a:rPr lang="en-AU" altLang="en-US" sz="1200" dirty="0"/>
              <a:t>. When we talk about risk of bias, it is in relation to an estimate of the effect of an intervention. We avoid talking about “risk of bias in a study”, because different outcomes examined in the study might have different risks of bias. For example, the assessment of an outcome such as ‘clinical impression of improvement’ in an unblinded study might be subject to a lot more bias than the assessment of all-cause mortality. Similarly, we should avoid talking about “risk of bias in an outcome”, because different ways of analysing the data for an outcome may have different risks of bias. For example, if the trial investigators inappropriately excluded participants from an analysis, then they may produce a result that is at higher risk of bias than a result based on all randomized participants for the same outcome. </a:t>
            </a:r>
          </a:p>
          <a:p>
            <a:pPr>
              <a:lnSpc>
                <a:spcPct val="90000"/>
              </a:lnSpc>
            </a:pPr>
            <a:endParaRPr lang="en-AU" altLang="en-US" sz="1200" dirty="0"/>
          </a:p>
          <a:p>
            <a:pPr>
              <a:lnSpc>
                <a:spcPct val="90000"/>
              </a:lnSpc>
            </a:pPr>
            <a:r>
              <a:rPr lang="en-AU" altLang="en-US" sz="1200" dirty="0"/>
              <a:t>If a trial does not contribute a result to a particular meta-analysis, then there is nothing to assess for risk of bias at the level of the study. However, that does not mean we should not be concerned about bias. It is possible that the lack of a result is due to a decision by the trial investigators to withhold that result because they did not like it - so-called selective outcome (non)reporting. RoB 2 does not address this problem. The problem should be addressed at the level of the meta-analysis.  A new tool, ROB ME, aims to assess risk of bias in a meta-analysis due to missing results from one or more studies.</a:t>
            </a:r>
          </a:p>
          <a:p>
            <a:pPr>
              <a:lnSpc>
                <a:spcPct val="90000"/>
              </a:lnSpc>
            </a:pPr>
            <a:endParaRPr lang="en-AU" altLang="en-US" sz="1200" dirty="0"/>
          </a:p>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7</a:t>
            </a:fld>
            <a:endParaRPr lang="en-GB" dirty="0"/>
          </a:p>
        </p:txBody>
      </p:sp>
    </p:spTree>
    <p:extLst>
      <p:ext uri="{BB962C8B-B14F-4D97-AF65-F5344CB8AC3E}">
        <p14:creationId xmlns:p14="http://schemas.microsoft.com/office/powerpoint/2010/main" val="40111356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604838" y="806450"/>
            <a:ext cx="5373687" cy="4030663"/>
          </a:xfrm>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8453" indent="-286964" eaLnBrk="0" hangingPunct="0">
              <a:spcBef>
                <a:spcPct val="30000"/>
              </a:spcBef>
              <a:defRPr sz="1200">
                <a:solidFill>
                  <a:schemeClr val="tx1"/>
                </a:solidFill>
                <a:latin typeface="Calibri" panose="020F0502020204030204" pitchFamily="34" charset="0"/>
              </a:defRPr>
            </a:lvl2pPr>
            <a:lvl3pPr marL="1152887" indent="-229907" eaLnBrk="0" hangingPunct="0">
              <a:spcBef>
                <a:spcPct val="30000"/>
              </a:spcBef>
              <a:defRPr sz="1200">
                <a:solidFill>
                  <a:schemeClr val="tx1"/>
                </a:solidFill>
                <a:latin typeface="Calibri" panose="020F0502020204030204" pitchFamily="34" charset="0"/>
              </a:defRPr>
            </a:lvl3pPr>
            <a:lvl4pPr marL="1614377" indent="-229907" eaLnBrk="0" hangingPunct="0">
              <a:spcBef>
                <a:spcPct val="30000"/>
              </a:spcBef>
              <a:defRPr sz="1200">
                <a:solidFill>
                  <a:schemeClr val="tx1"/>
                </a:solidFill>
                <a:latin typeface="Calibri" panose="020F0502020204030204" pitchFamily="34" charset="0"/>
              </a:defRPr>
            </a:lvl4pPr>
            <a:lvl5pPr marL="2074189" indent="-229907" eaLnBrk="0" hangingPunct="0">
              <a:spcBef>
                <a:spcPct val="30000"/>
              </a:spcBef>
              <a:defRPr sz="1200">
                <a:solidFill>
                  <a:schemeClr val="tx1"/>
                </a:solidFill>
                <a:latin typeface="Calibri" panose="020F0502020204030204" pitchFamily="34" charset="0"/>
              </a:defRPr>
            </a:lvl5pPr>
            <a:lvl6pPr marL="2557495" indent="-229907" eaLnBrk="0" fontAlgn="base" hangingPunct="0">
              <a:spcBef>
                <a:spcPct val="30000"/>
              </a:spcBef>
              <a:spcAft>
                <a:spcPct val="0"/>
              </a:spcAft>
              <a:defRPr sz="1200">
                <a:solidFill>
                  <a:schemeClr val="tx1"/>
                </a:solidFill>
                <a:latin typeface="Calibri" panose="020F0502020204030204" pitchFamily="34" charset="0"/>
              </a:defRPr>
            </a:lvl6pPr>
            <a:lvl7pPr marL="3040801" indent="-229907" eaLnBrk="0" fontAlgn="base" hangingPunct="0">
              <a:spcBef>
                <a:spcPct val="30000"/>
              </a:spcBef>
              <a:spcAft>
                <a:spcPct val="0"/>
              </a:spcAft>
              <a:defRPr sz="1200">
                <a:solidFill>
                  <a:schemeClr val="tx1"/>
                </a:solidFill>
                <a:latin typeface="Calibri" panose="020F0502020204030204" pitchFamily="34" charset="0"/>
              </a:defRPr>
            </a:lvl7pPr>
            <a:lvl8pPr marL="3524107" indent="-229907" eaLnBrk="0" fontAlgn="base" hangingPunct="0">
              <a:spcBef>
                <a:spcPct val="30000"/>
              </a:spcBef>
              <a:spcAft>
                <a:spcPct val="0"/>
              </a:spcAft>
              <a:defRPr sz="1200">
                <a:solidFill>
                  <a:schemeClr val="tx1"/>
                </a:solidFill>
                <a:latin typeface="Calibri" panose="020F0502020204030204" pitchFamily="34" charset="0"/>
              </a:defRPr>
            </a:lvl8pPr>
            <a:lvl9pPr marL="4007413" indent="-229907"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C195FD1-E7FB-4B98-81A5-8853E5DD316C}" type="slidenum">
              <a:rPr lang="en-US" altLang="en-US">
                <a:latin typeface="Times New Roman" panose="02020603050405020304" pitchFamily="18" charset="0"/>
              </a:rPr>
              <a:pPr eaLnBrk="1" hangingPunct="1">
                <a:spcBef>
                  <a:spcPct val="0"/>
                </a:spcBef>
              </a:pPr>
              <a:t>70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613665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a:t>Rather than a score or checklist, Cochrane </a:t>
            </a:r>
            <a:r>
              <a:rPr lang="hr-HR" altLang="en-US" dirty="0"/>
              <a:t>R</a:t>
            </a:r>
            <a:r>
              <a:rPr lang="en-AU" altLang="en-US" dirty="0" err="1"/>
              <a:t>eviews</a:t>
            </a:r>
            <a:r>
              <a:rPr lang="en-AU" altLang="en-US" dirty="0"/>
              <a:t> assess the risk of bias in results of included studies using a </a:t>
            </a:r>
            <a:r>
              <a:rPr lang="en-AU" altLang="en-US" b="1" dirty="0"/>
              <a:t>domain-based approach</a:t>
            </a:r>
            <a:r>
              <a:rPr lang="en-AU" altLang="en-US" dirty="0"/>
              <a:t>. Review authors are required to assess each study against the main bias-related concerns affecting the results of studies. They then summarize these to reach an overall judgement on risk of bias in the result.</a:t>
            </a:r>
          </a:p>
          <a:p>
            <a:endParaRPr lang="en-AU" altLang="en-US" dirty="0"/>
          </a:p>
          <a:p>
            <a:r>
              <a:rPr lang="en-AU" altLang="en-US" dirty="0"/>
              <a:t>An important feature for the RoB 2 tool is a distinction between whether we are assessing the effect of assigning participants to interventions, or the effect of participants adhering to their assigned interventions. More about this later.</a:t>
            </a:r>
          </a:p>
          <a:p>
            <a:endParaRPr lang="en-AU" altLang="en-US" dirty="0"/>
          </a:p>
          <a:p>
            <a:r>
              <a:rPr lang="en-AU" altLang="en-US" dirty="0"/>
              <a:t>It is important to examine who funded the included trials, and any conflicts of interest among the trial investigators. However, this should not be assessed as a risk of bias, but should be used as a basis for reaching judgements about the domains included in the tool. A new tool (TACIT) has been designed to examine them.</a:t>
            </a:r>
          </a:p>
          <a:p>
            <a:endParaRPr lang="en-AU" altLang="en-US" dirty="0"/>
          </a:p>
          <a:p>
            <a:r>
              <a:rPr lang="en-AU" altLang="en-US" dirty="0"/>
              <a:t>[NOTE TO TRAINERS: Participants often ask about funding and why it is not included in the tool. There are very good reasons why it is not included in RoB 2. Conflicts of interest can affect trials in various ways. They may (i) influence the question addressed by the trial; (ii) influence how the trial is conducted; and (iii) influence whether and how the trial is reported. These problems are broader than the issue of bias in a specific result from a trial (the remit of RoB 2). Information about conflicts of interest (ideally examine using TACIT, once it is available) should be used to influence assessments of risk of bias. However, the impact of the conflicts on bias in a trial result will operate through one of the fixed domains of the RoB 2 tool.]</a:t>
            </a:r>
          </a:p>
          <a:p>
            <a:endParaRPr lang="en-AU" altLang="en-US" dirty="0"/>
          </a:p>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8</a:t>
            </a:fld>
            <a:endParaRPr lang="en-GB" dirty="0"/>
          </a:p>
        </p:txBody>
      </p:sp>
    </p:spTree>
    <p:extLst>
      <p:ext uri="{BB962C8B-B14F-4D97-AF65-F5344CB8AC3E}">
        <p14:creationId xmlns:p14="http://schemas.microsoft.com/office/powerpoint/2010/main" val="4030670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process of implementing RoB 2 is as follows. We first need to determine which results to assess. For each of the key syntheses in the review, we first identify which studies potentially contribute to it.</a:t>
            </a:r>
          </a:p>
          <a:p>
            <a:pPr marL="0" indent="0">
              <a:buNone/>
            </a:pPr>
            <a:r>
              <a:rPr lang="en-GB" dirty="0"/>
              <a:t>[CLICK]</a:t>
            </a:r>
          </a:p>
          <a:p>
            <a:pPr marL="0" indent="0">
              <a:buNone/>
            </a:pPr>
            <a:r>
              <a:rPr lang="en-GB" dirty="0"/>
              <a:t>1. Then we identify the result from each study that we would like to use in the synthesis. </a:t>
            </a:r>
          </a:p>
          <a:p>
            <a:pPr marL="0" indent="0">
              <a:buNone/>
            </a:pPr>
            <a:r>
              <a:rPr lang="en-GB" dirty="0"/>
              <a:t>2. We’ll discuss the effect of interest later in the session. For now, all that is important is that there are two versions of RoB 2, and we need to know which one we will use.</a:t>
            </a:r>
          </a:p>
          <a:p>
            <a:pPr marL="0" indent="0">
              <a:buNone/>
            </a:pPr>
            <a:r>
              <a:rPr lang="en-GB" dirty="0"/>
              <a:t>3. For transparency, it is useful to note which sources (journal articles, protocols, registry entries, correspondence with trial investigators etc) have been used to inform the risk of bias assessment.</a:t>
            </a:r>
          </a:p>
          <a:p>
            <a:pPr marL="0" indent="0">
              <a:buNone/>
            </a:pPr>
            <a:r>
              <a:rPr lang="en-GB" dirty="0"/>
              <a:t>4-6. The RoB 2 tool includes questions to answer, judgements to make for each bias domain, and a judgement to make overall, as we shall see.</a:t>
            </a:r>
          </a:p>
          <a:p>
            <a:pPr marL="0" indent="0">
              <a:buNone/>
            </a:pPr>
            <a:endParaRPr lang="en-GB" dirty="0"/>
          </a:p>
          <a:p>
            <a:pPr marL="0" indent="0">
              <a:buNone/>
            </a:pPr>
            <a:r>
              <a:rPr lang="en-GB" dirty="0"/>
              <a:t>[CLICK] Finally, we need to use the risk of bias judgements to draw our conclusions from the synthesis. For example, we might use the judgements to stratify studies, or to restrict attention to those at lower risk of bias. We will also need to integrate the judgements across the studies contributing to the synthesis (or meta-analysis). This integrated judgement feeds into one of the factors (Risk of bias) in a GRADE assessment of certainty in the evidence.</a:t>
            </a:r>
          </a:p>
          <a:p>
            <a:pPr marL="0" indent="0">
              <a:buNone/>
            </a:pPr>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9</a:t>
            </a:fld>
            <a:endParaRPr lang="en-GB" dirty="0"/>
          </a:p>
        </p:txBody>
      </p:sp>
    </p:spTree>
    <p:extLst>
      <p:ext uri="{BB962C8B-B14F-4D97-AF65-F5344CB8AC3E}">
        <p14:creationId xmlns:p14="http://schemas.microsoft.com/office/powerpoint/2010/main" val="2362925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Mai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6030" y="190877"/>
            <a:ext cx="5937857" cy="1094086"/>
          </a:xfrm>
          <a:prstGeom prst="rect">
            <a:avLst/>
          </a:prstGeom>
        </p:spPr>
        <p:txBody>
          <a:bodyPr anchor="ctr"/>
          <a:lstStyle>
            <a:lvl1pPr algn="r">
              <a:defRPr/>
            </a:lvl1pPr>
          </a:lstStyle>
          <a:p>
            <a:r>
              <a:rPr lang="hr-HR" dirty="0"/>
              <a:t>Uredite stil naslova matrice</a:t>
            </a:r>
            <a:endParaRPr lang="en-GB" dirty="0"/>
          </a:p>
        </p:txBody>
      </p:sp>
      <p:sp>
        <p:nvSpPr>
          <p:cNvPr id="3" name="Content Placeholder 2"/>
          <p:cNvSpPr>
            <a:spLocks noGrp="1"/>
          </p:cNvSpPr>
          <p:nvPr>
            <p:ph idx="1" hasCustomPrompt="1"/>
          </p:nvPr>
        </p:nvSpPr>
        <p:spPr>
          <a:xfrm>
            <a:off x="230819" y="1642369"/>
            <a:ext cx="6807544" cy="5015883"/>
          </a:xfrm>
          <a:prstGeom prst="rect">
            <a:avLst/>
          </a:prstGeom>
        </p:spPr>
        <p:txBody>
          <a:bodyPr/>
          <a:lstStyle>
            <a:lvl1pPr>
              <a:defRPr b="1">
                <a:solidFill>
                  <a:schemeClr val="bg2"/>
                </a:solidFill>
              </a:defRPr>
            </a:lvl1pPr>
            <a:lvl2pPr marL="355600" indent="-355600">
              <a:defRPr sz="2400"/>
            </a:lvl2pPr>
            <a:lvl3pPr marL="541338" indent="-311150">
              <a:defRPr sz="2000"/>
            </a:lvl3pPr>
            <a:lvl4pPr marL="719138" indent="-301625">
              <a:defRPr sz="2000"/>
            </a:lvl4pPr>
            <a:lvl5pPr marL="985838" indent="-323850">
              <a:defRPr sz="2000"/>
            </a:lvl5pPr>
          </a:lstStyle>
          <a:p>
            <a:pPr lvl="0"/>
            <a:r>
              <a:rPr lang="hr-HR" dirty="0"/>
              <a:t>Uredite stilove teksta matrice</a:t>
            </a:r>
          </a:p>
          <a:p>
            <a:pPr lvl="1"/>
            <a:r>
              <a:rPr lang="hr-HR" dirty="0"/>
              <a:t>Druga razina</a:t>
            </a:r>
          </a:p>
          <a:p>
            <a:pPr lvl="2"/>
            <a:r>
              <a:rPr lang="hr-HR" dirty="0"/>
              <a:t>Treća razina</a:t>
            </a:r>
          </a:p>
          <a:p>
            <a:pPr lvl="3"/>
            <a:r>
              <a:rPr lang="hr-HR" dirty="0"/>
              <a:t>Četvrta razina</a:t>
            </a:r>
          </a:p>
          <a:p>
            <a:pPr lvl="4"/>
            <a:r>
              <a:rPr lang="hr-HR" dirty="0"/>
              <a:t>Peta razina</a:t>
            </a:r>
            <a:endParaRPr lang="en-GB" dirty="0"/>
          </a:p>
        </p:txBody>
      </p:sp>
    </p:spTree>
    <p:extLst>
      <p:ext uri="{BB962C8B-B14F-4D97-AF65-F5344CB8AC3E}">
        <p14:creationId xmlns:p14="http://schemas.microsoft.com/office/powerpoint/2010/main" val="3323314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F298131-5AFB-4814-A380-98A444B7EB3C}"/>
              </a:ext>
            </a:extLst>
          </p:cNvPr>
          <p:cNvSpPr>
            <a:spLocks noGrp="1"/>
          </p:cNvSpPr>
          <p:nvPr>
            <p:ph type="title" hasCustomPrompt="1"/>
          </p:nvPr>
        </p:nvSpPr>
        <p:spPr>
          <a:xfrm>
            <a:off x="2416030" y="190877"/>
            <a:ext cx="5937857" cy="1094086"/>
          </a:xfrm>
          <a:prstGeom prst="rect">
            <a:avLst/>
          </a:prstGeom>
        </p:spPr>
        <p:txBody>
          <a:bodyPr anchor="ctr"/>
          <a:lstStyle>
            <a:lvl1pPr algn="r">
              <a:defRPr/>
            </a:lvl1pPr>
          </a:lstStyle>
          <a:p>
            <a:r>
              <a:rPr lang="hr-HR" dirty="0"/>
              <a:t>Uredite stil naslova matrice</a:t>
            </a:r>
            <a:endParaRPr lang="en-GB" dirty="0"/>
          </a:p>
        </p:txBody>
      </p:sp>
    </p:spTree>
    <p:extLst>
      <p:ext uri="{BB962C8B-B14F-4D97-AF65-F5344CB8AC3E}">
        <p14:creationId xmlns:p14="http://schemas.microsoft.com/office/powerpoint/2010/main" val="420566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0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ic divi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BC6BA1-4D49-4D37-9604-7744418A638E}"/>
              </a:ext>
            </a:extLst>
          </p:cNvPr>
          <p:cNvSpPr>
            <a:spLocks noGrp="1"/>
          </p:cNvSpPr>
          <p:nvPr>
            <p:ph type="ctrTitle"/>
          </p:nvPr>
        </p:nvSpPr>
        <p:spPr>
          <a:xfrm>
            <a:off x="439738" y="2296025"/>
            <a:ext cx="4464000" cy="979835"/>
          </a:xfrm>
          <a:prstGeom prst="rect">
            <a:avLst/>
          </a:prstGeom>
        </p:spPr>
        <p:txBody>
          <a:bodyPr anchor="t" anchorCtr="0"/>
          <a:lstStyle>
            <a:lvl1pPr algn="l">
              <a:lnSpc>
                <a:spcPts val="3800"/>
              </a:lnSpc>
              <a:defRPr/>
            </a:lvl1pPr>
          </a:lstStyle>
          <a:p>
            <a:r>
              <a:rPr lang="hr-HR" dirty="0"/>
              <a:t>Uredite stil naslova matrice</a:t>
            </a:r>
            <a:endParaRPr lang="en-GB" dirty="0"/>
          </a:p>
        </p:txBody>
      </p:sp>
      <p:sp>
        <p:nvSpPr>
          <p:cNvPr id="4" name="Subtitle 2">
            <a:extLst>
              <a:ext uri="{FF2B5EF4-FFF2-40B4-BE49-F238E27FC236}">
                <a16:creationId xmlns:a16="http://schemas.microsoft.com/office/drawing/2014/main" id="{1B654235-53D4-430B-8AAB-D5B1F88211A3}"/>
              </a:ext>
            </a:extLst>
          </p:cNvPr>
          <p:cNvSpPr>
            <a:spLocks noGrp="1"/>
          </p:cNvSpPr>
          <p:nvPr>
            <p:ph type="subTitle" idx="1"/>
          </p:nvPr>
        </p:nvSpPr>
        <p:spPr>
          <a:xfrm>
            <a:off x="439738" y="3506680"/>
            <a:ext cx="4192587" cy="1425319"/>
          </a:xfrm>
          <a:prstGeom prst="rect">
            <a:avLst/>
          </a:prstGeo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dirty="0"/>
              <a:t>Kliknite da biste uredili stil podnaslova matrice</a:t>
            </a:r>
            <a:endParaRPr lang="en-US" dirty="0"/>
          </a:p>
        </p:txBody>
      </p:sp>
      <p:pic>
        <p:nvPicPr>
          <p:cNvPr id="6" name="Picture 5">
            <a:extLst>
              <a:ext uri="{FF2B5EF4-FFF2-40B4-BE49-F238E27FC236}">
                <a16:creationId xmlns:a16="http://schemas.microsoft.com/office/drawing/2014/main" id="{F52E3145-0F0D-4C64-8E57-6AA441A686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Tree>
    <p:extLst>
      <p:ext uri="{BB962C8B-B14F-4D97-AF65-F5344CB8AC3E}">
        <p14:creationId xmlns:p14="http://schemas.microsoft.com/office/powerpoint/2010/main" val="298484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a:prstGeom prst="rect">
            <a:avLst/>
          </a:prstGeo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439800"/>
            <a:ext cx="4464000" cy="822600"/>
          </a:xfrm>
          <a:prstGeom prst="rect">
            <a:avLst/>
          </a:prstGeo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pic>
        <p:nvPicPr>
          <p:cNvPr id="7" name="Picture 3">
            <a:extLst>
              <a:ext uri="{FF2B5EF4-FFF2-40B4-BE49-F238E27FC236}">
                <a16:creationId xmlns:a16="http://schemas.microsoft.com/office/drawing/2014/main" id="{FB0C1B26-32C6-4B1A-A205-23790701DF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66746"/>
            <a:ext cx="1879200" cy="627341"/>
          </a:xfrm>
          <a:prstGeom prst="rect">
            <a:avLst/>
          </a:prstGeom>
        </p:spPr>
      </p:pic>
      <p:sp>
        <p:nvSpPr>
          <p:cNvPr id="9" name="TextBox 7">
            <a:extLst>
              <a:ext uri="{FF2B5EF4-FFF2-40B4-BE49-F238E27FC236}">
                <a16:creationId xmlns:a16="http://schemas.microsoft.com/office/drawing/2014/main" id="{AFFD8345-DE96-494F-8CAB-691EB885BACE}"/>
              </a:ext>
            </a:extLst>
          </p:cNvPr>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10" name="Picture 5">
            <a:extLst>
              <a:ext uri="{FF2B5EF4-FFF2-40B4-BE49-F238E27FC236}">
                <a16:creationId xmlns:a16="http://schemas.microsoft.com/office/drawing/2014/main" id="{33C20758-4CA6-48E3-9EF2-1FD3CA230F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11" name="Rectangle 8">
            <a:extLst>
              <a:ext uri="{FF2B5EF4-FFF2-40B4-BE49-F238E27FC236}">
                <a16:creationId xmlns:a16="http://schemas.microsoft.com/office/drawing/2014/main" id="{80848BF6-D102-4450-A895-6A6DF22FB04E}"/>
              </a:ext>
            </a:extLst>
          </p:cNvPr>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025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prstGeom prst="rect">
            <a:avLst/>
          </a:prstGeo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2416556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amo naslov">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6CBD53C-9D8E-45E7-A476-E999FC3DBE4E}"/>
              </a:ext>
            </a:extLst>
          </p:cNvPr>
          <p:cNvSpPr>
            <a:spLocks noGrp="1"/>
          </p:cNvSpPr>
          <p:nvPr>
            <p:ph type="title" hasCustomPrompt="1"/>
          </p:nvPr>
        </p:nvSpPr>
        <p:spPr>
          <a:xfrm>
            <a:off x="2416030" y="190877"/>
            <a:ext cx="5937857" cy="1094086"/>
          </a:xfrm>
          <a:prstGeom prst="rect">
            <a:avLst/>
          </a:prstGeom>
        </p:spPr>
        <p:txBody>
          <a:bodyPr anchor="ctr"/>
          <a:lstStyle>
            <a:lvl1pPr algn="r">
              <a:defRPr/>
            </a:lvl1pPr>
          </a:lstStyle>
          <a:p>
            <a:r>
              <a:rPr lang="hr-HR" dirty="0"/>
              <a:t>Uredite stil naslova matrice</a:t>
            </a:r>
            <a:endParaRPr lang="en-GB" dirty="0"/>
          </a:p>
        </p:txBody>
      </p:sp>
    </p:spTree>
    <p:extLst>
      <p:ext uri="{BB962C8B-B14F-4D97-AF65-F5344CB8AC3E}">
        <p14:creationId xmlns:p14="http://schemas.microsoft.com/office/powerpoint/2010/main" val="575611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watermark - 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F298131-5AFB-4814-A380-98A444B7EB3C}"/>
              </a:ext>
            </a:extLst>
          </p:cNvPr>
          <p:cNvSpPr>
            <a:spLocks noGrp="1"/>
          </p:cNvSpPr>
          <p:nvPr>
            <p:ph type="title" hasCustomPrompt="1"/>
          </p:nvPr>
        </p:nvSpPr>
        <p:spPr>
          <a:xfrm>
            <a:off x="2416030" y="190877"/>
            <a:ext cx="5937857" cy="1094086"/>
          </a:xfrm>
          <a:prstGeom prst="rect">
            <a:avLst/>
          </a:prstGeom>
        </p:spPr>
        <p:txBody>
          <a:bodyPr anchor="ctr"/>
          <a:lstStyle>
            <a:lvl1pPr algn="r">
              <a:defRPr/>
            </a:lvl1pPr>
          </a:lstStyle>
          <a:p>
            <a:r>
              <a:rPr lang="hr-HR" dirty="0"/>
              <a:t>Uredite stil naslova matrice</a:t>
            </a:r>
            <a:endParaRPr lang="en-GB" dirty="0"/>
          </a:p>
        </p:txBody>
      </p:sp>
    </p:spTree>
    <p:extLst>
      <p:ext uri="{BB962C8B-B14F-4D97-AF65-F5344CB8AC3E}">
        <p14:creationId xmlns:p14="http://schemas.microsoft.com/office/powerpoint/2010/main" val="43206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watermark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169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53656" y="327"/>
            <a:ext cx="1990344" cy="6858000"/>
          </a:xfrm>
          <a:prstGeom prst="rect">
            <a:avLst/>
          </a:prstGeom>
        </p:spPr>
      </p:pic>
      <p:pic>
        <p:nvPicPr>
          <p:cNvPr id="6" name="Picture 3">
            <a:extLst>
              <a:ext uri="{FF2B5EF4-FFF2-40B4-BE49-F238E27FC236}">
                <a16:creationId xmlns:a16="http://schemas.microsoft.com/office/drawing/2014/main" id="{E4FE8C90-237D-4828-9588-A88AB6BE070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87610" y="239950"/>
            <a:ext cx="1879200" cy="627341"/>
          </a:xfrm>
          <a:prstGeom prst="rect">
            <a:avLst/>
          </a:prstGeom>
        </p:spPr>
      </p:pic>
    </p:spTree>
    <p:extLst>
      <p:ext uri="{BB962C8B-B14F-4D97-AF65-F5344CB8AC3E}">
        <p14:creationId xmlns:p14="http://schemas.microsoft.com/office/powerpoint/2010/main" val="2118218436"/>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86" r:id="rId3"/>
    <p:sldLayoutId id="2147483687" r:id="rId4"/>
    <p:sldLayoutId id="2147483672" r:id="rId5"/>
    <p:sldLayoutId id="2147483683" r:id="rId6"/>
    <p:sldLayoutId id="2147483689" r:id="rId7"/>
  </p:sldLayoutIdLst>
  <p:txStyles>
    <p:titleStyle>
      <a:lvl1pPr algn="r" defTabSz="914400" rtl="0" eaLnBrk="1" latinLnBrk="0" hangingPunct="1">
        <a:spcBef>
          <a:spcPct val="0"/>
        </a:spcBef>
        <a:buNone/>
        <a:defRPr sz="3600" b="1" kern="1200" spc="-40" baseline="0">
          <a:solidFill>
            <a:schemeClr val="bg2"/>
          </a:solidFill>
          <a:latin typeface="+mj-lt"/>
          <a:ea typeface="+mj-ea"/>
          <a:cs typeface="+mj-cs"/>
        </a:defRPr>
      </a:lvl1pPr>
    </p:titleStyle>
    <p:bodyStyle>
      <a:lvl1pPr marL="0" indent="0" algn="l" defTabSz="914400" rtl="0" eaLnBrk="1" latinLnBrk="0" hangingPunct="1">
        <a:spcBef>
          <a:spcPts val="1134"/>
        </a:spcBef>
        <a:spcAft>
          <a:spcPts val="0"/>
        </a:spcAft>
        <a:buClr>
          <a:schemeClr val="bg2"/>
        </a:buClr>
        <a:buFont typeface="Arial" panose="020B0604020202020204" pitchFamily="34" charset="0"/>
        <a:buNone/>
        <a:defRPr sz="2400" kern="1200" spc="-20" baseline="0">
          <a:solidFill>
            <a:schemeClr val="tx2"/>
          </a:solidFill>
          <a:latin typeface="+mj-lt"/>
          <a:ea typeface="+mn-ea"/>
          <a:cs typeface="+mn-cs"/>
        </a:defRPr>
      </a:lvl1pPr>
      <a:lvl2pPr marL="177800" indent="-177800" algn="l" defTabSz="914400" rtl="0" eaLnBrk="1" latinLnBrk="0" hangingPunct="1">
        <a:spcBef>
          <a:spcPts val="1134"/>
        </a:spcBef>
        <a:spcAft>
          <a:spcPts val="0"/>
        </a:spcAft>
        <a:buClr>
          <a:schemeClr val="bg2"/>
        </a:buClr>
        <a:buFont typeface="Arial" panose="020B0604020202020204" pitchFamily="34" charset="0"/>
        <a:buChar char="•"/>
        <a:defRPr sz="24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24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20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20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E4FE8C90-237D-4828-9588-A88AB6BE07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7610" y="377966"/>
            <a:ext cx="1879200" cy="627341"/>
          </a:xfrm>
          <a:prstGeom prst="rect">
            <a:avLst/>
          </a:prstGeom>
        </p:spPr>
      </p:pic>
    </p:spTree>
    <p:extLst>
      <p:ext uri="{BB962C8B-B14F-4D97-AF65-F5344CB8AC3E}">
        <p14:creationId xmlns:p14="http://schemas.microsoft.com/office/powerpoint/2010/main" val="3892164212"/>
      </p:ext>
    </p:extLst>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r" defTabSz="914400" rtl="0" eaLnBrk="1" latinLnBrk="0" hangingPunct="1">
        <a:spcBef>
          <a:spcPct val="0"/>
        </a:spcBef>
        <a:buNone/>
        <a:defRPr sz="3600" b="1" kern="1200" spc="-40" baseline="0">
          <a:solidFill>
            <a:schemeClr val="bg2"/>
          </a:solidFill>
          <a:latin typeface="+mj-lt"/>
          <a:ea typeface="+mj-ea"/>
          <a:cs typeface="+mj-cs"/>
        </a:defRPr>
      </a:lvl1pPr>
    </p:titleStyle>
    <p:bodyStyle>
      <a:lvl1pPr marL="0" indent="0" algn="l" defTabSz="914400" rtl="0" eaLnBrk="1" latinLnBrk="0" hangingPunct="1">
        <a:spcBef>
          <a:spcPts val="1134"/>
        </a:spcBef>
        <a:spcAft>
          <a:spcPts val="0"/>
        </a:spcAft>
        <a:buClr>
          <a:schemeClr val="bg2"/>
        </a:buClr>
        <a:buFont typeface="Arial" panose="020B0604020202020204" pitchFamily="34" charset="0"/>
        <a:buNone/>
        <a:defRPr sz="2400" kern="1200" spc="-20" baseline="0">
          <a:solidFill>
            <a:schemeClr val="tx2"/>
          </a:solidFill>
          <a:latin typeface="+mj-lt"/>
          <a:ea typeface="+mn-ea"/>
          <a:cs typeface="+mn-cs"/>
        </a:defRPr>
      </a:lvl1pPr>
      <a:lvl2pPr marL="177800" indent="-177800" algn="l" defTabSz="914400" rtl="0" eaLnBrk="1" latinLnBrk="0" hangingPunct="1">
        <a:spcBef>
          <a:spcPts val="1134"/>
        </a:spcBef>
        <a:spcAft>
          <a:spcPts val="0"/>
        </a:spcAft>
        <a:buClr>
          <a:schemeClr val="bg2"/>
        </a:buClr>
        <a:buFont typeface="Arial" panose="020B0604020202020204" pitchFamily="34" charset="0"/>
        <a:buChar char="•"/>
        <a:defRPr sz="24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24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20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20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www.riskofbias.info/" TargetMode="External"/><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981348" cy="1080775"/>
          </a:xfrm>
        </p:spPr>
        <p:txBody>
          <a:bodyPr/>
          <a:lstStyle/>
          <a:p>
            <a:r>
              <a:rPr lang="en-GB" dirty="0">
                <a:solidFill>
                  <a:schemeClr val="accent2"/>
                </a:solidFill>
              </a:rPr>
              <a:t>Assessing risk of bias in included studies</a:t>
            </a:r>
          </a:p>
        </p:txBody>
      </p:sp>
    </p:spTree>
    <p:extLst>
      <p:ext uri="{BB962C8B-B14F-4D97-AF65-F5344CB8AC3E}">
        <p14:creationId xmlns:p14="http://schemas.microsoft.com/office/powerpoint/2010/main" val="3602439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030" y="190877"/>
            <a:ext cx="5937857" cy="1094086"/>
          </a:xfrm>
        </p:spPr>
        <p:txBody>
          <a:bodyPr/>
          <a:lstStyle/>
          <a:p>
            <a:r>
              <a:rPr lang="en-GB"/>
              <a:t>Signalling questions and judgements</a:t>
            </a:r>
            <a:endParaRPr lang="en-US" dirty="0"/>
          </a:p>
        </p:txBody>
      </p:sp>
      <p:sp>
        <p:nvSpPr>
          <p:cNvPr id="3" name="Content Placeholder 2"/>
          <p:cNvSpPr>
            <a:spLocks noGrp="1"/>
          </p:cNvSpPr>
          <p:nvPr>
            <p:ph idx="1"/>
          </p:nvPr>
        </p:nvSpPr>
        <p:spPr>
          <a:xfrm>
            <a:off x="230819" y="1372400"/>
            <a:ext cx="6807544" cy="5015883"/>
          </a:xfrm>
        </p:spPr>
        <p:txBody>
          <a:bodyPr/>
          <a:lstStyle/>
          <a:p>
            <a:pPr lvl="1"/>
            <a:r>
              <a:rPr lang="en-GB" b="1" dirty="0"/>
              <a:t>signalling questions </a:t>
            </a:r>
            <a:r>
              <a:rPr lang="en-GB" dirty="0"/>
              <a:t>increase transparency</a:t>
            </a:r>
            <a:endParaRPr lang="en-US" dirty="0"/>
          </a:p>
          <a:p>
            <a:pPr lvl="2"/>
            <a:r>
              <a:rPr lang="en-GB" dirty="0"/>
              <a:t>‘Yes’, ‘Probably yes’, ‘Probably no’, ‘No’, ‘No information’ </a:t>
            </a:r>
          </a:p>
          <a:p>
            <a:pPr lvl="2"/>
            <a:r>
              <a:rPr lang="en-GB" dirty="0"/>
              <a:t>support each one with evidence/quotes/explanation</a:t>
            </a:r>
            <a:endParaRPr lang="en-US" dirty="0"/>
          </a:p>
          <a:p>
            <a:pPr lvl="1"/>
            <a:r>
              <a:rPr lang="en-GB" dirty="0"/>
              <a:t>algorithms map answers to signalling questions onto </a:t>
            </a:r>
            <a:r>
              <a:rPr lang="en-GB" b="1" dirty="0"/>
              <a:t>risk of bias judgements</a:t>
            </a:r>
          </a:p>
          <a:p>
            <a:pPr lvl="2"/>
            <a:r>
              <a:rPr lang="en-GB" dirty="0"/>
              <a:t>‘</a:t>
            </a:r>
            <a:r>
              <a:rPr lang="en-GB" b="1" dirty="0">
                <a:solidFill>
                  <a:srgbClr val="00B050"/>
                </a:solidFill>
              </a:rPr>
              <a:t>Low risk of bias</a:t>
            </a:r>
            <a:r>
              <a:rPr lang="en-GB" dirty="0"/>
              <a:t>’, ‘</a:t>
            </a:r>
            <a:r>
              <a:rPr lang="en-GB" b="1" dirty="0">
                <a:solidFill>
                  <a:schemeClr val="tx1"/>
                </a:solidFill>
              </a:rPr>
              <a:t>Some concerns</a:t>
            </a:r>
            <a:r>
              <a:rPr lang="en-GB" dirty="0"/>
              <a:t>’, ‘</a:t>
            </a:r>
            <a:r>
              <a:rPr lang="en-GB" b="1" dirty="0">
                <a:solidFill>
                  <a:srgbClr val="FF0000"/>
                </a:solidFill>
              </a:rPr>
              <a:t>High risk of </a:t>
            </a:r>
            <a:r>
              <a:rPr lang="en-GB" b="1" dirty="0" err="1">
                <a:solidFill>
                  <a:srgbClr val="FF0000"/>
                </a:solidFill>
              </a:rPr>
              <a:t>bias</a:t>
            </a:r>
            <a:r>
              <a:rPr lang="en-GB" dirty="0" err="1"/>
              <a:t>’</a:t>
            </a:r>
            <a:endParaRPr lang="en-GB" dirty="0"/>
          </a:p>
          <a:p>
            <a:pPr lvl="2"/>
            <a:r>
              <a:rPr lang="en-GB" dirty="0"/>
              <a:t>“Probably yes” = “Yes”, and “Probably no” = “No”</a:t>
            </a:r>
          </a:p>
          <a:p>
            <a:pPr lvl="2"/>
            <a:r>
              <a:rPr lang="en-GB" dirty="0"/>
              <a:t>algorithms can be overridden</a:t>
            </a:r>
          </a:p>
          <a:p>
            <a:pPr lvl="1"/>
            <a:endParaRPr lang="en-GB" dirty="0"/>
          </a:p>
          <a:p>
            <a:pPr lvl="1"/>
            <a:r>
              <a:rPr lang="en-GB" dirty="0"/>
              <a:t>a ‘High risk of bias’ judgement in any one domain puts the result at high risk of bias</a:t>
            </a:r>
          </a:p>
          <a:p>
            <a:pPr lvl="2"/>
            <a:r>
              <a:rPr lang="en-GB" dirty="0"/>
              <a:t>see next slide</a:t>
            </a:r>
          </a:p>
          <a:p>
            <a:pPr lvl="0"/>
            <a:endParaRPr lang="en-GB" dirty="0"/>
          </a:p>
        </p:txBody>
      </p:sp>
    </p:spTree>
    <p:extLst>
      <p:ext uri="{BB962C8B-B14F-4D97-AF65-F5344CB8AC3E}">
        <p14:creationId xmlns:p14="http://schemas.microsoft.com/office/powerpoint/2010/main" val="14757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2CF2-84A8-4CEB-8212-2A9A4708CC76}"/>
              </a:ext>
            </a:extLst>
          </p:cNvPr>
          <p:cNvSpPr>
            <a:spLocks noGrp="1"/>
          </p:cNvSpPr>
          <p:nvPr>
            <p:ph type="title"/>
          </p:nvPr>
        </p:nvSpPr>
        <p:spPr>
          <a:xfrm>
            <a:off x="2825470" y="190877"/>
            <a:ext cx="5937857" cy="1094086"/>
          </a:xfrm>
        </p:spPr>
        <p:txBody>
          <a:bodyPr/>
          <a:lstStyle/>
          <a:p>
            <a:r>
              <a:rPr lang="en-GB" dirty="0"/>
              <a:t>Suggested overall risk of bias judgement</a:t>
            </a:r>
          </a:p>
        </p:txBody>
      </p:sp>
      <p:graphicFrame>
        <p:nvGraphicFramePr>
          <p:cNvPr id="5" name="Table 5">
            <a:extLst>
              <a:ext uri="{FF2B5EF4-FFF2-40B4-BE49-F238E27FC236}">
                <a16:creationId xmlns:a16="http://schemas.microsoft.com/office/drawing/2014/main" id="{2877AB06-4199-4EF5-A5C4-CDD36C96BF34}"/>
              </a:ext>
            </a:extLst>
          </p:cNvPr>
          <p:cNvGraphicFramePr>
            <a:graphicFrameLocks noGrp="1"/>
          </p:cNvGraphicFramePr>
          <p:nvPr>
            <p:ph idx="4294967295"/>
            <p:extLst>
              <p:ext uri="{D42A27DB-BD31-4B8C-83A1-F6EECF244321}">
                <p14:modId xmlns:p14="http://schemas.microsoft.com/office/powerpoint/2010/main" val="3612271340"/>
              </p:ext>
            </p:extLst>
          </p:nvPr>
        </p:nvGraphicFramePr>
        <p:xfrm>
          <a:off x="139700" y="1778000"/>
          <a:ext cx="8877300" cy="3995420"/>
        </p:xfrm>
        <a:graphic>
          <a:graphicData uri="http://schemas.openxmlformats.org/drawingml/2006/table">
            <a:tbl>
              <a:tblPr firstRow="1" bandRow="1">
                <a:tableStyleId>{5940675A-B579-460E-94D1-54222C63F5DA}</a:tableStyleId>
              </a:tblPr>
              <a:tblGrid>
                <a:gridCol w="1361174">
                  <a:extLst>
                    <a:ext uri="{9D8B030D-6E8A-4147-A177-3AD203B41FA5}">
                      <a16:colId xmlns:a16="http://schemas.microsoft.com/office/drawing/2014/main" val="2355678011"/>
                    </a:ext>
                  </a:extLst>
                </a:gridCol>
                <a:gridCol w="1361174">
                  <a:extLst>
                    <a:ext uri="{9D8B030D-6E8A-4147-A177-3AD203B41FA5}">
                      <a16:colId xmlns:a16="http://schemas.microsoft.com/office/drawing/2014/main" val="602249321"/>
                    </a:ext>
                  </a:extLst>
                </a:gridCol>
                <a:gridCol w="1361174">
                  <a:extLst>
                    <a:ext uri="{9D8B030D-6E8A-4147-A177-3AD203B41FA5}">
                      <a16:colId xmlns:a16="http://schemas.microsoft.com/office/drawing/2014/main" val="3266759603"/>
                    </a:ext>
                  </a:extLst>
                </a:gridCol>
                <a:gridCol w="1361174">
                  <a:extLst>
                    <a:ext uri="{9D8B030D-6E8A-4147-A177-3AD203B41FA5}">
                      <a16:colId xmlns:a16="http://schemas.microsoft.com/office/drawing/2014/main" val="1588869551"/>
                    </a:ext>
                  </a:extLst>
                </a:gridCol>
                <a:gridCol w="1361174">
                  <a:extLst>
                    <a:ext uri="{9D8B030D-6E8A-4147-A177-3AD203B41FA5}">
                      <a16:colId xmlns:a16="http://schemas.microsoft.com/office/drawing/2014/main" val="1911609595"/>
                    </a:ext>
                  </a:extLst>
                </a:gridCol>
                <a:gridCol w="433130">
                  <a:extLst>
                    <a:ext uri="{9D8B030D-6E8A-4147-A177-3AD203B41FA5}">
                      <a16:colId xmlns:a16="http://schemas.microsoft.com/office/drawing/2014/main" val="3247112129"/>
                    </a:ext>
                  </a:extLst>
                </a:gridCol>
                <a:gridCol w="1638300">
                  <a:extLst>
                    <a:ext uri="{9D8B030D-6E8A-4147-A177-3AD203B41FA5}">
                      <a16:colId xmlns:a16="http://schemas.microsoft.com/office/drawing/2014/main" val="1026168467"/>
                    </a:ext>
                  </a:extLst>
                </a:gridCol>
              </a:tblGrid>
              <a:tr h="428240">
                <a:tc>
                  <a:txBody>
                    <a:bodyPr/>
                    <a:lstStyle/>
                    <a:p>
                      <a:pPr algn="ctr"/>
                      <a:r>
                        <a:rPr lang="en-GB" sz="1400" dirty="0"/>
                        <a:t>Domain 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Domain 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Domain 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Domain 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Domain 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pP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dirty="0"/>
                        <a:t>Overall</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7273953"/>
                  </a:ext>
                </a:extLst>
              </a:tr>
              <a:tr h="518160">
                <a:tc>
                  <a:txBody>
                    <a:bodyPr/>
                    <a:lstStyle/>
                    <a:p>
                      <a:pPr algn="ctr"/>
                      <a:r>
                        <a:rPr lang="en-GB" sz="1400" dirty="0"/>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400" dirty="0"/>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kumimoji="0" lang="en-GB" sz="1400" b="0" i="0" u="none" strike="noStrike" kern="1200" cap="none" spc="0" normalizeH="0" baseline="0" noProof="0" dirty="0">
                          <a:ln>
                            <a:noFill/>
                          </a:ln>
                          <a:solidFill>
                            <a:srgbClr val="000000"/>
                          </a:solidFill>
                          <a:effectLst/>
                          <a:uLnTx/>
                          <a:uFillTx/>
                          <a:latin typeface="Source Sans Pro Semibold"/>
                          <a:ea typeface="+mn-ea"/>
                          <a:cs typeface="+mn-cs"/>
                        </a:rPr>
                        <a:t>Low</a:t>
                      </a: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kumimoji="0" lang="en-GB" sz="1400" b="0" i="0" u="none" strike="noStrike" kern="1200" cap="none" spc="0" normalizeH="0" baseline="0" noProof="0" dirty="0">
                          <a:ln>
                            <a:noFill/>
                          </a:ln>
                          <a:solidFill>
                            <a:srgbClr val="000000"/>
                          </a:solidFill>
                          <a:effectLst/>
                          <a:uLnTx/>
                          <a:uFillTx/>
                          <a:latin typeface="Source Sans Pro Semibold"/>
                          <a:ea typeface="+mn-ea"/>
                          <a:cs typeface="+mn-cs"/>
                        </a:rPr>
                        <a:t>Low</a:t>
                      </a: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kumimoji="0" lang="en-GB" sz="1400" b="0" i="0" u="none" strike="noStrike" kern="1200" cap="none" spc="0" normalizeH="0" baseline="0" noProof="0" dirty="0">
                          <a:ln>
                            <a:noFill/>
                          </a:ln>
                          <a:solidFill>
                            <a:srgbClr val="000000"/>
                          </a:solidFill>
                          <a:effectLst/>
                          <a:uLnTx/>
                          <a:uFillTx/>
                          <a:latin typeface="Source Sans Pro Semibold"/>
                          <a:ea typeface="+mn-ea"/>
                          <a:cs typeface="+mn-cs"/>
                        </a:rPr>
                        <a:t>Low</a:t>
                      </a: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endParaRPr lang="en-GB"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6213809"/>
                  </a:ext>
                </a:extLst>
              </a:tr>
              <a:tr h="0">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9795189"/>
                  </a:ext>
                </a:extLst>
              </a:tr>
              <a:tr h="518160">
                <a:tc>
                  <a:txBody>
                    <a:bodyPr/>
                    <a:lstStyle/>
                    <a:p>
                      <a:pPr algn="ctr"/>
                      <a:r>
                        <a:rPr lang="en-GB" sz="1400" dirty="0"/>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400" dirty="0"/>
                        <a:t>Some concerns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dirty="0"/>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400" dirty="0"/>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400" dirty="0"/>
                        <a:t>Some concerns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dirty="0"/>
                        <a:t>?</a:t>
                      </a: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684990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Source Sans Pro Semibold"/>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Source Sans Pro Semibold"/>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Source Sans Pro Semibold"/>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8761598"/>
                  </a:ext>
                </a:extLst>
              </a:tr>
              <a:tr h="518160">
                <a:tc>
                  <a:txBody>
                    <a:bodyPr/>
                    <a:lstStyle/>
                    <a:p>
                      <a:pPr algn="ctr"/>
                      <a:r>
                        <a:rPr lang="en-GB" sz="1400" dirty="0"/>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400" dirty="0"/>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400" dirty="0"/>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400" dirty="0"/>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400" dirty="0"/>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8514227"/>
                  </a:ext>
                </a:extLst>
              </a:tr>
              <a:tr h="0">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7209210"/>
                  </a:ext>
                </a:extLst>
              </a:tr>
              <a:tr h="518160">
                <a:tc>
                  <a:txBody>
                    <a:bodyPr/>
                    <a:lstStyle/>
                    <a:p>
                      <a:pPr algn="ctr"/>
                      <a:r>
                        <a:rPr lang="en-GB" sz="1400" dirty="0"/>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400" dirty="0"/>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400" dirty="0"/>
                        <a:t>Some concerns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dirty="0"/>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400" dirty="0"/>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5893830"/>
                  </a:ext>
                </a:extLst>
              </a:tr>
              <a:tr h="244860">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1825325"/>
                  </a:ext>
                </a:extLst>
              </a:tr>
              <a:tr h="518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Source Sans Pro Semibold"/>
                          <a:ea typeface="+mn-ea"/>
                          <a:cs typeface="+mn-cs"/>
                        </a:rPr>
                        <a:t>Some concerns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Source Sans Pro Semibold"/>
                          <a:ea typeface="+mn-ea"/>
                          <a:cs typeface="+mn-cs"/>
                        </a:rPr>
                        <a:t>Some concerns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Source Sans Pro Semibold"/>
                          <a:ea typeface="+mn-ea"/>
                          <a:cs typeface="+mn-cs"/>
                        </a:rPr>
                        <a:t>Some concerns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dirty="0"/>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Some concerns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7693649"/>
                  </a:ext>
                </a:extLst>
              </a:tr>
            </a:tbl>
          </a:graphicData>
        </a:graphic>
      </p:graphicFrame>
    </p:spTree>
    <p:extLst>
      <p:ext uri="{BB962C8B-B14F-4D97-AF65-F5344CB8AC3E}">
        <p14:creationId xmlns:p14="http://schemas.microsoft.com/office/powerpoint/2010/main" val="3675298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2CF2-84A8-4CEB-8212-2A9A4708CC76}"/>
              </a:ext>
            </a:extLst>
          </p:cNvPr>
          <p:cNvSpPr>
            <a:spLocks noGrp="1"/>
          </p:cNvSpPr>
          <p:nvPr>
            <p:ph type="title"/>
          </p:nvPr>
        </p:nvSpPr>
        <p:spPr>
          <a:xfrm>
            <a:off x="2825470" y="190877"/>
            <a:ext cx="5937857" cy="1094086"/>
          </a:xfrm>
        </p:spPr>
        <p:txBody>
          <a:bodyPr/>
          <a:lstStyle/>
          <a:p>
            <a:r>
              <a:rPr lang="en-GB" dirty="0"/>
              <a:t>Suggested overall risk of bias judgement</a:t>
            </a:r>
          </a:p>
        </p:txBody>
      </p:sp>
      <p:graphicFrame>
        <p:nvGraphicFramePr>
          <p:cNvPr id="5" name="Table 5">
            <a:extLst>
              <a:ext uri="{FF2B5EF4-FFF2-40B4-BE49-F238E27FC236}">
                <a16:creationId xmlns:a16="http://schemas.microsoft.com/office/drawing/2014/main" id="{2877AB06-4199-4EF5-A5C4-CDD36C96BF34}"/>
              </a:ext>
            </a:extLst>
          </p:cNvPr>
          <p:cNvGraphicFramePr>
            <a:graphicFrameLocks noGrp="1"/>
          </p:cNvGraphicFramePr>
          <p:nvPr>
            <p:ph idx="4294967295"/>
          </p:nvPr>
        </p:nvGraphicFramePr>
        <p:xfrm>
          <a:off x="139700" y="1778000"/>
          <a:ext cx="8877300" cy="3995420"/>
        </p:xfrm>
        <a:graphic>
          <a:graphicData uri="http://schemas.openxmlformats.org/drawingml/2006/table">
            <a:tbl>
              <a:tblPr firstRow="1" bandRow="1">
                <a:tableStyleId>{5940675A-B579-460E-94D1-54222C63F5DA}</a:tableStyleId>
              </a:tblPr>
              <a:tblGrid>
                <a:gridCol w="1361174">
                  <a:extLst>
                    <a:ext uri="{9D8B030D-6E8A-4147-A177-3AD203B41FA5}">
                      <a16:colId xmlns:a16="http://schemas.microsoft.com/office/drawing/2014/main" val="2355678011"/>
                    </a:ext>
                  </a:extLst>
                </a:gridCol>
                <a:gridCol w="1361174">
                  <a:extLst>
                    <a:ext uri="{9D8B030D-6E8A-4147-A177-3AD203B41FA5}">
                      <a16:colId xmlns:a16="http://schemas.microsoft.com/office/drawing/2014/main" val="602249321"/>
                    </a:ext>
                  </a:extLst>
                </a:gridCol>
                <a:gridCol w="1361174">
                  <a:extLst>
                    <a:ext uri="{9D8B030D-6E8A-4147-A177-3AD203B41FA5}">
                      <a16:colId xmlns:a16="http://schemas.microsoft.com/office/drawing/2014/main" val="3266759603"/>
                    </a:ext>
                  </a:extLst>
                </a:gridCol>
                <a:gridCol w="1361174">
                  <a:extLst>
                    <a:ext uri="{9D8B030D-6E8A-4147-A177-3AD203B41FA5}">
                      <a16:colId xmlns:a16="http://schemas.microsoft.com/office/drawing/2014/main" val="1588869551"/>
                    </a:ext>
                  </a:extLst>
                </a:gridCol>
                <a:gridCol w="1361174">
                  <a:extLst>
                    <a:ext uri="{9D8B030D-6E8A-4147-A177-3AD203B41FA5}">
                      <a16:colId xmlns:a16="http://schemas.microsoft.com/office/drawing/2014/main" val="1911609595"/>
                    </a:ext>
                  </a:extLst>
                </a:gridCol>
                <a:gridCol w="433130">
                  <a:extLst>
                    <a:ext uri="{9D8B030D-6E8A-4147-A177-3AD203B41FA5}">
                      <a16:colId xmlns:a16="http://schemas.microsoft.com/office/drawing/2014/main" val="3247112129"/>
                    </a:ext>
                  </a:extLst>
                </a:gridCol>
                <a:gridCol w="1638300">
                  <a:extLst>
                    <a:ext uri="{9D8B030D-6E8A-4147-A177-3AD203B41FA5}">
                      <a16:colId xmlns:a16="http://schemas.microsoft.com/office/drawing/2014/main" val="1026168467"/>
                    </a:ext>
                  </a:extLst>
                </a:gridCol>
              </a:tblGrid>
              <a:tr h="428240">
                <a:tc>
                  <a:txBody>
                    <a:bodyPr/>
                    <a:lstStyle/>
                    <a:p>
                      <a:pPr algn="ctr"/>
                      <a:r>
                        <a:rPr lang="en-GB" sz="1400" dirty="0"/>
                        <a:t>Domain 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Domain 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Domain 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Domain 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Domain 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pP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dirty="0"/>
                        <a:t>Overall</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7273953"/>
                  </a:ext>
                </a:extLst>
              </a:tr>
              <a:tr h="518160">
                <a:tc>
                  <a:txBody>
                    <a:bodyPr/>
                    <a:lstStyle/>
                    <a:p>
                      <a:pPr algn="ctr"/>
                      <a:r>
                        <a:rPr lang="en-GB" sz="1400" dirty="0"/>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400" dirty="0"/>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kumimoji="0" lang="en-GB" sz="1400" b="0" i="0" u="none" strike="noStrike" kern="1200" cap="none" spc="0" normalizeH="0" baseline="0" noProof="0" dirty="0">
                          <a:ln>
                            <a:noFill/>
                          </a:ln>
                          <a:solidFill>
                            <a:srgbClr val="000000"/>
                          </a:solidFill>
                          <a:effectLst/>
                          <a:uLnTx/>
                          <a:uFillTx/>
                          <a:latin typeface="Source Sans Pro Semibold"/>
                          <a:ea typeface="+mn-ea"/>
                          <a:cs typeface="+mn-cs"/>
                        </a:rPr>
                        <a:t>Low</a:t>
                      </a: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kumimoji="0" lang="en-GB" sz="1400" b="0" i="0" u="none" strike="noStrike" kern="1200" cap="none" spc="0" normalizeH="0" baseline="0" noProof="0" dirty="0">
                          <a:ln>
                            <a:noFill/>
                          </a:ln>
                          <a:solidFill>
                            <a:srgbClr val="000000"/>
                          </a:solidFill>
                          <a:effectLst/>
                          <a:uLnTx/>
                          <a:uFillTx/>
                          <a:latin typeface="Source Sans Pro Semibold"/>
                          <a:ea typeface="+mn-ea"/>
                          <a:cs typeface="+mn-cs"/>
                        </a:rPr>
                        <a:t>Low</a:t>
                      </a: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kumimoji="0" lang="en-GB" sz="1400" b="0" i="0" u="none" strike="noStrike" kern="1200" cap="none" spc="0" normalizeH="0" baseline="0" noProof="0" dirty="0">
                          <a:ln>
                            <a:noFill/>
                          </a:ln>
                          <a:solidFill>
                            <a:srgbClr val="000000"/>
                          </a:solidFill>
                          <a:effectLst/>
                          <a:uLnTx/>
                          <a:uFillTx/>
                          <a:latin typeface="Source Sans Pro Semibold"/>
                          <a:ea typeface="+mn-ea"/>
                          <a:cs typeface="+mn-cs"/>
                        </a:rPr>
                        <a:t>Low</a:t>
                      </a: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endParaRPr lang="en-GB"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dirty="0"/>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036213809"/>
                  </a:ext>
                </a:extLst>
              </a:tr>
              <a:tr h="0">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9795189"/>
                  </a:ext>
                </a:extLst>
              </a:tr>
              <a:tr h="518160">
                <a:tc>
                  <a:txBody>
                    <a:bodyPr/>
                    <a:lstStyle/>
                    <a:p>
                      <a:pPr algn="ctr"/>
                      <a:r>
                        <a:rPr lang="en-GB" sz="1400" dirty="0"/>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400" dirty="0"/>
                        <a:t>Some concerns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dirty="0"/>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400" dirty="0"/>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400" dirty="0"/>
                        <a:t>Some concerns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dirty="0"/>
                        <a:t>Some concerns</a:t>
                      </a: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18684990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Source Sans Pro Semibold"/>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Source Sans Pro Semibold"/>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Source Sans Pro Semibold"/>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8761598"/>
                  </a:ext>
                </a:extLst>
              </a:tr>
              <a:tr h="518160">
                <a:tc>
                  <a:txBody>
                    <a:bodyPr/>
                    <a:lstStyle/>
                    <a:p>
                      <a:pPr algn="ctr"/>
                      <a:r>
                        <a:rPr lang="en-GB" sz="1400" dirty="0"/>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400" dirty="0"/>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400" dirty="0"/>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400" dirty="0"/>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400" dirty="0"/>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dirty="0"/>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38514227"/>
                  </a:ext>
                </a:extLst>
              </a:tr>
              <a:tr h="0">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09210"/>
                  </a:ext>
                </a:extLst>
              </a:tr>
              <a:tr h="518160">
                <a:tc>
                  <a:txBody>
                    <a:bodyPr/>
                    <a:lstStyle/>
                    <a:p>
                      <a:pPr algn="ctr"/>
                      <a:r>
                        <a:rPr lang="en-GB" sz="1400" dirty="0"/>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400" dirty="0"/>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400" dirty="0"/>
                        <a:t>Some concerns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dirty="0"/>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400" dirty="0"/>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dirty="0"/>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815893830"/>
                  </a:ext>
                </a:extLst>
              </a:tr>
              <a:tr h="244860">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1825325"/>
                  </a:ext>
                </a:extLst>
              </a:tr>
              <a:tr h="518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Source Sans Pro Semibold"/>
                          <a:ea typeface="+mn-ea"/>
                          <a:cs typeface="+mn-cs"/>
                        </a:rPr>
                        <a:t>Some concerns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Source Sans Pro Semibold"/>
                          <a:ea typeface="+mn-ea"/>
                          <a:cs typeface="+mn-cs"/>
                        </a:rPr>
                        <a:t>Some concerns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Source Sans Pro Semibold"/>
                          <a:ea typeface="+mn-ea"/>
                          <a:cs typeface="+mn-cs"/>
                        </a:rPr>
                        <a:t>Some concerns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dirty="0"/>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Some concerns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800" dirty="0"/>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27693649"/>
                  </a:ext>
                </a:extLst>
              </a:tr>
            </a:tbl>
          </a:graphicData>
        </a:graphic>
      </p:graphicFrame>
      <p:grpSp>
        <p:nvGrpSpPr>
          <p:cNvPr id="17" name="Group 16">
            <a:extLst>
              <a:ext uri="{FF2B5EF4-FFF2-40B4-BE49-F238E27FC236}">
                <a16:creationId xmlns:a16="http://schemas.microsoft.com/office/drawing/2014/main" id="{82D4EC6E-1FA6-4174-8BF0-D3C6F000067A}"/>
              </a:ext>
            </a:extLst>
          </p:cNvPr>
          <p:cNvGrpSpPr/>
          <p:nvPr/>
        </p:nvGrpSpPr>
        <p:grpSpPr>
          <a:xfrm>
            <a:off x="5610903" y="2276775"/>
            <a:ext cx="2951394" cy="4314149"/>
            <a:chOff x="5737903" y="2621624"/>
            <a:chExt cx="2951394" cy="3983053"/>
          </a:xfrm>
        </p:grpSpPr>
        <p:sp>
          <p:nvSpPr>
            <p:cNvPr id="7" name="Arrow: Right 6">
              <a:extLst>
                <a:ext uri="{FF2B5EF4-FFF2-40B4-BE49-F238E27FC236}">
                  <a16:creationId xmlns:a16="http://schemas.microsoft.com/office/drawing/2014/main" id="{EFE8FFDE-8AB3-458E-AE29-8F47BDB0A10C}"/>
                </a:ext>
              </a:extLst>
            </p:cNvPr>
            <p:cNvSpPr/>
            <p:nvPr/>
          </p:nvSpPr>
          <p:spPr>
            <a:xfrm>
              <a:off x="7124700" y="2621624"/>
              <a:ext cx="330200" cy="352126"/>
            </a:xfrm>
            <a:prstGeom prst="rightArrow">
              <a:avLst/>
            </a:prstGeom>
            <a:solidFill>
              <a:schemeClr val="tx2">
                <a:lumMod val="25000"/>
                <a:lumOff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2083D8C4-BB69-4F28-A4D0-F5574E343789}"/>
                </a:ext>
              </a:extLst>
            </p:cNvPr>
            <p:cNvSpPr/>
            <p:nvPr/>
          </p:nvSpPr>
          <p:spPr>
            <a:xfrm>
              <a:off x="7124700" y="3320503"/>
              <a:ext cx="330200" cy="352126"/>
            </a:xfrm>
            <a:prstGeom prst="rightArrow">
              <a:avLst/>
            </a:prstGeom>
            <a:solidFill>
              <a:schemeClr val="tx2">
                <a:lumMod val="25000"/>
                <a:lumOff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98E1356D-2B9F-4082-AD54-0A1468A1CAD8}"/>
                </a:ext>
              </a:extLst>
            </p:cNvPr>
            <p:cNvSpPr/>
            <p:nvPr/>
          </p:nvSpPr>
          <p:spPr>
            <a:xfrm>
              <a:off x="7124700" y="4030355"/>
              <a:ext cx="330200" cy="352126"/>
            </a:xfrm>
            <a:prstGeom prst="rightArrow">
              <a:avLst/>
            </a:prstGeom>
            <a:solidFill>
              <a:schemeClr val="tx2">
                <a:lumMod val="25000"/>
                <a:lumOff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E10C10B5-67E4-42B5-9CC9-84671BA61391}"/>
                </a:ext>
              </a:extLst>
            </p:cNvPr>
            <p:cNvSpPr/>
            <p:nvPr/>
          </p:nvSpPr>
          <p:spPr>
            <a:xfrm>
              <a:off x="7124700" y="4734083"/>
              <a:ext cx="330200" cy="352126"/>
            </a:xfrm>
            <a:prstGeom prst="rightArrow">
              <a:avLst/>
            </a:prstGeom>
            <a:solidFill>
              <a:schemeClr val="tx2">
                <a:lumMod val="25000"/>
                <a:lumOff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075AA13C-9527-4729-8D68-7A0C0A3AAB64}"/>
                </a:ext>
              </a:extLst>
            </p:cNvPr>
            <p:cNvSpPr/>
            <p:nvPr/>
          </p:nvSpPr>
          <p:spPr>
            <a:xfrm>
              <a:off x="7124700" y="5435863"/>
              <a:ext cx="330200" cy="352126"/>
            </a:xfrm>
            <a:prstGeom prst="rightArrow">
              <a:avLst/>
            </a:prstGeom>
            <a:solidFill>
              <a:schemeClr val="tx2">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C3EC2965-3198-4BB9-AE5E-0D5F5491DD58}"/>
                </a:ext>
              </a:extLst>
            </p:cNvPr>
            <p:cNvCxnSpPr>
              <a:cxnSpLocks/>
            </p:cNvCxnSpPr>
            <p:nvPr/>
          </p:nvCxnSpPr>
          <p:spPr>
            <a:xfrm flipV="1">
              <a:off x="7213600" y="5873965"/>
              <a:ext cx="0" cy="4201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7DCEA69-A7B8-452C-B4C1-69F4300CD2AC}"/>
                </a:ext>
              </a:extLst>
            </p:cNvPr>
            <p:cNvSpPr txBox="1"/>
            <p:nvPr/>
          </p:nvSpPr>
          <p:spPr>
            <a:xfrm>
              <a:off x="5737903" y="6235345"/>
              <a:ext cx="2951394" cy="369332"/>
            </a:xfrm>
            <a:prstGeom prst="rect">
              <a:avLst/>
            </a:prstGeom>
            <a:noFill/>
          </p:spPr>
          <p:txBody>
            <a:bodyPr wrap="square" rtlCol="0">
              <a:spAutoFit/>
            </a:bodyPr>
            <a:lstStyle/>
            <a:p>
              <a:pPr algn="ctr"/>
              <a:r>
                <a:rPr lang="en-GB" dirty="0"/>
                <a:t>Discretionary override</a:t>
              </a:r>
            </a:p>
          </p:txBody>
        </p:sp>
      </p:grpSp>
    </p:spTree>
    <p:extLst>
      <p:ext uri="{BB962C8B-B14F-4D97-AF65-F5344CB8AC3E}">
        <p14:creationId xmlns:p14="http://schemas.microsoft.com/office/powerpoint/2010/main" val="2406427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6030" y="190877"/>
            <a:ext cx="5937857" cy="1094086"/>
          </a:xfrm>
          <a:prstGeom prst="rect">
            <a:avLst/>
          </a:prstGeom>
        </p:spPr>
        <p:txBody>
          <a:bodyPr/>
          <a:lstStyle/>
          <a:p>
            <a:r>
              <a:rPr lang="en-GB" dirty="0"/>
              <a:t>riskofbias.info</a:t>
            </a:r>
            <a:endParaRPr lang="en-US" dirty="0"/>
          </a:p>
        </p:txBody>
      </p:sp>
      <p:pic>
        <p:nvPicPr>
          <p:cNvPr id="3" name="Picture 2">
            <a:extLst>
              <a:ext uri="{FF2B5EF4-FFF2-40B4-BE49-F238E27FC236}">
                <a16:creationId xmlns:a16="http://schemas.microsoft.com/office/drawing/2014/main" id="{0EF8ACA1-6114-4572-BE76-013F2E2075D0}"/>
              </a:ext>
            </a:extLst>
          </p:cNvPr>
          <p:cNvPicPr>
            <a:picLocks noChangeAspect="1"/>
          </p:cNvPicPr>
          <p:nvPr/>
        </p:nvPicPr>
        <p:blipFill>
          <a:blip r:embed="rId3"/>
          <a:stretch>
            <a:fillRect/>
          </a:stretch>
        </p:blipFill>
        <p:spPr>
          <a:xfrm>
            <a:off x="174464" y="1658145"/>
            <a:ext cx="8070380" cy="4488656"/>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7793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416030" y="190877"/>
            <a:ext cx="5937857" cy="1094086"/>
          </a:xfrm>
        </p:spPr>
        <p:txBody>
          <a:bodyPr/>
          <a:lstStyle/>
          <a:p>
            <a:r>
              <a:rPr lang="en-US" altLang="en-US"/>
              <a:t>Session outline</a:t>
            </a:r>
            <a:endParaRPr lang="en-AU" altLang="en-US"/>
          </a:p>
        </p:txBody>
      </p:sp>
      <p:sp>
        <p:nvSpPr>
          <p:cNvPr id="6147" name="Rectangle 3"/>
          <p:cNvSpPr>
            <a:spLocks noGrp="1" noChangeArrowheads="1"/>
          </p:cNvSpPr>
          <p:nvPr>
            <p:ph idx="1"/>
          </p:nvPr>
        </p:nvSpPr>
        <p:spPr>
          <a:xfrm>
            <a:off x="230819" y="1642369"/>
            <a:ext cx="6807544" cy="5015883"/>
          </a:xfrm>
        </p:spPr>
        <p:txBody>
          <a:bodyPr/>
          <a:lstStyle/>
          <a:p>
            <a:pPr lvl="1"/>
            <a:r>
              <a:rPr lang="en-AU" altLang="en-US" dirty="0"/>
              <a:t>risk of bias in systematic reviews</a:t>
            </a:r>
          </a:p>
          <a:p>
            <a:pPr lvl="1"/>
            <a:r>
              <a:rPr lang="en-AU" altLang="en-US" b="1" dirty="0"/>
              <a:t>assessing sources of bias : the </a:t>
            </a:r>
            <a:r>
              <a:rPr lang="en-AU" altLang="en-US" b="1" dirty="0" err="1"/>
              <a:t>RoB</a:t>
            </a:r>
            <a:r>
              <a:rPr lang="en-AU" altLang="en-US" b="1" dirty="0"/>
              <a:t> 2 tool</a:t>
            </a:r>
          </a:p>
          <a:p>
            <a:pPr lvl="1"/>
            <a:r>
              <a:rPr lang="en-AU" altLang="en-US" dirty="0"/>
              <a:t>putting it into practice</a:t>
            </a:r>
          </a:p>
          <a:p>
            <a:pPr lvl="1"/>
            <a:r>
              <a:rPr lang="en-AU" altLang="en-US" dirty="0"/>
              <a:t>incorporating risk of bias in a review</a:t>
            </a:r>
          </a:p>
        </p:txBody>
      </p:sp>
    </p:spTree>
    <p:extLst>
      <p:ext uri="{BB962C8B-B14F-4D97-AF65-F5344CB8AC3E}">
        <p14:creationId xmlns:p14="http://schemas.microsoft.com/office/powerpoint/2010/main" val="1308261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A7F9EC53-65C9-4AFD-8BBD-74CCAFB00BD7}"/>
              </a:ext>
            </a:extLst>
          </p:cNvPr>
          <p:cNvGrpSpPr/>
          <p:nvPr/>
        </p:nvGrpSpPr>
        <p:grpSpPr>
          <a:xfrm>
            <a:off x="4504326" y="1411272"/>
            <a:ext cx="2109043" cy="4218884"/>
            <a:chOff x="4504326" y="1411272"/>
            <a:chExt cx="2109043" cy="4218884"/>
          </a:xfrm>
        </p:grpSpPr>
        <p:grpSp>
          <p:nvGrpSpPr>
            <p:cNvPr id="2" name="Group 3"/>
            <p:cNvGrpSpPr>
              <a:grpSpLocks/>
            </p:cNvGrpSpPr>
            <p:nvPr/>
          </p:nvGrpSpPr>
          <p:grpSpPr bwMode="auto">
            <a:xfrm>
              <a:off x="4504326" y="3215711"/>
              <a:ext cx="1394236" cy="2016128"/>
              <a:chOff x="3418" y="2395"/>
              <a:chExt cx="768" cy="1270"/>
            </a:xfrm>
          </p:grpSpPr>
          <p:cxnSp>
            <p:nvCxnSpPr>
              <p:cNvPr id="24612" name="AutoShape 4"/>
              <p:cNvCxnSpPr>
                <a:cxnSpLocks noChangeShapeType="1"/>
              </p:cNvCxnSpPr>
              <p:nvPr/>
            </p:nvCxnSpPr>
            <p:spPr bwMode="auto">
              <a:xfrm rot="16200000" flipH="1">
                <a:off x="3167" y="2646"/>
                <a:ext cx="1270" cy="768"/>
              </a:xfrm>
              <a:prstGeom prst="curvedConnector3">
                <a:avLst>
                  <a:gd name="adj1" fmla="val -634"/>
                </a:avLst>
              </a:prstGeom>
              <a:noFill/>
              <a:ln w="57150">
                <a:solidFill>
                  <a:schemeClr val="accent3"/>
                </a:solidFill>
                <a:round/>
                <a:headEnd/>
                <a:tailEnd type="triangle" w="med" len="med"/>
              </a:ln>
            </p:spPr>
          </p:cxnSp>
          <p:cxnSp>
            <p:nvCxnSpPr>
              <p:cNvPr id="24613" name="AutoShape 5"/>
              <p:cNvCxnSpPr>
                <a:cxnSpLocks noChangeShapeType="1"/>
              </p:cNvCxnSpPr>
              <p:nvPr/>
            </p:nvCxnSpPr>
            <p:spPr bwMode="auto">
              <a:xfrm>
                <a:off x="3622" y="3153"/>
                <a:ext cx="560" cy="317"/>
              </a:xfrm>
              <a:prstGeom prst="curvedConnector3">
                <a:avLst>
                  <a:gd name="adj1" fmla="val 50000"/>
                </a:avLst>
              </a:prstGeom>
              <a:noFill/>
              <a:ln w="57150">
                <a:solidFill>
                  <a:schemeClr val="accent3"/>
                </a:solidFill>
                <a:round/>
                <a:headEnd/>
                <a:tailEnd/>
              </a:ln>
            </p:spPr>
          </p:cxnSp>
        </p:grpSp>
        <p:sp>
          <p:nvSpPr>
            <p:cNvPr id="1071139" name="Text Box 35"/>
            <p:cNvSpPr txBox="1">
              <a:spLocks noChangeArrowheads="1"/>
            </p:cNvSpPr>
            <p:nvPr/>
          </p:nvSpPr>
          <p:spPr bwMode="auto">
            <a:xfrm>
              <a:off x="5215106" y="1411272"/>
              <a:ext cx="1398263" cy="4218884"/>
            </a:xfrm>
            <a:prstGeom prst="rect">
              <a:avLst/>
            </a:prstGeom>
            <a:noFill/>
            <a:ln w="9525">
              <a:solidFill>
                <a:schemeClr val="accent2"/>
              </a:solidFill>
              <a:prstDash val="dash"/>
              <a:miter lim="800000"/>
              <a:headEnd/>
              <a:tailEnd/>
            </a:ln>
          </p:spPr>
          <p:txBody>
            <a:bodyPr anchor="t"/>
            <a:lstStyle/>
            <a:p>
              <a:pPr algn="ctr">
                <a:spcBef>
                  <a:spcPct val="50000"/>
                </a:spcBef>
              </a:pPr>
              <a:r>
                <a:rPr lang="en-GB" i="1" dirty="0">
                  <a:solidFill>
                    <a:schemeClr val="bg2"/>
                  </a:solidFill>
                  <a:latin typeface="+mj-lt"/>
                </a:rPr>
                <a:t>Bias due to missing outcome data</a:t>
              </a:r>
            </a:p>
          </p:txBody>
        </p:sp>
      </p:grpSp>
      <p:sp>
        <p:nvSpPr>
          <p:cNvPr id="1071110" name="Rectangle 6"/>
          <p:cNvSpPr>
            <a:spLocks noGrp="1" noChangeArrowheads="1"/>
          </p:cNvSpPr>
          <p:nvPr>
            <p:ph type="title"/>
          </p:nvPr>
        </p:nvSpPr>
        <p:spPr>
          <a:prstGeom prst="rect">
            <a:avLst/>
          </a:prstGeom>
        </p:spPr>
        <p:txBody>
          <a:bodyPr/>
          <a:lstStyle/>
          <a:p>
            <a:r>
              <a:rPr lang="en-AU" dirty="0"/>
              <a:t>Risk of bias in randomized trials</a:t>
            </a:r>
          </a:p>
        </p:txBody>
      </p:sp>
      <p:grpSp>
        <p:nvGrpSpPr>
          <p:cNvPr id="3" name="Group 2">
            <a:extLst>
              <a:ext uri="{FF2B5EF4-FFF2-40B4-BE49-F238E27FC236}">
                <a16:creationId xmlns:a16="http://schemas.microsoft.com/office/drawing/2014/main" id="{DB774768-C374-49E8-A2C3-6EBCDA59A4E3}"/>
              </a:ext>
            </a:extLst>
          </p:cNvPr>
          <p:cNvGrpSpPr/>
          <p:nvPr/>
        </p:nvGrpSpPr>
        <p:grpSpPr>
          <a:xfrm>
            <a:off x="6779537" y="1406102"/>
            <a:ext cx="2138976" cy="3516174"/>
            <a:chOff x="6779537" y="1406102"/>
            <a:chExt cx="2138976" cy="3516174"/>
          </a:xfrm>
        </p:grpSpPr>
        <p:pic>
          <p:nvPicPr>
            <p:cNvPr id="37" name="Picture 36">
              <a:extLst>
                <a:ext uri="{FF2B5EF4-FFF2-40B4-BE49-F238E27FC236}">
                  <a16:creationId xmlns:a16="http://schemas.microsoft.com/office/drawing/2014/main" id="{A97B2EC9-D6E0-44E8-A28B-37EDBA47193E}"/>
                </a:ext>
              </a:extLst>
            </p:cNvPr>
            <p:cNvPicPr>
              <a:picLocks noChangeAspect="1"/>
            </p:cNvPicPr>
            <p:nvPr/>
          </p:nvPicPr>
          <p:blipFill>
            <a:blip r:embed="rId3"/>
            <a:stretch>
              <a:fillRect/>
            </a:stretch>
          </p:blipFill>
          <p:spPr>
            <a:xfrm>
              <a:off x="7145317" y="2226133"/>
              <a:ext cx="1407413" cy="713984"/>
            </a:xfrm>
            <a:prstGeom prst="rect">
              <a:avLst/>
            </a:prstGeom>
          </p:spPr>
        </p:pic>
        <p:sp>
          <p:nvSpPr>
            <p:cNvPr id="1071140" name="Text Box 36"/>
            <p:cNvSpPr txBox="1">
              <a:spLocks noChangeArrowheads="1"/>
            </p:cNvSpPr>
            <p:nvPr/>
          </p:nvSpPr>
          <p:spPr bwMode="auto">
            <a:xfrm>
              <a:off x="6779537" y="1406102"/>
              <a:ext cx="2138976" cy="3516174"/>
            </a:xfrm>
            <a:prstGeom prst="rect">
              <a:avLst/>
            </a:prstGeom>
            <a:noFill/>
            <a:ln w="9525">
              <a:solidFill>
                <a:schemeClr val="accent2"/>
              </a:solidFill>
              <a:prstDash val="dash"/>
              <a:miter lim="800000"/>
              <a:headEnd/>
              <a:tailEnd/>
            </a:ln>
          </p:spPr>
          <p:txBody>
            <a:bodyPr/>
            <a:lstStyle/>
            <a:p>
              <a:pPr algn="ctr">
                <a:spcBef>
                  <a:spcPct val="50000"/>
                </a:spcBef>
              </a:pPr>
              <a:r>
                <a:rPr lang="en-GB" i="1" dirty="0">
                  <a:solidFill>
                    <a:schemeClr val="bg2"/>
                  </a:solidFill>
                  <a:latin typeface="+mj-lt"/>
                </a:rPr>
                <a:t>Bias in measurement of the outcome</a:t>
              </a:r>
            </a:p>
          </p:txBody>
        </p:sp>
      </p:grpSp>
      <p:grpSp>
        <p:nvGrpSpPr>
          <p:cNvPr id="35" name="Group 34">
            <a:extLst>
              <a:ext uri="{FF2B5EF4-FFF2-40B4-BE49-F238E27FC236}">
                <a16:creationId xmlns:a16="http://schemas.microsoft.com/office/drawing/2014/main" id="{C4301BFA-10B2-405E-846E-8366D4FA5437}"/>
              </a:ext>
            </a:extLst>
          </p:cNvPr>
          <p:cNvGrpSpPr/>
          <p:nvPr/>
        </p:nvGrpSpPr>
        <p:grpSpPr>
          <a:xfrm>
            <a:off x="2712860" y="1408382"/>
            <a:ext cx="2336079" cy="4221774"/>
            <a:chOff x="2712860" y="1408382"/>
            <a:chExt cx="2336079" cy="4221774"/>
          </a:xfrm>
        </p:grpSpPr>
        <p:sp>
          <p:nvSpPr>
            <p:cNvPr id="12" name="Freeform: Shape 11">
              <a:extLst>
                <a:ext uri="{FF2B5EF4-FFF2-40B4-BE49-F238E27FC236}">
                  <a16:creationId xmlns:a16="http://schemas.microsoft.com/office/drawing/2014/main" id="{B14F203C-8F03-4022-9134-EBBCE64F77D5}"/>
                </a:ext>
              </a:extLst>
            </p:cNvPr>
            <p:cNvSpPr/>
            <p:nvPr/>
          </p:nvSpPr>
          <p:spPr bwMode="auto">
            <a:xfrm>
              <a:off x="3927304" y="2573343"/>
              <a:ext cx="914400" cy="300948"/>
            </a:xfrm>
            <a:custGeom>
              <a:avLst/>
              <a:gdLst>
                <a:gd name="connsiteX0" fmla="*/ 0 w 914400"/>
                <a:gd name="connsiteY0" fmla="*/ 239697 h 239697"/>
                <a:gd name="connsiteX1" fmla="*/ 417251 w 914400"/>
                <a:gd name="connsiteY1" fmla="*/ 177553 h 239697"/>
                <a:gd name="connsiteX2" fmla="*/ 612559 w 914400"/>
                <a:gd name="connsiteY2" fmla="*/ 53266 h 239697"/>
                <a:gd name="connsiteX3" fmla="*/ 914400 w 914400"/>
                <a:gd name="connsiteY3" fmla="*/ 0 h 239697"/>
              </a:gdLst>
              <a:ahLst/>
              <a:cxnLst>
                <a:cxn ang="0">
                  <a:pos x="connsiteX0" y="connsiteY0"/>
                </a:cxn>
                <a:cxn ang="0">
                  <a:pos x="connsiteX1" y="connsiteY1"/>
                </a:cxn>
                <a:cxn ang="0">
                  <a:pos x="connsiteX2" y="connsiteY2"/>
                </a:cxn>
                <a:cxn ang="0">
                  <a:pos x="connsiteX3" y="connsiteY3"/>
                </a:cxn>
              </a:cxnLst>
              <a:rect l="l" t="t" r="r" b="b"/>
              <a:pathLst>
                <a:path w="914400" h="239697">
                  <a:moveTo>
                    <a:pt x="0" y="239697"/>
                  </a:moveTo>
                  <a:cubicBezTo>
                    <a:pt x="157579" y="224161"/>
                    <a:pt x="315158" y="208625"/>
                    <a:pt x="417251" y="177553"/>
                  </a:cubicBezTo>
                  <a:cubicBezTo>
                    <a:pt x="519344" y="146481"/>
                    <a:pt x="529701" y="82858"/>
                    <a:pt x="612559" y="53266"/>
                  </a:cubicBezTo>
                  <a:cubicBezTo>
                    <a:pt x="695417" y="23674"/>
                    <a:pt x="735367" y="72501"/>
                    <a:pt x="914400" y="0"/>
                  </a:cubicBezTo>
                </a:path>
              </a:pathLst>
            </a:custGeom>
            <a:noFill/>
            <a:ln w="57150" cap="flat" cmpd="sng" algn="ctr">
              <a:solidFill>
                <a:schemeClr val="accent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1071138" name="Text Box 34"/>
            <p:cNvSpPr txBox="1">
              <a:spLocks noChangeArrowheads="1"/>
            </p:cNvSpPr>
            <p:nvPr/>
          </p:nvSpPr>
          <p:spPr bwMode="auto">
            <a:xfrm>
              <a:off x="2712860" y="1408382"/>
              <a:ext cx="2336079" cy="4221774"/>
            </a:xfrm>
            <a:prstGeom prst="rect">
              <a:avLst/>
            </a:prstGeom>
            <a:noFill/>
            <a:ln w="9525">
              <a:solidFill>
                <a:schemeClr val="accent2"/>
              </a:solidFill>
              <a:prstDash val="dash"/>
              <a:miter lim="800000"/>
              <a:headEnd/>
              <a:tailEnd/>
            </a:ln>
          </p:spPr>
          <p:txBody>
            <a:bodyPr/>
            <a:lstStyle/>
            <a:p>
              <a:pPr algn="ctr">
                <a:spcBef>
                  <a:spcPct val="50000"/>
                </a:spcBef>
              </a:pPr>
              <a:r>
                <a:rPr lang="en-GB" i="1" dirty="0">
                  <a:solidFill>
                    <a:schemeClr val="bg2"/>
                  </a:solidFill>
                  <a:latin typeface="+mj-lt"/>
                </a:rPr>
                <a:t>Bias due to deviations from intended intervention</a:t>
              </a:r>
            </a:p>
          </p:txBody>
        </p:sp>
        <p:sp>
          <p:nvSpPr>
            <p:cNvPr id="33" name="Freeform: Shape 32">
              <a:extLst>
                <a:ext uri="{FF2B5EF4-FFF2-40B4-BE49-F238E27FC236}">
                  <a16:creationId xmlns:a16="http://schemas.microsoft.com/office/drawing/2014/main" id="{3322C874-FA16-406B-9891-4B5D8B6D9B9E}"/>
                </a:ext>
              </a:extLst>
            </p:cNvPr>
            <p:cNvSpPr/>
            <p:nvPr/>
          </p:nvSpPr>
          <p:spPr bwMode="auto">
            <a:xfrm rot="5400000">
              <a:off x="3088515" y="2244903"/>
              <a:ext cx="365546" cy="748899"/>
            </a:xfrm>
            <a:custGeom>
              <a:avLst/>
              <a:gdLst>
                <a:gd name="connsiteX0" fmla="*/ 0 w 914400"/>
                <a:gd name="connsiteY0" fmla="*/ 239697 h 239697"/>
                <a:gd name="connsiteX1" fmla="*/ 417251 w 914400"/>
                <a:gd name="connsiteY1" fmla="*/ 177553 h 239697"/>
                <a:gd name="connsiteX2" fmla="*/ 612559 w 914400"/>
                <a:gd name="connsiteY2" fmla="*/ 53266 h 239697"/>
                <a:gd name="connsiteX3" fmla="*/ 914400 w 914400"/>
                <a:gd name="connsiteY3" fmla="*/ 0 h 239697"/>
              </a:gdLst>
              <a:ahLst/>
              <a:cxnLst>
                <a:cxn ang="0">
                  <a:pos x="connsiteX0" y="connsiteY0"/>
                </a:cxn>
                <a:cxn ang="0">
                  <a:pos x="connsiteX1" y="connsiteY1"/>
                </a:cxn>
                <a:cxn ang="0">
                  <a:pos x="connsiteX2" y="connsiteY2"/>
                </a:cxn>
                <a:cxn ang="0">
                  <a:pos x="connsiteX3" y="connsiteY3"/>
                </a:cxn>
              </a:cxnLst>
              <a:rect l="l" t="t" r="r" b="b"/>
              <a:pathLst>
                <a:path w="914400" h="239697">
                  <a:moveTo>
                    <a:pt x="0" y="239697"/>
                  </a:moveTo>
                  <a:cubicBezTo>
                    <a:pt x="157579" y="224161"/>
                    <a:pt x="315158" y="208625"/>
                    <a:pt x="417251" y="177553"/>
                  </a:cubicBezTo>
                  <a:cubicBezTo>
                    <a:pt x="519344" y="146481"/>
                    <a:pt x="529701" y="82858"/>
                    <a:pt x="612559" y="53266"/>
                  </a:cubicBezTo>
                  <a:cubicBezTo>
                    <a:pt x="695417" y="23674"/>
                    <a:pt x="735367" y="72501"/>
                    <a:pt x="914400" y="0"/>
                  </a:cubicBezTo>
                </a:path>
              </a:pathLst>
            </a:custGeom>
            <a:noFill/>
            <a:ln w="57150" cap="flat" cmpd="sng" algn="ctr">
              <a:solidFill>
                <a:schemeClr val="accent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grpSp>
      <p:grpSp>
        <p:nvGrpSpPr>
          <p:cNvPr id="41" name="Group 40">
            <a:extLst>
              <a:ext uri="{FF2B5EF4-FFF2-40B4-BE49-F238E27FC236}">
                <a16:creationId xmlns:a16="http://schemas.microsoft.com/office/drawing/2014/main" id="{DBA0F9C6-2ADB-41C6-B468-4E39EB217D55}"/>
              </a:ext>
            </a:extLst>
          </p:cNvPr>
          <p:cNvGrpSpPr/>
          <p:nvPr/>
        </p:nvGrpSpPr>
        <p:grpSpPr>
          <a:xfrm>
            <a:off x="6779536" y="5113780"/>
            <a:ext cx="2138976" cy="1618828"/>
            <a:chOff x="6779536" y="5113780"/>
            <a:chExt cx="2138976" cy="1618828"/>
          </a:xfrm>
        </p:grpSpPr>
        <p:sp>
          <p:nvSpPr>
            <p:cNvPr id="1071141" name="Text Box 37"/>
            <p:cNvSpPr txBox="1">
              <a:spLocks noChangeArrowheads="1"/>
            </p:cNvSpPr>
            <p:nvPr/>
          </p:nvSpPr>
          <p:spPr bwMode="auto">
            <a:xfrm>
              <a:off x="6779536" y="5113780"/>
              <a:ext cx="2138976" cy="1618828"/>
            </a:xfrm>
            <a:prstGeom prst="rect">
              <a:avLst/>
            </a:prstGeom>
            <a:noFill/>
            <a:ln w="9525">
              <a:solidFill>
                <a:schemeClr val="accent2"/>
              </a:solidFill>
              <a:prstDash val="dash"/>
              <a:miter lim="800000"/>
              <a:headEnd/>
              <a:tailEnd/>
            </a:ln>
          </p:spPr>
          <p:txBody>
            <a:bodyPr anchor="b"/>
            <a:lstStyle/>
            <a:p>
              <a:pPr algn="ctr">
                <a:spcBef>
                  <a:spcPct val="50000"/>
                </a:spcBef>
              </a:pPr>
              <a:r>
                <a:rPr lang="en-GB" i="1" dirty="0">
                  <a:solidFill>
                    <a:schemeClr val="bg2"/>
                  </a:solidFill>
                  <a:latin typeface="+mj-lt"/>
                </a:rPr>
                <a:t>Bias in selection of the reported result</a:t>
              </a:r>
            </a:p>
          </p:txBody>
        </p:sp>
        <p:pic>
          <p:nvPicPr>
            <p:cNvPr id="13" name="Picture 12">
              <a:extLst>
                <a:ext uri="{FF2B5EF4-FFF2-40B4-BE49-F238E27FC236}">
                  <a16:creationId xmlns:a16="http://schemas.microsoft.com/office/drawing/2014/main" id="{080CBC51-2FD4-44A2-AF97-5EB2E7BDAC72}"/>
                </a:ext>
              </a:extLst>
            </p:cNvPr>
            <p:cNvPicPr>
              <a:picLocks noChangeAspect="1"/>
            </p:cNvPicPr>
            <p:nvPr/>
          </p:nvPicPr>
          <p:blipFill>
            <a:blip r:embed="rId4"/>
            <a:stretch>
              <a:fillRect/>
            </a:stretch>
          </p:blipFill>
          <p:spPr>
            <a:xfrm>
              <a:off x="8068127" y="5527381"/>
              <a:ext cx="566459" cy="539300"/>
            </a:xfrm>
            <a:prstGeom prst="rect">
              <a:avLst/>
            </a:prstGeom>
          </p:spPr>
        </p:pic>
        <p:sp>
          <p:nvSpPr>
            <p:cNvPr id="20" name="TextBox 19">
              <a:extLst>
                <a:ext uri="{FF2B5EF4-FFF2-40B4-BE49-F238E27FC236}">
                  <a16:creationId xmlns:a16="http://schemas.microsoft.com/office/drawing/2014/main" id="{FE5BE201-D2FA-4163-AF42-9E0695150FB4}"/>
                </a:ext>
              </a:extLst>
            </p:cNvPr>
            <p:cNvSpPr txBox="1"/>
            <p:nvPr/>
          </p:nvSpPr>
          <p:spPr>
            <a:xfrm>
              <a:off x="6981394" y="5182250"/>
              <a:ext cx="1325577" cy="830997"/>
            </a:xfrm>
            <a:prstGeom prst="rect">
              <a:avLst/>
            </a:prstGeom>
            <a:noFill/>
          </p:spPr>
          <p:txBody>
            <a:bodyPr wrap="square" rtlCol="0">
              <a:spAutoFit/>
            </a:bodyPr>
            <a:lstStyle/>
            <a:p>
              <a:r>
                <a:rPr lang="en-GB" sz="1600" dirty="0"/>
                <a:t>1.02     3.87</a:t>
              </a:r>
            </a:p>
            <a:p>
              <a:r>
                <a:rPr lang="en-GB" sz="1600" dirty="0"/>
                <a:t>2.20     4.32</a:t>
              </a:r>
            </a:p>
            <a:p>
              <a:r>
                <a:rPr lang="en-GB" sz="1600" dirty="0"/>
                <a:t>1.38     </a:t>
              </a:r>
              <a:r>
                <a:rPr lang="en-GB" sz="1600" b="1" dirty="0">
                  <a:solidFill>
                    <a:srgbClr val="FF0000"/>
                  </a:solidFill>
                </a:rPr>
                <a:t>5.44</a:t>
              </a:r>
            </a:p>
          </p:txBody>
        </p:sp>
      </p:grpSp>
      <p:grpSp>
        <p:nvGrpSpPr>
          <p:cNvPr id="31" name="Group 30">
            <a:extLst>
              <a:ext uri="{FF2B5EF4-FFF2-40B4-BE49-F238E27FC236}">
                <a16:creationId xmlns:a16="http://schemas.microsoft.com/office/drawing/2014/main" id="{B393825C-9D53-4FB6-92D5-DB1E6B77B6E1}"/>
              </a:ext>
            </a:extLst>
          </p:cNvPr>
          <p:cNvGrpSpPr/>
          <p:nvPr/>
        </p:nvGrpSpPr>
        <p:grpSpPr>
          <a:xfrm>
            <a:off x="344221" y="2864447"/>
            <a:ext cx="8396111" cy="1935470"/>
            <a:chOff x="344221" y="2864447"/>
            <a:chExt cx="8396111" cy="1935470"/>
          </a:xfrm>
        </p:grpSpPr>
        <p:sp>
          <p:nvSpPr>
            <p:cNvPr id="24606" name="Text Box 12"/>
            <p:cNvSpPr txBox="1">
              <a:spLocks noChangeArrowheads="1"/>
            </p:cNvSpPr>
            <p:nvPr/>
          </p:nvSpPr>
          <p:spPr bwMode="blackWhite">
            <a:xfrm>
              <a:off x="2889035" y="2864447"/>
              <a:ext cx="1980000" cy="720000"/>
            </a:xfrm>
            <a:prstGeom prst="rect">
              <a:avLst/>
            </a:prstGeom>
            <a:solidFill>
              <a:schemeClr val="bg2"/>
            </a:solidFill>
            <a:ln w="9525">
              <a:solidFill>
                <a:schemeClr val="tx1"/>
              </a:solidFill>
              <a:miter lim="800000"/>
              <a:headEnd/>
              <a:tailEnd/>
            </a:ln>
          </p:spPr>
          <p:txBody>
            <a:bodyPr anchor="ctr">
              <a:noAutofit/>
            </a:bodyPr>
            <a:lstStyle/>
            <a:p>
              <a:pPr algn="ctr">
                <a:spcBef>
                  <a:spcPct val="50000"/>
                </a:spcBef>
              </a:pPr>
              <a:r>
                <a:rPr lang="en-GB" sz="2400" dirty="0">
                  <a:solidFill>
                    <a:schemeClr val="accent6"/>
                  </a:solidFill>
                  <a:latin typeface="+mj-lt"/>
                </a:rPr>
                <a:t>Experimental</a:t>
              </a:r>
              <a:endParaRPr lang="en-GB" sz="3600" dirty="0">
                <a:solidFill>
                  <a:schemeClr val="accent6"/>
                </a:solidFill>
                <a:latin typeface="+mj-lt"/>
              </a:endParaRPr>
            </a:p>
          </p:txBody>
        </p:sp>
        <p:sp>
          <p:nvSpPr>
            <p:cNvPr id="24607" name="Text Box 13"/>
            <p:cNvSpPr txBox="1">
              <a:spLocks noChangeArrowheads="1"/>
            </p:cNvSpPr>
            <p:nvPr/>
          </p:nvSpPr>
          <p:spPr bwMode="blackWhite">
            <a:xfrm>
              <a:off x="2889035" y="4079917"/>
              <a:ext cx="1980000" cy="720000"/>
            </a:xfrm>
            <a:prstGeom prst="rect">
              <a:avLst/>
            </a:prstGeom>
            <a:solidFill>
              <a:schemeClr val="bg2"/>
            </a:solidFill>
            <a:ln w="9525">
              <a:solidFill>
                <a:schemeClr val="tx1"/>
              </a:solidFill>
              <a:miter lim="800000"/>
              <a:headEnd/>
              <a:tailEnd/>
            </a:ln>
          </p:spPr>
          <p:txBody>
            <a:bodyPr anchor="ctr">
              <a:noAutofit/>
            </a:bodyPr>
            <a:lstStyle/>
            <a:p>
              <a:pPr algn="ctr">
                <a:spcBef>
                  <a:spcPct val="50000"/>
                </a:spcBef>
              </a:pPr>
              <a:r>
                <a:rPr lang="en-GB" sz="2400" dirty="0">
                  <a:solidFill>
                    <a:schemeClr val="accent6"/>
                  </a:solidFill>
                  <a:latin typeface="+mj-lt"/>
                </a:rPr>
                <a:t>Comparator</a:t>
              </a:r>
              <a:endParaRPr lang="en-GB" sz="3600" dirty="0">
                <a:solidFill>
                  <a:schemeClr val="accent6"/>
                </a:solidFill>
                <a:latin typeface="+mj-lt"/>
              </a:endParaRPr>
            </a:p>
          </p:txBody>
        </p:sp>
        <p:sp>
          <p:nvSpPr>
            <p:cNvPr id="24603" name="Line 9"/>
            <p:cNvSpPr>
              <a:spLocks noChangeShapeType="1"/>
            </p:cNvSpPr>
            <p:nvPr/>
          </p:nvSpPr>
          <p:spPr bwMode="blackWhite">
            <a:xfrm flipV="1">
              <a:off x="4889130" y="4435974"/>
              <a:ext cx="2124000" cy="0"/>
            </a:xfrm>
            <a:prstGeom prst="line">
              <a:avLst/>
            </a:prstGeom>
            <a:noFill/>
            <a:ln w="38100">
              <a:solidFill>
                <a:schemeClr val="tx1"/>
              </a:solidFill>
              <a:round/>
              <a:headEnd/>
              <a:tailEnd/>
            </a:ln>
          </p:spPr>
          <p:txBody>
            <a:bodyPr wrap="none" anchor="ctr"/>
            <a:lstStyle/>
            <a:p>
              <a:endParaRPr lang="en-GB">
                <a:solidFill>
                  <a:srgbClr val="002060"/>
                </a:solidFill>
                <a:latin typeface="Calibri" panose="020F0502020204030204" pitchFamily="34" charset="0"/>
              </a:endParaRPr>
            </a:p>
          </p:txBody>
        </p:sp>
        <p:sp>
          <p:nvSpPr>
            <p:cNvPr id="24604" name="Line 10"/>
            <p:cNvSpPr>
              <a:spLocks noChangeShapeType="1"/>
            </p:cNvSpPr>
            <p:nvPr/>
          </p:nvSpPr>
          <p:spPr bwMode="blackWhite">
            <a:xfrm>
              <a:off x="4889130" y="3219467"/>
              <a:ext cx="2124000" cy="1"/>
            </a:xfrm>
            <a:prstGeom prst="line">
              <a:avLst/>
            </a:prstGeom>
            <a:noFill/>
            <a:ln w="38100">
              <a:solidFill>
                <a:schemeClr val="tx1"/>
              </a:solidFill>
              <a:round/>
              <a:headEnd/>
              <a:tailEnd/>
            </a:ln>
          </p:spPr>
          <p:txBody>
            <a:bodyPr wrap="none" anchor="ctr"/>
            <a:lstStyle/>
            <a:p>
              <a:endParaRPr lang="en-GB">
                <a:solidFill>
                  <a:srgbClr val="002060"/>
                </a:solidFill>
                <a:latin typeface="Calibri" panose="020F0502020204030204" pitchFamily="34" charset="0"/>
              </a:endParaRPr>
            </a:p>
          </p:txBody>
        </p:sp>
        <p:sp>
          <p:nvSpPr>
            <p:cNvPr id="24608" name="Line 14"/>
            <p:cNvSpPr>
              <a:spLocks noChangeShapeType="1"/>
            </p:cNvSpPr>
            <p:nvPr/>
          </p:nvSpPr>
          <p:spPr bwMode="blackWhite">
            <a:xfrm flipV="1">
              <a:off x="1301236" y="3213270"/>
              <a:ext cx="1595602" cy="612000"/>
            </a:xfrm>
            <a:prstGeom prst="line">
              <a:avLst/>
            </a:prstGeom>
            <a:noFill/>
            <a:ln w="38100">
              <a:solidFill>
                <a:schemeClr val="tx1"/>
              </a:solidFill>
              <a:round/>
              <a:headEnd/>
              <a:tailEnd/>
            </a:ln>
          </p:spPr>
          <p:txBody>
            <a:bodyPr wrap="none" anchor="ctr"/>
            <a:lstStyle/>
            <a:p>
              <a:endParaRPr lang="en-GB">
                <a:solidFill>
                  <a:srgbClr val="002060"/>
                </a:solidFill>
                <a:latin typeface="Calibri" panose="020F0502020204030204" pitchFamily="34" charset="0"/>
              </a:endParaRPr>
            </a:p>
          </p:txBody>
        </p:sp>
        <p:sp>
          <p:nvSpPr>
            <p:cNvPr id="24609" name="Line 15"/>
            <p:cNvSpPr>
              <a:spLocks noChangeShapeType="1"/>
            </p:cNvSpPr>
            <p:nvPr/>
          </p:nvSpPr>
          <p:spPr bwMode="blackWhite">
            <a:xfrm>
              <a:off x="1301672" y="3825407"/>
              <a:ext cx="1595166" cy="612000"/>
            </a:xfrm>
            <a:prstGeom prst="line">
              <a:avLst/>
            </a:prstGeom>
            <a:noFill/>
            <a:ln w="38100">
              <a:solidFill>
                <a:schemeClr val="tx1"/>
              </a:solidFill>
              <a:round/>
              <a:headEnd/>
              <a:tailEnd/>
            </a:ln>
          </p:spPr>
          <p:txBody>
            <a:bodyPr wrap="none" anchor="ctr"/>
            <a:lstStyle/>
            <a:p>
              <a:endParaRPr lang="en-GB">
                <a:solidFill>
                  <a:srgbClr val="002060"/>
                </a:solidFill>
                <a:latin typeface="Calibri" panose="020F0502020204030204" pitchFamily="34" charset="0"/>
              </a:endParaRPr>
            </a:p>
          </p:txBody>
        </p:sp>
        <p:pic>
          <p:nvPicPr>
            <p:cNvPr id="8" name="Picture 7">
              <a:extLst>
                <a:ext uri="{FF2B5EF4-FFF2-40B4-BE49-F238E27FC236}">
                  <a16:creationId xmlns:a16="http://schemas.microsoft.com/office/drawing/2014/main" id="{057C8748-7679-47D1-BC25-62EDE7EDE3C3}"/>
                </a:ext>
              </a:extLst>
            </p:cNvPr>
            <p:cNvPicPr>
              <a:picLocks noChangeAspect="1"/>
            </p:cNvPicPr>
            <p:nvPr/>
          </p:nvPicPr>
          <p:blipFill>
            <a:blip r:embed="rId5"/>
            <a:stretch>
              <a:fillRect/>
            </a:stretch>
          </p:blipFill>
          <p:spPr>
            <a:xfrm>
              <a:off x="344221" y="3320945"/>
              <a:ext cx="964350" cy="964350"/>
            </a:xfrm>
            <a:prstGeom prst="rect">
              <a:avLst/>
            </a:prstGeom>
          </p:spPr>
        </p:pic>
        <p:sp>
          <p:nvSpPr>
            <p:cNvPr id="38" name="Text Box 12">
              <a:extLst>
                <a:ext uri="{FF2B5EF4-FFF2-40B4-BE49-F238E27FC236}">
                  <a16:creationId xmlns:a16="http://schemas.microsoft.com/office/drawing/2014/main" id="{1943F56A-8C8F-4DD5-8796-9C110549664C}"/>
                </a:ext>
              </a:extLst>
            </p:cNvPr>
            <p:cNvSpPr txBox="1">
              <a:spLocks noChangeArrowheads="1"/>
            </p:cNvSpPr>
            <p:nvPr/>
          </p:nvSpPr>
          <p:spPr bwMode="blackWhite">
            <a:xfrm>
              <a:off x="6981394" y="2864447"/>
              <a:ext cx="1758938" cy="720000"/>
            </a:xfrm>
            <a:prstGeom prst="rect">
              <a:avLst/>
            </a:prstGeom>
            <a:solidFill>
              <a:schemeClr val="accent6"/>
            </a:solidFill>
            <a:ln w="9525">
              <a:solidFill>
                <a:schemeClr val="tx1"/>
              </a:solidFill>
              <a:miter lim="800000"/>
              <a:headEnd/>
              <a:tailEnd/>
            </a:ln>
          </p:spPr>
          <p:txBody>
            <a:bodyPr anchor="ctr">
              <a:noAutofit/>
            </a:bodyPr>
            <a:lstStyle/>
            <a:p>
              <a:pPr algn="ctr">
                <a:spcBef>
                  <a:spcPct val="50000"/>
                </a:spcBef>
              </a:pPr>
              <a:r>
                <a:rPr lang="en-GB" sz="2400" dirty="0">
                  <a:solidFill>
                    <a:schemeClr val="bg2"/>
                  </a:solidFill>
                  <a:latin typeface="+mj-lt"/>
                </a:rPr>
                <a:t>Outcome</a:t>
              </a:r>
              <a:endParaRPr lang="en-GB" sz="3600" dirty="0">
                <a:solidFill>
                  <a:schemeClr val="bg2"/>
                </a:solidFill>
                <a:latin typeface="+mj-lt"/>
              </a:endParaRPr>
            </a:p>
          </p:txBody>
        </p:sp>
        <p:sp>
          <p:nvSpPr>
            <p:cNvPr id="39" name="Text Box 13">
              <a:extLst>
                <a:ext uri="{FF2B5EF4-FFF2-40B4-BE49-F238E27FC236}">
                  <a16:creationId xmlns:a16="http://schemas.microsoft.com/office/drawing/2014/main" id="{72EF3FE3-AC89-4297-AB5A-38C565D97C64}"/>
                </a:ext>
              </a:extLst>
            </p:cNvPr>
            <p:cNvSpPr txBox="1">
              <a:spLocks noChangeArrowheads="1"/>
            </p:cNvSpPr>
            <p:nvPr/>
          </p:nvSpPr>
          <p:spPr bwMode="blackWhite">
            <a:xfrm>
              <a:off x="6981394" y="4079917"/>
              <a:ext cx="1758938" cy="720000"/>
            </a:xfrm>
            <a:prstGeom prst="rect">
              <a:avLst/>
            </a:prstGeom>
            <a:solidFill>
              <a:schemeClr val="accent6"/>
            </a:solidFill>
            <a:ln w="9525">
              <a:solidFill>
                <a:schemeClr val="tx1"/>
              </a:solidFill>
              <a:miter lim="800000"/>
              <a:headEnd/>
              <a:tailEnd/>
            </a:ln>
          </p:spPr>
          <p:txBody>
            <a:bodyPr anchor="ctr">
              <a:noAutofit/>
            </a:bodyPr>
            <a:lstStyle/>
            <a:p>
              <a:pPr algn="ctr">
                <a:spcBef>
                  <a:spcPct val="50000"/>
                </a:spcBef>
              </a:pPr>
              <a:r>
                <a:rPr lang="en-GB" sz="2400" dirty="0">
                  <a:solidFill>
                    <a:schemeClr val="bg2"/>
                  </a:solidFill>
                  <a:latin typeface="+mj-lt"/>
                </a:rPr>
                <a:t>Outcome</a:t>
              </a:r>
              <a:endParaRPr lang="en-GB" sz="3600" dirty="0">
                <a:solidFill>
                  <a:schemeClr val="bg2"/>
                </a:solidFill>
                <a:latin typeface="+mj-lt"/>
              </a:endParaRPr>
            </a:p>
          </p:txBody>
        </p:sp>
      </p:grpSp>
      <p:grpSp>
        <p:nvGrpSpPr>
          <p:cNvPr id="34" name="Group 33">
            <a:extLst>
              <a:ext uri="{FF2B5EF4-FFF2-40B4-BE49-F238E27FC236}">
                <a16:creationId xmlns:a16="http://schemas.microsoft.com/office/drawing/2014/main" id="{3809E98D-F155-4545-B95C-81387CA96756}"/>
              </a:ext>
            </a:extLst>
          </p:cNvPr>
          <p:cNvGrpSpPr/>
          <p:nvPr/>
        </p:nvGrpSpPr>
        <p:grpSpPr>
          <a:xfrm>
            <a:off x="184013" y="1408382"/>
            <a:ext cx="2336079" cy="4221775"/>
            <a:chOff x="184013" y="1408382"/>
            <a:chExt cx="2336079" cy="4221775"/>
          </a:xfrm>
        </p:grpSpPr>
        <p:sp>
          <p:nvSpPr>
            <p:cNvPr id="1071137" name="Text Box 33"/>
            <p:cNvSpPr txBox="1">
              <a:spLocks noChangeArrowheads="1"/>
            </p:cNvSpPr>
            <p:nvPr/>
          </p:nvSpPr>
          <p:spPr bwMode="auto">
            <a:xfrm>
              <a:off x="184013" y="1408382"/>
              <a:ext cx="2336079" cy="4221775"/>
            </a:xfrm>
            <a:prstGeom prst="rect">
              <a:avLst/>
            </a:prstGeom>
            <a:noFill/>
            <a:ln w="9525">
              <a:solidFill>
                <a:schemeClr val="accent2"/>
              </a:solidFill>
              <a:prstDash val="dash"/>
              <a:miter lim="800000"/>
              <a:headEnd/>
              <a:tailEnd/>
            </a:ln>
          </p:spPr>
          <p:txBody>
            <a:bodyPr/>
            <a:lstStyle/>
            <a:p>
              <a:pPr algn="ctr">
                <a:spcBef>
                  <a:spcPct val="50000"/>
                </a:spcBef>
              </a:pPr>
              <a:r>
                <a:rPr lang="en-GB" i="1" dirty="0">
                  <a:solidFill>
                    <a:schemeClr val="bg2"/>
                  </a:solidFill>
                  <a:latin typeface="+mj-lt"/>
                </a:rPr>
                <a:t>Bias arising from the randomization process</a:t>
              </a:r>
            </a:p>
          </p:txBody>
        </p:sp>
        <p:grpSp>
          <p:nvGrpSpPr>
            <p:cNvPr id="28" name="Group 27">
              <a:extLst>
                <a:ext uri="{FF2B5EF4-FFF2-40B4-BE49-F238E27FC236}">
                  <a16:creationId xmlns:a16="http://schemas.microsoft.com/office/drawing/2014/main" id="{5C9B72FB-FA65-4DC2-9044-5450C5318393}"/>
                </a:ext>
              </a:extLst>
            </p:cNvPr>
            <p:cNvGrpSpPr/>
            <p:nvPr/>
          </p:nvGrpSpPr>
          <p:grpSpPr>
            <a:xfrm>
              <a:off x="1218425" y="4162513"/>
              <a:ext cx="1029939" cy="1232881"/>
              <a:chOff x="249086" y="2468774"/>
              <a:chExt cx="1212307" cy="1451184"/>
            </a:xfrm>
          </p:grpSpPr>
          <p:pic>
            <p:nvPicPr>
              <p:cNvPr id="27" name="Picture 26">
                <a:extLst>
                  <a:ext uri="{FF2B5EF4-FFF2-40B4-BE49-F238E27FC236}">
                    <a16:creationId xmlns:a16="http://schemas.microsoft.com/office/drawing/2014/main" id="{CAE674AE-BE3C-4318-A49C-A6B918EC5544}"/>
                  </a:ext>
                </a:extLst>
              </p:cNvPr>
              <p:cNvPicPr>
                <a:picLocks noChangeAspect="1"/>
              </p:cNvPicPr>
              <p:nvPr/>
            </p:nvPicPr>
            <p:blipFill>
              <a:blip r:embed="rId6"/>
              <a:stretch>
                <a:fillRect/>
              </a:stretch>
            </p:blipFill>
            <p:spPr>
              <a:xfrm rot="8578860">
                <a:off x="249086" y="3152004"/>
                <a:ext cx="1212307" cy="767954"/>
              </a:xfrm>
              <a:prstGeom prst="rect">
                <a:avLst/>
              </a:prstGeom>
            </p:spPr>
          </p:pic>
          <p:pic>
            <p:nvPicPr>
              <p:cNvPr id="25" name="Picture 24" descr="A picture containing object, clock&#10;&#10;Description automatically generated">
                <a:extLst>
                  <a:ext uri="{FF2B5EF4-FFF2-40B4-BE49-F238E27FC236}">
                    <a16:creationId xmlns:a16="http://schemas.microsoft.com/office/drawing/2014/main" id="{77D2D378-7A61-46C8-A91B-50566722C3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537422">
                <a:off x="267686" y="2468774"/>
                <a:ext cx="983759" cy="983759"/>
              </a:xfrm>
              <a:prstGeom prst="rect">
                <a:avLst/>
              </a:prstGeom>
            </p:spPr>
          </p:pic>
        </p:grpSp>
      </p:grpSp>
    </p:spTree>
    <p:extLst>
      <p:ext uri="{BB962C8B-B14F-4D97-AF65-F5344CB8AC3E}">
        <p14:creationId xmlns:p14="http://schemas.microsoft.com/office/powerpoint/2010/main" val="1812649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10" name="Rectangle 6"/>
          <p:cNvSpPr>
            <a:spLocks noGrp="1" noChangeArrowheads="1"/>
          </p:cNvSpPr>
          <p:nvPr>
            <p:ph type="title"/>
          </p:nvPr>
        </p:nvSpPr>
        <p:spPr>
          <a:prstGeom prst="rect">
            <a:avLst/>
          </a:prstGeom>
        </p:spPr>
        <p:txBody>
          <a:bodyPr/>
          <a:lstStyle/>
          <a:p>
            <a:r>
              <a:rPr lang="en-AU" dirty="0"/>
              <a:t>Risk of bias in randomized trials</a:t>
            </a:r>
          </a:p>
        </p:txBody>
      </p:sp>
      <p:grpSp>
        <p:nvGrpSpPr>
          <p:cNvPr id="42" name="Group 41">
            <a:extLst>
              <a:ext uri="{FF2B5EF4-FFF2-40B4-BE49-F238E27FC236}">
                <a16:creationId xmlns:a16="http://schemas.microsoft.com/office/drawing/2014/main" id="{B76C35A9-5A53-40D4-ACC7-CCBE5ED9E9A5}"/>
              </a:ext>
            </a:extLst>
          </p:cNvPr>
          <p:cNvGrpSpPr/>
          <p:nvPr/>
        </p:nvGrpSpPr>
        <p:grpSpPr>
          <a:xfrm>
            <a:off x="184013" y="1406102"/>
            <a:ext cx="8734500" cy="5326506"/>
            <a:chOff x="184013" y="1406102"/>
            <a:chExt cx="8734500" cy="5326506"/>
          </a:xfrm>
        </p:grpSpPr>
        <p:grpSp>
          <p:nvGrpSpPr>
            <p:cNvPr id="36" name="Group 35">
              <a:extLst>
                <a:ext uri="{FF2B5EF4-FFF2-40B4-BE49-F238E27FC236}">
                  <a16:creationId xmlns:a16="http://schemas.microsoft.com/office/drawing/2014/main" id="{A7F9EC53-65C9-4AFD-8BBD-74CCAFB00BD7}"/>
                </a:ext>
              </a:extLst>
            </p:cNvPr>
            <p:cNvGrpSpPr/>
            <p:nvPr/>
          </p:nvGrpSpPr>
          <p:grpSpPr>
            <a:xfrm>
              <a:off x="4504326" y="1411272"/>
              <a:ext cx="2109043" cy="4218884"/>
              <a:chOff x="4504326" y="1411272"/>
              <a:chExt cx="2109043" cy="4218884"/>
            </a:xfrm>
          </p:grpSpPr>
          <p:grpSp>
            <p:nvGrpSpPr>
              <p:cNvPr id="2" name="Group 3"/>
              <p:cNvGrpSpPr>
                <a:grpSpLocks/>
              </p:cNvGrpSpPr>
              <p:nvPr/>
            </p:nvGrpSpPr>
            <p:grpSpPr bwMode="auto">
              <a:xfrm>
                <a:off x="4504326" y="3215711"/>
                <a:ext cx="1394236" cy="2016128"/>
                <a:chOff x="3418" y="2395"/>
                <a:chExt cx="768" cy="1270"/>
              </a:xfrm>
            </p:grpSpPr>
            <p:cxnSp>
              <p:nvCxnSpPr>
                <p:cNvPr id="24612" name="AutoShape 4"/>
                <p:cNvCxnSpPr>
                  <a:cxnSpLocks noChangeShapeType="1"/>
                </p:cNvCxnSpPr>
                <p:nvPr/>
              </p:nvCxnSpPr>
              <p:spPr bwMode="auto">
                <a:xfrm rot="16200000" flipH="1">
                  <a:off x="3167" y="2646"/>
                  <a:ext cx="1270" cy="768"/>
                </a:xfrm>
                <a:prstGeom prst="curvedConnector3">
                  <a:avLst>
                    <a:gd name="adj1" fmla="val -634"/>
                  </a:avLst>
                </a:prstGeom>
                <a:noFill/>
                <a:ln w="57150">
                  <a:solidFill>
                    <a:schemeClr val="accent3"/>
                  </a:solidFill>
                  <a:round/>
                  <a:headEnd/>
                  <a:tailEnd type="triangle" w="med" len="med"/>
                </a:ln>
              </p:spPr>
            </p:cxnSp>
            <p:cxnSp>
              <p:nvCxnSpPr>
                <p:cNvPr id="24613" name="AutoShape 5"/>
                <p:cNvCxnSpPr>
                  <a:cxnSpLocks noChangeShapeType="1"/>
                </p:cNvCxnSpPr>
                <p:nvPr/>
              </p:nvCxnSpPr>
              <p:spPr bwMode="auto">
                <a:xfrm>
                  <a:off x="3622" y="3153"/>
                  <a:ext cx="560" cy="317"/>
                </a:xfrm>
                <a:prstGeom prst="curvedConnector3">
                  <a:avLst>
                    <a:gd name="adj1" fmla="val 50000"/>
                  </a:avLst>
                </a:prstGeom>
                <a:noFill/>
                <a:ln w="57150">
                  <a:solidFill>
                    <a:schemeClr val="accent3"/>
                  </a:solidFill>
                  <a:round/>
                  <a:headEnd/>
                  <a:tailEnd/>
                </a:ln>
              </p:spPr>
            </p:cxnSp>
          </p:grpSp>
          <p:sp>
            <p:nvSpPr>
              <p:cNvPr id="1071139" name="Text Box 35"/>
              <p:cNvSpPr txBox="1">
                <a:spLocks noChangeArrowheads="1"/>
              </p:cNvSpPr>
              <p:nvPr/>
            </p:nvSpPr>
            <p:spPr bwMode="auto">
              <a:xfrm>
                <a:off x="5215106" y="1411272"/>
                <a:ext cx="1398263" cy="4218884"/>
              </a:xfrm>
              <a:prstGeom prst="rect">
                <a:avLst/>
              </a:prstGeom>
              <a:noFill/>
              <a:ln w="9525">
                <a:solidFill>
                  <a:schemeClr val="accent2"/>
                </a:solidFill>
                <a:prstDash val="dash"/>
                <a:miter lim="800000"/>
                <a:headEnd/>
                <a:tailEnd/>
              </a:ln>
            </p:spPr>
            <p:txBody>
              <a:bodyPr anchor="t"/>
              <a:lstStyle/>
              <a:p>
                <a:pPr algn="ctr">
                  <a:spcBef>
                    <a:spcPct val="50000"/>
                  </a:spcBef>
                </a:pPr>
                <a:r>
                  <a:rPr lang="en-GB" i="1" dirty="0">
                    <a:solidFill>
                      <a:schemeClr val="bg2"/>
                    </a:solidFill>
                    <a:latin typeface="+mj-lt"/>
                  </a:rPr>
                  <a:t>Bias due to missing outcome data</a:t>
                </a:r>
              </a:p>
            </p:txBody>
          </p:sp>
        </p:grpSp>
        <p:grpSp>
          <p:nvGrpSpPr>
            <p:cNvPr id="40" name="Group 39">
              <a:extLst>
                <a:ext uri="{FF2B5EF4-FFF2-40B4-BE49-F238E27FC236}">
                  <a16:creationId xmlns:a16="http://schemas.microsoft.com/office/drawing/2014/main" id="{A8DACB1F-9608-4B59-9DF5-C63CE4743853}"/>
                </a:ext>
              </a:extLst>
            </p:cNvPr>
            <p:cNvGrpSpPr/>
            <p:nvPr/>
          </p:nvGrpSpPr>
          <p:grpSpPr>
            <a:xfrm>
              <a:off x="6779537" y="1406102"/>
              <a:ext cx="2138976" cy="3516174"/>
              <a:chOff x="6779537" y="1406102"/>
              <a:chExt cx="2138976" cy="3516174"/>
            </a:xfrm>
          </p:grpSpPr>
          <p:sp>
            <p:nvSpPr>
              <p:cNvPr id="1071140" name="Text Box 36"/>
              <p:cNvSpPr txBox="1">
                <a:spLocks noChangeArrowheads="1"/>
              </p:cNvSpPr>
              <p:nvPr/>
            </p:nvSpPr>
            <p:spPr bwMode="auto">
              <a:xfrm>
                <a:off x="6779537" y="1406102"/>
                <a:ext cx="2138976" cy="3516174"/>
              </a:xfrm>
              <a:prstGeom prst="rect">
                <a:avLst/>
              </a:prstGeom>
              <a:noFill/>
              <a:ln w="9525">
                <a:solidFill>
                  <a:schemeClr val="accent2"/>
                </a:solidFill>
                <a:prstDash val="dash"/>
                <a:miter lim="800000"/>
                <a:headEnd/>
                <a:tailEnd/>
              </a:ln>
            </p:spPr>
            <p:txBody>
              <a:bodyPr/>
              <a:lstStyle/>
              <a:p>
                <a:pPr algn="ctr">
                  <a:spcBef>
                    <a:spcPct val="50000"/>
                  </a:spcBef>
                </a:pPr>
                <a:r>
                  <a:rPr lang="en-GB" i="1" dirty="0">
                    <a:solidFill>
                      <a:schemeClr val="bg2"/>
                    </a:solidFill>
                    <a:latin typeface="+mj-lt"/>
                  </a:rPr>
                  <a:t>Bias in measurement of the outcome</a:t>
                </a:r>
              </a:p>
            </p:txBody>
          </p:sp>
          <p:pic>
            <p:nvPicPr>
              <p:cNvPr id="21" name="Picture 20">
                <a:extLst>
                  <a:ext uri="{FF2B5EF4-FFF2-40B4-BE49-F238E27FC236}">
                    <a16:creationId xmlns:a16="http://schemas.microsoft.com/office/drawing/2014/main" id="{59F3AB84-025C-4E87-BB4D-059A9229FDD3}"/>
                  </a:ext>
                </a:extLst>
              </p:cNvPr>
              <p:cNvPicPr>
                <a:picLocks noChangeAspect="1"/>
              </p:cNvPicPr>
              <p:nvPr/>
            </p:nvPicPr>
            <p:blipFill>
              <a:blip r:embed="rId3"/>
              <a:stretch>
                <a:fillRect/>
              </a:stretch>
            </p:blipFill>
            <p:spPr>
              <a:xfrm>
                <a:off x="7145317" y="2226133"/>
                <a:ext cx="1407413" cy="713984"/>
              </a:xfrm>
              <a:prstGeom prst="rect">
                <a:avLst/>
              </a:prstGeom>
            </p:spPr>
          </p:pic>
        </p:grpSp>
        <p:grpSp>
          <p:nvGrpSpPr>
            <p:cNvPr id="35" name="Group 34">
              <a:extLst>
                <a:ext uri="{FF2B5EF4-FFF2-40B4-BE49-F238E27FC236}">
                  <a16:creationId xmlns:a16="http://schemas.microsoft.com/office/drawing/2014/main" id="{C4301BFA-10B2-405E-846E-8366D4FA5437}"/>
                </a:ext>
              </a:extLst>
            </p:cNvPr>
            <p:cNvGrpSpPr/>
            <p:nvPr/>
          </p:nvGrpSpPr>
          <p:grpSpPr>
            <a:xfrm>
              <a:off x="2712860" y="1408382"/>
              <a:ext cx="2336079" cy="4221774"/>
              <a:chOff x="2712860" y="1408382"/>
              <a:chExt cx="2336079" cy="4221774"/>
            </a:xfrm>
          </p:grpSpPr>
          <p:sp>
            <p:nvSpPr>
              <p:cNvPr id="12" name="Freeform: Shape 11">
                <a:extLst>
                  <a:ext uri="{FF2B5EF4-FFF2-40B4-BE49-F238E27FC236}">
                    <a16:creationId xmlns:a16="http://schemas.microsoft.com/office/drawing/2014/main" id="{B14F203C-8F03-4022-9134-EBBCE64F77D5}"/>
                  </a:ext>
                </a:extLst>
              </p:cNvPr>
              <p:cNvSpPr/>
              <p:nvPr/>
            </p:nvSpPr>
            <p:spPr bwMode="auto">
              <a:xfrm>
                <a:off x="3927304" y="2573343"/>
                <a:ext cx="914400" cy="300948"/>
              </a:xfrm>
              <a:custGeom>
                <a:avLst/>
                <a:gdLst>
                  <a:gd name="connsiteX0" fmla="*/ 0 w 914400"/>
                  <a:gd name="connsiteY0" fmla="*/ 239697 h 239697"/>
                  <a:gd name="connsiteX1" fmla="*/ 417251 w 914400"/>
                  <a:gd name="connsiteY1" fmla="*/ 177553 h 239697"/>
                  <a:gd name="connsiteX2" fmla="*/ 612559 w 914400"/>
                  <a:gd name="connsiteY2" fmla="*/ 53266 h 239697"/>
                  <a:gd name="connsiteX3" fmla="*/ 914400 w 914400"/>
                  <a:gd name="connsiteY3" fmla="*/ 0 h 239697"/>
                </a:gdLst>
                <a:ahLst/>
                <a:cxnLst>
                  <a:cxn ang="0">
                    <a:pos x="connsiteX0" y="connsiteY0"/>
                  </a:cxn>
                  <a:cxn ang="0">
                    <a:pos x="connsiteX1" y="connsiteY1"/>
                  </a:cxn>
                  <a:cxn ang="0">
                    <a:pos x="connsiteX2" y="connsiteY2"/>
                  </a:cxn>
                  <a:cxn ang="0">
                    <a:pos x="connsiteX3" y="connsiteY3"/>
                  </a:cxn>
                </a:cxnLst>
                <a:rect l="l" t="t" r="r" b="b"/>
                <a:pathLst>
                  <a:path w="914400" h="239697">
                    <a:moveTo>
                      <a:pt x="0" y="239697"/>
                    </a:moveTo>
                    <a:cubicBezTo>
                      <a:pt x="157579" y="224161"/>
                      <a:pt x="315158" y="208625"/>
                      <a:pt x="417251" y="177553"/>
                    </a:cubicBezTo>
                    <a:cubicBezTo>
                      <a:pt x="519344" y="146481"/>
                      <a:pt x="529701" y="82858"/>
                      <a:pt x="612559" y="53266"/>
                    </a:cubicBezTo>
                    <a:cubicBezTo>
                      <a:pt x="695417" y="23674"/>
                      <a:pt x="735367" y="72501"/>
                      <a:pt x="914400" y="0"/>
                    </a:cubicBezTo>
                  </a:path>
                </a:pathLst>
              </a:custGeom>
              <a:noFill/>
              <a:ln w="57150" cap="flat" cmpd="sng" algn="ctr">
                <a:solidFill>
                  <a:schemeClr val="accent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1071138" name="Text Box 34"/>
              <p:cNvSpPr txBox="1">
                <a:spLocks noChangeArrowheads="1"/>
              </p:cNvSpPr>
              <p:nvPr/>
            </p:nvSpPr>
            <p:spPr bwMode="auto">
              <a:xfrm>
                <a:off x="2712860" y="1408382"/>
                <a:ext cx="2336079" cy="4221774"/>
              </a:xfrm>
              <a:prstGeom prst="rect">
                <a:avLst/>
              </a:prstGeom>
              <a:noFill/>
              <a:ln w="9525">
                <a:solidFill>
                  <a:schemeClr val="accent2"/>
                </a:solidFill>
                <a:prstDash val="dash"/>
                <a:miter lim="800000"/>
                <a:headEnd/>
                <a:tailEnd/>
              </a:ln>
            </p:spPr>
            <p:txBody>
              <a:bodyPr/>
              <a:lstStyle/>
              <a:p>
                <a:pPr algn="ctr">
                  <a:spcBef>
                    <a:spcPct val="50000"/>
                  </a:spcBef>
                </a:pPr>
                <a:r>
                  <a:rPr lang="en-GB" i="1" dirty="0">
                    <a:solidFill>
                      <a:schemeClr val="bg2"/>
                    </a:solidFill>
                    <a:latin typeface="+mj-lt"/>
                  </a:rPr>
                  <a:t>Bias due to deviations from intended intervention</a:t>
                </a:r>
              </a:p>
            </p:txBody>
          </p:sp>
          <p:sp>
            <p:nvSpPr>
              <p:cNvPr id="33" name="Freeform: Shape 32">
                <a:extLst>
                  <a:ext uri="{FF2B5EF4-FFF2-40B4-BE49-F238E27FC236}">
                    <a16:creationId xmlns:a16="http://schemas.microsoft.com/office/drawing/2014/main" id="{3322C874-FA16-406B-9891-4B5D8B6D9B9E}"/>
                  </a:ext>
                </a:extLst>
              </p:cNvPr>
              <p:cNvSpPr/>
              <p:nvPr/>
            </p:nvSpPr>
            <p:spPr bwMode="auto">
              <a:xfrm rot="5400000">
                <a:off x="3088515" y="2244903"/>
                <a:ext cx="365546" cy="748899"/>
              </a:xfrm>
              <a:custGeom>
                <a:avLst/>
                <a:gdLst>
                  <a:gd name="connsiteX0" fmla="*/ 0 w 914400"/>
                  <a:gd name="connsiteY0" fmla="*/ 239697 h 239697"/>
                  <a:gd name="connsiteX1" fmla="*/ 417251 w 914400"/>
                  <a:gd name="connsiteY1" fmla="*/ 177553 h 239697"/>
                  <a:gd name="connsiteX2" fmla="*/ 612559 w 914400"/>
                  <a:gd name="connsiteY2" fmla="*/ 53266 h 239697"/>
                  <a:gd name="connsiteX3" fmla="*/ 914400 w 914400"/>
                  <a:gd name="connsiteY3" fmla="*/ 0 h 239697"/>
                </a:gdLst>
                <a:ahLst/>
                <a:cxnLst>
                  <a:cxn ang="0">
                    <a:pos x="connsiteX0" y="connsiteY0"/>
                  </a:cxn>
                  <a:cxn ang="0">
                    <a:pos x="connsiteX1" y="connsiteY1"/>
                  </a:cxn>
                  <a:cxn ang="0">
                    <a:pos x="connsiteX2" y="connsiteY2"/>
                  </a:cxn>
                  <a:cxn ang="0">
                    <a:pos x="connsiteX3" y="connsiteY3"/>
                  </a:cxn>
                </a:cxnLst>
                <a:rect l="l" t="t" r="r" b="b"/>
                <a:pathLst>
                  <a:path w="914400" h="239697">
                    <a:moveTo>
                      <a:pt x="0" y="239697"/>
                    </a:moveTo>
                    <a:cubicBezTo>
                      <a:pt x="157579" y="224161"/>
                      <a:pt x="315158" y="208625"/>
                      <a:pt x="417251" y="177553"/>
                    </a:cubicBezTo>
                    <a:cubicBezTo>
                      <a:pt x="519344" y="146481"/>
                      <a:pt x="529701" y="82858"/>
                      <a:pt x="612559" y="53266"/>
                    </a:cubicBezTo>
                    <a:cubicBezTo>
                      <a:pt x="695417" y="23674"/>
                      <a:pt x="735367" y="72501"/>
                      <a:pt x="914400" y="0"/>
                    </a:cubicBezTo>
                  </a:path>
                </a:pathLst>
              </a:custGeom>
              <a:noFill/>
              <a:ln w="57150" cap="flat" cmpd="sng" algn="ctr">
                <a:solidFill>
                  <a:schemeClr val="accent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grpSp>
        <p:grpSp>
          <p:nvGrpSpPr>
            <p:cNvPr id="41" name="Group 40">
              <a:extLst>
                <a:ext uri="{FF2B5EF4-FFF2-40B4-BE49-F238E27FC236}">
                  <a16:creationId xmlns:a16="http://schemas.microsoft.com/office/drawing/2014/main" id="{DBA0F9C6-2ADB-41C6-B468-4E39EB217D55}"/>
                </a:ext>
              </a:extLst>
            </p:cNvPr>
            <p:cNvGrpSpPr/>
            <p:nvPr/>
          </p:nvGrpSpPr>
          <p:grpSpPr>
            <a:xfrm>
              <a:off x="6779536" y="5113780"/>
              <a:ext cx="2138976" cy="1618828"/>
              <a:chOff x="6779536" y="5113780"/>
              <a:chExt cx="2138976" cy="1618828"/>
            </a:xfrm>
          </p:grpSpPr>
          <p:sp>
            <p:nvSpPr>
              <p:cNvPr id="1071141" name="Text Box 37"/>
              <p:cNvSpPr txBox="1">
                <a:spLocks noChangeArrowheads="1"/>
              </p:cNvSpPr>
              <p:nvPr/>
            </p:nvSpPr>
            <p:spPr bwMode="auto">
              <a:xfrm>
                <a:off x="6779536" y="5113780"/>
                <a:ext cx="2138976" cy="1618828"/>
              </a:xfrm>
              <a:prstGeom prst="rect">
                <a:avLst/>
              </a:prstGeom>
              <a:noFill/>
              <a:ln w="9525">
                <a:solidFill>
                  <a:schemeClr val="accent2"/>
                </a:solidFill>
                <a:prstDash val="dash"/>
                <a:miter lim="800000"/>
                <a:headEnd/>
                <a:tailEnd/>
              </a:ln>
            </p:spPr>
            <p:txBody>
              <a:bodyPr anchor="b"/>
              <a:lstStyle/>
              <a:p>
                <a:pPr algn="ctr">
                  <a:spcBef>
                    <a:spcPct val="50000"/>
                  </a:spcBef>
                </a:pPr>
                <a:r>
                  <a:rPr lang="en-GB" i="1" dirty="0">
                    <a:solidFill>
                      <a:schemeClr val="bg2"/>
                    </a:solidFill>
                    <a:latin typeface="+mj-lt"/>
                  </a:rPr>
                  <a:t>Bias in selection of the reported result</a:t>
                </a:r>
              </a:p>
            </p:txBody>
          </p:sp>
          <p:pic>
            <p:nvPicPr>
              <p:cNvPr id="13" name="Picture 12">
                <a:extLst>
                  <a:ext uri="{FF2B5EF4-FFF2-40B4-BE49-F238E27FC236}">
                    <a16:creationId xmlns:a16="http://schemas.microsoft.com/office/drawing/2014/main" id="{080CBC51-2FD4-44A2-AF97-5EB2E7BDAC72}"/>
                  </a:ext>
                </a:extLst>
              </p:cNvPr>
              <p:cNvPicPr>
                <a:picLocks noChangeAspect="1"/>
              </p:cNvPicPr>
              <p:nvPr/>
            </p:nvPicPr>
            <p:blipFill>
              <a:blip r:embed="rId4"/>
              <a:stretch>
                <a:fillRect/>
              </a:stretch>
            </p:blipFill>
            <p:spPr>
              <a:xfrm>
                <a:off x="8068127" y="5527381"/>
                <a:ext cx="566459" cy="539300"/>
              </a:xfrm>
              <a:prstGeom prst="rect">
                <a:avLst/>
              </a:prstGeom>
            </p:spPr>
          </p:pic>
          <p:sp>
            <p:nvSpPr>
              <p:cNvPr id="20" name="TextBox 19">
                <a:extLst>
                  <a:ext uri="{FF2B5EF4-FFF2-40B4-BE49-F238E27FC236}">
                    <a16:creationId xmlns:a16="http://schemas.microsoft.com/office/drawing/2014/main" id="{FE5BE201-D2FA-4163-AF42-9E0695150FB4}"/>
                  </a:ext>
                </a:extLst>
              </p:cNvPr>
              <p:cNvSpPr txBox="1"/>
              <p:nvPr/>
            </p:nvSpPr>
            <p:spPr>
              <a:xfrm>
                <a:off x="6981394" y="5182250"/>
                <a:ext cx="1325577" cy="830997"/>
              </a:xfrm>
              <a:prstGeom prst="rect">
                <a:avLst/>
              </a:prstGeom>
              <a:noFill/>
            </p:spPr>
            <p:txBody>
              <a:bodyPr wrap="square" rtlCol="0">
                <a:spAutoFit/>
              </a:bodyPr>
              <a:lstStyle/>
              <a:p>
                <a:r>
                  <a:rPr lang="en-GB" sz="1600" dirty="0"/>
                  <a:t>1.02     3.87</a:t>
                </a:r>
              </a:p>
              <a:p>
                <a:r>
                  <a:rPr lang="en-GB" sz="1600" dirty="0"/>
                  <a:t>2.20     4.32</a:t>
                </a:r>
              </a:p>
              <a:p>
                <a:r>
                  <a:rPr lang="en-GB" sz="1600" dirty="0"/>
                  <a:t>1.38     </a:t>
                </a:r>
                <a:r>
                  <a:rPr lang="en-GB" sz="1600" b="1" dirty="0">
                    <a:solidFill>
                      <a:srgbClr val="FF0000"/>
                    </a:solidFill>
                  </a:rPr>
                  <a:t>5.44</a:t>
                </a:r>
              </a:p>
            </p:txBody>
          </p:sp>
        </p:grpSp>
        <p:grpSp>
          <p:nvGrpSpPr>
            <p:cNvPr id="31" name="Group 30">
              <a:extLst>
                <a:ext uri="{FF2B5EF4-FFF2-40B4-BE49-F238E27FC236}">
                  <a16:creationId xmlns:a16="http://schemas.microsoft.com/office/drawing/2014/main" id="{B393825C-9D53-4FB6-92D5-DB1E6B77B6E1}"/>
                </a:ext>
              </a:extLst>
            </p:cNvPr>
            <p:cNvGrpSpPr/>
            <p:nvPr/>
          </p:nvGrpSpPr>
          <p:grpSpPr>
            <a:xfrm>
              <a:off x="344221" y="2864447"/>
              <a:ext cx="8396111" cy="1935470"/>
              <a:chOff x="344221" y="2864447"/>
              <a:chExt cx="8396111" cy="1935470"/>
            </a:xfrm>
          </p:grpSpPr>
          <p:sp>
            <p:nvSpPr>
              <p:cNvPr id="24606" name="Text Box 12"/>
              <p:cNvSpPr txBox="1">
                <a:spLocks noChangeArrowheads="1"/>
              </p:cNvSpPr>
              <p:nvPr/>
            </p:nvSpPr>
            <p:spPr bwMode="blackWhite">
              <a:xfrm>
                <a:off x="2889035" y="2864447"/>
                <a:ext cx="1980000" cy="720000"/>
              </a:xfrm>
              <a:prstGeom prst="rect">
                <a:avLst/>
              </a:prstGeom>
              <a:solidFill>
                <a:schemeClr val="bg2"/>
              </a:solidFill>
              <a:ln w="9525">
                <a:solidFill>
                  <a:schemeClr val="tx1"/>
                </a:solidFill>
                <a:miter lim="800000"/>
                <a:headEnd/>
                <a:tailEnd/>
              </a:ln>
            </p:spPr>
            <p:txBody>
              <a:bodyPr anchor="ctr">
                <a:noAutofit/>
              </a:bodyPr>
              <a:lstStyle/>
              <a:p>
                <a:pPr algn="ctr">
                  <a:spcBef>
                    <a:spcPct val="50000"/>
                  </a:spcBef>
                </a:pPr>
                <a:r>
                  <a:rPr lang="en-GB" sz="2400" dirty="0">
                    <a:solidFill>
                      <a:schemeClr val="accent6"/>
                    </a:solidFill>
                    <a:latin typeface="+mj-lt"/>
                  </a:rPr>
                  <a:t>Experimental</a:t>
                </a:r>
                <a:endParaRPr lang="en-GB" sz="3600" dirty="0">
                  <a:solidFill>
                    <a:schemeClr val="accent6"/>
                  </a:solidFill>
                  <a:latin typeface="+mj-lt"/>
                </a:endParaRPr>
              </a:p>
            </p:txBody>
          </p:sp>
          <p:sp>
            <p:nvSpPr>
              <p:cNvPr id="24607" name="Text Box 13"/>
              <p:cNvSpPr txBox="1">
                <a:spLocks noChangeArrowheads="1"/>
              </p:cNvSpPr>
              <p:nvPr/>
            </p:nvSpPr>
            <p:spPr bwMode="blackWhite">
              <a:xfrm>
                <a:off x="2889035" y="4079917"/>
                <a:ext cx="1980000" cy="720000"/>
              </a:xfrm>
              <a:prstGeom prst="rect">
                <a:avLst/>
              </a:prstGeom>
              <a:solidFill>
                <a:schemeClr val="bg2"/>
              </a:solidFill>
              <a:ln w="9525">
                <a:solidFill>
                  <a:schemeClr val="tx1"/>
                </a:solidFill>
                <a:miter lim="800000"/>
                <a:headEnd/>
                <a:tailEnd/>
              </a:ln>
            </p:spPr>
            <p:txBody>
              <a:bodyPr anchor="ctr">
                <a:noAutofit/>
              </a:bodyPr>
              <a:lstStyle/>
              <a:p>
                <a:pPr algn="ctr">
                  <a:spcBef>
                    <a:spcPct val="50000"/>
                  </a:spcBef>
                </a:pPr>
                <a:r>
                  <a:rPr lang="en-GB" sz="2400" dirty="0">
                    <a:solidFill>
                      <a:schemeClr val="accent6"/>
                    </a:solidFill>
                    <a:latin typeface="+mj-lt"/>
                  </a:rPr>
                  <a:t>Comparator</a:t>
                </a:r>
                <a:endParaRPr lang="en-GB" sz="3600" dirty="0">
                  <a:solidFill>
                    <a:schemeClr val="accent6"/>
                  </a:solidFill>
                  <a:latin typeface="+mj-lt"/>
                </a:endParaRPr>
              </a:p>
            </p:txBody>
          </p:sp>
          <p:sp>
            <p:nvSpPr>
              <p:cNvPr id="24603" name="Line 9"/>
              <p:cNvSpPr>
                <a:spLocks noChangeShapeType="1"/>
              </p:cNvSpPr>
              <p:nvPr/>
            </p:nvSpPr>
            <p:spPr bwMode="blackWhite">
              <a:xfrm flipV="1">
                <a:off x="4889130" y="4435974"/>
                <a:ext cx="2124000" cy="0"/>
              </a:xfrm>
              <a:prstGeom prst="line">
                <a:avLst/>
              </a:prstGeom>
              <a:noFill/>
              <a:ln w="38100">
                <a:solidFill>
                  <a:schemeClr val="tx1"/>
                </a:solidFill>
                <a:round/>
                <a:headEnd/>
                <a:tailEnd/>
              </a:ln>
            </p:spPr>
            <p:txBody>
              <a:bodyPr wrap="none" anchor="ctr"/>
              <a:lstStyle/>
              <a:p>
                <a:endParaRPr lang="en-GB">
                  <a:solidFill>
                    <a:srgbClr val="002060"/>
                  </a:solidFill>
                  <a:latin typeface="Calibri" panose="020F0502020204030204" pitchFamily="34" charset="0"/>
                </a:endParaRPr>
              </a:p>
            </p:txBody>
          </p:sp>
          <p:sp>
            <p:nvSpPr>
              <p:cNvPr id="24604" name="Line 10"/>
              <p:cNvSpPr>
                <a:spLocks noChangeShapeType="1"/>
              </p:cNvSpPr>
              <p:nvPr/>
            </p:nvSpPr>
            <p:spPr bwMode="blackWhite">
              <a:xfrm>
                <a:off x="4889130" y="3219467"/>
                <a:ext cx="2124000" cy="1"/>
              </a:xfrm>
              <a:prstGeom prst="line">
                <a:avLst/>
              </a:prstGeom>
              <a:noFill/>
              <a:ln w="38100">
                <a:solidFill>
                  <a:schemeClr val="tx1"/>
                </a:solidFill>
                <a:round/>
                <a:headEnd/>
                <a:tailEnd/>
              </a:ln>
            </p:spPr>
            <p:txBody>
              <a:bodyPr wrap="none" anchor="ctr"/>
              <a:lstStyle/>
              <a:p>
                <a:endParaRPr lang="en-GB">
                  <a:solidFill>
                    <a:srgbClr val="002060"/>
                  </a:solidFill>
                  <a:latin typeface="Calibri" panose="020F0502020204030204" pitchFamily="34" charset="0"/>
                </a:endParaRPr>
              </a:p>
            </p:txBody>
          </p:sp>
          <p:sp>
            <p:nvSpPr>
              <p:cNvPr id="24608" name="Line 14"/>
              <p:cNvSpPr>
                <a:spLocks noChangeShapeType="1"/>
              </p:cNvSpPr>
              <p:nvPr/>
            </p:nvSpPr>
            <p:spPr bwMode="blackWhite">
              <a:xfrm flipV="1">
                <a:off x="1301236" y="3213270"/>
                <a:ext cx="1595602" cy="612000"/>
              </a:xfrm>
              <a:prstGeom prst="line">
                <a:avLst/>
              </a:prstGeom>
              <a:noFill/>
              <a:ln w="38100">
                <a:solidFill>
                  <a:schemeClr val="tx1"/>
                </a:solidFill>
                <a:round/>
                <a:headEnd/>
                <a:tailEnd/>
              </a:ln>
            </p:spPr>
            <p:txBody>
              <a:bodyPr wrap="none" anchor="ctr"/>
              <a:lstStyle/>
              <a:p>
                <a:endParaRPr lang="en-GB">
                  <a:solidFill>
                    <a:srgbClr val="002060"/>
                  </a:solidFill>
                  <a:latin typeface="Calibri" panose="020F0502020204030204" pitchFamily="34" charset="0"/>
                </a:endParaRPr>
              </a:p>
            </p:txBody>
          </p:sp>
          <p:sp>
            <p:nvSpPr>
              <p:cNvPr id="24609" name="Line 15"/>
              <p:cNvSpPr>
                <a:spLocks noChangeShapeType="1"/>
              </p:cNvSpPr>
              <p:nvPr/>
            </p:nvSpPr>
            <p:spPr bwMode="blackWhite">
              <a:xfrm>
                <a:off x="1301672" y="3825407"/>
                <a:ext cx="1595166" cy="612000"/>
              </a:xfrm>
              <a:prstGeom prst="line">
                <a:avLst/>
              </a:prstGeom>
              <a:noFill/>
              <a:ln w="38100">
                <a:solidFill>
                  <a:schemeClr val="tx1"/>
                </a:solidFill>
                <a:round/>
                <a:headEnd/>
                <a:tailEnd/>
              </a:ln>
            </p:spPr>
            <p:txBody>
              <a:bodyPr wrap="none" anchor="ctr"/>
              <a:lstStyle/>
              <a:p>
                <a:endParaRPr lang="en-GB">
                  <a:solidFill>
                    <a:srgbClr val="002060"/>
                  </a:solidFill>
                  <a:latin typeface="Calibri" panose="020F0502020204030204" pitchFamily="34" charset="0"/>
                </a:endParaRPr>
              </a:p>
            </p:txBody>
          </p:sp>
          <p:pic>
            <p:nvPicPr>
              <p:cNvPr id="8" name="Picture 7">
                <a:extLst>
                  <a:ext uri="{FF2B5EF4-FFF2-40B4-BE49-F238E27FC236}">
                    <a16:creationId xmlns:a16="http://schemas.microsoft.com/office/drawing/2014/main" id="{057C8748-7679-47D1-BC25-62EDE7EDE3C3}"/>
                  </a:ext>
                </a:extLst>
              </p:cNvPr>
              <p:cNvPicPr>
                <a:picLocks noChangeAspect="1"/>
              </p:cNvPicPr>
              <p:nvPr/>
            </p:nvPicPr>
            <p:blipFill>
              <a:blip r:embed="rId5"/>
              <a:stretch>
                <a:fillRect/>
              </a:stretch>
            </p:blipFill>
            <p:spPr>
              <a:xfrm>
                <a:off x="344221" y="3320945"/>
                <a:ext cx="964350" cy="964350"/>
              </a:xfrm>
              <a:prstGeom prst="rect">
                <a:avLst/>
              </a:prstGeom>
            </p:spPr>
          </p:pic>
          <p:sp>
            <p:nvSpPr>
              <p:cNvPr id="38" name="Text Box 12">
                <a:extLst>
                  <a:ext uri="{FF2B5EF4-FFF2-40B4-BE49-F238E27FC236}">
                    <a16:creationId xmlns:a16="http://schemas.microsoft.com/office/drawing/2014/main" id="{1943F56A-8C8F-4DD5-8796-9C110549664C}"/>
                  </a:ext>
                </a:extLst>
              </p:cNvPr>
              <p:cNvSpPr txBox="1">
                <a:spLocks noChangeArrowheads="1"/>
              </p:cNvSpPr>
              <p:nvPr/>
            </p:nvSpPr>
            <p:spPr bwMode="blackWhite">
              <a:xfrm>
                <a:off x="6981394" y="2864447"/>
                <a:ext cx="1758938" cy="720000"/>
              </a:xfrm>
              <a:prstGeom prst="rect">
                <a:avLst/>
              </a:prstGeom>
              <a:solidFill>
                <a:schemeClr val="accent6"/>
              </a:solidFill>
              <a:ln w="9525">
                <a:solidFill>
                  <a:schemeClr val="tx1"/>
                </a:solidFill>
                <a:miter lim="800000"/>
                <a:headEnd/>
                <a:tailEnd/>
              </a:ln>
            </p:spPr>
            <p:txBody>
              <a:bodyPr anchor="ctr">
                <a:noAutofit/>
              </a:bodyPr>
              <a:lstStyle/>
              <a:p>
                <a:pPr algn="ctr">
                  <a:spcBef>
                    <a:spcPct val="50000"/>
                  </a:spcBef>
                </a:pPr>
                <a:r>
                  <a:rPr lang="en-GB" sz="2400" dirty="0">
                    <a:solidFill>
                      <a:schemeClr val="bg2"/>
                    </a:solidFill>
                    <a:latin typeface="+mj-lt"/>
                  </a:rPr>
                  <a:t>Outcome</a:t>
                </a:r>
                <a:endParaRPr lang="en-GB" sz="3600" dirty="0">
                  <a:solidFill>
                    <a:schemeClr val="bg2"/>
                  </a:solidFill>
                  <a:latin typeface="+mj-lt"/>
                </a:endParaRPr>
              </a:p>
            </p:txBody>
          </p:sp>
          <p:sp>
            <p:nvSpPr>
              <p:cNvPr id="39" name="Text Box 13">
                <a:extLst>
                  <a:ext uri="{FF2B5EF4-FFF2-40B4-BE49-F238E27FC236}">
                    <a16:creationId xmlns:a16="http://schemas.microsoft.com/office/drawing/2014/main" id="{72EF3FE3-AC89-4297-AB5A-38C565D97C64}"/>
                  </a:ext>
                </a:extLst>
              </p:cNvPr>
              <p:cNvSpPr txBox="1">
                <a:spLocks noChangeArrowheads="1"/>
              </p:cNvSpPr>
              <p:nvPr/>
            </p:nvSpPr>
            <p:spPr bwMode="blackWhite">
              <a:xfrm>
                <a:off x="6981394" y="4079917"/>
                <a:ext cx="1758938" cy="720000"/>
              </a:xfrm>
              <a:prstGeom prst="rect">
                <a:avLst/>
              </a:prstGeom>
              <a:solidFill>
                <a:schemeClr val="accent6"/>
              </a:solidFill>
              <a:ln w="9525">
                <a:solidFill>
                  <a:schemeClr val="tx1"/>
                </a:solidFill>
                <a:miter lim="800000"/>
                <a:headEnd/>
                <a:tailEnd/>
              </a:ln>
            </p:spPr>
            <p:txBody>
              <a:bodyPr anchor="ctr">
                <a:noAutofit/>
              </a:bodyPr>
              <a:lstStyle/>
              <a:p>
                <a:pPr algn="ctr">
                  <a:spcBef>
                    <a:spcPct val="50000"/>
                  </a:spcBef>
                </a:pPr>
                <a:r>
                  <a:rPr lang="en-GB" sz="2400" dirty="0">
                    <a:solidFill>
                      <a:schemeClr val="bg2"/>
                    </a:solidFill>
                    <a:latin typeface="+mj-lt"/>
                  </a:rPr>
                  <a:t>Outcome</a:t>
                </a:r>
                <a:endParaRPr lang="en-GB" sz="3600" dirty="0">
                  <a:solidFill>
                    <a:schemeClr val="bg2"/>
                  </a:solidFill>
                  <a:latin typeface="+mj-lt"/>
                </a:endParaRPr>
              </a:p>
            </p:txBody>
          </p:sp>
        </p:grpSp>
        <p:grpSp>
          <p:nvGrpSpPr>
            <p:cNvPr id="34" name="Group 33">
              <a:extLst>
                <a:ext uri="{FF2B5EF4-FFF2-40B4-BE49-F238E27FC236}">
                  <a16:creationId xmlns:a16="http://schemas.microsoft.com/office/drawing/2014/main" id="{3809E98D-F155-4545-B95C-81387CA96756}"/>
                </a:ext>
              </a:extLst>
            </p:cNvPr>
            <p:cNvGrpSpPr/>
            <p:nvPr/>
          </p:nvGrpSpPr>
          <p:grpSpPr>
            <a:xfrm>
              <a:off x="184013" y="1408382"/>
              <a:ext cx="2336079" cy="4221775"/>
              <a:chOff x="184013" y="1408382"/>
              <a:chExt cx="2336079" cy="4221775"/>
            </a:xfrm>
          </p:grpSpPr>
          <p:sp>
            <p:nvSpPr>
              <p:cNvPr id="1071137" name="Text Box 33"/>
              <p:cNvSpPr txBox="1">
                <a:spLocks noChangeArrowheads="1"/>
              </p:cNvSpPr>
              <p:nvPr/>
            </p:nvSpPr>
            <p:spPr bwMode="auto">
              <a:xfrm>
                <a:off x="184013" y="1408382"/>
                <a:ext cx="2336079" cy="4221775"/>
              </a:xfrm>
              <a:prstGeom prst="rect">
                <a:avLst/>
              </a:prstGeom>
              <a:noFill/>
              <a:ln w="76200">
                <a:solidFill>
                  <a:schemeClr val="accent1">
                    <a:lumMod val="75000"/>
                    <a:lumOff val="25000"/>
                  </a:schemeClr>
                </a:solidFill>
                <a:prstDash val="solid"/>
                <a:miter lim="800000"/>
                <a:headEnd/>
                <a:tailEnd/>
              </a:ln>
            </p:spPr>
            <p:txBody>
              <a:bodyPr/>
              <a:lstStyle/>
              <a:p>
                <a:pPr algn="ctr">
                  <a:spcBef>
                    <a:spcPct val="50000"/>
                  </a:spcBef>
                </a:pPr>
                <a:r>
                  <a:rPr lang="en-GB" i="1" dirty="0">
                    <a:solidFill>
                      <a:schemeClr val="accent1">
                        <a:lumMod val="75000"/>
                        <a:lumOff val="25000"/>
                      </a:schemeClr>
                    </a:solidFill>
                    <a:latin typeface="+mj-lt"/>
                  </a:rPr>
                  <a:t>Bias arising from the randomization process</a:t>
                </a:r>
              </a:p>
            </p:txBody>
          </p:sp>
          <p:grpSp>
            <p:nvGrpSpPr>
              <p:cNvPr id="28" name="Group 27">
                <a:extLst>
                  <a:ext uri="{FF2B5EF4-FFF2-40B4-BE49-F238E27FC236}">
                    <a16:creationId xmlns:a16="http://schemas.microsoft.com/office/drawing/2014/main" id="{5C9B72FB-FA65-4DC2-9044-5450C5318393}"/>
                  </a:ext>
                </a:extLst>
              </p:cNvPr>
              <p:cNvGrpSpPr/>
              <p:nvPr/>
            </p:nvGrpSpPr>
            <p:grpSpPr>
              <a:xfrm>
                <a:off x="1218425" y="4162513"/>
                <a:ext cx="1029939" cy="1232881"/>
                <a:chOff x="249086" y="2468774"/>
                <a:chExt cx="1212307" cy="1451184"/>
              </a:xfrm>
            </p:grpSpPr>
            <p:pic>
              <p:nvPicPr>
                <p:cNvPr id="27" name="Picture 26">
                  <a:extLst>
                    <a:ext uri="{FF2B5EF4-FFF2-40B4-BE49-F238E27FC236}">
                      <a16:creationId xmlns:a16="http://schemas.microsoft.com/office/drawing/2014/main" id="{CAE674AE-BE3C-4318-A49C-A6B918EC5544}"/>
                    </a:ext>
                  </a:extLst>
                </p:cNvPr>
                <p:cNvPicPr>
                  <a:picLocks noChangeAspect="1"/>
                </p:cNvPicPr>
                <p:nvPr/>
              </p:nvPicPr>
              <p:blipFill>
                <a:blip r:embed="rId6"/>
                <a:stretch>
                  <a:fillRect/>
                </a:stretch>
              </p:blipFill>
              <p:spPr>
                <a:xfrm rot="8578860">
                  <a:off x="249086" y="3152004"/>
                  <a:ext cx="1212307" cy="767954"/>
                </a:xfrm>
                <a:prstGeom prst="rect">
                  <a:avLst/>
                </a:prstGeom>
              </p:spPr>
            </p:pic>
            <p:pic>
              <p:nvPicPr>
                <p:cNvPr id="25" name="Picture 24" descr="A picture containing object, clock&#10;&#10;Description automatically generated">
                  <a:extLst>
                    <a:ext uri="{FF2B5EF4-FFF2-40B4-BE49-F238E27FC236}">
                      <a16:creationId xmlns:a16="http://schemas.microsoft.com/office/drawing/2014/main" id="{77D2D378-7A61-46C8-A91B-50566722C3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537422">
                  <a:off x="267686" y="2468774"/>
                  <a:ext cx="983759" cy="983759"/>
                </a:xfrm>
                <a:prstGeom prst="rect">
                  <a:avLst/>
                </a:prstGeom>
              </p:spPr>
            </p:pic>
          </p:grpSp>
        </p:grpSp>
      </p:grpSp>
    </p:spTree>
    <p:extLst>
      <p:ext uri="{BB962C8B-B14F-4D97-AF65-F5344CB8AC3E}">
        <p14:creationId xmlns:p14="http://schemas.microsoft.com/office/powerpoint/2010/main" val="104029524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416030" y="190877"/>
            <a:ext cx="5937857" cy="1094086"/>
          </a:xfrm>
        </p:spPr>
        <p:txBody>
          <a:bodyPr/>
          <a:lstStyle/>
          <a:p>
            <a:r>
              <a:rPr lang="en-US" altLang="en-US" dirty="0"/>
              <a:t>Random allocation sequence</a:t>
            </a:r>
            <a:endParaRPr lang="en-AU" altLang="en-US" dirty="0"/>
          </a:p>
        </p:txBody>
      </p:sp>
      <p:sp>
        <p:nvSpPr>
          <p:cNvPr id="14339" name="Rectangle 3"/>
          <p:cNvSpPr>
            <a:spLocks noGrp="1" noChangeArrowheads="1"/>
          </p:cNvSpPr>
          <p:nvPr>
            <p:ph idx="1"/>
          </p:nvPr>
        </p:nvSpPr>
        <p:spPr>
          <a:xfrm>
            <a:off x="230819" y="1642369"/>
            <a:ext cx="6807544" cy="5015883"/>
          </a:xfrm>
          <a:prstGeom prst="rect">
            <a:avLst/>
          </a:prstGeom>
        </p:spPr>
        <p:txBody>
          <a:bodyPr/>
          <a:lstStyle/>
          <a:p>
            <a:pPr lvl="1"/>
            <a:r>
              <a:rPr lang="en-AU" altLang="en-US" dirty="0"/>
              <a:t>allocation of participants to interventions occurs at the start of a trial</a:t>
            </a:r>
          </a:p>
          <a:p>
            <a:pPr lvl="2"/>
            <a:r>
              <a:rPr lang="en-AU" altLang="en-US" dirty="0"/>
              <a:t>based on random assignment of participants into experimental or comparator intervention groups</a:t>
            </a:r>
          </a:p>
          <a:p>
            <a:pPr lvl="2"/>
            <a:r>
              <a:rPr lang="en-US" altLang="en-US" dirty="0"/>
              <a:t>avoids systematic differences in known or unknown prognostic factors between groups</a:t>
            </a:r>
          </a:p>
        </p:txBody>
      </p:sp>
    </p:spTree>
    <p:extLst>
      <p:ext uri="{BB962C8B-B14F-4D97-AF65-F5344CB8AC3E}">
        <p14:creationId xmlns:p14="http://schemas.microsoft.com/office/powerpoint/2010/main" val="338618369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416030" y="190877"/>
            <a:ext cx="5937857" cy="1094086"/>
          </a:xfrm>
        </p:spPr>
        <p:txBody>
          <a:bodyPr/>
          <a:lstStyle/>
          <a:p>
            <a:r>
              <a:rPr lang="en-US" altLang="en-US" dirty="0"/>
              <a:t>Random allocation sequence</a:t>
            </a:r>
          </a:p>
        </p:txBody>
      </p:sp>
      <p:sp>
        <p:nvSpPr>
          <p:cNvPr id="15363" name="Content Placeholder 5"/>
          <p:cNvSpPr>
            <a:spLocks noGrp="1"/>
          </p:cNvSpPr>
          <p:nvPr>
            <p:ph idx="1"/>
          </p:nvPr>
        </p:nvSpPr>
        <p:spPr>
          <a:xfrm>
            <a:off x="230819" y="1642369"/>
            <a:ext cx="6807544" cy="5015883"/>
          </a:xfrm>
          <a:prstGeom prst="rect">
            <a:avLst/>
          </a:prstGeom>
        </p:spPr>
        <p:txBody>
          <a:bodyPr/>
          <a:lstStyle/>
          <a:p>
            <a:r>
              <a:rPr lang="en-US" altLang="en-US" dirty="0">
                <a:solidFill>
                  <a:srgbClr val="00B050"/>
                </a:solidFill>
              </a:rPr>
              <a:t>Adequate </a:t>
            </a:r>
            <a:r>
              <a:rPr lang="en-US" altLang="en-US" dirty="0"/>
              <a:t>- unpredictable sequence</a:t>
            </a:r>
          </a:p>
          <a:p>
            <a:pPr lvl="1"/>
            <a:r>
              <a:rPr lang="en-AU" altLang="en-US" dirty="0"/>
              <a:t>these days, almost always computer-generated</a:t>
            </a:r>
          </a:p>
          <a:p>
            <a:pPr lvl="1"/>
            <a:r>
              <a:rPr lang="en-AU" altLang="en-US" dirty="0"/>
              <a:t>low tech - coin toss, shuffling cards or envelopes, throwing dice, drawing lots, random number tables</a:t>
            </a:r>
            <a:endParaRPr lang="en-US" altLang="en-US" dirty="0"/>
          </a:p>
          <a:p>
            <a:pPr lvl="1"/>
            <a:r>
              <a:rPr lang="en-AU" altLang="en-US" dirty="0"/>
              <a:t>minimization</a:t>
            </a:r>
          </a:p>
          <a:p>
            <a:r>
              <a:rPr lang="en-US" altLang="en-US" dirty="0">
                <a:solidFill>
                  <a:srgbClr val="FF0000"/>
                </a:solidFill>
              </a:rPr>
              <a:t>Inadequate </a:t>
            </a:r>
            <a:r>
              <a:rPr lang="en-US" altLang="en-US" dirty="0"/>
              <a:t>– predictable sequence</a:t>
            </a:r>
          </a:p>
          <a:p>
            <a:pPr lvl="1"/>
            <a:r>
              <a:rPr lang="en-US" altLang="en-US" dirty="0"/>
              <a:t>‘quasi-random’: alternate allocation, date of birth, day of visit, ID or record number</a:t>
            </a:r>
          </a:p>
          <a:p>
            <a:pPr lvl="1"/>
            <a:r>
              <a:rPr lang="en-US" altLang="en-US" dirty="0"/>
              <a:t>non-random: choice of clinician or participant, test results, availability</a:t>
            </a:r>
          </a:p>
        </p:txBody>
      </p:sp>
    </p:spTree>
    <p:extLst>
      <p:ext uri="{BB962C8B-B14F-4D97-AF65-F5344CB8AC3E}">
        <p14:creationId xmlns:p14="http://schemas.microsoft.com/office/powerpoint/2010/main" val="734213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416030" y="190877"/>
            <a:ext cx="5937857" cy="1094086"/>
          </a:xfrm>
        </p:spPr>
        <p:txBody>
          <a:bodyPr/>
          <a:lstStyle/>
          <a:p>
            <a:r>
              <a:rPr lang="en-AU" altLang="en-US" dirty="0"/>
              <a:t>Allocation sequence concealment</a:t>
            </a:r>
          </a:p>
        </p:txBody>
      </p:sp>
      <p:sp>
        <p:nvSpPr>
          <p:cNvPr id="16387" name="Rectangle 3"/>
          <p:cNvSpPr>
            <a:spLocks noGrp="1" noChangeArrowheads="1"/>
          </p:cNvSpPr>
          <p:nvPr>
            <p:ph idx="1"/>
          </p:nvPr>
        </p:nvSpPr>
        <p:spPr>
          <a:xfrm>
            <a:off x="230819" y="1642369"/>
            <a:ext cx="6807544" cy="5015883"/>
          </a:xfrm>
          <a:prstGeom prst="rect">
            <a:avLst/>
          </a:prstGeom>
        </p:spPr>
        <p:txBody>
          <a:bodyPr/>
          <a:lstStyle/>
          <a:p>
            <a:pPr lvl="1"/>
            <a:r>
              <a:rPr lang="en-AU" altLang="en-US" dirty="0"/>
              <a:t>occurs at the point of allocating participants to interventions</a:t>
            </a:r>
          </a:p>
          <a:p>
            <a:pPr lvl="2"/>
            <a:r>
              <a:rPr lang="en-AU" altLang="en-US" dirty="0"/>
              <a:t>it is essential that when a person is recruited to the study, no-one can predict which group they will be allocated to</a:t>
            </a:r>
          </a:p>
          <a:p>
            <a:pPr lvl="1"/>
            <a:r>
              <a:rPr lang="en-AU" altLang="en-US" dirty="0"/>
              <a:t>ensures that the random sequence  is implemented by </a:t>
            </a:r>
            <a:r>
              <a:rPr lang="en-GB" altLang="en-US" dirty="0"/>
              <a:t>preventing knowledge of the next allocation from:</a:t>
            </a:r>
            <a:endParaRPr lang="en-AU" altLang="en-US" dirty="0"/>
          </a:p>
          <a:p>
            <a:pPr lvl="2"/>
            <a:r>
              <a:rPr lang="en-AU" altLang="en-US" dirty="0"/>
              <a:t>changing the order of enrolment</a:t>
            </a:r>
          </a:p>
          <a:p>
            <a:pPr lvl="2"/>
            <a:r>
              <a:rPr lang="en-AU" altLang="en-US" dirty="0"/>
              <a:t>affecting selection of who to enrol</a:t>
            </a:r>
          </a:p>
        </p:txBody>
      </p:sp>
    </p:spTree>
    <p:extLst>
      <p:ext uri="{BB962C8B-B14F-4D97-AF65-F5344CB8AC3E}">
        <p14:creationId xmlns:p14="http://schemas.microsoft.com/office/powerpoint/2010/main" val="1856575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itle 6"/>
          <p:cNvSpPr>
            <a:spLocks noGrp="1"/>
          </p:cNvSpPr>
          <p:nvPr>
            <p:ph type="title"/>
          </p:nvPr>
        </p:nvSpPr>
        <p:spPr>
          <a:xfrm>
            <a:off x="2416030" y="190877"/>
            <a:ext cx="5937857" cy="1094086"/>
          </a:xfrm>
        </p:spPr>
        <p:txBody>
          <a:bodyPr/>
          <a:lstStyle/>
          <a:p>
            <a:r>
              <a:rPr lang="en-US" altLang="en-US" dirty="0"/>
              <a:t>Steps of a Cochrane </a:t>
            </a:r>
            <a:r>
              <a:rPr lang="hr-HR" altLang="en-US" dirty="0" err="1"/>
              <a:t>Review</a:t>
            </a:r>
            <a:endParaRPr lang="en-AU" altLang="en-US" dirty="0"/>
          </a:p>
        </p:txBody>
      </p:sp>
      <p:sp>
        <p:nvSpPr>
          <p:cNvPr id="15363" name="Content Placeholder 8"/>
          <p:cNvSpPr>
            <a:spLocks noGrp="1"/>
          </p:cNvSpPr>
          <p:nvPr>
            <p:ph idx="1"/>
          </p:nvPr>
        </p:nvSpPr>
        <p:spPr>
          <a:xfrm>
            <a:off x="230819" y="1642369"/>
            <a:ext cx="6807544" cy="5015883"/>
          </a:xfrm>
        </p:spPr>
        <p:txBody>
          <a:bodyPr/>
          <a:lstStyle/>
          <a:p>
            <a:pPr marL="457200" lvl="1" indent="-457200">
              <a:buFont typeface="+mj-lt"/>
              <a:buAutoNum type="arabicPeriod"/>
            </a:pPr>
            <a:r>
              <a:rPr lang="en-US" altLang="en-US" dirty="0"/>
              <a:t>define the question</a:t>
            </a:r>
          </a:p>
          <a:p>
            <a:pPr marL="457200" lvl="1" indent="-457200">
              <a:buFont typeface="+mj-lt"/>
              <a:buAutoNum type="arabicPeriod"/>
            </a:pPr>
            <a:r>
              <a:rPr lang="en-AU" altLang="en-US" dirty="0"/>
              <a:t>plan eligibility criteria</a:t>
            </a:r>
          </a:p>
          <a:p>
            <a:pPr marL="457200" lvl="1" indent="-457200">
              <a:buFont typeface="+mj-lt"/>
              <a:buAutoNum type="arabicPeriod"/>
            </a:pPr>
            <a:r>
              <a:rPr lang="en-AU" altLang="en-US" dirty="0"/>
              <a:t>plan methods</a:t>
            </a:r>
          </a:p>
          <a:p>
            <a:pPr marL="457200" lvl="1" indent="-457200">
              <a:buFont typeface="+mj-lt"/>
              <a:buAutoNum type="arabicPeriod"/>
            </a:pPr>
            <a:r>
              <a:rPr lang="en-US" altLang="en-US" dirty="0"/>
              <a:t>search for studies</a:t>
            </a:r>
          </a:p>
          <a:p>
            <a:pPr marL="457200" lvl="1" indent="-457200">
              <a:buFont typeface="+mj-lt"/>
              <a:buAutoNum type="arabicPeriod"/>
            </a:pPr>
            <a:r>
              <a:rPr lang="en-US" altLang="en-US" dirty="0"/>
              <a:t>apply eligibility criteria</a:t>
            </a:r>
          </a:p>
          <a:p>
            <a:pPr marL="457200" lvl="1" indent="-457200">
              <a:buFont typeface="+mj-lt"/>
              <a:buAutoNum type="arabicPeriod"/>
            </a:pPr>
            <a:r>
              <a:rPr lang="en-US" altLang="en-US" dirty="0"/>
              <a:t>collect data</a:t>
            </a:r>
          </a:p>
          <a:p>
            <a:pPr marL="457200" lvl="1" indent="-457200">
              <a:buFont typeface="+mj-lt"/>
              <a:buAutoNum type="arabicPeriod"/>
            </a:pPr>
            <a:r>
              <a:rPr lang="en-US" altLang="en-US" b="1" dirty="0"/>
              <a:t>assess studies for risk of bias</a:t>
            </a:r>
          </a:p>
          <a:p>
            <a:pPr marL="457200" lvl="1" indent="-457200">
              <a:buFont typeface="+mj-lt"/>
              <a:buAutoNum type="arabicPeriod"/>
            </a:pPr>
            <a:r>
              <a:rPr lang="en-US" altLang="en-US" dirty="0" err="1"/>
              <a:t>analyse</a:t>
            </a:r>
            <a:r>
              <a:rPr lang="en-US" altLang="en-US" dirty="0"/>
              <a:t> and present results</a:t>
            </a:r>
          </a:p>
          <a:p>
            <a:pPr marL="457200" lvl="1" indent="-457200">
              <a:buFont typeface="+mj-lt"/>
              <a:buAutoNum type="arabicPeriod"/>
            </a:pPr>
            <a:r>
              <a:rPr lang="en-US" altLang="en-US" dirty="0"/>
              <a:t>interpret results and draw conclusions</a:t>
            </a:r>
          </a:p>
          <a:p>
            <a:pPr marL="457200" lvl="1" indent="-457200">
              <a:buFont typeface="+mj-lt"/>
              <a:buAutoNum type="arabicPeriod"/>
            </a:pPr>
            <a:r>
              <a:rPr lang="en-US" altLang="en-US" dirty="0"/>
              <a:t>improve and update review</a:t>
            </a:r>
            <a:endParaRPr lang="en-AU" altLang="en-US" dirty="0"/>
          </a:p>
        </p:txBody>
      </p:sp>
    </p:spTree>
    <p:extLst>
      <p:ext uri="{BB962C8B-B14F-4D97-AF65-F5344CB8AC3E}">
        <p14:creationId xmlns:p14="http://schemas.microsoft.com/office/powerpoint/2010/main" val="340592507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416030" y="190877"/>
            <a:ext cx="5937857" cy="1094086"/>
          </a:xfrm>
          <a:prstGeom prst="rect">
            <a:avLst/>
          </a:prstGeom>
        </p:spPr>
        <p:txBody>
          <a:bodyPr/>
          <a:lstStyle/>
          <a:p>
            <a:r>
              <a:rPr lang="en-AU" altLang="en-US" dirty="0"/>
              <a:t>Allocation sequence concealment</a:t>
            </a:r>
          </a:p>
        </p:txBody>
      </p:sp>
      <p:sp>
        <p:nvSpPr>
          <p:cNvPr id="17411" name="Rectangle 3"/>
          <p:cNvSpPr>
            <a:spLocks noGrp="1" noChangeArrowheads="1"/>
          </p:cNvSpPr>
          <p:nvPr>
            <p:ph idx="1"/>
          </p:nvPr>
        </p:nvSpPr>
        <p:spPr>
          <a:xfrm>
            <a:off x="230819" y="1642369"/>
            <a:ext cx="6807544" cy="5015883"/>
          </a:xfrm>
          <a:prstGeom prst="rect">
            <a:avLst/>
          </a:prstGeom>
        </p:spPr>
        <p:txBody>
          <a:bodyPr/>
          <a:lstStyle/>
          <a:p>
            <a:r>
              <a:rPr lang="en-US" altLang="en-US" dirty="0">
                <a:solidFill>
                  <a:srgbClr val="00B050"/>
                </a:solidFill>
              </a:rPr>
              <a:t>Adequate </a:t>
            </a:r>
            <a:r>
              <a:rPr lang="en-US" altLang="en-US" dirty="0"/>
              <a:t>– cannot foresee</a:t>
            </a:r>
          </a:p>
          <a:p>
            <a:pPr lvl="1"/>
            <a:r>
              <a:rPr lang="en-US" altLang="en-US" dirty="0"/>
              <a:t>central allocation (phone, web, pharmacy)</a:t>
            </a:r>
          </a:p>
          <a:p>
            <a:pPr lvl="1"/>
            <a:r>
              <a:rPr lang="en-US" altLang="en-US" dirty="0"/>
              <a:t>sequentially numbered, sealed, opaque envelopes</a:t>
            </a:r>
          </a:p>
          <a:p>
            <a:pPr lvl="1"/>
            <a:r>
              <a:rPr lang="en-US" altLang="en-US" dirty="0"/>
              <a:t>sequentially numbered, identical drug containers</a:t>
            </a:r>
          </a:p>
          <a:p>
            <a:r>
              <a:rPr lang="en-US" altLang="en-US" dirty="0">
                <a:solidFill>
                  <a:srgbClr val="FF0000"/>
                </a:solidFill>
              </a:rPr>
              <a:t>Inadequate </a:t>
            </a:r>
            <a:r>
              <a:rPr lang="en-US" altLang="en-US" dirty="0"/>
              <a:t>– can foresee</a:t>
            </a:r>
          </a:p>
          <a:p>
            <a:pPr lvl="1"/>
            <a:r>
              <a:rPr lang="en-US" altLang="en-US" dirty="0"/>
              <a:t>random sequence known to staff in advance</a:t>
            </a:r>
          </a:p>
          <a:p>
            <a:pPr lvl="1"/>
            <a:r>
              <a:rPr lang="en-US" altLang="en-US" dirty="0"/>
              <a:t>envelopes or packaging without all safeguards</a:t>
            </a:r>
            <a:endParaRPr lang="en-AU" altLang="en-US" dirty="0"/>
          </a:p>
          <a:p>
            <a:pPr lvl="1"/>
            <a:r>
              <a:rPr lang="en-US" altLang="en-US" dirty="0"/>
              <a:t>deducing last allocation(s) in fixed size blocks</a:t>
            </a:r>
            <a:endParaRPr lang="en-AU" altLang="en-US" dirty="0"/>
          </a:p>
          <a:p>
            <a:pPr lvl="1"/>
            <a:r>
              <a:rPr lang="en-US" altLang="en-US" dirty="0"/>
              <a:t>any non-random, predictable sequence</a:t>
            </a:r>
          </a:p>
          <a:p>
            <a:pPr lvl="1"/>
            <a:endParaRPr lang="en-US" altLang="en-US" dirty="0"/>
          </a:p>
        </p:txBody>
      </p:sp>
    </p:spTree>
    <p:extLst>
      <p:ext uri="{BB962C8B-B14F-4D97-AF65-F5344CB8AC3E}">
        <p14:creationId xmlns:p14="http://schemas.microsoft.com/office/powerpoint/2010/main" val="27947086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5BD0-FE83-4FCC-902F-45FCACB5E393}"/>
              </a:ext>
            </a:extLst>
          </p:cNvPr>
          <p:cNvSpPr>
            <a:spLocks noGrp="1"/>
          </p:cNvSpPr>
          <p:nvPr>
            <p:ph type="title"/>
          </p:nvPr>
        </p:nvSpPr>
        <p:spPr/>
        <p:txBody>
          <a:bodyPr/>
          <a:lstStyle/>
          <a:p>
            <a:r>
              <a:rPr lang="en-GB" dirty="0"/>
              <a:t>Evidence from baseline imbalance</a:t>
            </a:r>
          </a:p>
        </p:txBody>
      </p:sp>
      <p:sp>
        <p:nvSpPr>
          <p:cNvPr id="3" name="Content Placeholder 2">
            <a:extLst>
              <a:ext uri="{FF2B5EF4-FFF2-40B4-BE49-F238E27FC236}">
                <a16:creationId xmlns:a16="http://schemas.microsoft.com/office/drawing/2014/main" id="{677CE68C-2382-4A40-B161-D2CC88DEEA89}"/>
              </a:ext>
            </a:extLst>
          </p:cNvPr>
          <p:cNvSpPr>
            <a:spLocks noGrp="1"/>
          </p:cNvSpPr>
          <p:nvPr>
            <p:ph idx="1"/>
          </p:nvPr>
        </p:nvSpPr>
        <p:spPr/>
        <p:txBody>
          <a:bodyPr/>
          <a:lstStyle/>
          <a:p>
            <a:pPr lvl="1"/>
            <a:r>
              <a:rPr lang="en-GB" i="1" dirty="0"/>
              <a:t>Occasionally</a:t>
            </a:r>
            <a:r>
              <a:rPr lang="en-GB" dirty="0"/>
              <a:t>, baseline imbalance provides evidence that randomization was not performed adequately </a:t>
            </a:r>
          </a:p>
          <a:p>
            <a:pPr lvl="2"/>
            <a:r>
              <a:rPr lang="en-GB" dirty="0"/>
              <a:t>e.g. substantial differences between </a:t>
            </a:r>
            <a:r>
              <a:rPr lang="en-GB" b="1" dirty="0"/>
              <a:t>intervention group sizes</a:t>
            </a:r>
            <a:r>
              <a:rPr lang="en-GB" dirty="0"/>
              <a:t> (compared with intended allocation ratio)</a:t>
            </a:r>
          </a:p>
          <a:p>
            <a:pPr lvl="2"/>
            <a:r>
              <a:rPr lang="en-GB" dirty="0"/>
              <a:t>e.g. </a:t>
            </a:r>
            <a:r>
              <a:rPr lang="en-GB" b="1" dirty="0"/>
              <a:t>substantial excess in statistically significant differences</a:t>
            </a:r>
            <a:r>
              <a:rPr lang="en-GB" dirty="0"/>
              <a:t> in baseline characteristics, </a:t>
            </a:r>
            <a:r>
              <a:rPr lang="en-GB" u="sng" dirty="0"/>
              <a:t>clearly beyond that expected by chance</a:t>
            </a:r>
          </a:p>
          <a:p>
            <a:pPr lvl="3"/>
            <a:r>
              <a:rPr lang="en-GB" dirty="0"/>
              <a:t>a few instances of “P &lt;0.05” is </a:t>
            </a:r>
            <a:r>
              <a:rPr lang="en-GB" u="sng" dirty="0"/>
              <a:t>not</a:t>
            </a:r>
            <a:r>
              <a:rPr lang="en-GB" dirty="0"/>
              <a:t> considered a substantial excess</a:t>
            </a:r>
          </a:p>
          <a:p>
            <a:pPr lvl="1"/>
            <a:endParaRPr lang="en-GB" dirty="0"/>
          </a:p>
          <a:p>
            <a:endParaRPr lang="en-GB" dirty="0"/>
          </a:p>
        </p:txBody>
      </p:sp>
      <p:sp>
        <p:nvSpPr>
          <p:cNvPr id="4" name="Text Box 5">
            <a:extLst>
              <a:ext uri="{FF2B5EF4-FFF2-40B4-BE49-F238E27FC236}">
                <a16:creationId xmlns:a16="http://schemas.microsoft.com/office/drawing/2014/main" id="{918E653D-5718-4389-AB5C-FD994313FFD3}"/>
              </a:ext>
            </a:extLst>
          </p:cNvPr>
          <p:cNvSpPr txBox="1">
            <a:spLocks noChangeArrowheads="1"/>
          </p:cNvSpPr>
          <p:nvPr/>
        </p:nvSpPr>
        <p:spPr bwMode="auto">
          <a:xfrm>
            <a:off x="0" y="5814462"/>
            <a:ext cx="7656513" cy="892552"/>
          </a:xfrm>
          <a:prstGeom prst="rect">
            <a:avLst/>
          </a:prstGeom>
          <a:solidFill>
            <a:schemeClr val="accent2"/>
          </a:solidFill>
          <a:ln w="12700">
            <a:solidFill>
              <a:schemeClr val="bg2"/>
            </a:solidFill>
            <a:miter lim="800000"/>
            <a:headEnd/>
            <a:tailEnd/>
          </a:ln>
          <a:effectLst/>
        </p:spPr>
        <p:txBody>
          <a:bodyPr>
            <a:spAutoFit/>
          </a:bodyPr>
          <a:lstStyle/>
          <a:p>
            <a:pPr>
              <a:defRPr/>
            </a:pPr>
            <a:r>
              <a:rPr lang="en-GB" sz="2600" dirty="0">
                <a:solidFill>
                  <a:schemeClr val="bg1"/>
                </a:solidFill>
                <a:cs typeface="Arial" charset="0"/>
              </a:rPr>
              <a:t>Imbalances in baseline variables that have arisen due to chance do not lead to bias</a:t>
            </a:r>
            <a:endParaRPr kumimoji="0" lang="en-US" sz="2600" dirty="0">
              <a:solidFill>
                <a:schemeClr val="bg1"/>
              </a:solidFill>
              <a:latin typeface="+mn-lt"/>
              <a:cs typeface="Arial" charset="0"/>
            </a:endParaRPr>
          </a:p>
        </p:txBody>
      </p:sp>
    </p:spTree>
    <p:extLst>
      <p:ext uri="{BB962C8B-B14F-4D97-AF65-F5344CB8AC3E}">
        <p14:creationId xmlns:p14="http://schemas.microsoft.com/office/powerpoint/2010/main" val="507041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D6E00-644D-4C27-BABD-E11D21EF95A6}"/>
              </a:ext>
            </a:extLst>
          </p:cNvPr>
          <p:cNvSpPr>
            <a:spLocks noGrp="1"/>
          </p:cNvSpPr>
          <p:nvPr>
            <p:ph type="title"/>
          </p:nvPr>
        </p:nvSpPr>
        <p:spPr/>
        <p:txBody>
          <a:bodyPr/>
          <a:lstStyle/>
          <a:p>
            <a:r>
              <a:rPr lang="en-GB" dirty="0"/>
              <a:t>Illustration of signalling questions: Domain 1</a:t>
            </a:r>
          </a:p>
        </p:txBody>
      </p:sp>
      <p:sp>
        <p:nvSpPr>
          <p:cNvPr id="3" name="Content Placeholder 2">
            <a:extLst>
              <a:ext uri="{FF2B5EF4-FFF2-40B4-BE49-F238E27FC236}">
                <a16:creationId xmlns:a16="http://schemas.microsoft.com/office/drawing/2014/main" id="{82E08EB6-82A4-470C-A84E-3B904173C352}"/>
              </a:ext>
            </a:extLst>
          </p:cNvPr>
          <p:cNvSpPr>
            <a:spLocks noGrp="1"/>
          </p:cNvSpPr>
          <p:nvPr>
            <p:ph idx="1"/>
          </p:nvPr>
        </p:nvSpPr>
        <p:spPr/>
        <p:txBody>
          <a:bodyPr/>
          <a:lstStyle/>
          <a:p>
            <a:r>
              <a:rPr lang="en-GB" dirty="0"/>
              <a:t>Bias arising from the randomization process</a:t>
            </a:r>
          </a:p>
          <a:p>
            <a:pPr lvl="1"/>
            <a:r>
              <a:rPr lang="en-GB" dirty="0"/>
              <a:t>1.1 Was the allocation sequence random?</a:t>
            </a:r>
          </a:p>
          <a:p>
            <a:pPr lvl="2"/>
            <a:r>
              <a:rPr lang="en-GB" u="sng" dirty="0">
                <a:solidFill>
                  <a:srgbClr val="00B050"/>
                </a:solidFill>
              </a:rPr>
              <a:t>Yes / Probably yes </a:t>
            </a:r>
            <a:r>
              <a:rPr lang="en-GB" dirty="0"/>
              <a:t>/ </a:t>
            </a:r>
            <a:r>
              <a:rPr lang="en-GB" dirty="0">
                <a:solidFill>
                  <a:srgbClr val="FF0000"/>
                </a:solidFill>
              </a:rPr>
              <a:t>Probably no / No </a:t>
            </a:r>
            <a:r>
              <a:rPr lang="en-GB" dirty="0"/>
              <a:t>/ No information</a:t>
            </a:r>
          </a:p>
          <a:p>
            <a:pPr lvl="1"/>
            <a:r>
              <a:rPr lang="en-GB" dirty="0"/>
              <a:t>1.2 Was the allocation sequence concealed until participants were enrolled and assigned to interventions?</a:t>
            </a:r>
          </a:p>
          <a:p>
            <a:pPr lvl="2"/>
            <a:r>
              <a:rPr lang="en-GB" u="sng" dirty="0">
                <a:solidFill>
                  <a:srgbClr val="00B050"/>
                </a:solidFill>
              </a:rPr>
              <a:t>Yes / Probably yes </a:t>
            </a:r>
            <a:r>
              <a:rPr lang="en-GB" dirty="0"/>
              <a:t>/ </a:t>
            </a:r>
            <a:r>
              <a:rPr lang="en-GB" dirty="0">
                <a:solidFill>
                  <a:srgbClr val="FF0000"/>
                </a:solidFill>
              </a:rPr>
              <a:t>Probably no / No </a:t>
            </a:r>
            <a:r>
              <a:rPr lang="en-GB" dirty="0"/>
              <a:t>/ No information</a:t>
            </a:r>
          </a:p>
          <a:p>
            <a:pPr lvl="1"/>
            <a:r>
              <a:rPr lang="en-GB" dirty="0"/>
              <a:t>1.3 Did baseline differences between intervention groups suggest a problem with the randomization process?</a:t>
            </a:r>
          </a:p>
          <a:p>
            <a:pPr lvl="2"/>
            <a:r>
              <a:rPr lang="en-GB" dirty="0">
                <a:solidFill>
                  <a:srgbClr val="FF0000"/>
                </a:solidFill>
              </a:rPr>
              <a:t>Yes / Probably yes </a:t>
            </a:r>
            <a:r>
              <a:rPr lang="en-GB" dirty="0"/>
              <a:t>/ </a:t>
            </a:r>
            <a:r>
              <a:rPr lang="en-GB" u="sng" dirty="0">
                <a:solidFill>
                  <a:srgbClr val="00B050"/>
                </a:solidFill>
              </a:rPr>
              <a:t>Probably no / No </a:t>
            </a:r>
            <a:r>
              <a:rPr lang="en-GB" dirty="0"/>
              <a:t>/ No information</a:t>
            </a:r>
          </a:p>
        </p:txBody>
      </p:sp>
    </p:spTree>
    <p:extLst>
      <p:ext uri="{BB962C8B-B14F-4D97-AF65-F5344CB8AC3E}">
        <p14:creationId xmlns:p14="http://schemas.microsoft.com/office/powerpoint/2010/main" val="1444179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normAutofit fontScale="90000"/>
          </a:bodyPr>
          <a:lstStyle/>
          <a:p>
            <a:r>
              <a:rPr lang="en-GB" dirty="0"/>
              <a:t>Illustration of algorithm: Domain 1</a:t>
            </a:r>
            <a:endParaRPr lang="en-US" dirty="0"/>
          </a:p>
        </p:txBody>
      </p:sp>
      <p:sp>
        <p:nvSpPr>
          <p:cNvPr id="41" name="Rectangle: Rounded Corners 40">
            <a:extLst>
              <a:ext uri="{FF2B5EF4-FFF2-40B4-BE49-F238E27FC236}">
                <a16:creationId xmlns:a16="http://schemas.microsoft.com/office/drawing/2014/main" id="{FF572B64-DFF0-4940-BEDD-E8641D9BFC7E}"/>
              </a:ext>
            </a:extLst>
          </p:cNvPr>
          <p:cNvSpPr/>
          <p:nvPr/>
        </p:nvSpPr>
        <p:spPr>
          <a:xfrm>
            <a:off x="179512" y="3769507"/>
            <a:ext cx="1512000" cy="783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3400" fontAlgn="auto">
              <a:lnSpc>
                <a:spcPct val="90000"/>
              </a:lnSpc>
              <a:spcAft>
                <a:spcPct val="35000"/>
              </a:spcAft>
            </a:pPr>
            <a:r>
              <a:rPr lang="en-GB" sz="1600" dirty="0">
                <a:solidFill>
                  <a:prstClr val="white"/>
                </a:solidFill>
                <a:latin typeface="+mj-lt"/>
              </a:rPr>
              <a:t>1.2 Allocation sequence concealed?</a:t>
            </a:r>
          </a:p>
        </p:txBody>
      </p:sp>
      <p:grpSp>
        <p:nvGrpSpPr>
          <p:cNvPr id="4" name="Group 3">
            <a:extLst>
              <a:ext uri="{FF2B5EF4-FFF2-40B4-BE49-F238E27FC236}">
                <a16:creationId xmlns:a16="http://schemas.microsoft.com/office/drawing/2014/main" id="{4142726A-D1A9-43A0-91D4-18E7AE7534C5}"/>
              </a:ext>
            </a:extLst>
          </p:cNvPr>
          <p:cNvGrpSpPr/>
          <p:nvPr/>
        </p:nvGrpSpPr>
        <p:grpSpPr>
          <a:xfrm>
            <a:off x="1691512" y="3775366"/>
            <a:ext cx="4436959" cy="783000"/>
            <a:chOff x="1691512" y="3076866"/>
            <a:chExt cx="4436959" cy="783000"/>
          </a:xfrm>
        </p:grpSpPr>
        <p:sp>
          <p:nvSpPr>
            <p:cNvPr id="31" name="TextBox 30">
              <a:extLst>
                <a:ext uri="{FF2B5EF4-FFF2-40B4-BE49-F238E27FC236}">
                  <a16:creationId xmlns:a16="http://schemas.microsoft.com/office/drawing/2014/main" id="{B03AFC08-4BBC-4FA2-B387-659446582F80}"/>
                </a:ext>
              </a:extLst>
            </p:cNvPr>
            <p:cNvSpPr txBox="1"/>
            <p:nvPr/>
          </p:nvSpPr>
          <p:spPr>
            <a:xfrm>
              <a:off x="2065842" y="3204408"/>
              <a:ext cx="473842" cy="307777"/>
            </a:xfrm>
            <a:prstGeom prst="rect">
              <a:avLst/>
            </a:prstGeom>
            <a:noFill/>
          </p:spPr>
          <p:txBody>
            <a:bodyPr wrap="square" rtlCol="0">
              <a:spAutoFit/>
            </a:bodyPr>
            <a:lstStyle/>
            <a:p>
              <a:pPr defTabSz="685800" fontAlgn="auto">
                <a:spcBef>
                  <a:spcPts val="0"/>
                </a:spcBef>
                <a:spcAft>
                  <a:spcPts val="0"/>
                </a:spcAft>
              </a:pPr>
              <a:r>
                <a:rPr lang="en-GB" sz="1400" dirty="0">
                  <a:solidFill>
                    <a:prstClr val="black"/>
                  </a:solidFill>
                  <a:latin typeface="+mj-lt"/>
                  <a:cs typeface="+mn-cs"/>
                </a:rPr>
                <a:t>NI</a:t>
              </a:r>
            </a:p>
          </p:txBody>
        </p:sp>
        <p:cxnSp>
          <p:nvCxnSpPr>
            <p:cNvPr id="40" name="Straight Arrow Connector 39">
              <a:extLst>
                <a:ext uri="{FF2B5EF4-FFF2-40B4-BE49-F238E27FC236}">
                  <a16:creationId xmlns:a16="http://schemas.microsoft.com/office/drawing/2014/main" id="{34C28F75-254C-4121-9CB1-10C0A4BDB3E0}"/>
                </a:ext>
              </a:extLst>
            </p:cNvPr>
            <p:cNvCxnSpPr>
              <a:cxnSpLocks/>
              <a:stCxn id="41" idx="3"/>
              <a:endCxn id="44" idx="1"/>
            </p:cNvCxnSpPr>
            <p:nvPr/>
          </p:nvCxnSpPr>
          <p:spPr>
            <a:xfrm flipV="1">
              <a:off x="1691512" y="3468366"/>
              <a:ext cx="2924959" cy="195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C89B9C18-BE6E-41E5-904F-32B786C7ABB9}"/>
                </a:ext>
              </a:extLst>
            </p:cNvPr>
            <p:cNvSpPr/>
            <p:nvPr/>
          </p:nvSpPr>
          <p:spPr>
            <a:xfrm>
              <a:off x="4616471" y="3076866"/>
              <a:ext cx="1512000" cy="783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3400" fontAlgn="auto">
                <a:lnSpc>
                  <a:spcPct val="90000"/>
                </a:lnSpc>
                <a:spcAft>
                  <a:spcPct val="35000"/>
                </a:spcAft>
              </a:pPr>
              <a:r>
                <a:rPr lang="en-GB" sz="1400" dirty="0">
                  <a:solidFill>
                    <a:prstClr val="white"/>
                  </a:solidFill>
                  <a:latin typeface="+mj-lt"/>
                </a:rPr>
                <a:t>1.3 Baseline imbalances suggest a problem?</a:t>
              </a:r>
            </a:p>
          </p:txBody>
        </p:sp>
      </p:grpSp>
      <p:grpSp>
        <p:nvGrpSpPr>
          <p:cNvPr id="3" name="Group 2">
            <a:extLst>
              <a:ext uri="{FF2B5EF4-FFF2-40B4-BE49-F238E27FC236}">
                <a16:creationId xmlns:a16="http://schemas.microsoft.com/office/drawing/2014/main" id="{1CD1C34E-7913-4515-AD7E-0579412550B4}"/>
              </a:ext>
            </a:extLst>
          </p:cNvPr>
          <p:cNvGrpSpPr/>
          <p:nvPr/>
        </p:nvGrpSpPr>
        <p:grpSpPr>
          <a:xfrm>
            <a:off x="1492746" y="1967260"/>
            <a:ext cx="7240352" cy="2219147"/>
            <a:chOff x="1492746" y="1268760"/>
            <a:chExt cx="7240352" cy="2219147"/>
          </a:xfrm>
        </p:grpSpPr>
        <p:sp>
          <p:nvSpPr>
            <p:cNvPr id="30" name="TextBox 29">
              <a:extLst>
                <a:ext uri="{FF2B5EF4-FFF2-40B4-BE49-F238E27FC236}">
                  <a16:creationId xmlns:a16="http://schemas.microsoft.com/office/drawing/2014/main" id="{92A67E26-404E-44A2-A9DB-7F146460DDA3}"/>
                </a:ext>
              </a:extLst>
            </p:cNvPr>
            <p:cNvSpPr txBox="1"/>
            <p:nvPr/>
          </p:nvSpPr>
          <p:spPr>
            <a:xfrm>
              <a:off x="1492746" y="2527174"/>
              <a:ext cx="518091" cy="307777"/>
            </a:xfrm>
            <a:prstGeom prst="rect">
              <a:avLst/>
            </a:prstGeom>
            <a:noFill/>
          </p:spPr>
          <p:txBody>
            <a:bodyPr wrap="none" rtlCol="0">
              <a:spAutoFit/>
            </a:bodyPr>
            <a:lstStyle/>
            <a:p>
              <a:pPr defTabSz="685800" fontAlgn="auto">
                <a:spcBef>
                  <a:spcPts val="0"/>
                </a:spcBef>
                <a:spcAft>
                  <a:spcPts val="0"/>
                </a:spcAft>
              </a:pPr>
              <a:r>
                <a:rPr lang="en-GB" sz="1400" dirty="0">
                  <a:solidFill>
                    <a:srgbClr val="00B050"/>
                  </a:solidFill>
                  <a:latin typeface="+mj-lt"/>
                  <a:cs typeface="+mn-cs"/>
                </a:rPr>
                <a:t>Y/PY</a:t>
              </a:r>
            </a:p>
          </p:txBody>
        </p:sp>
        <p:sp>
          <p:nvSpPr>
            <p:cNvPr id="34" name="TextBox 33">
              <a:extLst>
                <a:ext uri="{FF2B5EF4-FFF2-40B4-BE49-F238E27FC236}">
                  <a16:creationId xmlns:a16="http://schemas.microsoft.com/office/drawing/2014/main" id="{4EE15CE5-6D93-4174-B8C7-843711D2E67F}"/>
                </a:ext>
              </a:extLst>
            </p:cNvPr>
            <p:cNvSpPr txBox="1"/>
            <p:nvPr/>
          </p:nvSpPr>
          <p:spPr>
            <a:xfrm>
              <a:off x="3855651" y="1385640"/>
              <a:ext cx="742511" cy="307777"/>
            </a:xfrm>
            <a:prstGeom prst="rect">
              <a:avLst/>
            </a:prstGeom>
            <a:noFill/>
          </p:spPr>
          <p:txBody>
            <a:bodyPr wrap="none" rtlCol="0">
              <a:spAutoFit/>
            </a:bodyPr>
            <a:lstStyle/>
            <a:p>
              <a:pPr defTabSz="685800" fontAlgn="auto">
                <a:spcBef>
                  <a:spcPts val="0"/>
                </a:spcBef>
                <a:spcAft>
                  <a:spcPts val="0"/>
                </a:spcAft>
              </a:pPr>
              <a:r>
                <a:rPr lang="en-GB" sz="1400" dirty="0">
                  <a:solidFill>
                    <a:srgbClr val="00B050"/>
                  </a:solidFill>
                  <a:latin typeface="+mj-lt"/>
                  <a:cs typeface="+mn-cs"/>
                </a:rPr>
                <a:t>Y/PY</a:t>
              </a:r>
              <a:r>
                <a:rPr lang="en-GB" sz="1400" dirty="0">
                  <a:solidFill>
                    <a:prstClr val="black"/>
                  </a:solidFill>
                  <a:latin typeface="+mj-lt"/>
                  <a:cs typeface="+mn-cs"/>
                </a:rPr>
                <a:t>/NI</a:t>
              </a:r>
            </a:p>
          </p:txBody>
        </p:sp>
        <p:sp>
          <p:nvSpPr>
            <p:cNvPr id="35" name="TextBox 34">
              <a:extLst>
                <a:ext uri="{FF2B5EF4-FFF2-40B4-BE49-F238E27FC236}">
                  <a16:creationId xmlns:a16="http://schemas.microsoft.com/office/drawing/2014/main" id="{B7AB1ECB-CCE9-4E94-B1A4-8051980D744D}"/>
                </a:ext>
              </a:extLst>
            </p:cNvPr>
            <p:cNvSpPr txBox="1"/>
            <p:nvPr/>
          </p:nvSpPr>
          <p:spPr>
            <a:xfrm>
              <a:off x="6305742" y="1386072"/>
              <a:ext cx="803425" cy="307777"/>
            </a:xfrm>
            <a:prstGeom prst="rect">
              <a:avLst/>
            </a:prstGeom>
            <a:noFill/>
          </p:spPr>
          <p:txBody>
            <a:bodyPr wrap="none" rtlCol="0">
              <a:spAutoFit/>
            </a:bodyPr>
            <a:lstStyle/>
            <a:p>
              <a:pPr defTabSz="685800" fontAlgn="auto">
                <a:spcBef>
                  <a:spcPts val="0"/>
                </a:spcBef>
                <a:spcAft>
                  <a:spcPts val="0"/>
                </a:spcAft>
              </a:pPr>
              <a:r>
                <a:rPr lang="en-GB" sz="1400" dirty="0">
                  <a:solidFill>
                    <a:srgbClr val="00B050"/>
                  </a:solidFill>
                  <a:latin typeface="+mj-lt"/>
                  <a:cs typeface="+mn-cs"/>
                </a:rPr>
                <a:t>N/PN</a:t>
              </a:r>
              <a:r>
                <a:rPr lang="en-GB" sz="1400" dirty="0">
                  <a:solidFill>
                    <a:prstClr val="black"/>
                  </a:solidFill>
                  <a:latin typeface="+mj-lt"/>
                  <a:cs typeface="+mn-cs"/>
                </a:rPr>
                <a:t>/NI</a:t>
              </a:r>
            </a:p>
          </p:txBody>
        </p:sp>
        <p:cxnSp>
          <p:nvCxnSpPr>
            <p:cNvPr id="39" name="Straight Arrow Connector 38">
              <a:extLst>
                <a:ext uri="{FF2B5EF4-FFF2-40B4-BE49-F238E27FC236}">
                  <a16:creationId xmlns:a16="http://schemas.microsoft.com/office/drawing/2014/main" id="{B93FBB87-4D6E-4659-8DE6-EBB4F8E5D313}"/>
                </a:ext>
              </a:extLst>
            </p:cNvPr>
            <p:cNvCxnSpPr>
              <a:cxnSpLocks/>
              <a:stCxn id="41" idx="3"/>
              <a:endCxn id="43" idx="1"/>
            </p:cNvCxnSpPr>
            <p:nvPr/>
          </p:nvCxnSpPr>
          <p:spPr>
            <a:xfrm flipV="1">
              <a:off x="1691512" y="1660260"/>
              <a:ext cx="638651" cy="182764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3BCF9FB2-D753-48B2-B356-DDCE0176AA62}"/>
                </a:ext>
              </a:extLst>
            </p:cNvPr>
            <p:cNvSpPr/>
            <p:nvPr/>
          </p:nvSpPr>
          <p:spPr>
            <a:xfrm>
              <a:off x="4616471" y="1268760"/>
              <a:ext cx="1512000" cy="783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3400" fontAlgn="auto">
                <a:lnSpc>
                  <a:spcPct val="90000"/>
                </a:lnSpc>
                <a:spcAft>
                  <a:spcPct val="35000"/>
                </a:spcAft>
              </a:pPr>
              <a:r>
                <a:rPr lang="en-GB" sz="1400" dirty="0">
                  <a:solidFill>
                    <a:prstClr val="white"/>
                  </a:solidFill>
                  <a:latin typeface="+mj-lt"/>
                </a:rPr>
                <a:t>1.3 Baseline imbalances suggest a problem?</a:t>
              </a:r>
            </a:p>
          </p:txBody>
        </p:sp>
        <p:sp>
          <p:nvSpPr>
            <p:cNvPr id="43" name="Rectangle: Rounded Corners 42">
              <a:extLst>
                <a:ext uri="{FF2B5EF4-FFF2-40B4-BE49-F238E27FC236}">
                  <a16:creationId xmlns:a16="http://schemas.microsoft.com/office/drawing/2014/main" id="{6DC16FA4-9059-48C4-80AF-2D810F88520D}"/>
                </a:ext>
              </a:extLst>
            </p:cNvPr>
            <p:cNvSpPr/>
            <p:nvPr/>
          </p:nvSpPr>
          <p:spPr>
            <a:xfrm>
              <a:off x="2330163" y="1268760"/>
              <a:ext cx="1512000" cy="783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3400" fontAlgn="auto">
                <a:lnSpc>
                  <a:spcPct val="90000"/>
                </a:lnSpc>
                <a:spcAft>
                  <a:spcPct val="35000"/>
                </a:spcAft>
              </a:pPr>
              <a:r>
                <a:rPr lang="en-GB" sz="1600" dirty="0">
                  <a:solidFill>
                    <a:prstClr val="white"/>
                  </a:solidFill>
                  <a:latin typeface="+mj-lt"/>
                </a:rPr>
                <a:t>1.1 Allocation sequence random?</a:t>
              </a:r>
            </a:p>
          </p:txBody>
        </p:sp>
        <p:sp>
          <p:nvSpPr>
            <p:cNvPr id="45" name="Rectangle: Rounded Corners 44">
              <a:extLst>
                <a:ext uri="{FF2B5EF4-FFF2-40B4-BE49-F238E27FC236}">
                  <a16:creationId xmlns:a16="http://schemas.microsoft.com/office/drawing/2014/main" id="{D05F7A40-51FF-43D8-9BB9-1C0617BCA31B}"/>
                </a:ext>
              </a:extLst>
            </p:cNvPr>
            <p:cNvSpPr/>
            <p:nvPr/>
          </p:nvSpPr>
          <p:spPr>
            <a:xfrm>
              <a:off x="7430619" y="1377722"/>
              <a:ext cx="1302479" cy="567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3400" fontAlgn="auto">
                <a:lnSpc>
                  <a:spcPct val="90000"/>
                </a:lnSpc>
                <a:spcAft>
                  <a:spcPct val="35000"/>
                </a:spcAft>
              </a:pPr>
              <a:r>
                <a:rPr lang="en-GB" dirty="0">
                  <a:solidFill>
                    <a:prstClr val="white"/>
                  </a:solidFill>
                  <a:latin typeface="+mj-lt"/>
                </a:rPr>
                <a:t>Low risk</a:t>
              </a:r>
            </a:p>
          </p:txBody>
        </p:sp>
        <p:cxnSp>
          <p:nvCxnSpPr>
            <p:cNvPr id="74" name="Straight Arrow Connector 73">
              <a:extLst>
                <a:ext uri="{FF2B5EF4-FFF2-40B4-BE49-F238E27FC236}">
                  <a16:creationId xmlns:a16="http://schemas.microsoft.com/office/drawing/2014/main" id="{5D62EB4D-BAE1-44B5-A399-5D1A74903C4B}"/>
                </a:ext>
              </a:extLst>
            </p:cNvPr>
            <p:cNvCxnSpPr>
              <a:cxnSpLocks/>
              <a:stCxn id="43" idx="3"/>
              <a:endCxn id="42" idx="1"/>
            </p:cNvCxnSpPr>
            <p:nvPr/>
          </p:nvCxnSpPr>
          <p:spPr>
            <a:xfrm>
              <a:off x="3842163" y="1660260"/>
              <a:ext cx="7743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9A5FFF4-D7B6-47ED-9836-AF7D35BCCA50}"/>
                </a:ext>
              </a:extLst>
            </p:cNvPr>
            <p:cNvCxnSpPr>
              <a:cxnSpLocks/>
              <a:stCxn id="42" idx="3"/>
              <a:endCxn id="45" idx="1"/>
            </p:cNvCxnSpPr>
            <p:nvPr/>
          </p:nvCxnSpPr>
          <p:spPr>
            <a:xfrm>
              <a:off x="6128471" y="1660260"/>
              <a:ext cx="1302148" cy="9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A848771F-B2BF-463C-A274-56CA46F106DF}"/>
              </a:ext>
            </a:extLst>
          </p:cNvPr>
          <p:cNvGrpSpPr/>
          <p:nvPr/>
        </p:nvGrpSpPr>
        <p:grpSpPr>
          <a:xfrm>
            <a:off x="6128471" y="3934364"/>
            <a:ext cx="1302148" cy="1692981"/>
            <a:chOff x="6128471" y="3235864"/>
            <a:chExt cx="1302148" cy="1692981"/>
          </a:xfrm>
        </p:grpSpPr>
        <p:sp>
          <p:nvSpPr>
            <p:cNvPr id="37" name="TextBox 36">
              <a:extLst>
                <a:ext uri="{FF2B5EF4-FFF2-40B4-BE49-F238E27FC236}">
                  <a16:creationId xmlns:a16="http://schemas.microsoft.com/office/drawing/2014/main" id="{F5D33B16-4DE9-436D-8E3C-3980C8BFD7B3}"/>
                </a:ext>
              </a:extLst>
            </p:cNvPr>
            <p:cNvSpPr txBox="1"/>
            <p:nvPr/>
          </p:nvSpPr>
          <p:spPr>
            <a:xfrm>
              <a:off x="6305742" y="4077571"/>
              <a:ext cx="518091" cy="307777"/>
            </a:xfrm>
            <a:prstGeom prst="rect">
              <a:avLst/>
            </a:prstGeom>
            <a:noFill/>
          </p:spPr>
          <p:txBody>
            <a:bodyPr wrap="none" rtlCol="0">
              <a:spAutoFit/>
            </a:bodyPr>
            <a:lstStyle/>
            <a:p>
              <a:pPr defTabSz="685800" fontAlgn="auto">
                <a:spcBef>
                  <a:spcPts val="0"/>
                </a:spcBef>
                <a:spcAft>
                  <a:spcPts val="0"/>
                </a:spcAft>
              </a:pPr>
              <a:r>
                <a:rPr lang="en-GB" sz="1400" dirty="0">
                  <a:solidFill>
                    <a:srgbClr val="FF0000"/>
                  </a:solidFill>
                  <a:latin typeface="+mj-lt"/>
                  <a:cs typeface="+mn-cs"/>
                </a:rPr>
                <a:t>Y/PY</a:t>
              </a:r>
            </a:p>
          </p:txBody>
        </p:sp>
        <p:sp>
          <p:nvSpPr>
            <p:cNvPr id="38" name="TextBox 37">
              <a:extLst>
                <a:ext uri="{FF2B5EF4-FFF2-40B4-BE49-F238E27FC236}">
                  <a16:creationId xmlns:a16="http://schemas.microsoft.com/office/drawing/2014/main" id="{4F562165-3A00-4951-A5A3-03E1C834FDD5}"/>
                </a:ext>
              </a:extLst>
            </p:cNvPr>
            <p:cNvSpPr txBox="1"/>
            <p:nvPr/>
          </p:nvSpPr>
          <p:spPr>
            <a:xfrm>
              <a:off x="6422120" y="3372803"/>
              <a:ext cx="803425" cy="307777"/>
            </a:xfrm>
            <a:prstGeom prst="rect">
              <a:avLst/>
            </a:prstGeom>
            <a:noFill/>
          </p:spPr>
          <p:txBody>
            <a:bodyPr wrap="none" rtlCol="0">
              <a:spAutoFit/>
            </a:bodyPr>
            <a:lstStyle/>
            <a:p>
              <a:pPr defTabSz="685800" fontAlgn="auto">
                <a:spcBef>
                  <a:spcPts val="0"/>
                </a:spcBef>
                <a:spcAft>
                  <a:spcPts val="0"/>
                </a:spcAft>
              </a:pPr>
              <a:r>
                <a:rPr lang="en-GB" sz="1400" dirty="0">
                  <a:solidFill>
                    <a:srgbClr val="00B050"/>
                  </a:solidFill>
                  <a:latin typeface="+mj-lt"/>
                  <a:cs typeface="+mn-cs"/>
                </a:rPr>
                <a:t>N/PN</a:t>
              </a:r>
              <a:r>
                <a:rPr lang="en-GB" sz="1400" dirty="0">
                  <a:solidFill>
                    <a:prstClr val="black"/>
                  </a:solidFill>
                  <a:latin typeface="+mj-lt"/>
                  <a:cs typeface="+mn-cs"/>
                </a:rPr>
                <a:t>/NI</a:t>
              </a:r>
            </a:p>
          </p:txBody>
        </p:sp>
        <p:cxnSp>
          <p:nvCxnSpPr>
            <p:cNvPr id="76" name="Straight Arrow Connector 75">
              <a:extLst>
                <a:ext uri="{FF2B5EF4-FFF2-40B4-BE49-F238E27FC236}">
                  <a16:creationId xmlns:a16="http://schemas.microsoft.com/office/drawing/2014/main" id="{5AD9F713-3EAA-47ED-85B4-6B4A803A3789}"/>
                </a:ext>
              </a:extLst>
            </p:cNvPr>
            <p:cNvCxnSpPr>
              <a:cxnSpLocks/>
              <a:stCxn id="44" idx="3"/>
              <a:endCxn id="46" idx="1"/>
            </p:cNvCxnSpPr>
            <p:nvPr/>
          </p:nvCxnSpPr>
          <p:spPr>
            <a:xfrm flipV="1">
              <a:off x="6128471" y="3235864"/>
              <a:ext cx="1302148" cy="23250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6BA1AFF3-EAC3-43CB-ADAF-109F5C8B7846}"/>
                </a:ext>
              </a:extLst>
            </p:cNvPr>
            <p:cNvCxnSpPr>
              <a:cxnSpLocks/>
              <a:stCxn id="44" idx="3"/>
              <a:endCxn id="47" idx="1"/>
            </p:cNvCxnSpPr>
            <p:nvPr/>
          </p:nvCxnSpPr>
          <p:spPr>
            <a:xfrm>
              <a:off x="6128471" y="3468366"/>
              <a:ext cx="1302148" cy="14604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922F3C0A-B826-47C9-A614-9751D106C41E}"/>
              </a:ext>
            </a:extLst>
          </p:cNvPr>
          <p:cNvGrpSpPr/>
          <p:nvPr/>
        </p:nvGrpSpPr>
        <p:grpSpPr>
          <a:xfrm>
            <a:off x="6128471" y="2384160"/>
            <a:ext cx="2604627" cy="1833704"/>
            <a:chOff x="6128471" y="1918162"/>
            <a:chExt cx="2604627" cy="1833704"/>
          </a:xfrm>
        </p:grpSpPr>
        <p:sp>
          <p:nvSpPr>
            <p:cNvPr id="46" name="Rectangle: Rounded Corners 45">
              <a:extLst>
                <a:ext uri="{FF2B5EF4-FFF2-40B4-BE49-F238E27FC236}">
                  <a16:creationId xmlns:a16="http://schemas.microsoft.com/office/drawing/2014/main" id="{99872FD8-0485-4352-91D9-A38D4873304F}"/>
                </a:ext>
              </a:extLst>
            </p:cNvPr>
            <p:cNvSpPr/>
            <p:nvPr/>
          </p:nvSpPr>
          <p:spPr>
            <a:xfrm>
              <a:off x="7430619" y="3184866"/>
              <a:ext cx="1302479" cy="5670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3400" fontAlgn="auto">
                <a:lnSpc>
                  <a:spcPct val="90000"/>
                </a:lnSpc>
                <a:spcAft>
                  <a:spcPct val="35000"/>
                </a:spcAft>
              </a:pPr>
              <a:r>
                <a:rPr lang="en-GB" dirty="0">
                  <a:solidFill>
                    <a:prstClr val="black"/>
                  </a:solidFill>
                  <a:latin typeface="+mj-lt"/>
                </a:rPr>
                <a:t>Some concerns</a:t>
              </a:r>
            </a:p>
          </p:txBody>
        </p:sp>
        <p:sp>
          <p:nvSpPr>
            <p:cNvPr id="36" name="TextBox 35">
              <a:extLst>
                <a:ext uri="{FF2B5EF4-FFF2-40B4-BE49-F238E27FC236}">
                  <a16:creationId xmlns:a16="http://schemas.microsoft.com/office/drawing/2014/main" id="{9E49C856-6CB6-4FF0-B523-B1DF6D508062}"/>
                </a:ext>
              </a:extLst>
            </p:cNvPr>
            <p:cNvSpPr txBox="1"/>
            <p:nvPr/>
          </p:nvSpPr>
          <p:spPr>
            <a:xfrm>
              <a:off x="6398807" y="2084422"/>
              <a:ext cx="518091" cy="307777"/>
            </a:xfrm>
            <a:prstGeom prst="rect">
              <a:avLst/>
            </a:prstGeom>
            <a:noFill/>
          </p:spPr>
          <p:txBody>
            <a:bodyPr wrap="none" rtlCol="0">
              <a:spAutoFit/>
            </a:bodyPr>
            <a:lstStyle/>
            <a:p>
              <a:pPr defTabSz="685800" fontAlgn="auto">
                <a:spcBef>
                  <a:spcPts val="0"/>
                </a:spcBef>
                <a:spcAft>
                  <a:spcPts val="0"/>
                </a:spcAft>
              </a:pPr>
              <a:r>
                <a:rPr lang="en-GB" sz="1400" dirty="0">
                  <a:solidFill>
                    <a:srgbClr val="FF0000"/>
                  </a:solidFill>
                  <a:latin typeface="+mj-lt"/>
                  <a:cs typeface="+mn-cs"/>
                </a:rPr>
                <a:t>Y/PY</a:t>
              </a:r>
            </a:p>
          </p:txBody>
        </p:sp>
        <p:cxnSp>
          <p:nvCxnSpPr>
            <p:cNvPr id="78" name="Straight Arrow Connector 77">
              <a:extLst>
                <a:ext uri="{FF2B5EF4-FFF2-40B4-BE49-F238E27FC236}">
                  <a16:creationId xmlns:a16="http://schemas.microsoft.com/office/drawing/2014/main" id="{67B7C0BD-7171-40D4-939E-B296A4F58A64}"/>
                </a:ext>
              </a:extLst>
            </p:cNvPr>
            <p:cNvCxnSpPr>
              <a:cxnSpLocks/>
              <a:stCxn id="42" idx="3"/>
              <a:endCxn id="46" idx="1"/>
            </p:cNvCxnSpPr>
            <p:nvPr/>
          </p:nvCxnSpPr>
          <p:spPr>
            <a:xfrm>
              <a:off x="6128471" y="1918162"/>
              <a:ext cx="1302148" cy="15502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E815DAAC-DF0F-4DB6-B45F-2343E26406AE}"/>
              </a:ext>
            </a:extLst>
          </p:cNvPr>
          <p:cNvGrpSpPr/>
          <p:nvPr/>
        </p:nvGrpSpPr>
        <p:grpSpPr>
          <a:xfrm>
            <a:off x="3842163" y="2384160"/>
            <a:ext cx="3588456" cy="1575604"/>
            <a:chOff x="3842163" y="2022396"/>
            <a:chExt cx="3588456" cy="1575604"/>
          </a:xfrm>
        </p:grpSpPr>
        <p:sp>
          <p:nvSpPr>
            <p:cNvPr id="33" name="TextBox 32">
              <a:extLst>
                <a:ext uri="{FF2B5EF4-FFF2-40B4-BE49-F238E27FC236}">
                  <a16:creationId xmlns:a16="http://schemas.microsoft.com/office/drawing/2014/main" id="{AC23B6FF-8D32-42C0-8D37-BA95BF766D54}"/>
                </a:ext>
              </a:extLst>
            </p:cNvPr>
            <p:cNvSpPr txBox="1"/>
            <p:nvPr/>
          </p:nvSpPr>
          <p:spPr>
            <a:xfrm>
              <a:off x="3982060" y="2275653"/>
              <a:ext cx="579005" cy="307777"/>
            </a:xfrm>
            <a:prstGeom prst="rect">
              <a:avLst/>
            </a:prstGeom>
            <a:noFill/>
          </p:spPr>
          <p:txBody>
            <a:bodyPr wrap="none" rtlCol="0">
              <a:spAutoFit/>
            </a:bodyPr>
            <a:lstStyle/>
            <a:p>
              <a:pPr defTabSz="685800" fontAlgn="auto">
                <a:spcBef>
                  <a:spcPts val="0"/>
                </a:spcBef>
                <a:spcAft>
                  <a:spcPts val="0"/>
                </a:spcAft>
              </a:pPr>
              <a:r>
                <a:rPr lang="en-GB" sz="1400" dirty="0">
                  <a:solidFill>
                    <a:srgbClr val="FF0000"/>
                  </a:solidFill>
                  <a:latin typeface="+mj-lt"/>
                  <a:cs typeface="+mn-cs"/>
                </a:rPr>
                <a:t>N/PN</a:t>
              </a:r>
            </a:p>
          </p:txBody>
        </p:sp>
        <p:cxnSp>
          <p:nvCxnSpPr>
            <p:cNvPr id="79" name="Straight Arrow Connector 78">
              <a:extLst>
                <a:ext uri="{FF2B5EF4-FFF2-40B4-BE49-F238E27FC236}">
                  <a16:creationId xmlns:a16="http://schemas.microsoft.com/office/drawing/2014/main" id="{9104BF3A-5EA0-4608-B1E8-C718CC253047}"/>
                </a:ext>
              </a:extLst>
            </p:cNvPr>
            <p:cNvCxnSpPr>
              <a:cxnSpLocks/>
              <a:stCxn id="43" idx="3"/>
              <a:endCxn id="46" idx="1"/>
            </p:cNvCxnSpPr>
            <p:nvPr/>
          </p:nvCxnSpPr>
          <p:spPr>
            <a:xfrm>
              <a:off x="3842163" y="2022396"/>
              <a:ext cx="3588456" cy="15756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EDB2BF30-2C47-41E4-80C5-98017C677891}"/>
              </a:ext>
            </a:extLst>
          </p:cNvPr>
          <p:cNvGrpSpPr/>
          <p:nvPr/>
        </p:nvGrpSpPr>
        <p:grpSpPr>
          <a:xfrm>
            <a:off x="1691512" y="4186407"/>
            <a:ext cx="7041586" cy="1724438"/>
            <a:chOff x="1691512" y="3670424"/>
            <a:chExt cx="7041586" cy="1724438"/>
          </a:xfrm>
        </p:grpSpPr>
        <p:sp>
          <p:nvSpPr>
            <p:cNvPr id="32" name="TextBox 31">
              <a:extLst>
                <a:ext uri="{FF2B5EF4-FFF2-40B4-BE49-F238E27FC236}">
                  <a16:creationId xmlns:a16="http://schemas.microsoft.com/office/drawing/2014/main" id="{C5EA8FB5-77DD-411B-BD0C-8230F9266902}"/>
                </a:ext>
              </a:extLst>
            </p:cNvPr>
            <p:cNvSpPr txBox="1"/>
            <p:nvPr/>
          </p:nvSpPr>
          <p:spPr>
            <a:xfrm>
              <a:off x="2045491" y="3842648"/>
              <a:ext cx="579005" cy="307777"/>
            </a:xfrm>
            <a:prstGeom prst="rect">
              <a:avLst/>
            </a:prstGeom>
            <a:noFill/>
          </p:spPr>
          <p:txBody>
            <a:bodyPr wrap="none" rtlCol="0">
              <a:spAutoFit/>
            </a:bodyPr>
            <a:lstStyle/>
            <a:p>
              <a:pPr defTabSz="685800" fontAlgn="auto">
                <a:spcBef>
                  <a:spcPts val="0"/>
                </a:spcBef>
                <a:spcAft>
                  <a:spcPts val="0"/>
                </a:spcAft>
              </a:pPr>
              <a:r>
                <a:rPr lang="en-GB" sz="1400" dirty="0">
                  <a:solidFill>
                    <a:srgbClr val="FF0000"/>
                  </a:solidFill>
                  <a:latin typeface="+mj-lt"/>
                  <a:cs typeface="+mn-cs"/>
                </a:rPr>
                <a:t>N/PN</a:t>
              </a:r>
            </a:p>
          </p:txBody>
        </p:sp>
        <p:sp>
          <p:nvSpPr>
            <p:cNvPr id="47" name="Rectangle: Rounded Corners 46">
              <a:extLst>
                <a:ext uri="{FF2B5EF4-FFF2-40B4-BE49-F238E27FC236}">
                  <a16:creationId xmlns:a16="http://schemas.microsoft.com/office/drawing/2014/main" id="{C30D8A9C-92D7-484F-8BFB-E623F4A30598}"/>
                </a:ext>
              </a:extLst>
            </p:cNvPr>
            <p:cNvSpPr/>
            <p:nvPr/>
          </p:nvSpPr>
          <p:spPr>
            <a:xfrm>
              <a:off x="7430619" y="4827862"/>
              <a:ext cx="1302479" cy="567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3400" fontAlgn="auto">
                <a:lnSpc>
                  <a:spcPct val="90000"/>
                </a:lnSpc>
                <a:spcAft>
                  <a:spcPct val="35000"/>
                </a:spcAft>
              </a:pPr>
              <a:r>
                <a:rPr lang="en-GB" dirty="0">
                  <a:solidFill>
                    <a:prstClr val="white"/>
                  </a:solidFill>
                  <a:latin typeface="+mj-lt"/>
                </a:rPr>
                <a:t>High risk</a:t>
              </a:r>
            </a:p>
          </p:txBody>
        </p:sp>
        <p:cxnSp>
          <p:nvCxnSpPr>
            <p:cNvPr id="80" name="Straight Connector 79">
              <a:extLst>
                <a:ext uri="{FF2B5EF4-FFF2-40B4-BE49-F238E27FC236}">
                  <a16:creationId xmlns:a16="http://schemas.microsoft.com/office/drawing/2014/main" id="{FC4DA491-E4D9-41B1-A86F-0B602FBBD190}"/>
                </a:ext>
              </a:extLst>
            </p:cNvPr>
            <p:cNvCxnSpPr>
              <a:cxnSpLocks/>
              <a:stCxn id="41" idx="3"/>
              <a:endCxn id="47" idx="1"/>
            </p:cNvCxnSpPr>
            <p:nvPr/>
          </p:nvCxnSpPr>
          <p:spPr>
            <a:xfrm>
              <a:off x="1691512" y="3670424"/>
              <a:ext cx="5739107" cy="1440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854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10" name="Rectangle 6"/>
          <p:cNvSpPr>
            <a:spLocks noGrp="1" noChangeArrowheads="1"/>
          </p:cNvSpPr>
          <p:nvPr>
            <p:ph type="title"/>
          </p:nvPr>
        </p:nvSpPr>
        <p:spPr>
          <a:prstGeom prst="rect">
            <a:avLst/>
          </a:prstGeom>
        </p:spPr>
        <p:txBody>
          <a:bodyPr/>
          <a:lstStyle/>
          <a:p>
            <a:r>
              <a:rPr lang="en-AU" dirty="0"/>
              <a:t>Risk of bias in randomized trials</a:t>
            </a:r>
          </a:p>
        </p:txBody>
      </p:sp>
      <p:grpSp>
        <p:nvGrpSpPr>
          <p:cNvPr id="3" name="Group 2">
            <a:extLst>
              <a:ext uri="{FF2B5EF4-FFF2-40B4-BE49-F238E27FC236}">
                <a16:creationId xmlns:a16="http://schemas.microsoft.com/office/drawing/2014/main" id="{0E544BC0-B9C9-4940-95F7-94934618E8C4}"/>
              </a:ext>
            </a:extLst>
          </p:cNvPr>
          <p:cNvGrpSpPr/>
          <p:nvPr/>
        </p:nvGrpSpPr>
        <p:grpSpPr>
          <a:xfrm>
            <a:off x="184013" y="1406102"/>
            <a:ext cx="8734500" cy="5326506"/>
            <a:chOff x="184013" y="1406102"/>
            <a:chExt cx="8734500" cy="5326506"/>
          </a:xfrm>
        </p:grpSpPr>
        <p:pic>
          <p:nvPicPr>
            <p:cNvPr id="37" name="Picture 36">
              <a:extLst>
                <a:ext uri="{FF2B5EF4-FFF2-40B4-BE49-F238E27FC236}">
                  <a16:creationId xmlns:a16="http://schemas.microsoft.com/office/drawing/2014/main" id="{8BC2D8E0-CC80-42E4-9237-590380A9CB4B}"/>
                </a:ext>
              </a:extLst>
            </p:cNvPr>
            <p:cNvPicPr>
              <a:picLocks noChangeAspect="1"/>
            </p:cNvPicPr>
            <p:nvPr/>
          </p:nvPicPr>
          <p:blipFill>
            <a:blip r:embed="rId3"/>
            <a:stretch>
              <a:fillRect/>
            </a:stretch>
          </p:blipFill>
          <p:spPr>
            <a:xfrm>
              <a:off x="7145317" y="2226133"/>
              <a:ext cx="1407413" cy="713984"/>
            </a:xfrm>
            <a:prstGeom prst="rect">
              <a:avLst/>
            </a:prstGeom>
          </p:spPr>
        </p:pic>
        <p:grpSp>
          <p:nvGrpSpPr>
            <p:cNvPr id="36" name="Group 35">
              <a:extLst>
                <a:ext uri="{FF2B5EF4-FFF2-40B4-BE49-F238E27FC236}">
                  <a16:creationId xmlns:a16="http://schemas.microsoft.com/office/drawing/2014/main" id="{A7F9EC53-65C9-4AFD-8BBD-74CCAFB00BD7}"/>
                </a:ext>
              </a:extLst>
            </p:cNvPr>
            <p:cNvGrpSpPr/>
            <p:nvPr/>
          </p:nvGrpSpPr>
          <p:grpSpPr>
            <a:xfrm>
              <a:off x="4504326" y="1411272"/>
              <a:ext cx="2109043" cy="4218884"/>
              <a:chOff x="4504326" y="1411272"/>
              <a:chExt cx="2109043" cy="4218884"/>
            </a:xfrm>
          </p:grpSpPr>
          <p:grpSp>
            <p:nvGrpSpPr>
              <p:cNvPr id="2" name="Group 3"/>
              <p:cNvGrpSpPr>
                <a:grpSpLocks/>
              </p:cNvGrpSpPr>
              <p:nvPr/>
            </p:nvGrpSpPr>
            <p:grpSpPr bwMode="auto">
              <a:xfrm>
                <a:off x="4504326" y="3215711"/>
                <a:ext cx="1394236" cy="2016128"/>
                <a:chOff x="3418" y="2395"/>
                <a:chExt cx="768" cy="1270"/>
              </a:xfrm>
            </p:grpSpPr>
            <p:cxnSp>
              <p:nvCxnSpPr>
                <p:cNvPr id="24612" name="AutoShape 4"/>
                <p:cNvCxnSpPr>
                  <a:cxnSpLocks noChangeShapeType="1"/>
                </p:cNvCxnSpPr>
                <p:nvPr/>
              </p:nvCxnSpPr>
              <p:spPr bwMode="auto">
                <a:xfrm rot="16200000" flipH="1">
                  <a:off x="3167" y="2646"/>
                  <a:ext cx="1270" cy="768"/>
                </a:xfrm>
                <a:prstGeom prst="curvedConnector3">
                  <a:avLst>
                    <a:gd name="adj1" fmla="val -634"/>
                  </a:avLst>
                </a:prstGeom>
                <a:noFill/>
                <a:ln w="57150">
                  <a:solidFill>
                    <a:schemeClr val="accent3"/>
                  </a:solidFill>
                  <a:round/>
                  <a:headEnd/>
                  <a:tailEnd type="triangle" w="med" len="med"/>
                </a:ln>
              </p:spPr>
            </p:cxnSp>
            <p:cxnSp>
              <p:nvCxnSpPr>
                <p:cNvPr id="24613" name="AutoShape 5"/>
                <p:cNvCxnSpPr>
                  <a:cxnSpLocks noChangeShapeType="1"/>
                </p:cNvCxnSpPr>
                <p:nvPr/>
              </p:nvCxnSpPr>
              <p:spPr bwMode="auto">
                <a:xfrm>
                  <a:off x="3622" y="3153"/>
                  <a:ext cx="560" cy="317"/>
                </a:xfrm>
                <a:prstGeom prst="curvedConnector3">
                  <a:avLst>
                    <a:gd name="adj1" fmla="val 50000"/>
                  </a:avLst>
                </a:prstGeom>
                <a:noFill/>
                <a:ln w="57150">
                  <a:solidFill>
                    <a:schemeClr val="accent3"/>
                  </a:solidFill>
                  <a:round/>
                  <a:headEnd/>
                  <a:tailEnd/>
                </a:ln>
              </p:spPr>
            </p:cxnSp>
          </p:grpSp>
          <p:sp>
            <p:nvSpPr>
              <p:cNvPr id="1071139" name="Text Box 35"/>
              <p:cNvSpPr txBox="1">
                <a:spLocks noChangeArrowheads="1"/>
              </p:cNvSpPr>
              <p:nvPr/>
            </p:nvSpPr>
            <p:spPr bwMode="auto">
              <a:xfrm>
                <a:off x="5215106" y="1411272"/>
                <a:ext cx="1398263" cy="4218884"/>
              </a:xfrm>
              <a:prstGeom prst="rect">
                <a:avLst/>
              </a:prstGeom>
              <a:noFill/>
              <a:ln w="9525">
                <a:solidFill>
                  <a:schemeClr val="accent2"/>
                </a:solidFill>
                <a:prstDash val="dash"/>
                <a:miter lim="800000"/>
                <a:headEnd/>
                <a:tailEnd/>
              </a:ln>
            </p:spPr>
            <p:txBody>
              <a:bodyPr anchor="t"/>
              <a:lstStyle/>
              <a:p>
                <a:pPr algn="ctr">
                  <a:spcBef>
                    <a:spcPct val="50000"/>
                  </a:spcBef>
                </a:pPr>
                <a:r>
                  <a:rPr lang="en-GB" i="1" dirty="0">
                    <a:solidFill>
                      <a:schemeClr val="bg2"/>
                    </a:solidFill>
                    <a:latin typeface="+mj-lt"/>
                  </a:rPr>
                  <a:t>Bias due to missing outcome data</a:t>
                </a:r>
              </a:p>
            </p:txBody>
          </p:sp>
        </p:grpSp>
        <p:sp>
          <p:nvSpPr>
            <p:cNvPr id="1071140" name="Text Box 36"/>
            <p:cNvSpPr txBox="1">
              <a:spLocks noChangeArrowheads="1"/>
            </p:cNvSpPr>
            <p:nvPr/>
          </p:nvSpPr>
          <p:spPr bwMode="auto">
            <a:xfrm>
              <a:off x="6779537" y="1406102"/>
              <a:ext cx="2138976" cy="3516174"/>
            </a:xfrm>
            <a:prstGeom prst="rect">
              <a:avLst/>
            </a:prstGeom>
            <a:noFill/>
            <a:ln w="9525">
              <a:solidFill>
                <a:schemeClr val="accent2"/>
              </a:solidFill>
              <a:prstDash val="dash"/>
              <a:miter lim="800000"/>
              <a:headEnd/>
              <a:tailEnd/>
            </a:ln>
          </p:spPr>
          <p:txBody>
            <a:bodyPr/>
            <a:lstStyle/>
            <a:p>
              <a:pPr algn="ctr">
                <a:spcBef>
                  <a:spcPct val="50000"/>
                </a:spcBef>
              </a:pPr>
              <a:r>
                <a:rPr lang="en-GB" i="1" dirty="0">
                  <a:solidFill>
                    <a:schemeClr val="bg2"/>
                  </a:solidFill>
                  <a:latin typeface="+mj-lt"/>
                </a:rPr>
                <a:t>Bias in measurement of the outcome</a:t>
              </a:r>
            </a:p>
          </p:txBody>
        </p:sp>
        <p:grpSp>
          <p:nvGrpSpPr>
            <p:cNvPr id="35" name="Group 34">
              <a:extLst>
                <a:ext uri="{FF2B5EF4-FFF2-40B4-BE49-F238E27FC236}">
                  <a16:creationId xmlns:a16="http://schemas.microsoft.com/office/drawing/2014/main" id="{C4301BFA-10B2-405E-846E-8366D4FA5437}"/>
                </a:ext>
              </a:extLst>
            </p:cNvPr>
            <p:cNvGrpSpPr/>
            <p:nvPr/>
          </p:nvGrpSpPr>
          <p:grpSpPr>
            <a:xfrm>
              <a:off x="2712860" y="1408382"/>
              <a:ext cx="2336079" cy="4221774"/>
              <a:chOff x="2712860" y="1408382"/>
              <a:chExt cx="2336079" cy="4221774"/>
            </a:xfrm>
          </p:grpSpPr>
          <p:sp>
            <p:nvSpPr>
              <p:cNvPr id="12" name="Freeform: Shape 11">
                <a:extLst>
                  <a:ext uri="{FF2B5EF4-FFF2-40B4-BE49-F238E27FC236}">
                    <a16:creationId xmlns:a16="http://schemas.microsoft.com/office/drawing/2014/main" id="{B14F203C-8F03-4022-9134-EBBCE64F77D5}"/>
                  </a:ext>
                </a:extLst>
              </p:cNvPr>
              <p:cNvSpPr/>
              <p:nvPr/>
            </p:nvSpPr>
            <p:spPr bwMode="auto">
              <a:xfrm>
                <a:off x="3927304" y="2573343"/>
                <a:ext cx="914400" cy="300948"/>
              </a:xfrm>
              <a:custGeom>
                <a:avLst/>
                <a:gdLst>
                  <a:gd name="connsiteX0" fmla="*/ 0 w 914400"/>
                  <a:gd name="connsiteY0" fmla="*/ 239697 h 239697"/>
                  <a:gd name="connsiteX1" fmla="*/ 417251 w 914400"/>
                  <a:gd name="connsiteY1" fmla="*/ 177553 h 239697"/>
                  <a:gd name="connsiteX2" fmla="*/ 612559 w 914400"/>
                  <a:gd name="connsiteY2" fmla="*/ 53266 h 239697"/>
                  <a:gd name="connsiteX3" fmla="*/ 914400 w 914400"/>
                  <a:gd name="connsiteY3" fmla="*/ 0 h 239697"/>
                </a:gdLst>
                <a:ahLst/>
                <a:cxnLst>
                  <a:cxn ang="0">
                    <a:pos x="connsiteX0" y="connsiteY0"/>
                  </a:cxn>
                  <a:cxn ang="0">
                    <a:pos x="connsiteX1" y="connsiteY1"/>
                  </a:cxn>
                  <a:cxn ang="0">
                    <a:pos x="connsiteX2" y="connsiteY2"/>
                  </a:cxn>
                  <a:cxn ang="0">
                    <a:pos x="connsiteX3" y="connsiteY3"/>
                  </a:cxn>
                </a:cxnLst>
                <a:rect l="l" t="t" r="r" b="b"/>
                <a:pathLst>
                  <a:path w="914400" h="239697">
                    <a:moveTo>
                      <a:pt x="0" y="239697"/>
                    </a:moveTo>
                    <a:cubicBezTo>
                      <a:pt x="157579" y="224161"/>
                      <a:pt x="315158" y="208625"/>
                      <a:pt x="417251" y="177553"/>
                    </a:cubicBezTo>
                    <a:cubicBezTo>
                      <a:pt x="519344" y="146481"/>
                      <a:pt x="529701" y="82858"/>
                      <a:pt x="612559" y="53266"/>
                    </a:cubicBezTo>
                    <a:cubicBezTo>
                      <a:pt x="695417" y="23674"/>
                      <a:pt x="735367" y="72501"/>
                      <a:pt x="914400" y="0"/>
                    </a:cubicBezTo>
                  </a:path>
                </a:pathLst>
              </a:custGeom>
              <a:noFill/>
              <a:ln w="57150" cap="flat" cmpd="sng" algn="ctr">
                <a:solidFill>
                  <a:schemeClr val="accent1">
                    <a:lumMod val="75000"/>
                    <a:lumOff val="2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1071138" name="Text Box 34"/>
              <p:cNvSpPr txBox="1">
                <a:spLocks noChangeArrowheads="1"/>
              </p:cNvSpPr>
              <p:nvPr/>
            </p:nvSpPr>
            <p:spPr bwMode="auto">
              <a:xfrm>
                <a:off x="2712860" y="1408382"/>
                <a:ext cx="2336079" cy="4221774"/>
              </a:xfrm>
              <a:prstGeom prst="rect">
                <a:avLst/>
              </a:prstGeom>
              <a:noFill/>
              <a:ln w="76200">
                <a:solidFill>
                  <a:schemeClr val="accent1">
                    <a:lumMod val="75000"/>
                    <a:lumOff val="25000"/>
                  </a:schemeClr>
                </a:solidFill>
                <a:prstDash val="solid"/>
                <a:miter lim="800000"/>
                <a:headEnd/>
                <a:tailEnd/>
              </a:ln>
            </p:spPr>
            <p:txBody>
              <a:bodyPr/>
              <a:lstStyle/>
              <a:p>
                <a:pPr algn="ctr">
                  <a:spcBef>
                    <a:spcPct val="50000"/>
                  </a:spcBef>
                </a:pPr>
                <a:r>
                  <a:rPr lang="en-GB" i="1" dirty="0">
                    <a:solidFill>
                      <a:schemeClr val="accent1">
                        <a:lumMod val="75000"/>
                        <a:lumOff val="25000"/>
                      </a:schemeClr>
                    </a:solidFill>
                    <a:latin typeface="+mj-lt"/>
                  </a:rPr>
                  <a:t>Bias due to deviations from intended intervention</a:t>
                </a:r>
              </a:p>
            </p:txBody>
          </p:sp>
          <p:sp>
            <p:nvSpPr>
              <p:cNvPr id="33" name="Freeform: Shape 32">
                <a:extLst>
                  <a:ext uri="{FF2B5EF4-FFF2-40B4-BE49-F238E27FC236}">
                    <a16:creationId xmlns:a16="http://schemas.microsoft.com/office/drawing/2014/main" id="{3322C874-FA16-406B-9891-4B5D8B6D9B9E}"/>
                  </a:ext>
                </a:extLst>
              </p:cNvPr>
              <p:cNvSpPr/>
              <p:nvPr/>
            </p:nvSpPr>
            <p:spPr bwMode="auto">
              <a:xfrm rot="5400000">
                <a:off x="3088515" y="2244903"/>
                <a:ext cx="365546" cy="748899"/>
              </a:xfrm>
              <a:custGeom>
                <a:avLst/>
                <a:gdLst>
                  <a:gd name="connsiteX0" fmla="*/ 0 w 914400"/>
                  <a:gd name="connsiteY0" fmla="*/ 239697 h 239697"/>
                  <a:gd name="connsiteX1" fmla="*/ 417251 w 914400"/>
                  <a:gd name="connsiteY1" fmla="*/ 177553 h 239697"/>
                  <a:gd name="connsiteX2" fmla="*/ 612559 w 914400"/>
                  <a:gd name="connsiteY2" fmla="*/ 53266 h 239697"/>
                  <a:gd name="connsiteX3" fmla="*/ 914400 w 914400"/>
                  <a:gd name="connsiteY3" fmla="*/ 0 h 239697"/>
                </a:gdLst>
                <a:ahLst/>
                <a:cxnLst>
                  <a:cxn ang="0">
                    <a:pos x="connsiteX0" y="connsiteY0"/>
                  </a:cxn>
                  <a:cxn ang="0">
                    <a:pos x="connsiteX1" y="connsiteY1"/>
                  </a:cxn>
                  <a:cxn ang="0">
                    <a:pos x="connsiteX2" y="connsiteY2"/>
                  </a:cxn>
                  <a:cxn ang="0">
                    <a:pos x="connsiteX3" y="connsiteY3"/>
                  </a:cxn>
                </a:cxnLst>
                <a:rect l="l" t="t" r="r" b="b"/>
                <a:pathLst>
                  <a:path w="914400" h="239697">
                    <a:moveTo>
                      <a:pt x="0" y="239697"/>
                    </a:moveTo>
                    <a:cubicBezTo>
                      <a:pt x="157579" y="224161"/>
                      <a:pt x="315158" y="208625"/>
                      <a:pt x="417251" y="177553"/>
                    </a:cubicBezTo>
                    <a:cubicBezTo>
                      <a:pt x="519344" y="146481"/>
                      <a:pt x="529701" y="82858"/>
                      <a:pt x="612559" y="53266"/>
                    </a:cubicBezTo>
                    <a:cubicBezTo>
                      <a:pt x="695417" y="23674"/>
                      <a:pt x="735367" y="72501"/>
                      <a:pt x="914400" y="0"/>
                    </a:cubicBezTo>
                  </a:path>
                </a:pathLst>
              </a:custGeom>
              <a:noFill/>
              <a:ln w="57150" cap="flat" cmpd="sng" algn="ctr">
                <a:solidFill>
                  <a:schemeClr val="accent1">
                    <a:lumMod val="75000"/>
                    <a:lumOff val="2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grpSp>
        <p:grpSp>
          <p:nvGrpSpPr>
            <p:cNvPr id="41" name="Group 40">
              <a:extLst>
                <a:ext uri="{FF2B5EF4-FFF2-40B4-BE49-F238E27FC236}">
                  <a16:creationId xmlns:a16="http://schemas.microsoft.com/office/drawing/2014/main" id="{DBA0F9C6-2ADB-41C6-B468-4E39EB217D55}"/>
                </a:ext>
              </a:extLst>
            </p:cNvPr>
            <p:cNvGrpSpPr/>
            <p:nvPr/>
          </p:nvGrpSpPr>
          <p:grpSpPr>
            <a:xfrm>
              <a:off x="6779536" y="5113780"/>
              <a:ext cx="2138976" cy="1618828"/>
              <a:chOff x="6779536" y="5113780"/>
              <a:chExt cx="2138976" cy="1618828"/>
            </a:xfrm>
          </p:grpSpPr>
          <p:sp>
            <p:nvSpPr>
              <p:cNvPr id="1071141" name="Text Box 37"/>
              <p:cNvSpPr txBox="1">
                <a:spLocks noChangeArrowheads="1"/>
              </p:cNvSpPr>
              <p:nvPr/>
            </p:nvSpPr>
            <p:spPr bwMode="auto">
              <a:xfrm>
                <a:off x="6779536" y="5113780"/>
                <a:ext cx="2138976" cy="1618828"/>
              </a:xfrm>
              <a:prstGeom prst="rect">
                <a:avLst/>
              </a:prstGeom>
              <a:noFill/>
              <a:ln w="9525">
                <a:solidFill>
                  <a:schemeClr val="accent2"/>
                </a:solidFill>
                <a:prstDash val="dash"/>
                <a:miter lim="800000"/>
                <a:headEnd/>
                <a:tailEnd/>
              </a:ln>
            </p:spPr>
            <p:txBody>
              <a:bodyPr anchor="b"/>
              <a:lstStyle/>
              <a:p>
                <a:pPr algn="ctr">
                  <a:spcBef>
                    <a:spcPct val="50000"/>
                  </a:spcBef>
                </a:pPr>
                <a:r>
                  <a:rPr lang="en-GB" i="1" dirty="0">
                    <a:solidFill>
                      <a:schemeClr val="bg2"/>
                    </a:solidFill>
                    <a:latin typeface="+mj-lt"/>
                  </a:rPr>
                  <a:t>Bias in selection of the reported result</a:t>
                </a:r>
              </a:p>
            </p:txBody>
          </p:sp>
          <p:pic>
            <p:nvPicPr>
              <p:cNvPr id="13" name="Picture 12">
                <a:extLst>
                  <a:ext uri="{FF2B5EF4-FFF2-40B4-BE49-F238E27FC236}">
                    <a16:creationId xmlns:a16="http://schemas.microsoft.com/office/drawing/2014/main" id="{080CBC51-2FD4-44A2-AF97-5EB2E7BDAC72}"/>
                  </a:ext>
                </a:extLst>
              </p:cNvPr>
              <p:cNvPicPr>
                <a:picLocks noChangeAspect="1"/>
              </p:cNvPicPr>
              <p:nvPr/>
            </p:nvPicPr>
            <p:blipFill>
              <a:blip r:embed="rId4"/>
              <a:stretch>
                <a:fillRect/>
              </a:stretch>
            </p:blipFill>
            <p:spPr>
              <a:xfrm>
                <a:off x="8068127" y="5527381"/>
                <a:ext cx="566459" cy="539300"/>
              </a:xfrm>
              <a:prstGeom prst="rect">
                <a:avLst/>
              </a:prstGeom>
            </p:spPr>
          </p:pic>
          <p:sp>
            <p:nvSpPr>
              <p:cNvPr id="20" name="TextBox 19">
                <a:extLst>
                  <a:ext uri="{FF2B5EF4-FFF2-40B4-BE49-F238E27FC236}">
                    <a16:creationId xmlns:a16="http://schemas.microsoft.com/office/drawing/2014/main" id="{FE5BE201-D2FA-4163-AF42-9E0695150FB4}"/>
                  </a:ext>
                </a:extLst>
              </p:cNvPr>
              <p:cNvSpPr txBox="1"/>
              <p:nvPr/>
            </p:nvSpPr>
            <p:spPr>
              <a:xfrm>
                <a:off x="6981394" y="5182250"/>
                <a:ext cx="1325577" cy="830997"/>
              </a:xfrm>
              <a:prstGeom prst="rect">
                <a:avLst/>
              </a:prstGeom>
              <a:noFill/>
            </p:spPr>
            <p:txBody>
              <a:bodyPr wrap="square" rtlCol="0">
                <a:spAutoFit/>
              </a:bodyPr>
              <a:lstStyle/>
              <a:p>
                <a:r>
                  <a:rPr lang="en-GB" sz="1600" dirty="0"/>
                  <a:t>1.02     3.87</a:t>
                </a:r>
              </a:p>
              <a:p>
                <a:r>
                  <a:rPr lang="en-GB" sz="1600" dirty="0"/>
                  <a:t>2.20     4.32</a:t>
                </a:r>
              </a:p>
              <a:p>
                <a:r>
                  <a:rPr lang="en-GB" sz="1600" dirty="0"/>
                  <a:t>1.38     </a:t>
                </a:r>
                <a:r>
                  <a:rPr lang="en-GB" sz="1600" b="1" dirty="0">
                    <a:solidFill>
                      <a:srgbClr val="FF0000"/>
                    </a:solidFill>
                  </a:rPr>
                  <a:t>5.44</a:t>
                </a:r>
              </a:p>
            </p:txBody>
          </p:sp>
        </p:grpSp>
        <p:grpSp>
          <p:nvGrpSpPr>
            <p:cNvPr id="31" name="Group 30">
              <a:extLst>
                <a:ext uri="{FF2B5EF4-FFF2-40B4-BE49-F238E27FC236}">
                  <a16:creationId xmlns:a16="http://schemas.microsoft.com/office/drawing/2014/main" id="{B393825C-9D53-4FB6-92D5-DB1E6B77B6E1}"/>
                </a:ext>
              </a:extLst>
            </p:cNvPr>
            <p:cNvGrpSpPr/>
            <p:nvPr/>
          </p:nvGrpSpPr>
          <p:grpSpPr>
            <a:xfrm>
              <a:off x="344221" y="2864447"/>
              <a:ext cx="8396111" cy="1935470"/>
              <a:chOff x="344221" y="2864447"/>
              <a:chExt cx="8396111" cy="1935470"/>
            </a:xfrm>
          </p:grpSpPr>
          <p:sp>
            <p:nvSpPr>
              <p:cNvPr id="24606" name="Text Box 12"/>
              <p:cNvSpPr txBox="1">
                <a:spLocks noChangeArrowheads="1"/>
              </p:cNvSpPr>
              <p:nvPr/>
            </p:nvSpPr>
            <p:spPr bwMode="blackWhite">
              <a:xfrm>
                <a:off x="2889035" y="2864447"/>
                <a:ext cx="1980000" cy="720000"/>
              </a:xfrm>
              <a:prstGeom prst="rect">
                <a:avLst/>
              </a:prstGeom>
              <a:solidFill>
                <a:schemeClr val="bg2"/>
              </a:solidFill>
              <a:ln w="9525">
                <a:solidFill>
                  <a:schemeClr val="tx1"/>
                </a:solidFill>
                <a:miter lim="800000"/>
                <a:headEnd/>
                <a:tailEnd/>
              </a:ln>
            </p:spPr>
            <p:txBody>
              <a:bodyPr anchor="ctr">
                <a:noAutofit/>
              </a:bodyPr>
              <a:lstStyle/>
              <a:p>
                <a:pPr algn="ctr">
                  <a:spcBef>
                    <a:spcPct val="50000"/>
                  </a:spcBef>
                </a:pPr>
                <a:r>
                  <a:rPr lang="en-GB" sz="2400" dirty="0">
                    <a:solidFill>
                      <a:schemeClr val="accent6"/>
                    </a:solidFill>
                    <a:latin typeface="+mj-lt"/>
                  </a:rPr>
                  <a:t>Experimental</a:t>
                </a:r>
                <a:endParaRPr lang="en-GB" sz="3600" dirty="0">
                  <a:solidFill>
                    <a:schemeClr val="accent6"/>
                  </a:solidFill>
                  <a:latin typeface="+mj-lt"/>
                </a:endParaRPr>
              </a:p>
            </p:txBody>
          </p:sp>
          <p:sp>
            <p:nvSpPr>
              <p:cNvPr id="24607" name="Text Box 13"/>
              <p:cNvSpPr txBox="1">
                <a:spLocks noChangeArrowheads="1"/>
              </p:cNvSpPr>
              <p:nvPr/>
            </p:nvSpPr>
            <p:spPr bwMode="blackWhite">
              <a:xfrm>
                <a:off x="2889035" y="4079917"/>
                <a:ext cx="1980000" cy="720000"/>
              </a:xfrm>
              <a:prstGeom prst="rect">
                <a:avLst/>
              </a:prstGeom>
              <a:solidFill>
                <a:schemeClr val="bg2"/>
              </a:solidFill>
              <a:ln w="9525">
                <a:solidFill>
                  <a:schemeClr val="tx1"/>
                </a:solidFill>
                <a:miter lim="800000"/>
                <a:headEnd/>
                <a:tailEnd/>
              </a:ln>
            </p:spPr>
            <p:txBody>
              <a:bodyPr anchor="ctr">
                <a:noAutofit/>
              </a:bodyPr>
              <a:lstStyle/>
              <a:p>
                <a:pPr algn="ctr">
                  <a:spcBef>
                    <a:spcPct val="50000"/>
                  </a:spcBef>
                </a:pPr>
                <a:r>
                  <a:rPr lang="en-GB" sz="2400" dirty="0">
                    <a:solidFill>
                      <a:schemeClr val="accent6"/>
                    </a:solidFill>
                    <a:latin typeface="+mj-lt"/>
                  </a:rPr>
                  <a:t>Comparator</a:t>
                </a:r>
                <a:endParaRPr lang="en-GB" sz="3600" dirty="0">
                  <a:solidFill>
                    <a:schemeClr val="accent6"/>
                  </a:solidFill>
                  <a:latin typeface="+mj-lt"/>
                </a:endParaRPr>
              </a:p>
            </p:txBody>
          </p:sp>
          <p:sp>
            <p:nvSpPr>
              <p:cNvPr id="24603" name="Line 9"/>
              <p:cNvSpPr>
                <a:spLocks noChangeShapeType="1"/>
              </p:cNvSpPr>
              <p:nvPr/>
            </p:nvSpPr>
            <p:spPr bwMode="blackWhite">
              <a:xfrm flipV="1">
                <a:off x="4889130" y="4435974"/>
                <a:ext cx="2124000" cy="0"/>
              </a:xfrm>
              <a:prstGeom prst="line">
                <a:avLst/>
              </a:prstGeom>
              <a:noFill/>
              <a:ln w="38100">
                <a:solidFill>
                  <a:schemeClr val="tx1"/>
                </a:solidFill>
                <a:round/>
                <a:headEnd/>
                <a:tailEnd/>
              </a:ln>
            </p:spPr>
            <p:txBody>
              <a:bodyPr wrap="none" anchor="ctr"/>
              <a:lstStyle/>
              <a:p>
                <a:endParaRPr lang="en-GB">
                  <a:solidFill>
                    <a:srgbClr val="002060"/>
                  </a:solidFill>
                  <a:latin typeface="Calibri" panose="020F0502020204030204" pitchFamily="34" charset="0"/>
                </a:endParaRPr>
              </a:p>
            </p:txBody>
          </p:sp>
          <p:sp>
            <p:nvSpPr>
              <p:cNvPr id="24604" name="Line 10"/>
              <p:cNvSpPr>
                <a:spLocks noChangeShapeType="1"/>
              </p:cNvSpPr>
              <p:nvPr/>
            </p:nvSpPr>
            <p:spPr bwMode="blackWhite">
              <a:xfrm>
                <a:off x="4889130" y="3219467"/>
                <a:ext cx="2124000" cy="1"/>
              </a:xfrm>
              <a:prstGeom prst="line">
                <a:avLst/>
              </a:prstGeom>
              <a:noFill/>
              <a:ln w="38100">
                <a:solidFill>
                  <a:schemeClr val="tx1"/>
                </a:solidFill>
                <a:round/>
                <a:headEnd/>
                <a:tailEnd/>
              </a:ln>
            </p:spPr>
            <p:txBody>
              <a:bodyPr wrap="none" anchor="ctr"/>
              <a:lstStyle/>
              <a:p>
                <a:endParaRPr lang="en-GB">
                  <a:solidFill>
                    <a:srgbClr val="002060"/>
                  </a:solidFill>
                  <a:latin typeface="Calibri" panose="020F0502020204030204" pitchFamily="34" charset="0"/>
                </a:endParaRPr>
              </a:p>
            </p:txBody>
          </p:sp>
          <p:sp>
            <p:nvSpPr>
              <p:cNvPr id="24608" name="Line 14"/>
              <p:cNvSpPr>
                <a:spLocks noChangeShapeType="1"/>
              </p:cNvSpPr>
              <p:nvPr/>
            </p:nvSpPr>
            <p:spPr bwMode="blackWhite">
              <a:xfrm flipV="1">
                <a:off x="1301236" y="3213270"/>
                <a:ext cx="1595602" cy="612000"/>
              </a:xfrm>
              <a:prstGeom prst="line">
                <a:avLst/>
              </a:prstGeom>
              <a:noFill/>
              <a:ln w="38100">
                <a:solidFill>
                  <a:schemeClr val="tx1"/>
                </a:solidFill>
                <a:round/>
                <a:headEnd/>
                <a:tailEnd/>
              </a:ln>
            </p:spPr>
            <p:txBody>
              <a:bodyPr wrap="none" anchor="ctr"/>
              <a:lstStyle/>
              <a:p>
                <a:endParaRPr lang="en-GB">
                  <a:solidFill>
                    <a:srgbClr val="002060"/>
                  </a:solidFill>
                  <a:latin typeface="Calibri" panose="020F0502020204030204" pitchFamily="34" charset="0"/>
                </a:endParaRPr>
              </a:p>
            </p:txBody>
          </p:sp>
          <p:sp>
            <p:nvSpPr>
              <p:cNvPr id="24609" name="Line 15"/>
              <p:cNvSpPr>
                <a:spLocks noChangeShapeType="1"/>
              </p:cNvSpPr>
              <p:nvPr/>
            </p:nvSpPr>
            <p:spPr bwMode="blackWhite">
              <a:xfrm>
                <a:off x="1301672" y="3825407"/>
                <a:ext cx="1595166" cy="612000"/>
              </a:xfrm>
              <a:prstGeom prst="line">
                <a:avLst/>
              </a:prstGeom>
              <a:noFill/>
              <a:ln w="38100">
                <a:solidFill>
                  <a:schemeClr val="tx1"/>
                </a:solidFill>
                <a:round/>
                <a:headEnd/>
                <a:tailEnd/>
              </a:ln>
            </p:spPr>
            <p:txBody>
              <a:bodyPr wrap="none" anchor="ctr"/>
              <a:lstStyle/>
              <a:p>
                <a:endParaRPr lang="en-GB">
                  <a:solidFill>
                    <a:srgbClr val="002060"/>
                  </a:solidFill>
                  <a:latin typeface="Calibri" panose="020F0502020204030204" pitchFamily="34" charset="0"/>
                </a:endParaRPr>
              </a:p>
            </p:txBody>
          </p:sp>
          <p:pic>
            <p:nvPicPr>
              <p:cNvPr id="8" name="Picture 7">
                <a:extLst>
                  <a:ext uri="{FF2B5EF4-FFF2-40B4-BE49-F238E27FC236}">
                    <a16:creationId xmlns:a16="http://schemas.microsoft.com/office/drawing/2014/main" id="{057C8748-7679-47D1-BC25-62EDE7EDE3C3}"/>
                  </a:ext>
                </a:extLst>
              </p:cNvPr>
              <p:cNvPicPr>
                <a:picLocks noChangeAspect="1"/>
              </p:cNvPicPr>
              <p:nvPr/>
            </p:nvPicPr>
            <p:blipFill>
              <a:blip r:embed="rId5"/>
              <a:stretch>
                <a:fillRect/>
              </a:stretch>
            </p:blipFill>
            <p:spPr>
              <a:xfrm>
                <a:off x="344221" y="3320945"/>
                <a:ext cx="964350" cy="964350"/>
              </a:xfrm>
              <a:prstGeom prst="rect">
                <a:avLst/>
              </a:prstGeom>
            </p:spPr>
          </p:pic>
          <p:sp>
            <p:nvSpPr>
              <p:cNvPr id="38" name="Text Box 12">
                <a:extLst>
                  <a:ext uri="{FF2B5EF4-FFF2-40B4-BE49-F238E27FC236}">
                    <a16:creationId xmlns:a16="http://schemas.microsoft.com/office/drawing/2014/main" id="{1943F56A-8C8F-4DD5-8796-9C110549664C}"/>
                  </a:ext>
                </a:extLst>
              </p:cNvPr>
              <p:cNvSpPr txBox="1">
                <a:spLocks noChangeArrowheads="1"/>
              </p:cNvSpPr>
              <p:nvPr/>
            </p:nvSpPr>
            <p:spPr bwMode="blackWhite">
              <a:xfrm>
                <a:off x="6981394" y="2864447"/>
                <a:ext cx="1758938" cy="720000"/>
              </a:xfrm>
              <a:prstGeom prst="rect">
                <a:avLst/>
              </a:prstGeom>
              <a:solidFill>
                <a:schemeClr val="accent6"/>
              </a:solidFill>
              <a:ln w="9525">
                <a:solidFill>
                  <a:schemeClr val="tx1"/>
                </a:solidFill>
                <a:miter lim="800000"/>
                <a:headEnd/>
                <a:tailEnd/>
              </a:ln>
            </p:spPr>
            <p:txBody>
              <a:bodyPr anchor="ctr">
                <a:noAutofit/>
              </a:bodyPr>
              <a:lstStyle/>
              <a:p>
                <a:pPr algn="ctr">
                  <a:spcBef>
                    <a:spcPct val="50000"/>
                  </a:spcBef>
                </a:pPr>
                <a:r>
                  <a:rPr lang="en-GB" sz="2400" dirty="0">
                    <a:solidFill>
                      <a:schemeClr val="bg2"/>
                    </a:solidFill>
                    <a:latin typeface="+mj-lt"/>
                  </a:rPr>
                  <a:t>Outcome</a:t>
                </a:r>
                <a:endParaRPr lang="en-GB" sz="3600" dirty="0">
                  <a:solidFill>
                    <a:schemeClr val="bg2"/>
                  </a:solidFill>
                  <a:latin typeface="+mj-lt"/>
                </a:endParaRPr>
              </a:p>
            </p:txBody>
          </p:sp>
          <p:sp>
            <p:nvSpPr>
              <p:cNvPr id="39" name="Text Box 13">
                <a:extLst>
                  <a:ext uri="{FF2B5EF4-FFF2-40B4-BE49-F238E27FC236}">
                    <a16:creationId xmlns:a16="http://schemas.microsoft.com/office/drawing/2014/main" id="{72EF3FE3-AC89-4297-AB5A-38C565D97C64}"/>
                  </a:ext>
                </a:extLst>
              </p:cNvPr>
              <p:cNvSpPr txBox="1">
                <a:spLocks noChangeArrowheads="1"/>
              </p:cNvSpPr>
              <p:nvPr/>
            </p:nvSpPr>
            <p:spPr bwMode="blackWhite">
              <a:xfrm>
                <a:off x="6981394" y="4079917"/>
                <a:ext cx="1758938" cy="720000"/>
              </a:xfrm>
              <a:prstGeom prst="rect">
                <a:avLst/>
              </a:prstGeom>
              <a:solidFill>
                <a:schemeClr val="accent6"/>
              </a:solidFill>
              <a:ln w="9525">
                <a:solidFill>
                  <a:schemeClr val="tx1"/>
                </a:solidFill>
                <a:miter lim="800000"/>
                <a:headEnd/>
                <a:tailEnd/>
              </a:ln>
            </p:spPr>
            <p:txBody>
              <a:bodyPr anchor="ctr">
                <a:noAutofit/>
              </a:bodyPr>
              <a:lstStyle/>
              <a:p>
                <a:pPr algn="ctr">
                  <a:spcBef>
                    <a:spcPct val="50000"/>
                  </a:spcBef>
                </a:pPr>
                <a:r>
                  <a:rPr lang="en-GB" sz="2400" dirty="0">
                    <a:solidFill>
                      <a:schemeClr val="bg2"/>
                    </a:solidFill>
                    <a:latin typeface="+mj-lt"/>
                  </a:rPr>
                  <a:t>Outcome</a:t>
                </a:r>
                <a:endParaRPr lang="en-GB" sz="3600" dirty="0">
                  <a:solidFill>
                    <a:schemeClr val="bg2"/>
                  </a:solidFill>
                  <a:latin typeface="+mj-lt"/>
                </a:endParaRPr>
              </a:p>
            </p:txBody>
          </p:sp>
        </p:grpSp>
        <p:grpSp>
          <p:nvGrpSpPr>
            <p:cNvPr id="34" name="Group 33">
              <a:extLst>
                <a:ext uri="{FF2B5EF4-FFF2-40B4-BE49-F238E27FC236}">
                  <a16:creationId xmlns:a16="http://schemas.microsoft.com/office/drawing/2014/main" id="{3809E98D-F155-4545-B95C-81387CA96756}"/>
                </a:ext>
              </a:extLst>
            </p:cNvPr>
            <p:cNvGrpSpPr/>
            <p:nvPr/>
          </p:nvGrpSpPr>
          <p:grpSpPr>
            <a:xfrm>
              <a:off x="184013" y="1408382"/>
              <a:ext cx="2336079" cy="4221775"/>
              <a:chOff x="184013" y="1408382"/>
              <a:chExt cx="2336079" cy="4221775"/>
            </a:xfrm>
          </p:grpSpPr>
          <p:sp>
            <p:nvSpPr>
              <p:cNvPr id="1071137" name="Text Box 33"/>
              <p:cNvSpPr txBox="1">
                <a:spLocks noChangeArrowheads="1"/>
              </p:cNvSpPr>
              <p:nvPr/>
            </p:nvSpPr>
            <p:spPr bwMode="auto">
              <a:xfrm>
                <a:off x="184013" y="1408382"/>
                <a:ext cx="2336079" cy="4221775"/>
              </a:xfrm>
              <a:prstGeom prst="rect">
                <a:avLst/>
              </a:prstGeom>
              <a:noFill/>
              <a:ln w="9525">
                <a:solidFill>
                  <a:schemeClr val="accent2"/>
                </a:solidFill>
                <a:prstDash val="dash"/>
                <a:miter lim="800000"/>
                <a:headEnd/>
                <a:tailEnd/>
              </a:ln>
            </p:spPr>
            <p:txBody>
              <a:bodyPr/>
              <a:lstStyle/>
              <a:p>
                <a:pPr algn="ctr">
                  <a:spcBef>
                    <a:spcPct val="50000"/>
                  </a:spcBef>
                </a:pPr>
                <a:r>
                  <a:rPr lang="en-GB" i="1" dirty="0">
                    <a:solidFill>
                      <a:schemeClr val="bg2"/>
                    </a:solidFill>
                    <a:latin typeface="+mj-lt"/>
                  </a:rPr>
                  <a:t>Bias arising from the randomization process</a:t>
                </a:r>
              </a:p>
            </p:txBody>
          </p:sp>
          <p:grpSp>
            <p:nvGrpSpPr>
              <p:cNvPr id="28" name="Group 27">
                <a:extLst>
                  <a:ext uri="{FF2B5EF4-FFF2-40B4-BE49-F238E27FC236}">
                    <a16:creationId xmlns:a16="http://schemas.microsoft.com/office/drawing/2014/main" id="{5C9B72FB-FA65-4DC2-9044-5450C5318393}"/>
                  </a:ext>
                </a:extLst>
              </p:cNvPr>
              <p:cNvGrpSpPr/>
              <p:nvPr/>
            </p:nvGrpSpPr>
            <p:grpSpPr>
              <a:xfrm>
                <a:off x="1218425" y="4162513"/>
                <a:ext cx="1029939" cy="1232881"/>
                <a:chOff x="249086" y="2468774"/>
                <a:chExt cx="1212307" cy="1451184"/>
              </a:xfrm>
            </p:grpSpPr>
            <p:pic>
              <p:nvPicPr>
                <p:cNvPr id="27" name="Picture 26">
                  <a:extLst>
                    <a:ext uri="{FF2B5EF4-FFF2-40B4-BE49-F238E27FC236}">
                      <a16:creationId xmlns:a16="http://schemas.microsoft.com/office/drawing/2014/main" id="{CAE674AE-BE3C-4318-A49C-A6B918EC5544}"/>
                    </a:ext>
                  </a:extLst>
                </p:cNvPr>
                <p:cNvPicPr>
                  <a:picLocks noChangeAspect="1"/>
                </p:cNvPicPr>
                <p:nvPr/>
              </p:nvPicPr>
              <p:blipFill>
                <a:blip r:embed="rId6"/>
                <a:stretch>
                  <a:fillRect/>
                </a:stretch>
              </p:blipFill>
              <p:spPr>
                <a:xfrm rot="8578860">
                  <a:off x="249086" y="3152004"/>
                  <a:ext cx="1212307" cy="767954"/>
                </a:xfrm>
                <a:prstGeom prst="rect">
                  <a:avLst/>
                </a:prstGeom>
              </p:spPr>
            </p:pic>
            <p:pic>
              <p:nvPicPr>
                <p:cNvPr id="25" name="Picture 24" descr="A picture containing object, clock&#10;&#10;Description automatically generated">
                  <a:extLst>
                    <a:ext uri="{FF2B5EF4-FFF2-40B4-BE49-F238E27FC236}">
                      <a16:creationId xmlns:a16="http://schemas.microsoft.com/office/drawing/2014/main" id="{77D2D378-7A61-46C8-A91B-50566722C3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537422">
                  <a:off x="267686" y="2468774"/>
                  <a:ext cx="983759" cy="983759"/>
                </a:xfrm>
                <a:prstGeom prst="rect">
                  <a:avLst/>
                </a:prstGeom>
              </p:spPr>
            </p:pic>
          </p:grpSp>
        </p:grpSp>
      </p:grpSp>
    </p:spTree>
    <p:extLst>
      <p:ext uri="{BB962C8B-B14F-4D97-AF65-F5344CB8AC3E}">
        <p14:creationId xmlns:p14="http://schemas.microsoft.com/office/powerpoint/2010/main" val="37826619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1">
            <a:extLst>
              <a:ext uri="{FF2B5EF4-FFF2-40B4-BE49-F238E27FC236}">
                <a16:creationId xmlns:a16="http://schemas.microsoft.com/office/drawing/2014/main" id="{6174994A-0522-4B0C-A248-D515F713C6CB}"/>
              </a:ext>
            </a:extLst>
          </p:cNvPr>
          <p:cNvGraphicFramePr>
            <a:graphicFrameLocks noGrp="1"/>
          </p:cNvGraphicFramePr>
          <p:nvPr>
            <p:ph idx="1"/>
            <p:extLst>
              <p:ext uri="{D42A27DB-BD31-4B8C-83A1-F6EECF244321}">
                <p14:modId xmlns:p14="http://schemas.microsoft.com/office/powerpoint/2010/main" val="187122082"/>
              </p:ext>
            </p:extLst>
          </p:nvPr>
        </p:nvGraphicFramePr>
        <p:xfrm>
          <a:off x="186046" y="3087147"/>
          <a:ext cx="8299156" cy="3560240"/>
        </p:xfrm>
        <a:graphic>
          <a:graphicData uri="http://schemas.openxmlformats.org/drawingml/2006/table">
            <a:tbl>
              <a:tblPr firstRow="1" bandRow="1">
                <a:tableStyleId>{2D5ABB26-0587-4C30-8999-92F81FD0307C}</a:tableStyleId>
              </a:tblPr>
              <a:tblGrid>
                <a:gridCol w="4149578">
                  <a:extLst>
                    <a:ext uri="{9D8B030D-6E8A-4147-A177-3AD203B41FA5}">
                      <a16:colId xmlns:a16="http://schemas.microsoft.com/office/drawing/2014/main" val="4005130972"/>
                    </a:ext>
                  </a:extLst>
                </a:gridCol>
                <a:gridCol w="4149578">
                  <a:extLst>
                    <a:ext uri="{9D8B030D-6E8A-4147-A177-3AD203B41FA5}">
                      <a16:colId xmlns:a16="http://schemas.microsoft.com/office/drawing/2014/main" val="2564657422"/>
                    </a:ext>
                  </a:extLst>
                </a:gridCol>
              </a:tblGrid>
              <a:tr h="178012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03229125"/>
                  </a:ext>
                </a:extLst>
              </a:tr>
              <a:tr h="178012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6613153"/>
                  </a:ext>
                </a:extLst>
              </a:tr>
            </a:tbl>
          </a:graphicData>
        </a:graphic>
      </p:graphicFrame>
      <p:pic>
        <p:nvPicPr>
          <p:cNvPr id="80" name="Picture 79" descr="A drawing of a cartoon character&#10;&#10;Description automatically generated">
            <a:extLst>
              <a:ext uri="{FF2B5EF4-FFF2-40B4-BE49-F238E27FC236}">
                <a16:creationId xmlns:a16="http://schemas.microsoft.com/office/drawing/2014/main" id="{5C4241FA-FBBD-46D1-A466-722A82A50C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369" y="3540212"/>
            <a:ext cx="1168976" cy="1203358"/>
          </a:xfrm>
          <a:prstGeom prst="rect">
            <a:avLst/>
          </a:prstGeom>
        </p:spPr>
      </p:pic>
      <p:sp>
        <p:nvSpPr>
          <p:cNvPr id="2" name="Title 1">
            <a:extLst>
              <a:ext uri="{FF2B5EF4-FFF2-40B4-BE49-F238E27FC236}">
                <a16:creationId xmlns:a16="http://schemas.microsoft.com/office/drawing/2014/main" id="{436ADBFB-3BED-4E08-8773-6308A160626D}"/>
              </a:ext>
            </a:extLst>
          </p:cNvPr>
          <p:cNvSpPr>
            <a:spLocks noGrp="1"/>
          </p:cNvSpPr>
          <p:nvPr>
            <p:ph type="title"/>
          </p:nvPr>
        </p:nvSpPr>
        <p:spPr>
          <a:xfrm>
            <a:off x="2416030" y="166493"/>
            <a:ext cx="5937857" cy="1094086"/>
          </a:xfrm>
        </p:spPr>
        <p:txBody>
          <a:bodyPr/>
          <a:lstStyle/>
          <a:p>
            <a:r>
              <a:rPr lang="en-GB" dirty="0"/>
              <a:t>What are deviations from intended intervention?</a:t>
            </a:r>
          </a:p>
        </p:txBody>
      </p:sp>
      <p:sp>
        <p:nvSpPr>
          <p:cNvPr id="10" name="TextBox 9">
            <a:extLst>
              <a:ext uri="{FF2B5EF4-FFF2-40B4-BE49-F238E27FC236}">
                <a16:creationId xmlns:a16="http://schemas.microsoft.com/office/drawing/2014/main" id="{17E4F2C1-B022-423D-B478-19C7CE50B5B6}"/>
              </a:ext>
            </a:extLst>
          </p:cNvPr>
          <p:cNvSpPr txBox="1"/>
          <p:nvPr/>
        </p:nvSpPr>
        <p:spPr>
          <a:xfrm>
            <a:off x="230188" y="1998263"/>
            <a:ext cx="4582390" cy="461665"/>
          </a:xfrm>
          <a:prstGeom prst="rect">
            <a:avLst/>
          </a:prstGeom>
          <a:noFill/>
        </p:spPr>
        <p:txBody>
          <a:bodyPr wrap="square" rtlCol="0">
            <a:spAutoFit/>
          </a:bodyPr>
          <a:lstStyle/>
          <a:p>
            <a:r>
              <a:rPr lang="en-GB" sz="2400" dirty="0">
                <a:solidFill>
                  <a:schemeClr val="bg2"/>
                </a:solidFill>
              </a:rPr>
              <a:t>Intended intervention protocol:</a:t>
            </a:r>
          </a:p>
        </p:txBody>
      </p:sp>
      <p:grpSp>
        <p:nvGrpSpPr>
          <p:cNvPr id="53" name="Group 52">
            <a:extLst>
              <a:ext uri="{FF2B5EF4-FFF2-40B4-BE49-F238E27FC236}">
                <a16:creationId xmlns:a16="http://schemas.microsoft.com/office/drawing/2014/main" id="{8C3F697D-7CDC-496C-A8F0-67F9FE839401}"/>
              </a:ext>
            </a:extLst>
          </p:cNvPr>
          <p:cNvGrpSpPr/>
          <p:nvPr/>
        </p:nvGrpSpPr>
        <p:grpSpPr>
          <a:xfrm>
            <a:off x="4371119" y="1186776"/>
            <a:ext cx="3841856" cy="1776614"/>
            <a:chOff x="2176544" y="1987982"/>
            <a:chExt cx="3841856" cy="1776614"/>
          </a:xfrm>
        </p:grpSpPr>
        <p:pic>
          <p:nvPicPr>
            <p:cNvPr id="55" name="Picture 54">
              <a:extLst>
                <a:ext uri="{FF2B5EF4-FFF2-40B4-BE49-F238E27FC236}">
                  <a16:creationId xmlns:a16="http://schemas.microsoft.com/office/drawing/2014/main" id="{13CF8A2D-6988-4282-BCA8-05EA3D1001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915" y="2531799"/>
              <a:ext cx="616399" cy="1232797"/>
            </a:xfrm>
            <a:prstGeom prst="rect">
              <a:avLst/>
            </a:prstGeom>
          </p:spPr>
        </p:pic>
        <p:sp>
          <p:nvSpPr>
            <p:cNvPr id="56" name="Arrow: Right 55">
              <a:extLst>
                <a:ext uri="{FF2B5EF4-FFF2-40B4-BE49-F238E27FC236}">
                  <a16:creationId xmlns:a16="http://schemas.microsoft.com/office/drawing/2014/main" id="{241499A4-D471-4191-91D8-6ECDE9F24B97}"/>
                </a:ext>
              </a:extLst>
            </p:cNvPr>
            <p:cNvSpPr/>
            <p:nvPr/>
          </p:nvSpPr>
          <p:spPr>
            <a:xfrm>
              <a:off x="3557847" y="2670509"/>
              <a:ext cx="717633" cy="1094087"/>
            </a:xfrm>
            <a:prstGeom prst="rightArrow">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Arrow: Right 56">
              <a:extLst>
                <a:ext uri="{FF2B5EF4-FFF2-40B4-BE49-F238E27FC236}">
                  <a16:creationId xmlns:a16="http://schemas.microsoft.com/office/drawing/2014/main" id="{94069730-BA0D-45BA-B01B-86836B71A5F3}"/>
                </a:ext>
              </a:extLst>
            </p:cNvPr>
            <p:cNvSpPr/>
            <p:nvPr/>
          </p:nvSpPr>
          <p:spPr>
            <a:xfrm>
              <a:off x="5300767" y="2670509"/>
              <a:ext cx="717633" cy="1094087"/>
            </a:xfrm>
            <a:prstGeom prst="rightArrow">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029E92BA-4D0D-4643-B931-AC49093F300E}"/>
                </a:ext>
              </a:extLst>
            </p:cNvPr>
            <p:cNvSpPr txBox="1"/>
            <p:nvPr/>
          </p:nvSpPr>
          <p:spPr>
            <a:xfrm>
              <a:off x="2176544" y="1987982"/>
              <a:ext cx="1541293" cy="646331"/>
            </a:xfrm>
            <a:prstGeom prst="rect">
              <a:avLst/>
            </a:prstGeom>
            <a:noFill/>
          </p:spPr>
          <p:txBody>
            <a:bodyPr wrap="square" rtlCol="0">
              <a:spAutoFit/>
            </a:bodyPr>
            <a:lstStyle/>
            <a:p>
              <a:pPr algn="ctr"/>
              <a:r>
                <a:rPr lang="en-GB" dirty="0"/>
                <a:t>Intervention provider</a:t>
              </a:r>
            </a:p>
          </p:txBody>
        </p:sp>
        <p:sp>
          <p:nvSpPr>
            <p:cNvPr id="59" name="TextBox 58">
              <a:extLst>
                <a:ext uri="{FF2B5EF4-FFF2-40B4-BE49-F238E27FC236}">
                  <a16:creationId xmlns:a16="http://schemas.microsoft.com/office/drawing/2014/main" id="{58813587-1313-452B-B2B6-A347C380F873}"/>
                </a:ext>
              </a:extLst>
            </p:cNvPr>
            <p:cNvSpPr txBox="1"/>
            <p:nvPr/>
          </p:nvSpPr>
          <p:spPr>
            <a:xfrm>
              <a:off x="3908000" y="2151895"/>
              <a:ext cx="1605396" cy="369332"/>
            </a:xfrm>
            <a:prstGeom prst="rect">
              <a:avLst/>
            </a:prstGeom>
            <a:noFill/>
          </p:spPr>
          <p:txBody>
            <a:bodyPr wrap="square" rtlCol="0">
              <a:spAutoFit/>
            </a:bodyPr>
            <a:lstStyle/>
            <a:p>
              <a:pPr algn="ctr"/>
              <a:r>
                <a:rPr lang="en-GB" dirty="0"/>
                <a:t>Participant</a:t>
              </a:r>
            </a:p>
          </p:txBody>
        </p:sp>
      </p:grpSp>
      <p:grpSp>
        <p:nvGrpSpPr>
          <p:cNvPr id="6" name="Group 5">
            <a:extLst>
              <a:ext uri="{FF2B5EF4-FFF2-40B4-BE49-F238E27FC236}">
                <a16:creationId xmlns:a16="http://schemas.microsoft.com/office/drawing/2014/main" id="{591FA09C-57F0-4D6A-A1B9-2F3B07C6B5C9}"/>
              </a:ext>
            </a:extLst>
          </p:cNvPr>
          <p:cNvGrpSpPr/>
          <p:nvPr/>
        </p:nvGrpSpPr>
        <p:grpSpPr>
          <a:xfrm>
            <a:off x="230188" y="4822909"/>
            <a:ext cx="4155639" cy="1749536"/>
            <a:chOff x="230188" y="4822909"/>
            <a:chExt cx="4155639" cy="1749536"/>
          </a:xfrm>
        </p:grpSpPr>
        <p:sp>
          <p:nvSpPr>
            <p:cNvPr id="47" name="TextBox 46">
              <a:extLst>
                <a:ext uri="{FF2B5EF4-FFF2-40B4-BE49-F238E27FC236}">
                  <a16:creationId xmlns:a16="http://schemas.microsoft.com/office/drawing/2014/main" id="{6CDC72F9-B2CF-401F-8DBD-545DC278772D}"/>
                </a:ext>
              </a:extLst>
            </p:cNvPr>
            <p:cNvSpPr txBox="1"/>
            <p:nvPr/>
          </p:nvSpPr>
          <p:spPr>
            <a:xfrm>
              <a:off x="230188" y="4822909"/>
              <a:ext cx="4155639" cy="400110"/>
            </a:xfrm>
            <a:prstGeom prst="rect">
              <a:avLst/>
            </a:prstGeom>
            <a:noFill/>
          </p:spPr>
          <p:txBody>
            <a:bodyPr wrap="square" rtlCol="0">
              <a:spAutoFit/>
            </a:bodyPr>
            <a:lstStyle/>
            <a:p>
              <a:pPr algn="ctr"/>
              <a:r>
                <a:rPr lang="en-GB" sz="2000" dirty="0"/>
                <a:t>2. Failure to implement as intended</a:t>
              </a:r>
            </a:p>
          </p:txBody>
        </p:sp>
        <p:grpSp>
          <p:nvGrpSpPr>
            <p:cNvPr id="74" name="Group 73">
              <a:extLst>
                <a:ext uri="{FF2B5EF4-FFF2-40B4-BE49-F238E27FC236}">
                  <a16:creationId xmlns:a16="http://schemas.microsoft.com/office/drawing/2014/main" id="{CB8C0B7E-7C18-4223-8872-E90C78911789}"/>
                </a:ext>
              </a:extLst>
            </p:cNvPr>
            <p:cNvGrpSpPr/>
            <p:nvPr/>
          </p:nvGrpSpPr>
          <p:grpSpPr>
            <a:xfrm>
              <a:off x="1564409" y="5300714"/>
              <a:ext cx="2487182" cy="1271731"/>
              <a:chOff x="1564409" y="5342278"/>
              <a:chExt cx="2487182" cy="1271731"/>
            </a:xfrm>
          </p:grpSpPr>
          <p:sp>
            <p:nvSpPr>
              <p:cNvPr id="15" name="Arrow: Right 14">
                <a:extLst>
                  <a:ext uri="{FF2B5EF4-FFF2-40B4-BE49-F238E27FC236}">
                    <a16:creationId xmlns:a16="http://schemas.microsoft.com/office/drawing/2014/main" id="{4CDEFADC-E4F0-469B-8B7A-1FB3C3109485}"/>
                  </a:ext>
                </a:extLst>
              </p:cNvPr>
              <p:cNvSpPr/>
              <p:nvPr/>
            </p:nvSpPr>
            <p:spPr>
              <a:xfrm>
                <a:off x="1591038" y="5519922"/>
                <a:ext cx="717633" cy="1094087"/>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647416CF-13A7-4C53-B92A-8410B30DFF46}"/>
                  </a:ext>
                </a:extLst>
              </p:cNvPr>
              <p:cNvSpPr/>
              <p:nvPr/>
            </p:nvSpPr>
            <p:spPr>
              <a:xfrm>
                <a:off x="3333958" y="5519922"/>
                <a:ext cx="717633" cy="1094087"/>
              </a:xfrm>
              <a:prstGeom prst="rightArrow">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ross 25">
                <a:extLst>
                  <a:ext uri="{FF2B5EF4-FFF2-40B4-BE49-F238E27FC236}">
                    <a16:creationId xmlns:a16="http://schemas.microsoft.com/office/drawing/2014/main" id="{20A2A85A-5D8B-4A33-B807-B63CACF23477}"/>
                  </a:ext>
                </a:extLst>
              </p:cNvPr>
              <p:cNvSpPr/>
              <p:nvPr/>
            </p:nvSpPr>
            <p:spPr>
              <a:xfrm rot="2700000">
                <a:off x="1564409" y="5743280"/>
                <a:ext cx="659966" cy="659966"/>
              </a:xfrm>
              <a:prstGeom prst="plus">
                <a:avLst>
                  <a:gd name="adj" fmla="val 3809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5" name="Picture 64">
                <a:extLst>
                  <a:ext uri="{FF2B5EF4-FFF2-40B4-BE49-F238E27FC236}">
                    <a16:creationId xmlns:a16="http://schemas.microsoft.com/office/drawing/2014/main" id="{7C3A5557-50DE-4664-95D3-6F71E9D932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9466" y="5342278"/>
                <a:ext cx="616399" cy="1232797"/>
              </a:xfrm>
              <a:prstGeom prst="rect">
                <a:avLst/>
              </a:prstGeom>
            </p:spPr>
          </p:pic>
        </p:grpSp>
      </p:grpSp>
      <p:grpSp>
        <p:nvGrpSpPr>
          <p:cNvPr id="4" name="Group 3">
            <a:extLst>
              <a:ext uri="{FF2B5EF4-FFF2-40B4-BE49-F238E27FC236}">
                <a16:creationId xmlns:a16="http://schemas.microsoft.com/office/drawing/2014/main" id="{05BB919A-9B15-4732-BDA8-53FE0DE80CFA}"/>
              </a:ext>
            </a:extLst>
          </p:cNvPr>
          <p:cNvGrpSpPr/>
          <p:nvPr/>
        </p:nvGrpSpPr>
        <p:grpSpPr>
          <a:xfrm>
            <a:off x="230188" y="3054488"/>
            <a:ext cx="4155640" cy="1748379"/>
            <a:chOff x="230188" y="3054488"/>
            <a:chExt cx="4155640" cy="1748379"/>
          </a:xfrm>
        </p:grpSpPr>
        <p:sp>
          <p:nvSpPr>
            <p:cNvPr id="44" name="TextBox 43">
              <a:extLst>
                <a:ext uri="{FF2B5EF4-FFF2-40B4-BE49-F238E27FC236}">
                  <a16:creationId xmlns:a16="http://schemas.microsoft.com/office/drawing/2014/main" id="{4EA4A58F-EB2B-498E-A269-ED85CF14104A}"/>
                </a:ext>
              </a:extLst>
            </p:cNvPr>
            <p:cNvSpPr txBox="1"/>
            <p:nvPr/>
          </p:nvSpPr>
          <p:spPr>
            <a:xfrm>
              <a:off x="230188" y="3054488"/>
              <a:ext cx="4155640" cy="400110"/>
            </a:xfrm>
            <a:prstGeom prst="rect">
              <a:avLst/>
            </a:prstGeom>
            <a:noFill/>
          </p:spPr>
          <p:txBody>
            <a:bodyPr wrap="square" rtlCol="0">
              <a:spAutoFit/>
            </a:bodyPr>
            <a:lstStyle/>
            <a:p>
              <a:pPr algn="ctr"/>
              <a:r>
                <a:rPr lang="en-GB" sz="2000" dirty="0"/>
                <a:t>1. Additional interventions given</a:t>
              </a:r>
            </a:p>
          </p:txBody>
        </p:sp>
        <p:grpSp>
          <p:nvGrpSpPr>
            <p:cNvPr id="73" name="Group 72">
              <a:extLst>
                <a:ext uri="{FF2B5EF4-FFF2-40B4-BE49-F238E27FC236}">
                  <a16:creationId xmlns:a16="http://schemas.microsoft.com/office/drawing/2014/main" id="{75D7E737-572C-42A1-AB18-A26E18B434CC}"/>
                </a:ext>
              </a:extLst>
            </p:cNvPr>
            <p:cNvGrpSpPr/>
            <p:nvPr/>
          </p:nvGrpSpPr>
          <p:grpSpPr>
            <a:xfrm>
              <a:off x="1124655" y="3496859"/>
              <a:ext cx="2926936" cy="1306008"/>
              <a:chOff x="1124655" y="3538423"/>
              <a:chExt cx="2926936" cy="1306008"/>
            </a:xfrm>
          </p:grpSpPr>
          <p:sp>
            <p:nvSpPr>
              <p:cNvPr id="32" name="Arrow: Right 31">
                <a:extLst>
                  <a:ext uri="{FF2B5EF4-FFF2-40B4-BE49-F238E27FC236}">
                    <a16:creationId xmlns:a16="http://schemas.microsoft.com/office/drawing/2014/main" id="{0CEFD3A9-1478-4662-8984-35F785EFDD67}"/>
                  </a:ext>
                </a:extLst>
              </p:cNvPr>
              <p:cNvSpPr/>
              <p:nvPr/>
            </p:nvSpPr>
            <p:spPr>
              <a:xfrm>
                <a:off x="1591038" y="3750344"/>
                <a:ext cx="717633" cy="1094087"/>
              </a:xfrm>
              <a:prstGeom prst="rightArrow">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Right 32">
                <a:extLst>
                  <a:ext uri="{FF2B5EF4-FFF2-40B4-BE49-F238E27FC236}">
                    <a16:creationId xmlns:a16="http://schemas.microsoft.com/office/drawing/2014/main" id="{4D0CDF34-C426-4713-8EF9-FBF1EFFD8A6C}"/>
                  </a:ext>
                </a:extLst>
              </p:cNvPr>
              <p:cNvSpPr/>
              <p:nvPr/>
            </p:nvSpPr>
            <p:spPr>
              <a:xfrm>
                <a:off x="3333958" y="3750344"/>
                <a:ext cx="717633" cy="1094087"/>
              </a:xfrm>
              <a:prstGeom prst="rightArrow">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ross 33">
                <a:extLst>
                  <a:ext uri="{FF2B5EF4-FFF2-40B4-BE49-F238E27FC236}">
                    <a16:creationId xmlns:a16="http://schemas.microsoft.com/office/drawing/2014/main" id="{585E7A89-322B-47FD-8E15-1E17AA3FAB5E}"/>
                  </a:ext>
                </a:extLst>
              </p:cNvPr>
              <p:cNvSpPr/>
              <p:nvPr/>
            </p:nvSpPr>
            <p:spPr>
              <a:xfrm>
                <a:off x="1841166" y="3747794"/>
                <a:ext cx="543368" cy="543368"/>
              </a:xfrm>
              <a:prstGeom prst="plus">
                <a:avLst>
                  <a:gd name="adj" fmla="val 42211"/>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a:extLst>
                  <a:ext uri="{FF2B5EF4-FFF2-40B4-BE49-F238E27FC236}">
                    <a16:creationId xmlns:a16="http://schemas.microsoft.com/office/drawing/2014/main" id="{C2850399-0D4D-4A41-8661-41DA4CBC29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4299" y="3580622"/>
                <a:ext cx="616399" cy="1232797"/>
              </a:xfrm>
              <a:prstGeom prst="rect">
                <a:avLst/>
              </a:prstGeom>
            </p:spPr>
          </p:pic>
          <p:sp>
            <p:nvSpPr>
              <p:cNvPr id="3" name="Speech Bubble: Oval 2">
                <a:extLst>
                  <a:ext uri="{FF2B5EF4-FFF2-40B4-BE49-F238E27FC236}">
                    <a16:creationId xmlns:a16="http://schemas.microsoft.com/office/drawing/2014/main" id="{1B0F3E97-5270-4BC9-9A10-490BAF80A0C7}"/>
                  </a:ext>
                </a:extLst>
              </p:cNvPr>
              <p:cNvSpPr/>
              <p:nvPr/>
            </p:nvSpPr>
            <p:spPr>
              <a:xfrm>
                <a:off x="1124655" y="3538423"/>
                <a:ext cx="475177" cy="317617"/>
              </a:xfrm>
              <a:prstGeom prst="wedgeEllipseCallout">
                <a:avLst>
                  <a:gd name="adj1" fmla="val -51622"/>
                  <a:gd name="adj2" fmla="val 93209"/>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dirty="0">
                    <a:solidFill>
                      <a:schemeClr val="tx1"/>
                    </a:solidFill>
                  </a:rPr>
                  <a:t>£$!</a:t>
                </a:r>
              </a:p>
            </p:txBody>
          </p:sp>
        </p:grpSp>
      </p:grpSp>
      <p:grpSp>
        <p:nvGrpSpPr>
          <p:cNvPr id="5" name="Group 4">
            <a:extLst>
              <a:ext uri="{FF2B5EF4-FFF2-40B4-BE49-F238E27FC236}">
                <a16:creationId xmlns:a16="http://schemas.microsoft.com/office/drawing/2014/main" id="{1EBD7140-DFEB-4ECC-8080-B99827CC99E3}"/>
              </a:ext>
            </a:extLst>
          </p:cNvPr>
          <p:cNvGrpSpPr/>
          <p:nvPr/>
        </p:nvGrpSpPr>
        <p:grpSpPr>
          <a:xfrm>
            <a:off x="4385826" y="3072538"/>
            <a:ext cx="4143517" cy="3457863"/>
            <a:chOff x="4385826" y="3072538"/>
            <a:chExt cx="4143517" cy="3457863"/>
          </a:xfrm>
        </p:grpSpPr>
        <p:sp>
          <p:nvSpPr>
            <p:cNvPr id="45" name="TextBox 44">
              <a:extLst>
                <a:ext uri="{FF2B5EF4-FFF2-40B4-BE49-F238E27FC236}">
                  <a16:creationId xmlns:a16="http://schemas.microsoft.com/office/drawing/2014/main" id="{1626FF9E-944C-425C-B6F6-4F9B71D90B09}"/>
                </a:ext>
              </a:extLst>
            </p:cNvPr>
            <p:cNvSpPr txBox="1"/>
            <p:nvPr/>
          </p:nvSpPr>
          <p:spPr>
            <a:xfrm>
              <a:off x="4385826" y="3072538"/>
              <a:ext cx="4143517" cy="707886"/>
            </a:xfrm>
            <a:prstGeom prst="rect">
              <a:avLst/>
            </a:prstGeom>
            <a:noFill/>
          </p:spPr>
          <p:txBody>
            <a:bodyPr wrap="square" rtlCol="0">
              <a:spAutoFit/>
            </a:bodyPr>
            <a:lstStyle/>
            <a:p>
              <a:pPr algn="ctr"/>
              <a:r>
                <a:rPr lang="en-GB" sz="2000" dirty="0"/>
                <a:t>3. Non-adherence by trial participants</a:t>
              </a:r>
            </a:p>
          </p:txBody>
        </p:sp>
        <p:grpSp>
          <p:nvGrpSpPr>
            <p:cNvPr id="75" name="Group 74">
              <a:extLst>
                <a:ext uri="{FF2B5EF4-FFF2-40B4-BE49-F238E27FC236}">
                  <a16:creationId xmlns:a16="http://schemas.microsoft.com/office/drawing/2014/main" id="{F5B217D6-85B4-4C85-9F3F-F6717BFB9290}"/>
                </a:ext>
              </a:extLst>
            </p:cNvPr>
            <p:cNvGrpSpPr/>
            <p:nvPr/>
          </p:nvGrpSpPr>
          <p:grpSpPr>
            <a:xfrm>
              <a:off x="5773286" y="3892144"/>
              <a:ext cx="2460553" cy="1232797"/>
              <a:chOff x="5773286" y="3933708"/>
              <a:chExt cx="2460553" cy="1232797"/>
            </a:xfrm>
          </p:grpSpPr>
          <p:sp>
            <p:nvSpPr>
              <p:cNvPr id="23" name="Arrow: Right 22">
                <a:extLst>
                  <a:ext uri="{FF2B5EF4-FFF2-40B4-BE49-F238E27FC236}">
                    <a16:creationId xmlns:a16="http://schemas.microsoft.com/office/drawing/2014/main" id="{03AF3154-C706-4D18-80CF-1F8F85CF720B}"/>
                  </a:ext>
                </a:extLst>
              </p:cNvPr>
              <p:cNvSpPr/>
              <p:nvPr/>
            </p:nvSpPr>
            <p:spPr>
              <a:xfrm>
                <a:off x="5773286" y="3964073"/>
                <a:ext cx="717633" cy="1094087"/>
              </a:xfrm>
              <a:prstGeom prst="rightArrow">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F53AB694-FF58-465B-AE6F-0CED158FFA81}"/>
                  </a:ext>
                </a:extLst>
              </p:cNvPr>
              <p:cNvSpPr/>
              <p:nvPr/>
            </p:nvSpPr>
            <p:spPr>
              <a:xfrm>
                <a:off x="7516206" y="3964073"/>
                <a:ext cx="717633" cy="1094087"/>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ross 26">
                <a:extLst>
                  <a:ext uri="{FF2B5EF4-FFF2-40B4-BE49-F238E27FC236}">
                    <a16:creationId xmlns:a16="http://schemas.microsoft.com/office/drawing/2014/main" id="{06E4F585-6824-457A-8FC0-6ECDB159DB51}"/>
                  </a:ext>
                </a:extLst>
              </p:cNvPr>
              <p:cNvSpPr/>
              <p:nvPr/>
            </p:nvSpPr>
            <p:spPr>
              <a:xfrm rot="2700000">
                <a:off x="7486211" y="4181133"/>
                <a:ext cx="659966" cy="659966"/>
              </a:xfrm>
              <a:prstGeom prst="plus">
                <a:avLst>
                  <a:gd name="adj" fmla="val 3809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1" name="Picture 60" descr="A close up of a logo&#10;&#10;Description automatically generated">
                <a:extLst>
                  <a:ext uri="{FF2B5EF4-FFF2-40B4-BE49-F238E27FC236}">
                    <a16:creationId xmlns:a16="http://schemas.microsoft.com/office/drawing/2014/main" id="{648FB3ED-C200-4BD1-A3B9-FEECF98F81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2019" y="3933708"/>
                <a:ext cx="507508" cy="1232797"/>
              </a:xfrm>
              <a:prstGeom prst="rect">
                <a:avLst/>
              </a:prstGeom>
            </p:spPr>
          </p:pic>
        </p:grpSp>
        <p:grpSp>
          <p:nvGrpSpPr>
            <p:cNvPr id="76" name="Group 75">
              <a:extLst>
                <a:ext uri="{FF2B5EF4-FFF2-40B4-BE49-F238E27FC236}">
                  <a16:creationId xmlns:a16="http://schemas.microsoft.com/office/drawing/2014/main" id="{C39C5CEE-6B3F-4A40-B1AE-A2ECF3D8CE81}"/>
                </a:ext>
              </a:extLst>
            </p:cNvPr>
            <p:cNvGrpSpPr/>
            <p:nvPr/>
          </p:nvGrpSpPr>
          <p:grpSpPr>
            <a:xfrm>
              <a:off x="5752422" y="5254520"/>
              <a:ext cx="2536416" cy="1275881"/>
              <a:chOff x="5752422" y="5296084"/>
              <a:chExt cx="2536416" cy="1275881"/>
            </a:xfrm>
          </p:grpSpPr>
          <p:sp>
            <p:nvSpPr>
              <p:cNvPr id="19" name="Arrow: Right 18">
                <a:extLst>
                  <a:ext uri="{FF2B5EF4-FFF2-40B4-BE49-F238E27FC236}">
                    <a16:creationId xmlns:a16="http://schemas.microsoft.com/office/drawing/2014/main" id="{3494AC52-45DE-427C-BE00-8E1FB4853FAE}"/>
                  </a:ext>
                </a:extLst>
              </p:cNvPr>
              <p:cNvSpPr/>
              <p:nvPr/>
            </p:nvSpPr>
            <p:spPr>
              <a:xfrm>
                <a:off x="5752422" y="5296084"/>
                <a:ext cx="717633" cy="1094087"/>
              </a:xfrm>
              <a:prstGeom prst="rightArrow">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id="{23C4FC1C-6A92-484A-A6EE-F45B7789484A}"/>
                  </a:ext>
                </a:extLst>
              </p:cNvPr>
              <p:cNvSpPr/>
              <p:nvPr/>
            </p:nvSpPr>
            <p:spPr>
              <a:xfrm>
                <a:off x="7495342" y="5296084"/>
                <a:ext cx="717633" cy="1094087"/>
              </a:xfrm>
              <a:prstGeom prst="rightArrow">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ross 28">
                <a:extLst>
                  <a:ext uri="{FF2B5EF4-FFF2-40B4-BE49-F238E27FC236}">
                    <a16:creationId xmlns:a16="http://schemas.microsoft.com/office/drawing/2014/main" id="{11F02A51-1138-4B4C-8BB8-35D827711800}"/>
                  </a:ext>
                </a:extLst>
              </p:cNvPr>
              <p:cNvSpPr/>
              <p:nvPr/>
            </p:nvSpPr>
            <p:spPr>
              <a:xfrm>
                <a:off x="7745470" y="5299759"/>
                <a:ext cx="543368" cy="543368"/>
              </a:xfrm>
              <a:prstGeom prst="plus">
                <a:avLst>
                  <a:gd name="adj" fmla="val 42211"/>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7" name="Picture 66">
                <a:extLst>
                  <a:ext uri="{FF2B5EF4-FFF2-40B4-BE49-F238E27FC236}">
                    <a16:creationId xmlns:a16="http://schemas.microsoft.com/office/drawing/2014/main" id="{2F61C0F2-DC43-406C-96D9-23E40362F6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762" y="5339168"/>
                <a:ext cx="616399" cy="1232797"/>
              </a:xfrm>
              <a:prstGeom prst="rect">
                <a:avLst/>
              </a:prstGeom>
            </p:spPr>
          </p:pic>
          <p:pic>
            <p:nvPicPr>
              <p:cNvPr id="71" name="Picture 70" descr="A picture containing light, computer, mirror, sunglasses&#10;&#10;Description automatically generated">
                <a:extLst>
                  <a:ext uri="{FF2B5EF4-FFF2-40B4-BE49-F238E27FC236}">
                    <a16:creationId xmlns:a16="http://schemas.microsoft.com/office/drawing/2014/main" id="{22896D5E-515F-4453-832A-115070038B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6391" y="5737167"/>
                <a:ext cx="400850" cy="286858"/>
              </a:xfrm>
              <a:prstGeom prst="rect">
                <a:avLst/>
              </a:prstGeom>
            </p:spPr>
          </p:pic>
          <p:pic>
            <p:nvPicPr>
              <p:cNvPr id="72" name="Picture 71" descr="A picture containing light, computer, mirror, sunglasses&#10;&#10;Description automatically generated">
                <a:extLst>
                  <a:ext uri="{FF2B5EF4-FFF2-40B4-BE49-F238E27FC236}">
                    <a16:creationId xmlns:a16="http://schemas.microsoft.com/office/drawing/2014/main" id="{991891AE-46B6-45BF-94CE-5BC992CA4B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571350">
                <a:off x="7070743" y="5900332"/>
                <a:ext cx="350094" cy="200680"/>
              </a:xfrm>
              <a:prstGeom prst="rect">
                <a:avLst/>
              </a:prstGeom>
            </p:spPr>
          </p:pic>
        </p:grpSp>
      </p:grpSp>
      <p:sp>
        <p:nvSpPr>
          <p:cNvPr id="77" name="Rectangle 76">
            <a:extLst>
              <a:ext uri="{FF2B5EF4-FFF2-40B4-BE49-F238E27FC236}">
                <a16:creationId xmlns:a16="http://schemas.microsoft.com/office/drawing/2014/main" id="{BB24142A-0020-4861-886B-34B61C2A73E1}"/>
              </a:ext>
            </a:extLst>
          </p:cNvPr>
          <p:cNvSpPr/>
          <p:nvPr/>
        </p:nvSpPr>
        <p:spPr>
          <a:xfrm>
            <a:off x="40540" y="6606812"/>
            <a:ext cx="3539239" cy="253916"/>
          </a:xfrm>
          <a:prstGeom prst="rect">
            <a:avLst/>
          </a:prstGeom>
        </p:spPr>
        <p:txBody>
          <a:bodyPr wrap="square">
            <a:spAutoFit/>
          </a:bodyPr>
          <a:lstStyle/>
          <a:p>
            <a:r>
              <a:rPr lang="en-GB" sz="1050" dirty="0">
                <a:latin typeface="+mj-lt"/>
              </a:rPr>
              <a:t>Images by</a:t>
            </a:r>
            <a:r>
              <a:rPr lang="hr-HR" sz="1050" dirty="0">
                <a:latin typeface="+mj-lt"/>
              </a:rPr>
              <a:t> iStock and</a:t>
            </a:r>
            <a:r>
              <a:rPr lang="en-GB" sz="1050" dirty="0">
                <a:latin typeface="+mj-lt"/>
              </a:rPr>
              <a:t> </a:t>
            </a:r>
            <a:r>
              <a:rPr lang="en-GB" sz="1050" dirty="0" err="1">
                <a:latin typeface="+mj-lt"/>
              </a:rPr>
              <a:t>OpenClipart</a:t>
            </a:r>
            <a:r>
              <a:rPr lang="en-GB" sz="1050" dirty="0">
                <a:latin typeface="+mj-lt"/>
              </a:rPr>
              <a:t>-Vectors</a:t>
            </a:r>
            <a:r>
              <a:rPr lang="hr-HR" sz="1050" dirty="0">
                <a:latin typeface="+mj-lt"/>
              </a:rPr>
              <a:t> f</a:t>
            </a:r>
            <a:r>
              <a:rPr lang="en-GB" sz="1050" dirty="0">
                <a:latin typeface="+mj-lt"/>
              </a:rPr>
              <a:t>rom </a:t>
            </a:r>
            <a:r>
              <a:rPr lang="en-GB" sz="1050" dirty="0" err="1">
                <a:latin typeface="+mj-lt"/>
              </a:rPr>
              <a:t>Pixabay</a:t>
            </a:r>
            <a:endParaRPr lang="en-GB" sz="1050" dirty="0">
              <a:latin typeface="+mj-lt"/>
            </a:endParaRPr>
          </a:p>
        </p:txBody>
      </p:sp>
      <p:pic>
        <p:nvPicPr>
          <p:cNvPr id="13" name="Picture 12" descr="A picture containing drawing&#10;&#10;Description automatically generated">
            <a:extLst>
              <a:ext uri="{FF2B5EF4-FFF2-40B4-BE49-F238E27FC236}">
                <a16:creationId xmlns:a16="http://schemas.microsoft.com/office/drawing/2014/main" id="{82D265F9-1E90-4D81-AA62-C2E171478E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1944" y="5274073"/>
            <a:ext cx="1246613" cy="1261025"/>
          </a:xfrm>
          <a:prstGeom prst="rect">
            <a:avLst/>
          </a:prstGeom>
        </p:spPr>
      </p:pic>
      <p:pic>
        <p:nvPicPr>
          <p:cNvPr id="17" name="Picture 16" descr="A drawing of a cartoon character&#10;&#10;Description automatically generated">
            <a:extLst>
              <a:ext uri="{FF2B5EF4-FFF2-40B4-BE49-F238E27FC236}">
                <a16:creationId xmlns:a16="http://schemas.microsoft.com/office/drawing/2014/main" id="{9DB5B32E-2930-4099-BE0B-E5F5A98F98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634" y="1813651"/>
            <a:ext cx="1168976" cy="1203358"/>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0A92AC98-740A-429C-89FE-473D76C6762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18579" y="3620682"/>
            <a:ext cx="1213226" cy="1429728"/>
          </a:xfrm>
          <a:prstGeom prst="rect">
            <a:avLst/>
          </a:prstGeom>
        </p:spPr>
      </p:pic>
      <p:pic>
        <p:nvPicPr>
          <p:cNvPr id="79" name="Picture 78" descr="A picture containing drawing&#10;&#10;Description automatically generated">
            <a:extLst>
              <a:ext uri="{FF2B5EF4-FFF2-40B4-BE49-F238E27FC236}">
                <a16:creationId xmlns:a16="http://schemas.microsoft.com/office/drawing/2014/main" id="{5147E0A3-8C17-4B58-9A9A-DDF1DC7A0A2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48557" y="5098172"/>
            <a:ext cx="1213226" cy="1429728"/>
          </a:xfrm>
          <a:prstGeom prst="rect">
            <a:avLst/>
          </a:prstGeom>
        </p:spPr>
      </p:pic>
    </p:spTree>
    <p:extLst>
      <p:ext uri="{BB962C8B-B14F-4D97-AF65-F5344CB8AC3E}">
        <p14:creationId xmlns:p14="http://schemas.microsoft.com/office/powerpoint/2010/main" val="282908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DBFB-3BED-4E08-8773-6308A160626D}"/>
              </a:ext>
            </a:extLst>
          </p:cNvPr>
          <p:cNvSpPr>
            <a:spLocks noGrp="1"/>
          </p:cNvSpPr>
          <p:nvPr>
            <p:ph type="title"/>
          </p:nvPr>
        </p:nvSpPr>
        <p:spPr/>
        <p:txBody>
          <a:bodyPr/>
          <a:lstStyle/>
          <a:p>
            <a:r>
              <a:rPr lang="en-GB" dirty="0"/>
              <a:t>Deviations from intended intervention</a:t>
            </a:r>
          </a:p>
        </p:txBody>
      </p:sp>
      <p:sp>
        <p:nvSpPr>
          <p:cNvPr id="3" name="Content Placeholder 2">
            <a:extLst>
              <a:ext uri="{FF2B5EF4-FFF2-40B4-BE49-F238E27FC236}">
                <a16:creationId xmlns:a16="http://schemas.microsoft.com/office/drawing/2014/main" id="{6B9AB98E-E41D-4CA5-A4EA-DFD9A644380F}"/>
              </a:ext>
            </a:extLst>
          </p:cNvPr>
          <p:cNvSpPr>
            <a:spLocks noGrp="1"/>
          </p:cNvSpPr>
          <p:nvPr>
            <p:ph idx="1"/>
          </p:nvPr>
        </p:nvSpPr>
        <p:spPr>
          <a:xfrm>
            <a:off x="132342" y="1394778"/>
            <a:ext cx="7703360" cy="5202005"/>
          </a:xfrm>
        </p:spPr>
        <p:txBody>
          <a:bodyPr/>
          <a:lstStyle/>
          <a:p>
            <a:pPr marL="457200" lvl="1" indent="-457200">
              <a:buFont typeface="+mj-lt"/>
              <a:buAutoNum type="arabicPeriod"/>
            </a:pPr>
            <a:r>
              <a:rPr lang="en-GB" dirty="0"/>
              <a:t>administration by trial staff of </a:t>
            </a:r>
            <a:r>
              <a:rPr lang="en-GB" b="1" dirty="0"/>
              <a:t>additional interventions</a:t>
            </a:r>
            <a:r>
              <a:rPr lang="en-GB" dirty="0"/>
              <a:t> that are inconsistent with the trial protocol (</a:t>
            </a:r>
            <a:r>
              <a:rPr lang="en-GB" i="1" dirty="0"/>
              <a:t>non-protocol interventions)</a:t>
            </a:r>
          </a:p>
          <a:p>
            <a:pPr lvl="2"/>
            <a:r>
              <a:rPr lang="en-GB" dirty="0"/>
              <a:t>if possible, specify potential non-protocol interventions in the review protocol</a:t>
            </a:r>
          </a:p>
          <a:p>
            <a:pPr marL="457200" lvl="1" indent="-457200">
              <a:buFont typeface="+mj-lt"/>
              <a:buAutoNum type="arabicPeriod"/>
            </a:pPr>
            <a:r>
              <a:rPr lang="en-GB" b="1" dirty="0"/>
              <a:t>failure</a:t>
            </a:r>
            <a:r>
              <a:rPr lang="en-GB" dirty="0"/>
              <a:t> by trial staff </a:t>
            </a:r>
            <a:r>
              <a:rPr lang="en-GB" b="1" dirty="0"/>
              <a:t>to implement </a:t>
            </a:r>
            <a:r>
              <a:rPr lang="en-GB" dirty="0"/>
              <a:t>the protocol interventions </a:t>
            </a:r>
            <a:r>
              <a:rPr lang="en-GB" b="1" dirty="0"/>
              <a:t>as intended</a:t>
            </a:r>
          </a:p>
          <a:p>
            <a:pPr marL="457200" lvl="1" indent="-457200">
              <a:buFont typeface="+mj-lt"/>
              <a:buAutoNum type="arabicPeriod"/>
            </a:pPr>
            <a:r>
              <a:rPr lang="en-GB" b="1" dirty="0"/>
              <a:t>non-adherence</a:t>
            </a:r>
            <a:r>
              <a:rPr lang="en-GB" dirty="0"/>
              <a:t> to assigned intervention </a:t>
            </a:r>
            <a:r>
              <a:rPr lang="en-GB" b="1" dirty="0"/>
              <a:t>by trial participants</a:t>
            </a:r>
          </a:p>
          <a:p>
            <a:r>
              <a:rPr lang="en-GB" dirty="0"/>
              <a:t>NB Trial protocols may not fully specify the interventions that are intended</a:t>
            </a:r>
          </a:p>
          <a:p>
            <a:r>
              <a:rPr lang="en-GB" dirty="0"/>
              <a:t>Specify potential non-protocol interventions in the review protocol if possible</a:t>
            </a:r>
          </a:p>
          <a:p>
            <a:endParaRPr lang="en-GB" dirty="0"/>
          </a:p>
          <a:p>
            <a:pPr lvl="1"/>
            <a:endParaRPr lang="en-GB" dirty="0"/>
          </a:p>
        </p:txBody>
      </p:sp>
    </p:spTree>
    <p:extLst>
      <p:ext uri="{BB962C8B-B14F-4D97-AF65-F5344CB8AC3E}">
        <p14:creationId xmlns:p14="http://schemas.microsoft.com/office/powerpoint/2010/main" val="3528598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8F416-8D01-43C6-BD21-B51F581AA228}"/>
              </a:ext>
            </a:extLst>
          </p:cNvPr>
          <p:cNvSpPr>
            <a:spLocks noGrp="1"/>
          </p:cNvSpPr>
          <p:nvPr>
            <p:ph type="title"/>
          </p:nvPr>
        </p:nvSpPr>
        <p:spPr>
          <a:xfrm>
            <a:off x="2416030" y="243427"/>
            <a:ext cx="5937857" cy="1094086"/>
          </a:xfrm>
        </p:spPr>
        <p:txBody>
          <a:bodyPr/>
          <a:lstStyle/>
          <a:p>
            <a:r>
              <a:rPr lang="en-GB" dirty="0"/>
              <a:t>Changes to intervention</a:t>
            </a:r>
          </a:p>
        </p:txBody>
      </p:sp>
      <p:sp>
        <p:nvSpPr>
          <p:cNvPr id="3" name="Content Placeholder 2">
            <a:extLst>
              <a:ext uri="{FF2B5EF4-FFF2-40B4-BE49-F238E27FC236}">
                <a16:creationId xmlns:a16="http://schemas.microsoft.com/office/drawing/2014/main" id="{0D8FB8B8-9DC6-4CC0-B573-BC20E9D8825F}"/>
              </a:ext>
            </a:extLst>
          </p:cNvPr>
          <p:cNvSpPr>
            <a:spLocks noGrp="1"/>
          </p:cNvSpPr>
          <p:nvPr>
            <p:ph idx="1"/>
          </p:nvPr>
        </p:nvSpPr>
        <p:spPr/>
        <p:txBody>
          <a:bodyPr/>
          <a:lstStyle/>
          <a:p>
            <a:pPr lvl="1"/>
            <a:r>
              <a:rPr lang="en-GB" dirty="0"/>
              <a:t>It is often intended that the intervention will change over time</a:t>
            </a:r>
          </a:p>
          <a:p>
            <a:pPr lvl="1"/>
            <a:r>
              <a:rPr lang="en-GB" dirty="0"/>
              <a:t>For example, trial investigators may intend that:</a:t>
            </a:r>
          </a:p>
          <a:p>
            <a:pPr lvl="2"/>
            <a:r>
              <a:rPr lang="en-GB" dirty="0"/>
              <a:t>participants experiencing severe toxicities should receive additional care and/or switch to an alternative therapy</a:t>
            </a:r>
          </a:p>
          <a:p>
            <a:pPr lvl="2"/>
            <a:r>
              <a:rPr lang="en-GB" dirty="0"/>
              <a:t>participants whose disease progresses should switch to a second-line intervention</a:t>
            </a:r>
          </a:p>
          <a:p>
            <a:r>
              <a:rPr lang="en-GB" dirty="0"/>
              <a:t>Such changes to intervention </a:t>
            </a:r>
          </a:p>
          <a:p>
            <a:pPr marL="342900" indent="-342900">
              <a:buFont typeface="Arial" panose="020B0604020202020204" pitchFamily="34" charset="0"/>
              <a:buChar char="•"/>
            </a:pPr>
            <a:r>
              <a:rPr lang="en-GB" dirty="0"/>
              <a:t>are consistent with the trial protocol</a:t>
            </a:r>
          </a:p>
          <a:p>
            <a:pPr marL="342900" indent="-342900">
              <a:buFont typeface="Arial" panose="020B0604020202020204" pitchFamily="34" charset="0"/>
              <a:buChar char="•"/>
            </a:pPr>
            <a:r>
              <a:rPr lang="en-GB" dirty="0"/>
              <a:t>do not cause bias, and </a:t>
            </a:r>
          </a:p>
          <a:p>
            <a:pPr marL="342900" indent="-342900">
              <a:buFont typeface="Arial" panose="020B0604020202020204" pitchFamily="34" charset="0"/>
              <a:buChar char="•"/>
            </a:pPr>
            <a:r>
              <a:rPr lang="en-GB" dirty="0"/>
              <a:t>should not be considered to be deviations from intended intervention </a:t>
            </a:r>
          </a:p>
        </p:txBody>
      </p:sp>
    </p:spTree>
    <p:extLst>
      <p:ext uri="{BB962C8B-B14F-4D97-AF65-F5344CB8AC3E}">
        <p14:creationId xmlns:p14="http://schemas.microsoft.com/office/powerpoint/2010/main" val="611712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EC2FE-5415-41A2-AB5F-0C37484A6151}"/>
              </a:ext>
            </a:extLst>
          </p:cNvPr>
          <p:cNvSpPr>
            <a:spLocks noGrp="1"/>
          </p:cNvSpPr>
          <p:nvPr>
            <p:ph type="title"/>
          </p:nvPr>
        </p:nvSpPr>
        <p:spPr/>
        <p:txBody>
          <a:bodyPr/>
          <a:lstStyle/>
          <a:p>
            <a:r>
              <a:rPr lang="en-GB" dirty="0"/>
              <a:t>The role of blinding</a:t>
            </a:r>
          </a:p>
        </p:txBody>
      </p:sp>
      <p:sp>
        <p:nvSpPr>
          <p:cNvPr id="3" name="Content Placeholder 2">
            <a:extLst>
              <a:ext uri="{FF2B5EF4-FFF2-40B4-BE49-F238E27FC236}">
                <a16:creationId xmlns:a16="http://schemas.microsoft.com/office/drawing/2014/main" id="{8280E6EF-65B4-440F-9C15-0ADD24A202D3}"/>
              </a:ext>
            </a:extLst>
          </p:cNvPr>
          <p:cNvSpPr>
            <a:spLocks noGrp="1"/>
          </p:cNvSpPr>
          <p:nvPr>
            <p:ph idx="1"/>
          </p:nvPr>
        </p:nvSpPr>
        <p:spPr/>
        <p:txBody>
          <a:bodyPr/>
          <a:lstStyle/>
          <a:p>
            <a:r>
              <a:rPr lang="en-GB" dirty="0"/>
              <a:t>Blinding of participants and trial personnel should prevent knowledge of intervention assignment from influencing:</a:t>
            </a:r>
          </a:p>
          <a:p>
            <a:pPr lvl="1"/>
            <a:r>
              <a:rPr lang="en-GB" dirty="0"/>
              <a:t>contamination (application of one of the interventions in participants intended to receive the other)</a:t>
            </a:r>
          </a:p>
          <a:p>
            <a:pPr lvl="1"/>
            <a:r>
              <a:rPr lang="en-GB" dirty="0"/>
              <a:t>switches to non-protocol interventions</a:t>
            </a:r>
          </a:p>
          <a:p>
            <a:pPr lvl="1"/>
            <a:r>
              <a:rPr lang="en-GB" dirty="0"/>
              <a:t>non-adherence by trial participants</a:t>
            </a:r>
          </a:p>
          <a:p>
            <a:endParaRPr lang="en-GB" dirty="0"/>
          </a:p>
        </p:txBody>
      </p:sp>
    </p:spTree>
    <p:extLst>
      <p:ext uri="{BB962C8B-B14F-4D97-AF65-F5344CB8AC3E}">
        <p14:creationId xmlns:p14="http://schemas.microsoft.com/office/powerpoint/2010/main" val="2438679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EC2FE-5415-41A2-AB5F-0C37484A6151}"/>
              </a:ext>
            </a:extLst>
          </p:cNvPr>
          <p:cNvSpPr>
            <a:spLocks noGrp="1"/>
          </p:cNvSpPr>
          <p:nvPr>
            <p:ph type="title"/>
          </p:nvPr>
        </p:nvSpPr>
        <p:spPr/>
        <p:txBody>
          <a:bodyPr/>
          <a:lstStyle/>
          <a:p>
            <a:r>
              <a:rPr lang="en-GB" dirty="0"/>
              <a:t>The role of blinding</a:t>
            </a:r>
          </a:p>
        </p:txBody>
      </p:sp>
      <p:sp>
        <p:nvSpPr>
          <p:cNvPr id="3" name="Content Placeholder 2">
            <a:extLst>
              <a:ext uri="{FF2B5EF4-FFF2-40B4-BE49-F238E27FC236}">
                <a16:creationId xmlns:a16="http://schemas.microsoft.com/office/drawing/2014/main" id="{8280E6EF-65B4-440F-9C15-0ADD24A202D3}"/>
              </a:ext>
            </a:extLst>
          </p:cNvPr>
          <p:cNvSpPr>
            <a:spLocks noGrp="1"/>
          </p:cNvSpPr>
          <p:nvPr>
            <p:ph idx="1"/>
          </p:nvPr>
        </p:nvSpPr>
        <p:spPr/>
        <p:txBody>
          <a:bodyPr/>
          <a:lstStyle/>
          <a:p>
            <a:r>
              <a:rPr lang="en-GB" dirty="0"/>
              <a:t>Blinding of participants and trial personnel:</a:t>
            </a:r>
          </a:p>
          <a:p>
            <a:pPr lvl="1"/>
            <a:r>
              <a:rPr lang="en-GB" b="1" dirty="0"/>
              <a:t>essential</a:t>
            </a:r>
            <a:r>
              <a:rPr lang="en-GB" dirty="0"/>
              <a:t> in trials that aim to eliminate placebo effects and isolate specific effects of protocol interventions</a:t>
            </a:r>
          </a:p>
          <a:p>
            <a:pPr lvl="1"/>
            <a:r>
              <a:rPr lang="en-GB" b="1" dirty="0"/>
              <a:t>not appropriate </a:t>
            </a:r>
            <a:r>
              <a:rPr lang="en-GB" dirty="0"/>
              <a:t>in pragmatic trials whose goal is to compare interventions in individuals who are aware of their care</a:t>
            </a:r>
          </a:p>
          <a:p>
            <a:endParaRPr lang="en-GB" dirty="0"/>
          </a:p>
          <a:p>
            <a:r>
              <a:rPr lang="en-GB" dirty="0"/>
              <a:t>Blinding of outcome assessors is considered separately in RoB 2 (see domain 4)</a:t>
            </a:r>
          </a:p>
        </p:txBody>
      </p:sp>
    </p:spTree>
    <p:extLst>
      <p:ext uri="{BB962C8B-B14F-4D97-AF65-F5344CB8AC3E}">
        <p14:creationId xmlns:p14="http://schemas.microsoft.com/office/powerpoint/2010/main" val="2576929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416030" y="190877"/>
            <a:ext cx="5937857" cy="1094086"/>
          </a:xfrm>
        </p:spPr>
        <p:txBody>
          <a:bodyPr/>
          <a:lstStyle/>
          <a:p>
            <a:r>
              <a:rPr lang="en-US" altLang="en-US"/>
              <a:t>Session outline</a:t>
            </a:r>
            <a:endParaRPr lang="en-AU" altLang="en-US"/>
          </a:p>
        </p:txBody>
      </p:sp>
      <p:sp>
        <p:nvSpPr>
          <p:cNvPr id="6147" name="Rectangle 3"/>
          <p:cNvSpPr>
            <a:spLocks noGrp="1" noChangeArrowheads="1"/>
          </p:cNvSpPr>
          <p:nvPr>
            <p:ph idx="1"/>
          </p:nvPr>
        </p:nvSpPr>
        <p:spPr>
          <a:xfrm>
            <a:off x="230819" y="1642369"/>
            <a:ext cx="6807544" cy="5015883"/>
          </a:xfrm>
        </p:spPr>
        <p:txBody>
          <a:bodyPr/>
          <a:lstStyle/>
          <a:p>
            <a:pPr lvl="1"/>
            <a:r>
              <a:rPr lang="en-AU" altLang="en-US" b="1" dirty="0"/>
              <a:t>risk of bias in systematic reviews</a:t>
            </a:r>
          </a:p>
          <a:p>
            <a:pPr lvl="1"/>
            <a:r>
              <a:rPr lang="en-AU" altLang="en-US" dirty="0"/>
              <a:t>assessing sources of bias : the </a:t>
            </a:r>
            <a:r>
              <a:rPr lang="en-AU" altLang="en-US" dirty="0" err="1"/>
              <a:t>RoB</a:t>
            </a:r>
            <a:r>
              <a:rPr lang="en-AU" altLang="en-US" dirty="0"/>
              <a:t> 2 tool</a:t>
            </a:r>
          </a:p>
          <a:p>
            <a:pPr lvl="1"/>
            <a:r>
              <a:rPr lang="en-AU" altLang="en-US" dirty="0"/>
              <a:t>putting it into practice</a:t>
            </a:r>
          </a:p>
          <a:p>
            <a:pPr lvl="1"/>
            <a:r>
              <a:rPr lang="en-AU" altLang="en-US" dirty="0"/>
              <a:t>incorporating risk of bias in a review</a:t>
            </a:r>
          </a:p>
        </p:txBody>
      </p:sp>
    </p:spTree>
    <p:extLst>
      <p:ext uri="{BB962C8B-B14F-4D97-AF65-F5344CB8AC3E}">
        <p14:creationId xmlns:p14="http://schemas.microsoft.com/office/powerpoint/2010/main" val="572716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ADD0-0DBA-482F-989D-2840958D41C0}"/>
              </a:ext>
            </a:extLst>
          </p:cNvPr>
          <p:cNvSpPr>
            <a:spLocks noGrp="1"/>
          </p:cNvSpPr>
          <p:nvPr>
            <p:ph type="title"/>
          </p:nvPr>
        </p:nvSpPr>
        <p:spPr>
          <a:xfrm>
            <a:off x="2450864" y="0"/>
            <a:ext cx="5937857" cy="954380"/>
          </a:xfrm>
        </p:spPr>
        <p:txBody>
          <a:bodyPr/>
          <a:lstStyle/>
          <a:p>
            <a:r>
              <a:rPr lang="en-GB" dirty="0"/>
              <a:t>The effect of interest</a:t>
            </a:r>
          </a:p>
        </p:txBody>
      </p:sp>
      <p:sp>
        <p:nvSpPr>
          <p:cNvPr id="3" name="Content Placeholder 2">
            <a:extLst>
              <a:ext uri="{FF2B5EF4-FFF2-40B4-BE49-F238E27FC236}">
                <a16:creationId xmlns:a16="http://schemas.microsoft.com/office/drawing/2014/main" id="{F4755F96-ABA3-4FA8-AF0F-EC52BC3213F6}"/>
              </a:ext>
            </a:extLst>
          </p:cNvPr>
          <p:cNvSpPr>
            <a:spLocks noGrp="1"/>
          </p:cNvSpPr>
          <p:nvPr>
            <p:ph idx="1"/>
          </p:nvPr>
        </p:nvSpPr>
        <p:spPr>
          <a:xfrm>
            <a:off x="117600" y="954381"/>
            <a:ext cx="7894285" cy="1552513"/>
          </a:xfrm>
        </p:spPr>
        <p:txBody>
          <a:bodyPr/>
          <a:lstStyle/>
          <a:p>
            <a:pPr>
              <a:spcBef>
                <a:spcPts val="800"/>
              </a:spcBef>
            </a:pPr>
            <a:r>
              <a:rPr lang="en-GB" dirty="0"/>
              <a:t>Scenario: large RCT of screening for colorectal cancer</a:t>
            </a:r>
          </a:p>
          <a:p>
            <a:pPr lvl="2">
              <a:spcBef>
                <a:spcPts val="400"/>
              </a:spcBef>
            </a:pPr>
            <a:r>
              <a:rPr lang="en-GB" sz="1800" dirty="0"/>
              <a:t>patients individually randomized to receive an invitation to attend screening</a:t>
            </a:r>
          </a:p>
          <a:p>
            <a:pPr lvl="2">
              <a:spcBef>
                <a:spcPts val="400"/>
              </a:spcBef>
            </a:pPr>
            <a:r>
              <a:rPr lang="en-GB" sz="1800" dirty="0"/>
              <a:t>55% of patients in the intervention arm attended screening</a:t>
            </a:r>
          </a:p>
          <a:p>
            <a:pPr lvl="2">
              <a:spcBef>
                <a:spcPts val="400"/>
              </a:spcBef>
            </a:pPr>
            <a:r>
              <a:rPr lang="en-GB" sz="1800" dirty="0"/>
              <a:t>all patients were followed up for 10 years after randomization</a:t>
            </a:r>
          </a:p>
        </p:txBody>
      </p:sp>
      <p:sp>
        <p:nvSpPr>
          <p:cNvPr id="4" name="Text Box 5">
            <a:extLst>
              <a:ext uri="{FF2B5EF4-FFF2-40B4-BE49-F238E27FC236}">
                <a16:creationId xmlns:a16="http://schemas.microsoft.com/office/drawing/2014/main" id="{022EAB75-26C0-4544-A0E0-1B6CE9533CFC}"/>
              </a:ext>
            </a:extLst>
          </p:cNvPr>
          <p:cNvSpPr txBox="1">
            <a:spLocks noChangeArrowheads="1"/>
          </p:cNvSpPr>
          <p:nvPr/>
        </p:nvSpPr>
        <p:spPr bwMode="auto">
          <a:xfrm>
            <a:off x="0" y="5955546"/>
            <a:ext cx="9144000" cy="830997"/>
          </a:xfrm>
          <a:prstGeom prst="rect">
            <a:avLst/>
          </a:prstGeom>
          <a:solidFill>
            <a:schemeClr val="accent2"/>
          </a:solidFill>
          <a:ln w="12700">
            <a:solidFill>
              <a:schemeClr val="bg2"/>
            </a:solidFill>
            <a:miter lim="800000"/>
            <a:headEnd/>
            <a:tailEnd/>
          </a:ln>
          <a:effectLst/>
        </p:spPr>
        <p:txBody>
          <a:bodyPr wrap="square">
            <a:spAutoFit/>
          </a:bodyPr>
          <a:lstStyle/>
          <a:p>
            <a:pPr>
              <a:defRPr/>
            </a:pPr>
            <a:r>
              <a:rPr lang="en-GB" sz="2400" dirty="0">
                <a:solidFill>
                  <a:schemeClr val="bg1"/>
                </a:solidFill>
                <a:cs typeface="Arial" charset="0"/>
              </a:rPr>
              <a:t>Cochrane </a:t>
            </a:r>
            <a:r>
              <a:rPr lang="hr-HR" sz="2400" dirty="0">
                <a:solidFill>
                  <a:schemeClr val="bg1"/>
                </a:solidFill>
                <a:cs typeface="Arial" charset="0"/>
              </a:rPr>
              <a:t>R</a:t>
            </a:r>
            <a:r>
              <a:rPr lang="en-GB" sz="2400" dirty="0" err="1">
                <a:solidFill>
                  <a:schemeClr val="bg1"/>
                </a:solidFill>
                <a:cs typeface="Arial" charset="0"/>
              </a:rPr>
              <a:t>eviews</a:t>
            </a:r>
            <a:r>
              <a:rPr lang="en-GB" sz="2400" dirty="0">
                <a:solidFill>
                  <a:schemeClr val="bg1"/>
                </a:solidFill>
                <a:cs typeface="Arial" charset="0"/>
              </a:rPr>
              <a:t> usually address the effect of assignment to intervention (the ‘intention-to- treat’ [ITT] effect)</a:t>
            </a:r>
            <a:endParaRPr kumimoji="0" lang="en-US" sz="2400" dirty="0">
              <a:solidFill>
                <a:schemeClr val="bg1"/>
              </a:solidFill>
              <a:cs typeface="Arial" charset="0"/>
            </a:endParaRPr>
          </a:p>
        </p:txBody>
      </p:sp>
      <p:sp>
        <p:nvSpPr>
          <p:cNvPr id="5" name="Content Placeholder 2">
            <a:extLst>
              <a:ext uri="{FF2B5EF4-FFF2-40B4-BE49-F238E27FC236}">
                <a16:creationId xmlns:a16="http://schemas.microsoft.com/office/drawing/2014/main" id="{51148428-FA74-4ECB-BA45-BFACB82F6DB2}"/>
              </a:ext>
            </a:extLst>
          </p:cNvPr>
          <p:cNvSpPr txBox="1">
            <a:spLocks/>
          </p:cNvSpPr>
          <p:nvPr/>
        </p:nvSpPr>
        <p:spPr>
          <a:xfrm>
            <a:off x="117600" y="2409405"/>
            <a:ext cx="7894285" cy="1868480"/>
          </a:xfrm>
          <a:prstGeom prst="rect">
            <a:avLst/>
          </a:prstGeom>
        </p:spPr>
        <p:txBody>
          <a:bodyPr/>
          <a:lstStyle>
            <a:lvl1pPr marL="0" indent="0" algn="l" defTabSz="914400" rtl="0" eaLnBrk="1" latinLnBrk="0" hangingPunct="1">
              <a:spcBef>
                <a:spcPts val="1134"/>
              </a:spcBef>
              <a:spcAft>
                <a:spcPts val="0"/>
              </a:spcAft>
              <a:buClr>
                <a:schemeClr val="bg2"/>
              </a:buClr>
              <a:buFont typeface="Arial" panose="020B0604020202020204" pitchFamily="34" charset="0"/>
              <a:buNone/>
              <a:defRPr sz="2400" b="1" kern="1200" spc="-20" baseline="0">
                <a:solidFill>
                  <a:schemeClr val="bg2"/>
                </a:solidFill>
                <a:latin typeface="+mj-lt"/>
                <a:ea typeface="+mn-ea"/>
                <a:cs typeface="+mn-cs"/>
              </a:defRPr>
            </a:lvl1pPr>
            <a:lvl2pPr marL="355600" indent="-355600" algn="l" defTabSz="914400" rtl="0" eaLnBrk="1" latinLnBrk="0" hangingPunct="1">
              <a:spcBef>
                <a:spcPts val="1134"/>
              </a:spcBef>
              <a:spcAft>
                <a:spcPts val="0"/>
              </a:spcAft>
              <a:buClr>
                <a:schemeClr val="bg2"/>
              </a:buClr>
              <a:buFont typeface="Arial" panose="020B0604020202020204" pitchFamily="34" charset="0"/>
              <a:buChar char="•"/>
              <a:defRPr sz="2400" kern="1200" spc="-20" baseline="0">
                <a:solidFill>
                  <a:schemeClr val="tx2"/>
                </a:solidFill>
                <a:latin typeface="+mj-lt"/>
                <a:ea typeface="+mn-ea"/>
                <a:cs typeface="+mn-cs"/>
              </a:defRPr>
            </a:lvl2pPr>
            <a:lvl3pPr marL="541338" indent="-311150" algn="l" defTabSz="914400" rtl="0" eaLnBrk="1" latinLnBrk="0" hangingPunct="1">
              <a:spcBef>
                <a:spcPts val="567"/>
              </a:spcBef>
              <a:buClr>
                <a:schemeClr val="bg2"/>
              </a:buClr>
              <a:buFont typeface="Source Sans Pro" pitchFamily="34" charset="0"/>
              <a:buChar char="–"/>
              <a:defRPr sz="2000" kern="1200" spc="-20" baseline="0">
                <a:solidFill>
                  <a:schemeClr val="tx2"/>
                </a:solidFill>
                <a:latin typeface="+mj-lt"/>
                <a:ea typeface="+mn-ea"/>
                <a:cs typeface="+mn-cs"/>
              </a:defRPr>
            </a:lvl3pPr>
            <a:lvl4pPr marL="719138" indent="-301625" algn="l" defTabSz="914400" rtl="0" eaLnBrk="1" latinLnBrk="0" hangingPunct="1">
              <a:spcBef>
                <a:spcPts val="567"/>
              </a:spcBef>
              <a:buClr>
                <a:schemeClr val="bg2"/>
              </a:buClr>
              <a:buFont typeface="Arial" pitchFamily="34" charset="0"/>
              <a:buChar char="•"/>
              <a:defRPr sz="2000" kern="1200" spc="-20" baseline="0">
                <a:solidFill>
                  <a:schemeClr val="tx2"/>
                </a:solidFill>
                <a:latin typeface="+mj-lt"/>
                <a:ea typeface="+mn-ea"/>
                <a:cs typeface="+mn-cs"/>
              </a:defRPr>
            </a:lvl4pPr>
            <a:lvl5pPr marL="985838" indent="-323850" algn="l" defTabSz="914400" rtl="0" eaLnBrk="1" latinLnBrk="0" hangingPunct="1">
              <a:spcBef>
                <a:spcPts val="567"/>
              </a:spcBef>
              <a:buClr>
                <a:schemeClr val="bg2"/>
              </a:buClr>
              <a:buFont typeface="Source Sans Pro" pitchFamily="34" charset="0"/>
              <a:buChar char="–"/>
              <a:defRPr sz="20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800"/>
              </a:spcBef>
            </a:pPr>
            <a:r>
              <a:rPr lang="en-GB" dirty="0"/>
              <a:t>We could be interested in either or both of:</a:t>
            </a:r>
          </a:p>
          <a:p>
            <a:pPr lvl="1">
              <a:spcBef>
                <a:spcPts val="400"/>
              </a:spcBef>
            </a:pPr>
            <a:r>
              <a:rPr lang="en-GB" dirty="0"/>
              <a:t>the </a:t>
            </a:r>
            <a:r>
              <a:rPr lang="en-GB" b="1" dirty="0"/>
              <a:t>effect of assignment to intervention</a:t>
            </a:r>
          </a:p>
          <a:p>
            <a:pPr lvl="2">
              <a:spcBef>
                <a:spcPts val="400"/>
              </a:spcBef>
            </a:pPr>
            <a:r>
              <a:rPr lang="en-GB" sz="1800" dirty="0"/>
              <a:t>the ‘intention-to-treat’ (ITT) effect</a:t>
            </a:r>
          </a:p>
          <a:p>
            <a:pPr lvl="2">
              <a:spcBef>
                <a:spcPts val="400"/>
              </a:spcBef>
            </a:pPr>
            <a:r>
              <a:rPr lang="en-GB" sz="1800" dirty="0"/>
              <a:t>may be of most interest to a policymaker considering whether to introduce a screening programme</a:t>
            </a:r>
          </a:p>
        </p:txBody>
      </p:sp>
      <p:sp>
        <p:nvSpPr>
          <p:cNvPr id="6" name="Content Placeholder 2">
            <a:extLst>
              <a:ext uri="{FF2B5EF4-FFF2-40B4-BE49-F238E27FC236}">
                <a16:creationId xmlns:a16="http://schemas.microsoft.com/office/drawing/2014/main" id="{7078B1AB-D32C-4A74-B68D-B02CC59A1A32}"/>
              </a:ext>
            </a:extLst>
          </p:cNvPr>
          <p:cNvSpPr txBox="1">
            <a:spLocks/>
          </p:cNvSpPr>
          <p:nvPr/>
        </p:nvSpPr>
        <p:spPr>
          <a:xfrm>
            <a:off x="117600" y="4211719"/>
            <a:ext cx="7894285" cy="1517595"/>
          </a:xfrm>
          <a:prstGeom prst="rect">
            <a:avLst/>
          </a:prstGeom>
        </p:spPr>
        <p:txBody>
          <a:bodyPr/>
          <a:lstStyle>
            <a:lvl1pPr marL="0" indent="0" algn="l" defTabSz="914400" rtl="0" eaLnBrk="1" latinLnBrk="0" hangingPunct="1">
              <a:spcBef>
                <a:spcPts val="1134"/>
              </a:spcBef>
              <a:spcAft>
                <a:spcPts val="0"/>
              </a:spcAft>
              <a:buClr>
                <a:schemeClr val="bg2"/>
              </a:buClr>
              <a:buFont typeface="Arial" panose="020B0604020202020204" pitchFamily="34" charset="0"/>
              <a:buNone/>
              <a:defRPr sz="2400" b="1" kern="1200" spc="-20" baseline="0">
                <a:solidFill>
                  <a:schemeClr val="bg2"/>
                </a:solidFill>
                <a:latin typeface="+mj-lt"/>
                <a:ea typeface="+mn-ea"/>
                <a:cs typeface="+mn-cs"/>
              </a:defRPr>
            </a:lvl1pPr>
            <a:lvl2pPr marL="355600" indent="-355600" algn="l" defTabSz="914400" rtl="0" eaLnBrk="1" latinLnBrk="0" hangingPunct="1">
              <a:spcBef>
                <a:spcPts val="1134"/>
              </a:spcBef>
              <a:spcAft>
                <a:spcPts val="0"/>
              </a:spcAft>
              <a:buClr>
                <a:schemeClr val="bg2"/>
              </a:buClr>
              <a:buFont typeface="Arial" panose="020B0604020202020204" pitchFamily="34" charset="0"/>
              <a:buChar char="•"/>
              <a:defRPr sz="2400" kern="1200" spc="-20" baseline="0">
                <a:solidFill>
                  <a:schemeClr val="tx2"/>
                </a:solidFill>
                <a:latin typeface="+mj-lt"/>
                <a:ea typeface="+mn-ea"/>
                <a:cs typeface="+mn-cs"/>
              </a:defRPr>
            </a:lvl2pPr>
            <a:lvl3pPr marL="541338" indent="-311150" algn="l" defTabSz="914400" rtl="0" eaLnBrk="1" latinLnBrk="0" hangingPunct="1">
              <a:spcBef>
                <a:spcPts val="567"/>
              </a:spcBef>
              <a:buClr>
                <a:schemeClr val="bg2"/>
              </a:buClr>
              <a:buFont typeface="Source Sans Pro" pitchFamily="34" charset="0"/>
              <a:buChar char="–"/>
              <a:defRPr sz="2000" kern="1200" spc="-20" baseline="0">
                <a:solidFill>
                  <a:schemeClr val="tx2"/>
                </a:solidFill>
                <a:latin typeface="+mj-lt"/>
                <a:ea typeface="+mn-ea"/>
                <a:cs typeface="+mn-cs"/>
              </a:defRPr>
            </a:lvl3pPr>
            <a:lvl4pPr marL="719138" indent="-301625" algn="l" defTabSz="914400" rtl="0" eaLnBrk="1" latinLnBrk="0" hangingPunct="1">
              <a:spcBef>
                <a:spcPts val="567"/>
              </a:spcBef>
              <a:buClr>
                <a:schemeClr val="bg2"/>
              </a:buClr>
              <a:buFont typeface="Arial" pitchFamily="34" charset="0"/>
              <a:buChar char="•"/>
              <a:defRPr sz="2000" kern="1200" spc="-20" baseline="0">
                <a:solidFill>
                  <a:schemeClr val="tx2"/>
                </a:solidFill>
                <a:latin typeface="+mj-lt"/>
                <a:ea typeface="+mn-ea"/>
                <a:cs typeface="+mn-cs"/>
              </a:defRPr>
            </a:lvl4pPr>
            <a:lvl5pPr marL="985838" indent="-323850" algn="l" defTabSz="914400" rtl="0" eaLnBrk="1" latinLnBrk="0" hangingPunct="1">
              <a:spcBef>
                <a:spcPts val="567"/>
              </a:spcBef>
              <a:buClr>
                <a:schemeClr val="bg2"/>
              </a:buClr>
              <a:buFont typeface="Source Sans Pro" pitchFamily="34" charset="0"/>
              <a:buChar char="–"/>
              <a:defRPr sz="20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400"/>
              </a:spcBef>
            </a:pPr>
            <a:r>
              <a:rPr lang="en-GB" dirty="0"/>
              <a:t>the </a:t>
            </a:r>
            <a:r>
              <a:rPr lang="en-GB" b="1" dirty="0"/>
              <a:t>effect of adhering to intervention</a:t>
            </a:r>
            <a:r>
              <a:rPr lang="en-GB" dirty="0"/>
              <a:t> as specified in the trial protocol</a:t>
            </a:r>
          </a:p>
          <a:p>
            <a:pPr lvl="2">
              <a:spcBef>
                <a:spcPts val="400"/>
              </a:spcBef>
            </a:pPr>
            <a:r>
              <a:rPr lang="en-GB" sz="1800" dirty="0"/>
              <a:t>the ‘per-protocol’ effect</a:t>
            </a:r>
          </a:p>
          <a:p>
            <a:pPr lvl="2">
              <a:spcBef>
                <a:spcPts val="400"/>
              </a:spcBef>
            </a:pPr>
            <a:r>
              <a:rPr lang="en-GB" sz="1800" dirty="0"/>
              <a:t>may be of most interest to a patient deciding whether to be screened</a:t>
            </a:r>
          </a:p>
          <a:p>
            <a:pPr lvl="2">
              <a:spcBef>
                <a:spcPts val="400"/>
              </a:spcBef>
            </a:pPr>
            <a:endParaRPr lang="en-GB" dirty="0"/>
          </a:p>
          <a:p>
            <a:pPr marL="2286000" lvl="5" indent="0">
              <a:buNone/>
            </a:pPr>
            <a:endParaRPr lang="en-GB" dirty="0"/>
          </a:p>
        </p:txBody>
      </p:sp>
    </p:spTree>
    <p:extLst>
      <p:ext uri="{BB962C8B-B14F-4D97-AF65-F5344CB8AC3E}">
        <p14:creationId xmlns:p14="http://schemas.microsoft.com/office/powerpoint/2010/main" val="124811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4E9284-7C82-42AB-AD5A-A874F8B13D9A}"/>
              </a:ext>
            </a:extLst>
          </p:cNvPr>
          <p:cNvSpPr/>
          <p:nvPr/>
        </p:nvSpPr>
        <p:spPr>
          <a:xfrm>
            <a:off x="5753528" y="20411"/>
            <a:ext cx="3524036" cy="6837589"/>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46BF0B5-03D9-45C2-BF8F-89AE2869D073}"/>
              </a:ext>
            </a:extLst>
          </p:cNvPr>
          <p:cNvPicPr>
            <a:picLocks noChangeAspect="1"/>
          </p:cNvPicPr>
          <p:nvPr/>
        </p:nvPicPr>
        <p:blipFill>
          <a:blip r:embed="rId3"/>
          <a:stretch>
            <a:fillRect/>
          </a:stretch>
        </p:blipFill>
        <p:spPr>
          <a:xfrm>
            <a:off x="0" y="20411"/>
            <a:ext cx="6132688" cy="4572138"/>
          </a:xfrm>
          <a:prstGeom prst="rect">
            <a:avLst/>
          </a:prstGeom>
        </p:spPr>
      </p:pic>
      <p:sp>
        <p:nvSpPr>
          <p:cNvPr id="10" name="Content Placeholder 9">
            <a:extLst>
              <a:ext uri="{FF2B5EF4-FFF2-40B4-BE49-F238E27FC236}">
                <a16:creationId xmlns:a16="http://schemas.microsoft.com/office/drawing/2014/main" id="{76E76286-B131-40F9-B031-4B0D1EA6E81E}"/>
              </a:ext>
            </a:extLst>
          </p:cNvPr>
          <p:cNvSpPr>
            <a:spLocks noGrp="1"/>
          </p:cNvSpPr>
          <p:nvPr>
            <p:ph idx="1"/>
          </p:nvPr>
        </p:nvSpPr>
        <p:spPr>
          <a:xfrm>
            <a:off x="230818" y="4746662"/>
            <a:ext cx="8913181" cy="1973236"/>
          </a:xfrm>
          <a:solidFill>
            <a:schemeClr val="bg1"/>
          </a:solidFill>
        </p:spPr>
        <p:txBody>
          <a:bodyPr/>
          <a:lstStyle/>
          <a:p>
            <a:pPr>
              <a:spcBef>
                <a:spcPts val="1800"/>
              </a:spcBef>
            </a:pPr>
            <a:r>
              <a:rPr lang="en-GB" dirty="0"/>
              <a:t>Adherence with screening was 63%</a:t>
            </a:r>
          </a:p>
          <a:p>
            <a:pPr lvl="1"/>
            <a:r>
              <a:rPr lang="en-GB" dirty="0"/>
              <a:t>10-year risk absolute difference in colorectal cancer incidence:</a:t>
            </a:r>
          </a:p>
          <a:p>
            <a:pPr lvl="2"/>
            <a:r>
              <a:rPr lang="en-GB" dirty="0"/>
              <a:t>Intention-to-screen effect: −0.22% (95% CI −0.38% to -0.06%)</a:t>
            </a:r>
          </a:p>
          <a:p>
            <a:pPr lvl="2"/>
            <a:r>
              <a:rPr lang="en-GB" dirty="0"/>
              <a:t>Per-protocol effect (adherence-adjusted analysis using an instrumental variable approach): </a:t>
            </a:r>
            <a:r>
              <a:rPr lang="pl-PL" dirty="0"/>
              <a:t>−0.</a:t>
            </a:r>
            <a:r>
              <a:rPr lang="en-GB" dirty="0"/>
              <a:t>42</a:t>
            </a:r>
            <a:r>
              <a:rPr lang="pl-PL" dirty="0"/>
              <a:t>%</a:t>
            </a:r>
            <a:r>
              <a:rPr lang="en-GB" dirty="0"/>
              <a:t> </a:t>
            </a:r>
            <a:r>
              <a:rPr lang="pl-PL" dirty="0"/>
              <a:t>(95%</a:t>
            </a:r>
            <a:r>
              <a:rPr lang="en-GB" dirty="0"/>
              <a:t> </a:t>
            </a:r>
            <a:r>
              <a:rPr lang="pl-PL" dirty="0"/>
              <a:t>CI −0.</a:t>
            </a:r>
            <a:r>
              <a:rPr lang="en-GB" dirty="0"/>
              <a:t>69</a:t>
            </a:r>
            <a:r>
              <a:rPr lang="pl-PL" dirty="0"/>
              <a:t>%</a:t>
            </a:r>
            <a:r>
              <a:rPr lang="en-GB" dirty="0"/>
              <a:t> to -</a:t>
            </a:r>
            <a:r>
              <a:rPr lang="pl-PL" dirty="0"/>
              <a:t>0.</a:t>
            </a:r>
            <a:r>
              <a:rPr lang="en-GB" dirty="0"/>
              <a:t>1</a:t>
            </a:r>
            <a:r>
              <a:rPr lang="pl-PL" dirty="0"/>
              <a:t>5%)</a:t>
            </a:r>
            <a:endParaRPr lang="en-GB" sz="2800" dirty="0"/>
          </a:p>
          <a:p>
            <a:endParaRPr lang="en-GB" dirty="0"/>
          </a:p>
        </p:txBody>
      </p:sp>
      <p:pic>
        <p:nvPicPr>
          <p:cNvPr id="12" name="Picture 11">
            <a:extLst>
              <a:ext uri="{FF2B5EF4-FFF2-40B4-BE49-F238E27FC236}">
                <a16:creationId xmlns:a16="http://schemas.microsoft.com/office/drawing/2014/main" id="{D72A0F1C-F275-4CB7-9602-F29BDE6FD8CA}"/>
              </a:ext>
            </a:extLst>
          </p:cNvPr>
          <p:cNvPicPr>
            <a:picLocks noChangeAspect="1"/>
          </p:cNvPicPr>
          <p:nvPr/>
        </p:nvPicPr>
        <p:blipFill>
          <a:blip r:embed="rId4"/>
          <a:stretch>
            <a:fillRect/>
          </a:stretch>
        </p:blipFill>
        <p:spPr>
          <a:xfrm>
            <a:off x="4284325" y="40959"/>
            <a:ext cx="4977478" cy="3711529"/>
          </a:xfrm>
          <a:prstGeom prst="rect">
            <a:avLst/>
          </a:prstGeom>
        </p:spPr>
      </p:pic>
    </p:spTree>
    <p:extLst>
      <p:ext uri="{BB962C8B-B14F-4D97-AF65-F5344CB8AC3E}">
        <p14:creationId xmlns:p14="http://schemas.microsoft.com/office/powerpoint/2010/main" val="178228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DDC13-C14E-488E-B1F8-622EC44C481A}"/>
              </a:ext>
            </a:extLst>
          </p:cNvPr>
          <p:cNvSpPr>
            <a:spLocks noGrp="1"/>
          </p:cNvSpPr>
          <p:nvPr>
            <p:ph type="title"/>
          </p:nvPr>
        </p:nvSpPr>
        <p:spPr/>
        <p:txBody>
          <a:bodyPr/>
          <a:lstStyle/>
          <a:p>
            <a:r>
              <a:rPr lang="en-GB" dirty="0"/>
              <a:t>Estimating the effect of assignment to intervention</a:t>
            </a:r>
          </a:p>
        </p:txBody>
      </p:sp>
      <p:sp>
        <p:nvSpPr>
          <p:cNvPr id="3" name="Content Placeholder 2">
            <a:extLst>
              <a:ext uri="{FF2B5EF4-FFF2-40B4-BE49-F238E27FC236}">
                <a16:creationId xmlns:a16="http://schemas.microsoft.com/office/drawing/2014/main" id="{C5277043-5100-4AC5-A647-0DAD6467A35A}"/>
              </a:ext>
            </a:extLst>
          </p:cNvPr>
          <p:cNvSpPr>
            <a:spLocks noGrp="1"/>
          </p:cNvSpPr>
          <p:nvPr>
            <p:ph idx="1"/>
          </p:nvPr>
        </p:nvSpPr>
        <p:spPr>
          <a:xfrm>
            <a:off x="114278" y="1489972"/>
            <a:ext cx="7532615" cy="5368031"/>
          </a:xfrm>
        </p:spPr>
        <p:txBody>
          <a:bodyPr/>
          <a:lstStyle/>
          <a:p>
            <a:r>
              <a:rPr lang="en-GB" dirty="0"/>
              <a:t>Cochrane Reviews usually assess the effect of assignment to intervention (the ITT effect)</a:t>
            </a:r>
          </a:p>
          <a:p>
            <a:pPr lvl="1"/>
            <a:r>
              <a:rPr lang="en-GB" dirty="0"/>
              <a:t>we should use an ‘intention-to-treat’ (ITT) analysis:</a:t>
            </a:r>
          </a:p>
          <a:p>
            <a:pPr lvl="2">
              <a:spcBef>
                <a:spcPts val="600"/>
              </a:spcBef>
            </a:pPr>
            <a:r>
              <a:rPr lang="en-GB" sz="1800" dirty="0"/>
              <a:t>analyse participants in the intervention groups to which they were randomized, regardless of the intervention received</a:t>
            </a:r>
          </a:p>
          <a:p>
            <a:pPr lvl="2">
              <a:spcBef>
                <a:spcPts val="600"/>
              </a:spcBef>
            </a:pPr>
            <a:r>
              <a:rPr lang="en-GB" sz="1800" dirty="0"/>
              <a:t>include all randomized participants in the analysis</a:t>
            </a:r>
          </a:p>
          <a:p>
            <a:pPr lvl="2">
              <a:spcBef>
                <a:spcPts val="600"/>
              </a:spcBef>
            </a:pPr>
            <a:r>
              <a:rPr lang="en-GB" sz="1800" dirty="0"/>
              <a:t>measure outcome data on all participants</a:t>
            </a:r>
          </a:p>
          <a:p>
            <a:pPr lvl="1">
              <a:spcBef>
                <a:spcPts val="600"/>
              </a:spcBef>
            </a:pPr>
            <a:endParaRPr lang="en-GB" dirty="0"/>
          </a:p>
          <a:p>
            <a:pPr lvl="1">
              <a:spcBef>
                <a:spcPts val="600"/>
              </a:spcBef>
            </a:pPr>
            <a:r>
              <a:rPr lang="en-GB" dirty="0"/>
              <a:t>providing that the analysis is appropriate:</a:t>
            </a:r>
          </a:p>
          <a:p>
            <a:pPr lvl="2"/>
            <a:r>
              <a:rPr lang="en-GB" dirty="0"/>
              <a:t>in blinded trials, risk of bias due to deviations from intended intervention </a:t>
            </a:r>
            <a:r>
              <a:rPr lang="en-GB" b="1" dirty="0">
                <a:solidFill>
                  <a:srgbClr val="00B050"/>
                </a:solidFill>
              </a:rPr>
              <a:t>will be low</a:t>
            </a:r>
          </a:p>
          <a:p>
            <a:pPr lvl="2"/>
            <a:r>
              <a:rPr lang="en-GB" dirty="0"/>
              <a:t>in unblinded trials, risk of bias due to deviations from intended intervention </a:t>
            </a:r>
            <a:r>
              <a:rPr lang="en-GB" b="1" dirty="0">
                <a:solidFill>
                  <a:srgbClr val="00B050"/>
                </a:solidFill>
              </a:rPr>
              <a:t>will usually be low</a:t>
            </a:r>
          </a:p>
          <a:p>
            <a:pPr lvl="1">
              <a:spcBef>
                <a:spcPts val="600"/>
              </a:spcBef>
            </a:pPr>
            <a:endParaRPr lang="en-GB" sz="2400" b="1" dirty="0">
              <a:solidFill>
                <a:srgbClr val="00B050"/>
              </a:solidFill>
            </a:endParaRPr>
          </a:p>
          <a:p>
            <a:pPr marL="0" lvl="1" indent="0">
              <a:spcBef>
                <a:spcPts val="600"/>
              </a:spcBef>
              <a:buNone/>
            </a:pPr>
            <a:endParaRPr lang="en-GB" sz="2200" dirty="0"/>
          </a:p>
        </p:txBody>
      </p:sp>
    </p:spTree>
    <p:extLst>
      <p:ext uri="{BB962C8B-B14F-4D97-AF65-F5344CB8AC3E}">
        <p14:creationId xmlns:p14="http://schemas.microsoft.com/office/powerpoint/2010/main" val="1009364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B474F-76AB-44CE-B317-DAE1B941639B}"/>
              </a:ext>
            </a:extLst>
          </p:cNvPr>
          <p:cNvSpPr>
            <a:spLocks noGrp="1"/>
          </p:cNvSpPr>
          <p:nvPr>
            <p:ph type="title"/>
          </p:nvPr>
        </p:nvSpPr>
        <p:spPr>
          <a:xfrm>
            <a:off x="2537012" y="11579"/>
            <a:ext cx="6606988" cy="1826186"/>
          </a:xfrm>
          <a:solidFill>
            <a:schemeClr val="bg1"/>
          </a:solidFill>
        </p:spPr>
        <p:txBody>
          <a:bodyPr/>
          <a:lstStyle/>
          <a:p>
            <a:r>
              <a:rPr lang="en-GB" dirty="0"/>
              <a:t>Bias due to deviations from intended intervention </a:t>
            </a:r>
            <a:br>
              <a:rPr lang="en-GB" dirty="0"/>
            </a:br>
            <a:r>
              <a:rPr lang="en-GB" sz="2800" dirty="0"/>
              <a:t>(effect of </a:t>
            </a:r>
            <a:r>
              <a:rPr lang="en-GB" sz="2800" u="sng" dirty="0"/>
              <a:t>assignment</a:t>
            </a:r>
            <a:r>
              <a:rPr lang="en-GB" sz="2800" dirty="0"/>
              <a:t> to intervention) </a:t>
            </a:r>
            <a:endParaRPr lang="en-GB" dirty="0"/>
          </a:p>
        </p:txBody>
      </p:sp>
      <p:sp>
        <p:nvSpPr>
          <p:cNvPr id="3" name="Content Placeholder 2">
            <a:extLst>
              <a:ext uri="{FF2B5EF4-FFF2-40B4-BE49-F238E27FC236}">
                <a16:creationId xmlns:a16="http://schemas.microsoft.com/office/drawing/2014/main" id="{75D8387C-95B1-480F-8A4A-972509C41F69}"/>
              </a:ext>
            </a:extLst>
          </p:cNvPr>
          <p:cNvSpPr>
            <a:spLocks noGrp="1"/>
          </p:cNvSpPr>
          <p:nvPr>
            <p:ph idx="1"/>
          </p:nvPr>
        </p:nvSpPr>
        <p:spPr>
          <a:xfrm>
            <a:off x="132204" y="1828799"/>
            <a:ext cx="7666472" cy="4793593"/>
          </a:xfrm>
        </p:spPr>
        <p:txBody>
          <a:bodyPr/>
          <a:lstStyle/>
          <a:p>
            <a:r>
              <a:rPr lang="en-GB" dirty="0"/>
              <a:t>In </a:t>
            </a:r>
            <a:r>
              <a:rPr lang="en-GB" dirty="0" err="1"/>
              <a:t>RoB</a:t>
            </a:r>
            <a:r>
              <a:rPr lang="en-GB" dirty="0"/>
              <a:t> 2 we assess only deviations that arose because</a:t>
            </a:r>
            <a:br>
              <a:rPr lang="en-GB" dirty="0"/>
            </a:br>
            <a:r>
              <a:rPr lang="en-GB" dirty="0"/>
              <a:t>of the trial context:</a:t>
            </a:r>
          </a:p>
          <a:p>
            <a:pPr lvl="1"/>
            <a:r>
              <a:rPr lang="en-GB" dirty="0"/>
              <a:t>whether the process of </a:t>
            </a:r>
            <a:r>
              <a:rPr lang="en-GB" b="1" dirty="0"/>
              <a:t>recruiting and engaging with participants</a:t>
            </a:r>
            <a:r>
              <a:rPr lang="en-GB" dirty="0"/>
              <a:t> affected their behaviour</a:t>
            </a:r>
          </a:p>
          <a:p>
            <a:pPr lvl="2"/>
            <a:r>
              <a:rPr lang="en-GB" dirty="0"/>
              <a:t>e.g. participants assigned to the comparator group may feel unlucky and therefore seek the experimental intervention</a:t>
            </a:r>
          </a:p>
          <a:p>
            <a:pPr lvl="1"/>
            <a:r>
              <a:rPr lang="en-GB" dirty="0"/>
              <a:t>whether </a:t>
            </a:r>
            <a:r>
              <a:rPr lang="en-GB" b="1" dirty="0"/>
              <a:t>trial personnel undermined trial comparisons </a:t>
            </a:r>
            <a:r>
              <a:rPr lang="en-GB" dirty="0"/>
              <a:t>by implementing non-protocol interventions or failing to implement the protocol interventions</a:t>
            </a:r>
          </a:p>
          <a:p>
            <a:pPr lvl="2"/>
            <a:r>
              <a:rPr lang="en-GB" dirty="0"/>
              <a:t>unconscious processes (e.g. lack of equipoise leading to administration of non-protocol interventions in one group</a:t>
            </a:r>
          </a:p>
          <a:p>
            <a:pPr lvl="2"/>
            <a:r>
              <a:rPr lang="en-GB" dirty="0"/>
              <a:t>conscious processes (e.g. arising from a conflict of interest)</a:t>
            </a:r>
          </a:p>
        </p:txBody>
      </p:sp>
    </p:spTree>
    <p:extLst>
      <p:ext uri="{BB962C8B-B14F-4D97-AF65-F5344CB8AC3E}">
        <p14:creationId xmlns:p14="http://schemas.microsoft.com/office/powerpoint/2010/main" val="3684871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B474F-76AB-44CE-B317-DAE1B941639B}"/>
              </a:ext>
            </a:extLst>
          </p:cNvPr>
          <p:cNvSpPr>
            <a:spLocks noGrp="1"/>
          </p:cNvSpPr>
          <p:nvPr>
            <p:ph type="title"/>
          </p:nvPr>
        </p:nvSpPr>
        <p:spPr>
          <a:xfrm>
            <a:off x="2537012" y="11579"/>
            <a:ext cx="6606988" cy="1826186"/>
          </a:xfrm>
          <a:solidFill>
            <a:schemeClr val="bg1"/>
          </a:solidFill>
        </p:spPr>
        <p:txBody>
          <a:bodyPr/>
          <a:lstStyle/>
          <a:p>
            <a:r>
              <a:rPr lang="en-GB" dirty="0"/>
              <a:t>Bias due to deviations from intended intervention </a:t>
            </a:r>
            <a:br>
              <a:rPr lang="en-GB" dirty="0"/>
            </a:br>
            <a:r>
              <a:rPr lang="en-GB" sz="2800" dirty="0"/>
              <a:t>(effect of </a:t>
            </a:r>
            <a:r>
              <a:rPr lang="en-GB" sz="2800" u="sng" dirty="0"/>
              <a:t>adhering</a:t>
            </a:r>
            <a:r>
              <a:rPr lang="en-GB" sz="2800" dirty="0"/>
              <a:t> to intervention) </a:t>
            </a:r>
            <a:endParaRPr lang="en-GB" dirty="0"/>
          </a:p>
        </p:txBody>
      </p:sp>
      <p:sp>
        <p:nvSpPr>
          <p:cNvPr id="3" name="Content Placeholder 2">
            <a:extLst>
              <a:ext uri="{FF2B5EF4-FFF2-40B4-BE49-F238E27FC236}">
                <a16:creationId xmlns:a16="http://schemas.microsoft.com/office/drawing/2014/main" id="{75D8387C-95B1-480F-8A4A-972509C41F69}"/>
              </a:ext>
            </a:extLst>
          </p:cNvPr>
          <p:cNvSpPr>
            <a:spLocks noGrp="1"/>
          </p:cNvSpPr>
          <p:nvPr>
            <p:ph idx="1"/>
          </p:nvPr>
        </p:nvSpPr>
        <p:spPr>
          <a:xfrm>
            <a:off x="132204" y="2732809"/>
            <a:ext cx="7666472" cy="3889583"/>
          </a:xfrm>
        </p:spPr>
        <p:txBody>
          <a:bodyPr/>
          <a:lstStyle/>
          <a:p>
            <a:pPr lvl="1"/>
            <a:r>
              <a:rPr lang="en-GB" dirty="0"/>
              <a:t>For details of assessing risk of bias in the </a:t>
            </a:r>
            <a:r>
              <a:rPr lang="en-GB" b="1" dirty="0"/>
              <a:t>effect of adhering to intervention</a:t>
            </a:r>
            <a:r>
              <a:rPr lang="en-GB" dirty="0"/>
              <a:t>, refer to the RoB 2 guidance</a:t>
            </a:r>
          </a:p>
        </p:txBody>
      </p:sp>
    </p:spTree>
    <p:extLst>
      <p:ext uri="{BB962C8B-B14F-4D97-AF65-F5344CB8AC3E}">
        <p14:creationId xmlns:p14="http://schemas.microsoft.com/office/powerpoint/2010/main" val="301713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10" name="Rectangle 6"/>
          <p:cNvSpPr>
            <a:spLocks noGrp="1" noChangeArrowheads="1"/>
          </p:cNvSpPr>
          <p:nvPr>
            <p:ph type="title"/>
          </p:nvPr>
        </p:nvSpPr>
        <p:spPr>
          <a:prstGeom prst="rect">
            <a:avLst/>
          </a:prstGeom>
        </p:spPr>
        <p:txBody>
          <a:bodyPr/>
          <a:lstStyle/>
          <a:p>
            <a:r>
              <a:rPr lang="en-AU" dirty="0"/>
              <a:t>Risk of bias in randomized trials</a:t>
            </a:r>
          </a:p>
        </p:txBody>
      </p:sp>
      <p:grpSp>
        <p:nvGrpSpPr>
          <p:cNvPr id="4" name="Group 3">
            <a:extLst>
              <a:ext uri="{FF2B5EF4-FFF2-40B4-BE49-F238E27FC236}">
                <a16:creationId xmlns:a16="http://schemas.microsoft.com/office/drawing/2014/main" id="{D1CEC5EF-2CD1-4F48-A548-3C3B37263338}"/>
              </a:ext>
            </a:extLst>
          </p:cNvPr>
          <p:cNvGrpSpPr/>
          <p:nvPr/>
        </p:nvGrpSpPr>
        <p:grpSpPr>
          <a:xfrm>
            <a:off x="184013" y="1406102"/>
            <a:ext cx="8734500" cy="5326506"/>
            <a:chOff x="184013" y="1406102"/>
            <a:chExt cx="8734500" cy="5326506"/>
          </a:xfrm>
        </p:grpSpPr>
        <p:pic>
          <p:nvPicPr>
            <p:cNvPr id="37" name="Picture 36">
              <a:extLst>
                <a:ext uri="{FF2B5EF4-FFF2-40B4-BE49-F238E27FC236}">
                  <a16:creationId xmlns:a16="http://schemas.microsoft.com/office/drawing/2014/main" id="{E7E89EA5-0331-4E0E-AC44-6A3E25823371}"/>
                </a:ext>
              </a:extLst>
            </p:cNvPr>
            <p:cNvPicPr>
              <a:picLocks noChangeAspect="1"/>
            </p:cNvPicPr>
            <p:nvPr/>
          </p:nvPicPr>
          <p:blipFill>
            <a:blip r:embed="rId3"/>
            <a:stretch>
              <a:fillRect/>
            </a:stretch>
          </p:blipFill>
          <p:spPr>
            <a:xfrm>
              <a:off x="7145317" y="2226133"/>
              <a:ext cx="1407413" cy="713984"/>
            </a:xfrm>
            <a:prstGeom prst="rect">
              <a:avLst/>
            </a:prstGeom>
          </p:spPr>
        </p:pic>
        <p:grpSp>
          <p:nvGrpSpPr>
            <p:cNvPr id="36" name="Group 35">
              <a:extLst>
                <a:ext uri="{FF2B5EF4-FFF2-40B4-BE49-F238E27FC236}">
                  <a16:creationId xmlns:a16="http://schemas.microsoft.com/office/drawing/2014/main" id="{A7F9EC53-65C9-4AFD-8BBD-74CCAFB00BD7}"/>
                </a:ext>
              </a:extLst>
            </p:cNvPr>
            <p:cNvGrpSpPr/>
            <p:nvPr/>
          </p:nvGrpSpPr>
          <p:grpSpPr>
            <a:xfrm>
              <a:off x="4504326" y="1411272"/>
              <a:ext cx="2109043" cy="4218884"/>
              <a:chOff x="4504326" y="1411272"/>
              <a:chExt cx="2109043" cy="4218884"/>
            </a:xfrm>
          </p:grpSpPr>
          <p:grpSp>
            <p:nvGrpSpPr>
              <p:cNvPr id="2" name="Group 3"/>
              <p:cNvGrpSpPr>
                <a:grpSpLocks/>
              </p:cNvGrpSpPr>
              <p:nvPr/>
            </p:nvGrpSpPr>
            <p:grpSpPr bwMode="auto">
              <a:xfrm>
                <a:off x="4504326" y="3215711"/>
                <a:ext cx="1394236" cy="2016128"/>
                <a:chOff x="3418" y="2395"/>
                <a:chExt cx="768" cy="1270"/>
              </a:xfrm>
            </p:grpSpPr>
            <p:cxnSp>
              <p:nvCxnSpPr>
                <p:cNvPr id="24612" name="AutoShape 4"/>
                <p:cNvCxnSpPr>
                  <a:cxnSpLocks noChangeShapeType="1"/>
                </p:cNvCxnSpPr>
                <p:nvPr/>
              </p:nvCxnSpPr>
              <p:spPr bwMode="auto">
                <a:xfrm rot="16200000" flipH="1">
                  <a:off x="3167" y="2646"/>
                  <a:ext cx="1270" cy="768"/>
                </a:xfrm>
                <a:prstGeom prst="curvedConnector3">
                  <a:avLst>
                    <a:gd name="adj1" fmla="val -634"/>
                  </a:avLst>
                </a:prstGeom>
                <a:noFill/>
                <a:ln w="76200">
                  <a:solidFill>
                    <a:schemeClr val="accent1">
                      <a:lumMod val="75000"/>
                      <a:lumOff val="25000"/>
                    </a:schemeClr>
                  </a:solidFill>
                  <a:prstDash val="solid"/>
                  <a:round/>
                  <a:headEnd/>
                  <a:tailEnd type="triangle" w="med" len="med"/>
                </a:ln>
              </p:spPr>
            </p:cxnSp>
            <p:cxnSp>
              <p:nvCxnSpPr>
                <p:cNvPr id="24613" name="AutoShape 5"/>
                <p:cNvCxnSpPr>
                  <a:cxnSpLocks noChangeShapeType="1"/>
                </p:cNvCxnSpPr>
                <p:nvPr/>
              </p:nvCxnSpPr>
              <p:spPr bwMode="auto">
                <a:xfrm>
                  <a:off x="3622" y="3153"/>
                  <a:ext cx="560" cy="317"/>
                </a:xfrm>
                <a:prstGeom prst="curvedConnector3">
                  <a:avLst>
                    <a:gd name="adj1" fmla="val 50000"/>
                  </a:avLst>
                </a:prstGeom>
                <a:noFill/>
                <a:ln w="76200">
                  <a:solidFill>
                    <a:schemeClr val="accent1">
                      <a:lumMod val="75000"/>
                      <a:lumOff val="25000"/>
                    </a:schemeClr>
                  </a:solidFill>
                  <a:prstDash val="solid"/>
                  <a:round/>
                  <a:headEnd/>
                  <a:tailEnd/>
                </a:ln>
              </p:spPr>
            </p:cxnSp>
          </p:grpSp>
          <p:sp>
            <p:nvSpPr>
              <p:cNvPr id="1071139" name="Text Box 35"/>
              <p:cNvSpPr txBox="1">
                <a:spLocks noChangeArrowheads="1"/>
              </p:cNvSpPr>
              <p:nvPr/>
            </p:nvSpPr>
            <p:spPr bwMode="auto">
              <a:xfrm>
                <a:off x="5215106" y="1411272"/>
                <a:ext cx="1398263" cy="4218884"/>
              </a:xfrm>
              <a:prstGeom prst="rect">
                <a:avLst/>
              </a:prstGeom>
              <a:noFill/>
              <a:ln w="76200">
                <a:solidFill>
                  <a:schemeClr val="accent1">
                    <a:lumMod val="75000"/>
                    <a:lumOff val="25000"/>
                  </a:schemeClr>
                </a:solidFill>
                <a:prstDash val="solid"/>
                <a:miter lim="800000"/>
                <a:headEnd/>
                <a:tailEnd/>
              </a:ln>
            </p:spPr>
            <p:txBody>
              <a:bodyPr anchor="t"/>
              <a:lstStyle/>
              <a:p>
                <a:pPr algn="ctr">
                  <a:spcBef>
                    <a:spcPct val="50000"/>
                  </a:spcBef>
                </a:pPr>
                <a:r>
                  <a:rPr lang="en-GB" i="1" dirty="0">
                    <a:solidFill>
                      <a:schemeClr val="accent1">
                        <a:lumMod val="75000"/>
                        <a:lumOff val="25000"/>
                      </a:schemeClr>
                    </a:solidFill>
                    <a:latin typeface="+mj-lt"/>
                  </a:rPr>
                  <a:t>Bias due to missing outcome data</a:t>
                </a:r>
              </a:p>
            </p:txBody>
          </p:sp>
        </p:grpSp>
        <p:sp>
          <p:nvSpPr>
            <p:cNvPr id="1071140" name="Text Box 36"/>
            <p:cNvSpPr txBox="1">
              <a:spLocks noChangeArrowheads="1"/>
            </p:cNvSpPr>
            <p:nvPr/>
          </p:nvSpPr>
          <p:spPr bwMode="auto">
            <a:xfrm>
              <a:off x="6779537" y="1406102"/>
              <a:ext cx="2138976" cy="3516174"/>
            </a:xfrm>
            <a:prstGeom prst="rect">
              <a:avLst/>
            </a:prstGeom>
            <a:noFill/>
            <a:ln w="9525">
              <a:solidFill>
                <a:schemeClr val="accent2"/>
              </a:solidFill>
              <a:prstDash val="dash"/>
              <a:miter lim="800000"/>
              <a:headEnd/>
              <a:tailEnd/>
            </a:ln>
          </p:spPr>
          <p:txBody>
            <a:bodyPr/>
            <a:lstStyle/>
            <a:p>
              <a:pPr algn="ctr">
                <a:spcBef>
                  <a:spcPct val="50000"/>
                </a:spcBef>
              </a:pPr>
              <a:r>
                <a:rPr lang="en-GB" i="1" dirty="0">
                  <a:solidFill>
                    <a:schemeClr val="bg2"/>
                  </a:solidFill>
                  <a:latin typeface="+mj-lt"/>
                </a:rPr>
                <a:t>Bias in measurement of the outcome</a:t>
              </a:r>
            </a:p>
          </p:txBody>
        </p:sp>
        <p:grpSp>
          <p:nvGrpSpPr>
            <p:cNvPr id="35" name="Group 34">
              <a:extLst>
                <a:ext uri="{FF2B5EF4-FFF2-40B4-BE49-F238E27FC236}">
                  <a16:creationId xmlns:a16="http://schemas.microsoft.com/office/drawing/2014/main" id="{C4301BFA-10B2-405E-846E-8366D4FA5437}"/>
                </a:ext>
              </a:extLst>
            </p:cNvPr>
            <p:cNvGrpSpPr/>
            <p:nvPr/>
          </p:nvGrpSpPr>
          <p:grpSpPr>
            <a:xfrm>
              <a:off x="2712860" y="1408382"/>
              <a:ext cx="2336079" cy="4221774"/>
              <a:chOff x="2712860" y="1408382"/>
              <a:chExt cx="2336079" cy="4221774"/>
            </a:xfrm>
          </p:grpSpPr>
          <p:sp>
            <p:nvSpPr>
              <p:cNvPr id="12" name="Freeform: Shape 11">
                <a:extLst>
                  <a:ext uri="{FF2B5EF4-FFF2-40B4-BE49-F238E27FC236}">
                    <a16:creationId xmlns:a16="http://schemas.microsoft.com/office/drawing/2014/main" id="{B14F203C-8F03-4022-9134-EBBCE64F77D5}"/>
                  </a:ext>
                </a:extLst>
              </p:cNvPr>
              <p:cNvSpPr/>
              <p:nvPr/>
            </p:nvSpPr>
            <p:spPr bwMode="auto">
              <a:xfrm>
                <a:off x="3927304" y="2573343"/>
                <a:ext cx="914400" cy="300948"/>
              </a:xfrm>
              <a:custGeom>
                <a:avLst/>
                <a:gdLst>
                  <a:gd name="connsiteX0" fmla="*/ 0 w 914400"/>
                  <a:gd name="connsiteY0" fmla="*/ 239697 h 239697"/>
                  <a:gd name="connsiteX1" fmla="*/ 417251 w 914400"/>
                  <a:gd name="connsiteY1" fmla="*/ 177553 h 239697"/>
                  <a:gd name="connsiteX2" fmla="*/ 612559 w 914400"/>
                  <a:gd name="connsiteY2" fmla="*/ 53266 h 239697"/>
                  <a:gd name="connsiteX3" fmla="*/ 914400 w 914400"/>
                  <a:gd name="connsiteY3" fmla="*/ 0 h 239697"/>
                </a:gdLst>
                <a:ahLst/>
                <a:cxnLst>
                  <a:cxn ang="0">
                    <a:pos x="connsiteX0" y="connsiteY0"/>
                  </a:cxn>
                  <a:cxn ang="0">
                    <a:pos x="connsiteX1" y="connsiteY1"/>
                  </a:cxn>
                  <a:cxn ang="0">
                    <a:pos x="connsiteX2" y="connsiteY2"/>
                  </a:cxn>
                  <a:cxn ang="0">
                    <a:pos x="connsiteX3" y="connsiteY3"/>
                  </a:cxn>
                </a:cxnLst>
                <a:rect l="l" t="t" r="r" b="b"/>
                <a:pathLst>
                  <a:path w="914400" h="239697">
                    <a:moveTo>
                      <a:pt x="0" y="239697"/>
                    </a:moveTo>
                    <a:cubicBezTo>
                      <a:pt x="157579" y="224161"/>
                      <a:pt x="315158" y="208625"/>
                      <a:pt x="417251" y="177553"/>
                    </a:cubicBezTo>
                    <a:cubicBezTo>
                      <a:pt x="519344" y="146481"/>
                      <a:pt x="529701" y="82858"/>
                      <a:pt x="612559" y="53266"/>
                    </a:cubicBezTo>
                    <a:cubicBezTo>
                      <a:pt x="695417" y="23674"/>
                      <a:pt x="735367" y="72501"/>
                      <a:pt x="914400" y="0"/>
                    </a:cubicBezTo>
                  </a:path>
                </a:pathLst>
              </a:custGeom>
              <a:noFill/>
              <a:ln w="57150" cap="flat" cmpd="sng" algn="ctr">
                <a:solidFill>
                  <a:schemeClr val="accent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1071138" name="Text Box 34"/>
              <p:cNvSpPr txBox="1">
                <a:spLocks noChangeArrowheads="1"/>
              </p:cNvSpPr>
              <p:nvPr/>
            </p:nvSpPr>
            <p:spPr bwMode="auto">
              <a:xfrm>
                <a:off x="2712860" y="1408382"/>
                <a:ext cx="2336079" cy="4221774"/>
              </a:xfrm>
              <a:prstGeom prst="rect">
                <a:avLst/>
              </a:prstGeom>
              <a:noFill/>
              <a:ln w="9525">
                <a:solidFill>
                  <a:schemeClr val="accent2"/>
                </a:solidFill>
                <a:prstDash val="dash"/>
                <a:miter lim="800000"/>
                <a:headEnd/>
                <a:tailEnd/>
              </a:ln>
            </p:spPr>
            <p:txBody>
              <a:bodyPr/>
              <a:lstStyle/>
              <a:p>
                <a:pPr algn="ctr">
                  <a:spcBef>
                    <a:spcPct val="50000"/>
                  </a:spcBef>
                </a:pPr>
                <a:r>
                  <a:rPr lang="en-GB" i="1" dirty="0">
                    <a:solidFill>
                      <a:schemeClr val="bg2"/>
                    </a:solidFill>
                    <a:latin typeface="+mj-lt"/>
                  </a:rPr>
                  <a:t>Bias due to deviations from intended intervention</a:t>
                </a:r>
              </a:p>
            </p:txBody>
          </p:sp>
          <p:sp>
            <p:nvSpPr>
              <p:cNvPr id="33" name="Freeform: Shape 32">
                <a:extLst>
                  <a:ext uri="{FF2B5EF4-FFF2-40B4-BE49-F238E27FC236}">
                    <a16:creationId xmlns:a16="http://schemas.microsoft.com/office/drawing/2014/main" id="{3322C874-FA16-406B-9891-4B5D8B6D9B9E}"/>
                  </a:ext>
                </a:extLst>
              </p:cNvPr>
              <p:cNvSpPr/>
              <p:nvPr/>
            </p:nvSpPr>
            <p:spPr bwMode="auto">
              <a:xfrm rot="5400000">
                <a:off x="3088515" y="2244903"/>
                <a:ext cx="365546" cy="748899"/>
              </a:xfrm>
              <a:custGeom>
                <a:avLst/>
                <a:gdLst>
                  <a:gd name="connsiteX0" fmla="*/ 0 w 914400"/>
                  <a:gd name="connsiteY0" fmla="*/ 239697 h 239697"/>
                  <a:gd name="connsiteX1" fmla="*/ 417251 w 914400"/>
                  <a:gd name="connsiteY1" fmla="*/ 177553 h 239697"/>
                  <a:gd name="connsiteX2" fmla="*/ 612559 w 914400"/>
                  <a:gd name="connsiteY2" fmla="*/ 53266 h 239697"/>
                  <a:gd name="connsiteX3" fmla="*/ 914400 w 914400"/>
                  <a:gd name="connsiteY3" fmla="*/ 0 h 239697"/>
                </a:gdLst>
                <a:ahLst/>
                <a:cxnLst>
                  <a:cxn ang="0">
                    <a:pos x="connsiteX0" y="connsiteY0"/>
                  </a:cxn>
                  <a:cxn ang="0">
                    <a:pos x="connsiteX1" y="connsiteY1"/>
                  </a:cxn>
                  <a:cxn ang="0">
                    <a:pos x="connsiteX2" y="connsiteY2"/>
                  </a:cxn>
                  <a:cxn ang="0">
                    <a:pos x="connsiteX3" y="connsiteY3"/>
                  </a:cxn>
                </a:cxnLst>
                <a:rect l="l" t="t" r="r" b="b"/>
                <a:pathLst>
                  <a:path w="914400" h="239697">
                    <a:moveTo>
                      <a:pt x="0" y="239697"/>
                    </a:moveTo>
                    <a:cubicBezTo>
                      <a:pt x="157579" y="224161"/>
                      <a:pt x="315158" y="208625"/>
                      <a:pt x="417251" y="177553"/>
                    </a:cubicBezTo>
                    <a:cubicBezTo>
                      <a:pt x="519344" y="146481"/>
                      <a:pt x="529701" y="82858"/>
                      <a:pt x="612559" y="53266"/>
                    </a:cubicBezTo>
                    <a:cubicBezTo>
                      <a:pt x="695417" y="23674"/>
                      <a:pt x="735367" y="72501"/>
                      <a:pt x="914400" y="0"/>
                    </a:cubicBezTo>
                  </a:path>
                </a:pathLst>
              </a:custGeom>
              <a:noFill/>
              <a:ln w="57150" cap="flat" cmpd="sng" algn="ctr">
                <a:solidFill>
                  <a:schemeClr val="accent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grpSp>
        <p:grpSp>
          <p:nvGrpSpPr>
            <p:cNvPr id="41" name="Group 40">
              <a:extLst>
                <a:ext uri="{FF2B5EF4-FFF2-40B4-BE49-F238E27FC236}">
                  <a16:creationId xmlns:a16="http://schemas.microsoft.com/office/drawing/2014/main" id="{DBA0F9C6-2ADB-41C6-B468-4E39EB217D55}"/>
                </a:ext>
              </a:extLst>
            </p:cNvPr>
            <p:cNvGrpSpPr/>
            <p:nvPr/>
          </p:nvGrpSpPr>
          <p:grpSpPr>
            <a:xfrm>
              <a:off x="6779536" y="5113780"/>
              <a:ext cx="2138976" cy="1618828"/>
              <a:chOff x="6779536" y="5113780"/>
              <a:chExt cx="2138976" cy="1618828"/>
            </a:xfrm>
          </p:grpSpPr>
          <p:sp>
            <p:nvSpPr>
              <p:cNvPr id="1071141" name="Text Box 37"/>
              <p:cNvSpPr txBox="1">
                <a:spLocks noChangeArrowheads="1"/>
              </p:cNvSpPr>
              <p:nvPr/>
            </p:nvSpPr>
            <p:spPr bwMode="auto">
              <a:xfrm>
                <a:off x="6779536" y="5113780"/>
                <a:ext cx="2138976" cy="1618828"/>
              </a:xfrm>
              <a:prstGeom prst="rect">
                <a:avLst/>
              </a:prstGeom>
              <a:noFill/>
              <a:ln w="9525">
                <a:solidFill>
                  <a:schemeClr val="accent2"/>
                </a:solidFill>
                <a:prstDash val="dash"/>
                <a:miter lim="800000"/>
                <a:headEnd/>
                <a:tailEnd/>
              </a:ln>
            </p:spPr>
            <p:txBody>
              <a:bodyPr anchor="b"/>
              <a:lstStyle/>
              <a:p>
                <a:pPr algn="ctr">
                  <a:spcBef>
                    <a:spcPct val="50000"/>
                  </a:spcBef>
                </a:pPr>
                <a:r>
                  <a:rPr lang="en-GB" i="1" dirty="0">
                    <a:solidFill>
                      <a:schemeClr val="bg2"/>
                    </a:solidFill>
                    <a:latin typeface="+mj-lt"/>
                  </a:rPr>
                  <a:t>Bias in selection of the reported result</a:t>
                </a:r>
              </a:p>
            </p:txBody>
          </p:sp>
          <p:pic>
            <p:nvPicPr>
              <p:cNvPr id="13" name="Picture 12">
                <a:extLst>
                  <a:ext uri="{FF2B5EF4-FFF2-40B4-BE49-F238E27FC236}">
                    <a16:creationId xmlns:a16="http://schemas.microsoft.com/office/drawing/2014/main" id="{080CBC51-2FD4-44A2-AF97-5EB2E7BDAC72}"/>
                  </a:ext>
                </a:extLst>
              </p:cNvPr>
              <p:cNvPicPr>
                <a:picLocks noChangeAspect="1"/>
              </p:cNvPicPr>
              <p:nvPr/>
            </p:nvPicPr>
            <p:blipFill>
              <a:blip r:embed="rId4"/>
              <a:stretch>
                <a:fillRect/>
              </a:stretch>
            </p:blipFill>
            <p:spPr>
              <a:xfrm>
                <a:off x="8068127" y="5527381"/>
                <a:ext cx="566459" cy="539300"/>
              </a:xfrm>
              <a:prstGeom prst="rect">
                <a:avLst/>
              </a:prstGeom>
            </p:spPr>
          </p:pic>
          <p:sp>
            <p:nvSpPr>
              <p:cNvPr id="20" name="TextBox 19">
                <a:extLst>
                  <a:ext uri="{FF2B5EF4-FFF2-40B4-BE49-F238E27FC236}">
                    <a16:creationId xmlns:a16="http://schemas.microsoft.com/office/drawing/2014/main" id="{FE5BE201-D2FA-4163-AF42-9E0695150FB4}"/>
                  </a:ext>
                </a:extLst>
              </p:cNvPr>
              <p:cNvSpPr txBox="1"/>
              <p:nvPr/>
            </p:nvSpPr>
            <p:spPr>
              <a:xfrm>
                <a:off x="6981394" y="5182250"/>
                <a:ext cx="1325577" cy="830997"/>
              </a:xfrm>
              <a:prstGeom prst="rect">
                <a:avLst/>
              </a:prstGeom>
              <a:noFill/>
            </p:spPr>
            <p:txBody>
              <a:bodyPr wrap="square" rtlCol="0">
                <a:spAutoFit/>
              </a:bodyPr>
              <a:lstStyle/>
              <a:p>
                <a:r>
                  <a:rPr lang="en-GB" sz="1600" dirty="0"/>
                  <a:t>1.02     3.87</a:t>
                </a:r>
              </a:p>
              <a:p>
                <a:r>
                  <a:rPr lang="en-GB" sz="1600" dirty="0"/>
                  <a:t>2.20     4.32</a:t>
                </a:r>
              </a:p>
              <a:p>
                <a:r>
                  <a:rPr lang="en-GB" sz="1600" dirty="0"/>
                  <a:t>1.38     </a:t>
                </a:r>
                <a:r>
                  <a:rPr lang="en-GB" sz="1600" b="1" dirty="0">
                    <a:solidFill>
                      <a:srgbClr val="FF0000"/>
                    </a:solidFill>
                  </a:rPr>
                  <a:t>5.44</a:t>
                </a:r>
              </a:p>
            </p:txBody>
          </p:sp>
        </p:grpSp>
        <p:grpSp>
          <p:nvGrpSpPr>
            <p:cNvPr id="31" name="Group 30">
              <a:extLst>
                <a:ext uri="{FF2B5EF4-FFF2-40B4-BE49-F238E27FC236}">
                  <a16:creationId xmlns:a16="http://schemas.microsoft.com/office/drawing/2014/main" id="{B393825C-9D53-4FB6-92D5-DB1E6B77B6E1}"/>
                </a:ext>
              </a:extLst>
            </p:cNvPr>
            <p:cNvGrpSpPr/>
            <p:nvPr/>
          </p:nvGrpSpPr>
          <p:grpSpPr>
            <a:xfrm>
              <a:off x="344221" y="2864447"/>
              <a:ext cx="8396111" cy="1935470"/>
              <a:chOff x="344221" y="2864447"/>
              <a:chExt cx="8396111" cy="1935470"/>
            </a:xfrm>
          </p:grpSpPr>
          <p:sp>
            <p:nvSpPr>
              <p:cNvPr id="24606" name="Text Box 12"/>
              <p:cNvSpPr txBox="1">
                <a:spLocks noChangeArrowheads="1"/>
              </p:cNvSpPr>
              <p:nvPr/>
            </p:nvSpPr>
            <p:spPr bwMode="blackWhite">
              <a:xfrm>
                <a:off x="2889035" y="2864447"/>
                <a:ext cx="1980000" cy="720000"/>
              </a:xfrm>
              <a:prstGeom prst="rect">
                <a:avLst/>
              </a:prstGeom>
              <a:solidFill>
                <a:schemeClr val="bg2"/>
              </a:solidFill>
              <a:ln w="9525">
                <a:solidFill>
                  <a:schemeClr val="tx1"/>
                </a:solidFill>
                <a:miter lim="800000"/>
                <a:headEnd/>
                <a:tailEnd/>
              </a:ln>
            </p:spPr>
            <p:txBody>
              <a:bodyPr anchor="ctr">
                <a:noAutofit/>
              </a:bodyPr>
              <a:lstStyle/>
              <a:p>
                <a:pPr algn="ctr">
                  <a:spcBef>
                    <a:spcPct val="50000"/>
                  </a:spcBef>
                </a:pPr>
                <a:r>
                  <a:rPr lang="en-GB" sz="2400" dirty="0">
                    <a:solidFill>
                      <a:schemeClr val="accent6"/>
                    </a:solidFill>
                    <a:latin typeface="+mj-lt"/>
                  </a:rPr>
                  <a:t>Experimental</a:t>
                </a:r>
                <a:endParaRPr lang="en-GB" sz="3600" dirty="0">
                  <a:solidFill>
                    <a:schemeClr val="accent6"/>
                  </a:solidFill>
                  <a:latin typeface="+mj-lt"/>
                </a:endParaRPr>
              </a:p>
            </p:txBody>
          </p:sp>
          <p:sp>
            <p:nvSpPr>
              <p:cNvPr id="24607" name="Text Box 13"/>
              <p:cNvSpPr txBox="1">
                <a:spLocks noChangeArrowheads="1"/>
              </p:cNvSpPr>
              <p:nvPr/>
            </p:nvSpPr>
            <p:spPr bwMode="blackWhite">
              <a:xfrm>
                <a:off x="2889035" y="4079917"/>
                <a:ext cx="1980000" cy="720000"/>
              </a:xfrm>
              <a:prstGeom prst="rect">
                <a:avLst/>
              </a:prstGeom>
              <a:solidFill>
                <a:schemeClr val="bg2"/>
              </a:solidFill>
              <a:ln w="9525">
                <a:solidFill>
                  <a:schemeClr val="tx1"/>
                </a:solidFill>
                <a:miter lim="800000"/>
                <a:headEnd/>
                <a:tailEnd/>
              </a:ln>
            </p:spPr>
            <p:txBody>
              <a:bodyPr anchor="ctr">
                <a:noAutofit/>
              </a:bodyPr>
              <a:lstStyle/>
              <a:p>
                <a:pPr algn="ctr">
                  <a:spcBef>
                    <a:spcPct val="50000"/>
                  </a:spcBef>
                </a:pPr>
                <a:r>
                  <a:rPr lang="en-GB" sz="2400" dirty="0">
                    <a:solidFill>
                      <a:schemeClr val="accent6"/>
                    </a:solidFill>
                    <a:latin typeface="+mj-lt"/>
                  </a:rPr>
                  <a:t>Comparator</a:t>
                </a:r>
                <a:endParaRPr lang="en-GB" sz="3600" dirty="0">
                  <a:solidFill>
                    <a:schemeClr val="accent6"/>
                  </a:solidFill>
                  <a:latin typeface="+mj-lt"/>
                </a:endParaRPr>
              </a:p>
            </p:txBody>
          </p:sp>
          <p:sp>
            <p:nvSpPr>
              <p:cNvPr id="24603" name="Line 9"/>
              <p:cNvSpPr>
                <a:spLocks noChangeShapeType="1"/>
              </p:cNvSpPr>
              <p:nvPr/>
            </p:nvSpPr>
            <p:spPr bwMode="blackWhite">
              <a:xfrm flipV="1">
                <a:off x="4889130" y="4435974"/>
                <a:ext cx="2124000" cy="0"/>
              </a:xfrm>
              <a:prstGeom prst="line">
                <a:avLst/>
              </a:prstGeom>
              <a:noFill/>
              <a:ln w="38100">
                <a:solidFill>
                  <a:schemeClr val="tx1"/>
                </a:solidFill>
                <a:round/>
                <a:headEnd/>
                <a:tailEnd/>
              </a:ln>
            </p:spPr>
            <p:txBody>
              <a:bodyPr wrap="none" anchor="ctr"/>
              <a:lstStyle/>
              <a:p>
                <a:endParaRPr lang="en-GB">
                  <a:solidFill>
                    <a:srgbClr val="002060"/>
                  </a:solidFill>
                  <a:latin typeface="Calibri" panose="020F0502020204030204" pitchFamily="34" charset="0"/>
                </a:endParaRPr>
              </a:p>
            </p:txBody>
          </p:sp>
          <p:sp>
            <p:nvSpPr>
              <p:cNvPr id="24604" name="Line 10"/>
              <p:cNvSpPr>
                <a:spLocks noChangeShapeType="1"/>
              </p:cNvSpPr>
              <p:nvPr/>
            </p:nvSpPr>
            <p:spPr bwMode="blackWhite">
              <a:xfrm>
                <a:off x="4889130" y="3219467"/>
                <a:ext cx="2124000" cy="1"/>
              </a:xfrm>
              <a:prstGeom prst="line">
                <a:avLst/>
              </a:prstGeom>
              <a:noFill/>
              <a:ln w="38100">
                <a:solidFill>
                  <a:schemeClr val="tx1"/>
                </a:solidFill>
                <a:round/>
                <a:headEnd/>
                <a:tailEnd/>
              </a:ln>
            </p:spPr>
            <p:txBody>
              <a:bodyPr wrap="none" anchor="ctr"/>
              <a:lstStyle/>
              <a:p>
                <a:endParaRPr lang="en-GB">
                  <a:solidFill>
                    <a:srgbClr val="002060"/>
                  </a:solidFill>
                  <a:latin typeface="Calibri" panose="020F0502020204030204" pitchFamily="34" charset="0"/>
                </a:endParaRPr>
              </a:p>
            </p:txBody>
          </p:sp>
          <p:sp>
            <p:nvSpPr>
              <p:cNvPr id="24608" name="Line 14"/>
              <p:cNvSpPr>
                <a:spLocks noChangeShapeType="1"/>
              </p:cNvSpPr>
              <p:nvPr/>
            </p:nvSpPr>
            <p:spPr bwMode="blackWhite">
              <a:xfrm flipV="1">
                <a:off x="1301236" y="3213270"/>
                <a:ext cx="1595602" cy="612000"/>
              </a:xfrm>
              <a:prstGeom prst="line">
                <a:avLst/>
              </a:prstGeom>
              <a:noFill/>
              <a:ln w="38100">
                <a:solidFill>
                  <a:schemeClr val="tx1"/>
                </a:solidFill>
                <a:round/>
                <a:headEnd/>
                <a:tailEnd/>
              </a:ln>
            </p:spPr>
            <p:txBody>
              <a:bodyPr wrap="none" anchor="ctr"/>
              <a:lstStyle/>
              <a:p>
                <a:endParaRPr lang="en-GB">
                  <a:solidFill>
                    <a:srgbClr val="002060"/>
                  </a:solidFill>
                  <a:latin typeface="Calibri" panose="020F0502020204030204" pitchFamily="34" charset="0"/>
                </a:endParaRPr>
              </a:p>
            </p:txBody>
          </p:sp>
          <p:sp>
            <p:nvSpPr>
              <p:cNvPr id="24609" name="Line 15"/>
              <p:cNvSpPr>
                <a:spLocks noChangeShapeType="1"/>
              </p:cNvSpPr>
              <p:nvPr/>
            </p:nvSpPr>
            <p:spPr bwMode="blackWhite">
              <a:xfrm>
                <a:off x="1301672" y="3825407"/>
                <a:ext cx="1595166" cy="612000"/>
              </a:xfrm>
              <a:prstGeom prst="line">
                <a:avLst/>
              </a:prstGeom>
              <a:noFill/>
              <a:ln w="38100">
                <a:solidFill>
                  <a:schemeClr val="tx1"/>
                </a:solidFill>
                <a:round/>
                <a:headEnd/>
                <a:tailEnd/>
              </a:ln>
            </p:spPr>
            <p:txBody>
              <a:bodyPr wrap="none" anchor="ctr"/>
              <a:lstStyle/>
              <a:p>
                <a:endParaRPr lang="en-GB">
                  <a:solidFill>
                    <a:srgbClr val="002060"/>
                  </a:solidFill>
                  <a:latin typeface="Calibri" panose="020F0502020204030204" pitchFamily="34" charset="0"/>
                </a:endParaRPr>
              </a:p>
            </p:txBody>
          </p:sp>
          <p:pic>
            <p:nvPicPr>
              <p:cNvPr id="8" name="Picture 7">
                <a:extLst>
                  <a:ext uri="{FF2B5EF4-FFF2-40B4-BE49-F238E27FC236}">
                    <a16:creationId xmlns:a16="http://schemas.microsoft.com/office/drawing/2014/main" id="{057C8748-7679-47D1-BC25-62EDE7EDE3C3}"/>
                  </a:ext>
                </a:extLst>
              </p:cNvPr>
              <p:cNvPicPr>
                <a:picLocks noChangeAspect="1"/>
              </p:cNvPicPr>
              <p:nvPr/>
            </p:nvPicPr>
            <p:blipFill>
              <a:blip r:embed="rId5"/>
              <a:stretch>
                <a:fillRect/>
              </a:stretch>
            </p:blipFill>
            <p:spPr>
              <a:xfrm>
                <a:off x="344221" y="3320945"/>
                <a:ext cx="964350" cy="964350"/>
              </a:xfrm>
              <a:prstGeom prst="rect">
                <a:avLst/>
              </a:prstGeom>
            </p:spPr>
          </p:pic>
          <p:sp>
            <p:nvSpPr>
              <p:cNvPr id="38" name="Text Box 12">
                <a:extLst>
                  <a:ext uri="{FF2B5EF4-FFF2-40B4-BE49-F238E27FC236}">
                    <a16:creationId xmlns:a16="http://schemas.microsoft.com/office/drawing/2014/main" id="{1943F56A-8C8F-4DD5-8796-9C110549664C}"/>
                  </a:ext>
                </a:extLst>
              </p:cNvPr>
              <p:cNvSpPr txBox="1">
                <a:spLocks noChangeArrowheads="1"/>
              </p:cNvSpPr>
              <p:nvPr/>
            </p:nvSpPr>
            <p:spPr bwMode="blackWhite">
              <a:xfrm>
                <a:off x="6981394" y="2864447"/>
                <a:ext cx="1758938" cy="720000"/>
              </a:xfrm>
              <a:prstGeom prst="rect">
                <a:avLst/>
              </a:prstGeom>
              <a:solidFill>
                <a:schemeClr val="accent6"/>
              </a:solidFill>
              <a:ln w="9525">
                <a:solidFill>
                  <a:schemeClr val="tx1"/>
                </a:solidFill>
                <a:miter lim="800000"/>
                <a:headEnd/>
                <a:tailEnd/>
              </a:ln>
            </p:spPr>
            <p:txBody>
              <a:bodyPr anchor="ctr">
                <a:noAutofit/>
              </a:bodyPr>
              <a:lstStyle/>
              <a:p>
                <a:pPr algn="ctr">
                  <a:spcBef>
                    <a:spcPct val="50000"/>
                  </a:spcBef>
                </a:pPr>
                <a:r>
                  <a:rPr lang="en-GB" sz="2400" dirty="0">
                    <a:solidFill>
                      <a:schemeClr val="bg2"/>
                    </a:solidFill>
                    <a:latin typeface="+mj-lt"/>
                  </a:rPr>
                  <a:t>Outcome</a:t>
                </a:r>
                <a:endParaRPr lang="en-GB" sz="3600" dirty="0">
                  <a:solidFill>
                    <a:schemeClr val="bg2"/>
                  </a:solidFill>
                  <a:latin typeface="+mj-lt"/>
                </a:endParaRPr>
              </a:p>
            </p:txBody>
          </p:sp>
          <p:sp>
            <p:nvSpPr>
              <p:cNvPr id="39" name="Text Box 13">
                <a:extLst>
                  <a:ext uri="{FF2B5EF4-FFF2-40B4-BE49-F238E27FC236}">
                    <a16:creationId xmlns:a16="http://schemas.microsoft.com/office/drawing/2014/main" id="{72EF3FE3-AC89-4297-AB5A-38C565D97C64}"/>
                  </a:ext>
                </a:extLst>
              </p:cNvPr>
              <p:cNvSpPr txBox="1">
                <a:spLocks noChangeArrowheads="1"/>
              </p:cNvSpPr>
              <p:nvPr/>
            </p:nvSpPr>
            <p:spPr bwMode="blackWhite">
              <a:xfrm>
                <a:off x="6981394" y="4079917"/>
                <a:ext cx="1758938" cy="720000"/>
              </a:xfrm>
              <a:prstGeom prst="rect">
                <a:avLst/>
              </a:prstGeom>
              <a:solidFill>
                <a:schemeClr val="accent6"/>
              </a:solidFill>
              <a:ln w="9525">
                <a:solidFill>
                  <a:schemeClr val="tx1"/>
                </a:solidFill>
                <a:miter lim="800000"/>
                <a:headEnd/>
                <a:tailEnd/>
              </a:ln>
            </p:spPr>
            <p:txBody>
              <a:bodyPr anchor="ctr">
                <a:noAutofit/>
              </a:bodyPr>
              <a:lstStyle/>
              <a:p>
                <a:pPr algn="ctr">
                  <a:spcBef>
                    <a:spcPct val="50000"/>
                  </a:spcBef>
                </a:pPr>
                <a:r>
                  <a:rPr lang="en-GB" sz="2400" dirty="0">
                    <a:solidFill>
                      <a:schemeClr val="bg2"/>
                    </a:solidFill>
                    <a:latin typeface="+mj-lt"/>
                  </a:rPr>
                  <a:t>Outcome</a:t>
                </a:r>
                <a:endParaRPr lang="en-GB" sz="3600" dirty="0">
                  <a:solidFill>
                    <a:schemeClr val="bg2"/>
                  </a:solidFill>
                  <a:latin typeface="+mj-lt"/>
                </a:endParaRPr>
              </a:p>
            </p:txBody>
          </p:sp>
        </p:grpSp>
        <p:grpSp>
          <p:nvGrpSpPr>
            <p:cNvPr id="34" name="Group 33">
              <a:extLst>
                <a:ext uri="{FF2B5EF4-FFF2-40B4-BE49-F238E27FC236}">
                  <a16:creationId xmlns:a16="http://schemas.microsoft.com/office/drawing/2014/main" id="{3809E98D-F155-4545-B95C-81387CA96756}"/>
                </a:ext>
              </a:extLst>
            </p:cNvPr>
            <p:cNvGrpSpPr/>
            <p:nvPr/>
          </p:nvGrpSpPr>
          <p:grpSpPr>
            <a:xfrm>
              <a:off x="184013" y="1408382"/>
              <a:ext cx="2336079" cy="4221775"/>
              <a:chOff x="184013" y="1408382"/>
              <a:chExt cx="2336079" cy="4221775"/>
            </a:xfrm>
          </p:grpSpPr>
          <p:sp>
            <p:nvSpPr>
              <p:cNvPr id="1071137" name="Text Box 33"/>
              <p:cNvSpPr txBox="1">
                <a:spLocks noChangeArrowheads="1"/>
              </p:cNvSpPr>
              <p:nvPr/>
            </p:nvSpPr>
            <p:spPr bwMode="auto">
              <a:xfrm>
                <a:off x="184013" y="1408382"/>
                <a:ext cx="2336079" cy="4221775"/>
              </a:xfrm>
              <a:prstGeom prst="rect">
                <a:avLst/>
              </a:prstGeom>
              <a:noFill/>
              <a:ln w="9525">
                <a:solidFill>
                  <a:schemeClr val="accent2"/>
                </a:solidFill>
                <a:prstDash val="dash"/>
                <a:miter lim="800000"/>
                <a:headEnd/>
                <a:tailEnd/>
              </a:ln>
            </p:spPr>
            <p:txBody>
              <a:bodyPr/>
              <a:lstStyle/>
              <a:p>
                <a:pPr algn="ctr">
                  <a:spcBef>
                    <a:spcPct val="50000"/>
                  </a:spcBef>
                </a:pPr>
                <a:r>
                  <a:rPr lang="en-GB" i="1" dirty="0">
                    <a:solidFill>
                      <a:schemeClr val="bg2"/>
                    </a:solidFill>
                    <a:latin typeface="+mj-lt"/>
                  </a:rPr>
                  <a:t>Bias arising from the randomization process</a:t>
                </a:r>
              </a:p>
            </p:txBody>
          </p:sp>
          <p:grpSp>
            <p:nvGrpSpPr>
              <p:cNvPr id="28" name="Group 27">
                <a:extLst>
                  <a:ext uri="{FF2B5EF4-FFF2-40B4-BE49-F238E27FC236}">
                    <a16:creationId xmlns:a16="http://schemas.microsoft.com/office/drawing/2014/main" id="{5C9B72FB-FA65-4DC2-9044-5450C5318393}"/>
                  </a:ext>
                </a:extLst>
              </p:cNvPr>
              <p:cNvGrpSpPr/>
              <p:nvPr/>
            </p:nvGrpSpPr>
            <p:grpSpPr>
              <a:xfrm>
                <a:off x="1218425" y="4162513"/>
                <a:ext cx="1029939" cy="1232881"/>
                <a:chOff x="249086" y="2468774"/>
                <a:chExt cx="1212307" cy="1451184"/>
              </a:xfrm>
            </p:grpSpPr>
            <p:pic>
              <p:nvPicPr>
                <p:cNvPr id="27" name="Picture 26">
                  <a:extLst>
                    <a:ext uri="{FF2B5EF4-FFF2-40B4-BE49-F238E27FC236}">
                      <a16:creationId xmlns:a16="http://schemas.microsoft.com/office/drawing/2014/main" id="{CAE674AE-BE3C-4318-A49C-A6B918EC5544}"/>
                    </a:ext>
                  </a:extLst>
                </p:cNvPr>
                <p:cNvPicPr>
                  <a:picLocks noChangeAspect="1"/>
                </p:cNvPicPr>
                <p:nvPr/>
              </p:nvPicPr>
              <p:blipFill>
                <a:blip r:embed="rId6"/>
                <a:stretch>
                  <a:fillRect/>
                </a:stretch>
              </p:blipFill>
              <p:spPr>
                <a:xfrm rot="8578860">
                  <a:off x="249086" y="3152004"/>
                  <a:ext cx="1212307" cy="767954"/>
                </a:xfrm>
                <a:prstGeom prst="rect">
                  <a:avLst/>
                </a:prstGeom>
              </p:spPr>
            </p:pic>
            <p:pic>
              <p:nvPicPr>
                <p:cNvPr id="25" name="Picture 24" descr="A picture containing object, clock&#10;&#10;Description automatically generated">
                  <a:extLst>
                    <a:ext uri="{FF2B5EF4-FFF2-40B4-BE49-F238E27FC236}">
                      <a16:creationId xmlns:a16="http://schemas.microsoft.com/office/drawing/2014/main" id="{77D2D378-7A61-46C8-A91B-50566722C3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537422">
                  <a:off x="267686" y="2468774"/>
                  <a:ext cx="983759" cy="983759"/>
                </a:xfrm>
                <a:prstGeom prst="rect">
                  <a:avLst/>
                </a:prstGeom>
              </p:spPr>
            </p:pic>
          </p:grpSp>
        </p:grpSp>
      </p:grpSp>
    </p:spTree>
    <p:extLst>
      <p:ext uri="{BB962C8B-B14F-4D97-AF65-F5344CB8AC3E}">
        <p14:creationId xmlns:p14="http://schemas.microsoft.com/office/powerpoint/2010/main" val="296288718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416030" y="190877"/>
            <a:ext cx="5937857" cy="1094086"/>
          </a:xfrm>
        </p:spPr>
        <p:txBody>
          <a:bodyPr/>
          <a:lstStyle/>
          <a:p>
            <a:r>
              <a:rPr lang="en-US" altLang="en-US" dirty="0"/>
              <a:t>Missing outcome data</a:t>
            </a:r>
            <a:endParaRPr lang="en-AU" altLang="en-US" dirty="0"/>
          </a:p>
        </p:txBody>
      </p:sp>
      <p:sp>
        <p:nvSpPr>
          <p:cNvPr id="26627" name="Rectangle 3"/>
          <p:cNvSpPr>
            <a:spLocks noGrp="1" noChangeArrowheads="1"/>
          </p:cNvSpPr>
          <p:nvPr>
            <p:ph idx="1"/>
          </p:nvPr>
        </p:nvSpPr>
        <p:spPr>
          <a:xfrm>
            <a:off x="135025" y="1284963"/>
            <a:ext cx="7726713" cy="5015883"/>
          </a:xfrm>
        </p:spPr>
        <p:txBody>
          <a:bodyPr/>
          <a:lstStyle/>
          <a:p>
            <a:r>
              <a:rPr lang="en-AU" altLang="en-US" dirty="0"/>
              <a:t>When outcome data are not available for all participants</a:t>
            </a:r>
          </a:p>
          <a:p>
            <a:pPr lvl="1"/>
            <a:r>
              <a:rPr lang="en-AU" altLang="en-US" dirty="0"/>
              <a:t>possible reasons:</a:t>
            </a:r>
          </a:p>
          <a:p>
            <a:pPr lvl="2"/>
            <a:r>
              <a:rPr lang="en-AU" altLang="en-US" dirty="0"/>
              <a:t>?</a:t>
            </a:r>
          </a:p>
          <a:p>
            <a:pPr lvl="2"/>
            <a:r>
              <a:rPr lang="en-AU" altLang="en-US" dirty="0"/>
              <a:t>?</a:t>
            </a:r>
          </a:p>
          <a:p>
            <a:pPr lvl="2"/>
            <a:r>
              <a:rPr lang="en-AU" altLang="en-US" dirty="0"/>
              <a:t>?</a:t>
            </a:r>
          </a:p>
          <a:p>
            <a:pPr lvl="2"/>
            <a:endParaRPr lang="en-AU" altLang="en-US" dirty="0"/>
          </a:p>
        </p:txBody>
      </p:sp>
    </p:spTree>
    <p:extLst>
      <p:ext uri="{BB962C8B-B14F-4D97-AF65-F5344CB8AC3E}">
        <p14:creationId xmlns:p14="http://schemas.microsoft.com/office/powerpoint/2010/main" val="306835075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416030" y="190877"/>
            <a:ext cx="5937857" cy="1094086"/>
          </a:xfrm>
        </p:spPr>
        <p:txBody>
          <a:bodyPr/>
          <a:lstStyle/>
          <a:p>
            <a:r>
              <a:rPr lang="en-US" altLang="en-US" dirty="0"/>
              <a:t>Missing outcome data</a:t>
            </a:r>
            <a:endParaRPr lang="en-AU" altLang="en-US" dirty="0"/>
          </a:p>
        </p:txBody>
      </p:sp>
      <p:sp>
        <p:nvSpPr>
          <p:cNvPr id="26627" name="Rectangle 3"/>
          <p:cNvSpPr>
            <a:spLocks noGrp="1" noChangeArrowheads="1"/>
          </p:cNvSpPr>
          <p:nvPr>
            <p:ph idx="1"/>
          </p:nvPr>
        </p:nvSpPr>
        <p:spPr>
          <a:xfrm>
            <a:off x="135025" y="1284963"/>
            <a:ext cx="7726713" cy="5015883"/>
          </a:xfrm>
        </p:spPr>
        <p:txBody>
          <a:bodyPr/>
          <a:lstStyle/>
          <a:p>
            <a:r>
              <a:rPr lang="en-AU" altLang="en-US" dirty="0"/>
              <a:t>When outcome data are not available for all participants</a:t>
            </a:r>
          </a:p>
          <a:p>
            <a:pPr lvl="1"/>
            <a:r>
              <a:rPr lang="en-AU" altLang="en-US" dirty="0"/>
              <a:t>possible reasons include:</a:t>
            </a:r>
          </a:p>
          <a:p>
            <a:pPr lvl="2"/>
            <a:r>
              <a:rPr lang="en-GB" altLang="en-US" dirty="0"/>
              <a:t>participants withdraw from the study or cannot be located</a:t>
            </a:r>
          </a:p>
          <a:p>
            <a:pPr lvl="2"/>
            <a:r>
              <a:rPr lang="en-GB" altLang="en-US" dirty="0"/>
              <a:t>participants do not attend a study visit at which the outcome should have been measured</a:t>
            </a:r>
          </a:p>
          <a:p>
            <a:pPr lvl="2"/>
            <a:r>
              <a:rPr lang="en-GB" altLang="en-US" dirty="0"/>
              <a:t>participants can no longer experience the outcome (e.g. died)</a:t>
            </a:r>
            <a:endParaRPr lang="en-AU" altLang="en-US" dirty="0"/>
          </a:p>
          <a:p>
            <a:pPr lvl="1"/>
            <a:endParaRPr lang="en-AU" altLang="en-US" dirty="0"/>
          </a:p>
          <a:p>
            <a:pPr lvl="1"/>
            <a:r>
              <a:rPr lang="en-AU" altLang="en-US" dirty="0"/>
              <a:t>exclusions from analysis for reasons other than missing data are not addressed in this domain</a:t>
            </a:r>
          </a:p>
          <a:p>
            <a:pPr lvl="2"/>
            <a:r>
              <a:rPr lang="en-AU" altLang="en-US" dirty="0"/>
              <a:t>see domain 2 (deviations from intended intervention)</a:t>
            </a:r>
          </a:p>
        </p:txBody>
      </p:sp>
    </p:spTree>
    <p:extLst>
      <p:ext uri="{BB962C8B-B14F-4D97-AF65-F5344CB8AC3E}">
        <p14:creationId xmlns:p14="http://schemas.microsoft.com/office/powerpoint/2010/main" val="292376791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433447" y="0"/>
            <a:ext cx="5937857" cy="1094086"/>
          </a:xfrm>
          <a:prstGeom prst="rect">
            <a:avLst/>
          </a:prstGeom>
        </p:spPr>
        <p:txBody>
          <a:bodyPr/>
          <a:lstStyle/>
          <a:p>
            <a:r>
              <a:rPr lang="en-GB" altLang="en-US" dirty="0"/>
              <a:t>How much is too much missing outcome data?</a:t>
            </a:r>
          </a:p>
        </p:txBody>
      </p:sp>
      <p:sp>
        <p:nvSpPr>
          <p:cNvPr id="27651" name="Rectangle 3"/>
          <p:cNvSpPr>
            <a:spLocks noGrp="1" noChangeArrowheads="1"/>
          </p:cNvSpPr>
          <p:nvPr>
            <p:ph idx="1"/>
          </p:nvPr>
        </p:nvSpPr>
        <p:spPr>
          <a:xfrm>
            <a:off x="87085" y="1285319"/>
            <a:ext cx="7097486" cy="5015883"/>
          </a:xfrm>
          <a:prstGeom prst="rect">
            <a:avLst/>
          </a:prstGeom>
        </p:spPr>
        <p:txBody>
          <a:bodyPr/>
          <a:lstStyle/>
          <a:p>
            <a:r>
              <a:rPr lang="en-GB" altLang="en-US" dirty="0"/>
              <a:t>There is no sensible threshold for ‘small enough’ in relation to the proportion of missing outcome data</a:t>
            </a:r>
          </a:p>
          <a:p>
            <a:pPr lvl="2"/>
            <a:r>
              <a:rPr lang="en-GB" altLang="en-US" dirty="0"/>
              <a:t>in situations where missing outcome data lead to bias, the extent of bias will increase as the amount of missing outcome data increases</a:t>
            </a:r>
          </a:p>
          <a:p>
            <a:pPr lvl="1"/>
            <a:r>
              <a:rPr lang="en-GB" altLang="en-US" dirty="0"/>
              <a:t>the potential impact of missing data on estimated intervention effects depends on:</a:t>
            </a:r>
            <a:endParaRPr lang="en-US" altLang="en-US" dirty="0"/>
          </a:p>
          <a:p>
            <a:pPr lvl="2"/>
            <a:r>
              <a:rPr lang="en-US" altLang="en-US" dirty="0"/>
              <a:t>the number of participants with missing data</a:t>
            </a:r>
          </a:p>
          <a:p>
            <a:pPr lvl="2"/>
            <a:r>
              <a:rPr lang="en-US" altLang="en-US" dirty="0"/>
              <a:t>the type of outcome</a:t>
            </a:r>
          </a:p>
          <a:p>
            <a:pPr lvl="3"/>
            <a:r>
              <a:rPr lang="en-US" altLang="en-US" dirty="0"/>
              <a:t>e.g. continuous, dichotomous, time-to-event</a:t>
            </a:r>
          </a:p>
          <a:p>
            <a:pPr lvl="2"/>
            <a:r>
              <a:rPr lang="en-GB" altLang="en-US" dirty="0"/>
              <a:t>(for dichotomous outcomes) the risk of the event</a:t>
            </a:r>
            <a:endParaRPr lang="en-US" altLang="en-US" dirty="0"/>
          </a:p>
        </p:txBody>
      </p:sp>
    </p:spTree>
    <p:extLst>
      <p:ext uri="{BB962C8B-B14F-4D97-AF65-F5344CB8AC3E}">
        <p14:creationId xmlns:p14="http://schemas.microsoft.com/office/powerpoint/2010/main" val="92219009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263E-ABF7-42C6-8740-E40950F558B0}"/>
              </a:ext>
            </a:extLst>
          </p:cNvPr>
          <p:cNvSpPr>
            <a:spLocks noGrp="1"/>
          </p:cNvSpPr>
          <p:nvPr>
            <p:ph type="title"/>
          </p:nvPr>
        </p:nvSpPr>
        <p:spPr>
          <a:xfrm>
            <a:off x="2442157" y="7990"/>
            <a:ext cx="5937857" cy="1094086"/>
          </a:xfrm>
        </p:spPr>
        <p:txBody>
          <a:bodyPr/>
          <a:lstStyle/>
          <a:p>
            <a:r>
              <a:rPr lang="en-GB" dirty="0"/>
              <a:t>When do missing outcome data lead to bias?</a:t>
            </a:r>
          </a:p>
        </p:txBody>
      </p:sp>
      <p:sp>
        <p:nvSpPr>
          <p:cNvPr id="3" name="Content Placeholder 2">
            <a:extLst>
              <a:ext uri="{FF2B5EF4-FFF2-40B4-BE49-F238E27FC236}">
                <a16:creationId xmlns:a16="http://schemas.microsoft.com/office/drawing/2014/main" id="{A5FBF996-EC2B-4AEE-81DA-85299AE763CD}"/>
              </a:ext>
            </a:extLst>
          </p:cNvPr>
          <p:cNvSpPr>
            <a:spLocks noGrp="1"/>
          </p:cNvSpPr>
          <p:nvPr>
            <p:ph idx="1"/>
          </p:nvPr>
        </p:nvSpPr>
        <p:spPr>
          <a:xfrm>
            <a:off x="230818" y="1306287"/>
            <a:ext cx="7035613" cy="5351966"/>
          </a:xfrm>
        </p:spPr>
        <p:txBody>
          <a:bodyPr/>
          <a:lstStyle/>
          <a:p>
            <a:pPr lvl="1"/>
            <a:r>
              <a:rPr lang="en-GB" dirty="0"/>
              <a:t>we need to consider the </a:t>
            </a:r>
            <a:r>
              <a:rPr lang="en-GB" b="1" dirty="0"/>
              <a:t>true value of the outcome</a:t>
            </a:r>
            <a:r>
              <a:rPr lang="en-GB" dirty="0"/>
              <a:t> in participants with missing outcome data</a:t>
            </a:r>
          </a:p>
          <a:p>
            <a:pPr lvl="2"/>
            <a:r>
              <a:rPr lang="en-GB" dirty="0"/>
              <a:t>this is the value of the outcome that should have been measured but was not</a:t>
            </a:r>
          </a:p>
          <a:p>
            <a:pPr lvl="1"/>
            <a:r>
              <a:rPr lang="en-GB" b="1" dirty="0"/>
              <a:t>example</a:t>
            </a:r>
            <a:r>
              <a:rPr lang="en-GB" dirty="0"/>
              <a:t>: trial of cognitive behavioural therapy compared with usual care for depression</a:t>
            </a:r>
          </a:p>
          <a:p>
            <a:pPr lvl="2"/>
            <a:r>
              <a:rPr lang="en-GB" dirty="0"/>
              <a:t>if participants who are more depressed (true value of the outcome) are less likely to return for follow-up, then whether the depression outcome is missing depends on its true value</a:t>
            </a:r>
          </a:p>
          <a:p>
            <a:pPr lvl="2"/>
            <a:r>
              <a:rPr lang="en-GB" dirty="0"/>
              <a:t>this implies that the measured depression outcomes will differ systematically from the true values of the missing depression outcomes</a:t>
            </a:r>
          </a:p>
          <a:p>
            <a:pPr lvl="2"/>
            <a:endParaRPr lang="en-GB" dirty="0"/>
          </a:p>
        </p:txBody>
      </p:sp>
    </p:spTree>
    <p:extLst>
      <p:ext uri="{BB962C8B-B14F-4D97-AF65-F5344CB8AC3E}">
        <p14:creationId xmlns:p14="http://schemas.microsoft.com/office/powerpoint/2010/main" val="2038262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416030" y="190877"/>
            <a:ext cx="5937857" cy="1094086"/>
          </a:xfrm>
        </p:spPr>
        <p:txBody>
          <a:bodyPr/>
          <a:lstStyle/>
          <a:p>
            <a:r>
              <a:rPr lang="en-US" altLang="en-US" dirty="0"/>
              <a:t>What is bias?</a:t>
            </a:r>
            <a:endParaRPr lang="en-AU" altLang="en-US" dirty="0"/>
          </a:p>
        </p:txBody>
      </p:sp>
      <p:sp>
        <p:nvSpPr>
          <p:cNvPr id="7171" name="Rectangle 3"/>
          <p:cNvSpPr>
            <a:spLocks noGrp="1" noChangeArrowheads="1"/>
          </p:cNvSpPr>
          <p:nvPr>
            <p:ph idx="1"/>
          </p:nvPr>
        </p:nvSpPr>
        <p:spPr>
          <a:xfrm>
            <a:off x="230819" y="1642369"/>
            <a:ext cx="6807544" cy="5015883"/>
          </a:xfrm>
        </p:spPr>
        <p:txBody>
          <a:bodyPr/>
          <a:lstStyle/>
          <a:p>
            <a:r>
              <a:rPr lang="en-US" altLang="en-US" dirty="0"/>
              <a:t>Systematic error or deviation from the truth</a:t>
            </a:r>
          </a:p>
          <a:p>
            <a:pPr lvl="1"/>
            <a:r>
              <a:rPr lang="en-AU" altLang="en-US" dirty="0"/>
              <a:t>a study may systematically overestimate or underestimate the effect of intervention</a:t>
            </a:r>
          </a:p>
          <a:p>
            <a:pPr lvl="2"/>
            <a:r>
              <a:rPr lang="en-AU" altLang="en-US" dirty="0"/>
              <a:t>beyond random error (sampling variation)</a:t>
            </a:r>
          </a:p>
          <a:p>
            <a:pPr lvl="1"/>
            <a:r>
              <a:rPr lang="en-AU" altLang="en-US" dirty="0"/>
              <a:t>our focus is on </a:t>
            </a:r>
            <a:r>
              <a:rPr lang="en-AU" altLang="en-US" b="1" dirty="0">
                <a:solidFill>
                  <a:schemeClr val="bg2"/>
                </a:solidFill>
              </a:rPr>
              <a:t>internal validity</a:t>
            </a:r>
          </a:p>
          <a:p>
            <a:pPr lvl="2"/>
            <a:r>
              <a:rPr lang="en-AU" altLang="en-US" dirty="0"/>
              <a:t>whether the result reflects what the study aims to estimate</a:t>
            </a:r>
          </a:p>
          <a:p>
            <a:pPr lvl="2"/>
            <a:r>
              <a:rPr lang="en-AU" altLang="en-US" dirty="0"/>
              <a:t>distinct from </a:t>
            </a:r>
            <a:r>
              <a:rPr lang="en-AU" altLang="en-US" b="1" dirty="0"/>
              <a:t>external validity</a:t>
            </a:r>
            <a:r>
              <a:rPr lang="en-AU" altLang="en-US" dirty="0"/>
              <a:t> (generalizability): the relevance of the study to external situations</a:t>
            </a:r>
          </a:p>
          <a:p>
            <a:pPr lvl="1"/>
            <a:endParaRPr lang="en-US" altLang="en-US" dirty="0"/>
          </a:p>
        </p:txBody>
      </p:sp>
    </p:spTree>
    <p:extLst>
      <p:ext uri="{BB962C8B-B14F-4D97-AF65-F5344CB8AC3E}">
        <p14:creationId xmlns:p14="http://schemas.microsoft.com/office/powerpoint/2010/main" val="367137462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 name="Table 99">
            <a:extLst>
              <a:ext uri="{FF2B5EF4-FFF2-40B4-BE49-F238E27FC236}">
                <a16:creationId xmlns:a16="http://schemas.microsoft.com/office/drawing/2014/main" id="{D1E59E18-9608-45B5-957C-7A17261147B5}"/>
              </a:ext>
            </a:extLst>
          </p:cNvPr>
          <p:cNvGraphicFramePr>
            <a:graphicFrameLocks noGrp="1"/>
          </p:cNvGraphicFramePr>
          <p:nvPr>
            <p:extLst>
              <p:ext uri="{D42A27DB-BD31-4B8C-83A1-F6EECF244321}">
                <p14:modId xmlns:p14="http://schemas.microsoft.com/office/powerpoint/2010/main" val="3539026991"/>
              </p:ext>
            </p:extLst>
          </p:nvPr>
        </p:nvGraphicFramePr>
        <p:xfrm>
          <a:off x="459940" y="1674081"/>
          <a:ext cx="6550360" cy="3824064"/>
        </p:xfrm>
        <a:graphic>
          <a:graphicData uri="http://schemas.openxmlformats.org/drawingml/2006/table">
            <a:tbl>
              <a:tblPr firstRow="1" bandRow="1">
                <a:tableStyleId>{5940675A-B579-460E-94D1-54222C63F5DA}</a:tableStyleId>
              </a:tblPr>
              <a:tblGrid>
                <a:gridCol w="1510360">
                  <a:extLst>
                    <a:ext uri="{9D8B030D-6E8A-4147-A177-3AD203B41FA5}">
                      <a16:colId xmlns:a16="http://schemas.microsoft.com/office/drawing/2014/main" val="1518619820"/>
                    </a:ext>
                  </a:extLst>
                </a:gridCol>
                <a:gridCol w="1440000">
                  <a:extLst>
                    <a:ext uri="{9D8B030D-6E8A-4147-A177-3AD203B41FA5}">
                      <a16:colId xmlns:a16="http://schemas.microsoft.com/office/drawing/2014/main" val="1377212906"/>
                    </a:ext>
                  </a:extLst>
                </a:gridCol>
                <a:gridCol w="3600000">
                  <a:extLst>
                    <a:ext uri="{9D8B030D-6E8A-4147-A177-3AD203B41FA5}">
                      <a16:colId xmlns:a16="http://schemas.microsoft.com/office/drawing/2014/main" val="1989703424"/>
                    </a:ext>
                  </a:extLst>
                </a:gridCol>
              </a:tblGrid>
              <a:tr h="1089072">
                <a:tc rowSpan="2">
                  <a:txBody>
                    <a:bodyPr/>
                    <a:lstStyle/>
                    <a:p>
                      <a:r>
                        <a:rPr lang="en-GB" dirty="0"/>
                        <a:t>Experimental intervention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Participants with measured outcomes</a:t>
                      </a:r>
                    </a:p>
                  </a:txBody>
                  <a:tcPr anchor="ctr"/>
                </a:tc>
                <a:tc>
                  <a:txBody>
                    <a:bodyPr/>
                    <a:lstStyle/>
                    <a:p>
                      <a:endParaRPr lang="en-GB" dirty="0"/>
                    </a:p>
                  </a:txBody>
                  <a:tcPr/>
                </a:tc>
                <a:extLst>
                  <a:ext uri="{0D108BD9-81ED-4DB2-BD59-A6C34878D82A}">
                    <a16:rowId xmlns:a16="http://schemas.microsoft.com/office/drawing/2014/main" val="2921246663"/>
                  </a:ext>
                </a:extLst>
              </a:tr>
              <a:tr h="800928">
                <a:tc vMerge="1">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Participants with missing outcomes </a:t>
                      </a:r>
                    </a:p>
                  </a:txBody>
                  <a:tcPr anchor="ctr"/>
                </a:tc>
                <a:tc>
                  <a:txBody>
                    <a:bodyPr/>
                    <a:lstStyle/>
                    <a:p>
                      <a:pPr algn="ctr"/>
                      <a:r>
                        <a:rPr lang="en-GB" sz="4400" dirty="0"/>
                        <a:t>?</a:t>
                      </a:r>
                    </a:p>
                  </a:txBody>
                  <a:tcPr anchor="ctr">
                    <a:solidFill>
                      <a:schemeClr val="accent4"/>
                    </a:solidFill>
                  </a:tcPr>
                </a:tc>
                <a:extLst>
                  <a:ext uri="{0D108BD9-81ED-4DB2-BD59-A6C34878D82A}">
                    <a16:rowId xmlns:a16="http://schemas.microsoft.com/office/drawing/2014/main" val="3099113299"/>
                  </a:ext>
                </a:extLst>
              </a:tr>
              <a:tr h="1089072">
                <a:tc rowSpan="2">
                  <a:txBody>
                    <a:bodyPr/>
                    <a:lstStyle/>
                    <a:p>
                      <a:r>
                        <a:rPr lang="en-GB" dirty="0"/>
                        <a:t>Comparator intervention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Source Sans Pro Semibold"/>
                          <a:ea typeface="+mn-ea"/>
                          <a:cs typeface="+mn-cs"/>
                        </a:rPr>
                        <a:t>Participants with measured outcomes</a:t>
                      </a:r>
                    </a:p>
                  </a:txBody>
                  <a:tcPr anchor="ctr"/>
                </a:tc>
                <a:tc>
                  <a:txBody>
                    <a:bodyPr/>
                    <a:lstStyle/>
                    <a:p>
                      <a:endParaRPr lang="en-GB" dirty="0"/>
                    </a:p>
                  </a:txBody>
                  <a:tcPr/>
                </a:tc>
                <a:extLst>
                  <a:ext uri="{0D108BD9-81ED-4DB2-BD59-A6C34878D82A}">
                    <a16:rowId xmlns:a16="http://schemas.microsoft.com/office/drawing/2014/main" val="2486128463"/>
                  </a:ext>
                </a:extLst>
              </a:tr>
              <a:tr h="800928">
                <a:tc vMerge="1">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Source Sans Pro Semibold"/>
                          <a:ea typeface="+mn-ea"/>
                          <a:cs typeface="+mn-cs"/>
                        </a:rPr>
                        <a:t>Participants with missing outcomes</a:t>
                      </a:r>
                    </a:p>
                  </a:txBody>
                  <a:tcPr anchor="ctr"/>
                </a:tc>
                <a:tc>
                  <a:txBody>
                    <a:bodyPr/>
                    <a:lstStyle/>
                    <a:p>
                      <a:pPr algn="ctr"/>
                      <a:r>
                        <a:rPr lang="en-GB" sz="4400" dirty="0"/>
                        <a:t>?</a:t>
                      </a:r>
                    </a:p>
                  </a:txBody>
                  <a:tcPr anchor="ctr">
                    <a:solidFill>
                      <a:schemeClr val="accent4"/>
                    </a:solidFill>
                  </a:tcPr>
                </a:tc>
                <a:extLst>
                  <a:ext uri="{0D108BD9-81ED-4DB2-BD59-A6C34878D82A}">
                    <a16:rowId xmlns:a16="http://schemas.microsoft.com/office/drawing/2014/main" val="1680162895"/>
                  </a:ext>
                </a:extLst>
              </a:tr>
            </a:tbl>
          </a:graphicData>
        </a:graphic>
      </p:graphicFrame>
      <p:grpSp>
        <p:nvGrpSpPr>
          <p:cNvPr id="50" name="Group 49">
            <a:extLst>
              <a:ext uri="{FF2B5EF4-FFF2-40B4-BE49-F238E27FC236}">
                <a16:creationId xmlns:a16="http://schemas.microsoft.com/office/drawing/2014/main" id="{CD07D9EE-AF95-4328-B842-00B1A14468F0}"/>
              </a:ext>
            </a:extLst>
          </p:cNvPr>
          <p:cNvGrpSpPr/>
          <p:nvPr/>
        </p:nvGrpSpPr>
        <p:grpSpPr>
          <a:xfrm>
            <a:off x="4033044" y="1758187"/>
            <a:ext cx="2862263" cy="897852"/>
            <a:chOff x="2113829" y="2389910"/>
            <a:chExt cx="2862263" cy="897852"/>
          </a:xfrm>
          <a:solidFill>
            <a:schemeClr val="bg2">
              <a:lumMod val="60000"/>
              <a:lumOff val="40000"/>
            </a:schemeClr>
          </a:solidFill>
        </p:grpSpPr>
        <p:sp>
          <p:nvSpPr>
            <p:cNvPr id="38" name="Rectangle 37">
              <a:extLst>
                <a:ext uri="{FF2B5EF4-FFF2-40B4-BE49-F238E27FC236}">
                  <a16:creationId xmlns:a16="http://schemas.microsoft.com/office/drawing/2014/main" id="{0DB0A084-296B-473E-ABAE-23CBCF74271F}"/>
                </a:ext>
              </a:extLst>
            </p:cNvPr>
            <p:cNvSpPr>
              <a:spLocks noChangeArrowheads="1"/>
            </p:cNvSpPr>
            <p:nvPr/>
          </p:nvSpPr>
          <p:spPr bwMode="auto">
            <a:xfrm>
              <a:off x="2113829" y="3217352"/>
              <a:ext cx="285750" cy="7041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Rectangle 38">
              <a:extLst>
                <a:ext uri="{FF2B5EF4-FFF2-40B4-BE49-F238E27FC236}">
                  <a16:creationId xmlns:a16="http://schemas.microsoft.com/office/drawing/2014/main" id="{0FDACAF7-7EA2-4584-A56D-DDC122731D5F}"/>
                </a:ext>
              </a:extLst>
            </p:cNvPr>
            <p:cNvSpPr>
              <a:spLocks noChangeArrowheads="1"/>
            </p:cNvSpPr>
            <p:nvPr/>
          </p:nvSpPr>
          <p:spPr bwMode="auto">
            <a:xfrm>
              <a:off x="2399579" y="3153825"/>
              <a:ext cx="285750" cy="133937"/>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39">
              <a:extLst>
                <a:ext uri="{FF2B5EF4-FFF2-40B4-BE49-F238E27FC236}">
                  <a16:creationId xmlns:a16="http://schemas.microsoft.com/office/drawing/2014/main" id="{01D9F801-CEC2-4E26-9478-58AA36E66389}"/>
                </a:ext>
              </a:extLst>
            </p:cNvPr>
            <p:cNvSpPr>
              <a:spLocks noChangeArrowheads="1"/>
            </p:cNvSpPr>
            <p:nvPr/>
          </p:nvSpPr>
          <p:spPr bwMode="auto">
            <a:xfrm>
              <a:off x="2685329" y="2937303"/>
              <a:ext cx="287338" cy="350459"/>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40">
              <a:extLst>
                <a:ext uri="{FF2B5EF4-FFF2-40B4-BE49-F238E27FC236}">
                  <a16:creationId xmlns:a16="http://schemas.microsoft.com/office/drawing/2014/main" id="{39DDA8D8-3114-435E-A722-E1144411215F}"/>
                </a:ext>
              </a:extLst>
            </p:cNvPr>
            <p:cNvSpPr>
              <a:spLocks noChangeArrowheads="1"/>
            </p:cNvSpPr>
            <p:nvPr/>
          </p:nvSpPr>
          <p:spPr bwMode="auto">
            <a:xfrm>
              <a:off x="2972667" y="2730310"/>
              <a:ext cx="285750" cy="557452"/>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41">
              <a:extLst>
                <a:ext uri="{FF2B5EF4-FFF2-40B4-BE49-F238E27FC236}">
                  <a16:creationId xmlns:a16="http://schemas.microsoft.com/office/drawing/2014/main" id="{AE066E09-E550-47BB-A57D-3684C2F33766}"/>
                </a:ext>
              </a:extLst>
            </p:cNvPr>
            <p:cNvSpPr>
              <a:spLocks noChangeArrowheads="1"/>
            </p:cNvSpPr>
            <p:nvPr/>
          </p:nvSpPr>
          <p:spPr bwMode="auto">
            <a:xfrm>
              <a:off x="3258417" y="2431203"/>
              <a:ext cx="285750" cy="856559"/>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42">
              <a:extLst>
                <a:ext uri="{FF2B5EF4-FFF2-40B4-BE49-F238E27FC236}">
                  <a16:creationId xmlns:a16="http://schemas.microsoft.com/office/drawing/2014/main" id="{B8A7892D-C3A4-4192-A02E-E5F0F0E46675}"/>
                </a:ext>
              </a:extLst>
            </p:cNvPr>
            <p:cNvSpPr>
              <a:spLocks noChangeArrowheads="1"/>
            </p:cNvSpPr>
            <p:nvPr/>
          </p:nvSpPr>
          <p:spPr bwMode="auto">
            <a:xfrm>
              <a:off x="3544167" y="2389910"/>
              <a:ext cx="287338" cy="897852"/>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43">
              <a:extLst>
                <a:ext uri="{FF2B5EF4-FFF2-40B4-BE49-F238E27FC236}">
                  <a16:creationId xmlns:a16="http://schemas.microsoft.com/office/drawing/2014/main" id="{26403CA4-5D43-4F66-9BE8-C617C34AE071}"/>
                </a:ext>
              </a:extLst>
            </p:cNvPr>
            <p:cNvSpPr>
              <a:spLocks noChangeArrowheads="1"/>
            </p:cNvSpPr>
            <p:nvPr/>
          </p:nvSpPr>
          <p:spPr bwMode="auto">
            <a:xfrm>
              <a:off x="3831504" y="2679488"/>
              <a:ext cx="285750" cy="608274"/>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Rectangle 44">
              <a:extLst>
                <a:ext uri="{FF2B5EF4-FFF2-40B4-BE49-F238E27FC236}">
                  <a16:creationId xmlns:a16="http://schemas.microsoft.com/office/drawing/2014/main" id="{DB7AE8AA-727A-42A6-8CF2-321C7375453A}"/>
                </a:ext>
              </a:extLst>
            </p:cNvPr>
            <p:cNvSpPr>
              <a:spLocks noChangeArrowheads="1"/>
            </p:cNvSpPr>
            <p:nvPr/>
          </p:nvSpPr>
          <p:spPr bwMode="auto">
            <a:xfrm>
              <a:off x="4117254" y="2946832"/>
              <a:ext cx="285750" cy="34093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45">
              <a:extLst>
                <a:ext uri="{FF2B5EF4-FFF2-40B4-BE49-F238E27FC236}">
                  <a16:creationId xmlns:a16="http://schemas.microsoft.com/office/drawing/2014/main" id="{A6BE9E74-5344-4E9F-9B9E-184FE4F356BB}"/>
                </a:ext>
              </a:extLst>
            </p:cNvPr>
            <p:cNvSpPr>
              <a:spLocks noChangeArrowheads="1"/>
            </p:cNvSpPr>
            <p:nvPr/>
          </p:nvSpPr>
          <p:spPr bwMode="auto">
            <a:xfrm>
              <a:off x="4403004" y="3080769"/>
              <a:ext cx="287338" cy="206993"/>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Rectangle 46">
              <a:extLst>
                <a:ext uri="{FF2B5EF4-FFF2-40B4-BE49-F238E27FC236}">
                  <a16:creationId xmlns:a16="http://schemas.microsoft.com/office/drawing/2014/main" id="{F9F40A7B-8C65-49A7-9B04-27BFE2F3290B}"/>
                </a:ext>
              </a:extLst>
            </p:cNvPr>
            <p:cNvSpPr>
              <a:spLocks noChangeArrowheads="1"/>
            </p:cNvSpPr>
            <p:nvPr/>
          </p:nvSpPr>
          <p:spPr bwMode="auto">
            <a:xfrm>
              <a:off x="4690342" y="3236411"/>
              <a:ext cx="285750" cy="51351"/>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8" name="Group 97">
            <a:extLst>
              <a:ext uri="{FF2B5EF4-FFF2-40B4-BE49-F238E27FC236}">
                <a16:creationId xmlns:a16="http://schemas.microsoft.com/office/drawing/2014/main" id="{94BC0CA0-F3FF-42B3-BEFC-E7F9A73C7FAA}"/>
              </a:ext>
            </a:extLst>
          </p:cNvPr>
          <p:cNvGrpSpPr/>
          <p:nvPr/>
        </p:nvGrpSpPr>
        <p:grpSpPr>
          <a:xfrm>
            <a:off x="3492712" y="3626427"/>
            <a:ext cx="2863850" cy="975709"/>
            <a:chOff x="2284413" y="2433638"/>
            <a:chExt cx="2863850" cy="2692400"/>
          </a:xfrm>
        </p:grpSpPr>
        <p:sp>
          <p:nvSpPr>
            <p:cNvPr id="86" name="Rectangle 82">
              <a:extLst>
                <a:ext uri="{FF2B5EF4-FFF2-40B4-BE49-F238E27FC236}">
                  <a16:creationId xmlns:a16="http://schemas.microsoft.com/office/drawing/2014/main" id="{51C5E855-ECDE-4D16-822B-F4B91EFFB042}"/>
                </a:ext>
              </a:extLst>
            </p:cNvPr>
            <p:cNvSpPr>
              <a:spLocks noChangeArrowheads="1"/>
            </p:cNvSpPr>
            <p:nvPr/>
          </p:nvSpPr>
          <p:spPr bwMode="auto">
            <a:xfrm>
              <a:off x="2284413" y="4924425"/>
              <a:ext cx="287338" cy="201613"/>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Rectangle 83">
              <a:extLst>
                <a:ext uri="{FF2B5EF4-FFF2-40B4-BE49-F238E27FC236}">
                  <a16:creationId xmlns:a16="http://schemas.microsoft.com/office/drawing/2014/main" id="{81B47D94-E536-4FE8-BFA9-9464D268C145}"/>
                </a:ext>
              </a:extLst>
            </p:cNvPr>
            <p:cNvSpPr>
              <a:spLocks noChangeArrowheads="1"/>
            </p:cNvSpPr>
            <p:nvPr/>
          </p:nvSpPr>
          <p:spPr bwMode="auto">
            <a:xfrm>
              <a:off x="2571750" y="4686300"/>
              <a:ext cx="285750" cy="439738"/>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Rectangle 84">
              <a:extLst>
                <a:ext uri="{FF2B5EF4-FFF2-40B4-BE49-F238E27FC236}">
                  <a16:creationId xmlns:a16="http://schemas.microsoft.com/office/drawing/2014/main" id="{B76140DB-492E-4DAC-AD16-A705437F29E1}"/>
                </a:ext>
              </a:extLst>
            </p:cNvPr>
            <p:cNvSpPr>
              <a:spLocks noChangeArrowheads="1"/>
            </p:cNvSpPr>
            <p:nvPr/>
          </p:nvSpPr>
          <p:spPr bwMode="auto">
            <a:xfrm>
              <a:off x="2857500" y="3894138"/>
              <a:ext cx="285750" cy="1231900"/>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Rectangle 85">
              <a:extLst>
                <a:ext uri="{FF2B5EF4-FFF2-40B4-BE49-F238E27FC236}">
                  <a16:creationId xmlns:a16="http://schemas.microsoft.com/office/drawing/2014/main" id="{261429F5-B627-492E-91F7-50F5022A1196}"/>
                </a:ext>
              </a:extLst>
            </p:cNvPr>
            <p:cNvSpPr>
              <a:spLocks noChangeArrowheads="1"/>
            </p:cNvSpPr>
            <p:nvPr/>
          </p:nvSpPr>
          <p:spPr bwMode="auto">
            <a:xfrm>
              <a:off x="3143250" y="2633663"/>
              <a:ext cx="287338" cy="2492375"/>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Rectangle 86">
              <a:extLst>
                <a:ext uri="{FF2B5EF4-FFF2-40B4-BE49-F238E27FC236}">
                  <a16:creationId xmlns:a16="http://schemas.microsoft.com/office/drawing/2014/main" id="{ED30C43F-B743-403C-B084-FEB71C763B5C}"/>
                </a:ext>
              </a:extLst>
            </p:cNvPr>
            <p:cNvSpPr>
              <a:spLocks noChangeArrowheads="1"/>
            </p:cNvSpPr>
            <p:nvPr/>
          </p:nvSpPr>
          <p:spPr bwMode="auto">
            <a:xfrm>
              <a:off x="3430588" y="2700338"/>
              <a:ext cx="285750" cy="2425700"/>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Rectangle 87">
              <a:extLst>
                <a:ext uri="{FF2B5EF4-FFF2-40B4-BE49-F238E27FC236}">
                  <a16:creationId xmlns:a16="http://schemas.microsoft.com/office/drawing/2014/main" id="{3C3E0903-17B8-495E-9980-1592201AED1F}"/>
                </a:ext>
              </a:extLst>
            </p:cNvPr>
            <p:cNvSpPr>
              <a:spLocks noChangeArrowheads="1"/>
            </p:cNvSpPr>
            <p:nvPr/>
          </p:nvSpPr>
          <p:spPr bwMode="auto">
            <a:xfrm>
              <a:off x="3716338" y="2433638"/>
              <a:ext cx="285750" cy="2692400"/>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Rectangle 88">
              <a:extLst>
                <a:ext uri="{FF2B5EF4-FFF2-40B4-BE49-F238E27FC236}">
                  <a16:creationId xmlns:a16="http://schemas.microsoft.com/office/drawing/2014/main" id="{7DFB7E3E-B9DB-436A-B5E3-B5356AC80687}"/>
                </a:ext>
              </a:extLst>
            </p:cNvPr>
            <p:cNvSpPr>
              <a:spLocks noChangeArrowheads="1"/>
            </p:cNvSpPr>
            <p:nvPr/>
          </p:nvSpPr>
          <p:spPr bwMode="auto">
            <a:xfrm>
              <a:off x="4002088" y="3082925"/>
              <a:ext cx="287338" cy="2043113"/>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Rectangle 89">
              <a:extLst>
                <a:ext uri="{FF2B5EF4-FFF2-40B4-BE49-F238E27FC236}">
                  <a16:creationId xmlns:a16="http://schemas.microsoft.com/office/drawing/2014/main" id="{0F22A6C7-4E48-4544-8D5A-C1DB62B240B4}"/>
                </a:ext>
              </a:extLst>
            </p:cNvPr>
            <p:cNvSpPr>
              <a:spLocks noChangeArrowheads="1"/>
            </p:cNvSpPr>
            <p:nvPr/>
          </p:nvSpPr>
          <p:spPr bwMode="auto">
            <a:xfrm>
              <a:off x="4289425" y="3932238"/>
              <a:ext cx="285750" cy="1193800"/>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Rectangle 90">
              <a:extLst>
                <a:ext uri="{FF2B5EF4-FFF2-40B4-BE49-F238E27FC236}">
                  <a16:creationId xmlns:a16="http://schemas.microsoft.com/office/drawing/2014/main" id="{A105DE22-0884-4836-964E-CCAC7282182D}"/>
                </a:ext>
              </a:extLst>
            </p:cNvPr>
            <p:cNvSpPr>
              <a:spLocks noChangeArrowheads="1"/>
            </p:cNvSpPr>
            <p:nvPr/>
          </p:nvSpPr>
          <p:spPr bwMode="auto">
            <a:xfrm>
              <a:off x="4575175" y="4648200"/>
              <a:ext cx="285750" cy="477838"/>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Rectangle 91">
              <a:extLst>
                <a:ext uri="{FF2B5EF4-FFF2-40B4-BE49-F238E27FC236}">
                  <a16:creationId xmlns:a16="http://schemas.microsoft.com/office/drawing/2014/main" id="{8D1416E2-F184-4395-B795-E6595C5703C7}"/>
                </a:ext>
              </a:extLst>
            </p:cNvPr>
            <p:cNvSpPr>
              <a:spLocks noChangeArrowheads="1"/>
            </p:cNvSpPr>
            <p:nvPr/>
          </p:nvSpPr>
          <p:spPr bwMode="auto">
            <a:xfrm>
              <a:off x="4860925" y="4819650"/>
              <a:ext cx="287338" cy="306388"/>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2" name="Title 111">
            <a:extLst>
              <a:ext uri="{FF2B5EF4-FFF2-40B4-BE49-F238E27FC236}">
                <a16:creationId xmlns:a16="http://schemas.microsoft.com/office/drawing/2014/main" id="{96F3E334-0505-4195-8D39-24F2F14F50D0}"/>
              </a:ext>
            </a:extLst>
          </p:cNvPr>
          <p:cNvSpPr>
            <a:spLocks noGrp="1"/>
          </p:cNvSpPr>
          <p:nvPr>
            <p:ph type="title"/>
          </p:nvPr>
        </p:nvSpPr>
        <p:spPr/>
        <p:txBody>
          <a:bodyPr/>
          <a:lstStyle/>
          <a:p>
            <a:r>
              <a:rPr lang="en-GB" dirty="0"/>
              <a:t>When do missing outcome data lead to bias?</a:t>
            </a:r>
          </a:p>
        </p:txBody>
      </p:sp>
      <p:grpSp>
        <p:nvGrpSpPr>
          <p:cNvPr id="117" name="Group 116">
            <a:extLst>
              <a:ext uri="{FF2B5EF4-FFF2-40B4-BE49-F238E27FC236}">
                <a16:creationId xmlns:a16="http://schemas.microsoft.com/office/drawing/2014/main" id="{A27435C2-8199-44B8-B926-6CDE72BD8C73}"/>
              </a:ext>
            </a:extLst>
          </p:cNvPr>
          <p:cNvGrpSpPr/>
          <p:nvPr/>
        </p:nvGrpSpPr>
        <p:grpSpPr>
          <a:xfrm>
            <a:off x="2437395" y="5868052"/>
            <a:ext cx="5480474" cy="646331"/>
            <a:chOff x="2508829" y="5919702"/>
            <a:chExt cx="5480474" cy="646331"/>
          </a:xfrm>
        </p:grpSpPr>
        <p:sp>
          <p:nvSpPr>
            <p:cNvPr id="113" name="Arrow: Right 112">
              <a:extLst>
                <a:ext uri="{FF2B5EF4-FFF2-40B4-BE49-F238E27FC236}">
                  <a16:creationId xmlns:a16="http://schemas.microsoft.com/office/drawing/2014/main" id="{93959DCD-FC23-4B83-80CE-8D9835C2FE45}"/>
                </a:ext>
              </a:extLst>
            </p:cNvPr>
            <p:cNvSpPr/>
            <p:nvPr/>
          </p:nvSpPr>
          <p:spPr>
            <a:xfrm>
              <a:off x="5338690" y="6076221"/>
              <a:ext cx="592282" cy="307373"/>
            </a:xfrm>
            <a:prstGeom prst="right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Arrow: Right 113">
              <a:extLst>
                <a:ext uri="{FF2B5EF4-FFF2-40B4-BE49-F238E27FC236}">
                  <a16:creationId xmlns:a16="http://schemas.microsoft.com/office/drawing/2014/main" id="{5A6C3FB0-09D0-495A-92CD-1BC70DB856EF}"/>
                </a:ext>
              </a:extLst>
            </p:cNvPr>
            <p:cNvSpPr/>
            <p:nvPr/>
          </p:nvSpPr>
          <p:spPr>
            <a:xfrm flipH="1">
              <a:off x="4567160" y="6076220"/>
              <a:ext cx="592282" cy="307373"/>
            </a:xfrm>
            <a:prstGeom prst="right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TextBox 114">
              <a:extLst>
                <a:ext uri="{FF2B5EF4-FFF2-40B4-BE49-F238E27FC236}">
                  <a16:creationId xmlns:a16="http://schemas.microsoft.com/office/drawing/2014/main" id="{B19643A2-AE08-4B52-ACED-E6BF1E45CE03}"/>
                </a:ext>
              </a:extLst>
            </p:cNvPr>
            <p:cNvSpPr txBox="1"/>
            <p:nvPr/>
          </p:nvSpPr>
          <p:spPr>
            <a:xfrm>
              <a:off x="2508829" y="5919702"/>
              <a:ext cx="2051551" cy="646331"/>
            </a:xfrm>
            <a:prstGeom prst="rect">
              <a:avLst/>
            </a:prstGeom>
            <a:noFill/>
          </p:spPr>
          <p:txBody>
            <a:bodyPr wrap="square" rtlCol="0">
              <a:spAutoFit/>
            </a:bodyPr>
            <a:lstStyle/>
            <a:p>
              <a:pPr algn="r"/>
              <a:r>
                <a:rPr lang="en-GB" dirty="0">
                  <a:latin typeface="+mj-lt"/>
                </a:rPr>
                <a:t>More depression symptoms</a:t>
              </a:r>
            </a:p>
          </p:txBody>
        </p:sp>
        <p:sp>
          <p:nvSpPr>
            <p:cNvPr id="116" name="TextBox 115">
              <a:extLst>
                <a:ext uri="{FF2B5EF4-FFF2-40B4-BE49-F238E27FC236}">
                  <a16:creationId xmlns:a16="http://schemas.microsoft.com/office/drawing/2014/main" id="{620B12E2-F970-4A1C-BD6D-FC7C3BBF3E31}"/>
                </a:ext>
              </a:extLst>
            </p:cNvPr>
            <p:cNvSpPr txBox="1"/>
            <p:nvPr/>
          </p:nvSpPr>
          <p:spPr>
            <a:xfrm>
              <a:off x="5937752" y="5919702"/>
              <a:ext cx="2051551" cy="646331"/>
            </a:xfrm>
            <a:prstGeom prst="rect">
              <a:avLst/>
            </a:prstGeom>
            <a:noFill/>
          </p:spPr>
          <p:txBody>
            <a:bodyPr wrap="square" rtlCol="0">
              <a:spAutoFit/>
            </a:bodyPr>
            <a:lstStyle/>
            <a:p>
              <a:r>
                <a:rPr lang="en-GB" dirty="0">
                  <a:latin typeface="+mj-lt"/>
                </a:rPr>
                <a:t>Less depression symptoms</a:t>
              </a:r>
            </a:p>
          </p:txBody>
        </p:sp>
      </p:grpSp>
      <p:sp>
        <p:nvSpPr>
          <p:cNvPr id="2" name="TextBox 1">
            <a:extLst>
              <a:ext uri="{FF2B5EF4-FFF2-40B4-BE49-F238E27FC236}">
                <a16:creationId xmlns:a16="http://schemas.microsoft.com/office/drawing/2014/main" id="{DBDC151B-0177-441E-B1DB-FC2A48C1BF15}"/>
              </a:ext>
            </a:extLst>
          </p:cNvPr>
          <p:cNvSpPr txBox="1"/>
          <p:nvPr/>
        </p:nvSpPr>
        <p:spPr>
          <a:xfrm>
            <a:off x="7616537" y="2930176"/>
            <a:ext cx="1527464" cy="1200329"/>
          </a:xfrm>
          <a:prstGeom prst="rect">
            <a:avLst/>
          </a:prstGeom>
          <a:noFill/>
        </p:spPr>
        <p:txBody>
          <a:bodyPr wrap="square" lIns="0" rIns="0" rtlCol="0">
            <a:spAutoFit/>
          </a:bodyPr>
          <a:lstStyle/>
          <a:p>
            <a:r>
              <a:rPr lang="en-GB" dirty="0">
                <a:solidFill>
                  <a:schemeClr val="tx2"/>
                </a:solidFill>
                <a:latin typeface="+mj-lt"/>
              </a:rPr>
              <a:t>refer to this as “missingness” in the outcome variable</a:t>
            </a:r>
          </a:p>
        </p:txBody>
      </p:sp>
      <p:cxnSp>
        <p:nvCxnSpPr>
          <p:cNvPr id="4" name="Straight Arrow Connector 3">
            <a:extLst>
              <a:ext uri="{FF2B5EF4-FFF2-40B4-BE49-F238E27FC236}">
                <a16:creationId xmlns:a16="http://schemas.microsoft.com/office/drawing/2014/main" id="{C7B23A72-4AD1-4719-8C5D-BCCE6E73F59E}"/>
              </a:ext>
            </a:extLst>
          </p:cNvPr>
          <p:cNvCxnSpPr>
            <a:cxnSpLocks/>
          </p:cNvCxnSpPr>
          <p:nvPr/>
        </p:nvCxnSpPr>
        <p:spPr>
          <a:xfrm flipH="1">
            <a:off x="7010303" y="3335482"/>
            <a:ext cx="57785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F3BCC3E-B368-465D-AA0D-5D3A3E44A52B}"/>
              </a:ext>
            </a:extLst>
          </p:cNvPr>
          <p:cNvCxnSpPr>
            <a:cxnSpLocks/>
          </p:cNvCxnSpPr>
          <p:nvPr/>
        </p:nvCxnSpPr>
        <p:spPr>
          <a:xfrm flipH="1">
            <a:off x="7045641" y="3614421"/>
            <a:ext cx="516376" cy="13429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646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 name="Table 99">
            <a:extLst>
              <a:ext uri="{FF2B5EF4-FFF2-40B4-BE49-F238E27FC236}">
                <a16:creationId xmlns:a16="http://schemas.microsoft.com/office/drawing/2014/main" id="{D1E59E18-9608-45B5-957C-7A17261147B5}"/>
              </a:ext>
            </a:extLst>
          </p:cNvPr>
          <p:cNvGraphicFramePr>
            <a:graphicFrameLocks noGrp="1"/>
          </p:cNvGraphicFramePr>
          <p:nvPr>
            <p:extLst>
              <p:ext uri="{D42A27DB-BD31-4B8C-83A1-F6EECF244321}">
                <p14:modId xmlns:p14="http://schemas.microsoft.com/office/powerpoint/2010/main" val="1129075546"/>
              </p:ext>
            </p:extLst>
          </p:nvPr>
        </p:nvGraphicFramePr>
        <p:xfrm>
          <a:off x="459940" y="1674081"/>
          <a:ext cx="6553030" cy="3824064"/>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518619820"/>
                    </a:ext>
                  </a:extLst>
                </a:gridCol>
                <a:gridCol w="1440000">
                  <a:extLst>
                    <a:ext uri="{9D8B030D-6E8A-4147-A177-3AD203B41FA5}">
                      <a16:colId xmlns:a16="http://schemas.microsoft.com/office/drawing/2014/main" val="1377212906"/>
                    </a:ext>
                  </a:extLst>
                </a:gridCol>
                <a:gridCol w="3601030">
                  <a:extLst>
                    <a:ext uri="{9D8B030D-6E8A-4147-A177-3AD203B41FA5}">
                      <a16:colId xmlns:a16="http://schemas.microsoft.com/office/drawing/2014/main" val="1989703424"/>
                    </a:ext>
                  </a:extLst>
                </a:gridCol>
              </a:tblGrid>
              <a:tr h="1089072">
                <a:tc rowSpan="2">
                  <a:txBody>
                    <a:bodyPr/>
                    <a:lstStyle/>
                    <a:p>
                      <a:r>
                        <a:rPr lang="en-GB" dirty="0"/>
                        <a:t>Experimental intervention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Participants with measured outcomes</a:t>
                      </a:r>
                    </a:p>
                  </a:txBody>
                  <a:tcPr anchor="ctr"/>
                </a:tc>
                <a:tc>
                  <a:txBody>
                    <a:bodyPr/>
                    <a:lstStyle/>
                    <a:p>
                      <a:endParaRPr lang="en-GB" dirty="0"/>
                    </a:p>
                  </a:txBody>
                  <a:tcPr/>
                </a:tc>
                <a:extLst>
                  <a:ext uri="{0D108BD9-81ED-4DB2-BD59-A6C34878D82A}">
                    <a16:rowId xmlns:a16="http://schemas.microsoft.com/office/drawing/2014/main" val="2921246663"/>
                  </a:ext>
                </a:extLst>
              </a:tr>
              <a:tr h="800928">
                <a:tc vMerge="1">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Participants with missing outcomes </a:t>
                      </a:r>
                    </a:p>
                  </a:txBody>
                  <a:tcPr anchor="ctr"/>
                </a:tc>
                <a:tc>
                  <a:txBody>
                    <a:bodyPr/>
                    <a:lstStyle/>
                    <a:p>
                      <a:pPr algn="ctr"/>
                      <a:endParaRPr lang="en-GB" sz="4400" dirty="0"/>
                    </a:p>
                  </a:txBody>
                  <a:tcPr anchor="ctr">
                    <a:noFill/>
                  </a:tcPr>
                </a:tc>
                <a:extLst>
                  <a:ext uri="{0D108BD9-81ED-4DB2-BD59-A6C34878D82A}">
                    <a16:rowId xmlns:a16="http://schemas.microsoft.com/office/drawing/2014/main" val="3099113299"/>
                  </a:ext>
                </a:extLst>
              </a:tr>
              <a:tr h="1089072">
                <a:tc rowSpan="2">
                  <a:txBody>
                    <a:bodyPr/>
                    <a:lstStyle/>
                    <a:p>
                      <a:r>
                        <a:rPr lang="en-GB" dirty="0"/>
                        <a:t>Comparator intervention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Source Sans Pro Semibold"/>
                          <a:ea typeface="+mn-ea"/>
                          <a:cs typeface="+mn-cs"/>
                        </a:rPr>
                        <a:t>Participants with measured outcomes</a:t>
                      </a:r>
                    </a:p>
                  </a:txBody>
                  <a:tcPr anchor="ctr"/>
                </a:tc>
                <a:tc>
                  <a:txBody>
                    <a:bodyPr/>
                    <a:lstStyle/>
                    <a:p>
                      <a:endParaRPr lang="en-GB" dirty="0"/>
                    </a:p>
                  </a:txBody>
                  <a:tcPr>
                    <a:noFill/>
                  </a:tcPr>
                </a:tc>
                <a:extLst>
                  <a:ext uri="{0D108BD9-81ED-4DB2-BD59-A6C34878D82A}">
                    <a16:rowId xmlns:a16="http://schemas.microsoft.com/office/drawing/2014/main" val="2486128463"/>
                  </a:ext>
                </a:extLst>
              </a:tr>
              <a:tr h="800928">
                <a:tc vMerge="1">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Source Sans Pro Semibold"/>
                          <a:ea typeface="+mn-ea"/>
                          <a:cs typeface="+mn-cs"/>
                        </a:rPr>
                        <a:t>Participants with missing outcomes</a:t>
                      </a:r>
                    </a:p>
                  </a:txBody>
                  <a:tcPr anchor="ctr"/>
                </a:tc>
                <a:tc>
                  <a:txBody>
                    <a:bodyPr/>
                    <a:lstStyle/>
                    <a:p>
                      <a:pPr algn="ctr"/>
                      <a:endParaRPr lang="en-GB" sz="4400" dirty="0"/>
                    </a:p>
                  </a:txBody>
                  <a:tcPr anchor="ctr">
                    <a:noFill/>
                  </a:tcPr>
                </a:tc>
                <a:extLst>
                  <a:ext uri="{0D108BD9-81ED-4DB2-BD59-A6C34878D82A}">
                    <a16:rowId xmlns:a16="http://schemas.microsoft.com/office/drawing/2014/main" val="1680162895"/>
                  </a:ext>
                </a:extLst>
              </a:tr>
            </a:tbl>
          </a:graphicData>
        </a:graphic>
      </p:graphicFrame>
      <p:grpSp>
        <p:nvGrpSpPr>
          <p:cNvPr id="50" name="Group 49">
            <a:extLst>
              <a:ext uri="{FF2B5EF4-FFF2-40B4-BE49-F238E27FC236}">
                <a16:creationId xmlns:a16="http://schemas.microsoft.com/office/drawing/2014/main" id="{CD07D9EE-AF95-4328-B842-00B1A14468F0}"/>
              </a:ext>
            </a:extLst>
          </p:cNvPr>
          <p:cNvGrpSpPr/>
          <p:nvPr/>
        </p:nvGrpSpPr>
        <p:grpSpPr>
          <a:xfrm>
            <a:off x="4033044" y="1758187"/>
            <a:ext cx="2862263" cy="897852"/>
            <a:chOff x="2113829" y="2389910"/>
            <a:chExt cx="2862263" cy="897852"/>
          </a:xfrm>
          <a:solidFill>
            <a:schemeClr val="bg2">
              <a:lumMod val="60000"/>
              <a:lumOff val="40000"/>
            </a:schemeClr>
          </a:solidFill>
        </p:grpSpPr>
        <p:sp>
          <p:nvSpPr>
            <p:cNvPr id="38" name="Rectangle 37">
              <a:extLst>
                <a:ext uri="{FF2B5EF4-FFF2-40B4-BE49-F238E27FC236}">
                  <a16:creationId xmlns:a16="http://schemas.microsoft.com/office/drawing/2014/main" id="{0DB0A084-296B-473E-ABAE-23CBCF74271F}"/>
                </a:ext>
              </a:extLst>
            </p:cNvPr>
            <p:cNvSpPr>
              <a:spLocks noChangeArrowheads="1"/>
            </p:cNvSpPr>
            <p:nvPr/>
          </p:nvSpPr>
          <p:spPr bwMode="auto">
            <a:xfrm>
              <a:off x="2113829" y="3217352"/>
              <a:ext cx="285750" cy="7041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Rectangle 38">
              <a:extLst>
                <a:ext uri="{FF2B5EF4-FFF2-40B4-BE49-F238E27FC236}">
                  <a16:creationId xmlns:a16="http://schemas.microsoft.com/office/drawing/2014/main" id="{0FDACAF7-7EA2-4584-A56D-DDC122731D5F}"/>
                </a:ext>
              </a:extLst>
            </p:cNvPr>
            <p:cNvSpPr>
              <a:spLocks noChangeArrowheads="1"/>
            </p:cNvSpPr>
            <p:nvPr/>
          </p:nvSpPr>
          <p:spPr bwMode="auto">
            <a:xfrm>
              <a:off x="2399579" y="3153825"/>
              <a:ext cx="285750" cy="133937"/>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39">
              <a:extLst>
                <a:ext uri="{FF2B5EF4-FFF2-40B4-BE49-F238E27FC236}">
                  <a16:creationId xmlns:a16="http://schemas.microsoft.com/office/drawing/2014/main" id="{01D9F801-CEC2-4E26-9478-58AA36E66389}"/>
                </a:ext>
              </a:extLst>
            </p:cNvPr>
            <p:cNvSpPr>
              <a:spLocks noChangeArrowheads="1"/>
            </p:cNvSpPr>
            <p:nvPr/>
          </p:nvSpPr>
          <p:spPr bwMode="auto">
            <a:xfrm>
              <a:off x="2685329" y="2937303"/>
              <a:ext cx="287338" cy="350459"/>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40">
              <a:extLst>
                <a:ext uri="{FF2B5EF4-FFF2-40B4-BE49-F238E27FC236}">
                  <a16:creationId xmlns:a16="http://schemas.microsoft.com/office/drawing/2014/main" id="{39DDA8D8-3114-435E-A722-E1144411215F}"/>
                </a:ext>
              </a:extLst>
            </p:cNvPr>
            <p:cNvSpPr>
              <a:spLocks noChangeArrowheads="1"/>
            </p:cNvSpPr>
            <p:nvPr/>
          </p:nvSpPr>
          <p:spPr bwMode="auto">
            <a:xfrm>
              <a:off x="2972667" y="2730310"/>
              <a:ext cx="285750" cy="557452"/>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41">
              <a:extLst>
                <a:ext uri="{FF2B5EF4-FFF2-40B4-BE49-F238E27FC236}">
                  <a16:creationId xmlns:a16="http://schemas.microsoft.com/office/drawing/2014/main" id="{AE066E09-E550-47BB-A57D-3684C2F33766}"/>
                </a:ext>
              </a:extLst>
            </p:cNvPr>
            <p:cNvSpPr>
              <a:spLocks noChangeArrowheads="1"/>
            </p:cNvSpPr>
            <p:nvPr/>
          </p:nvSpPr>
          <p:spPr bwMode="auto">
            <a:xfrm>
              <a:off x="3258417" y="2431203"/>
              <a:ext cx="285750" cy="856559"/>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42">
              <a:extLst>
                <a:ext uri="{FF2B5EF4-FFF2-40B4-BE49-F238E27FC236}">
                  <a16:creationId xmlns:a16="http://schemas.microsoft.com/office/drawing/2014/main" id="{B8A7892D-C3A4-4192-A02E-E5F0F0E46675}"/>
                </a:ext>
              </a:extLst>
            </p:cNvPr>
            <p:cNvSpPr>
              <a:spLocks noChangeArrowheads="1"/>
            </p:cNvSpPr>
            <p:nvPr/>
          </p:nvSpPr>
          <p:spPr bwMode="auto">
            <a:xfrm>
              <a:off x="3544167" y="2389910"/>
              <a:ext cx="287338" cy="897852"/>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43">
              <a:extLst>
                <a:ext uri="{FF2B5EF4-FFF2-40B4-BE49-F238E27FC236}">
                  <a16:creationId xmlns:a16="http://schemas.microsoft.com/office/drawing/2014/main" id="{26403CA4-5D43-4F66-9BE8-C617C34AE071}"/>
                </a:ext>
              </a:extLst>
            </p:cNvPr>
            <p:cNvSpPr>
              <a:spLocks noChangeArrowheads="1"/>
            </p:cNvSpPr>
            <p:nvPr/>
          </p:nvSpPr>
          <p:spPr bwMode="auto">
            <a:xfrm>
              <a:off x="3831504" y="2679488"/>
              <a:ext cx="285750" cy="608274"/>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Rectangle 44">
              <a:extLst>
                <a:ext uri="{FF2B5EF4-FFF2-40B4-BE49-F238E27FC236}">
                  <a16:creationId xmlns:a16="http://schemas.microsoft.com/office/drawing/2014/main" id="{DB7AE8AA-727A-42A6-8CF2-321C7375453A}"/>
                </a:ext>
              </a:extLst>
            </p:cNvPr>
            <p:cNvSpPr>
              <a:spLocks noChangeArrowheads="1"/>
            </p:cNvSpPr>
            <p:nvPr/>
          </p:nvSpPr>
          <p:spPr bwMode="auto">
            <a:xfrm>
              <a:off x="4117254" y="2946832"/>
              <a:ext cx="285750" cy="34093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45">
              <a:extLst>
                <a:ext uri="{FF2B5EF4-FFF2-40B4-BE49-F238E27FC236}">
                  <a16:creationId xmlns:a16="http://schemas.microsoft.com/office/drawing/2014/main" id="{A6BE9E74-5344-4E9F-9B9E-184FE4F356BB}"/>
                </a:ext>
              </a:extLst>
            </p:cNvPr>
            <p:cNvSpPr>
              <a:spLocks noChangeArrowheads="1"/>
            </p:cNvSpPr>
            <p:nvPr/>
          </p:nvSpPr>
          <p:spPr bwMode="auto">
            <a:xfrm>
              <a:off x="4403004" y="3080769"/>
              <a:ext cx="287338" cy="206993"/>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Rectangle 46">
              <a:extLst>
                <a:ext uri="{FF2B5EF4-FFF2-40B4-BE49-F238E27FC236}">
                  <a16:creationId xmlns:a16="http://schemas.microsoft.com/office/drawing/2014/main" id="{F9F40A7B-8C65-49A7-9B04-27BFE2F3290B}"/>
                </a:ext>
              </a:extLst>
            </p:cNvPr>
            <p:cNvSpPr>
              <a:spLocks noChangeArrowheads="1"/>
            </p:cNvSpPr>
            <p:nvPr/>
          </p:nvSpPr>
          <p:spPr bwMode="auto">
            <a:xfrm>
              <a:off x="4690342" y="3236411"/>
              <a:ext cx="285750" cy="51351"/>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8" name="Group 97">
            <a:extLst>
              <a:ext uri="{FF2B5EF4-FFF2-40B4-BE49-F238E27FC236}">
                <a16:creationId xmlns:a16="http://schemas.microsoft.com/office/drawing/2014/main" id="{94BC0CA0-F3FF-42B3-BEFC-E7F9A73C7FAA}"/>
              </a:ext>
            </a:extLst>
          </p:cNvPr>
          <p:cNvGrpSpPr/>
          <p:nvPr/>
        </p:nvGrpSpPr>
        <p:grpSpPr>
          <a:xfrm>
            <a:off x="3492712" y="3626427"/>
            <a:ext cx="2863850" cy="975709"/>
            <a:chOff x="2284413" y="2433638"/>
            <a:chExt cx="2863850" cy="2692400"/>
          </a:xfrm>
        </p:grpSpPr>
        <p:sp>
          <p:nvSpPr>
            <p:cNvPr id="86" name="Rectangle 82">
              <a:extLst>
                <a:ext uri="{FF2B5EF4-FFF2-40B4-BE49-F238E27FC236}">
                  <a16:creationId xmlns:a16="http://schemas.microsoft.com/office/drawing/2014/main" id="{51C5E855-ECDE-4D16-822B-F4B91EFFB042}"/>
                </a:ext>
              </a:extLst>
            </p:cNvPr>
            <p:cNvSpPr>
              <a:spLocks noChangeArrowheads="1"/>
            </p:cNvSpPr>
            <p:nvPr/>
          </p:nvSpPr>
          <p:spPr bwMode="auto">
            <a:xfrm>
              <a:off x="2284413" y="4924425"/>
              <a:ext cx="287338" cy="201613"/>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Rectangle 83">
              <a:extLst>
                <a:ext uri="{FF2B5EF4-FFF2-40B4-BE49-F238E27FC236}">
                  <a16:creationId xmlns:a16="http://schemas.microsoft.com/office/drawing/2014/main" id="{81B47D94-E536-4FE8-BFA9-9464D268C145}"/>
                </a:ext>
              </a:extLst>
            </p:cNvPr>
            <p:cNvSpPr>
              <a:spLocks noChangeArrowheads="1"/>
            </p:cNvSpPr>
            <p:nvPr/>
          </p:nvSpPr>
          <p:spPr bwMode="auto">
            <a:xfrm>
              <a:off x="2571750" y="4686300"/>
              <a:ext cx="285750" cy="439738"/>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Rectangle 84">
              <a:extLst>
                <a:ext uri="{FF2B5EF4-FFF2-40B4-BE49-F238E27FC236}">
                  <a16:creationId xmlns:a16="http://schemas.microsoft.com/office/drawing/2014/main" id="{B76140DB-492E-4DAC-AD16-A705437F29E1}"/>
                </a:ext>
              </a:extLst>
            </p:cNvPr>
            <p:cNvSpPr>
              <a:spLocks noChangeArrowheads="1"/>
            </p:cNvSpPr>
            <p:nvPr/>
          </p:nvSpPr>
          <p:spPr bwMode="auto">
            <a:xfrm>
              <a:off x="2857500" y="3894138"/>
              <a:ext cx="285750" cy="1231900"/>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Rectangle 85">
              <a:extLst>
                <a:ext uri="{FF2B5EF4-FFF2-40B4-BE49-F238E27FC236}">
                  <a16:creationId xmlns:a16="http://schemas.microsoft.com/office/drawing/2014/main" id="{261429F5-B627-492E-91F7-50F5022A1196}"/>
                </a:ext>
              </a:extLst>
            </p:cNvPr>
            <p:cNvSpPr>
              <a:spLocks noChangeArrowheads="1"/>
            </p:cNvSpPr>
            <p:nvPr/>
          </p:nvSpPr>
          <p:spPr bwMode="auto">
            <a:xfrm>
              <a:off x="3143250" y="2633663"/>
              <a:ext cx="287338" cy="2492375"/>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Rectangle 86">
              <a:extLst>
                <a:ext uri="{FF2B5EF4-FFF2-40B4-BE49-F238E27FC236}">
                  <a16:creationId xmlns:a16="http://schemas.microsoft.com/office/drawing/2014/main" id="{ED30C43F-B743-403C-B084-FEB71C763B5C}"/>
                </a:ext>
              </a:extLst>
            </p:cNvPr>
            <p:cNvSpPr>
              <a:spLocks noChangeArrowheads="1"/>
            </p:cNvSpPr>
            <p:nvPr/>
          </p:nvSpPr>
          <p:spPr bwMode="auto">
            <a:xfrm>
              <a:off x="3430588" y="2700338"/>
              <a:ext cx="285750" cy="2425700"/>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Rectangle 87">
              <a:extLst>
                <a:ext uri="{FF2B5EF4-FFF2-40B4-BE49-F238E27FC236}">
                  <a16:creationId xmlns:a16="http://schemas.microsoft.com/office/drawing/2014/main" id="{3C3E0903-17B8-495E-9980-1592201AED1F}"/>
                </a:ext>
              </a:extLst>
            </p:cNvPr>
            <p:cNvSpPr>
              <a:spLocks noChangeArrowheads="1"/>
            </p:cNvSpPr>
            <p:nvPr/>
          </p:nvSpPr>
          <p:spPr bwMode="auto">
            <a:xfrm>
              <a:off x="3716338" y="2433638"/>
              <a:ext cx="285750" cy="2692400"/>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Rectangle 88">
              <a:extLst>
                <a:ext uri="{FF2B5EF4-FFF2-40B4-BE49-F238E27FC236}">
                  <a16:creationId xmlns:a16="http://schemas.microsoft.com/office/drawing/2014/main" id="{7DFB7E3E-B9DB-436A-B5E3-B5356AC80687}"/>
                </a:ext>
              </a:extLst>
            </p:cNvPr>
            <p:cNvSpPr>
              <a:spLocks noChangeArrowheads="1"/>
            </p:cNvSpPr>
            <p:nvPr/>
          </p:nvSpPr>
          <p:spPr bwMode="auto">
            <a:xfrm>
              <a:off x="4002088" y="3082925"/>
              <a:ext cx="287338" cy="2043113"/>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Rectangle 89">
              <a:extLst>
                <a:ext uri="{FF2B5EF4-FFF2-40B4-BE49-F238E27FC236}">
                  <a16:creationId xmlns:a16="http://schemas.microsoft.com/office/drawing/2014/main" id="{0F22A6C7-4E48-4544-8D5A-C1DB62B240B4}"/>
                </a:ext>
              </a:extLst>
            </p:cNvPr>
            <p:cNvSpPr>
              <a:spLocks noChangeArrowheads="1"/>
            </p:cNvSpPr>
            <p:nvPr/>
          </p:nvSpPr>
          <p:spPr bwMode="auto">
            <a:xfrm>
              <a:off x="4289425" y="3932238"/>
              <a:ext cx="285750" cy="1193800"/>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Rectangle 90">
              <a:extLst>
                <a:ext uri="{FF2B5EF4-FFF2-40B4-BE49-F238E27FC236}">
                  <a16:creationId xmlns:a16="http://schemas.microsoft.com/office/drawing/2014/main" id="{A105DE22-0884-4836-964E-CCAC7282182D}"/>
                </a:ext>
              </a:extLst>
            </p:cNvPr>
            <p:cNvSpPr>
              <a:spLocks noChangeArrowheads="1"/>
            </p:cNvSpPr>
            <p:nvPr/>
          </p:nvSpPr>
          <p:spPr bwMode="auto">
            <a:xfrm>
              <a:off x="4575175" y="4648200"/>
              <a:ext cx="285750" cy="477838"/>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Rectangle 91">
              <a:extLst>
                <a:ext uri="{FF2B5EF4-FFF2-40B4-BE49-F238E27FC236}">
                  <a16:creationId xmlns:a16="http://schemas.microsoft.com/office/drawing/2014/main" id="{8D1416E2-F184-4395-B795-E6595C5703C7}"/>
                </a:ext>
              </a:extLst>
            </p:cNvPr>
            <p:cNvSpPr>
              <a:spLocks noChangeArrowheads="1"/>
            </p:cNvSpPr>
            <p:nvPr/>
          </p:nvSpPr>
          <p:spPr bwMode="auto">
            <a:xfrm>
              <a:off x="4860925" y="4819650"/>
              <a:ext cx="287338" cy="306388"/>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5" name="Group 24">
            <a:extLst>
              <a:ext uri="{FF2B5EF4-FFF2-40B4-BE49-F238E27FC236}">
                <a16:creationId xmlns:a16="http://schemas.microsoft.com/office/drawing/2014/main" id="{922A402E-0784-431E-90CB-137F18DB5463}"/>
              </a:ext>
            </a:extLst>
          </p:cNvPr>
          <p:cNvGrpSpPr/>
          <p:nvPr/>
        </p:nvGrpSpPr>
        <p:grpSpPr>
          <a:xfrm>
            <a:off x="4040477" y="2882721"/>
            <a:ext cx="2863850" cy="601374"/>
            <a:chOff x="3187701" y="1997076"/>
            <a:chExt cx="2863850" cy="2692400"/>
          </a:xfrm>
          <a:solidFill>
            <a:schemeClr val="bg2">
              <a:lumMod val="60000"/>
              <a:lumOff val="40000"/>
            </a:schemeClr>
          </a:solidFill>
        </p:grpSpPr>
        <p:sp>
          <p:nvSpPr>
            <p:cNvPr id="26" name="Rectangle 36">
              <a:extLst>
                <a:ext uri="{FF2B5EF4-FFF2-40B4-BE49-F238E27FC236}">
                  <a16:creationId xmlns:a16="http://schemas.microsoft.com/office/drawing/2014/main" id="{CE73938A-50FE-4FC2-A260-2CFC1A62A16E}"/>
                </a:ext>
              </a:extLst>
            </p:cNvPr>
            <p:cNvSpPr>
              <a:spLocks noChangeArrowheads="1"/>
            </p:cNvSpPr>
            <p:nvPr/>
          </p:nvSpPr>
          <p:spPr bwMode="auto">
            <a:xfrm>
              <a:off x="3187701" y="4468813"/>
              <a:ext cx="287338" cy="220663"/>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Rectangle 37">
              <a:extLst>
                <a:ext uri="{FF2B5EF4-FFF2-40B4-BE49-F238E27FC236}">
                  <a16:creationId xmlns:a16="http://schemas.microsoft.com/office/drawing/2014/main" id="{D9CA7A40-DD7B-4E0C-B728-3484D18440BC}"/>
                </a:ext>
              </a:extLst>
            </p:cNvPr>
            <p:cNvSpPr>
              <a:spLocks noChangeArrowheads="1"/>
            </p:cNvSpPr>
            <p:nvPr/>
          </p:nvSpPr>
          <p:spPr bwMode="auto">
            <a:xfrm>
              <a:off x="3475038" y="4116388"/>
              <a:ext cx="285750" cy="573088"/>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Rectangle 38">
              <a:extLst>
                <a:ext uri="{FF2B5EF4-FFF2-40B4-BE49-F238E27FC236}">
                  <a16:creationId xmlns:a16="http://schemas.microsoft.com/office/drawing/2014/main" id="{18A22804-73A9-4CD3-A99C-AED468221E51}"/>
                </a:ext>
              </a:extLst>
            </p:cNvPr>
            <p:cNvSpPr>
              <a:spLocks noChangeArrowheads="1"/>
            </p:cNvSpPr>
            <p:nvPr/>
          </p:nvSpPr>
          <p:spPr bwMode="auto">
            <a:xfrm>
              <a:off x="3760788" y="3419476"/>
              <a:ext cx="285750" cy="127000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39">
              <a:extLst>
                <a:ext uri="{FF2B5EF4-FFF2-40B4-BE49-F238E27FC236}">
                  <a16:creationId xmlns:a16="http://schemas.microsoft.com/office/drawing/2014/main" id="{5FF04F8F-E147-4E4C-9110-9FB50E5B64A8}"/>
                </a:ext>
              </a:extLst>
            </p:cNvPr>
            <p:cNvSpPr>
              <a:spLocks noChangeArrowheads="1"/>
            </p:cNvSpPr>
            <p:nvPr/>
          </p:nvSpPr>
          <p:spPr bwMode="auto">
            <a:xfrm>
              <a:off x="4046538" y="2913063"/>
              <a:ext cx="287338" cy="1776413"/>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40">
              <a:extLst>
                <a:ext uri="{FF2B5EF4-FFF2-40B4-BE49-F238E27FC236}">
                  <a16:creationId xmlns:a16="http://schemas.microsoft.com/office/drawing/2014/main" id="{98F117BF-A5ED-4ED1-90B0-640C62D0F5E0}"/>
                </a:ext>
              </a:extLst>
            </p:cNvPr>
            <p:cNvSpPr>
              <a:spLocks noChangeArrowheads="1"/>
            </p:cNvSpPr>
            <p:nvPr/>
          </p:nvSpPr>
          <p:spPr bwMode="auto">
            <a:xfrm>
              <a:off x="4333876" y="1997076"/>
              <a:ext cx="285750" cy="269240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41">
              <a:extLst>
                <a:ext uri="{FF2B5EF4-FFF2-40B4-BE49-F238E27FC236}">
                  <a16:creationId xmlns:a16="http://schemas.microsoft.com/office/drawing/2014/main" id="{18642B5D-7B0C-4C3B-B324-1CEAB7B56074}"/>
                </a:ext>
              </a:extLst>
            </p:cNvPr>
            <p:cNvSpPr>
              <a:spLocks noChangeArrowheads="1"/>
            </p:cNvSpPr>
            <p:nvPr/>
          </p:nvSpPr>
          <p:spPr bwMode="auto">
            <a:xfrm>
              <a:off x="4619626" y="2312988"/>
              <a:ext cx="285750" cy="2376488"/>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42">
              <a:extLst>
                <a:ext uri="{FF2B5EF4-FFF2-40B4-BE49-F238E27FC236}">
                  <a16:creationId xmlns:a16="http://schemas.microsoft.com/office/drawing/2014/main" id="{951B8FDC-1315-4976-A49B-C8ECCFB2D4CF}"/>
                </a:ext>
              </a:extLst>
            </p:cNvPr>
            <p:cNvSpPr>
              <a:spLocks noChangeArrowheads="1"/>
            </p:cNvSpPr>
            <p:nvPr/>
          </p:nvSpPr>
          <p:spPr bwMode="auto">
            <a:xfrm>
              <a:off x="4905376" y="3133726"/>
              <a:ext cx="287338" cy="155575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43">
              <a:extLst>
                <a:ext uri="{FF2B5EF4-FFF2-40B4-BE49-F238E27FC236}">
                  <a16:creationId xmlns:a16="http://schemas.microsoft.com/office/drawing/2014/main" id="{A457C5D5-0570-4F93-B3B8-106231BB8D4B}"/>
                </a:ext>
              </a:extLst>
            </p:cNvPr>
            <p:cNvSpPr>
              <a:spLocks noChangeArrowheads="1"/>
            </p:cNvSpPr>
            <p:nvPr/>
          </p:nvSpPr>
          <p:spPr bwMode="auto">
            <a:xfrm>
              <a:off x="5192713" y="3324226"/>
              <a:ext cx="285750" cy="136525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Rectangle 44">
              <a:extLst>
                <a:ext uri="{FF2B5EF4-FFF2-40B4-BE49-F238E27FC236}">
                  <a16:creationId xmlns:a16="http://schemas.microsoft.com/office/drawing/2014/main" id="{7A492CF0-CA06-43C0-949B-FB6A76AF0A7A}"/>
                </a:ext>
              </a:extLst>
            </p:cNvPr>
            <p:cNvSpPr>
              <a:spLocks noChangeArrowheads="1"/>
            </p:cNvSpPr>
            <p:nvPr/>
          </p:nvSpPr>
          <p:spPr bwMode="auto">
            <a:xfrm>
              <a:off x="5478463" y="4154488"/>
              <a:ext cx="285750" cy="534988"/>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Rectangle 45">
              <a:extLst>
                <a:ext uri="{FF2B5EF4-FFF2-40B4-BE49-F238E27FC236}">
                  <a16:creationId xmlns:a16="http://schemas.microsoft.com/office/drawing/2014/main" id="{C02A3B46-6ABD-402B-86DB-32B5370C030D}"/>
                </a:ext>
              </a:extLst>
            </p:cNvPr>
            <p:cNvSpPr>
              <a:spLocks noChangeArrowheads="1"/>
            </p:cNvSpPr>
            <p:nvPr/>
          </p:nvSpPr>
          <p:spPr bwMode="auto">
            <a:xfrm>
              <a:off x="5764213" y="4497388"/>
              <a:ext cx="287338" cy="192088"/>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6" name="Group 35">
            <a:extLst>
              <a:ext uri="{FF2B5EF4-FFF2-40B4-BE49-F238E27FC236}">
                <a16:creationId xmlns:a16="http://schemas.microsoft.com/office/drawing/2014/main" id="{C425D17E-D36C-446A-AD53-5B21AD599A36}"/>
              </a:ext>
            </a:extLst>
          </p:cNvPr>
          <p:cNvGrpSpPr/>
          <p:nvPr/>
        </p:nvGrpSpPr>
        <p:grpSpPr>
          <a:xfrm>
            <a:off x="3492712" y="4816957"/>
            <a:ext cx="2863850" cy="570116"/>
            <a:chOff x="3187701" y="3927764"/>
            <a:chExt cx="2863850" cy="761712"/>
          </a:xfrm>
        </p:grpSpPr>
        <p:sp>
          <p:nvSpPr>
            <p:cNvPr id="37" name="Rectangle 36">
              <a:extLst>
                <a:ext uri="{FF2B5EF4-FFF2-40B4-BE49-F238E27FC236}">
                  <a16:creationId xmlns:a16="http://schemas.microsoft.com/office/drawing/2014/main" id="{01C57AF6-1180-438A-B38D-575AA13E53B5}"/>
                </a:ext>
              </a:extLst>
            </p:cNvPr>
            <p:cNvSpPr>
              <a:spLocks noChangeArrowheads="1"/>
            </p:cNvSpPr>
            <p:nvPr/>
          </p:nvSpPr>
          <p:spPr bwMode="auto">
            <a:xfrm>
              <a:off x="3187701" y="4626195"/>
              <a:ext cx="287338" cy="63280"/>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Rectangle 37">
              <a:extLst>
                <a:ext uri="{FF2B5EF4-FFF2-40B4-BE49-F238E27FC236}">
                  <a16:creationId xmlns:a16="http://schemas.microsoft.com/office/drawing/2014/main" id="{CC3F082E-0042-45E9-81EF-EEFD6D1A05AF}"/>
                </a:ext>
              </a:extLst>
            </p:cNvPr>
            <p:cNvSpPr>
              <a:spLocks noChangeArrowheads="1"/>
            </p:cNvSpPr>
            <p:nvPr/>
          </p:nvSpPr>
          <p:spPr bwMode="auto">
            <a:xfrm>
              <a:off x="3475038" y="4525130"/>
              <a:ext cx="285750" cy="164345"/>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Rectangle 38">
              <a:extLst>
                <a:ext uri="{FF2B5EF4-FFF2-40B4-BE49-F238E27FC236}">
                  <a16:creationId xmlns:a16="http://schemas.microsoft.com/office/drawing/2014/main" id="{CF86B6CF-0704-412E-8BF8-77EC1DB2036F}"/>
                </a:ext>
              </a:extLst>
            </p:cNvPr>
            <p:cNvSpPr>
              <a:spLocks noChangeArrowheads="1"/>
            </p:cNvSpPr>
            <p:nvPr/>
          </p:nvSpPr>
          <p:spPr bwMode="auto">
            <a:xfrm>
              <a:off x="3760788" y="4243331"/>
              <a:ext cx="285750" cy="446144"/>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Rectangle 39">
              <a:extLst>
                <a:ext uri="{FF2B5EF4-FFF2-40B4-BE49-F238E27FC236}">
                  <a16:creationId xmlns:a16="http://schemas.microsoft.com/office/drawing/2014/main" id="{CD9FB146-44E7-4A06-BD7F-97323988BF8C}"/>
                </a:ext>
              </a:extLst>
            </p:cNvPr>
            <p:cNvSpPr>
              <a:spLocks noChangeArrowheads="1"/>
            </p:cNvSpPr>
            <p:nvPr/>
          </p:nvSpPr>
          <p:spPr bwMode="auto">
            <a:xfrm>
              <a:off x="4046538" y="4243331"/>
              <a:ext cx="287338" cy="446144"/>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Rectangle 40">
              <a:extLst>
                <a:ext uri="{FF2B5EF4-FFF2-40B4-BE49-F238E27FC236}">
                  <a16:creationId xmlns:a16="http://schemas.microsoft.com/office/drawing/2014/main" id="{9E72B6CC-C45C-4843-AE17-8027B923CA9A}"/>
                </a:ext>
              </a:extLst>
            </p:cNvPr>
            <p:cNvSpPr>
              <a:spLocks noChangeArrowheads="1"/>
            </p:cNvSpPr>
            <p:nvPr/>
          </p:nvSpPr>
          <p:spPr bwMode="auto">
            <a:xfrm>
              <a:off x="4333876" y="4007966"/>
              <a:ext cx="285750" cy="681509"/>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Rectangle 41">
              <a:extLst>
                <a:ext uri="{FF2B5EF4-FFF2-40B4-BE49-F238E27FC236}">
                  <a16:creationId xmlns:a16="http://schemas.microsoft.com/office/drawing/2014/main" id="{03B626EE-84D9-4BE7-A289-D97305AD22AA}"/>
                </a:ext>
              </a:extLst>
            </p:cNvPr>
            <p:cNvSpPr>
              <a:spLocks noChangeArrowheads="1"/>
            </p:cNvSpPr>
            <p:nvPr/>
          </p:nvSpPr>
          <p:spPr bwMode="auto">
            <a:xfrm>
              <a:off x="4619626" y="3927764"/>
              <a:ext cx="285750" cy="761711"/>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Rectangle 42">
              <a:extLst>
                <a:ext uri="{FF2B5EF4-FFF2-40B4-BE49-F238E27FC236}">
                  <a16:creationId xmlns:a16="http://schemas.microsoft.com/office/drawing/2014/main" id="{10E3D607-A173-4197-9AE6-B410B9D400CB}"/>
                </a:ext>
              </a:extLst>
            </p:cNvPr>
            <p:cNvSpPr>
              <a:spLocks noChangeArrowheads="1"/>
            </p:cNvSpPr>
            <p:nvPr/>
          </p:nvSpPr>
          <p:spPr bwMode="auto">
            <a:xfrm>
              <a:off x="4905376" y="4243331"/>
              <a:ext cx="287338" cy="446144"/>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Rectangle 43">
              <a:extLst>
                <a:ext uri="{FF2B5EF4-FFF2-40B4-BE49-F238E27FC236}">
                  <a16:creationId xmlns:a16="http://schemas.microsoft.com/office/drawing/2014/main" id="{1205FCEC-0ABB-4E2A-AD81-388294BB110F}"/>
                </a:ext>
              </a:extLst>
            </p:cNvPr>
            <p:cNvSpPr>
              <a:spLocks noChangeArrowheads="1"/>
            </p:cNvSpPr>
            <p:nvPr/>
          </p:nvSpPr>
          <p:spPr bwMode="auto">
            <a:xfrm>
              <a:off x="5192713" y="4426527"/>
              <a:ext cx="285750" cy="262948"/>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Rectangle 44">
              <a:extLst>
                <a:ext uri="{FF2B5EF4-FFF2-40B4-BE49-F238E27FC236}">
                  <a16:creationId xmlns:a16="http://schemas.microsoft.com/office/drawing/2014/main" id="{9565BD7D-2C95-4E16-9C82-3321E3330E17}"/>
                </a:ext>
              </a:extLst>
            </p:cNvPr>
            <p:cNvSpPr>
              <a:spLocks noChangeArrowheads="1"/>
            </p:cNvSpPr>
            <p:nvPr/>
          </p:nvSpPr>
          <p:spPr bwMode="auto">
            <a:xfrm>
              <a:off x="5478463" y="4481614"/>
              <a:ext cx="285750" cy="207862"/>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Rectangle 45">
              <a:extLst>
                <a:ext uri="{FF2B5EF4-FFF2-40B4-BE49-F238E27FC236}">
                  <a16:creationId xmlns:a16="http://schemas.microsoft.com/office/drawing/2014/main" id="{F6B76354-C1CC-4DDD-AA6D-9775F2C2FF07}"/>
                </a:ext>
              </a:extLst>
            </p:cNvPr>
            <p:cNvSpPr>
              <a:spLocks noChangeArrowheads="1"/>
            </p:cNvSpPr>
            <p:nvPr/>
          </p:nvSpPr>
          <p:spPr bwMode="auto">
            <a:xfrm>
              <a:off x="5764213" y="4634390"/>
              <a:ext cx="287338" cy="55085"/>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Title 1">
            <a:extLst>
              <a:ext uri="{FF2B5EF4-FFF2-40B4-BE49-F238E27FC236}">
                <a16:creationId xmlns:a16="http://schemas.microsoft.com/office/drawing/2014/main" id="{D8B63700-7AB6-45CA-ADCA-5326350BB929}"/>
              </a:ext>
            </a:extLst>
          </p:cNvPr>
          <p:cNvSpPr>
            <a:spLocks noGrp="1"/>
          </p:cNvSpPr>
          <p:nvPr>
            <p:ph type="title"/>
          </p:nvPr>
        </p:nvSpPr>
        <p:spPr/>
        <p:txBody>
          <a:bodyPr/>
          <a:lstStyle/>
          <a:p>
            <a:r>
              <a:rPr lang="en-GB" u="sng" dirty="0"/>
              <a:t>No bias</a:t>
            </a:r>
            <a:r>
              <a:rPr lang="en-GB" dirty="0"/>
              <a:t>: missingness unrelated to true values</a:t>
            </a:r>
          </a:p>
        </p:txBody>
      </p:sp>
      <p:sp>
        <p:nvSpPr>
          <p:cNvPr id="3" name="Content Placeholder 2">
            <a:extLst>
              <a:ext uri="{FF2B5EF4-FFF2-40B4-BE49-F238E27FC236}">
                <a16:creationId xmlns:a16="http://schemas.microsoft.com/office/drawing/2014/main" id="{1A89E375-E3B9-4003-AC29-C3B55341FC3D}"/>
              </a:ext>
            </a:extLst>
          </p:cNvPr>
          <p:cNvSpPr>
            <a:spLocks noGrp="1"/>
          </p:cNvSpPr>
          <p:nvPr>
            <p:ph idx="1"/>
          </p:nvPr>
        </p:nvSpPr>
        <p:spPr>
          <a:xfrm>
            <a:off x="230819" y="5761866"/>
            <a:ext cx="8237772" cy="896386"/>
          </a:xfrm>
        </p:spPr>
        <p:txBody>
          <a:bodyPr/>
          <a:lstStyle/>
          <a:p>
            <a:pPr marL="0" lvl="1" indent="0">
              <a:buNone/>
            </a:pPr>
            <a:r>
              <a:rPr lang="en-GB" sz="2200" dirty="0"/>
              <a:t>e.g. data missing because automatic measuring device failed for a subset of participants</a:t>
            </a:r>
          </a:p>
        </p:txBody>
      </p:sp>
    </p:spTree>
    <p:extLst>
      <p:ext uri="{BB962C8B-B14F-4D97-AF65-F5344CB8AC3E}">
        <p14:creationId xmlns:p14="http://schemas.microsoft.com/office/powerpoint/2010/main" val="1904703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 name="Table 99">
            <a:extLst>
              <a:ext uri="{FF2B5EF4-FFF2-40B4-BE49-F238E27FC236}">
                <a16:creationId xmlns:a16="http://schemas.microsoft.com/office/drawing/2014/main" id="{D1E59E18-9608-45B5-957C-7A17261147B5}"/>
              </a:ext>
            </a:extLst>
          </p:cNvPr>
          <p:cNvGraphicFramePr>
            <a:graphicFrameLocks noGrp="1"/>
          </p:cNvGraphicFramePr>
          <p:nvPr>
            <p:extLst>
              <p:ext uri="{D42A27DB-BD31-4B8C-83A1-F6EECF244321}">
                <p14:modId xmlns:p14="http://schemas.microsoft.com/office/powerpoint/2010/main" val="1351659150"/>
              </p:ext>
            </p:extLst>
          </p:nvPr>
        </p:nvGraphicFramePr>
        <p:xfrm>
          <a:off x="459940" y="1674081"/>
          <a:ext cx="6553030" cy="3824064"/>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518619820"/>
                    </a:ext>
                  </a:extLst>
                </a:gridCol>
                <a:gridCol w="1440000">
                  <a:extLst>
                    <a:ext uri="{9D8B030D-6E8A-4147-A177-3AD203B41FA5}">
                      <a16:colId xmlns:a16="http://schemas.microsoft.com/office/drawing/2014/main" val="1377212906"/>
                    </a:ext>
                  </a:extLst>
                </a:gridCol>
                <a:gridCol w="3601030">
                  <a:extLst>
                    <a:ext uri="{9D8B030D-6E8A-4147-A177-3AD203B41FA5}">
                      <a16:colId xmlns:a16="http://schemas.microsoft.com/office/drawing/2014/main" val="1989703424"/>
                    </a:ext>
                  </a:extLst>
                </a:gridCol>
              </a:tblGrid>
              <a:tr h="1089072">
                <a:tc rowSpan="2">
                  <a:txBody>
                    <a:bodyPr/>
                    <a:lstStyle/>
                    <a:p>
                      <a:r>
                        <a:rPr lang="en-GB" dirty="0"/>
                        <a:t>Experimental intervention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Participants with measured outcomes</a:t>
                      </a:r>
                    </a:p>
                  </a:txBody>
                  <a:tcPr anchor="ctr"/>
                </a:tc>
                <a:tc>
                  <a:txBody>
                    <a:bodyPr/>
                    <a:lstStyle/>
                    <a:p>
                      <a:endParaRPr lang="en-GB" dirty="0"/>
                    </a:p>
                  </a:txBody>
                  <a:tcPr/>
                </a:tc>
                <a:extLst>
                  <a:ext uri="{0D108BD9-81ED-4DB2-BD59-A6C34878D82A}">
                    <a16:rowId xmlns:a16="http://schemas.microsoft.com/office/drawing/2014/main" val="2921246663"/>
                  </a:ext>
                </a:extLst>
              </a:tr>
              <a:tr h="800928">
                <a:tc vMerge="1">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Participants with missing outcomes </a:t>
                      </a:r>
                    </a:p>
                  </a:txBody>
                  <a:tcPr anchor="ctr"/>
                </a:tc>
                <a:tc>
                  <a:txBody>
                    <a:bodyPr/>
                    <a:lstStyle/>
                    <a:p>
                      <a:pPr algn="ctr"/>
                      <a:endParaRPr lang="en-GB" sz="4400" dirty="0"/>
                    </a:p>
                  </a:txBody>
                  <a:tcPr anchor="ctr">
                    <a:noFill/>
                  </a:tcPr>
                </a:tc>
                <a:extLst>
                  <a:ext uri="{0D108BD9-81ED-4DB2-BD59-A6C34878D82A}">
                    <a16:rowId xmlns:a16="http://schemas.microsoft.com/office/drawing/2014/main" val="3099113299"/>
                  </a:ext>
                </a:extLst>
              </a:tr>
              <a:tr h="1089072">
                <a:tc rowSpan="2">
                  <a:txBody>
                    <a:bodyPr/>
                    <a:lstStyle/>
                    <a:p>
                      <a:r>
                        <a:rPr lang="en-GB" dirty="0"/>
                        <a:t>Comparator intervention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Source Sans Pro Semibold"/>
                          <a:ea typeface="+mn-ea"/>
                          <a:cs typeface="+mn-cs"/>
                        </a:rPr>
                        <a:t>Participants with measured outcomes</a:t>
                      </a:r>
                    </a:p>
                  </a:txBody>
                  <a:tcPr anchor="ctr"/>
                </a:tc>
                <a:tc>
                  <a:txBody>
                    <a:bodyPr/>
                    <a:lstStyle/>
                    <a:p>
                      <a:endParaRPr lang="en-GB" dirty="0"/>
                    </a:p>
                  </a:txBody>
                  <a:tcPr>
                    <a:noFill/>
                  </a:tcPr>
                </a:tc>
                <a:extLst>
                  <a:ext uri="{0D108BD9-81ED-4DB2-BD59-A6C34878D82A}">
                    <a16:rowId xmlns:a16="http://schemas.microsoft.com/office/drawing/2014/main" val="2486128463"/>
                  </a:ext>
                </a:extLst>
              </a:tr>
              <a:tr h="800928">
                <a:tc vMerge="1">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Source Sans Pro Semibold"/>
                          <a:ea typeface="+mn-ea"/>
                          <a:cs typeface="+mn-cs"/>
                        </a:rPr>
                        <a:t>Participants with missing outcomes</a:t>
                      </a:r>
                    </a:p>
                  </a:txBody>
                  <a:tcPr anchor="ctr"/>
                </a:tc>
                <a:tc>
                  <a:txBody>
                    <a:bodyPr/>
                    <a:lstStyle/>
                    <a:p>
                      <a:pPr algn="ctr"/>
                      <a:endParaRPr lang="en-GB" sz="4400" dirty="0"/>
                    </a:p>
                  </a:txBody>
                  <a:tcPr anchor="ctr">
                    <a:noFill/>
                  </a:tcPr>
                </a:tc>
                <a:extLst>
                  <a:ext uri="{0D108BD9-81ED-4DB2-BD59-A6C34878D82A}">
                    <a16:rowId xmlns:a16="http://schemas.microsoft.com/office/drawing/2014/main" val="1680162895"/>
                  </a:ext>
                </a:extLst>
              </a:tr>
            </a:tbl>
          </a:graphicData>
        </a:graphic>
      </p:graphicFrame>
      <p:grpSp>
        <p:nvGrpSpPr>
          <p:cNvPr id="50" name="Group 49">
            <a:extLst>
              <a:ext uri="{FF2B5EF4-FFF2-40B4-BE49-F238E27FC236}">
                <a16:creationId xmlns:a16="http://schemas.microsoft.com/office/drawing/2014/main" id="{CD07D9EE-AF95-4328-B842-00B1A14468F0}"/>
              </a:ext>
            </a:extLst>
          </p:cNvPr>
          <p:cNvGrpSpPr/>
          <p:nvPr/>
        </p:nvGrpSpPr>
        <p:grpSpPr>
          <a:xfrm>
            <a:off x="4033044" y="1758187"/>
            <a:ext cx="2862263" cy="897852"/>
            <a:chOff x="2113829" y="2389910"/>
            <a:chExt cx="2862263" cy="897852"/>
          </a:xfrm>
          <a:solidFill>
            <a:schemeClr val="bg2">
              <a:lumMod val="60000"/>
              <a:lumOff val="40000"/>
            </a:schemeClr>
          </a:solidFill>
        </p:grpSpPr>
        <p:sp>
          <p:nvSpPr>
            <p:cNvPr id="38" name="Rectangle 37">
              <a:extLst>
                <a:ext uri="{FF2B5EF4-FFF2-40B4-BE49-F238E27FC236}">
                  <a16:creationId xmlns:a16="http://schemas.microsoft.com/office/drawing/2014/main" id="{0DB0A084-296B-473E-ABAE-23CBCF74271F}"/>
                </a:ext>
              </a:extLst>
            </p:cNvPr>
            <p:cNvSpPr>
              <a:spLocks noChangeArrowheads="1"/>
            </p:cNvSpPr>
            <p:nvPr/>
          </p:nvSpPr>
          <p:spPr bwMode="auto">
            <a:xfrm>
              <a:off x="2113829" y="3217352"/>
              <a:ext cx="285750" cy="7041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Rectangle 38">
              <a:extLst>
                <a:ext uri="{FF2B5EF4-FFF2-40B4-BE49-F238E27FC236}">
                  <a16:creationId xmlns:a16="http://schemas.microsoft.com/office/drawing/2014/main" id="{0FDACAF7-7EA2-4584-A56D-DDC122731D5F}"/>
                </a:ext>
              </a:extLst>
            </p:cNvPr>
            <p:cNvSpPr>
              <a:spLocks noChangeArrowheads="1"/>
            </p:cNvSpPr>
            <p:nvPr/>
          </p:nvSpPr>
          <p:spPr bwMode="auto">
            <a:xfrm>
              <a:off x="2399579" y="3153825"/>
              <a:ext cx="285750" cy="133937"/>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39">
              <a:extLst>
                <a:ext uri="{FF2B5EF4-FFF2-40B4-BE49-F238E27FC236}">
                  <a16:creationId xmlns:a16="http://schemas.microsoft.com/office/drawing/2014/main" id="{01D9F801-CEC2-4E26-9478-58AA36E66389}"/>
                </a:ext>
              </a:extLst>
            </p:cNvPr>
            <p:cNvSpPr>
              <a:spLocks noChangeArrowheads="1"/>
            </p:cNvSpPr>
            <p:nvPr/>
          </p:nvSpPr>
          <p:spPr bwMode="auto">
            <a:xfrm>
              <a:off x="2685329" y="2937303"/>
              <a:ext cx="287338" cy="350459"/>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40">
              <a:extLst>
                <a:ext uri="{FF2B5EF4-FFF2-40B4-BE49-F238E27FC236}">
                  <a16:creationId xmlns:a16="http://schemas.microsoft.com/office/drawing/2014/main" id="{39DDA8D8-3114-435E-A722-E1144411215F}"/>
                </a:ext>
              </a:extLst>
            </p:cNvPr>
            <p:cNvSpPr>
              <a:spLocks noChangeArrowheads="1"/>
            </p:cNvSpPr>
            <p:nvPr/>
          </p:nvSpPr>
          <p:spPr bwMode="auto">
            <a:xfrm>
              <a:off x="2972667" y="2730310"/>
              <a:ext cx="285750" cy="557452"/>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41">
              <a:extLst>
                <a:ext uri="{FF2B5EF4-FFF2-40B4-BE49-F238E27FC236}">
                  <a16:creationId xmlns:a16="http://schemas.microsoft.com/office/drawing/2014/main" id="{AE066E09-E550-47BB-A57D-3684C2F33766}"/>
                </a:ext>
              </a:extLst>
            </p:cNvPr>
            <p:cNvSpPr>
              <a:spLocks noChangeArrowheads="1"/>
            </p:cNvSpPr>
            <p:nvPr/>
          </p:nvSpPr>
          <p:spPr bwMode="auto">
            <a:xfrm>
              <a:off x="3258417" y="2431203"/>
              <a:ext cx="285750" cy="856559"/>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42">
              <a:extLst>
                <a:ext uri="{FF2B5EF4-FFF2-40B4-BE49-F238E27FC236}">
                  <a16:creationId xmlns:a16="http://schemas.microsoft.com/office/drawing/2014/main" id="{B8A7892D-C3A4-4192-A02E-E5F0F0E46675}"/>
                </a:ext>
              </a:extLst>
            </p:cNvPr>
            <p:cNvSpPr>
              <a:spLocks noChangeArrowheads="1"/>
            </p:cNvSpPr>
            <p:nvPr/>
          </p:nvSpPr>
          <p:spPr bwMode="auto">
            <a:xfrm>
              <a:off x="3544167" y="2389910"/>
              <a:ext cx="287338" cy="897852"/>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43">
              <a:extLst>
                <a:ext uri="{FF2B5EF4-FFF2-40B4-BE49-F238E27FC236}">
                  <a16:creationId xmlns:a16="http://schemas.microsoft.com/office/drawing/2014/main" id="{26403CA4-5D43-4F66-9BE8-C617C34AE071}"/>
                </a:ext>
              </a:extLst>
            </p:cNvPr>
            <p:cNvSpPr>
              <a:spLocks noChangeArrowheads="1"/>
            </p:cNvSpPr>
            <p:nvPr/>
          </p:nvSpPr>
          <p:spPr bwMode="auto">
            <a:xfrm>
              <a:off x="3831504" y="2679488"/>
              <a:ext cx="285750" cy="608274"/>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Rectangle 44">
              <a:extLst>
                <a:ext uri="{FF2B5EF4-FFF2-40B4-BE49-F238E27FC236}">
                  <a16:creationId xmlns:a16="http://schemas.microsoft.com/office/drawing/2014/main" id="{DB7AE8AA-727A-42A6-8CF2-321C7375453A}"/>
                </a:ext>
              </a:extLst>
            </p:cNvPr>
            <p:cNvSpPr>
              <a:spLocks noChangeArrowheads="1"/>
            </p:cNvSpPr>
            <p:nvPr/>
          </p:nvSpPr>
          <p:spPr bwMode="auto">
            <a:xfrm>
              <a:off x="4117254" y="2946832"/>
              <a:ext cx="285750" cy="34093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45">
              <a:extLst>
                <a:ext uri="{FF2B5EF4-FFF2-40B4-BE49-F238E27FC236}">
                  <a16:creationId xmlns:a16="http://schemas.microsoft.com/office/drawing/2014/main" id="{A6BE9E74-5344-4E9F-9B9E-184FE4F356BB}"/>
                </a:ext>
              </a:extLst>
            </p:cNvPr>
            <p:cNvSpPr>
              <a:spLocks noChangeArrowheads="1"/>
            </p:cNvSpPr>
            <p:nvPr/>
          </p:nvSpPr>
          <p:spPr bwMode="auto">
            <a:xfrm>
              <a:off x="4403004" y="3080769"/>
              <a:ext cx="287338" cy="206993"/>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Rectangle 46">
              <a:extLst>
                <a:ext uri="{FF2B5EF4-FFF2-40B4-BE49-F238E27FC236}">
                  <a16:creationId xmlns:a16="http://schemas.microsoft.com/office/drawing/2014/main" id="{F9F40A7B-8C65-49A7-9B04-27BFE2F3290B}"/>
                </a:ext>
              </a:extLst>
            </p:cNvPr>
            <p:cNvSpPr>
              <a:spLocks noChangeArrowheads="1"/>
            </p:cNvSpPr>
            <p:nvPr/>
          </p:nvSpPr>
          <p:spPr bwMode="auto">
            <a:xfrm>
              <a:off x="4690342" y="3236411"/>
              <a:ext cx="285750" cy="51351"/>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8" name="Group 97">
            <a:extLst>
              <a:ext uri="{FF2B5EF4-FFF2-40B4-BE49-F238E27FC236}">
                <a16:creationId xmlns:a16="http://schemas.microsoft.com/office/drawing/2014/main" id="{94BC0CA0-F3FF-42B3-BEFC-E7F9A73C7FAA}"/>
              </a:ext>
            </a:extLst>
          </p:cNvPr>
          <p:cNvGrpSpPr/>
          <p:nvPr/>
        </p:nvGrpSpPr>
        <p:grpSpPr>
          <a:xfrm>
            <a:off x="3492712" y="3626427"/>
            <a:ext cx="2863850" cy="975709"/>
            <a:chOff x="2284413" y="2433638"/>
            <a:chExt cx="2863850" cy="2692400"/>
          </a:xfrm>
        </p:grpSpPr>
        <p:sp>
          <p:nvSpPr>
            <p:cNvPr id="86" name="Rectangle 82">
              <a:extLst>
                <a:ext uri="{FF2B5EF4-FFF2-40B4-BE49-F238E27FC236}">
                  <a16:creationId xmlns:a16="http://schemas.microsoft.com/office/drawing/2014/main" id="{51C5E855-ECDE-4D16-822B-F4B91EFFB042}"/>
                </a:ext>
              </a:extLst>
            </p:cNvPr>
            <p:cNvSpPr>
              <a:spLocks noChangeArrowheads="1"/>
            </p:cNvSpPr>
            <p:nvPr/>
          </p:nvSpPr>
          <p:spPr bwMode="auto">
            <a:xfrm>
              <a:off x="2284413" y="4924425"/>
              <a:ext cx="287338" cy="201613"/>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Rectangle 83">
              <a:extLst>
                <a:ext uri="{FF2B5EF4-FFF2-40B4-BE49-F238E27FC236}">
                  <a16:creationId xmlns:a16="http://schemas.microsoft.com/office/drawing/2014/main" id="{81B47D94-E536-4FE8-BFA9-9464D268C145}"/>
                </a:ext>
              </a:extLst>
            </p:cNvPr>
            <p:cNvSpPr>
              <a:spLocks noChangeArrowheads="1"/>
            </p:cNvSpPr>
            <p:nvPr/>
          </p:nvSpPr>
          <p:spPr bwMode="auto">
            <a:xfrm>
              <a:off x="2571750" y="4686300"/>
              <a:ext cx="285750" cy="439738"/>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Rectangle 84">
              <a:extLst>
                <a:ext uri="{FF2B5EF4-FFF2-40B4-BE49-F238E27FC236}">
                  <a16:creationId xmlns:a16="http://schemas.microsoft.com/office/drawing/2014/main" id="{B76140DB-492E-4DAC-AD16-A705437F29E1}"/>
                </a:ext>
              </a:extLst>
            </p:cNvPr>
            <p:cNvSpPr>
              <a:spLocks noChangeArrowheads="1"/>
            </p:cNvSpPr>
            <p:nvPr/>
          </p:nvSpPr>
          <p:spPr bwMode="auto">
            <a:xfrm>
              <a:off x="2857500" y="3894138"/>
              <a:ext cx="285750" cy="1231900"/>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Rectangle 85">
              <a:extLst>
                <a:ext uri="{FF2B5EF4-FFF2-40B4-BE49-F238E27FC236}">
                  <a16:creationId xmlns:a16="http://schemas.microsoft.com/office/drawing/2014/main" id="{261429F5-B627-492E-91F7-50F5022A1196}"/>
                </a:ext>
              </a:extLst>
            </p:cNvPr>
            <p:cNvSpPr>
              <a:spLocks noChangeArrowheads="1"/>
            </p:cNvSpPr>
            <p:nvPr/>
          </p:nvSpPr>
          <p:spPr bwMode="auto">
            <a:xfrm>
              <a:off x="3143250" y="2633663"/>
              <a:ext cx="287338" cy="2492375"/>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Rectangle 86">
              <a:extLst>
                <a:ext uri="{FF2B5EF4-FFF2-40B4-BE49-F238E27FC236}">
                  <a16:creationId xmlns:a16="http://schemas.microsoft.com/office/drawing/2014/main" id="{ED30C43F-B743-403C-B084-FEB71C763B5C}"/>
                </a:ext>
              </a:extLst>
            </p:cNvPr>
            <p:cNvSpPr>
              <a:spLocks noChangeArrowheads="1"/>
            </p:cNvSpPr>
            <p:nvPr/>
          </p:nvSpPr>
          <p:spPr bwMode="auto">
            <a:xfrm>
              <a:off x="3430588" y="2700338"/>
              <a:ext cx="285750" cy="2425700"/>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Rectangle 87">
              <a:extLst>
                <a:ext uri="{FF2B5EF4-FFF2-40B4-BE49-F238E27FC236}">
                  <a16:creationId xmlns:a16="http://schemas.microsoft.com/office/drawing/2014/main" id="{3C3E0903-17B8-495E-9980-1592201AED1F}"/>
                </a:ext>
              </a:extLst>
            </p:cNvPr>
            <p:cNvSpPr>
              <a:spLocks noChangeArrowheads="1"/>
            </p:cNvSpPr>
            <p:nvPr/>
          </p:nvSpPr>
          <p:spPr bwMode="auto">
            <a:xfrm>
              <a:off x="3716338" y="2433638"/>
              <a:ext cx="285750" cy="2692400"/>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Rectangle 88">
              <a:extLst>
                <a:ext uri="{FF2B5EF4-FFF2-40B4-BE49-F238E27FC236}">
                  <a16:creationId xmlns:a16="http://schemas.microsoft.com/office/drawing/2014/main" id="{7DFB7E3E-B9DB-436A-B5E3-B5356AC80687}"/>
                </a:ext>
              </a:extLst>
            </p:cNvPr>
            <p:cNvSpPr>
              <a:spLocks noChangeArrowheads="1"/>
            </p:cNvSpPr>
            <p:nvPr/>
          </p:nvSpPr>
          <p:spPr bwMode="auto">
            <a:xfrm>
              <a:off x="4002088" y="3082925"/>
              <a:ext cx="287338" cy="2043113"/>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Rectangle 89">
              <a:extLst>
                <a:ext uri="{FF2B5EF4-FFF2-40B4-BE49-F238E27FC236}">
                  <a16:creationId xmlns:a16="http://schemas.microsoft.com/office/drawing/2014/main" id="{0F22A6C7-4E48-4544-8D5A-C1DB62B240B4}"/>
                </a:ext>
              </a:extLst>
            </p:cNvPr>
            <p:cNvSpPr>
              <a:spLocks noChangeArrowheads="1"/>
            </p:cNvSpPr>
            <p:nvPr/>
          </p:nvSpPr>
          <p:spPr bwMode="auto">
            <a:xfrm>
              <a:off x="4289425" y="3932238"/>
              <a:ext cx="285750" cy="1193800"/>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Rectangle 90">
              <a:extLst>
                <a:ext uri="{FF2B5EF4-FFF2-40B4-BE49-F238E27FC236}">
                  <a16:creationId xmlns:a16="http://schemas.microsoft.com/office/drawing/2014/main" id="{A105DE22-0884-4836-964E-CCAC7282182D}"/>
                </a:ext>
              </a:extLst>
            </p:cNvPr>
            <p:cNvSpPr>
              <a:spLocks noChangeArrowheads="1"/>
            </p:cNvSpPr>
            <p:nvPr/>
          </p:nvSpPr>
          <p:spPr bwMode="auto">
            <a:xfrm>
              <a:off x="4575175" y="4648200"/>
              <a:ext cx="285750" cy="477838"/>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Rectangle 91">
              <a:extLst>
                <a:ext uri="{FF2B5EF4-FFF2-40B4-BE49-F238E27FC236}">
                  <a16:creationId xmlns:a16="http://schemas.microsoft.com/office/drawing/2014/main" id="{8D1416E2-F184-4395-B795-E6595C5703C7}"/>
                </a:ext>
              </a:extLst>
            </p:cNvPr>
            <p:cNvSpPr>
              <a:spLocks noChangeArrowheads="1"/>
            </p:cNvSpPr>
            <p:nvPr/>
          </p:nvSpPr>
          <p:spPr bwMode="auto">
            <a:xfrm>
              <a:off x="4860925" y="4819650"/>
              <a:ext cx="287338" cy="306388"/>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5" name="Group 24">
            <a:extLst>
              <a:ext uri="{FF2B5EF4-FFF2-40B4-BE49-F238E27FC236}">
                <a16:creationId xmlns:a16="http://schemas.microsoft.com/office/drawing/2014/main" id="{922A402E-0784-431E-90CB-137F18DB5463}"/>
              </a:ext>
            </a:extLst>
          </p:cNvPr>
          <p:cNvGrpSpPr/>
          <p:nvPr/>
        </p:nvGrpSpPr>
        <p:grpSpPr>
          <a:xfrm>
            <a:off x="3458369" y="5179158"/>
            <a:ext cx="2863850" cy="217010"/>
            <a:chOff x="3187701" y="1837016"/>
            <a:chExt cx="2863850" cy="2852465"/>
          </a:xfrm>
          <a:solidFill>
            <a:schemeClr val="tx2">
              <a:lumMod val="50000"/>
              <a:lumOff val="50000"/>
            </a:schemeClr>
          </a:solidFill>
        </p:grpSpPr>
        <p:sp>
          <p:nvSpPr>
            <p:cNvPr id="26" name="Rectangle 36">
              <a:extLst>
                <a:ext uri="{FF2B5EF4-FFF2-40B4-BE49-F238E27FC236}">
                  <a16:creationId xmlns:a16="http://schemas.microsoft.com/office/drawing/2014/main" id="{CE73938A-50FE-4FC2-A260-2CFC1A62A16E}"/>
                </a:ext>
              </a:extLst>
            </p:cNvPr>
            <p:cNvSpPr>
              <a:spLocks noChangeArrowheads="1"/>
            </p:cNvSpPr>
            <p:nvPr/>
          </p:nvSpPr>
          <p:spPr bwMode="auto">
            <a:xfrm>
              <a:off x="3187701" y="4468813"/>
              <a:ext cx="287338" cy="220663"/>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Rectangle 37">
              <a:extLst>
                <a:ext uri="{FF2B5EF4-FFF2-40B4-BE49-F238E27FC236}">
                  <a16:creationId xmlns:a16="http://schemas.microsoft.com/office/drawing/2014/main" id="{D9CA7A40-DD7B-4E0C-B728-3484D18440BC}"/>
                </a:ext>
              </a:extLst>
            </p:cNvPr>
            <p:cNvSpPr>
              <a:spLocks noChangeArrowheads="1"/>
            </p:cNvSpPr>
            <p:nvPr/>
          </p:nvSpPr>
          <p:spPr bwMode="auto">
            <a:xfrm>
              <a:off x="3475038" y="3027284"/>
              <a:ext cx="285750" cy="1662197"/>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Rectangle 38">
              <a:extLst>
                <a:ext uri="{FF2B5EF4-FFF2-40B4-BE49-F238E27FC236}">
                  <a16:creationId xmlns:a16="http://schemas.microsoft.com/office/drawing/2014/main" id="{18A22804-73A9-4CD3-A99C-AED468221E51}"/>
                </a:ext>
              </a:extLst>
            </p:cNvPr>
            <p:cNvSpPr>
              <a:spLocks noChangeArrowheads="1"/>
            </p:cNvSpPr>
            <p:nvPr/>
          </p:nvSpPr>
          <p:spPr bwMode="auto">
            <a:xfrm>
              <a:off x="3760788" y="1837016"/>
              <a:ext cx="285750" cy="2852465"/>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39">
              <a:extLst>
                <a:ext uri="{FF2B5EF4-FFF2-40B4-BE49-F238E27FC236}">
                  <a16:creationId xmlns:a16="http://schemas.microsoft.com/office/drawing/2014/main" id="{5FF04F8F-E147-4E4C-9110-9FB50E5B64A8}"/>
                </a:ext>
              </a:extLst>
            </p:cNvPr>
            <p:cNvSpPr>
              <a:spLocks noChangeArrowheads="1"/>
            </p:cNvSpPr>
            <p:nvPr/>
          </p:nvSpPr>
          <p:spPr bwMode="auto">
            <a:xfrm>
              <a:off x="4046538" y="1997072"/>
              <a:ext cx="287338" cy="2692409"/>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40">
              <a:extLst>
                <a:ext uri="{FF2B5EF4-FFF2-40B4-BE49-F238E27FC236}">
                  <a16:creationId xmlns:a16="http://schemas.microsoft.com/office/drawing/2014/main" id="{98F117BF-A5ED-4ED1-90B0-640C62D0F5E0}"/>
                </a:ext>
              </a:extLst>
            </p:cNvPr>
            <p:cNvSpPr>
              <a:spLocks noChangeArrowheads="1"/>
            </p:cNvSpPr>
            <p:nvPr/>
          </p:nvSpPr>
          <p:spPr bwMode="auto">
            <a:xfrm>
              <a:off x="4333876" y="2360177"/>
              <a:ext cx="285750" cy="2329295"/>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41">
              <a:extLst>
                <a:ext uri="{FF2B5EF4-FFF2-40B4-BE49-F238E27FC236}">
                  <a16:creationId xmlns:a16="http://schemas.microsoft.com/office/drawing/2014/main" id="{18642B5D-7B0C-4C3B-B324-1CEAB7B56074}"/>
                </a:ext>
              </a:extLst>
            </p:cNvPr>
            <p:cNvSpPr>
              <a:spLocks noChangeArrowheads="1"/>
            </p:cNvSpPr>
            <p:nvPr/>
          </p:nvSpPr>
          <p:spPr bwMode="auto">
            <a:xfrm>
              <a:off x="4619626" y="4050866"/>
              <a:ext cx="285750" cy="638611"/>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42">
              <a:extLst>
                <a:ext uri="{FF2B5EF4-FFF2-40B4-BE49-F238E27FC236}">
                  <a16:creationId xmlns:a16="http://schemas.microsoft.com/office/drawing/2014/main" id="{951B8FDC-1315-4976-A49B-C8ECCFB2D4CF}"/>
                </a:ext>
              </a:extLst>
            </p:cNvPr>
            <p:cNvSpPr>
              <a:spLocks noChangeArrowheads="1"/>
            </p:cNvSpPr>
            <p:nvPr/>
          </p:nvSpPr>
          <p:spPr bwMode="auto">
            <a:xfrm>
              <a:off x="4905376" y="3809470"/>
              <a:ext cx="287338" cy="880002"/>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43">
              <a:extLst>
                <a:ext uri="{FF2B5EF4-FFF2-40B4-BE49-F238E27FC236}">
                  <a16:creationId xmlns:a16="http://schemas.microsoft.com/office/drawing/2014/main" id="{A457C5D5-0570-4F93-B3B8-106231BB8D4B}"/>
                </a:ext>
              </a:extLst>
            </p:cNvPr>
            <p:cNvSpPr>
              <a:spLocks noChangeArrowheads="1"/>
            </p:cNvSpPr>
            <p:nvPr/>
          </p:nvSpPr>
          <p:spPr bwMode="auto">
            <a:xfrm>
              <a:off x="5192713" y="4192368"/>
              <a:ext cx="285750" cy="497108"/>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Rectangle 45">
              <a:extLst>
                <a:ext uri="{FF2B5EF4-FFF2-40B4-BE49-F238E27FC236}">
                  <a16:creationId xmlns:a16="http://schemas.microsoft.com/office/drawing/2014/main" id="{C02A3B46-6ABD-402B-86DB-32B5370C030D}"/>
                </a:ext>
              </a:extLst>
            </p:cNvPr>
            <p:cNvSpPr>
              <a:spLocks noChangeArrowheads="1"/>
            </p:cNvSpPr>
            <p:nvPr/>
          </p:nvSpPr>
          <p:spPr bwMode="auto">
            <a:xfrm>
              <a:off x="5764213" y="4497388"/>
              <a:ext cx="287338" cy="192088"/>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6" name="Group 35">
            <a:extLst>
              <a:ext uri="{FF2B5EF4-FFF2-40B4-BE49-F238E27FC236}">
                <a16:creationId xmlns:a16="http://schemas.microsoft.com/office/drawing/2014/main" id="{C425D17E-D36C-446A-AD53-5B21AD599A36}"/>
              </a:ext>
            </a:extLst>
          </p:cNvPr>
          <p:cNvGrpSpPr/>
          <p:nvPr/>
        </p:nvGrpSpPr>
        <p:grpSpPr>
          <a:xfrm>
            <a:off x="3492712" y="2996213"/>
            <a:ext cx="2576512" cy="510087"/>
            <a:chOff x="3187701" y="4007967"/>
            <a:chExt cx="2576512" cy="681510"/>
          </a:xfrm>
          <a:solidFill>
            <a:schemeClr val="bg2">
              <a:lumMod val="60000"/>
              <a:lumOff val="40000"/>
            </a:schemeClr>
          </a:solidFill>
        </p:grpSpPr>
        <p:sp>
          <p:nvSpPr>
            <p:cNvPr id="37" name="Rectangle 36">
              <a:extLst>
                <a:ext uri="{FF2B5EF4-FFF2-40B4-BE49-F238E27FC236}">
                  <a16:creationId xmlns:a16="http://schemas.microsoft.com/office/drawing/2014/main" id="{01C57AF6-1180-438A-B38D-575AA13E53B5}"/>
                </a:ext>
              </a:extLst>
            </p:cNvPr>
            <p:cNvSpPr>
              <a:spLocks noChangeArrowheads="1"/>
            </p:cNvSpPr>
            <p:nvPr/>
          </p:nvSpPr>
          <p:spPr bwMode="auto">
            <a:xfrm>
              <a:off x="3187701" y="4476564"/>
              <a:ext cx="287338" cy="212913"/>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Rectangle 37">
              <a:extLst>
                <a:ext uri="{FF2B5EF4-FFF2-40B4-BE49-F238E27FC236}">
                  <a16:creationId xmlns:a16="http://schemas.microsoft.com/office/drawing/2014/main" id="{CC3F082E-0042-45E9-81EF-EEFD6D1A05AF}"/>
                </a:ext>
              </a:extLst>
            </p:cNvPr>
            <p:cNvSpPr>
              <a:spLocks noChangeArrowheads="1"/>
            </p:cNvSpPr>
            <p:nvPr/>
          </p:nvSpPr>
          <p:spPr bwMode="auto">
            <a:xfrm>
              <a:off x="3475038" y="4007967"/>
              <a:ext cx="285750" cy="68151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Rectangle 38">
              <a:extLst>
                <a:ext uri="{FF2B5EF4-FFF2-40B4-BE49-F238E27FC236}">
                  <a16:creationId xmlns:a16="http://schemas.microsoft.com/office/drawing/2014/main" id="{CF86B6CF-0704-412E-8BF8-77EC1DB2036F}"/>
                </a:ext>
              </a:extLst>
            </p:cNvPr>
            <p:cNvSpPr>
              <a:spLocks noChangeArrowheads="1"/>
            </p:cNvSpPr>
            <p:nvPr/>
          </p:nvSpPr>
          <p:spPr bwMode="auto">
            <a:xfrm>
              <a:off x="3760788" y="4093011"/>
              <a:ext cx="285750" cy="596463"/>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Rectangle 39">
              <a:extLst>
                <a:ext uri="{FF2B5EF4-FFF2-40B4-BE49-F238E27FC236}">
                  <a16:creationId xmlns:a16="http://schemas.microsoft.com/office/drawing/2014/main" id="{CD9FB146-44E7-4A06-BD7F-97323988BF8C}"/>
                </a:ext>
              </a:extLst>
            </p:cNvPr>
            <p:cNvSpPr>
              <a:spLocks noChangeArrowheads="1"/>
            </p:cNvSpPr>
            <p:nvPr/>
          </p:nvSpPr>
          <p:spPr bwMode="auto">
            <a:xfrm>
              <a:off x="4046538" y="4163765"/>
              <a:ext cx="287338" cy="525709"/>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Rectangle 40">
              <a:extLst>
                <a:ext uri="{FF2B5EF4-FFF2-40B4-BE49-F238E27FC236}">
                  <a16:creationId xmlns:a16="http://schemas.microsoft.com/office/drawing/2014/main" id="{9E72B6CC-C45C-4843-AE17-8027B923CA9A}"/>
                </a:ext>
              </a:extLst>
            </p:cNvPr>
            <p:cNvSpPr>
              <a:spLocks noChangeArrowheads="1"/>
            </p:cNvSpPr>
            <p:nvPr/>
          </p:nvSpPr>
          <p:spPr bwMode="auto">
            <a:xfrm>
              <a:off x="4333876" y="4120638"/>
              <a:ext cx="285750" cy="568838"/>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Rectangle 41">
              <a:extLst>
                <a:ext uri="{FF2B5EF4-FFF2-40B4-BE49-F238E27FC236}">
                  <a16:creationId xmlns:a16="http://schemas.microsoft.com/office/drawing/2014/main" id="{03B626EE-84D9-4BE7-A289-D97305AD22AA}"/>
                </a:ext>
              </a:extLst>
            </p:cNvPr>
            <p:cNvSpPr>
              <a:spLocks noChangeArrowheads="1"/>
            </p:cNvSpPr>
            <p:nvPr/>
          </p:nvSpPr>
          <p:spPr bwMode="auto">
            <a:xfrm>
              <a:off x="4619626" y="4438747"/>
              <a:ext cx="285750" cy="250729"/>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Rectangle 42">
              <a:extLst>
                <a:ext uri="{FF2B5EF4-FFF2-40B4-BE49-F238E27FC236}">
                  <a16:creationId xmlns:a16="http://schemas.microsoft.com/office/drawing/2014/main" id="{10E3D607-A173-4197-9AE6-B410B9D400CB}"/>
                </a:ext>
              </a:extLst>
            </p:cNvPr>
            <p:cNvSpPr>
              <a:spLocks noChangeArrowheads="1"/>
            </p:cNvSpPr>
            <p:nvPr/>
          </p:nvSpPr>
          <p:spPr bwMode="auto">
            <a:xfrm>
              <a:off x="4905376" y="4437312"/>
              <a:ext cx="287338" cy="252162"/>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Rectangle 43">
              <a:extLst>
                <a:ext uri="{FF2B5EF4-FFF2-40B4-BE49-F238E27FC236}">
                  <a16:creationId xmlns:a16="http://schemas.microsoft.com/office/drawing/2014/main" id="{1205FCEC-0ABB-4E2A-AD81-388294BB110F}"/>
                </a:ext>
              </a:extLst>
            </p:cNvPr>
            <p:cNvSpPr>
              <a:spLocks noChangeArrowheads="1"/>
            </p:cNvSpPr>
            <p:nvPr/>
          </p:nvSpPr>
          <p:spPr bwMode="auto">
            <a:xfrm>
              <a:off x="5192713" y="4481613"/>
              <a:ext cx="285750" cy="207861"/>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Rectangle 44">
              <a:extLst>
                <a:ext uri="{FF2B5EF4-FFF2-40B4-BE49-F238E27FC236}">
                  <a16:creationId xmlns:a16="http://schemas.microsoft.com/office/drawing/2014/main" id="{9565BD7D-2C95-4E16-9C82-3321E3330E17}"/>
                </a:ext>
              </a:extLst>
            </p:cNvPr>
            <p:cNvSpPr>
              <a:spLocks noChangeArrowheads="1"/>
            </p:cNvSpPr>
            <p:nvPr/>
          </p:nvSpPr>
          <p:spPr bwMode="auto">
            <a:xfrm>
              <a:off x="5478463" y="4626196"/>
              <a:ext cx="285750" cy="63281"/>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Title 1">
            <a:extLst>
              <a:ext uri="{FF2B5EF4-FFF2-40B4-BE49-F238E27FC236}">
                <a16:creationId xmlns:a16="http://schemas.microsoft.com/office/drawing/2014/main" id="{D8B63700-7AB6-45CA-ADCA-5326350BB929}"/>
              </a:ext>
            </a:extLst>
          </p:cNvPr>
          <p:cNvSpPr>
            <a:spLocks noGrp="1"/>
          </p:cNvSpPr>
          <p:nvPr>
            <p:ph type="title"/>
          </p:nvPr>
        </p:nvSpPr>
        <p:spPr>
          <a:xfrm>
            <a:off x="2069951" y="482197"/>
            <a:ext cx="6280872" cy="1094086"/>
          </a:xfrm>
        </p:spPr>
        <p:txBody>
          <a:bodyPr/>
          <a:lstStyle/>
          <a:p>
            <a:r>
              <a:rPr lang="en-GB" u="sng" dirty="0"/>
              <a:t>Bias</a:t>
            </a:r>
            <a:r>
              <a:rPr lang="en-GB" sz="3200" dirty="0"/>
              <a:t>: missingness depends on true values and on intervention group</a:t>
            </a:r>
          </a:p>
        </p:txBody>
      </p:sp>
      <p:sp>
        <p:nvSpPr>
          <p:cNvPr id="3" name="Content Placeholder 2">
            <a:extLst>
              <a:ext uri="{FF2B5EF4-FFF2-40B4-BE49-F238E27FC236}">
                <a16:creationId xmlns:a16="http://schemas.microsoft.com/office/drawing/2014/main" id="{1A89E375-E3B9-4003-AC29-C3B55341FC3D}"/>
              </a:ext>
            </a:extLst>
          </p:cNvPr>
          <p:cNvSpPr>
            <a:spLocks noGrp="1"/>
          </p:cNvSpPr>
          <p:nvPr>
            <p:ph idx="1"/>
          </p:nvPr>
        </p:nvSpPr>
        <p:spPr>
          <a:xfrm>
            <a:off x="230819" y="5761866"/>
            <a:ext cx="8237772" cy="896386"/>
          </a:xfrm>
        </p:spPr>
        <p:txBody>
          <a:bodyPr/>
          <a:lstStyle/>
          <a:p>
            <a:pPr marL="0" lvl="1" indent="0">
              <a:buNone/>
            </a:pPr>
            <a:r>
              <a:rPr lang="en-GB" sz="2200" dirty="0"/>
              <a:t>e.g. (1) more withdrawals in experimental group due to side effects and (2) those with continuing symptoms more likely to withdraw</a:t>
            </a:r>
          </a:p>
        </p:txBody>
      </p:sp>
    </p:spTree>
    <p:extLst>
      <p:ext uri="{BB962C8B-B14F-4D97-AF65-F5344CB8AC3E}">
        <p14:creationId xmlns:p14="http://schemas.microsoft.com/office/powerpoint/2010/main" val="2828624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 name="Table 99">
            <a:extLst>
              <a:ext uri="{FF2B5EF4-FFF2-40B4-BE49-F238E27FC236}">
                <a16:creationId xmlns:a16="http://schemas.microsoft.com/office/drawing/2014/main" id="{D1E59E18-9608-45B5-957C-7A17261147B5}"/>
              </a:ext>
            </a:extLst>
          </p:cNvPr>
          <p:cNvGraphicFramePr>
            <a:graphicFrameLocks noGrp="1"/>
          </p:cNvGraphicFramePr>
          <p:nvPr>
            <p:extLst>
              <p:ext uri="{D42A27DB-BD31-4B8C-83A1-F6EECF244321}">
                <p14:modId xmlns:p14="http://schemas.microsoft.com/office/powerpoint/2010/main" val="2828186361"/>
              </p:ext>
            </p:extLst>
          </p:nvPr>
        </p:nvGraphicFramePr>
        <p:xfrm>
          <a:off x="459940" y="1674081"/>
          <a:ext cx="6553030" cy="3824064"/>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518619820"/>
                    </a:ext>
                  </a:extLst>
                </a:gridCol>
                <a:gridCol w="1440000">
                  <a:extLst>
                    <a:ext uri="{9D8B030D-6E8A-4147-A177-3AD203B41FA5}">
                      <a16:colId xmlns:a16="http://schemas.microsoft.com/office/drawing/2014/main" val="1377212906"/>
                    </a:ext>
                  </a:extLst>
                </a:gridCol>
                <a:gridCol w="3601030">
                  <a:extLst>
                    <a:ext uri="{9D8B030D-6E8A-4147-A177-3AD203B41FA5}">
                      <a16:colId xmlns:a16="http://schemas.microsoft.com/office/drawing/2014/main" val="1989703424"/>
                    </a:ext>
                  </a:extLst>
                </a:gridCol>
              </a:tblGrid>
              <a:tr h="1089072">
                <a:tc rowSpan="2">
                  <a:txBody>
                    <a:bodyPr/>
                    <a:lstStyle/>
                    <a:p>
                      <a:r>
                        <a:rPr lang="en-GB" dirty="0"/>
                        <a:t>Experimental intervention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Participants with measured outcomes</a:t>
                      </a:r>
                    </a:p>
                  </a:txBody>
                  <a:tcPr anchor="ctr"/>
                </a:tc>
                <a:tc>
                  <a:txBody>
                    <a:bodyPr/>
                    <a:lstStyle/>
                    <a:p>
                      <a:endParaRPr lang="en-GB" dirty="0"/>
                    </a:p>
                  </a:txBody>
                  <a:tcPr/>
                </a:tc>
                <a:extLst>
                  <a:ext uri="{0D108BD9-81ED-4DB2-BD59-A6C34878D82A}">
                    <a16:rowId xmlns:a16="http://schemas.microsoft.com/office/drawing/2014/main" val="2921246663"/>
                  </a:ext>
                </a:extLst>
              </a:tr>
              <a:tr h="800928">
                <a:tc vMerge="1">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Participants with missing outcomes </a:t>
                      </a:r>
                    </a:p>
                  </a:txBody>
                  <a:tcPr anchor="ctr"/>
                </a:tc>
                <a:tc>
                  <a:txBody>
                    <a:bodyPr/>
                    <a:lstStyle/>
                    <a:p>
                      <a:pPr algn="ctr"/>
                      <a:endParaRPr lang="en-GB" sz="4400" dirty="0"/>
                    </a:p>
                  </a:txBody>
                  <a:tcPr anchor="ctr">
                    <a:noFill/>
                  </a:tcPr>
                </a:tc>
                <a:extLst>
                  <a:ext uri="{0D108BD9-81ED-4DB2-BD59-A6C34878D82A}">
                    <a16:rowId xmlns:a16="http://schemas.microsoft.com/office/drawing/2014/main" val="3099113299"/>
                  </a:ext>
                </a:extLst>
              </a:tr>
              <a:tr h="1089072">
                <a:tc rowSpan="2">
                  <a:txBody>
                    <a:bodyPr/>
                    <a:lstStyle/>
                    <a:p>
                      <a:r>
                        <a:rPr lang="en-GB" dirty="0"/>
                        <a:t>Comparator intervention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Source Sans Pro Semibold"/>
                          <a:ea typeface="+mn-ea"/>
                          <a:cs typeface="+mn-cs"/>
                        </a:rPr>
                        <a:t>Participants with measured outcomes</a:t>
                      </a:r>
                    </a:p>
                  </a:txBody>
                  <a:tcPr anchor="ctr"/>
                </a:tc>
                <a:tc>
                  <a:txBody>
                    <a:bodyPr/>
                    <a:lstStyle/>
                    <a:p>
                      <a:endParaRPr lang="en-GB" dirty="0"/>
                    </a:p>
                  </a:txBody>
                  <a:tcPr>
                    <a:noFill/>
                  </a:tcPr>
                </a:tc>
                <a:extLst>
                  <a:ext uri="{0D108BD9-81ED-4DB2-BD59-A6C34878D82A}">
                    <a16:rowId xmlns:a16="http://schemas.microsoft.com/office/drawing/2014/main" val="2486128463"/>
                  </a:ext>
                </a:extLst>
              </a:tr>
              <a:tr h="800928">
                <a:tc vMerge="1">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Source Sans Pro Semibold"/>
                          <a:ea typeface="+mn-ea"/>
                          <a:cs typeface="+mn-cs"/>
                        </a:rPr>
                        <a:t>Participants with missing outcomes</a:t>
                      </a:r>
                    </a:p>
                  </a:txBody>
                  <a:tcPr anchor="ctr"/>
                </a:tc>
                <a:tc>
                  <a:txBody>
                    <a:bodyPr/>
                    <a:lstStyle/>
                    <a:p>
                      <a:pPr algn="ctr"/>
                      <a:endParaRPr lang="en-GB" sz="4400" dirty="0"/>
                    </a:p>
                  </a:txBody>
                  <a:tcPr anchor="ctr">
                    <a:noFill/>
                  </a:tcPr>
                </a:tc>
                <a:extLst>
                  <a:ext uri="{0D108BD9-81ED-4DB2-BD59-A6C34878D82A}">
                    <a16:rowId xmlns:a16="http://schemas.microsoft.com/office/drawing/2014/main" val="1680162895"/>
                  </a:ext>
                </a:extLst>
              </a:tr>
            </a:tbl>
          </a:graphicData>
        </a:graphic>
      </p:graphicFrame>
      <p:grpSp>
        <p:nvGrpSpPr>
          <p:cNvPr id="50" name="Group 49">
            <a:extLst>
              <a:ext uri="{FF2B5EF4-FFF2-40B4-BE49-F238E27FC236}">
                <a16:creationId xmlns:a16="http://schemas.microsoft.com/office/drawing/2014/main" id="{CD07D9EE-AF95-4328-B842-00B1A14468F0}"/>
              </a:ext>
            </a:extLst>
          </p:cNvPr>
          <p:cNvGrpSpPr/>
          <p:nvPr/>
        </p:nvGrpSpPr>
        <p:grpSpPr>
          <a:xfrm>
            <a:off x="3821613" y="1789149"/>
            <a:ext cx="2862263" cy="897852"/>
            <a:chOff x="2113829" y="2389910"/>
            <a:chExt cx="2862263" cy="897852"/>
          </a:xfrm>
          <a:solidFill>
            <a:schemeClr val="bg2">
              <a:lumMod val="60000"/>
              <a:lumOff val="40000"/>
            </a:schemeClr>
          </a:solidFill>
        </p:grpSpPr>
        <p:sp>
          <p:nvSpPr>
            <p:cNvPr id="38" name="Rectangle 37">
              <a:extLst>
                <a:ext uri="{FF2B5EF4-FFF2-40B4-BE49-F238E27FC236}">
                  <a16:creationId xmlns:a16="http://schemas.microsoft.com/office/drawing/2014/main" id="{0DB0A084-296B-473E-ABAE-23CBCF74271F}"/>
                </a:ext>
              </a:extLst>
            </p:cNvPr>
            <p:cNvSpPr>
              <a:spLocks noChangeArrowheads="1"/>
            </p:cNvSpPr>
            <p:nvPr/>
          </p:nvSpPr>
          <p:spPr bwMode="auto">
            <a:xfrm>
              <a:off x="2113829" y="3217352"/>
              <a:ext cx="285750" cy="7041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Rectangle 38">
              <a:extLst>
                <a:ext uri="{FF2B5EF4-FFF2-40B4-BE49-F238E27FC236}">
                  <a16:creationId xmlns:a16="http://schemas.microsoft.com/office/drawing/2014/main" id="{0FDACAF7-7EA2-4584-A56D-DDC122731D5F}"/>
                </a:ext>
              </a:extLst>
            </p:cNvPr>
            <p:cNvSpPr>
              <a:spLocks noChangeArrowheads="1"/>
            </p:cNvSpPr>
            <p:nvPr/>
          </p:nvSpPr>
          <p:spPr bwMode="auto">
            <a:xfrm>
              <a:off x="2399579" y="3153825"/>
              <a:ext cx="285750" cy="133937"/>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39">
              <a:extLst>
                <a:ext uri="{FF2B5EF4-FFF2-40B4-BE49-F238E27FC236}">
                  <a16:creationId xmlns:a16="http://schemas.microsoft.com/office/drawing/2014/main" id="{01D9F801-CEC2-4E26-9478-58AA36E66389}"/>
                </a:ext>
              </a:extLst>
            </p:cNvPr>
            <p:cNvSpPr>
              <a:spLocks noChangeArrowheads="1"/>
            </p:cNvSpPr>
            <p:nvPr/>
          </p:nvSpPr>
          <p:spPr bwMode="auto">
            <a:xfrm>
              <a:off x="2685329" y="2937303"/>
              <a:ext cx="287338" cy="350459"/>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40">
              <a:extLst>
                <a:ext uri="{FF2B5EF4-FFF2-40B4-BE49-F238E27FC236}">
                  <a16:creationId xmlns:a16="http://schemas.microsoft.com/office/drawing/2014/main" id="{39DDA8D8-3114-435E-A722-E1144411215F}"/>
                </a:ext>
              </a:extLst>
            </p:cNvPr>
            <p:cNvSpPr>
              <a:spLocks noChangeArrowheads="1"/>
            </p:cNvSpPr>
            <p:nvPr/>
          </p:nvSpPr>
          <p:spPr bwMode="auto">
            <a:xfrm>
              <a:off x="2972667" y="2730310"/>
              <a:ext cx="285750" cy="557452"/>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41">
              <a:extLst>
                <a:ext uri="{FF2B5EF4-FFF2-40B4-BE49-F238E27FC236}">
                  <a16:creationId xmlns:a16="http://schemas.microsoft.com/office/drawing/2014/main" id="{AE066E09-E550-47BB-A57D-3684C2F33766}"/>
                </a:ext>
              </a:extLst>
            </p:cNvPr>
            <p:cNvSpPr>
              <a:spLocks noChangeArrowheads="1"/>
            </p:cNvSpPr>
            <p:nvPr/>
          </p:nvSpPr>
          <p:spPr bwMode="auto">
            <a:xfrm>
              <a:off x="3258417" y="2431203"/>
              <a:ext cx="285750" cy="856559"/>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42">
              <a:extLst>
                <a:ext uri="{FF2B5EF4-FFF2-40B4-BE49-F238E27FC236}">
                  <a16:creationId xmlns:a16="http://schemas.microsoft.com/office/drawing/2014/main" id="{B8A7892D-C3A4-4192-A02E-E5F0F0E46675}"/>
                </a:ext>
              </a:extLst>
            </p:cNvPr>
            <p:cNvSpPr>
              <a:spLocks noChangeArrowheads="1"/>
            </p:cNvSpPr>
            <p:nvPr/>
          </p:nvSpPr>
          <p:spPr bwMode="auto">
            <a:xfrm>
              <a:off x="3544167" y="2389910"/>
              <a:ext cx="287338" cy="897852"/>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43">
              <a:extLst>
                <a:ext uri="{FF2B5EF4-FFF2-40B4-BE49-F238E27FC236}">
                  <a16:creationId xmlns:a16="http://schemas.microsoft.com/office/drawing/2014/main" id="{26403CA4-5D43-4F66-9BE8-C617C34AE071}"/>
                </a:ext>
              </a:extLst>
            </p:cNvPr>
            <p:cNvSpPr>
              <a:spLocks noChangeArrowheads="1"/>
            </p:cNvSpPr>
            <p:nvPr/>
          </p:nvSpPr>
          <p:spPr bwMode="auto">
            <a:xfrm>
              <a:off x="3831504" y="2679488"/>
              <a:ext cx="285750" cy="608274"/>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Rectangle 44">
              <a:extLst>
                <a:ext uri="{FF2B5EF4-FFF2-40B4-BE49-F238E27FC236}">
                  <a16:creationId xmlns:a16="http://schemas.microsoft.com/office/drawing/2014/main" id="{DB7AE8AA-727A-42A6-8CF2-321C7375453A}"/>
                </a:ext>
              </a:extLst>
            </p:cNvPr>
            <p:cNvSpPr>
              <a:spLocks noChangeArrowheads="1"/>
            </p:cNvSpPr>
            <p:nvPr/>
          </p:nvSpPr>
          <p:spPr bwMode="auto">
            <a:xfrm>
              <a:off x="4117254" y="2946832"/>
              <a:ext cx="285750" cy="34093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45">
              <a:extLst>
                <a:ext uri="{FF2B5EF4-FFF2-40B4-BE49-F238E27FC236}">
                  <a16:creationId xmlns:a16="http://schemas.microsoft.com/office/drawing/2014/main" id="{A6BE9E74-5344-4E9F-9B9E-184FE4F356BB}"/>
                </a:ext>
              </a:extLst>
            </p:cNvPr>
            <p:cNvSpPr>
              <a:spLocks noChangeArrowheads="1"/>
            </p:cNvSpPr>
            <p:nvPr/>
          </p:nvSpPr>
          <p:spPr bwMode="auto">
            <a:xfrm>
              <a:off x="4403004" y="3080769"/>
              <a:ext cx="287338" cy="206993"/>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Rectangle 46">
              <a:extLst>
                <a:ext uri="{FF2B5EF4-FFF2-40B4-BE49-F238E27FC236}">
                  <a16:creationId xmlns:a16="http://schemas.microsoft.com/office/drawing/2014/main" id="{F9F40A7B-8C65-49A7-9B04-27BFE2F3290B}"/>
                </a:ext>
              </a:extLst>
            </p:cNvPr>
            <p:cNvSpPr>
              <a:spLocks noChangeArrowheads="1"/>
            </p:cNvSpPr>
            <p:nvPr/>
          </p:nvSpPr>
          <p:spPr bwMode="auto">
            <a:xfrm>
              <a:off x="4690342" y="3236411"/>
              <a:ext cx="285750" cy="51351"/>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8" name="Group 97">
            <a:extLst>
              <a:ext uri="{FF2B5EF4-FFF2-40B4-BE49-F238E27FC236}">
                <a16:creationId xmlns:a16="http://schemas.microsoft.com/office/drawing/2014/main" id="{94BC0CA0-F3FF-42B3-BEFC-E7F9A73C7FAA}"/>
              </a:ext>
            </a:extLst>
          </p:cNvPr>
          <p:cNvGrpSpPr/>
          <p:nvPr/>
        </p:nvGrpSpPr>
        <p:grpSpPr>
          <a:xfrm>
            <a:off x="3814833" y="3626427"/>
            <a:ext cx="2863850" cy="975709"/>
            <a:chOff x="2284413" y="2433638"/>
            <a:chExt cx="2863850" cy="2692400"/>
          </a:xfrm>
        </p:grpSpPr>
        <p:sp>
          <p:nvSpPr>
            <p:cNvPr id="86" name="Rectangle 82">
              <a:extLst>
                <a:ext uri="{FF2B5EF4-FFF2-40B4-BE49-F238E27FC236}">
                  <a16:creationId xmlns:a16="http://schemas.microsoft.com/office/drawing/2014/main" id="{51C5E855-ECDE-4D16-822B-F4B91EFFB042}"/>
                </a:ext>
              </a:extLst>
            </p:cNvPr>
            <p:cNvSpPr>
              <a:spLocks noChangeArrowheads="1"/>
            </p:cNvSpPr>
            <p:nvPr/>
          </p:nvSpPr>
          <p:spPr bwMode="auto">
            <a:xfrm>
              <a:off x="2284413" y="4924425"/>
              <a:ext cx="287338" cy="201613"/>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Rectangle 83">
              <a:extLst>
                <a:ext uri="{FF2B5EF4-FFF2-40B4-BE49-F238E27FC236}">
                  <a16:creationId xmlns:a16="http://schemas.microsoft.com/office/drawing/2014/main" id="{81B47D94-E536-4FE8-BFA9-9464D268C145}"/>
                </a:ext>
              </a:extLst>
            </p:cNvPr>
            <p:cNvSpPr>
              <a:spLocks noChangeArrowheads="1"/>
            </p:cNvSpPr>
            <p:nvPr/>
          </p:nvSpPr>
          <p:spPr bwMode="auto">
            <a:xfrm>
              <a:off x="2571750" y="4686300"/>
              <a:ext cx="285750" cy="439738"/>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Rectangle 84">
              <a:extLst>
                <a:ext uri="{FF2B5EF4-FFF2-40B4-BE49-F238E27FC236}">
                  <a16:creationId xmlns:a16="http://schemas.microsoft.com/office/drawing/2014/main" id="{B76140DB-492E-4DAC-AD16-A705437F29E1}"/>
                </a:ext>
              </a:extLst>
            </p:cNvPr>
            <p:cNvSpPr>
              <a:spLocks noChangeArrowheads="1"/>
            </p:cNvSpPr>
            <p:nvPr/>
          </p:nvSpPr>
          <p:spPr bwMode="auto">
            <a:xfrm>
              <a:off x="2857500" y="3894138"/>
              <a:ext cx="285750" cy="1231900"/>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Rectangle 85">
              <a:extLst>
                <a:ext uri="{FF2B5EF4-FFF2-40B4-BE49-F238E27FC236}">
                  <a16:creationId xmlns:a16="http://schemas.microsoft.com/office/drawing/2014/main" id="{261429F5-B627-492E-91F7-50F5022A1196}"/>
                </a:ext>
              </a:extLst>
            </p:cNvPr>
            <p:cNvSpPr>
              <a:spLocks noChangeArrowheads="1"/>
            </p:cNvSpPr>
            <p:nvPr/>
          </p:nvSpPr>
          <p:spPr bwMode="auto">
            <a:xfrm>
              <a:off x="3143250" y="2633663"/>
              <a:ext cx="287338" cy="2492375"/>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Rectangle 86">
              <a:extLst>
                <a:ext uri="{FF2B5EF4-FFF2-40B4-BE49-F238E27FC236}">
                  <a16:creationId xmlns:a16="http://schemas.microsoft.com/office/drawing/2014/main" id="{ED30C43F-B743-403C-B084-FEB71C763B5C}"/>
                </a:ext>
              </a:extLst>
            </p:cNvPr>
            <p:cNvSpPr>
              <a:spLocks noChangeArrowheads="1"/>
            </p:cNvSpPr>
            <p:nvPr/>
          </p:nvSpPr>
          <p:spPr bwMode="auto">
            <a:xfrm>
              <a:off x="3430588" y="2700338"/>
              <a:ext cx="285750" cy="2425700"/>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Rectangle 87">
              <a:extLst>
                <a:ext uri="{FF2B5EF4-FFF2-40B4-BE49-F238E27FC236}">
                  <a16:creationId xmlns:a16="http://schemas.microsoft.com/office/drawing/2014/main" id="{3C3E0903-17B8-495E-9980-1592201AED1F}"/>
                </a:ext>
              </a:extLst>
            </p:cNvPr>
            <p:cNvSpPr>
              <a:spLocks noChangeArrowheads="1"/>
            </p:cNvSpPr>
            <p:nvPr/>
          </p:nvSpPr>
          <p:spPr bwMode="auto">
            <a:xfrm>
              <a:off x="3716338" y="2433638"/>
              <a:ext cx="285750" cy="2692400"/>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Rectangle 88">
              <a:extLst>
                <a:ext uri="{FF2B5EF4-FFF2-40B4-BE49-F238E27FC236}">
                  <a16:creationId xmlns:a16="http://schemas.microsoft.com/office/drawing/2014/main" id="{7DFB7E3E-B9DB-436A-B5E3-B5356AC80687}"/>
                </a:ext>
              </a:extLst>
            </p:cNvPr>
            <p:cNvSpPr>
              <a:spLocks noChangeArrowheads="1"/>
            </p:cNvSpPr>
            <p:nvPr/>
          </p:nvSpPr>
          <p:spPr bwMode="auto">
            <a:xfrm>
              <a:off x="4002088" y="3082925"/>
              <a:ext cx="287338" cy="2043113"/>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Rectangle 89">
              <a:extLst>
                <a:ext uri="{FF2B5EF4-FFF2-40B4-BE49-F238E27FC236}">
                  <a16:creationId xmlns:a16="http://schemas.microsoft.com/office/drawing/2014/main" id="{0F22A6C7-4E48-4544-8D5A-C1DB62B240B4}"/>
                </a:ext>
              </a:extLst>
            </p:cNvPr>
            <p:cNvSpPr>
              <a:spLocks noChangeArrowheads="1"/>
            </p:cNvSpPr>
            <p:nvPr/>
          </p:nvSpPr>
          <p:spPr bwMode="auto">
            <a:xfrm>
              <a:off x="4289425" y="3932238"/>
              <a:ext cx="285750" cy="1193800"/>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Rectangle 90">
              <a:extLst>
                <a:ext uri="{FF2B5EF4-FFF2-40B4-BE49-F238E27FC236}">
                  <a16:creationId xmlns:a16="http://schemas.microsoft.com/office/drawing/2014/main" id="{A105DE22-0884-4836-964E-CCAC7282182D}"/>
                </a:ext>
              </a:extLst>
            </p:cNvPr>
            <p:cNvSpPr>
              <a:spLocks noChangeArrowheads="1"/>
            </p:cNvSpPr>
            <p:nvPr/>
          </p:nvSpPr>
          <p:spPr bwMode="auto">
            <a:xfrm>
              <a:off x="4575175" y="4648200"/>
              <a:ext cx="285750" cy="477838"/>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Rectangle 91">
              <a:extLst>
                <a:ext uri="{FF2B5EF4-FFF2-40B4-BE49-F238E27FC236}">
                  <a16:creationId xmlns:a16="http://schemas.microsoft.com/office/drawing/2014/main" id="{8D1416E2-F184-4395-B795-E6595C5703C7}"/>
                </a:ext>
              </a:extLst>
            </p:cNvPr>
            <p:cNvSpPr>
              <a:spLocks noChangeArrowheads="1"/>
            </p:cNvSpPr>
            <p:nvPr/>
          </p:nvSpPr>
          <p:spPr bwMode="auto">
            <a:xfrm>
              <a:off x="4860925" y="4819650"/>
              <a:ext cx="287338" cy="306388"/>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5" name="Group 24">
            <a:extLst>
              <a:ext uri="{FF2B5EF4-FFF2-40B4-BE49-F238E27FC236}">
                <a16:creationId xmlns:a16="http://schemas.microsoft.com/office/drawing/2014/main" id="{922A402E-0784-431E-90CB-137F18DB5463}"/>
              </a:ext>
            </a:extLst>
          </p:cNvPr>
          <p:cNvGrpSpPr/>
          <p:nvPr/>
        </p:nvGrpSpPr>
        <p:grpSpPr>
          <a:xfrm>
            <a:off x="3489106" y="2881789"/>
            <a:ext cx="2289175" cy="601374"/>
            <a:chOff x="3475038" y="1997076"/>
            <a:chExt cx="2289175" cy="2692400"/>
          </a:xfrm>
          <a:solidFill>
            <a:schemeClr val="bg2">
              <a:lumMod val="60000"/>
              <a:lumOff val="40000"/>
            </a:schemeClr>
          </a:solidFill>
        </p:grpSpPr>
        <p:sp>
          <p:nvSpPr>
            <p:cNvPr id="27" name="Rectangle 37">
              <a:extLst>
                <a:ext uri="{FF2B5EF4-FFF2-40B4-BE49-F238E27FC236}">
                  <a16:creationId xmlns:a16="http://schemas.microsoft.com/office/drawing/2014/main" id="{D9CA7A40-DD7B-4E0C-B728-3484D18440BC}"/>
                </a:ext>
              </a:extLst>
            </p:cNvPr>
            <p:cNvSpPr>
              <a:spLocks noChangeArrowheads="1"/>
            </p:cNvSpPr>
            <p:nvPr/>
          </p:nvSpPr>
          <p:spPr bwMode="auto">
            <a:xfrm>
              <a:off x="3475038" y="4116388"/>
              <a:ext cx="285750" cy="573088"/>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Rectangle 38">
              <a:extLst>
                <a:ext uri="{FF2B5EF4-FFF2-40B4-BE49-F238E27FC236}">
                  <a16:creationId xmlns:a16="http://schemas.microsoft.com/office/drawing/2014/main" id="{18A22804-73A9-4CD3-A99C-AED468221E51}"/>
                </a:ext>
              </a:extLst>
            </p:cNvPr>
            <p:cNvSpPr>
              <a:spLocks noChangeArrowheads="1"/>
            </p:cNvSpPr>
            <p:nvPr/>
          </p:nvSpPr>
          <p:spPr bwMode="auto">
            <a:xfrm>
              <a:off x="3760788" y="3419476"/>
              <a:ext cx="285750" cy="127000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39">
              <a:extLst>
                <a:ext uri="{FF2B5EF4-FFF2-40B4-BE49-F238E27FC236}">
                  <a16:creationId xmlns:a16="http://schemas.microsoft.com/office/drawing/2014/main" id="{5FF04F8F-E147-4E4C-9110-9FB50E5B64A8}"/>
                </a:ext>
              </a:extLst>
            </p:cNvPr>
            <p:cNvSpPr>
              <a:spLocks noChangeArrowheads="1"/>
            </p:cNvSpPr>
            <p:nvPr/>
          </p:nvSpPr>
          <p:spPr bwMode="auto">
            <a:xfrm>
              <a:off x="4046538" y="2913063"/>
              <a:ext cx="287338" cy="1776413"/>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40">
              <a:extLst>
                <a:ext uri="{FF2B5EF4-FFF2-40B4-BE49-F238E27FC236}">
                  <a16:creationId xmlns:a16="http://schemas.microsoft.com/office/drawing/2014/main" id="{98F117BF-A5ED-4ED1-90B0-640C62D0F5E0}"/>
                </a:ext>
              </a:extLst>
            </p:cNvPr>
            <p:cNvSpPr>
              <a:spLocks noChangeArrowheads="1"/>
            </p:cNvSpPr>
            <p:nvPr/>
          </p:nvSpPr>
          <p:spPr bwMode="auto">
            <a:xfrm>
              <a:off x="4333876" y="1997076"/>
              <a:ext cx="285750" cy="269240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41">
              <a:extLst>
                <a:ext uri="{FF2B5EF4-FFF2-40B4-BE49-F238E27FC236}">
                  <a16:creationId xmlns:a16="http://schemas.microsoft.com/office/drawing/2014/main" id="{18642B5D-7B0C-4C3B-B324-1CEAB7B56074}"/>
                </a:ext>
              </a:extLst>
            </p:cNvPr>
            <p:cNvSpPr>
              <a:spLocks noChangeArrowheads="1"/>
            </p:cNvSpPr>
            <p:nvPr/>
          </p:nvSpPr>
          <p:spPr bwMode="auto">
            <a:xfrm>
              <a:off x="4619626" y="2312988"/>
              <a:ext cx="285750" cy="2376488"/>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42">
              <a:extLst>
                <a:ext uri="{FF2B5EF4-FFF2-40B4-BE49-F238E27FC236}">
                  <a16:creationId xmlns:a16="http://schemas.microsoft.com/office/drawing/2014/main" id="{951B8FDC-1315-4976-A49B-C8ECCFB2D4CF}"/>
                </a:ext>
              </a:extLst>
            </p:cNvPr>
            <p:cNvSpPr>
              <a:spLocks noChangeArrowheads="1"/>
            </p:cNvSpPr>
            <p:nvPr/>
          </p:nvSpPr>
          <p:spPr bwMode="auto">
            <a:xfrm>
              <a:off x="4905376" y="3133726"/>
              <a:ext cx="287338" cy="155575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43">
              <a:extLst>
                <a:ext uri="{FF2B5EF4-FFF2-40B4-BE49-F238E27FC236}">
                  <a16:creationId xmlns:a16="http://schemas.microsoft.com/office/drawing/2014/main" id="{A457C5D5-0570-4F93-B3B8-106231BB8D4B}"/>
                </a:ext>
              </a:extLst>
            </p:cNvPr>
            <p:cNvSpPr>
              <a:spLocks noChangeArrowheads="1"/>
            </p:cNvSpPr>
            <p:nvPr/>
          </p:nvSpPr>
          <p:spPr bwMode="auto">
            <a:xfrm>
              <a:off x="5192713" y="3324226"/>
              <a:ext cx="285750" cy="136525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Rectangle 44">
              <a:extLst>
                <a:ext uri="{FF2B5EF4-FFF2-40B4-BE49-F238E27FC236}">
                  <a16:creationId xmlns:a16="http://schemas.microsoft.com/office/drawing/2014/main" id="{7A492CF0-CA06-43C0-949B-FB6A76AF0A7A}"/>
                </a:ext>
              </a:extLst>
            </p:cNvPr>
            <p:cNvSpPr>
              <a:spLocks noChangeArrowheads="1"/>
            </p:cNvSpPr>
            <p:nvPr/>
          </p:nvSpPr>
          <p:spPr bwMode="auto">
            <a:xfrm>
              <a:off x="5478463" y="4154488"/>
              <a:ext cx="285750" cy="534988"/>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6" name="Group 35">
            <a:extLst>
              <a:ext uri="{FF2B5EF4-FFF2-40B4-BE49-F238E27FC236}">
                <a16:creationId xmlns:a16="http://schemas.microsoft.com/office/drawing/2014/main" id="{C425D17E-D36C-446A-AD53-5B21AD599A36}"/>
              </a:ext>
            </a:extLst>
          </p:cNvPr>
          <p:cNvGrpSpPr/>
          <p:nvPr/>
        </p:nvGrpSpPr>
        <p:grpSpPr>
          <a:xfrm>
            <a:off x="3489106" y="4823242"/>
            <a:ext cx="2289175" cy="570116"/>
            <a:chOff x="3475038" y="3927764"/>
            <a:chExt cx="2289175" cy="761712"/>
          </a:xfrm>
        </p:grpSpPr>
        <p:sp>
          <p:nvSpPr>
            <p:cNvPr id="48" name="Rectangle 37">
              <a:extLst>
                <a:ext uri="{FF2B5EF4-FFF2-40B4-BE49-F238E27FC236}">
                  <a16:creationId xmlns:a16="http://schemas.microsoft.com/office/drawing/2014/main" id="{CC3F082E-0042-45E9-81EF-EEFD6D1A05AF}"/>
                </a:ext>
              </a:extLst>
            </p:cNvPr>
            <p:cNvSpPr>
              <a:spLocks noChangeArrowheads="1"/>
            </p:cNvSpPr>
            <p:nvPr/>
          </p:nvSpPr>
          <p:spPr bwMode="auto">
            <a:xfrm>
              <a:off x="3475038" y="4525130"/>
              <a:ext cx="285750" cy="164345"/>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Rectangle 38">
              <a:extLst>
                <a:ext uri="{FF2B5EF4-FFF2-40B4-BE49-F238E27FC236}">
                  <a16:creationId xmlns:a16="http://schemas.microsoft.com/office/drawing/2014/main" id="{CF86B6CF-0704-412E-8BF8-77EC1DB2036F}"/>
                </a:ext>
              </a:extLst>
            </p:cNvPr>
            <p:cNvSpPr>
              <a:spLocks noChangeArrowheads="1"/>
            </p:cNvSpPr>
            <p:nvPr/>
          </p:nvSpPr>
          <p:spPr bwMode="auto">
            <a:xfrm>
              <a:off x="3760788" y="4243331"/>
              <a:ext cx="285750" cy="446144"/>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Rectangle 39">
              <a:extLst>
                <a:ext uri="{FF2B5EF4-FFF2-40B4-BE49-F238E27FC236}">
                  <a16:creationId xmlns:a16="http://schemas.microsoft.com/office/drawing/2014/main" id="{CD9FB146-44E7-4A06-BD7F-97323988BF8C}"/>
                </a:ext>
              </a:extLst>
            </p:cNvPr>
            <p:cNvSpPr>
              <a:spLocks noChangeArrowheads="1"/>
            </p:cNvSpPr>
            <p:nvPr/>
          </p:nvSpPr>
          <p:spPr bwMode="auto">
            <a:xfrm>
              <a:off x="4046538" y="4243331"/>
              <a:ext cx="287338" cy="446144"/>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Rectangle 40">
              <a:extLst>
                <a:ext uri="{FF2B5EF4-FFF2-40B4-BE49-F238E27FC236}">
                  <a16:creationId xmlns:a16="http://schemas.microsoft.com/office/drawing/2014/main" id="{9E72B6CC-C45C-4843-AE17-8027B923CA9A}"/>
                </a:ext>
              </a:extLst>
            </p:cNvPr>
            <p:cNvSpPr>
              <a:spLocks noChangeArrowheads="1"/>
            </p:cNvSpPr>
            <p:nvPr/>
          </p:nvSpPr>
          <p:spPr bwMode="auto">
            <a:xfrm>
              <a:off x="4333876" y="4007966"/>
              <a:ext cx="285750" cy="681509"/>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Rectangle 41">
              <a:extLst>
                <a:ext uri="{FF2B5EF4-FFF2-40B4-BE49-F238E27FC236}">
                  <a16:creationId xmlns:a16="http://schemas.microsoft.com/office/drawing/2014/main" id="{03B626EE-84D9-4BE7-A289-D97305AD22AA}"/>
                </a:ext>
              </a:extLst>
            </p:cNvPr>
            <p:cNvSpPr>
              <a:spLocks noChangeArrowheads="1"/>
            </p:cNvSpPr>
            <p:nvPr/>
          </p:nvSpPr>
          <p:spPr bwMode="auto">
            <a:xfrm>
              <a:off x="4619626" y="3927764"/>
              <a:ext cx="285750" cy="761711"/>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Rectangle 42">
              <a:extLst>
                <a:ext uri="{FF2B5EF4-FFF2-40B4-BE49-F238E27FC236}">
                  <a16:creationId xmlns:a16="http://schemas.microsoft.com/office/drawing/2014/main" id="{10E3D607-A173-4197-9AE6-B410B9D400CB}"/>
                </a:ext>
              </a:extLst>
            </p:cNvPr>
            <p:cNvSpPr>
              <a:spLocks noChangeArrowheads="1"/>
            </p:cNvSpPr>
            <p:nvPr/>
          </p:nvSpPr>
          <p:spPr bwMode="auto">
            <a:xfrm>
              <a:off x="4905376" y="4243331"/>
              <a:ext cx="287338" cy="446144"/>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Rectangle 43">
              <a:extLst>
                <a:ext uri="{FF2B5EF4-FFF2-40B4-BE49-F238E27FC236}">
                  <a16:creationId xmlns:a16="http://schemas.microsoft.com/office/drawing/2014/main" id="{1205FCEC-0ABB-4E2A-AD81-388294BB110F}"/>
                </a:ext>
              </a:extLst>
            </p:cNvPr>
            <p:cNvSpPr>
              <a:spLocks noChangeArrowheads="1"/>
            </p:cNvSpPr>
            <p:nvPr/>
          </p:nvSpPr>
          <p:spPr bwMode="auto">
            <a:xfrm>
              <a:off x="5192713" y="4426527"/>
              <a:ext cx="285750" cy="262948"/>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Rectangle 44">
              <a:extLst>
                <a:ext uri="{FF2B5EF4-FFF2-40B4-BE49-F238E27FC236}">
                  <a16:creationId xmlns:a16="http://schemas.microsoft.com/office/drawing/2014/main" id="{9565BD7D-2C95-4E16-9C82-3321E3330E17}"/>
                </a:ext>
              </a:extLst>
            </p:cNvPr>
            <p:cNvSpPr>
              <a:spLocks noChangeArrowheads="1"/>
            </p:cNvSpPr>
            <p:nvPr/>
          </p:nvSpPr>
          <p:spPr bwMode="auto">
            <a:xfrm>
              <a:off x="5478463" y="4481614"/>
              <a:ext cx="285750" cy="207862"/>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Title 1">
            <a:extLst>
              <a:ext uri="{FF2B5EF4-FFF2-40B4-BE49-F238E27FC236}">
                <a16:creationId xmlns:a16="http://schemas.microsoft.com/office/drawing/2014/main" id="{D8B63700-7AB6-45CA-ADCA-5326350BB929}"/>
              </a:ext>
            </a:extLst>
          </p:cNvPr>
          <p:cNvSpPr>
            <a:spLocks noGrp="1"/>
          </p:cNvSpPr>
          <p:nvPr>
            <p:ph type="title"/>
          </p:nvPr>
        </p:nvSpPr>
        <p:spPr>
          <a:xfrm>
            <a:off x="2241458" y="286533"/>
            <a:ext cx="5937857" cy="1094086"/>
          </a:xfrm>
        </p:spPr>
        <p:txBody>
          <a:bodyPr/>
          <a:lstStyle/>
          <a:p>
            <a:r>
              <a:rPr lang="en-GB" sz="3200" u="sng" dirty="0"/>
              <a:t>No bias</a:t>
            </a:r>
            <a:r>
              <a:rPr lang="en-GB" sz="2800" dirty="0"/>
              <a:t>: missingness depends on true values, but things are identical in both intervention groups</a:t>
            </a:r>
            <a:endParaRPr lang="en-GB" sz="3200" dirty="0"/>
          </a:p>
        </p:txBody>
      </p:sp>
      <p:sp>
        <p:nvSpPr>
          <p:cNvPr id="3" name="Content Placeholder 2">
            <a:extLst>
              <a:ext uri="{FF2B5EF4-FFF2-40B4-BE49-F238E27FC236}">
                <a16:creationId xmlns:a16="http://schemas.microsoft.com/office/drawing/2014/main" id="{1A89E375-E3B9-4003-AC29-C3B55341FC3D}"/>
              </a:ext>
            </a:extLst>
          </p:cNvPr>
          <p:cNvSpPr>
            <a:spLocks noGrp="1"/>
          </p:cNvSpPr>
          <p:nvPr>
            <p:ph idx="1"/>
          </p:nvPr>
        </p:nvSpPr>
        <p:spPr>
          <a:xfrm>
            <a:off x="229058" y="5782291"/>
            <a:ext cx="8237772" cy="795342"/>
          </a:xfrm>
        </p:spPr>
        <p:txBody>
          <a:bodyPr/>
          <a:lstStyle/>
          <a:p>
            <a:pPr marL="0" lvl="1" indent="0">
              <a:buNone/>
            </a:pPr>
            <a:r>
              <a:rPr lang="en-GB" sz="2200" dirty="0"/>
              <a:t>e.g. (1) those with continuing symptoms more likely to drop out</a:t>
            </a:r>
            <a:br>
              <a:rPr lang="en-GB" sz="2200" dirty="0"/>
            </a:br>
            <a:r>
              <a:rPr lang="en-GB" sz="2200" dirty="0"/>
              <a:t>and (2) the experimental intervention has </a:t>
            </a:r>
            <a:r>
              <a:rPr lang="en-GB" sz="2200" u="sng" dirty="0"/>
              <a:t>no</a:t>
            </a:r>
            <a:r>
              <a:rPr lang="en-GB" sz="2200" dirty="0"/>
              <a:t> effect</a:t>
            </a:r>
          </a:p>
        </p:txBody>
      </p:sp>
    </p:spTree>
    <p:extLst>
      <p:ext uri="{BB962C8B-B14F-4D97-AF65-F5344CB8AC3E}">
        <p14:creationId xmlns:p14="http://schemas.microsoft.com/office/powerpoint/2010/main" val="2002553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 name="Table 99">
            <a:extLst>
              <a:ext uri="{FF2B5EF4-FFF2-40B4-BE49-F238E27FC236}">
                <a16:creationId xmlns:a16="http://schemas.microsoft.com/office/drawing/2014/main" id="{D1E59E18-9608-45B5-957C-7A17261147B5}"/>
              </a:ext>
            </a:extLst>
          </p:cNvPr>
          <p:cNvGraphicFramePr>
            <a:graphicFrameLocks noGrp="1"/>
          </p:cNvGraphicFramePr>
          <p:nvPr>
            <p:extLst>
              <p:ext uri="{D42A27DB-BD31-4B8C-83A1-F6EECF244321}">
                <p14:modId xmlns:p14="http://schemas.microsoft.com/office/powerpoint/2010/main" val="1658355556"/>
              </p:ext>
            </p:extLst>
          </p:nvPr>
        </p:nvGraphicFramePr>
        <p:xfrm>
          <a:off x="459940" y="1674081"/>
          <a:ext cx="6553030" cy="3824064"/>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518619820"/>
                    </a:ext>
                  </a:extLst>
                </a:gridCol>
                <a:gridCol w="1440000">
                  <a:extLst>
                    <a:ext uri="{9D8B030D-6E8A-4147-A177-3AD203B41FA5}">
                      <a16:colId xmlns:a16="http://schemas.microsoft.com/office/drawing/2014/main" val="1377212906"/>
                    </a:ext>
                  </a:extLst>
                </a:gridCol>
                <a:gridCol w="3601030">
                  <a:extLst>
                    <a:ext uri="{9D8B030D-6E8A-4147-A177-3AD203B41FA5}">
                      <a16:colId xmlns:a16="http://schemas.microsoft.com/office/drawing/2014/main" val="1989703424"/>
                    </a:ext>
                  </a:extLst>
                </a:gridCol>
              </a:tblGrid>
              <a:tr h="1089072">
                <a:tc rowSpan="2">
                  <a:txBody>
                    <a:bodyPr/>
                    <a:lstStyle/>
                    <a:p>
                      <a:r>
                        <a:rPr lang="en-GB" dirty="0"/>
                        <a:t>Experimental intervention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Participants with measured outcomes</a:t>
                      </a:r>
                    </a:p>
                  </a:txBody>
                  <a:tcPr anchor="ctr"/>
                </a:tc>
                <a:tc>
                  <a:txBody>
                    <a:bodyPr/>
                    <a:lstStyle/>
                    <a:p>
                      <a:endParaRPr lang="en-GB" dirty="0"/>
                    </a:p>
                  </a:txBody>
                  <a:tcPr/>
                </a:tc>
                <a:extLst>
                  <a:ext uri="{0D108BD9-81ED-4DB2-BD59-A6C34878D82A}">
                    <a16:rowId xmlns:a16="http://schemas.microsoft.com/office/drawing/2014/main" val="2921246663"/>
                  </a:ext>
                </a:extLst>
              </a:tr>
              <a:tr h="800928">
                <a:tc vMerge="1">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Participants with missing outcomes </a:t>
                      </a:r>
                    </a:p>
                  </a:txBody>
                  <a:tcPr anchor="ctr"/>
                </a:tc>
                <a:tc>
                  <a:txBody>
                    <a:bodyPr/>
                    <a:lstStyle/>
                    <a:p>
                      <a:pPr algn="ctr"/>
                      <a:endParaRPr lang="en-GB" sz="4400" dirty="0"/>
                    </a:p>
                  </a:txBody>
                  <a:tcPr anchor="ctr">
                    <a:noFill/>
                  </a:tcPr>
                </a:tc>
                <a:extLst>
                  <a:ext uri="{0D108BD9-81ED-4DB2-BD59-A6C34878D82A}">
                    <a16:rowId xmlns:a16="http://schemas.microsoft.com/office/drawing/2014/main" val="3099113299"/>
                  </a:ext>
                </a:extLst>
              </a:tr>
              <a:tr h="1089072">
                <a:tc rowSpan="2">
                  <a:txBody>
                    <a:bodyPr/>
                    <a:lstStyle/>
                    <a:p>
                      <a:r>
                        <a:rPr lang="en-GB" dirty="0"/>
                        <a:t>Comparator intervention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Source Sans Pro Semibold"/>
                          <a:ea typeface="+mn-ea"/>
                          <a:cs typeface="+mn-cs"/>
                        </a:rPr>
                        <a:t>Participants with measured outcomes</a:t>
                      </a:r>
                    </a:p>
                  </a:txBody>
                  <a:tcPr anchor="ctr"/>
                </a:tc>
                <a:tc>
                  <a:txBody>
                    <a:bodyPr/>
                    <a:lstStyle/>
                    <a:p>
                      <a:endParaRPr lang="en-GB" dirty="0"/>
                    </a:p>
                  </a:txBody>
                  <a:tcPr>
                    <a:noFill/>
                  </a:tcPr>
                </a:tc>
                <a:extLst>
                  <a:ext uri="{0D108BD9-81ED-4DB2-BD59-A6C34878D82A}">
                    <a16:rowId xmlns:a16="http://schemas.microsoft.com/office/drawing/2014/main" val="2486128463"/>
                  </a:ext>
                </a:extLst>
              </a:tr>
              <a:tr h="800928">
                <a:tc vMerge="1">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Source Sans Pro Semibold"/>
                          <a:ea typeface="+mn-ea"/>
                          <a:cs typeface="+mn-cs"/>
                        </a:rPr>
                        <a:t>Participants with missing outcomes</a:t>
                      </a:r>
                    </a:p>
                  </a:txBody>
                  <a:tcPr anchor="ctr"/>
                </a:tc>
                <a:tc>
                  <a:txBody>
                    <a:bodyPr/>
                    <a:lstStyle/>
                    <a:p>
                      <a:pPr algn="ctr"/>
                      <a:endParaRPr lang="en-GB" sz="4400" dirty="0"/>
                    </a:p>
                  </a:txBody>
                  <a:tcPr anchor="ctr">
                    <a:noFill/>
                  </a:tcPr>
                </a:tc>
                <a:extLst>
                  <a:ext uri="{0D108BD9-81ED-4DB2-BD59-A6C34878D82A}">
                    <a16:rowId xmlns:a16="http://schemas.microsoft.com/office/drawing/2014/main" val="1680162895"/>
                  </a:ext>
                </a:extLst>
              </a:tr>
            </a:tbl>
          </a:graphicData>
        </a:graphic>
      </p:graphicFrame>
      <p:grpSp>
        <p:nvGrpSpPr>
          <p:cNvPr id="50" name="Group 49">
            <a:extLst>
              <a:ext uri="{FF2B5EF4-FFF2-40B4-BE49-F238E27FC236}">
                <a16:creationId xmlns:a16="http://schemas.microsoft.com/office/drawing/2014/main" id="{CD07D9EE-AF95-4328-B842-00B1A14468F0}"/>
              </a:ext>
            </a:extLst>
          </p:cNvPr>
          <p:cNvGrpSpPr/>
          <p:nvPr/>
        </p:nvGrpSpPr>
        <p:grpSpPr>
          <a:xfrm>
            <a:off x="4060606" y="1789149"/>
            <a:ext cx="2862263" cy="897852"/>
            <a:chOff x="2113829" y="2389910"/>
            <a:chExt cx="2862263" cy="897852"/>
          </a:xfrm>
          <a:solidFill>
            <a:schemeClr val="bg2">
              <a:lumMod val="60000"/>
              <a:lumOff val="40000"/>
            </a:schemeClr>
          </a:solidFill>
        </p:grpSpPr>
        <p:sp>
          <p:nvSpPr>
            <p:cNvPr id="38" name="Rectangle 37">
              <a:extLst>
                <a:ext uri="{FF2B5EF4-FFF2-40B4-BE49-F238E27FC236}">
                  <a16:creationId xmlns:a16="http://schemas.microsoft.com/office/drawing/2014/main" id="{0DB0A084-296B-473E-ABAE-23CBCF74271F}"/>
                </a:ext>
              </a:extLst>
            </p:cNvPr>
            <p:cNvSpPr>
              <a:spLocks noChangeArrowheads="1"/>
            </p:cNvSpPr>
            <p:nvPr/>
          </p:nvSpPr>
          <p:spPr bwMode="auto">
            <a:xfrm>
              <a:off x="2113829" y="3217352"/>
              <a:ext cx="285750" cy="7041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Rectangle 38">
              <a:extLst>
                <a:ext uri="{FF2B5EF4-FFF2-40B4-BE49-F238E27FC236}">
                  <a16:creationId xmlns:a16="http://schemas.microsoft.com/office/drawing/2014/main" id="{0FDACAF7-7EA2-4584-A56D-DDC122731D5F}"/>
                </a:ext>
              </a:extLst>
            </p:cNvPr>
            <p:cNvSpPr>
              <a:spLocks noChangeArrowheads="1"/>
            </p:cNvSpPr>
            <p:nvPr/>
          </p:nvSpPr>
          <p:spPr bwMode="auto">
            <a:xfrm>
              <a:off x="2399579" y="3153825"/>
              <a:ext cx="285750" cy="133937"/>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39">
              <a:extLst>
                <a:ext uri="{FF2B5EF4-FFF2-40B4-BE49-F238E27FC236}">
                  <a16:creationId xmlns:a16="http://schemas.microsoft.com/office/drawing/2014/main" id="{01D9F801-CEC2-4E26-9478-58AA36E66389}"/>
                </a:ext>
              </a:extLst>
            </p:cNvPr>
            <p:cNvSpPr>
              <a:spLocks noChangeArrowheads="1"/>
            </p:cNvSpPr>
            <p:nvPr/>
          </p:nvSpPr>
          <p:spPr bwMode="auto">
            <a:xfrm>
              <a:off x="2685329" y="2937303"/>
              <a:ext cx="287338" cy="350459"/>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40">
              <a:extLst>
                <a:ext uri="{FF2B5EF4-FFF2-40B4-BE49-F238E27FC236}">
                  <a16:creationId xmlns:a16="http://schemas.microsoft.com/office/drawing/2014/main" id="{39DDA8D8-3114-435E-A722-E1144411215F}"/>
                </a:ext>
              </a:extLst>
            </p:cNvPr>
            <p:cNvSpPr>
              <a:spLocks noChangeArrowheads="1"/>
            </p:cNvSpPr>
            <p:nvPr/>
          </p:nvSpPr>
          <p:spPr bwMode="auto">
            <a:xfrm>
              <a:off x="2972667" y="2730310"/>
              <a:ext cx="285750" cy="557452"/>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41">
              <a:extLst>
                <a:ext uri="{FF2B5EF4-FFF2-40B4-BE49-F238E27FC236}">
                  <a16:creationId xmlns:a16="http://schemas.microsoft.com/office/drawing/2014/main" id="{AE066E09-E550-47BB-A57D-3684C2F33766}"/>
                </a:ext>
              </a:extLst>
            </p:cNvPr>
            <p:cNvSpPr>
              <a:spLocks noChangeArrowheads="1"/>
            </p:cNvSpPr>
            <p:nvPr/>
          </p:nvSpPr>
          <p:spPr bwMode="auto">
            <a:xfrm>
              <a:off x="3258417" y="2431203"/>
              <a:ext cx="285750" cy="856559"/>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42">
              <a:extLst>
                <a:ext uri="{FF2B5EF4-FFF2-40B4-BE49-F238E27FC236}">
                  <a16:creationId xmlns:a16="http://schemas.microsoft.com/office/drawing/2014/main" id="{B8A7892D-C3A4-4192-A02E-E5F0F0E46675}"/>
                </a:ext>
              </a:extLst>
            </p:cNvPr>
            <p:cNvSpPr>
              <a:spLocks noChangeArrowheads="1"/>
            </p:cNvSpPr>
            <p:nvPr/>
          </p:nvSpPr>
          <p:spPr bwMode="auto">
            <a:xfrm>
              <a:off x="3544167" y="2389910"/>
              <a:ext cx="287338" cy="897852"/>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43">
              <a:extLst>
                <a:ext uri="{FF2B5EF4-FFF2-40B4-BE49-F238E27FC236}">
                  <a16:creationId xmlns:a16="http://schemas.microsoft.com/office/drawing/2014/main" id="{26403CA4-5D43-4F66-9BE8-C617C34AE071}"/>
                </a:ext>
              </a:extLst>
            </p:cNvPr>
            <p:cNvSpPr>
              <a:spLocks noChangeArrowheads="1"/>
            </p:cNvSpPr>
            <p:nvPr/>
          </p:nvSpPr>
          <p:spPr bwMode="auto">
            <a:xfrm>
              <a:off x="3831504" y="2679488"/>
              <a:ext cx="285750" cy="608274"/>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Rectangle 44">
              <a:extLst>
                <a:ext uri="{FF2B5EF4-FFF2-40B4-BE49-F238E27FC236}">
                  <a16:creationId xmlns:a16="http://schemas.microsoft.com/office/drawing/2014/main" id="{DB7AE8AA-727A-42A6-8CF2-321C7375453A}"/>
                </a:ext>
              </a:extLst>
            </p:cNvPr>
            <p:cNvSpPr>
              <a:spLocks noChangeArrowheads="1"/>
            </p:cNvSpPr>
            <p:nvPr/>
          </p:nvSpPr>
          <p:spPr bwMode="auto">
            <a:xfrm>
              <a:off x="4117254" y="2946832"/>
              <a:ext cx="285750" cy="34093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45">
              <a:extLst>
                <a:ext uri="{FF2B5EF4-FFF2-40B4-BE49-F238E27FC236}">
                  <a16:creationId xmlns:a16="http://schemas.microsoft.com/office/drawing/2014/main" id="{A6BE9E74-5344-4E9F-9B9E-184FE4F356BB}"/>
                </a:ext>
              </a:extLst>
            </p:cNvPr>
            <p:cNvSpPr>
              <a:spLocks noChangeArrowheads="1"/>
            </p:cNvSpPr>
            <p:nvPr/>
          </p:nvSpPr>
          <p:spPr bwMode="auto">
            <a:xfrm>
              <a:off x="4403004" y="3080769"/>
              <a:ext cx="287338" cy="206993"/>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Rectangle 46">
              <a:extLst>
                <a:ext uri="{FF2B5EF4-FFF2-40B4-BE49-F238E27FC236}">
                  <a16:creationId xmlns:a16="http://schemas.microsoft.com/office/drawing/2014/main" id="{F9F40A7B-8C65-49A7-9B04-27BFE2F3290B}"/>
                </a:ext>
              </a:extLst>
            </p:cNvPr>
            <p:cNvSpPr>
              <a:spLocks noChangeArrowheads="1"/>
            </p:cNvSpPr>
            <p:nvPr/>
          </p:nvSpPr>
          <p:spPr bwMode="auto">
            <a:xfrm>
              <a:off x="4690342" y="3236411"/>
              <a:ext cx="285750" cy="51351"/>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8" name="Group 97">
            <a:extLst>
              <a:ext uri="{FF2B5EF4-FFF2-40B4-BE49-F238E27FC236}">
                <a16:creationId xmlns:a16="http://schemas.microsoft.com/office/drawing/2014/main" id="{94BC0CA0-F3FF-42B3-BEFC-E7F9A73C7FAA}"/>
              </a:ext>
            </a:extLst>
          </p:cNvPr>
          <p:cNvGrpSpPr/>
          <p:nvPr/>
        </p:nvGrpSpPr>
        <p:grpSpPr>
          <a:xfrm>
            <a:off x="3742096" y="3626427"/>
            <a:ext cx="2863850" cy="975709"/>
            <a:chOff x="2284413" y="2433638"/>
            <a:chExt cx="2863850" cy="2692400"/>
          </a:xfrm>
        </p:grpSpPr>
        <p:sp>
          <p:nvSpPr>
            <p:cNvPr id="86" name="Rectangle 82">
              <a:extLst>
                <a:ext uri="{FF2B5EF4-FFF2-40B4-BE49-F238E27FC236}">
                  <a16:creationId xmlns:a16="http://schemas.microsoft.com/office/drawing/2014/main" id="{51C5E855-ECDE-4D16-822B-F4B91EFFB042}"/>
                </a:ext>
              </a:extLst>
            </p:cNvPr>
            <p:cNvSpPr>
              <a:spLocks noChangeArrowheads="1"/>
            </p:cNvSpPr>
            <p:nvPr/>
          </p:nvSpPr>
          <p:spPr bwMode="auto">
            <a:xfrm>
              <a:off x="2284413" y="4924425"/>
              <a:ext cx="287338" cy="201613"/>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Rectangle 83">
              <a:extLst>
                <a:ext uri="{FF2B5EF4-FFF2-40B4-BE49-F238E27FC236}">
                  <a16:creationId xmlns:a16="http://schemas.microsoft.com/office/drawing/2014/main" id="{81B47D94-E536-4FE8-BFA9-9464D268C145}"/>
                </a:ext>
              </a:extLst>
            </p:cNvPr>
            <p:cNvSpPr>
              <a:spLocks noChangeArrowheads="1"/>
            </p:cNvSpPr>
            <p:nvPr/>
          </p:nvSpPr>
          <p:spPr bwMode="auto">
            <a:xfrm>
              <a:off x="2571750" y="4686300"/>
              <a:ext cx="285750" cy="439738"/>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Rectangle 84">
              <a:extLst>
                <a:ext uri="{FF2B5EF4-FFF2-40B4-BE49-F238E27FC236}">
                  <a16:creationId xmlns:a16="http://schemas.microsoft.com/office/drawing/2014/main" id="{B76140DB-492E-4DAC-AD16-A705437F29E1}"/>
                </a:ext>
              </a:extLst>
            </p:cNvPr>
            <p:cNvSpPr>
              <a:spLocks noChangeArrowheads="1"/>
            </p:cNvSpPr>
            <p:nvPr/>
          </p:nvSpPr>
          <p:spPr bwMode="auto">
            <a:xfrm>
              <a:off x="2857500" y="3894138"/>
              <a:ext cx="285750" cy="1231900"/>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Rectangle 85">
              <a:extLst>
                <a:ext uri="{FF2B5EF4-FFF2-40B4-BE49-F238E27FC236}">
                  <a16:creationId xmlns:a16="http://schemas.microsoft.com/office/drawing/2014/main" id="{261429F5-B627-492E-91F7-50F5022A1196}"/>
                </a:ext>
              </a:extLst>
            </p:cNvPr>
            <p:cNvSpPr>
              <a:spLocks noChangeArrowheads="1"/>
            </p:cNvSpPr>
            <p:nvPr/>
          </p:nvSpPr>
          <p:spPr bwMode="auto">
            <a:xfrm>
              <a:off x="3143250" y="2633663"/>
              <a:ext cx="287338" cy="2492375"/>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Rectangle 86">
              <a:extLst>
                <a:ext uri="{FF2B5EF4-FFF2-40B4-BE49-F238E27FC236}">
                  <a16:creationId xmlns:a16="http://schemas.microsoft.com/office/drawing/2014/main" id="{ED30C43F-B743-403C-B084-FEB71C763B5C}"/>
                </a:ext>
              </a:extLst>
            </p:cNvPr>
            <p:cNvSpPr>
              <a:spLocks noChangeArrowheads="1"/>
            </p:cNvSpPr>
            <p:nvPr/>
          </p:nvSpPr>
          <p:spPr bwMode="auto">
            <a:xfrm>
              <a:off x="3430588" y="2700338"/>
              <a:ext cx="285750" cy="2425700"/>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Rectangle 87">
              <a:extLst>
                <a:ext uri="{FF2B5EF4-FFF2-40B4-BE49-F238E27FC236}">
                  <a16:creationId xmlns:a16="http://schemas.microsoft.com/office/drawing/2014/main" id="{3C3E0903-17B8-495E-9980-1592201AED1F}"/>
                </a:ext>
              </a:extLst>
            </p:cNvPr>
            <p:cNvSpPr>
              <a:spLocks noChangeArrowheads="1"/>
            </p:cNvSpPr>
            <p:nvPr/>
          </p:nvSpPr>
          <p:spPr bwMode="auto">
            <a:xfrm>
              <a:off x="3716338" y="2433638"/>
              <a:ext cx="285750" cy="2692400"/>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Rectangle 88">
              <a:extLst>
                <a:ext uri="{FF2B5EF4-FFF2-40B4-BE49-F238E27FC236}">
                  <a16:creationId xmlns:a16="http://schemas.microsoft.com/office/drawing/2014/main" id="{7DFB7E3E-B9DB-436A-B5E3-B5356AC80687}"/>
                </a:ext>
              </a:extLst>
            </p:cNvPr>
            <p:cNvSpPr>
              <a:spLocks noChangeArrowheads="1"/>
            </p:cNvSpPr>
            <p:nvPr/>
          </p:nvSpPr>
          <p:spPr bwMode="auto">
            <a:xfrm>
              <a:off x="4002088" y="3082925"/>
              <a:ext cx="287338" cy="2043113"/>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Rectangle 89">
              <a:extLst>
                <a:ext uri="{FF2B5EF4-FFF2-40B4-BE49-F238E27FC236}">
                  <a16:creationId xmlns:a16="http://schemas.microsoft.com/office/drawing/2014/main" id="{0F22A6C7-4E48-4544-8D5A-C1DB62B240B4}"/>
                </a:ext>
              </a:extLst>
            </p:cNvPr>
            <p:cNvSpPr>
              <a:spLocks noChangeArrowheads="1"/>
            </p:cNvSpPr>
            <p:nvPr/>
          </p:nvSpPr>
          <p:spPr bwMode="auto">
            <a:xfrm>
              <a:off x="4289425" y="3932238"/>
              <a:ext cx="285750" cy="1193800"/>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Rectangle 90">
              <a:extLst>
                <a:ext uri="{FF2B5EF4-FFF2-40B4-BE49-F238E27FC236}">
                  <a16:creationId xmlns:a16="http://schemas.microsoft.com/office/drawing/2014/main" id="{A105DE22-0884-4836-964E-CCAC7282182D}"/>
                </a:ext>
              </a:extLst>
            </p:cNvPr>
            <p:cNvSpPr>
              <a:spLocks noChangeArrowheads="1"/>
            </p:cNvSpPr>
            <p:nvPr/>
          </p:nvSpPr>
          <p:spPr bwMode="auto">
            <a:xfrm>
              <a:off x="4575175" y="4648200"/>
              <a:ext cx="285750" cy="477838"/>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Rectangle 91">
              <a:extLst>
                <a:ext uri="{FF2B5EF4-FFF2-40B4-BE49-F238E27FC236}">
                  <a16:creationId xmlns:a16="http://schemas.microsoft.com/office/drawing/2014/main" id="{8D1416E2-F184-4395-B795-E6595C5703C7}"/>
                </a:ext>
              </a:extLst>
            </p:cNvPr>
            <p:cNvSpPr>
              <a:spLocks noChangeArrowheads="1"/>
            </p:cNvSpPr>
            <p:nvPr/>
          </p:nvSpPr>
          <p:spPr bwMode="auto">
            <a:xfrm>
              <a:off x="4860925" y="4819650"/>
              <a:ext cx="287338" cy="306388"/>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5" name="Group 24">
            <a:extLst>
              <a:ext uri="{FF2B5EF4-FFF2-40B4-BE49-F238E27FC236}">
                <a16:creationId xmlns:a16="http://schemas.microsoft.com/office/drawing/2014/main" id="{922A402E-0784-431E-90CB-137F18DB5463}"/>
              </a:ext>
            </a:extLst>
          </p:cNvPr>
          <p:cNvGrpSpPr/>
          <p:nvPr/>
        </p:nvGrpSpPr>
        <p:grpSpPr>
          <a:xfrm>
            <a:off x="3489106" y="2881789"/>
            <a:ext cx="2289175" cy="601374"/>
            <a:chOff x="3475038" y="1997076"/>
            <a:chExt cx="2289175" cy="2692400"/>
          </a:xfrm>
          <a:solidFill>
            <a:schemeClr val="bg2">
              <a:lumMod val="60000"/>
              <a:lumOff val="40000"/>
            </a:schemeClr>
          </a:solidFill>
        </p:grpSpPr>
        <p:sp>
          <p:nvSpPr>
            <p:cNvPr id="27" name="Rectangle 37">
              <a:extLst>
                <a:ext uri="{FF2B5EF4-FFF2-40B4-BE49-F238E27FC236}">
                  <a16:creationId xmlns:a16="http://schemas.microsoft.com/office/drawing/2014/main" id="{D9CA7A40-DD7B-4E0C-B728-3484D18440BC}"/>
                </a:ext>
              </a:extLst>
            </p:cNvPr>
            <p:cNvSpPr>
              <a:spLocks noChangeArrowheads="1"/>
            </p:cNvSpPr>
            <p:nvPr/>
          </p:nvSpPr>
          <p:spPr bwMode="auto">
            <a:xfrm>
              <a:off x="3475038" y="4116388"/>
              <a:ext cx="285750" cy="573088"/>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Rectangle 38">
              <a:extLst>
                <a:ext uri="{FF2B5EF4-FFF2-40B4-BE49-F238E27FC236}">
                  <a16:creationId xmlns:a16="http://schemas.microsoft.com/office/drawing/2014/main" id="{18A22804-73A9-4CD3-A99C-AED468221E51}"/>
                </a:ext>
              </a:extLst>
            </p:cNvPr>
            <p:cNvSpPr>
              <a:spLocks noChangeArrowheads="1"/>
            </p:cNvSpPr>
            <p:nvPr/>
          </p:nvSpPr>
          <p:spPr bwMode="auto">
            <a:xfrm>
              <a:off x="3760788" y="3419476"/>
              <a:ext cx="285750" cy="127000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39">
              <a:extLst>
                <a:ext uri="{FF2B5EF4-FFF2-40B4-BE49-F238E27FC236}">
                  <a16:creationId xmlns:a16="http://schemas.microsoft.com/office/drawing/2014/main" id="{5FF04F8F-E147-4E4C-9110-9FB50E5B64A8}"/>
                </a:ext>
              </a:extLst>
            </p:cNvPr>
            <p:cNvSpPr>
              <a:spLocks noChangeArrowheads="1"/>
            </p:cNvSpPr>
            <p:nvPr/>
          </p:nvSpPr>
          <p:spPr bwMode="auto">
            <a:xfrm>
              <a:off x="4046538" y="2913063"/>
              <a:ext cx="287338" cy="1776413"/>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40">
              <a:extLst>
                <a:ext uri="{FF2B5EF4-FFF2-40B4-BE49-F238E27FC236}">
                  <a16:creationId xmlns:a16="http://schemas.microsoft.com/office/drawing/2014/main" id="{98F117BF-A5ED-4ED1-90B0-640C62D0F5E0}"/>
                </a:ext>
              </a:extLst>
            </p:cNvPr>
            <p:cNvSpPr>
              <a:spLocks noChangeArrowheads="1"/>
            </p:cNvSpPr>
            <p:nvPr/>
          </p:nvSpPr>
          <p:spPr bwMode="auto">
            <a:xfrm>
              <a:off x="4333876" y="1997076"/>
              <a:ext cx="285750" cy="269240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41">
              <a:extLst>
                <a:ext uri="{FF2B5EF4-FFF2-40B4-BE49-F238E27FC236}">
                  <a16:creationId xmlns:a16="http://schemas.microsoft.com/office/drawing/2014/main" id="{18642B5D-7B0C-4C3B-B324-1CEAB7B56074}"/>
                </a:ext>
              </a:extLst>
            </p:cNvPr>
            <p:cNvSpPr>
              <a:spLocks noChangeArrowheads="1"/>
            </p:cNvSpPr>
            <p:nvPr/>
          </p:nvSpPr>
          <p:spPr bwMode="auto">
            <a:xfrm>
              <a:off x="4619626" y="2312988"/>
              <a:ext cx="285750" cy="2376488"/>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42">
              <a:extLst>
                <a:ext uri="{FF2B5EF4-FFF2-40B4-BE49-F238E27FC236}">
                  <a16:creationId xmlns:a16="http://schemas.microsoft.com/office/drawing/2014/main" id="{951B8FDC-1315-4976-A49B-C8ECCFB2D4CF}"/>
                </a:ext>
              </a:extLst>
            </p:cNvPr>
            <p:cNvSpPr>
              <a:spLocks noChangeArrowheads="1"/>
            </p:cNvSpPr>
            <p:nvPr/>
          </p:nvSpPr>
          <p:spPr bwMode="auto">
            <a:xfrm>
              <a:off x="4905376" y="3133726"/>
              <a:ext cx="287338" cy="155575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43">
              <a:extLst>
                <a:ext uri="{FF2B5EF4-FFF2-40B4-BE49-F238E27FC236}">
                  <a16:creationId xmlns:a16="http://schemas.microsoft.com/office/drawing/2014/main" id="{A457C5D5-0570-4F93-B3B8-106231BB8D4B}"/>
                </a:ext>
              </a:extLst>
            </p:cNvPr>
            <p:cNvSpPr>
              <a:spLocks noChangeArrowheads="1"/>
            </p:cNvSpPr>
            <p:nvPr/>
          </p:nvSpPr>
          <p:spPr bwMode="auto">
            <a:xfrm>
              <a:off x="5192713" y="3324226"/>
              <a:ext cx="285750" cy="136525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Rectangle 44">
              <a:extLst>
                <a:ext uri="{FF2B5EF4-FFF2-40B4-BE49-F238E27FC236}">
                  <a16:creationId xmlns:a16="http://schemas.microsoft.com/office/drawing/2014/main" id="{7A492CF0-CA06-43C0-949B-FB6A76AF0A7A}"/>
                </a:ext>
              </a:extLst>
            </p:cNvPr>
            <p:cNvSpPr>
              <a:spLocks noChangeArrowheads="1"/>
            </p:cNvSpPr>
            <p:nvPr/>
          </p:nvSpPr>
          <p:spPr bwMode="auto">
            <a:xfrm>
              <a:off x="5478463" y="4154488"/>
              <a:ext cx="285750" cy="534988"/>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6" name="Group 35">
            <a:extLst>
              <a:ext uri="{FF2B5EF4-FFF2-40B4-BE49-F238E27FC236}">
                <a16:creationId xmlns:a16="http://schemas.microsoft.com/office/drawing/2014/main" id="{C425D17E-D36C-446A-AD53-5B21AD599A36}"/>
              </a:ext>
            </a:extLst>
          </p:cNvPr>
          <p:cNvGrpSpPr/>
          <p:nvPr/>
        </p:nvGrpSpPr>
        <p:grpSpPr>
          <a:xfrm>
            <a:off x="3489106" y="4823242"/>
            <a:ext cx="2289175" cy="570116"/>
            <a:chOff x="3475038" y="3927764"/>
            <a:chExt cx="2289175" cy="761712"/>
          </a:xfrm>
        </p:grpSpPr>
        <p:sp>
          <p:nvSpPr>
            <p:cNvPr id="48" name="Rectangle 37">
              <a:extLst>
                <a:ext uri="{FF2B5EF4-FFF2-40B4-BE49-F238E27FC236}">
                  <a16:creationId xmlns:a16="http://schemas.microsoft.com/office/drawing/2014/main" id="{CC3F082E-0042-45E9-81EF-EEFD6D1A05AF}"/>
                </a:ext>
              </a:extLst>
            </p:cNvPr>
            <p:cNvSpPr>
              <a:spLocks noChangeArrowheads="1"/>
            </p:cNvSpPr>
            <p:nvPr/>
          </p:nvSpPr>
          <p:spPr bwMode="auto">
            <a:xfrm>
              <a:off x="3475038" y="4525130"/>
              <a:ext cx="285750" cy="164345"/>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Rectangle 38">
              <a:extLst>
                <a:ext uri="{FF2B5EF4-FFF2-40B4-BE49-F238E27FC236}">
                  <a16:creationId xmlns:a16="http://schemas.microsoft.com/office/drawing/2014/main" id="{CF86B6CF-0704-412E-8BF8-77EC1DB2036F}"/>
                </a:ext>
              </a:extLst>
            </p:cNvPr>
            <p:cNvSpPr>
              <a:spLocks noChangeArrowheads="1"/>
            </p:cNvSpPr>
            <p:nvPr/>
          </p:nvSpPr>
          <p:spPr bwMode="auto">
            <a:xfrm>
              <a:off x="3760788" y="4243331"/>
              <a:ext cx="285750" cy="446144"/>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Rectangle 39">
              <a:extLst>
                <a:ext uri="{FF2B5EF4-FFF2-40B4-BE49-F238E27FC236}">
                  <a16:creationId xmlns:a16="http://schemas.microsoft.com/office/drawing/2014/main" id="{CD9FB146-44E7-4A06-BD7F-97323988BF8C}"/>
                </a:ext>
              </a:extLst>
            </p:cNvPr>
            <p:cNvSpPr>
              <a:spLocks noChangeArrowheads="1"/>
            </p:cNvSpPr>
            <p:nvPr/>
          </p:nvSpPr>
          <p:spPr bwMode="auto">
            <a:xfrm>
              <a:off x="4046538" y="4243331"/>
              <a:ext cx="287338" cy="446144"/>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Rectangle 40">
              <a:extLst>
                <a:ext uri="{FF2B5EF4-FFF2-40B4-BE49-F238E27FC236}">
                  <a16:creationId xmlns:a16="http://schemas.microsoft.com/office/drawing/2014/main" id="{9E72B6CC-C45C-4843-AE17-8027B923CA9A}"/>
                </a:ext>
              </a:extLst>
            </p:cNvPr>
            <p:cNvSpPr>
              <a:spLocks noChangeArrowheads="1"/>
            </p:cNvSpPr>
            <p:nvPr/>
          </p:nvSpPr>
          <p:spPr bwMode="auto">
            <a:xfrm>
              <a:off x="4333876" y="4007966"/>
              <a:ext cx="285750" cy="681509"/>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Rectangle 41">
              <a:extLst>
                <a:ext uri="{FF2B5EF4-FFF2-40B4-BE49-F238E27FC236}">
                  <a16:creationId xmlns:a16="http://schemas.microsoft.com/office/drawing/2014/main" id="{03B626EE-84D9-4BE7-A289-D97305AD22AA}"/>
                </a:ext>
              </a:extLst>
            </p:cNvPr>
            <p:cNvSpPr>
              <a:spLocks noChangeArrowheads="1"/>
            </p:cNvSpPr>
            <p:nvPr/>
          </p:nvSpPr>
          <p:spPr bwMode="auto">
            <a:xfrm>
              <a:off x="4619626" y="3927764"/>
              <a:ext cx="285750" cy="761711"/>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Rectangle 42">
              <a:extLst>
                <a:ext uri="{FF2B5EF4-FFF2-40B4-BE49-F238E27FC236}">
                  <a16:creationId xmlns:a16="http://schemas.microsoft.com/office/drawing/2014/main" id="{10E3D607-A173-4197-9AE6-B410B9D400CB}"/>
                </a:ext>
              </a:extLst>
            </p:cNvPr>
            <p:cNvSpPr>
              <a:spLocks noChangeArrowheads="1"/>
            </p:cNvSpPr>
            <p:nvPr/>
          </p:nvSpPr>
          <p:spPr bwMode="auto">
            <a:xfrm>
              <a:off x="4905376" y="4243331"/>
              <a:ext cx="287338" cy="446144"/>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Rectangle 43">
              <a:extLst>
                <a:ext uri="{FF2B5EF4-FFF2-40B4-BE49-F238E27FC236}">
                  <a16:creationId xmlns:a16="http://schemas.microsoft.com/office/drawing/2014/main" id="{1205FCEC-0ABB-4E2A-AD81-388294BB110F}"/>
                </a:ext>
              </a:extLst>
            </p:cNvPr>
            <p:cNvSpPr>
              <a:spLocks noChangeArrowheads="1"/>
            </p:cNvSpPr>
            <p:nvPr/>
          </p:nvSpPr>
          <p:spPr bwMode="auto">
            <a:xfrm>
              <a:off x="5192713" y="4426527"/>
              <a:ext cx="285750" cy="262948"/>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Rectangle 44">
              <a:extLst>
                <a:ext uri="{FF2B5EF4-FFF2-40B4-BE49-F238E27FC236}">
                  <a16:creationId xmlns:a16="http://schemas.microsoft.com/office/drawing/2014/main" id="{9565BD7D-2C95-4E16-9C82-3321E3330E17}"/>
                </a:ext>
              </a:extLst>
            </p:cNvPr>
            <p:cNvSpPr>
              <a:spLocks noChangeArrowheads="1"/>
            </p:cNvSpPr>
            <p:nvPr/>
          </p:nvSpPr>
          <p:spPr bwMode="auto">
            <a:xfrm>
              <a:off x="5478463" y="4481614"/>
              <a:ext cx="285750" cy="207862"/>
            </a:xfrm>
            <a:prstGeom prst="rect">
              <a:avLst/>
            </a:prstGeom>
            <a:solidFill>
              <a:schemeClr val="tx2">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Title 1">
            <a:extLst>
              <a:ext uri="{FF2B5EF4-FFF2-40B4-BE49-F238E27FC236}">
                <a16:creationId xmlns:a16="http://schemas.microsoft.com/office/drawing/2014/main" id="{D8B63700-7AB6-45CA-ADCA-5326350BB929}"/>
              </a:ext>
            </a:extLst>
          </p:cNvPr>
          <p:cNvSpPr>
            <a:spLocks noGrp="1"/>
          </p:cNvSpPr>
          <p:nvPr>
            <p:ph type="title"/>
          </p:nvPr>
        </p:nvSpPr>
        <p:spPr>
          <a:xfrm>
            <a:off x="2241458" y="305583"/>
            <a:ext cx="6227133" cy="1094086"/>
          </a:xfrm>
        </p:spPr>
        <p:txBody>
          <a:bodyPr/>
          <a:lstStyle/>
          <a:p>
            <a:r>
              <a:rPr lang="en-GB" sz="3200" u="sng" dirty="0"/>
              <a:t>Bias likely</a:t>
            </a:r>
            <a:r>
              <a:rPr lang="en-GB" sz="2800" dirty="0"/>
              <a:t>: missingness depends on true values, and effects of experimental and comparator intervention differ</a:t>
            </a:r>
            <a:endParaRPr lang="en-GB" sz="3200" dirty="0"/>
          </a:p>
        </p:txBody>
      </p:sp>
      <p:sp>
        <p:nvSpPr>
          <p:cNvPr id="3" name="Content Placeholder 2">
            <a:extLst>
              <a:ext uri="{FF2B5EF4-FFF2-40B4-BE49-F238E27FC236}">
                <a16:creationId xmlns:a16="http://schemas.microsoft.com/office/drawing/2014/main" id="{1A89E375-E3B9-4003-AC29-C3B55341FC3D}"/>
              </a:ext>
            </a:extLst>
          </p:cNvPr>
          <p:cNvSpPr>
            <a:spLocks noGrp="1"/>
          </p:cNvSpPr>
          <p:nvPr>
            <p:ph idx="1"/>
          </p:nvPr>
        </p:nvSpPr>
        <p:spPr>
          <a:xfrm>
            <a:off x="230819" y="5584439"/>
            <a:ext cx="8237772" cy="778537"/>
          </a:xfrm>
        </p:spPr>
        <p:txBody>
          <a:bodyPr/>
          <a:lstStyle/>
          <a:p>
            <a:pPr marL="0" lvl="1" indent="0">
              <a:buNone/>
            </a:pPr>
            <a:r>
              <a:rPr lang="en-GB" sz="2200" dirty="0"/>
              <a:t>e.g. (1) those with continuing symptoms more likely to drop out and (2) the experimental intervention </a:t>
            </a:r>
            <a:r>
              <a:rPr lang="en-GB" sz="2200" u="sng" dirty="0"/>
              <a:t>has</a:t>
            </a:r>
            <a:r>
              <a:rPr lang="en-GB" sz="2200" dirty="0"/>
              <a:t> an effect</a:t>
            </a:r>
          </a:p>
        </p:txBody>
      </p:sp>
      <p:sp>
        <p:nvSpPr>
          <p:cNvPr id="57" name="TextBox 56">
            <a:extLst>
              <a:ext uri="{FF2B5EF4-FFF2-40B4-BE49-F238E27FC236}">
                <a16:creationId xmlns:a16="http://schemas.microsoft.com/office/drawing/2014/main" id="{2709A713-F9F1-47C4-B9EB-FF7C21F2C4D5}"/>
              </a:ext>
            </a:extLst>
          </p:cNvPr>
          <p:cNvSpPr txBox="1"/>
          <p:nvPr/>
        </p:nvSpPr>
        <p:spPr>
          <a:xfrm>
            <a:off x="0" y="6382958"/>
            <a:ext cx="7771679" cy="369332"/>
          </a:xfrm>
          <a:prstGeom prst="rect">
            <a:avLst/>
          </a:prstGeom>
          <a:solidFill>
            <a:schemeClr val="bg2"/>
          </a:solidFill>
        </p:spPr>
        <p:txBody>
          <a:bodyPr wrap="square" rtlCol="0">
            <a:spAutoFit/>
          </a:bodyPr>
          <a:lstStyle/>
          <a:p>
            <a:r>
              <a:rPr lang="en-GB" dirty="0">
                <a:solidFill>
                  <a:schemeClr val="bg1"/>
                </a:solidFill>
              </a:rPr>
              <a:t>It’s a bit more complex than this (more details in the </a:t>
            </a:r>
            <a:r>
              <a:rPr lang="en-GB" dirty="0" err="1">
                <a:solidFill>
                  <a:schemeClr val="bg1"/>
                </a:solidFill>
              </a:rPr>
              <a:t>RoB</a:t>
            </a:r>
            <a:r>
              <a:rPr lang="en-GB" dirty="0">
                <a:solidFill>
                  <a:schemeClr val="bg1"/>
                </a:solidFill>
              </a:rPr>
              <a:t> 2 guidance)…</a:t>
            </a:r>
          </a:p>
        </p:txBody>
      </p:sp>
    </p:spTree>
    <p:extLst>
      <p:ext uri="{BB962C8B-B14F-4D97-AF65-F5344CB8AC3E}">
        <p14:creationId xmlns:p14="http://schemas.microsoft.com/office/powerpoint/2010/main" val="1794828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78641459-88F0-4BEC-8FF5-91CE7E897CF3}"/>
              </a:ext>
            </a:extLst>
          </p:cNvPr>
          <p:cNvSpPr/>
          <p:nvPr/>
        </p:nvSpPr>
        <p:spPr>
          <a:xfrm>
            <a:off x="6760395" y="0"/>
            <a:ext cx="2830172" cy="1430683"/>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35" name="Rectangle 34">
            <a:extLst>
              <a:ext uri="{FF2B5EF4-FFF2-40B4-BE49-F238E27FC236}">
                <a16:creationId xmlns:a16="http://schemas.microsoft.com/office/drawing/2014/main" id="{72C3A755-F849-4F38-97CC-7D53F0A3FDB5}"/>
              </a:ext>
            </a:extLst>
          </p:cNvPr>
          <p:cNvSpPr/>
          <p:nvPr/>
        </p:nvSpPr>
        <p:spPr>
          <a:xfrm>
            <a:off x="645" y="1284963"/>
            <a:ext cx="9144000" cy="5573037"/>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C83949A-B543-4B40-BAA0-12C4820FE820}"/>
              </a:ext>
            </a:extLst>
          </p:cNvPr>
          <p:cNvSpPr>
            <a:spLocks noGrp="1"/>
          </p:cNvSpPr>
          <p:nvPr>
            <p:ph type="title"/>
          </p:nvPr>
        </p:nvSpPr>
        <p:spPr>
          <a:xfrm>
            <a:off x="2360337" y="104529"/>
            <a:ext cx="5937857" cy="1094086"/>
          </a:xfrm>
        </p:spPr>
        <p:txBody>
          <a:bodyPr/>
          <a:lstStyle/>
          <a:p>
            <a:r>
              <a:rPr lang="en-GB" dirty="0"/>
              <a:t>How do we know whether there is bias?</a:t>
            </a:r>
          </a:p>
        </p:txBody>
      </p:sp>
      <p:graphicFrame>
        <p:nvGraphicFramePr>
          <p:cNvPr id="4" name="Table 99">
            <a:extLst>
              <a:ext uri="{FF2B5EF4-FFF2-40B4-BE49-F238E27FC236}">
                <a16:creationId xmlns:a16="http://schemas.microsoft.com/office/drawing/2014/main" id="{890D72D4-FE9E-4D59-A484-5D5971E1209C}"/>
              </a:ext>
            </a:extLst>
          </p:cNvPr>
          <p:cNvGraphicFramePr>
            <a:graphicFrameLocks noGrp="1"/>
          </p:cNvGraphicFramePr>
          <p:nvPr>
            <p:extLst>
              <p:ext uri="{D42A27DB-BD31-4B8C-83A1-F6EECF244321}">
                <p14:modId xmlns:p14="http://schemas.microsoft.com/office/powerpoint/2010/main" val="432725787"/>
              </p:ext>
            </p:extLst>
          </p:nvPr>
        </p:nvGraphicFramePr>
        <p:xfrm>
          <a:off x="3721407" y="1312571"/>
          <a:ext cx="5369442" cy="3579294"/>
        </p:xfrm>
        <a:graphic>
          <a:graphicData uri="http://schemas.openxmlformats.org/drawingml/2006/table">
            <a:tbl>
              <a:tblPr firstRow="1" bandRow="1">
                <a:tableStyleId>{5940675A-B579-460E-94D1-54222C63F5DA}</a:tableStyleId>
              </a:tblPr>
              <a:tblGrid>
                <a:gridCol w="1223281">
                  <a:extLst>
                    <a:ext uri="{9D8B030D-6E8A-4147-A177-3AD203B41FA5}">
                      <a16:colId xmlns:a16="http://schemas.microsoft.com/office/drawing/2014/main" val="1518619820"/>
                    </a:ext>
                  </a:extLst>
                </a:gridCol>
                <a:gridCol w="1408575">
                  <a:extLst>
                    <a:ext uri="{9D8B030D-6E8A-4147-A177-3AD203B41FA5}">
                      <a16:colId xmlns:a16="http://schemas.microsoft.com/office/drawing/2014/main" val="1377212906"/>
                    </a:ext>
                  </a:extLst>
                </a:gridCol>
                <a:gridCol w="2737586">
                  <a:extLst>
                    <a:ext uri="{9D8B030D-6E8A-4147-A177-3AD203B41FA5}">
                      <a16:colId xmlns:a16="http://schemas.microsoft.com/office/drawing/2014/main" val="1989703424"/>
                    </a:ext>
                  </a:extLst>
                </a:gridCol>
              </a:tblGrid>
              <a:tr h="888366">
                <a:tc rowSpan="2">
                  <a:txBody>
                    <a:bodyPr/>
                    <a:lstStyle/>
                    <a:p>
                      <a:r>
                        <a:rPr lang="en-GB" sz="1400" dirty="0"/>
                        <a:t>Experimental intervention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Participants with measured outcomes</a:t>
                      </a:r>
                    </a:p>
                  </a:txBody>
                  <a:tcPr anchor="ctr"/>
                </a:tc>
                <a:tc>
                  <a:txBody>
                    <a:bodyPr/>
                    <a:lstStyle/>
                    <a:p>
                      <a:endParaRPr lang="en-GB" dirty="0"/>
                    </a:p>
                  </a:txBody>
                  <a:tcPr/>
                </a:tc>
                <a:extLst>
                  <a:ext uri="{0D108BD9-81ED-4DB2-BD59-A6C34878D82A}">
                    <a16:rowId xmlns:a16="http://schemas.microsoft.com/office/drawing/2014/main" val="2921246663"/>
                  </a:ext>
                </a:extLst>
              </a:tr>
              <a:tr h="800928">
                <a:tc vMerge="1">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Participants with missing outcomes </a:t>
                      </a:r>
                    </a:p>
                  </a:txBody>
                  <a:tcPr anchor="ctr"/>
                </a:tc>
                <a:tc>
                  <a:txBody>
                    <a:bodyPr/>
                    <a:lstStyle/>
                    <a:p>
                      <a:pPr algn="ctr"/>
                      <a:r>
                        <a:rPr lang="en-GB" sz="4400" dirty="0"/>
                        <a:t>?</a:t>
                      </a:r>
                    </a:p>
                  </a:txBody>
                  <a:tcPr anchor="ctr">
                    <a:solidFill>
                      <a:schemeClr val="accent4"/>
                    </a:solidFill>
                  </a:tcPr>
                </a:tc>
                <a:extLst>
                  <a:ext uri="{0D108BD9-81ED-4DB2-BD59-A6C34878D82A}">
                    <a16:rowId xmlns:a16="http://schemas.microsoft.com/office/drawing/2014/main" val="3099113299"/>
                  </a:ext>
                </a:extLst>
              </a:tr>
              <a:tr h="1089072">
                <a:tc rowSpan="2">
                  <a:txBody>
                    <a:bodyPr/>
                    <a:lstStyle/>
                    <a:p>
                      <a:r>
                        <a:rPr lang="en-GB" sz="1400" dirty="0"/>
                        <a:t>Comparator intervention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Source Sans Pro Semibold"/>
                          <a:ea typeface="+mn-ea"/>
                          <a:cs typeface="+mn-cs"/>
                        </a:rPr>
                        <a:t>Participants with measured outcomes</a:t>
                      </a:r>
                    </a:p>
                  </a:txBody>
                  <a:tcPr anchor="ctr"/>
                </a:tc>
                <a:tc>
                  <a:txBody>
                    <a:bodyPr/>
                    <a:lstStyle/>
                    <a:p>
                      <a:endParaRPr lang="en-GB" dirty="0"/>
                    </a:p>
                  </a:txBody>
                  <a:tcPr/>
                </a:tc>
                <a:extLst>
                  <a:ext uri="{0D108BD9-81ED-4DB2-BD59-A6C34878D82A}">
                    <a16:rowId xmlns:a16="http://schemas.microsoft.com/office/drawing/2014/main" val="2486128463"/>
                  </a:ext>
                </a:extLst>
              </a:tr>
              <a:tr h="800928">
                <a:tc vMerge="1">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Source Sans Pro Semibold"/>
                          <a:ea typeface="+mn-ea"/>
                          <a:cs typeface="+mn-cs"/>
                        </a:rPr>
                        <a:t>Participants with missing outcomes</a:t>
                      </a:r>
                    </a:p>
                  </a:txBody>
                  <a:tcPr anchor="ctr"/>
                </a:tc>
                <a:tc>
                  <a:txBody>
                    <a:bodyPr/>
                    <a:lstStyle/>
                    <a:p>
                      <a:pPr algn="ctr"/>
                      <a:r>
                        <a:rPr lang="en-GB" sz="4400" dirty="0"/>
                        <a:t>?</a:t>
                      </a:r>
                    </a:p>
                  </a:txBody>
                  <a:tcPr anchor="ctr">
                    <a:solidFill>
                      <a:schemeClr val="accent4"/>
                    </a:solidFill>
                  </a:tcPr>
                </a:tc>
                <a:extLst>
                  <a:ext uri="{0D108BD9-81ED-4DB2-BD59-A6C34878D82A}">
                    <a16:rowId xmlns:a16="http://schemas.microsoft.com/office/drawing/2014/main" val="1680162895"/>
                  </a:ext>
                </a:extLst>
              </a:tr>
            </a:tbl>
          </a:graphicData>
        </a:graphic>
      </p:graphicFrame>
      <p:grpSp>
        <p:nvGrpSpPr>
          <p:cNvPr id="5" name="Group 4">
            <a:extLst>
              <a:ext uri="{FF2B5EF4-FFF2-40B4-BE49-F238E27FC236}">
                <a16:creationId xmlns:a16="http://schemas.microsoft.com/office/drawing/2014/main" id="{3841FB37-F9FC-4D20-B614-41D275D77CE1}"/>
              </a:ext>
            </a:extLst>
          </p:cNvPr>
          <p:cNvGrpSpPr/>
          <p:nvPr/>
        </p:nvGrpSpPr>
        <p:grpSpPr>
          <a:xfrm>
            <a:off x="6606135" y="1396677"/>
            <a:ext cx="2357123" cy="739397"/>
            <a:chOff x="2113829" y="2389910"/>
            <a:chExt cx="2862263" cy="897852"/>
          </a:xfrm>
          <a:solidFill>
            <a:schemeClr val="bg2">
              <a:lumMod val="60000"/>
              <a:lumOff val="40000"/>
            </a:schemeClr>
          </a:solidFill>
        </p:grpSpPr>
        <p:sp>
          <p:nvSpPr>
            <p:cNvPr id="6" name="Rectangle 5">
              <a:extLst>
                <a:ext uri="{FF2B5EF4-FFF2-40B4-BE49-F238E27FC236}">
                  <a16:creationId xmlns:a16="http://schemas.microsoft.com/office/drawing/2014/main" id="{02293254-AA64-49D2-BEB3-7CA6AB022D23}"/>
                </a:ext>
              </a:extLst>
            </p:cNvPr>
            <p:cNvSpPr>
              <a:spLocks noChangeArrowheads="1"/>
            </p:cNvSpPr>
            <p:nvPr/>
          </p:nvSpPr>
          <p:spPr bwMode="auto">
            <a:xfrm>
              <a:off x="2113829" y="3217352"/>
              <a:ext cx="285750" cy="7041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Rectangle 6">
              <a:extLst>
                <a:ext uri="{FF2B5EF4-FFF2-40B4-BE49-F238E27FC236}">
                  <a16:creationId xmlns:a16="http://schemas.microsoft.com/office/drawing/2014/main" id="{EED42B5D-22FA-4DF6-A2D5-5CECB03CFF35}"/>
                </a:ext>
              </a:extLst>
            </p:cNvPr>
            <p:cNvSpPr>
              <a:spLocks noChangeArrowheads="1"/>
            </p:cNvSpPr>
            <p:nvPr/>
          </p:nvSpPr>
          <p:spPr bwMode="auto">
            <a:xfrm>
              <a:off x="2399579" y="3153825"/>
              <a:ext cx="285750" cy="133937"/>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69A8B863-93DE-4F56-8F6D-47BAF34147FA}"/>
                </a:ext>
              </a:extLst>
            </p:cNvPr>
            <p:cNvSpPr>
              <a:spLocks noChangeArrowheads="1"/>
            </p:cNvSpPr>
            <p:nvPr/>
          </p:nvSpPr>
          <p:spPr bwMode="auto">
            <a:xfrm>
              <a:off x="2685329" y="2937303"/>
              <a:ext cx="287338" cy="350459"/>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Rectangle 8">
              <a:extLst>
                <a:ext uri="{FF2B5EF4-FFF2-40B4-BE49-F238E27FC236}">
                  <a16:creationId xmlns:a16="http://schemas.microsoft.com/office/drawing/2014/main" id="{7CB6E44A-8EF4-4609-9FD6-A830CD359E71}"/>
                </a:ext>
              </a:extLst>
            </p:cNvPr>
            <p:cNvSpPr>
              <a:spLocks noChangeArrowheads="1"/>
            </p:cNvSpPr>
            <p:nvPr/>
          </p:nvSpPr>
          <p:spPr bwMode="auto">
            <a:xfrm>
              <a:off x="2972667" y="2730310"/>
              <a:ext cx="285750" cy="557452"/>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Rectangle 9">
              <a:extLst>
                <a:ext uri="{FF2B5EF4-FFF2-40B4-BE49-F238E27FC236}">
                  <a16:creationId xmlns:a16="http://schemas.microsoft.com/office/drawing/2014/main" id="{796BB3E6-15D0-4A6A-9841-A45A00995146}"/>
                </a:ext>
              </a:extLst>
            </p:cNvPr>
            <p:cNvSpPr>
              <a:spLocks noChangeArrowheads="1"/>
            </p:cNvSpPr>
            <p:nvPr/>
          </p:nvSpPr>
          <p:spPr bwMode="auto">
            <a:xfrm>
              <a:off x="3258417" y="2431203"/>
              <a:ext cx="285750" cy="856559"/>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Rectangle 10">
              <a:extLst>
                <a:ext uri="{FF2B5EF4-FFF2-40B4-BE49-F238E27FC236}">
                  <a16:creationId xmlns:a16="http://schemas.microsoft.com/office/drawing/2014/main" id="{F6D5ABC1-718F-49EE-AB96-8777528CE9B9}"/>
                </a:ext>
              </a:extLst>
            </p:cNvPr>
            <p:cNvSpPr>
              <a:spLocks noChangeArrowheads="1"/>
            </p:cNvSpPr>
            <p:nvPr/>
          </p:nvSpPr>
          <p:spPr bwMode="auto">
            <a:xfrm>
              <a:off x="3544167" y="2389910"/>
              <a:ext cx="287338" cy="897852"/>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Rectangle 11">
              <a:extLst>
                <a:ext uri="{FF2B5EF4-FFF2-40B4-BE49-F238E27FC236}">
                  <a16:creationId xmlns:a16="http://schemas.microsoft.com/office/drawing/2014/main" id="{9CB2AE6A-3C0B-4136-A424-E553A77CB75D}"/>
                </a:ext>
              </a:extLst>
            </p:cNvPr>
            <p:cNvSpPr>
              <a:spLocks noChangeArrowheads="1"/>
            </p:cNvSpPr>
            <p:nvPr/>
          </p:nvSpPr>
          <p:spPr bwMode="auto">
            <a:xfrm>
              <a:off x="3831504" y="2679488"/>
              <a:ext cx="285750" cy="608274"/>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Rectangle 12">
              <a:extLst>
                <a:ext uri="{FF2B5EF4-FFF2-40B4-BE49-F238E27FC236}">
                  <a16:creationId xmlns:a16="http://schemas.microsoft.com/office/drawing/2014/main" id="{67F39F04-259D-4E5C-BC80-DDCAB4E11470}"/>
                </a:ext>
              </a:extLst>
            </p:cNvPr>
            <p:cNvSpPr>
              <a:spLocks noChangeArrowheads="1"/>
            </p:cNvSpPr>
            <p:nvPr/>
          </p:nvSpPr>
          <p:spPr bwMode="auto">
            <a:xfrm>
              <a:off x="4117254" y="2946832"/>
              <a:ext cx="285750" cy="34093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13">
              <a:extLst>
                <a:ext uri="{FF2B5EF4-FFF2-40B4-BE49-F238E27FC236}">
                  <a16:creationId xmlns:a16="http://schemas.microsoft.com/office/drawing/2014/main" id="{09E04E01-4C0B-471F-B142-DC70A43F3AB8}"/>
                </a:ext>
              </a:extLst>
            </p:cNvPr>
            <p:cNvSpPr>
              <a:spLocks noChangeArrowheads="1"/>
            </p:cNvSpPr>
            <p:nvPr/>
          </p:nvSpPr>
          <p:spPr bwMode="auto">
            <a:xfrm>
              <a:off x="4403004" y="3080769"/>
              <a:ext cx="287338" cy="206993"/>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Rectangle 14">
              <a:extLst>
                <a:ext uri="{FF2B5EF4-FFF2-40B4-BE49-F238E27FC236}">
                  <a16:creationId xmlns:a16="http://schemas.microsoft.com/office/drawing/2014/main" id="{8F883CF3-5F3E-45A3-8D48-A2ED7FE75DE1}"/>
                </a:ext>
              </a:extLst>
            </p:cNvPr>
            <p:cNvSpPr>
              <a:spLocks noChangeArrowheads="1"/>
            </p:cNvSpPr>
            <p:nvPr/>
          </p:nvSpPr>
          <p:spPr bwMode="auto">
            <a:xfrm>
              <a:off x="4690342" y="3236411"/>
              <a:ext cx="285750" cy="51351"/>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5">
            <a:extLst>
              <a:ext uri="{FF2B5EF4-FFF2-40B4-BE49-F238E27FC236}">
                <a16:creationId xmlns:a16="http://schemas.microsoft.com/office/drawing/2014/main" id="{331C9848-B3D0-415E-872C-903BEB523CE3}"/>
              </a:ext>
            </a:extLst>
          </p:cNvPr>
          <p:cNvGrpSpPr/>
          <p:nvPr/>
        </p:nvGrpSpPr>
        <p:grpSpPr>
          <a:xfrm>
            <a:off x="6278457" y="3264918"/>
            <a:ext cx="2408358" cy="820524"/>
            <a:chOff x="2284413" y="2433638"/>
            <a:chExt cx="2863850" cy="2692400"/>
          </a:xfrm>
        </p:grpSpPr>
        <p:sp>
          <p:nvSpPr>
            <p:cNvPr id="17" name="Rectangle 82">
              <a:extLst>
                <a:ext uri="{FF2B5EF4-FFF2-40B4-BE49-F238E27FC236}">
                  <a16:creationId xmlns:a16="http://schemas.microsoft.com/office/drawing/2014/main" id="{1E1C4299-1A2B-4161-8FA8-C684E88A53C5}"/>
                </a:ext>
              </a:extLst>
            </p:cNvPr>
            <p:cNvSpPr>
              <a:spLocks noChangeArrowheads="1"/>
            </p:cNvSpPr>
            <p:nvPr/>
          </p:nvSpPr>
          <p:spPr bwMode="auto">
            <a:xfrm>
              <a:off x="2284413" y="4924425"/>
              <a:ext cx="287338" cy="201613"/>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Rectangle 83">
              <a:extLst>
                <a:ext uri="{FF2B5EF4-FFF2-40B4-BE49-F238E27FC236}">
                  <a16:creationId xmlns:a16="http://schemas.microsoft.com/office/drawing/2014/main" id="{1F4CE608-9684-4BEF-BA6D-3C1B37EE8196}"/>
                </a:ext>
              </a:extLst>
            </p:cNvPr>
            <p:cNvSpPr>
              <a:spLocks noChangeArrowheads="1"/>
            </p:cNvSpPr>
            <p:nvPr/>
          </p:nvSpPr>
          <p:spPr bwMode="auto">
            <a:xfrm>
              <a:off x="2571750" y="4686300"/>
              <a:ext cx="285750" cy="439738"/>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Rectangle 84">
              <a:extLst>
                <a:ext uri="{FF2B5EF4-FFF2-40B4-BE49-F238E27FC236}">
                  <a16:creationId xmlns:a16="http://schemas.microsoft.com/office/drawing/2014/main" id="{2AFD3BD2-5C4D-472B-B0DD-293C7E6F914B}"/>
                </a:ext>
              </a:extLst>
            </p:cNvPr>
            <p:cNvSpPr>
              <a:spLocks noChangeArrowheads="1"/>
            </p:cNvSpPr>
            <p:nvPr/>
          </p:nvSpPr>
          <p:spPr bwMode="auto">
            <a:xfrm>
              <a:off x="2857500" y="3894138"/>
              <a:ext cx="285750" cy="1231900"/>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Rectangle 85">
              <a:extLst>
                <a:ext uri="{FF2B5EF4-FFF2-40B4-BE49-F238E27FC236}">
                  <a16:creationId xmlns:a16="http://schemas.microsoft.com/office/drawing/2014/main" id="{62B15F75-30FB-4572-A9CC-7A05A49143A9}"/>
                </a:ext>
              </a:extLst>
            </p:cNvPr>
            <p:cNvSpPr>
              <a:spLocks noChangeArrowheads="1"/>
            </p:cNvSpPr>
            <p:nvPr/>
          </p:nvSpPr>
          <p:spPr bwMode="auto">
            <a:xfrm>
              <a:off x="3143250" y="2633663"/>
              <a:ext cx="287338" cy="2492375"/>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Rectangle 86">
              <a:extLst>
                <a:ext uri="{FF2B5EF4-FFF2-40B4-BE49-F238E27FC236}">
                  <a16:creationId xmlns:a16="http://schemas.microsoft.com/office/drawing/2014/main" id="{BAA1000F-79FF-4A59-A657-F808C64CCDEE}"/>
                </a:ext>
              </a:extLst>
            </p:cNvPr>
            <p:cNvSpPr>
              <a:spLocks noChangeArrowheads="1"/>
            </p:cNvSpPr>
            <p:nvPr/>
          </p:nvSpPr>
          <p:spPr bwMode="auto">
            <a:xfrm>
              <a:off x="3430588" y="2700338"/>
              <a:ext cx="285750" cy="2425700"/>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Rectangle 87">
              <a:extLst>
                <a:ext uri="{FF2B5EF4-FFF2-40B4-BE49-F238E27FC236}">
                  <a16:creationId xmlns:a16="http://schemas.microsoft.com/office/drawing/2014/main" id="{F28A58C2-E6A3-4E77-A6CE-4399E8772850}"/>
                </a:ext>
              </a:extLst>
            </p:cNvPr>
            <p:cNvSpPr>
              <a:spLocks noChangeArrowheads="1"/>
            </p:cNvSpPr>
            <p:nvPr/>
          </p:nvSpPr>
          <p:spPr bwMode="auto">
            <a:xfrm>
              <a:off x="3716338" y="2433638"/>
              <a:ext cx="285750" cy="2692400"/>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Rectangle 88">
              <a:extLst>
                <a:ext uri="{FF2B5EF4-FFF2-40B4-BE49-F238E27FC236}">
                  <a16:creationId xmlns:a16="http://schemas.microsoft.com/office/drawing/2014/main" id="{369F0B0B-E571-4722-853B-1083F02EC3D6}"/>
                </a:ext>
              </a:extLst>
            </p:cNvPr>
            <p:cNvSpPr>
              <a:spLocks noChangeArrowheads="1"/>
            </p:cNvSpPr>
            <p:nvPr/>
          </p:nvSpPr>
          <p:spPr bwMode="auto">
            <a:xfrm>
              <a:off x="4002088" y="3082925"/>
              <a:ext cx="287338" cy="2043113"/>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89">
              <a:extLst>
                <a:ext uri="{FF2B5EF4-FFF2-40B4-BE49-F238E27FC236}">
                  <a16:creationId xmlns:a16="http://schemas.microsoft.com/office/drawing/2014/main" id="{87E51860-D26D-4320-AB2B-9CFFC60700F0}"/>
                </a:ext>
              </a:extLst>
            </p:cNvPr>
            <p:cNvSpPr>
              <a:spLocks noChangeArrowheads="1"/>
            </p:cNvSpPr>
            <p:nvPr/>
          </p:nvSpPr>
          <p:spPr bwMode="auto">
            <a:xfrm>
              <a:off x="4289425" y="3932238"/>
              <a:ext cx="285750" cy="1193800"/>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Rectangle 90">
              <a:extLst>
                <a:ext uri="{FF2B5EF4-FFF2-40B4-BE49-F238E27FC236}">
                  <a16:creationId xmlns:a16="http://schemas.microsoft.com/office/drawing/2014/main" id="{703CBE64-27F6-423D-9A6E-4A0A9ADDB03C}"/>
                </a:ext>
              </a:extLst>
            </p:cNvPr>
            <p:cNvSpPr>
              <a:spLocks noChangeArrowheads="1"/>
            </p:cNvSpPr>
            <p:nvPr/>
          </p:nvSpPr>
          <p:spPr bwMode="auto">
            <a:xfrm>
              <a:off x="4575175" y="4648200"/>
              <a:ext cx="285750" cy="477838"/>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Rectangle 91">
              <a:extLst>
                <a:ext uri="{FF2B5EF4-FFF2-40B4-BE49-F238E27FC236}">
                  <a16:creationId xmlns:a16="http://schemas.microsoft.com/office/drawing/2014/main" id="{D49346B1-3265-4A7F-A011-08AB7CB754D2}"/>
                </a:ext>
              </a:extLst>
            </p:cNvPr>
            <p:cNvSpPr>
              <a:spLocks noChangeArrowheads="1"/>
            </p:cNvSpPr>
            <p:nvPr/>
          </p:nvSpPr>
          <p:spPr bwMode="auto">
            <a:xfrm>
              <a:off x="4860925" y="4819650"/>
              <a:ext cx="287338" cy="306388"/>
            </a:xfrm>
            <a:prstGeom prst="rect">
              <a:avLst/>
            </a:prstGeom>
            <a:solidFill>
              <a:schemeClr val="accent1">
                <a:lumMod val="50000"/>
                <a:lumOff val="50000"/>
              </a:schemeClr>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3" name="Content Placeholder 2">
            <a:extLst>
              <a:ext uri="{FF2B5EF4-FFF2-40B4-BE49-F238E27FC236}">
                <a16:creationId xmlns:a16="http://schemas.microsoft.com/office/drawing/2014/main" id="{6647792D-4BFA-4F23-AE58-88EEC25DE09E}"/>
              </a:ext>
            </a:extLst>
          </p:cNvPr>
          <p:cNvSpPr txBox="1">
            <a:spLocks/>
          </p:cNvSpPr>
          <p:nvPr/>
        </p:nvSpPr>
        <p:spPr>
          <a:xfrm>
            <a:off x="288538" y="1251600"/>
            <a:ext cx="3347810" cy="3467974"/>
          </a:xfrm>
          <a:prstGeom prst="rect">
            <a:avLst/>
          </a:prstGeom>
        </p:spPr>
        <p:txBody>
          <a:bodyPr/>
          <a:lstStyle>
            <a:lvl1pPr marL="0" indent="0" algn="l" defTabSz="914400" rtl="0" eaLnBrk="1" latinLnBrk="0" hangingPunct="1">
              <a:spcBef>
                <a:spcPts val="1134"/>
              </a:spcBef>
              <a:spcAft>
                <a:spcPts val="0"/>
              </a:spcAft>
              <a:buClr>
                <a:schemeClr val="bg2"/>
              </a:buClr>
              <a:buFont typeface="Arial" panose="020B0604020202020204" pitchFamily="34" charset="0"/>
              <a:buNone/>
              <a:defRPr sz="2400" kern="1200" spc="-20" baseline="0">
                <a:solidFill>
                  <a:schemeClr val="tx2"/>
                </a:solidFill>
                <a:latin typeface="+mj-lt"/>
                <a:ea typeface="+mn-ea"/>
                <a:cs typeface="+mn-cs"/>
              </a:defRPr>
            </a:lvl1pPr>
            <a:lvl2pPr marL="177800" indent="-177800" algn="l" defTabSz="914400" rtl="0" eaLnBrk="1" latinLnBrk="0" hangingPunct="1">
              <a:spcBef>
                <a:spcPts val="1134"/>
              </a:spcBef>
              <a:spcAft>
                <a:spcPts val="0"/>
              </a:spcAft>
              <a:buClr>
                <a:schemeClr val="bg2"/>
              </a:buClr>
              <a:buFont typeface="Arial" panose="020B0604020202020204" pitchFamily="34" charset="0"/>
              <a:buChar char="•"/>
              <a:defRPr sz="24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24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20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20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GB" sz="2200" dirty="0"/>
              <a:t>unfortunately it is not possible to examine directly whether missingness in the outcome depends on its true value</a:t>
            </a:r>
          </a:p>
          <a:p>
            <a:pPr lvl="1"/>
            <a:r>
              <a:rPr lang="en-GB" sz="2200" dirty="0"/>
              <a:t>but, we can infer that missingness may depend on the true value if:</a:t>
            </a:r>
          </a:p>
        </p:txBody>
      </p:sp>
      <p:sp>
        <p:nvSpPr>
          <p:cNvPr id="37" name="Content Placeholder 2">
            <a:extLst>
              <a:ext uri="{FF2B5EF4-FFF2-40B4-BE49-F238E27FC236}">
                <a16:creationId xmlns:a16="http://schemas.microsoft.com/office/drawing/2014/main" id="{B06D5EDF-C379-4EDE-B98B-44C0B5E3E2B7}"/>
              </a:ext>
            </a:extLst>
          </p:cNvPr>
          <p:cNvSpPr txBox="1">
            <a:spLocks/>
          </p:cNvSpPr>
          <p:nvPr/>
        </p:nvSpPr>
        <p:spPr>
          <a:xfrm>
            <a:off x="342488" y="4469579"/>
            <a:ext cx="7622086" cy="2216473"/>
          </a:xfrm>
          <a:prstGeom prst="rect">
            <a:avLst/>
          </a:prstGeom>
        </p:spPr>
        <p:txBody>
          <a:bodyPr/>
          <a:lstStyle>
            <a:lvl1pPr marL="0" indent="0" algn="l" defTabSz="914400" rtl="0" eaLnBrk="1" latinLnBrk="0" hangingPunct="1">
              <a:spcBef>
                <a:spcPts val="1134"/>
              </a:spcBef>
              <a:spcAft>
                <a:spcPts val="0"/>
              </a:spcAft>
              <a:buClr>
                <a:schemeClr val="bg2"/>
              </a:buClr>
              <a:buFont typeface="Arial" panose="020B0604020202020204" pitchFamily="34" charset="0"/>
              <a:buNone/>
              <a:defRPr sz="2400" kern="1200" spc="-20" baseline="0">
                <a:solidFill>
                  <a:schemeClr val="tx2"/>
                </a:solidFill>
                <a:latin typeface="+mj-lt"/>
                <a:ea typeface="+mn-ea"/>
                <a:cs typeface="+mn-cs"/>
              </a:defRPr>
            </a:lvl1pPr>
            <a:lvl2pPr marL="177800" indent="-177800" algn="l" defTabSz="914400" rtl="0" eaLnBrk="1" latinLnBrk="0" hangingPunct="1">
              <a:spcBef>
                <a:spcPts val="1134"/>
              </a:spcBef>
              <a:spcAft>
                <a:spcPts val="0"/>
              </a:spcAft>
              <a:buClr>
                <a:schemeClr val="bg2"/>
              </a:buClr>
              <a:buFont typeface="Arial" panose="020B0604020202020204" pitchFamily="34" charset="0"/>
              <a:buChar char="•"/>
              <a:defRPr sz="24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24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20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20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spcBef>
                <a:spcPts val="600"/>
              </a:spcBef>
            </a:pPr>
            <a:r>
              <a:rPr lang="hr-HR" altLang="en-US" sz="2000" dirty="0"/>
              <a:t>there </a:t>
            </a:r>
            <a:r>
              <a:rPr lang="en-AU" altLang="en-US" sz="2000" dirty="0"/>
              <a:t>were differences</a:t>
            </a:r>
            <a:br>
              <a:rPr lang="en-AU" altLang="en-US" sz="2000" dirty="0"/>
            </a:br>
            <a:r>
              <a:rPr lang="en-AU" altLang="en-US" sz="2000" dirty="0"/>
              <a:t>between intervention</a:t>
            </a:r>
            <a:br>
              <a:rPr lang="en-AU" altLang="en-US" sz="2000" dirty="0"/>
            </a:br>
            <a:r>
              <a:rPr lang="en-AU" altLang="en-US" sz="2000" dirty="0"/>
              <a:t>groups </a:t>
            </a:r>
            <a:r>
              <a:rPr lang="en-GB" altLang="en-US" sz="2000" dirty="0"/>
              <a:t>in the proportions of missing outcome data</a:t>
            </a:r>
          </a:p>
          <a:p>
            <a:pPr lvl="2">
              <a:spcBef>
                <a:spcPts val="600"/>
              </a:spcBef>
            </a:pPr>
            <a:r>
              <a:rPr lang="en-GB" altLang="en-US" sz="2000" dirty="0"/>
              <a:t>reported reasons for missing outcome data provide evidence that missingness in the outcome depends on its true value</a:t>
            </a:r>
          </a:p>
          <a:p>
            <a:pPr lvl="2">
              <a:spcBef>
                <a:spcPts val="600"/>
              </a:spcBef>
            </a:pPr>
            <a:r>
              <a:rPr lang="en-GB" altLang="en-US" sz="2000" dirty="0"/>
              <a:t>reported reasons for missing outcome data differ between the intervention groups</a:t>
            </a:r>
          </a:p>
          <a:p>
            <a:pPr marL="0" lvl="1" indent="0">
              <a:buFont typeface="Arial" panose="020B0604020202020204" pitchFamily="34" charset="0"/>
              <a:buNone/>
            </a:pPr>
            <a:endParaRPr lang="en-GB" dirty="0"/>
          </a:p>
          <a:p>
            <a:pPr lvl="1"/>
            <a:endParaRPr lang="en-GB" dirty="0"/>
          </a:p>
          <a:p>
            <a:pPr lvl="1"/>
            <a:endParaRPr lang="en-GB" dirty="0"/>
          </a:p>
        </p:txBody>
      </p:sp>
    </p:spTree>
    <p:extLst>
      <p:ext uri="{BB962C8B-B14F-4D97-AF65-F5344CB8AC3E}">
        <p14:creationId xmlns:p14="http://schemas.microsoft.com/office/powerpoint/2010/main" val="4040344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3949A-B543-4B40-BAA0-12C4820FE820}"/>
              </a:ext>
            </a:extLst>
          </p:cNvPr>
          <p:cNvSpPr>
            <a:spLocks noGrp="1"/>
          </p:cNvSpPr>
          <p:nvPr>
            <p:ph type="title"/>
          </p:nvPr>
        </p:nvSpPr>
        <p:spPr/>
        <p:txBody>
          <a:bodyPr/>
          <a:lstStyle/>
          <a:p>
            <a:r>
              <a:rPr lang="en-GB" dirty="0"/>
              <a:t>Looking at sensitivity analyses</a:t>
            </a:r>
          </a:p>
        </p:txBody>
      </p:sp>
      <p:sp>
        <p:nvSpPr>
          <p:cNvPr id="3" name="Content Placeholder 2">
            <a:extLst>
              <a:ext uri="{FF2B5EF4-FFF2-40B4-BE49-F238E27FC236}">
                <a16:creationId xmlns:a16="http://schemas.microsoft.com/office/drawing/2014/main" id="{7353F9BE-09F1-41DC-A702-2379B3AEC583}"/>
              </a:ext>
            </a:extLst>
          </p:cNvPr>
          <p:cNvSpPr>
            <a:spLocks noGrp="1"/>
          </p:cNvSpPr>
          <p:nvPr>
            <p:ph idx="1"/>
          </p:nvPr>
        </p:nvSpPr>
        <p:spPr>
          <a:xfrm>
            <a:off x="65354" y="1389819"/>
            <a:ext cx="7223718" cy="5015883"/>
          </a:xfrm>
        </p:spPr>
        <p:txBody>
          <a:bodyPr/>
          <a:lstStyle/>
          <a:p>
            <a:pPr lvl="1"/>
            <a:r>
              <a:rPr lang="en-GB" dirty="0"/>
              <a:t>The important consideration is whether a </a:t>
            </a:r>
            <a:r>
              <a:rPr lang="en-GB" b="1" dirty="0">
                <a:solidFill>
                  <a:schemeClr val="bg2"/>
                </a:solidFill>
              </a:rPr>
              <a:t>sufficiently wide range of plausible values for the missing outcome data </a:t>
            </a:r>
            <a:r>
              <a:rPr lang="en-GB" dirty="0"/>
              <a:t>have been considered in the sensitivity analyses</a:t>
            </a:r>
            <a:endParaRPr lang="en-GB" b="1" dirty="0">
              <a:solidFill>
                <a:schemeClr val="bg2"/>
              </a:solidFill>
            </a:endParaRPr>
          </a:p>
          <a:p>
            <a:pPr lvl="2"/>
            <a:r>
              <a:rPr lang="en-GB" dirty="0"/>
              <a:t>this is usually more important than which </a:t>
            </a:r>
            <a:r>
              <a:rPr lang="en-GB" i="1" dirty="0"/>
              <a:t>methods </a:t>
            </a:r>
            <a:r>
              <a:rPr lang="en-GB" dirty="0"/>
              <a:t>have been used</a:t>
            </a:r>
          </a:p>
          <a:p>
            <a:endParaRPr lang="en-GB" dirty="0"/>
          </a:p>
          <a:p>
            <a:pPr lvl="1"/>
            <a:r>
              <a:rPr lang="en-GB" b="1" dirty="0"/>
              <a:t>multiple imputation </a:t>
            </a:r>
            <a:r>
              <a:rPr lang="en-GB" dirty="0"/>
              <a:t>is commonly used to address bias and other problems caused by missing data</a:t>
            </a:r>
          </a:p>
          <a:p>
            <a:pPr lvl="2"/>
            <a:r>
              <a:rPr lang="en-GB" dirty="0"/>
              <a:t>but in trials, multiple imputation will usually not remove or reduce the bias that occurs when missingness in the outcome depends on its true value</a:t>
            </a:r>
          </a:p>
          <a:p>
            <a:pPr lvl="2"/>
            <a:r>
              <a:rPr lang="en-GB" dirty="0"/>
              <a:t>see </a:t>
            </a:r>
            <a:r>
              <a:rPr lang="en-GB" dirty="0" err="1"/>
              <a:t>RoB</a:t>
            </a:r>
            <a:r>
              <a:rPr lang="en-GB" dirty="0"/>
              <a:t> 2 guidance</a:t>
            </a:r>
          </a:p>
          <a:p>
            <a:pPr lvl="1"/>
            <a:endParaRPr lang="en-GB" dirty="0"/>
          </a:p>
          <a:p>
            <a:pPr lvl="1"/>
            <a:endParaRPr lang="en-GB" dirty="0"/>
          </a:p>
        </p:txBody>
      </p:sp>
    </p:spTree>
    <p:extLst>
      <p:ext uri="{BB962C8B-B14F-4D97-AF65-F5344CB8AC3E}">
        <p14:creationId xmlns:p14="http://schemas.microsoft.com/office/powerpoint/2010/main" val="2908310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dirty="0"/>
              <a:t>Bias due to missing outcome data</a:t>
            </a:r>
            <a:endParaRPr lang="en-AU" altLang="en-US" dirty="0"/>
          </a:p>
        </p:txBody>
      </p:sp>
      <p:sp>
        <p:nvSpPr>
          <p:cNvPr id="30723" name="Rectangle 3"/>
          <p:cNvSpPr>
            <a:spLocks noGrp="1" noChangeArrowheads="1"/>
          </p:cNvSpPr>
          <p:nvPr>
            <p:ph idx="1"/>
          </p:nvPr>
        </p:nvSpPr>
        <p:spPr/>
        <p:txBody>
          <a:bodyPr/>
          <a:lstStyle/>
          <a:p>
            <a:r>
              <a:rPr lang="en-US" altLang="en-US" dirty="0">
                <a:solidFill>
                  <a:srgbClr val="00B050"/>
                </a:solidFill>
              </a:rPr>
              <a:t>Low risk of bias</a:t>
            </a:r>
          </a:p>
          <a:p>
            <a:pPr lvl="1"/>
            <a:r>
              <a:rPr lang="en-US" altLang="en-US" dirty="0"/>
              <a:t>outcome data are available for all or nearly all participants</a:t>
            </a:r>
          </a:p>
          <a:p>
            <a:pPr lvl="1"/>
            <a:r>
              <a:rPr lang="en-US" altLang="en-US" dirty="0"/>
              <a:t>there is evidence (e.g. from sensitivity analyses) that the result is not biased by missing outcome data</a:t>
            </a:r>
          </a:p>
          <a:p>
            <a:pPr lvl="1"/>
            <a:r>
              <a:rPr lang="en-US" altLang="en-US" dirty="0"/>
              <a:t>missingness in the outcome does not depend on its true value</a:t>
            </a:r>
          </a:p>
          <a:p>
            <a:r>
              <a:rPr lang="en-US" altLang="en-US" dirty="0">
                <a:solidFill>
                  <a:srgbClr val="FF0000"/>
                </a:solidFill>
              </a:rPr>
              <a:t>High risk of bias</a:t>
            </a:r>
          </a:p>
          <a:p>
            <a:pPr lvl="1"/>
            <a:r>
              <a:rPr lang="en-AU" altLang="en-US" dirty="0"/>
              <a:t>it is likely that missingness in the outcome depended on its true value</a:t>
            </a:r>
          </a:p>
          <a:p>
            <a:pPr lvl="2"/>
            <a:endParaRPr lang="en-AU" altLang="en-US" dirty="0"/>
          </a:p>
          <a:p>
            <a:pPr lvl="2"/>
            <a:endParaRPr lang="en-AU" altLang="en-US" dirty="0"/>
          </a:p>
        </p:txBody>
      </p:sp>
    </p:spTree>
    <p:extLst>
      <p:ext uri="{BB962C8B-B14F-4D97-AF65-F5344CB8AC3E}">
        <p14:creationId xmlns:p14="http://schemas.microsoft.com/office/powerpoint/2010/main" val="63237088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10" name="Rectangle 6"/>
          <p:cNvSpPr>
            <a:spLocks noGrp="1" noChangeArrowheads="1"/>
          </p:cNvSpPr>
          <p:nvPr>
            <p:ph type="title"/>
          </p:nvPr>
        </p:nvSpPr>
        <p:spPr>
          <a:prstGeom prst="rect">
            <a:avLst/>
          </a:prstGeom>
        </p:spPr>
        <p:txBody>
          <a:bodyPr/>
          <a:lstStyle/>
          <a:p>
            <a:r>
              <a:rPr lang="en-AU" dirty="0"/>
              <a:t>Risk of bias in randomized trials</a:t>
            </a:r>
          </a:p>
        </p:txBody>
      </p:sp>
      <p:grpSp>
        <p:nvGrpSpPr>
          <p:cNvPr id="4" name="Group 3">
            <a:extLst>
              <a:ext uri="{FF2B5EF4-FFF2-40B4-BE49-F238E27FC236}">
                <a16:creationId xmlns:a16="http://schemas.microsoft.com/office/drawing/2014/main" id="{00E0D2DB-D425-467D-8E0C-5D3549F6EF0D}"/>
              </a:ext>
            </a:extLst>
          </p:cNvPr>
          <p:cNvGrpSpPr/>
          <p:nvPr/>
        </p:nvGrpSpPr>
        <p:grpSpPr>
          <a:xfrm>
            <a:off x="184013" y="1406102"/>
            <a:ext cx="8734500" cy="5326506"/>
            <a:chOff x="184013" y="1406102"/>
            <a:chExt cx="8734500" cy="5326506"/>
          </a:xfrm>
        </p:grpSpPr>
        <p:pic>
          <p:nvPicPr>
            <p:cNvPr id="37" name="Picture 36">
              <a:extLst>
                <a:ext uri="{FF2B5EF4-FFF2-40B4-BE49-F238E27FC236}">
                  <a16:creationId xmlns:a16="http://schemas.microsoft.com/office/drawing/2014/main" id="{B5534B36-DEAA-4D23-BE9B-FA01D301DCB9}"/>
                </a:ext>
              </a:extLst>
            </p:cNvPr>
            <p:cNvPicPr>
              <a:picLocks noChangeAspect="1"/>
            </p:cNvPicPr>
            <p:nvPr/>
          </p:nvPicPr>
          <p:blipFill>
            <a:blip r:embed="rId3"/>
            <a:stretch>
              <a:fillRect/>
            </a:stretch>
          </p:blipFill>
          <p:spPr>
            <a:xfrm>
              <a:off x="7145317" y="2226133"/>
              <a:ext cx="1407413" cy="713984"/>
            </a:xfrm>
            <a:prstGeom prst="rect">
              <a:avLst/>
            </a:prstGeom>
          </p:spPr>
        </p:pic>
        <p:grpSp>
          <p:nvGrpSpPr>
            <p:cNvPr id="36" name="Group 35">
              <a:extLst>
                <a:ext uri="{FF2B5EF4-FFF2-40B4-BE49-F238E27FC236}">
                  <a16:creationId xmlns:a16="http://schemas.microsoft.com/office/drawing/2014/main" id="{A7F9EC53-65C9-4AFD-8BBD-74CCAFB00BD7}"/>
                </a:ext>
              </a:extLst>
            </p:cNvPr>
            <p:cNvGrpSpPr/>
            <p:nvPr/>
          </p:nvGrpSpPr>
          <p:grpSpPr>
            <a:xfrm>
              <a:off x="4504326" y="1411272"/>
              <a:ext cx="2109043" cy="4218884"/>
              <a:chOff x="4504326" y="1411272"/>
              <a:chExt cx="2109043" cy="4218884"/>
            </a:xfrm>
          </p:grpSpPr>
          <p:grpSp>
            <p:nvGrpSpPr>
              <p:cNvPr id="2" name="Group 3"/>
              <p:cNvGrpSpPr>
                <a:grpSpLocks/>
              </p:cNvGrpSpPr>
              <p:nvPr/>
            </p:nvGrpSpPr>
            <p:grpSpPr bwMode="auto">
              <a:xfrm>
                <a:off x="4504326" y="3215711"/>
                <a:ext cx="1394236" cy="2016128"/>
                <a:chOff x="3418" y="2395"/>
                <a:chExt cx="768" cy="1270"/>
              </a:xfrm>
            </p:grpSpPr>
            <p:cxnSp>
              <p:nvCxnSpPr>
                <p:cNvPr id="24612" name="AutoShape 4"/>
                <p:cNvCxnSpPr>
                  <a:cxnSpLocks noChangeShapeType="1"/>
                </p:cNvCxnSpPr>
                <p:nvPr/>
              </p:nvCxnSpPr>
              <p:spPr bwMode="auto">
                <a:xfrm rot="16200000" flipH="1">
                  <a:off x="3167" y="2646"/>
                  <a:ext cx="1270" cy="768"/>
                </a:xfrm>
                <a:prstGeom prst="curvedConnector3">
                  <a:avLst>
                    <a:gd name="adj1" fmla="val -634"/>
                  </a:avLst>
                </a:prstGeom>
                <a:noFill/>
                <a:ln w="57150">
                  <a:solidFill>
                    <a:schemeClr val="accent3"/>
                  </a:solidFill>
                  <a:round/>
                  <a:headEnd/>
                  <a:tailEnd type="triangle" w="med" len="med"/>
                </a:ln>
              </p:spPr>
            </p:cxnSp>
            <p:cxnSp>
              <p:nvCxnSpPr>
                <p:cNvPr id="24613" name="AutoShape 5"/>
                <p:cNvCxnSpPr>
                  <a:cxnSpLocks noChangeShapeType="1"/>
                </p:cNvCxnSpPr>
                <p:nvPr/>
              </p:nvCxnSpPr>
              <p:spPr bwMode="auto">
                <a:xfrm>
                  <a:off x="3622" y="3153"/>
                  <a:ext cx="560" cy="317"/>
                </a:xfrm>
                <a:prstGeom prst="curvedConnector3">
                  <a:avLst>
                    <a:gd name="adj1" fmla="val 50000"/>
                  </a:avLst>
                </a:prstGeom>
                <a:noFill/>
                <a:ln w="57150">
                  <a:solidFill>
                    <a:schemeClr val="accent3"/>
                  </a:solidFill>
                  <a:round/>
                  <a:headEnd/>
                  <a:tailEnd/>
                </a:ln>
              </p:spPr>
            </p:cxnSp>
          </p:grpSp>
          <p:sp>
            <p:nvSpPr>
              <p:cNvPr id="1071139" name="Text Box 35"/>
              <p:cNvSpPr txBox="1">
                <a:spLocks noChangeArrowheads="1"/>
              </p:cNvSpPr>
              <p:nvPr/>
            </p:nvSpPr>
            <p:spPr bwMode="auto">
              <a:xfrm>
                <a:off x="5215106" y="1411272"/>
                <a:ext cx="1398263" cy="4218884"/>
              </a:xfrm>
              <a:prstGeom prst="rect">
                <a:avLst/>
              </a:prstGeom>
              <a:noFill/>
              <a:ln w="9525">
                <a:solidFill>
                  <a:schemeClr val="accent2"/>
                </a:solidFill>
                <a:prstDash val="dash"/>
                <a:miter lim="800000"/>
                <a:headEnd/>
                <a:tailEnd/>
              </a:ln>
            </p:spPr>
            <p:txBody>
              <a:bodyPr anchor="t"/>
              <a:lstStyle/>
              <a:p>
                <a:pPr algn="ctr">
                  <a:spcBef>
                    <a:spcPct val="50000"/>
                  </a:spcBef>
                </a:pPr>
                <a:r>
                  <a:rPr lang="en-GB" i="1" dirty="0">
                    <a:solidFill>
                      <a:schemeClr val="bg2"/>
                    </a:solidFill>
                    <a:latin typeface="+mj-lt"/>
                  </a:rPr>
                  <a:t>Bias due to missing outcome data</a:t>
                </a:r>
              </a:p>
            </p:txBody>
          </p:sp>
        </p:grpSp>
        <p:sp>
          <p:nvSpPr>
            <p:cNvPr id="1071140" name="Text Box 36"/>
            <p:cNvSpPr txBox="1">
              <a:spLocks noChangeArrowheads="1"/>
            </p:cNvSpPr>
            <p:nvPr/>
          </p:nvSpPr>
          <p:spPr bwMode="auto">
            <a:xfrm>
              <a:off x="6779537" y="1406102"/>
              <a:ext cx="2138976" cy="3516174"/>
            </a:xfrm>
            <a:prstGeom prst="rect">
              <a:avLst/>
            </a:prstGeom>
            <a:noFill/>
            <a:ln w="76200">
              <a:solidFill>
                <a:schemeClr val="accent1">
                  <a:lumMod val="75000"/>
                  <a:lumOff val="25000"/>
                </a:schemeClr>
              </a:solidFill>
              <a:prstDash val="solid"/>
              <a:miter lim="800000"/>
              <a:headEnd/>
              <a:tailEnd/>
            </a:ln>
          </p:spPr>
          <p:txBody>
            <a:bodyPr/>
            <a:lstStyle/>
            <a:p>
              <a:pPr algn="ctr">
                <a:spcBef>
                  <a:spcPct val="50000"/>
                </a:spcBef>
              </a:pPr>
              <a:r>
                <a:rPr lang="en-GB" i="1" dirty="0">
                  <a:solidFill>
                    <a:schemeClr val="accent1">
                      <a:lumMod val="75000"/>
                      <a:lumOff val="25000"/>
                    </a:schemeClr>
                  </a:solidFill>
                  <a:latin typeface="+mj-lt"/>
                </a:rPr>
                <a:t>Bias in measurement of the </a:t>
              </a:r>
              <a:r>
                <a:rPr lang="en-GB" i="1" dirty="0">
                  <a:solidFill>
                    <a:schemeClr val="tx2">
                      <a:lumMod val="75000"/>
                      <a:lumOff val="25000"/>
                    </a:schemeClr>
                  </a:solidFill>
                  <a:latin typeface="+mj-lt"/>
                </a:rPr>
                <a:t>outcome</a:t>
              </a:r>
            </a:p>
          </p:txBody>
        </p:sp>
        <p:grpSp>
          <p:nvGrpSpPr>
            <p:cNvPr id="35" name="Group 34">
              <a:extLst>
                <a:ext uri="{FF2B5EF4-FFF2-40B4-BE49-F238E27FC236}">
                  <a16:creationId xmlns:a16="http://schemas.microsoft.com/office/drawing/2014/main" id="{C4301BFA-10B2-405E-846E-8366D4FA5437}"/>
                </a:ext>
              </a:extLst>
            </p:cNvPr>
            <p:cNvGrpSpPr/>
            <p:nvPr/>
          </p:nvGrpSpPr>
          <p:grpSpPr>
            <a:xfrm>
              <a:off x="2712860" y="1408382"/>
              <a:ext cx="2336079" cy="4221774"/>
              <a:chOff x="2712860" y="1408382"/>
              <a:chExt cx="2336079" cy="4221774"/>
            </a:xfrm>
          </p:grpSpPr>
          <p:sp>
            <p:nvSpPr>
              <p:cNvPr id="12" name="Freeform: Shape 11">
                <a:extLst>
                  <a:ext uri="{FF2B5EF4-FFF2-40B4-BE49-F238E27FC236}">
                    <a16:creationId xmlns:a16="http://schemas.microsoft.com/office/drawing/2014/main" id="{B14F203C-8F03-4022-9134-EBBCE64F77D5}"/>
                  </a:ext>
                </a:extLst>
              </p:cNvPr>
              <p:cNvSpPr/>
              <p:nvPr/>
            </p:nvSpPr>
            <p:spPr bwMode="auto">
              <a:xfrm>
                <a:off x="3927304" y="2573343"/>
                <a:ext cx="914400" cy="300948"/>
              </a:xfrm>
              <a:custGeom>
                <a:avLst/>
                <a:gdLst>
                  <a:gd name="connsiteX0" fmla="*/ 0 w 914400"/>
                  <a:gd name="connsiteY0" fmla="*/ 239697 h 239697"/>
                  <a:gd name="connsiteX1" fmla="*/ 417251 w 914400"/>
                  <a:gd name="connsiteY1" fmla="*/ 177553 h 239697"/>
                  <a:gd name="connsiteX2" fmla="*/ 612559 w 914400"/>
                  <a:gd name="connsiteY2" fmla="*/ 53266 h 239697"/>
                  <a:gd name="connsiteX3" fmla="*/ 914400 w 914400"/>
                  <a:gd name="connsiteY3" fmla="*/ 0 h 239697"/>
                </a:gdLst>
                <a:ahLst/>
                <a:cxnLst>
                  <a:cxn ang="0">
                    <a:pos x="connsiteX0" y="connsiteY0"/>
                  </a:cxn>
                  <a:cxn ang="0">
                    <a:pos x="connsiteX1" y="connsiteY1"/>
                  </a:cxn>
                  <a:cxn ang="0">
                    <a:pos x="connsiteX2" y="connsiteY2"/>
                  </a:cxn>
                  <a:cxn ang="0">
                    <a:pos x="connsiteX3" y="connsiteY3"/>
                  </a:cxn>
                </a:cxnLst>
                <a:rect l="l" t="t" r="r" b="b"/>
                <a:pathLst>
                  <a:path w="914400" h="239697">
                    <a:moveTo>
                      <a:pt x="0" y="239697"/>
                    </a:moveTo>
                    <a:cubicBezTo>
                      <a:pt x="157579" y="224161"/>
                      <a:pt x="315158" y="208625"/>
                      <a:pt x="417251" y="177553"/>
                    </a:cubicBezTo>
                    <a:cubicBezTo>
                      <a:pt x="519344" y="146481"/>
                      <a:pt x="529701" y="82858"/>
                      <a:pt x="612559" y="53266"/>
                    </a:cubicBezTo>
                    <a:cubicBezTo>
                      <a:pt x="695417" y="23674"/>
                      <a:pt x="735367" y="72501"/>
                      <a:pt x="914400" y="0"/>
                    </a:cubicBezTo>
                  </a:path>
                </a:pathLst>
              </a:custGeom>
              <a:noFill/>
              <a:ln w="57150" cap="flat" cmpd="sng" algn="ctr">
                <a:solidFill>
                  <a:schemeClr val="accent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1071138" name="Text Box 34"/>
              <p:cNvSpPr txBox="1">
                <a:spLocks noChangeArrowheads="1"/>
              </p:cNvSpPr>
              <p:nvPr/>
            </p:nvSpPr>
            <p:spPr bwMode="auto">
              <a:xfrm>
                <a:off x="2712860" y="1408382"/>
                <a:ext cx="2336079" cy="4221774"/>
              </a:xfrm>
              <a:prstGeom prst="rect">
                <a:avLst/>
              </a:prstGeom>
              <a:noFill/>
              <a:ln w="9525">
                <a:solidFill>
                  <a:schemeClr val="accent2"/>
                </a:solidFill>
                <a:prstDash val="dash"/>
                <a:miter lim="800000"/>
                <a:headEnd/>
                <a:tailEnd/>
              </a:ln>
            </p:spPr>
            <p:txBody>
              <a:bodyPr/>
              <a:lstStyle/>
              <a:p>
                <a:pPr algn="ctr">
                  <a:spcBef>
                    <a:spcPct val="50000"/>
                  </a:spcBef>
                </a:pPr>
                <a:r>
                  <a:rPr lang="en-GB" i="1" dirty="0">
                    <a:solidFill>
                      <a:schemeClr val="bg2"/>
                    </a:solidFill>
                    <a:latin typeface="+mj-lt"/>
                  </a:rPr>
                  <a:t>Bias due to deviations from intended intervention</a:t>
                </a:r>
              </a:p>
            </p:txBody>
          </p:sp>
          <p:sp>
            <p:nvSpPr>
              <p:cNvPr id="33" name="Freeform: Shape 32">
                <a:extLst>
                  <a:ext uri="{FF2B5EF4-FFF2-40B4-BE49-F238E27FC236}">
                    <a16:creationId xmlns:a16="http://schemas.microsoft.com/office/drawing/2014/main" id="{3322C874-FA16-406B-9891-4B5D8B6D9B9E}"/>
                  </a:ext>
                </a:extLst>
              </p:cNvPr>
              <p:cNvSpPr/>
              <p:nvPr/>
            </p:nvSpPr>
            <p:spPr bwMode="auto">
              <a:xfrm rot="5400000">
                <a:off x="3088515" y="2244903"/>
                <a:ext cx="365546" cy="748899"/>
              </a:xfrm>
              <a:custGeom>
                <a:avLst/>
                <a:gdLst>
                  <a:gd name="connsiteX0" fmla="*/ 0 w 914400"/>
                  <a:gd name="connsiteY0" fmla="*/ 239697 h 239697"/>
                  <a:gd name="connsiteX1" fmla="*/ 417251 w 914400"/>
                  <a:gd name="connsiteY1" fmla="*/ 177553 h 239697"/>
                  <a:gd name="connsiteX2" fmla="*/ 612559 w 914400"/>
                  <a:gd name="connsiteY2" fmla="*/ 53266 h 239697"/>
                  <a:gd name="connsiteX3" fmla="*/ 914400 w 914400"/>
                  <a:gd name="connsiteY3" fmla="*/ 0 h 239697"/>
                </a:gdLst>
                <a:ahLst/>
                <a:cxnLst>
                  <a:cxn ang="0">
                    <a:pos x="connsiteX0" y="connsiteY0"/>
                  </a:cxn>
                  <a:cxn ang="0">
                    <a:pos x="connsiteX1" y="connsiteY1"/>
                  </a:cxn>
                  <a:cxn ang="0">
                    <a:pos x="connsiteX2" y="connsiteY2"/>
                  </a:cxn>
                  <a:cxn ang="0">
                    <a:pos x="connsiteX3" y="connsiteY3"/>
                  </a:cxn>
                </a:cxnLst>
                <a:rect l="l" t="t" r="r" b="b"/>
                <a:pathLst>
                  <a:path w="914400" h="239697">
                    <a:moveTo>
                      <a:pt x="0" y="239697"/>
                    </a:moveTo>
                    <a:cubicBezTo>
                      <a:pt x="157579" y="224161"/>
                      <a:pt x="315158" y="208625"/>
                      <a:pt x="417251" y="177553"/>
                    </a:cubicBezTo>
                    <a:cubicBezTo>
                      <a:pt x="519344" y="146481"/>
                      <a:pt x="529701" y="82858"/>
                      <a:pt x="612559" y="53266"/>
                    </a:cubicBezTo>
                    <a:cubicBezTo>
                      <a:pt x="695417" y="23674"/>
                      <a:pt x="735367" y="72501"/>
                      <a:pt x="914400" y="0"/>
                    </a:cubicBezTo>
                  </a:path>
                </a:pathLst>
              </a:custGeom>
              <a:noFill/>
              <a:ln w="57150" cap="flat" cmpd="sng" algn="ctr">
                <a:solidFill>
                  <a:schemeClr val="accent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grpSp>
        <p:grpSp>
          <p:nvGrpSpPr>
            <p:cNvPr id="41" name="Group 40">
              <a:extLst>
                <a:ext uri="{FF2B5EF4-FFF2-40B4-BE49-F238E27FC236}">
                  <a16:creationId xmlns:a16="http://schemas.microsoft.com/office/drawing/2014/main" id="{DBA0F9C6-2ADB-41C6-B468-4E39EB217D55}"/>
                </a:ext>
              </a:extLst>
            </p:cNvPr>
            <p:cNvGrpSpPr/>
            <p:nvPr/>
          </p:nvGrpSpPr>
          <p:grpSpPr>
            <a:xfrm>
              <a:off x="6779536" y="5113780"/>
              <a:ext cx="2138976" cy="1618828"/>
              <a:chOff x="6779536" y="5113780"/>
              <a:chExt cx="2138976" cy="1618828"/>
            </a:xfrm>
          </p:grpSpPr>
          <p:sp>
            <p:nvSpPr>
              <p:cNvPr id="1071141" name="Text Box 37"/>
              <p:cNvSpPr txBox="1">
                <a:spLocks noChangeArrowheads="1"/>
              </p:cNvSpPr>
              <p:nvPr/>
            </p:nvSpPr>
            <p:spPr bwMode="auto">
              <a:xfrm>
                <a:off x="6779536" y="5113780"/>
                <a:ext cx="2138976" cy="1618828"/>
              </a:xfrm>
              <a:prstGeom prst="rect">
                <a:avLst/>
              </a:prstGeom>
              <a:noFill/>
              <a:ln w="9525">
                <a:solidFill>
                  <a:schemeClr val="accent2"/>
                </a:solidFill>
                <a:prstDash val="dash"/>
                <a:miter lim="800000"/>
                <a:headEnd/>
                <a:tailEnd/>
              </a:ln>
            </p:spPr>
            <p:txBody>
              <a:bodyPr anchor="b"/>
              <a:lstStyle/>
              <a:p>
                <a:pPr algn="ctr">
                  <a:spcBef>
                    <a:spcPct val="50000"/>
                  </a:spcBef>
                </a:pPr>
                <a:r>
                  <a:rPr lang="en-GB" i="1" dirty="0">
                    <a:solidFill>
                      <a:schemeClr val="bg2"/>
                    </a:solidFill>
                    <a:latin typeface="+mj-lt"/>
                  </a:rPr>
                  <a:t>Bias in selection of the reported result</a:t>
                </a:r>
              </a:p>
            </p:txBody>
          </p:sp>
          <p:pic>
            <p:nvPicPr>
              <p:cNvPr id="13" name="Picture 12">
                <a:extLst>
                  <a:ext uri="{FF2B5EF4-FFF2-40B4-BE49-F238E27FC236}">
                    <a16:creationId xmlns:a16="http://schemas.microsoft.com/office/drawing/2014/main" id="{080CBC51-2FD4-44A2-AF97-5EB2E7BDAC72}"/>
                  </a:ext>
                </a:extLst>
              </p:cNvPr>
              <p:cNvPicPr>
                <a:picLocks noChangeAspect="1"/>
              </p:cNvPicPr>
              <p:nvPr/>
            </p:nvPicPr>
            <p:blipFill>
              <a:blip r:embed="rId4"/>
              <a:stretch>
                <a:fillRect/>
              </a:stretch>
            </p:blipFill>
            <p:spPr>
              <a:xfrm>
                <a:off x="8068127" y="5527381"/>
                <a:ext cx="566459" cy="539300"/>
              </a:xfrm>
              <a:prstGeom prst="rect">
                <a:avLst/>
              </a:prstGeom>
            </p:spPr>
          </p:pic>
          <p:sp>
            <p:nvSpPr>
              <p:cNvPr id="20" name="TextBox 19">
                <a:extLst>
                  <a:ext uri="{FF2B5EF4-FFF2-40B4-BE49-F238E27FC236}">
                    <a16:creationId xmlns:a16="http://schemas.microsoft.com/office/drawing/2014/main" id="{FE5BE201-D2FA-4163-AF42-9E0695150FB4}"/>
                  </a:ext>
                </a:extLst>
              </p:cNvPr>
              <p:cNvSpPr txBox="1"/>
              <p:nvPr/>
            </p:nvSpPr>
            <p:spPr>
              <a:xfrm>
                <a:off x="6981394" y="5182250"/>
                <a:ext cx="1325577" cy="830997"/>
              </a:xfrm>
              <a:prstGeom prst="rect">
                <a:avLst/>
              </a:prstGeom>
              <a:noFill/>
            </p:spPr>
            <p:txBody>
              <a:bodyPr wrap="square" rtlCol="0">
                <a:spAutoFit/>
              </a:bodyPr>
              <a:lstStyle/>
              <a:p>
                <a:r>
                  <a:rPr lang="en-GB" sz="1600" dirty="0"/>
                  <a:t>1.02     3.87</a:t>
                </a:r>
              </a:p>
              <a:p>
                <a:r>
                  <a:rPr lang="en-GB" sz="1600" dirty="0"/>
                  <a:t>2.20     4.32</a:t>
                </a:r>
              </a:p>
              <a:p>
                <a:r>
                  <a:rPr lang="en-GB" sz="1600" dirty="0"/>
                  <a:t>1.38     </a:t>
                </a:r>
                <a:r>
                  <a:rPr lang="en-GB" sz="1600" b="1" dirty="0">
                    <a:solidFill>
                      <a:srgbClr val="FF0000"/>
                    </a:solidFill>
                  </a:rPr>
                  <a:t>5.44</a:t>
                </a:r>
              </a:p>
            </p:txBody>
          </p:sp>
        </p:grpSp>
        <p:grpSp>
          <p:nvGrpSpPr>
            <p:cNvPr id="31" name="Group 30">
              <a:extLst>
                <a:ext uri="{FF2B5EF4-FFF2-40B4-BE49-F238E27FC236}">
                  <a16:creationId xmlns:a16="http://schemas.microsoft.com/office/drawing/2014/main" id="{B393825C-9D53-4FB6-92D5-DB1E6B77B6E1}"/>
                </a:ext>
              </a:extLst>
            </p:cNvPr>
            <p:cNvGrpSpPr/>
            <p:nvPr/>
          </p:nvGrpSpPr>
          <p:grpSpPr>
            <a:xfrm>
              <a:off x="344221" y="2864447"/>
              <a:ext cx="8396111" cy="1935470"/>
              <a:chOff x="344221" y="2864447"/>
              <a:chExt cx="8396111" cy="1935470"/>
            </a:xfrm>
          </p:grpSpPr>
          <p:sp>
            <p:nvSpPr>
              <p:cNvPr id="24606" name="Text Box 12"/>
              <p:cNvSpPr txBox="1">
                <a:spLocks noChangeArrowheads="1"/>
              </p:cNvSpPr>
              <p:nvPr/>
            </p:nvSpPr>
            <p:spPr bwMode="blackWhite">
              <a:xfrm>
                <a:off x="2889035" y="2864447"/>
                <a:ext cx="1980000" cy="720000"/>
              </a:xfrm>
              <a:prstGeom prst="rect">
                <a:avLst/>
              </a:prstGeom>
              <a:solidFill>
                <a:schemeClr val="bg2"/>
              </a:solidFill>
              <a:ln w="9525">
                <a:solidFill>
                  <a:schemeClr val="tx1"/>
                </a:solidFill>
                <a:miter lim="800000"/>
                <a:headEnd/>
                <a:tailEnd/>
              </a:ln>
            </p:spPr>
            <p:txBody>
              <a:bodyPr anchor="ctr">
                <a:noAutofit/>
              </a:bodyPr>
              <a:lstStyle/>
              <a:p>
                <a:pPr algn="ctr">
                  <a:spcBef>
                    <a:spcPct val="50000"/>
                  </a:spcBef>
                </a:pPr>
                <a:r>
                  <a:rPr lang="en-GB" sz="2400" dirty="0">
                    <a:solidFill>
                      <a:schemeClr val="accent6"/>
                    </a:solidFill>
                    <a:latin typeface="+mj-lt"/>
                  </a:rPr>
                  <a:t>Experimental</a:t>
                </a:r>
                <a:endParaRPr lang="en-GB" sz="3600" dirty="0">
                  <a:solidFill>
                    <a:schemeClr val="accent6"/>
                  </a:solidFill>
                  <a:latin typeface="+mj-lt"/>
                </a:endParaRPr>
              </a:p>
            </p:txBody>
          </p:sp>
          <p:sp>
            <p:nvSpPr>
              <p:cNvPr id="24607" name="Text Box 13"/>
              <p:cNvSpPr txBox="1">
                <a:spLocks noChangeArrowheads="1"/>
              </p:cNvSpPr>
              <p:nvPr/>
            </p:nvSpPr>
            <p:spPr bwMode="blackWhite">
              <a:xfrm>
                <a:off x="2889035" y="4079917"/>
                <a:ext cx="1980000" cy="720000"/>
              </a:xfrm>
              <a:prstGeom prst="rect">
                <a:avLst/>
              </a:prstGeom>
              <a:solidFill>
                <a:schemeClr val="bg2"/>
              </a:solidFill>
              <a:ln w="9525">
                <a:solidFill>
                  <a:schemeClr val="tx1"/>
                </a:solidFill>
                <a:miter lim="800000"/>
                <a:headEnd/>
                <a:tailEnd/>
              </a:ln>
            </p:spPr>
            <p:txBody>
              <a:bodyPr anchor="ctr">
                <a:noAutofit/>
              </a:bodyPr>
              <a:lstStyle/>
              <a:p>
                <a:pPr algn="ctr">
                  <a:spcBef>
                    <a:spcPct val="50000"/>
                  </a:spcBef>
                </a:pPr>
                <a:r>
                  <a:rPr lang="en-GB" sz="2400" dirty="0">
                    <a:solidFill>
                      <a:schemeClr val="accent6"/>
                    </a:solidFill>
                    <a:latin typeface="+mj-lt"/>
                  </a:rPr>
                  <a:t>Comparator</a:t>
                </a:r>
                <a:endParaRPr lang="en-GB" sz="3600" dirty="0">
                  <a:solidFill>
                    <a:schemeClr val="accent6"/>
                  </a:solidFill>
                  <a:latin typeface="+mj-lt"/>
                </a:endParaRPr>
              </a:p>
            </p:txBody>
          </p:sp>
          <p:sp>
            <p:nvSpPr>
              <p:cNvPr id="24603" name="Line 9"/>
              <p:cNvSpPr>
                <a:spLocks noChangeShapeType="1"/>
              </p:cNvSpPr>
              <p:nvPr/>
            </p:nvSpPr>
            <p:spPr bwMode="blackWhite">
              <a:xfrm flipV="1">
                <a:off x="4889130" y="4435974"/>
                <a:ext cx="2124000" cy="0"/>
              </a:xfrm>
              <a:prstGeom prst="line">
                <a:avLst/>
              </a:prstGeom>
              <a:noFill/>
              <a:ln w="38100">
                <a:solidFill>
                  <a:schemeClr val="tx1"/>
                </a:solidFill>
                <a:round/>
                <a:headEnd/>
                <a:tailEnd/>
              </a:ln>
            </p:spPr>
            <p:txBody>
              <a:bodyPr wrap="none" anchor="ctr"/>
              <a:lstStyle/>
              <a:p>
                <a:endParaRPr lang="en-GB">
                  <a:solidFill>
                    <a:srgbClr val="002060"/>
                  </a:solidFill>
                  <a:latin typeface="Calibri" panose="020F0502020204030204" pitchFamily="34" charset="0"/>
                </a:endParaRPr>
              </a:p>
            </p:txBody>
          </p:sp>
          <p:sp>
            <p:nvSpPr>
              <p:cNvPr id="24604" name="Line 10"/>
              <p:cNvSpPr>
                <a:spLocks noChangeShapeType="1"/>
              </p:cNvSpPr>
              <p:nvPr/>
            </p:nvSpPr>
            <p:spPr bwMode="blackWhite">
              <a:xfrm>
                <a:off x="4889130" y="3219467"/>
                <a:ext cx="2124000" cy="1"/>
              </a:xfrm>
              <a:prstGeom prst="line">
                <a:avLst/>
              </a:prstGeom>
              <a:noFill/>
              <a:ln w="38100">
                <a:solidFill>
                  <a:schemeClr val="tx1"/>
                </a:solidFill>
                <a:round/>
                <a:headEnd/>
                <a:tailEnd/>
              </a:ln>
            </p:spPr>
            <p:txBody>
              <a:bodyPr wrap="none" anchor="ctr"/>
              <a:lstStyle/>
              <a:p>
                <a:endParaRPr lang="en-GB">
                  <a:solidFill>
                    <a:srgbClr val="002060"/>
                  </a:solidFill>
                  <a:latin typeface="Calibri" panose="020F0502020204030204" pitchFamily="34" charset="0"/>
                </a:endParaRPr>
              </a:p>
            </p:txBody>
          </p:sp>
          <p:sp>
            <p:nvSpPr>
              <p:cNvPr id="24608" name="Line 14"/>
              <p:cNvSpPr>
                <a:spLocks noChangeShapeType="1"/>
              </p:cNvSpPr>
              <p:nvPr/>
            </p:nvSpPr>
            <p:spPr bwMode="blackWhite">
              <a:xfrm flipV="1">
                <a:off x="1301236" y="3213270"/>
                <a:ext cx="1595602" cy="612000"/>
              </a:xfrm>
              <a:prstGeom prst="line">
                <a:avLst/>
              </a:prstGeom>
              <a:noFill/>
              <a:ln w="38100">
                <a:solidFill>
                  <a:schemeClr val="tx1"/>
                </a:solidFill>
                <a:round/>
                <a:headEnd/>
                <a:tailEnd/>
              </a:ln>
            </p:spPr>
            <p:txBody>
              <a:bodyPr wrap="none" anchor="ctr"/>
              <a:lstStyle/>
              <a:p>
                <a:endParaRPr lang="en-GB">
                  <a:solidFill>
                    <a:srgbClr val="002060"/>
                  </a:solidFill>
                  <a:latin typeface="Calibri" panose="020F0502020204030204" pitchFamily="34" charset="0"/>
                </a:endParaRPr>
              </a:p>
            </p:txBody>
          </p:sp>
          <p:sp>
            <p:nvSpPr>
              <p:cNvPr id="24609" name="Line 15"/>
              <p:cNvSpPr>
                <a:spLocks noChangeShapeType="1"/>
              </p:cNvSpPr>
              <p:nvPr/>
            </p:nvSpPr>
            <p:spPr bwMode="blackWhite">
              <a:xfrm>
                <a:off x="1301672" y="3825407"/>
                <a:ext cx="1595166" cy="612000"/>
              </a:xfrm>
              <a:prstGeom prst="line">
                <a:avLst/>
              </a:prstGeom>
              <a:noFill/>
              <a:ln w="38100">
                <a:solidFill>
                  <a:schemeClr val="tx1"/>
                </a:solidFill>
                <a:round/>
                <a:headEnd/>
                <a:tailEnd/>
              </a:ln>
            </p:spPr>
            <p:txBody>
              <a:bodyPr wrap="none" anchor="ctr"/>
              <a:lstStyle/>
              <a:p>
                <a:endParaRPr lang="en-GB">
                  <a:solidFill>
                    <a:srgbClr val="002060"/>
                  </a:solidFill>
                  <a:latin typeface="Calibri" panose="020F0502020204030204" pitchFamily="34" charset="0"/>
                </a:endParaRPr>
              </a:p>
            </p:txBody>
          </p:sp>
          <p:pic>
            <p:nvPicPr>
              <p:cNvPr id="8" name="Picture 7">
                <a:extLst>
                  <a:ext uri="{FF2B5EF4-FFF2-40B4-BE49-F238E27FC236}">
                    <a16:creationId xmlns:a16="http://schemas.microsoft.com/office/drawing/2014/main" id="{057C8748-7679-47D1-BC25-62EDE7EDE3C3}"/>
                  </a:ext>
                </a:extLst>
              </p:cNvPr>
              <p:cNvPicPr>
                <a:picLocks noChangeAspect="1"/>
              </p:cNvPicPr>
              <p:nvPr/>
            </p:nvPicPr>
            <p:blipFill>
              <a:blip r:embed="rId5"/>
              <a:stretch>
                <a:fillRect/>
              </a:stretch>
            </p:blipFill>
            <p:spPr>
              <a:xfrm>
                <a:off x="344221" y="3320945"/>
                <a:ext cx="964350" cy="964350"/>
              </a:xfrm>
              <a:prstGeom prst="rect">
                <a:avLst/>
              </a:prstGeom>
            </p:spPr>
          </p:pic>
          <p:sp>
            <p:nvSpPr>
              <p:cNvPr id="38" name="Text Box 12">
                <a:extLst>
                  <a:ext uri="{FF2B5EF4-FFF2-40B4-BE49-F238E27FC236}">
                    <a16:creationId xmlns:a16="http://schemas.microsoft.com/office/drawing/2014/main" id="{1943F56A-8C8F-4DD5-8796-9C110549664C}"/>
                  </a:ext>
                </a:extLst>
              </p:cNvPr>
              <p:cNvSpPr txBox="1">
                <a:spLocks noChangeArrowheads="1"/>
              </p:cNvSpPr>
              <p:nvPr/>
            </p:nvSpPr>
            <p:spPr bwMode="blackWhite">
              <a:xfrm>
                <a:off x="6981394" y="2864447"/>
                <a:ext cx="1758938" cy="720000"/>
              </a:xfrm>
              <a:prstGeom prst="rect">
                <a:avLst/>
              </a:prstGeom>
              <a:solidFill>
                <a:schemeClr val="accent6"/>
              </a:solidFill>
              <a:ln w="9525">
                <a:solidFill>
                  <a:schemeClr val="tx1"/>
                </a:solidFill>
                <a:miter lim="800000"/>
                <a:headEnd/>
                <a:tailEnd/>
              </a:ln>
            </p:spPr>
            <p:txBody>
              <a:bodyPr anchor="ctr">
                <a:noAutofit/>
              </a:bodyPr>
              <a:lstStyle/>
              <a:p>
                <a:pPr algn="ctr">
                  <a:spcBef>
                    <a:spcPct val="50000"/>
                  </a:spcBef>
                </a:pPr>
                <a:r>
                  <a:rPr lang="en-GB" sz="2400" dirty="0">
                    <a:solidFill>
                      <a:schemeClr val="bg2"/>
                    </a:solidFill>
                    <a:latin typeface="+mj-lt"/>
                  </a:rPr>
                  <a:t>Outcome</a:t>
                </a:r>
                <a:endParaRPr lang="en-GB" sz="3600" dirty="0">
                  <a:solidFill>
                    <a:schemeClr val="bg2"/>
                  </a:solidFill>
                  <a:latin typeface="+mj-lt"/>
                </a:endParaRPr>
              </a:p>
            </p:txBody>
          </p:sp>
          <p:sp>
            <p:nvSpPr>
              <p:cNvPr id="39" name="Text Box 13">
                <a:extLst>
                  <a:ext uri="{FF2B5EF4-FFF2-40B4-BE49-F238E27FC236}">
                    <a16:creationId xmlns:a16="http://schemas.microsoft.com/office/drawing/2014/main" id="{72EF3FE3-AC89-4297-AB5A-38C565D97C64}"/>
                  </a:ext>
                </a:extLst>
              </p:cNvPr>
              <p:cNvSpPr txBox="1">
                <a:spLocks noChangeArrowheads="1"/>
              </p:cNvSpPr>
              <p:nvPr/>
            </p:nvSpPr>
            <p:spPr bwMode="blackWhite">
              <a:xfrm>
                <a:off x="6981394" y="4079917"/>
                <a:ext cx="1758938" cy="720000"/>
              </a:xfrm>
              <a:prstGeom prst="rect">
                <a:avLst/>
              </a:prstGeom>
              <a:solidFill>
                <a:schemeClr val="accent6"/>
              </a:solidFill>
              <a:ln w="9525">
                <a:solidFill>
                  <a:schemeClr val="tx1"/>
                </a:solidFill>
                <a:miter lim="800000"/>
                <a:headEnd/>
                <a:tailEnd/>
              </a:ln>
            </p:spPr>
            <p:txBody>
              <a:bodyPr anchor="ctr">
                <a:noAutofit/>
              </a:bodyPr>
              <a:lstStyle/>
              <a:p>
                <a:pPr algn="ctr">
                  <a:spcBef>
                    <a:spcPct val="50000"/>
                  </a:spcBef>
                </a:pPr>
                <a:r>
                  <a:rPr lang="en-GB" sz="2400" dirty="0">
                    <a:solidFill>
                      <a:schemeClr val="bg2"/>
                    </a:solidFill>
                    <a:latin typeface="+mj-lt"/>
                  </a:rPr>
                  <a:t>Outcome</a:t>
                </a:r>
                <a:endParaRPr lang="en-GB" sz="3600" dirty="0">
                  <a:solidFill>
                    <a:schemeClr val="bg2"/>
                  </a:solidFill>
                  <a:latin typeface="+mj-lt"/>
                </a:endParaRPr>
              </a:p>
            </p:txBody>
          </p:sp>
        </p:grpSp>
        <p:grpSp>
          <p:nvGrpSpPr>
            <p:cNvPr id="34" name="Group 33">
              <a:extLst>
                <a:ext uri="{FF2B5EF4-FFF2-40B4-BE49-F238E27FC236}">
                  <a16:creationId xmlns:a16="http://schemas.microsoft.com/office/drawing/2014/main" id="{3809E98D-F155-4545-B95C-81387CA96756}"/>
                </a:ext>
              </a:extLst>
            </p:cNvPr>
            <p:cNvGrpSpPr/>
            <p:nvPr/>
          </p:nvGrpSpPr>
          <p:grpSpPr>
            <a:xfrm>
              <a:off x="184013" y="1408382"/>
              <a:ext cx="2336079" cy="4221775"/>
              <a:chOff x="184013" y="1408382"/>
              <a:chExt cx="2336079" cy="4221775"/>
            </a:xfrm>
          </p:grpSpPr>
          <p:sp>
            <p:nvSpPr>
              <p:cNvPr id="1071137" name="Text Box 33"/>
              <p:cNvSpPr txBox="1">
                <a:spLocks noChangeArrowheads="1"/>
              </p:cNvSpPr>
              <p:nvPr/>
            </p:nvSpPr>
            <p:spPr bwMode="auto">
              <a:xfrm>
                <a:off x="184013" y="1408382"/>
                <a:ext cx="2336079" cy="4221775"/>
              </a:xfrm>
              <a:prstGeom prst="rect">
                <a:avLst/>
              </a:prstGeom>
              <a:noFill/>
              <a:ln w="9525">
                <a:solidFill>
                  <a:schemeClr val="accent2"/>
                </a:solidFill>
                <a:prstDash val="dash"/>
                <a:miter lim="800000"/>
                <a:headEnd/>
                <a:tailEnd/>
              </a:ln>
            </p:spPr>
            <p:txBody>
              <a:bodyPr/>
              <a:lstStyle/>
              <a:p>
                <a:pPr algn="ctr">
                  <a:spcBef>
                    <a:spcPct val="50000"/>
                  </a:spcBef>
                </a:pPr>
                <a:r>
                  <a:rPr lang="en-GB" i="1" dirty="0">
                    <a:solidFill>
                      <a:schemeClr val="bg2"/>
                    </a:solidFill>
                    <a:latin typeface="+mj-lt"/>
                  </a:rPr>
                  <a:t>Bias arising from the randomization process</a:t>
                </a:r>
              </a:p>
            </p:txBody>
          </p:sp>
          <p:grpSp>
            <p:nvGrpSpPr>
              <p:cNvPr id="28" name="Group 27">
                <a:extLst>
                  <a:ext uri="{FF2B5EF4-FFF2-40B4-BE49-F238E27FC236}">
                    <a16:creationId xmlns:a16="http://schemas.microsoft.com/office/drawing/2014/main" id="{5C9B72FB-FA65-4DC2-9044-5450C5318393}"/>
                  </a:ext>
                </a:extLst>
              </p:cNvPr>
              <p:cNvGrpSpPr/>
              <p:nvPr/>
            </p:nvGrpSpPr>
            <p:grpSpPr>
              <a:xfrm>
                <a:off x="1218425" y="4162513"/>
                <a:ext cx="1029939" cy="1232881"/>
                <a:chOff x="249086" y="2468774"/>
                <a:chExt cx="1212307" cy="1451184"/>
              </a:xfrm>
            </p:grpSpPr>
            <p:pic>
              <p:nvPicPr>
                <p:cNvPr id="27" name="Picture 26">
                  <a:extLst>
                    <a:ext uri="{FF2B5EF4-FFF2-40B4-BE49-F238E27FC236}">
                      <a16:creationId xmlns:a16="http://schemas.microsoft.com/office/drawing/2014/main" id="{CAE674AE-BE3C-4318-A49C-A6B918EC5544}"/>
                    </a:ext>
                  </a:extLst>
                </p:cNvPr>
                <p:cNvPicPr>
                  <a:picLocks noChangeAspect="1"/>
                </p:cNvPicPr>
                <p:nvPr/>
              </p:nvPicPr>
              <p:blipFill>
                <a:blip r:embed="rId6"/>
                <a:stretch>
                  <a:fillRect/>
                </a:stretch>
              </p:blipFill>
              <p:spPr>
                <a:xfrm rot="8578860">
                  <a:off x="249086" y="3152004"/>
                  <a:ext cx="1212307" cy="767954"/>
                </a:xfrm>
                <a:prstGeom prst="rect">
                  <a:avLst/>
                </a:prstGeom>
              </p:spPr>
            </p:pic>
            <p:pic>
              <p:nvPicPr>
                <p:cNvPr id="25" name="Picture 24" descr="A picture containing object, clock&#10;&#10;Description automatically generated">
                  <a:extLst>
                    <a:ext uri="{FF2B5EF4-FFF2-40B4-BE49-F238E27FC236}">
                      <a16:creationId xmlns:a16="http://schemas.microsoft.com/office/drawing/2014/main" id="{77D2D378-7A61-46C8-A91B-50566722C3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537422">
                  <a:off x="267686" y="2468774"/>
                  <a:ext cx="983759" cy="983759"/>
                </a:xfrm>
                <a:prstGeom prst="rect">
                  <a:avLst/>
                </a:prstGeom>
              </p:spPr>
            </p:pic>
          </p:grpSp>
        </p:grpSp>
      </p:grpSp>
    </p:spTree>
    <p:extLst>
      <p:ext uri="{BB962C8B-B14F-4D97-AF65-F5344CB8AC3E}">
        <p14:creationId xmlns:p14="http://schemas.microsoft.com/office/powerpoint/2010/main" val="158650904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009004-AAAA-4780-B3F7-D849AE1F0394}"/>
              </a:ext>
            </a:extLst>
          </p:cNvPr>
          <p:cNvSpPr>
            <a:spLocks noGrp="1"/>
          </p:cNvSpPr>
          <p:nvPr>
            <p:ph type="title"/>
          </p:nvPr>
        </p:nvSpPr>
        <p:spPr>
          <a:xfrm>
            <a:off x="2416030" y="190877"/>
            <a:ext cx="5937857" cy="1094086"/>
          </a:xfrm>
        </p:spPr>
        <p:txBody>
          <a:bodyPr/>
          <a:lstStyle/>
          <a:p>
            <a:r>
              <a:rPr lang="en-GB" dirty="0"/>
              <a:t>Bias in measurement of the outcome</a:t>
            </a:r>
          </a:p>
        </p:txBody>
      </p:sp>
      <p:sp>
        <p:nvSpPr>
          <p:cNvPr id="5" name="Content Placeholder 4">
            <a:extLst>
              <a:ext uri="{FF2B5EF4-FFF2-40B4-BE49-F238E27FC236}">
                <a16:creationId xmlns:a16="http://schemas.microsoft.com/office/drawing/2014/main" id="{E4565479-B868-43E9-9C89-E91A854D3BC4}"/>
              </a:ext>
            </a:extLst>
          </p:cNvPr>
          <p:cNvSpPr>
            <a:spLocks noGrp="1"/>
          </p:cNvSpPr>
          <p:nvPr>
            <p:ph idx="1"/>
          </p:nvPr>
        </p:nvSpPr>
        <p:spPr>
          <a:xfrm>
            <a:off x="230818" y="1642369"/>
            <a:ext cx="7559869" cy="5015883"/>
          </a:xfrm>
        </p:spPr>
        <p:txBody>
          <a:bodyPr/>
          <a:lstStyle/>
          <a:p>
            <a:r>
              <a:rPr lang="en-GB" dirty="0"/>
              <a:t>Need to consider:</a:t>
            </a:r>
          </a:p>
          <a:p>
            <a:pPr lvl="1"/>
            <a:r>
              <a:rPr lang="en-GB" dirty="0"/>
              <a:t>whether method of measuring the outcome is appropriate</a:t>
            </a:r>
          </a:p>
          <a:p>
            <a:pPr lvl="1"/>
            <a:r>
              <a:rPr lang="en-GB" dirty="0"/>
              <a:t>whether measurement or ascertainment of outcome differs between intervention groups </a:t>
            </a:r>
          </a:p>
          <a:p>
            <a:pPr lvl="1"/>
            <a:r>
              <a:rPr lang="en-GB" dirty="0"/>
              <a:t>who is assessing the outcome</a:t>
            </a:r>
          </a:p>
          <a:p>
            <a:pPr lvl="1"/>
            <a:r>
              <a:rPr lang="en-GB" dirty="0"/>
              <a:t>whether outcome assessor is blinded to intervention assignment</a:t>
            </a:r>
          </a:p>
          <a:p>
            <a:pPr lvl="1"/>
            <a:r>
              <a:rPr lang="en-GB" dirty="0"/>
              <a:t>whether assessment of outcome is likely to be influenced by knowledge of intervention assignment </a:t>
            </a:r>
          </a:p>
          <a:p>
            <a:endParaRPr lang="en-GB" dirty="0"/>
          </a:p>
        </p:txBody>
      </p:sp>
    </p:spTree>
    <p:extLst>
      <p:ext uri="{BB962C8B-B14F-4D97-AF65-F5344CB8AC3E}">
        <p14:creationId xmlns:p14="http://schemas.microsoft.com/office/powerpoint/2010/main" val="1548945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4" name="Text Box 6"/>
          <p:cNvSpPr txBox="1">
            <a:spLocks noChangeArrowheads="1"/>
          </p:cNvSpPr>
          <p:nvPr/>
        </p:nvSpPr>
        <p:spPr bwMode="auto">
          <a:xfrm>
            <a:off x="261481" y="2801476"/>
            <a:ext cx="2396255" cy="2568575"/>
          </a:xfrm>
          <a:prstGeom prst="rect">
            <a:avLst/>
          </a:prstGeom>
          <a:noFill/>
          <a:ln w="12700">
            <a:noFill/>
            <a:miter lim="800000"/>
            <a:headEnd/>
            <a:tailEnd/>
          </a:ln>
          <a:effectLst/>
        </p:spPr>
        <p:txBody>
          <a:bodyPr/>
          <a:lstStyle/>
          <a:p>
            <a:pPr marL="180000" indent="-180000">
              <a:buFont typeface="Arial" pitchFamily="34" charset="0"/>
              <a:buChar char="•"/>
              <a:defRPr/>
            </a:pPr>
            <a:r>
              <a:rPr lang="en-GB" sz="2200" dirty="0">
                <a:latin typeface="+mj-lt"/>
                <a:cs typeface="Arial" charset="0"/>
              </a:rPr>
              <a:t>bias can occur in well-conducted studies</a:t>
            </a:r>
            <a:br>
              <a:rPr lang="en-GB" sz="2200" dirty="0">
                <a:latin typeface="+mj-lt"/>
                <a:cs typeface="Arial" charset="0"/>
              </a:rPr>
            </a:br>
            <a:endParaRPr lang="en-GB" sz="2200" dirty="0">
              <a:latin typeface="+mj-lt"/>
              <a:cs typeface="Arial" charset="0"/>
            </a:endParaRPr>
          </a:p>
          <a:p>
            <a:pPr marL="180000" indent="-180000">
              <a:buFont typeface="Arial" pitchFamily="34" charset="0"/>
              <a:buChar char="•"/>
              <a:defRPr/>
            </a:pPr>
            <a:r>
              <a:rPr lang="en-GB" sz="2200" dirty="0">
                <a:latin typeface="+mj-lt"/>
                <a:cs typeface="Arial" charset="0"/>
              </a:rPr>
              <a:t>not all methodological flaws introduce bias</a:t>
            </a:r>
          </a:p>
          <a:p>
            <a:pPr marL="180000" indent="-180000">
              <a:buFont typeface="Arial" pitchFamily="34" charset="0"/>
              <a:buChar char="•"/>
              <a:defRPr/>
            </a:pPr>
            <a:endParaRPr lang="en-US" sz="2200" dirty="0">
              <a:latin typeface="+mj-lt"/>
              <a:cs typeface="Arial" charset="0"/>
            </a:endParaRPr>
          </a:p>
        </p:txBody>
      </p:sp>
      <p:grpSp>
        <p:nvGrpSpPr>
          <p:cNvPr id="2" name="Group 1">
            <a:extLst>
              <a:ext uri="{FF2B5EF4-FFF2-40B4-BE49-F238E27FC236}">
                <a16:creationId xmlns:a16="http://schemas.microsoft.com/office/drawing/2014/main" id="{7D0DDBA3-E5A1-4ED1-A4C2-C83CD4CC1A04}"/>
              </a:ext>
            </a:extLst>
          </p:cNvPr>
          <p:cNvGrpSpPr/>
          <p:nvPr/>
        </p:nvGrpSpPr>
        <p:grpSpPr>
          <a:xfrm>
            <a:off x="2848736" y="1793414"/>
            <a:ext cx="2371725" cy="4344627"/>
            <a:chOff x="2979371" y="1793414"/>
            <a:chExt cx="2371725" cy="4344627"/>
          </a:xfrm>
        </p:grpSpPr>
        <p:sp>
          <p:nvSpPr>
            <p:cNvPr id="8197" name="Text Box 7"/>
            <p:cNvSpPr txBox="1">
              <a:spLocks noChangeArrowheads="1"/>
            </p:cNvSpPr>
            <p:nvPr/>
          </p:nvSpPr>
          <p:spPr bwMode="auto">
            <a:xfrm>
              <a:off x="2979371" y="2801476"/>
              <a:ext cx="2371725" cy="333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marL="179388" indent="-179388"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80000" indent="-180000" eaLnBrk="1" hangingPunct="1">
                <a:spcBef>
                  <a:spcPct val="0"/>
                </a:spcBef>
                <a:defRPr/>
              </a:pPr>
              <a:r>
                <a:rPr lang="en-GB" altLang="en-US" sz="2200" dirty="0">
                  <a:latin typeface="+mj-lt"/>
                  <a:cs typeface="Arial" charset="0"/>
                </a:rPr>
                <a:t>good methods may have been used but not well reported</a:t>
              </a:r>
              <a:br>
                <a:rPr lang="en-GB" altLang="en-US" sz="2200" dirty="0">
                  <a:latin typeface="+mj-lt"/>
                  <a:cs typeface="Arial" charset="0"/>
                </a:rPr>
              </a:br>
              <a:endParaRPr lang="en-GB" altLang="en-US" sz="2200" dirty="0">
                <a:latin typeface="+mj-lt"/>
                <a:cs typeface="Arial" charset="0"/>
              </a:endParaRPr>
            </a:p>
            <a:p>
              <a:pPr marL="180000" indent="-180000" eaLnBrk="1" hangingPunct="1">
                <a:spcBef>
                  <a:spcPct val="0"/>
                </a:spcBef>
                <a:defRPr/>
              </a:pPr>
              <a:r>
                <a:rPr lang="en-GB" altLang="en-US" sz="2200" dirty="0">
                  <a:latin typeface="+mj-lt"/>
                  <a:cs typeface="Arial" charset="0"/>
                </a:rPr>
                <a:t>inappropriate  methods may have been used but not clearly described</a:t>
              </a:r>
            </a:p>
            <a:p>
              <a:pPr marL="180000" indent="-180000" eaLnBrk="1" hangingPunct="1">
                <a:spcBef>
                  <a:spcPct val="0"/>
                </a:spcBef>
                <a:defRPr/>
              </a:pPr>
              <a:endParaRPr lang="en-US" altLang="en-US" sz="2200" dirty="0">
                <a:latin typeface="+mj-lt"/>
                <a:cs typeface="Arial" charset="0"/>
              </a:endParaRPr>
            </a:p>
          </p:txBody>
        </p:sp>
        <p:sp>
          <p:nvSpPr>
            <p:cNvPr id="8198" name="Rectangle 5"/>
            <p:cNvSpPr>
              <a:spLocks noChangeArrowheads="1"/>
            </p:cNvSpPr>
            <p:nvPr/>
          </p:nvSpPr>
          <p:spPr bwMode="auto">
            <a:xfrm>
              <a:off x="2979371" y="1793414"/>
              <a:ext cx="2268000" cy="792162"/>
            </a:xfrm>
            <a:prstGeom prst="rect">
              <a:avLst/>
            </a:prstGeom>
            <a:solidFill>
              <a:schemeClr val="accent2"/>
            </a:solidFill>
            <a:ln w="12700">
              <a:solidFill>
                <a:schemeClr val="bg2"/>
              </a:solidFill>
              <a:miter lim="800000"/>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AU" altLang="en-US" b="1" dirty="0">
                  <a:solidFill>
                    <a:schemeClr val="bg1"/>
                  </a:solidFill>
                  <a:latin typeface="+mj-lt"/>
                </a:rPr>
                <a:t>Poor reporting</a:t>
              </a:r>
              <a:endParaRPr lang="en-US" altLang="en-US" b="1" dirty="0">
                <a:solidFill>
                  <a:schemeClr val="bg1"/>
                </a:solidFill>
                <a:latin typeface="+mj-lt"/>
              </a:endParaRPr>
            </a:p>
          </p:txBody>
        </p:sp>
      </p:grpSp>
      <p:sp>
        <p:nvSpPr>
          <p:cNvPr id="8199" name="Rectangle 15"/>
          <p:cNvSpPr>
            <a:spLocks noChangeArrowheads="1"/>
          </p:cNvSpPr>
          <p:nvPr/>
        </p:nvSpPr>
        <p:spPr bwMode="auto">
          <a:xfrm>
            <a:off x="261482" y="1793414"/>
            <a:ext cx="2268000" cy="792162"/>
          </a:xfrm>
          <a:prstGeom prst="rect">
            <a:avLst/>
          </a:prstGeom>
          <a:solidFill>
            <a:schemeClr val="accent2"/>
          </a:solidFill>
          <a:ln w="12700">
            <a:solidFill>
              <a:schemeClr val="bg2"/>
            </a:solidFill>
            <a:miter lim="800000"/>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AU" altLang="en-US" b="1" dirty="0">
                <a:solidFill>
                  <a:schemeClr val="bg1"/>
                </a:solidFill>
                <a:latin typeface="+mj-lt"/>
              </a:rPr>
              <a:t>Low quality</a:t>
            </a:r>
            <a:endParaRPr lang="en-US" altLang="en-US" b="1" dirty="0">
              <a:solidFill>
                <a:schemeClr val="bg1"/>
              </a:solidFill>
              <a:latin typeface="+mj-lt"/>
            </a:endParaRPr>
          </a:p>
        </p:txBody>
      </p:sp>
      <p:grpSp>
        <p:nvGrpSpPr>
          <p:cNvPr id="3" name="Group 2">
            <a:extLst>
              <a:ext uri="{FF2B5EF4-FFF2-40B4-BE49-F238E27FC236}">
                <a16:creationId xmlns:a16="http://schemas.microsoft.com/office/drawing/2014/main" id="{78F762A9-7881-4CB8-931B-F9E70E71F008}"/>
              </a:ext>
            </a:extLst>
          </p:cNvPr>
          <p:cNvGrpSpPr/>
          <p:nvPr/>
        </p:nvGrpSpPr>
        <p:grpSpPr>
          <a:xfrm>
            <a:off x="5411460" y="1793414"/>
            <a:ext cx="2268000" cy="3849740"/>
            <a:chOff x="5542095" y="1793414"/>
            <a:chExt cx="2268000" cy="3849740"/>
          </a:xfrm>
        </p:grpSpPr>
        <p:sp>
          <p:nvSpPr>
            <p:cNvPr id="8200" name="Rectangle 19"/>
            <p:cNvSpPr>
              <a:spLocks noChangeArrowheads="1"/>
            </p:cNvSpPr>
            <p:nvPr/>
          </p:nvSpPr>
          <p:spPr bwMode="auto">
            <a:xfrm>
              <a:off x="5542095" y="1793414"/>
              <a:ext cx="2268000" cy="792162"/>
            </a:xfrm>
            <a:prstGeom prst="rect">
              <a:avLst/>
            </a:prstGeom>
            <a:solidFill>
              <a:schemeClr val="accent2"/>
            </a:solidFill>
            <a:ln w="12700">
              <a:solidFill>
                <a:schemeClr val="bg2"/>
              </a:solidFill>
              <a:miter lim="800000"/>
              <a:headEnd/>
              <a:tailEnd/>
            </a:ln>
          </p:spPr>
          <p:txBody>
            <a:bodyPr wrap="none" anchor="ct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AU" altLang="en-US" b="1" dirty="0">
                  <a:solidFill>
                    <a:schemeClr val="bg1"/>
                  </a:solidFill>
                  <a:latin typeface="+mj-lt"/>
                </a:rPr>
                <a:t>Imprecision</a:t>
              </a:r>
              <a:endParaRPr lang="en-US" altLang="en-US" b="1" dirty="0">
                <a:solidFill>
                  <a:schemeClr val="bg1"/>
                </a:solidFill>
                <a:latin typeface="+mj-lt"/>
              </a:endParaRPr>
            </a:p>
          </p:txBody>
        </p:sp>
        <p:sp>
          <p:nvSpPr>
            <p:cNvPr id="672788" name="Text Box 20"/>
            <p:cNvSpPr txBox="1">
              <a:spLocks noChangeArrowheads="1"/>
            </p:cNvSpPr>
            <p:nvPr/>
          </p:nvSpPr>
          <p:spPr bwMode="auto">
            <a:xfrm>
              <a:off x="5542095" y="2801476"/>
              <a:ext cx="2232025" cy="2841678"/>
            </a:xfrm>
            <a:prstGeom prst="rect">
              <a:avLst/>
            </a:prstGeom>
            <a:noFill/>
            <a:ln w="12700">
              <a:noFill/>
              <a:miter lim="800000"/>
              <a:headEnd/>
              <a:tailEnd/>
            </a:ln>
            <a:effectLst/>
          </p:spPr>
          <p:txBody>
            <a:bodyPr/>
            <a:lstStyle/>
            <a:p>
              <a:pPr marL="180000" indent="-180000">
                <a:buFont typeface="Arial" pitchFamily="34" charset="0"/>
                <a:buChar char="•"/>
                <a:defRPr/>
              </a:pPr>
              <a:r>
                <a:rPr lang="en-US" sz="2200" dirty="0">
                  <a:latin typeface="+mj-lt"/>
                  <a:cs typeface="Arial" charset="0"/>
                </a:rPr>
                <a:t>error due to sampling variation</a:t>
              </a:r>
              <a:br>
                <a:rPr lang="en-US" sz="2200" dirty="0">
                  <a:latin typeface="+mj-lt"/>
                  <a:cs typeface="Arial" charset="0"/>
                </a:rPr>
              </a:br>
              <a:r>
                <a:rPr lang="en-US" sz="2200" dirty="0">
                  <a:latin typeface="+mj-lt"/>
                  <a:cs typeface="Arial" charset="0"/>
                </a:rPr>
                <a:t> </a:t>
              </a:r>
            </a:p>
            <a:p>
              <a:pPr marL="180000" indent="-180000">
                <a:buFont typeface="Arial" pitchFamily="34" charset="0"/>
                <a:buChar char="•"/>
                <a:defRPr/>
              </a:pPr>
              <a:r>
                <a:rPr lang="en-US" sz="2200" dirty="0">
                  <a:latin typeface="+mj-lt"/>
                  <a:cs typeface="Arial" charset="0"/>
                </a:rPr>
                <a:t>reflected in</a:t>
              </a:r>
              <a:br>
                <a:rPr lang="en-US" sz="2200" dirty="0">
                  <a:latin typeface="+mj-lt"/>
                  <a:cs typeface="Arial" charset="0"/>
                </a:rPr>
              </a:br>
              <a:r>
                <a:rPr lang="en-US" sz="2200" dirty="0">
                  <a:latin typeface="+mj-lt"/>
                  <a:cs typeface="Arial" charset="0"/>
                </a:rPr>
                <a:t>the confidence interval</a:t>
              </a:r>
            </a:p>
          </p:txBody>
        </p:sp>
      </p:grpSp>
      <p:sp>
        <p:nvSpPr>
          <p:cNvPr id="8195" name="Title 12"/>
          <p:cNvSpPr>
            <a:spLocks noGrp="1"/>
          </p:cNvSpPr>
          <p:nvPr>
            <p:ph type="title"/>
          </p:nvPr>
        </p:nvSpPr>
        <p:spPr>
          <a:xfrm>
            <a:off x="2416030" y="190877"/>
            <a:ext cx="5937857" cy="1094086"/>
          </a:xfrm>
          <a:prstGeom prst="rect">
            <a:avLst/>
          </a:prstGeom>
        </p:spPr>
        <p:txBody>
          <a:bodyPr/>
          <a:lstStyle/>
          <a:p>
            <a:r>
              <a:rPr lang="en-AU" altLang="en-US" dirty="0"/>
              <a:t>Bias is not the same as…</a:t>
            </a:r>
          </a:p>
        </p:txBody>
      </p:sp>
    </p:spTree>
    <p:extLst>
      <p:ext uri="{BB962C8B-B14F-4D97-AF65-F5344CB8AC3E}">
        <p14:creationId xmlns:p14="http://schemas.microsoft.com/office/powerpoint/2010/main" val="2917026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416030" y="190877"/>
            <a:ext cx="5937857" cy="1094086"/>
          </a:xfrm>
          <a:prstGeom prst="rect">
            <a:avLst/>
          </a:prstGeom>
        </p:spPr>
        <p:txBody>
          <a:bodyPr/>
          <a:lstStyle/>
          <a:p>
            <a:r>
              <a:rPr lang="en-US" altLang="en-US" dirty="0"/>
              <a:t>Blinding of outcome assessment</a:t>
            </a:r>
            <a:endParaRPr lang="en-AU" altLang="en-US" dirty="0"/>
          </a:p>
        </p:txBody>
      </p:sp>
      <p:sp>
        <p:nvSpPr>
          <p:cNvPr id="22531" name="Rectangle 3"/>
          <p:cNvSpPr>
            <a:spLocks noGrp="1" noChangeArrowheads="1"/>
          </p:cNvSpPr>
          <p:nvPr>
            <p:ph idx="1"/>
          </p:nvPr>
        </p:nvSpPr>
        <p:spPr>
          <a:xfrm>
            <a:off x="230819" y="1642369"/>
            <a:ext cx="6807544" cy="5015883"/>
          </a:xfrm>
          <a:prstGeom prst="rect">
            <a:avLst/>
          </a:prstGeom>
        </p:spPr>
        <p:txBody>
          <a:bodyPr/>
          <a:lstStyle/>
          <a:p>
            <a:pPr lvl="1"/>
            <a:r>
              <a:rPr lang="en-US" altLang="en-US" dirty="0"/>
              <a:t>avoids knowledge of intervention received affecting measurement of the outcome</a:t>
            </a:r>
          </a:p>
          <a:p>
            <a:pPr lvl="1"/>
            <a:r>
              <a:rPr lang="en-US" altLang="en-US" dirty="0"/>
              <a:t>assess carefully</a:t>
            </a:r>
          </a:p>
          <a:p>
            <a:pPr lvl="2"/>
            <a:r>
              <a:rPr lang="en-US" altLang="en-US" dirty="0"/>
              <a:t>blinding of outcome assessors may be feasible even where blinding of participants and care providers is not</a:t>
            </a:r>
          </a:p>
          <a:p>
            <a:pPr lvl="2"/>
            <a:r>
              <a:rPr lang="en-US" altLang="en-US" dirty="0"/>
              <a:t>remember that participants and </a:t>
            </a:r>
            <a:r>
              <a:rPr lang="en-US" altLang="en-US" dirty="0" err="1"/>
              <a:t>carers</a:t>
            </a:r>
            <a:r>
              <a:rPr lang="en-US" altLang="en-US" dirty="0"/>
              <a:t> may also be outcome assessors</a:t>
            </a:r>
          </a:p>
          <a:p>
            <a:pPr lvl="2"/>
            <a:r>
              <a:rPr lang="en-US" altLang="en-US" dirty="0"/>
              <a:t>is it likely that blinding was broken?</a:t>
            </a:r>
          </a:p>
          <a:p>
            <a:pPr lvl="2"/>
            <a:r>
              <a:rPr lang="en-US" altLang="en-US" dirty="0"/>
              <a:t>the terms “single-blind” and “double-blind” do not tell us who was blinded</a:t>
            </a:r>
          </a:p>
          <a:p>
            <a:pPr lvl="2"/>
            <a:endParaRPr lang="en-US" altLang="en-US" dirty="0"/>
          </a:p>
        </p:txBody>
      </p:sp>
    </p:spTree>
    <p:extLst>
      <p:ext uri="{BB962C8B-B14F-4D97-AF65-F5344CB8AC3E}">
        <p14:creationId xmlns:p14="http://schemas.microsoft.com/office/powerpoint/2010/main" val="384777048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416030" y="190877"/>
            <a:ext cx="5937857" cy="1094086"/>
          </a:xfrm>
          <a:prstGeom prst="rect">
            <a:avLst/>
          </a:prstGeom>
        </p:spPr>
        <p:txBody>
          <a:bodyPr/>
          <a:lstStyle/>
          <a:p>
            <a:r>
              <a:rPr lang="en-US" altLang="en-US" dirty="0"/>
              <a:t>Blinding of outcome assessment</a:t>
            </a:r>
            <a:endParaRPr lang="en-AU" altLang="en-US" dirty="0"/>
          </a:p>
        </p:txBody>
      </p:sp>
      <p:sp>
        <p:nvSpPr>
          <p:cNvPr id="23555" name="Rectangle 3"/>
          <p:cNvSpPr>
            <a:spLocks noGrp="1" noChangeArrowheads="1"/>
          </p:cNvSpPr>
          <p:nvPr>
            <p:ph idx="1"/>
          </p:nvPr>
        </p:nvSpPr>
        <p:spPr>
          <a:xfrm>
            <a:off x="230819" y="1642369"/>
            <a:ext cx="6807544" cy="5015883"/>
          </a:xfrm>
          <a:prstGeom prst="rect">
            <a:avLst/>
          </a:prstGeom>
        </p:spPr>
        <p:txBody>
          <a:bodyPr/>
          <a:lstStyle/>
          <a:p>
            <a:r>
              <a:rPr lang="en-US" altLang="en-US" dirty="0">
                <a:solidFill>
                  <a:srgbClr val="00B050"/>
                </a:solidFill>
              </a:rPr>
              <a:t>Low risk of bias</a:t>
            </a:r>
          </a:p>
          <a:p>
            <a:pPr lvl="1"/>
            <a:r>
              <a:rPr lang="en-US" altLang="en-US" dirty="0"/>
              <a:t>blinding implemented, and unlikely that the blinding could have been broken</a:t>
            </a:r>
          </a:p>
          <a:p>
            <a:pPr lvl="1"/>
            <a:r>
              <a:rPr lang="en-US" altLang="en-US" dirty="0"/>
              <a:t>no blinding, but measurement unlikely to be influenced by knowledge of the intervention assignment</a:t>
            </a:r>
          </a:p>
          <a:p>
            <a:endParaRPr lang="en-US" altLang="en-US" dirty="0"/>
          </a:p>
          <a:p>
            <a:r>
              <a:rPr lang="en-US" altLang="en-US" dirty="0">
                <a:solidFill>
                  <a:srgbClr val="FF0000"/>
                </a:solidFill>
              </a:rPr>
              <a:t>High risk of bias</a:t>
            </a:r>
          </a:p>
          <a:p>
            <a:pPr lvl="1"/>
            <a:r>
              <a:rPr lang="en-GB" altLang="en-US" dirty="0"/>
              <a:t>no blinding or broken blinding, and measurement likely to be influenced</a:t>
            </a:r>
            <a:endParaRPr lang="en-US" altLang="en-US" dirty="0"/>
          </a:p>
        </p:txBody>
      </p:sp>
    </p:spTree>
    <p:extLst>
      <p:ext uri="{BB962C8B-B14F-4D97-AF65-F5344CB8AC3E}">
        <p14:creationId xmlns:p14="http://schemas.microsoft.com/office/powerpoint/2010/main" val="147297944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10" name="Rectangle 6"/>
          <p:cNvSpPr>
            <a:spLocks noGrp="1" noChangeArrowheads="1"/>
          </p:cNvSpPr>
          <p:nvPr>
            <p:ph type="title"/>
          </p:nvPr>
        </p:nvSpPr>
        <p:spPr>
          <a:prstGeom prst="rect">
            <a:avLst/>
          </a:prstGeom>
        </p:spPr>
        <p:txBody>
          <a:bodyPr/>
          <a:lstStyle/>
          <a:p>
            <a:r>
              <a:rPr lang="en-AU" dirty="0"/>
              <a:t>Risk of bias in randomized trials</a:t>
            </a:r>
          </a:p>
        </p:txBody>
      </p:sp>
      <p:grpSp>
        <p:nvGrpSpPr>
          <p:cNvPr id="4" name="Group 3">
            <a:extLst>
              <a:ext uri="{FF2B5EF4-FFF2-40B4-BE49-F238E27FC236}">
                <a16:creationId xmlns:a16="http://schemas.microsoft.com/office/drawing/2014/main" id="{FF471EEE-2428-45D5-AD6C-3F5999EA0E4A}"/>
              </a:ext>
            </a:extLst>
          </p:cNvPr>
          <p:cNvGrpSpPr/>
          <p:nvPr/>
        </p:nvGrpSpPr>
        <p:grpSpPr>
          <a:xfrm>
            <a:off x="184013" y="1406102"/>
            <a:ext cx="8734500" cy="5326506"/>
            <a:chOff x="184013" y="1406102"/>
            <a:chExt cx="8734500" cy="5326506"/>
          </a:xfrm>
        </p:grpSpPr>
        <p:pic>
          <p:nvPicPr>
            <p:cNvPr id="37" name="Picture 36">
              <a:extLst>
                <a:ext uri="{FF2B5EF4-FFF2-40B4-BE49-F238E27FC236}">
                  <a16:creationId xmlns:a16="http://schemas.microsoft.com/office/drawing/2014/main" id="{350F1808-D45E-45AB-8C2A-F5F2106AA24E}"/>
                </a:ext>
              </a:extLst>
            </p:cNvPr>
            <p:cNvPicPr>
              <a:picLocks noChangeAspect="1"/>
            </p:cNvPicPr>
            <p:nvPr/>
          </p:nvPicPr>
          <p:blipFill>
            <a:blip r:embed="rId3"/>
            <a:stretch>
              <a:fillRect/>
            </a:stretch>
          </p:blipFill>
          <p:spPr>
            <a:xfrm>
              <a:off x="7145317" y="2226133"/>
              <a:ext cx="1407413" cy="713984"/>
            </a:xfrm>
            <a:prstGeom prst="rect">
              <a:avLst/>
            </a:prstGeom>
          </p:spPr>
        </p:pic>
        <p:grpSp>
          <p:nvGrpSpPr>
            <p:cNvPr id="36" name="Group 35">
              <a:extLst>
                <a:ext uri="{FF2B5EF4-FFF2-40B4-BE49-F238E27FC236}">
                  <a16:creationId xmlns:a16="http://schemas.microsoft.com/office/drawing/2014/main" id="{A7F9EC53-65C9-4AFD-8BBD-74CCAFB00BD7}"/>
                </a:ext>
              </a:extLst>
            </p:cNvPr>
            <p:cNvGrpSpPr/>
            <p:nvPr/>
          </p:nvGrpSpPr>
          <p:grpSpPr>
            <a:xfrm>
              <a:off x="4504326" y="1411272"/>
              <a:ext cx="2109043" cy="4218884"/>
              <a:chOff x="4504326" y="1411272"/>
              <a:chExt cx="2109043" cy="4218884"/>
            </a:xfrm>
          </p:grpSpPr>
          <p:grpSp>
            <p:nvGrpSpPr>
              <p:cNvPr id="2" name="Group 3"/>
              <p:cNvGrpSpPr>
                <a:grpSpLocks/>
              </p:cNvGrpSpPr>
              <p:nvPr/>
            </p:nvGrpSpPr>
            <p:grpSpPr bwMode="auto">
              <a:xfrm>
                <a:off x="4504326" y="3215711"/>
                <a:ext cx="1394236" cy="2016128"/>
                <a:chOff x="3418" y="2395"/>
                <a:chExt cx="768" cy="1270"/>
              </a:xfrm>
            </p:grpSpPr>
            <p:cxnSp>
              <p:nvCxnSpPr>
                <p:cNvPr id="24612" name="AutoShape 4"/>
                <p:cNvCxnSpPr>
                  <a:cxnSpLocks noChangeShapeType="1"/>
                </p:cNvCxnSpPr>
                <p:nvPr/>
              </p:nvCxnSpPr>
              <p:spPr bwMode="auto">
                <a:xfrm rot="16200000" flipH="1">
                  <a:off x="3167" y="2646"/>
                  <a:ext cx="1270" cy="768"/>
                </a:xfrm>
                <a:prstGeom prst="curvedConnector3">
                  <a:avLst>
                    <a:gd name="adj1" fmla="val -634"/>
                  </a:avLst>
                </a:prstGeom>
                <a:noFill/>
                <a:ln w="57150">
                  <a:solidFill>
                    <a:schemeClr val="accent3"/>
                  </a:solidFill>
                  <a:round/>
                  <a:headEnd/>
                  <a:tailEnd type="triangle" w="med" len="med"/>
                </a:ln>
              </p:spPr>
            </p:cxnSp>
            <p:cxnSp>
              <p:nvCxnSpPr>
                <p:cNvPr id="24613" name="AutoShape 5"/>
                <p:cNvCxnSpPr>
                  <a:cxnSpLocks noChangeShapeType="1"/>
                </p:cNvCxnSpPr>
                <p:nvPr/>
              </p:nvCxnSpPr>
              <p:spPr bwMode="auto">
                <a:xfrm>
                  <a:off x="3622" y="3153"/>
                  <a:ext cx="560" cy="317"/>
                </a:xfrm>
                <a:prstGeom prst="curvedConnector3">
                  <a:avLst>
                    <a:gd name="adj1" fmla="val 50000"/>
                  </a:avLst>
                </a:prstGeom>
                <a:noFill/>
                <a:ln w="57150">
                  <a:solidFill>
                    <a:schemeClr val="accent3"/>
                  </a:solidFill>
                  <a:round/>
                  <a:headEnd/>
                  <a:tailEnd/>
                </a:ln>
              </p:spPr>
            </p:cxnSp>
          </p:grpSp>
          <p:sp>
            <p:nvSpPr>
              <p:cNvPr id="1071139" name="Text Box 35"/>
              <p:cNvSpPr txBox="1">
                <a:spLocks noChangeArrowheads="1"/>
              </p:cNvSpPr>
              <p:nvPr/>
            </p:nvSpPr>
            <p:spPr bwMode="auto">
              <a:xfrm>
                <a:off x="5215106" y="1411272"/>
                <a:ext cx="1398263" cy="4218884"/>
              </a:xfrm>
              <a:prstGeom prst="rect">
                <a:avLst/>
              </a:prstGeom>
              <a:noFill/>
              <a:ln w="9525">
                <a:solidFill>
                  <a:schemeClr val="accent2"/>
                </a:solidFill>
                <a:prstDash val="dash"/>
                <a:miter lim="800000"/>
                <a:headEnd/>
                <a:tailEnd/>
              </a:ln>
            </p:spPr>
            <p:txBody>
              <a:bodyPr anchor="t"/>
              <a:lstStyle/>
              <a:p>
                <a:pPr algn="ctr">
                  <a:spcBef>
                    <a:spcPct val="50000"/>
                  </a:spcBef>
                </a:pPr>
                <a:r>
                  <a:rPr lang="en-GB" i="1" dirty="0">
                    <a:solidFill>
                      <a:schemeClr val="bg2"/>
                    </a:solidFill>
                    <a:latin typeface="+mj-lt"/>
                  </a:rPr>
                  <a:t>Bias due to missing outcome data</a:t>
                </a:r>
              </a:p>
            </p:txBody>
          </p:sp>
        </p:grpSp>
        <p:sp>
          <p:nvSpPr>
            <p:cNvPr id="1071140" name="Text Box 36"/>
            <p:cNvSpPr txBox="1">
              <a:spLocks noChangeArrowheads="1"/>
            </p:cNvSpPr>
            <p:nvPr/>
          </p:nvSpPr>
          <p:spPr bwMode="auto">
            <a:xfrm>
              <a:off x="6779537" y="1406102"/>
              <a:ext cx="2138976" cy="3516174"/>
            </a:xfrm>
            <a:prstGeom prst="rect">
              <a:avLst/>
            </a:prstGeom>
            <a:noFill/>
            <a:ln w="9525">
              <a:solidFill>
                <a:schemeClr val="accent2"/>
              </a:solidFill>
              <a:prstDash val="dash"/>
              <a:miter lim="800000"/>
              <a:headEnd/>
              <a:tailEnd/>
            </a:ln>
          </p:spPr>
          <p:txBody>
            <a:bodyPr/>
            <a:lstStyle/>
            <a:p>
              <a:pPr algn="ctr">
                <a:spcBef>
                  <a:spcPct val="50000"/>
                </a:spcBef>
              </a:pPr>
              <a:r>
                <a:rPr lang="en-GB" i="1" dirty="0">
                  <a:solidFill>
                    <a:schemeClr val="bg2"/>
                  </a:solidFill>
                  <a:latin typeface="+mj-lt"/>
                </a:rPr>
                <a:t>Bias in measurement of the outcome</a:t>
              </a:r>
            </a:p>
          </p:txBody>
        </p:sp>
        <p:grpSp>
          <p:nvGrpSpPr>
            <p:cNvPr id="35" name="Group 34">
              <a:extLst>
                <a:ext uri="{FF2B5EF4-FFF2-40B4-BE49-F238E27FC236}">
                  <a16:creationId xmlns:a16="http://schemas.microsoft.com/office/drawing/2014/main" id="{C4301BFA-10B2-405E-846E-8366D4FA5437}"/>
                </a:ext>
              </a:extLst>
            </p:cNvPr>
            <p:cNvGrpSpPr/>
            <p:nvPr/>
          </p:nvGrpSpPr>
          <p:grpSpPr>
            <a:xfrm>
              <a:off x="2712860" y="1408382"/>
              <a:ext cx="2336079" cy="4221774"/>
              <a:chOff x="2712860" y="1408382"/>
              <a:chExt cx="2336079" cy="4221774"/>
            </a:xfrm>
          </p:grpSpPr>
          <p:sp>
            <p:nvSpPr>
              <p:cNvPr id="12" name="Freeform: Shape 11">
                <a:extLst>
                  <a:ext uri="{FF2B5EF4-FFF2-40B4-BE49-F238E27FC236}">
                    <a16:creationId xmlns:a16="http://schemas.microsoft.com/office/drawing/2014/main" id="{B14F203C-8F03-4022-9134-EBBCE64F77D5}"/>
                  </a:ext>
                </a:extLst>
              </p:cNvPr>
              <p:cNvSpPr/>
              <p:nvPr/>
            </p:nvSpPr>
            <p:spPr bwMode="auto">
              <a:xfrm>
                <a:off x="3927304" y="2573343"/>
                <a:ext cx="914400" cy="300948"/>
              </a:xfrm>
              <a:custGeom>
                <a:avLst/>
                <a:gdLst>
                  <a:gd name="connsiteX0" fmla="*/ 0 w 914400"/>
                  <a:gd name="connsiteY0" fmla="*/ 239697 h 239697"/>
                  <a:gd name="connsiteX1" fmla="*/ 417251 w 914400"/>
                  <a:gd name="connsiteY1" fmla="*/ 177553 h 239697"/>
                  <a:gd name="connsiteX2" fmla="*/ 612559 w 914400"/>
                  <a:gd name="connsiteY2" fmla="*/ 53266 h 239697"/>
                  <a:gd name="connsiteX3" fmla="*/ 914400 w 914400"/>
                  <a:gd name="connsiteY3" fmla="*/ 0 h 239697"/>
                </a:gdLst>
                <a:ahLst/>
                <a:cxnLst>
                  <a:cxn ang="0">
                    <a:pos x="connsiteX0" y="connsiteY0"/>
                  </a:cxn>
                  <a:cxn ang="0">
                    <a:pos x="connsiteX1" y="connsiteY1"/>
                  </a:cxn>
                  <a:cxn ang="0">
                    <a:pos x="connsiteX2" y="connsiteY2"/>
                  </a:cxn>
                  <a:cxn ang="0">
                    <a:pos x="connsiteX3" y="connsiteY3"/>
                  </a:cxn>
                </a:cxnLst>
                <a:rect l="l" t="t" r="r" b="b"/>
                <a:pathLst>
                  <a:path w="914400" h="239697">
                    <a:moveTo>
                      <a:pt x="0" y="239697"/>
                    </a:moveTo>
                    <a:cubicBezTo>
                      <a:pt x="157579" y="224161"/>
                      <a:pt x="315158" y="208625"/>
                      <a:pt x="417251" y="177553"/>
                    </a:cubicBezTo>
                    <a:cubicBezTo>
                      <a:pt x="519344" y="146481"/>
                      <a:pt x="529701" y="82858"/>
                      <a:pt x="612559" y="53266"/>
                    </a:cubicBezTo>
                    <a:cubicBezTo>
                      <a:pt x="695417" y="23674"/>
                      <a:pt x="735367" y="72501"/>
                      <a:pt x="914400" y="0"/>
                    </a:cubicBezTo>
                  </a:path>
                </a:pathLst>
              </a:custGeom>
              <a:noFill/>
              <a:ln w="57150" cap="flat" cmpd="sng" algn="ctr">
                <a:solidFill>
                  <a:schemeClr val="accent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1071138" name="Text Box 34"/>
              <p:cNvSpPr txBox="1">
                <a:spLocks noChangeArrowheads="1"/>
              </p:cNvSpPr>
              <p:nvPr/>
            </p:nvSpPr>
            <p:spPr bwMode="auto">
              <a:xfrm>
                <a:off x="2712860" y="1408382"/>
                <a:ext cx="2336079" cy="4221774"/>
              </a:xfrm>
              <a:prstGeom prst="rect">
                <a:avLst/>
              </a:prstGeom>
              <a:noFill/>
              <a:ln w="9525">
                <a:solidFill>
                  <a:schemeClr val="accent2"/>
                </a:solidFill>
                <a:prstDash val="dash"/>
                <a:miter lim="800000"/>
                <a:headEnd/>
                <a:tailEnd/>
              </a:ln>
            </p:spPr>
            <p:txBody>
              <a:bodyPr/>
              <a:lstStyle/>
              <a:p>
                <a:pPr algn="ctr">
                  <a:spcBef>
                    <a:spcPct val="50000"/>
                  </a:spcBef>
                </a:pPr>
                <a:r>
                  <a:rPr lang="en-GB" i="1" dirty="0">
                    <a:solidFill>
                      <a:schemeClr val="bg2"/>
                    </a:solidFill>
                    <a:latin typeface="+mj-lt"/>
                  </a:rPr>
                  <a:t>Bias due to deviations from intended intervention</a:t>
                </a:r>
              </a:p>
            </p:txBody>
          </p:sp>
          <p:sp>
            <p:nvSpPr>
              <p:cNvPr id="33" name="Freeform: Shape 32">
                <a:extLst>
                  <a:ext uri="{FF2B5EF4-FFF2-40B4-BE49-F238E27FC236}">
                    <a16:creationId xmlns:a16="http://schemas.microsoft.com/office/drawing/2014/main" id="{3322C874-FA16-406B-9891-4B5D8B6D9B9E}"/>
                  </a:ext>
                </a:extLst>
              </p:cNvPr>
              <p:cNvSpPr/>
              <p:nvPr/>
            </p:nvSpPr>
            <p:spPr bwMode="auto">
              <a:xfrm rot="5400000">
                <a:off x="3088515" y="2244903"/>
                <a:ext cx="365546" cy="748899"/>
              </a:xfrm>
              <a:custGeom>
                <a:avLst/>
                <a:gdLst>
                  <a:gd name="connsiteX0" fmla="*/ 0 w 914400"/>
                  <a:gd name="connsiteY0" fmla="*/ 239697 h 239697"/>
                  <a:gd name="connsiteX1" fmla="*/ 417251 w 914400"/>
                  <a:gd name="connsiteY1" fmla="*/ 177553 h 239697"/>
                  <a:gd name="connsiteX2" fmla="*/ 612559 w 914400"/>
                  <a:gd name="connsiteY2" fmla="*/ 53266 h 239697"/>
                  <a:gd name="connsiteX3" fmla="*/ 914400 w 914400"/>
                  <a:gd name="connsiteY3" fmla="*/ 0 h 239697"/>
                </a:gdLst>
                <a:ahLst/>
                <a:cxnLst>
                  <a:cxn ang="0">
                    <a:pos x="connsiteX0" y="connsiteY0"/>
                  </a:cxn>
                  <a:cxn ang="0">
                    <a:pos x="connsiteX1" y="connsiteY1"/>
                  </a:cxn>
                  <a:cxn ang="0">
                    <a:pos x="connsiteX2" y="connsiteY2"/>
                  </a:cxn>
                  <a:cxn ang="0">
                    <a:pos x="connsiteX3" y="connsiteY3"/>
                  </a:cxn>
                </a:cxnLst>
                <a:rect l="l" t="t" r="r" b="b"/>
                <a:pathLst>
                  <a:path w="914400" h="239697">
                    <a:moveTo>
                      <a:pt x="0" y="239697"/>
                    </a:moveTo>
                    <a:cubicBezTo>
                      <a:pt x="157579" y="224161"/>
                      <a:pt x="315158" y="208625"/>
                      <a:pt x="417251" y="177553"/>
                    </a:cubicBezTo>
                    <a:cubicBezTo>
                      <a:pt x="519344" y="146481"/>
                      <a:pt x="529701" y="82858"/>
                      <a:pt x="612559" y="53266"/>
                    </a:cubicBezTo>
                    <a:cubicBezTo>
                      <a:pt x="695417" y="23674"/>
                      <a:pt x="735367" y="72501"/>
                      <a:pt x="914400" y="0"/>
                    </a:cubicBezTo>
                  </a:path>
                </a:pathLst>
              </a:custGeom>
              <a:noFill/>
              <a:ln w="57150" cap="flat" cmpd="sng" algn="ctr">
                <a:solidFill>
                  <a:schemeClr val="accent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grpSp>
        <p:grpSp>
          <p:nvGrpSpPr>
            <p:cNvPr id="41" name="Group 40">
              <a:extLst>
                <a:ext uri="{FF2B5EF4-FFF2-40B4-BE49-F238E27FC236}">
                  <a16:creationId xmlns:a16="http://schemas.microsoft.com/office/drawing/2014/main" id="{DBA0F9C6-2ADB-41C6-B468-4E39EB217D55}"/>
                </a:ext>
              </a:extLst>
            </p:cNvPr>
            <p:cNvGrpSpPr/>
            <p:nvPr/>
          </p:nvGrpSpPr>
          <p:grpSpPr>
            <a:xfrm>
              <a:off x="6779536" y="5113780"/>
              <a:ext cx="2138976" cy="1618828"/>
              <a:chOff x="6779536" y="5113780"/>
              <a:chExt cx="2138976" cy="1618828"/>
            </a:xfrm>
          </p:grpSpPr>
          <p:sp>
            <p:nvSpPr>
              <p:cNvPr id="1071141" name="Text Box 37"/>
              <p:cNvSpPr txBox="1">
                <a:spLocks noChangeArrowheads="1"/>
              </p:cNvSpPr>
              <p:nvPr/>
            </p:nvSpPr>
            <p:spPr bwMode="auto">
              <a:xfrm>
                <a:off x="6779536" y="5113780"/>
                <a:ext cx="2138976" cy="1618828"/>
              </a:xfrm>
              <a:prstGeom prst="rect">
                <a:avLst/>
              </a:prstGeom>
              <a:noFill/>
              <a:ln w="76200">
                <a:solidFill>
                  <a:schemeClr val="accent1">
                    <a:lumMod val="75000"/>
                    <a:lumOff val="25000"/>
                  </a:schemeClr>
                </a:solidFill>
                <a:prstDash val="solid"/>
                <a:miter lim="800000"/>
                <a:headEnd/>
                <a:tailEnd/>
              </a:ln>
            </p:spPr>
            <p:txBody>
              <a:bodyPr anchor="b"/>
              <a:lstStyle/>
              <a:p>
                <a:pPr algn="ctr">
                  <a:spcBef>
                    <a:spcPct val="50000"/>
                  </a:spcBef>
                </a:pPr>
                <a:r>
                  <a:rPr lang="en-GB" i="1" dirty="0">
                    <a:solidFill>
                      <a:schemeClr val="accent1">
                        <a:lumMod val="75000"/>
                        <a:lumOff val="25000"/>
                      </a:schemeClr>
                    </a:solidFill>
                    <a:latin typeface="+mj-lt"/>
                  </a:rPr>
                  <a:t>Bias in selection of the reported result</a:t>
                </a:r>
              </a:p>
            </p:txBody>
          </p:sp>
          <p:pic>
            <p:nvPicPr>
              <p:cNvPr id="13" name="Picture 12">
                <a:extLst>
                  <a:ext uri="{FF2B5EF4-FFF2-40B4-BE49-F238E27FC236}">
                    <a16:creationId xmlns:a16="http://schemas.microsoft.com/office/drawing/2014/main" id="{080CBC51-2FD4-44A2-AF97-5EB2E7BDAC72}"/>
                  </a:ext>
                </a:extLst>
              </p:cNvPr>
              <p:cNvPicPr>
                <a:picLocks noChangeAspect="1"/>
              </p:cNvPicPr>
              <p:nvPr/>
            </p:nvPicPr>
            <p:blipFill>
              <a:blip r:embed="rId4"/>
              <a:stretch>
                <a:fillRect/>
              </a:stretch>
            </p:blipFill>
            <p:spPr>
              <a:xfrm>
                <a:off x="8068127" y="5527381"/>
                <a:ext cx="566459" cy="539300"/>
              </a:xfrm>
              <a:prstGeom prst="rect">
                <a:avLst/>
              </a:prstGeom>
            </p:spPr>
          </p:pic>
          <p:sp>
            <p:nvSpPr>
              <p:cNvPr id="20" name="TextBox 19">
                <a:extLst>
                  <a:ext uri="{FF2B5EF4-FFF2-40B4-BE49-F238E27FC236}">
                    <a16:creationId xmlns:a16="http://schemas.microsoft.com/office/drawing/2014/main" id="{FE5BE201-D2FA-4163-AF42-9E0695150FB4}"/>
                  </a:ext>
                </a:extLst>
              </p:cNvPr>
              <p:cNvSpPr txBox="1"/>
              <p:nvPr/>
            </p:nvSpPr>
            <p:spPr>
              <a:xfrm>
                <a:off x="6981394" y="5182250"/>
                <a:ext cx="1325577" cy="830997"/>
              </a:xfrm>
              <a:prstGeom prst="rect">
                <a:avLst/>
              </a:prstGeom>
              <a:noFill/>
            </p:spPr>
            <p:txBody>
              <a:bodyPr wrap="square" rtlCol="0">
                <a:spAutoFit/>
              </a:bodyPr>
              <a:lstStyle/>
              <a:p>
                <a:r>
                  <a:rPr lang="en-GB" sz="1600" dirty="0"/>
                  <a:t>1.02     3.87</a:t>
                </a:r>
              </a:p>
              <a:p>
                <a:r>
                  <a:rPr lang="en-GB" sz="1600" dirty="0"/>
                  <a:t>2.20     4.32</a:t>
                </a:r>
              </a:p>
              <a:p>
                <a:r>
                  <a:rPr lang="en-GB" sz="1600" dirty="0"/>
                  <a:t>1.38     </a:t>
                </a:r>
                <a:r>
                  <a:rPr lang="en-GB" sz="1600" b="1" dirty="0">
                    <a:solidFill>
                      <a:srgbClr val="FF0000"/>
                    </a:solidFill>
                  </a:rPr>
                  <a:t>5.44</a:t>
                </a:r>
              </a:p>
            </p:txBody>
          </p:sp>
        </p:grpSp>
        <p:grpSp>
          <p:nvGrpSpPr>
            <p:cNvPr id="31" name="Group 30">
              <a:extLst>
                <a:ext uri="{FF2B5EF4-FFF2-40B4-BE49-F238E27FC236}">
                  <a16:creationId xmlns:a16="http://schemas.microsoft.com/office/drawing/2014/main" id="{B393825C-9D53-4FB6-92D5-DB1E6B77B6E1}"/>
                </a:ext>
              </a:extLst>
            </p:cNvPr>
            <p:cNvGrpSpPr/>
            <p:nvPr/>
          </p:nvGrpSpPr>
          <p:grpSpPr>
            <a:xfrm>
              <a:off x="344221" y="2864447"/>
              <a:ext cx="8396111" cy="1935470"/>
              <a:chOff x="344221" y="2864447"/>
              <a:chExt cx="8396111" cy="1935470"/>
            </a:xfrm>
          </p:grpSpPr>
          <p:sp>
            <p:nvSpPr>
              <p:cNvPr id="24606" name="Text Box 12"/>
              <p:cNvSpPr txBox="1">
                <a:spLocks noChangeArrowheads="1"/>
              </p:cNvSpPr>
              <p:nvPr/>
            </p:nvSpPr>
            <p:spPr bwMode="blackWhite">
              <a:xfrm>
                <a:off x="2889035" y="2864447"/>
                <a:ext cx="1980000" cy="720000"/>
              </a:xfrm>
              <a:prstGeom prst="rect">
                <a:avLst/>
              </a:prstGeom>
              <a:solidFill>
                <a:schemeClr val="bg2"/>
              </a:solidFill>
              <a:ln w="9525">
                <a:solidFill>
                  <a:schemeClr val="tx1"/>
                </a:solidFill>
                <a:miter lim="800000"/>
                <a:headEnd/>
                <a:tailEnd/>
              </a:ln>
            </p:spPr>
            <p:txBody>
              <a:bodyPr anchor="ctr">
                <a:noAutofit/>
              </a:bodyPr>
              <a:lstStyle/>
              <a:p>
                <a:pPr algn="ctr">
                  <a:spcBef>
                    <a:spcPct val="50000"/>
                  </a:spcBef>
                </a:pPr>
                <a:r>
                  <a:rPr lang="en-GB" sz="2400" dirty="0">
                    <a:solidFill>
                      <a:schemeClr val="accent6"/>
                    </a:solidFill>
                    <a:latin typeface="+mj-lt"/>
                  </a:rPr>
                  <a:t>Experimental</a:t>
                </a:r>
                <a:endParaRPr lang="en-GB" sz="3600" dirty="0">
                  <a:solidFill>
                    <a:schemeClr val="accent6"/>
                  </a:solidFill>
                  <a:latin typeface="+mj-lt"/>
                </a:endParaRPr>
              </a:p>
            </p:txBody>
          </p:sp>
          <p:sp>
            <p:nvSpPr>
              <p:cNvPr id="24607" name="Text Box 13"/>
              <p:cNvSpPr txBox="1">
                <a:spLocks noChangeArrowheads="1"/>
              </p:cNvSpPr>
              <p:nvPr/>
            </p:nvSpPr>
            <p:spPr bwMode="blackWhite">
              <a:xfrm>
                <a:off x="2889035" y="4079917"/>
                <a:ext cx="1980000" cy="720000"/>
              </a:xfrm>
              <a:prstGeom prst="rect">
                <a:avLst/>
              </a:prstGeom>
              <a:solidFill>
                <a:schemeClr val="bg2"/>
              </a:solidFill>
              <a:ln w="9525">
                <a:solidFill>
                  <a:schemeClr val="tx1"/>
                </a:solidFill>
                <a:miter lim="800000"/>
                <a:headEnd/>
                <a:tailEnd/>
              </a:ln>
            </p:spPr>
            <p:txBody>
              <a:bodyPr anchor="ctr">
                <a:noAutofit/>
              </a:bodyPr>
              <a:lstStyle/>
              <a:p>
                <a:pPr algn="ctr">
                  <a:spcBef>
                    <a:spcPct val="50000"/>
                  </a:spcBef>
                </a:pPr>
                <a:r>
                  <a:rPr lang="en-GB" sz="2400" dirty="0">
                    <a:solidFill>
                      <a:schemeClr val="accent6"/>
                    </a:solidFill>
                    <a:latin typeface="+mj-lt"/>
                  </a:rPr>
                  <a:t>Comparator</a:t>
                </a:r>
                <a:endParaRPr lang="en-GB" sz="3600" dirty="0">
                  <a:solidFill>
                    <a:schemeClr val="accent6"/>
                  </a:solidFill>
                  <a:latin typeface="+mj-lt"/>
                </a:endParaRPr>
              </a:p>
            </p:txBody>
          </p:sp>
          <p:sp>
            <p:nvSpPr>
              <p:cNvPr id="24603" name="Line 9"/>
              <p:cNvSpPr>
                <a:spLocks noChangeShapeType="1"/>
              </p:cNvSpPr>
              <p:nvPr/>
            </p:nvSpPr>
            <p:spPr bwMode="blackWhite">
              <a:xfrm flipV="1">
                <a:off x="4889130" y="4435974"/>
                <a:ext cx="2124000" cy="0"/>
              </a:xfrm>
              <a:prstGeom prst="line">
                <a:avLst/>
              </a:prstGeom>
              <a:noFill/>
              <a:ln w="38100">
                <a:solidFill>
                  <a:schemeClr val="tx1"/>
                </a:solidFill>
                <a:round/>
                <a:headEnd/>
                <a:tailEnd/>
              </a:ln>
            </p:spPr>
            <p:txBody>
              <a:bodyPr wrap="none" anchor="ctr"/>
              <a:lstStyle/>
              <a:p>
                <a:endParaRPr lang="en-GB">
                  <a:solidFill>
                    <a:srgbClr val="002060"/>
                  </a:solidFill>
                  <a:latin typeface="Calibri" panose="020F0502020204030204" pitchFamily="34" charset="0"/>
                </a:endParaRPr>
              </a:p>
            </p:txBody>
          </p:sp>
          <p:sp>
            <p:nvSpPr>
              <p:cNvPr id="24604" name="Line 10"/>
              <p:cNvSpPr>
                <a:spLocks noChangeShapeType="1"/>
              </p:cNvSpPr>
              <p:nvPr/>
            </p:nvSpPr>
            <p:spPr bwMode="blackWhite">
              <a:xfrm>
                <a:off x="4889130" y="3219467"/>
                <a:ext cx="2124000" cy="1"/>
              </a:xfrm>
              <a:prstGeom prst="line">
                <a:avLst/>
              </a:prstGeom>
              <a:noFill/>
              <a:ln w="38100">
                <a:solidFill>
                  <a:schemeClr val="tx1"/>
                </a:solidFill>
                <a:round/>
                <a:headEnd/>
                <a:tailEnd/>
              </a:ln>
            </p:spPr>
            <p:txBody>
              <a:bodyPr wrap="none" anchor="ctr"/>
              <a:lstStyle/>
              <a:p>
                <a:endParaRPr lang="en-GB">
                  <a:solidFill>
                    <a:srgbClr val="002060"/>
                  </a:solidFill>
                  <a:latin typeface="Calibri" panose="020F0502020204030204" pitchFamily="34" charset="0"/>
                </a:endParaRPr>
              </a:p>
            </p:txBody>
          </p:sp>
          <p:sp>
            <p:nvSpPr>
              <p:cNvPr id="24608" name="Line 14"/>
              <p:cNvSpPr>
                <a:spLocks noChangeShapeType="1"/>
              </p:cNvSpPr>
              <p:nvPr/>
            </p:nvSpPr>
            <p:spPr bwMode="blackWhite">
              <a:xfrm flipV="1">
                <a:off x="1301236" y="3213270"/>
                <a:ext cx="1595602" cy="612000"/>
              </a:xfrm>
              <a:prstGeom prst="line">
                <a:avLst/>
              </a:prstGeom>
              <a:noFill/>
              <a:ln w="38100">
                <a:solidFill>
                  <a:schemeClr val="tx1"/>
                </a:solidFill>
                <a:round/>
                <a:headEnd/>
                <a:tailEnd/>
              </a:ln>
            </p:spPr>
            <p:txBody>
              <a:bodyPr wrap="none" anchor="ctr"/>
              <a:lstStyle/>
              <a:p>
                <a:endParaRPr lang="en-GB">
                  <a:solidFill>
                    <a:srgbClr val="002060"/>
                  </a:solidFill>
                  <a:latin typeface="Calibri" panose="020F0502020204030204" pitchFamily="34" charset="0"/>
                </a:endParaRPr>
              </a:p>
            </p:txBody>
          </p:sp>
          <p:sp>
            <p:nvSpPr>
              <p:cNvPr id="24609" name="Line 15"/>
              <p:cNvSpPr>
                <a:spLocks noChangeShapeType="1"/>
              </p:cNvSpPr>
              <p:nvPr/>
            </p:nvSpPr>
            <p:spPr bwMode="blackWhite">
              <a:xfrm>
                <a:off x="1301672" y="3825407"/>
                <a:ext cx="1595166" cy="612000"/>
              </a:xfrm>
              <a:prstGeom prst="line">
                <a:avLst/>
              </a:prstGeom>
              <a:noFill/>
              <a:ln w="38100">
                <a:solidFill>
                  <a:schemeClr val="tx1"/>
                </a:solidFill>
                <a:round/>
                <a:headEnd/>
                <a:tailEnd/>
              </a:ln>
            </p:spPr>
            <p:txBody>
              <a:bodyPr wrap="none" anchor="ctr"/>
              <a:lstStyle/>
              <a:p>
                <a:endParaRPr lang="en-GB">
                  <a:solidFill>
                    <a:srgbClr val="002060"/>
                  </a:solidFill>
                  <a:latin typeface="Calibri" panose="020F0502020204030204" pitchFamily="34" charset="0"/>
                </a:endParaRPr>
              </a:p>
            </p:txBody>
          </p:sp>
          <p:pic>
            <p:nvPicPr>
              <p:cNvPr id="8" name="Picture 7">
                <a:extLst>
                  <a:ext uri="{FF2B5EF4-FFF2-40B4-BE49-F238E27FC236}">
                    <a16:creationId xmlns:a16="http://schemas.microsoft.com/office/drawing/2014/main" id="{057C8748-7679-47D1-BC25-62EDE7EDE3C3}"/>
                  </a:ext>
                </a:extLst>
              </p:cNvPr>
              <p:cNvPicPr>
                <a:picLocks noChangeAspect="1"/>
              </p:cNvPicPr>
              <p:nvPr/>
            </p:nvPicPr>
            <p:blipFill>
              <a:blip r:embed="rId5"/>
              <a:stretch>
                <a:fillRect/>
              </a:stretch>
            </p:blipFill>
            <p:spPr>
              <a:xfrm>
                <a:off x="344221" y="3320945"/>
                <a:ext cx="964350" cy="964350"/>
              </a:xfrm>
              <a:prstGeom prst="rect">
                <a:avLst/>
              </a:prstGeom>
            </p:spPr>
          </p:pic>
          <p:sp>
            <p:nvSpPr>
              <p:cNvPr id="38" name="Text Box 12">
                <a:extLst>
                  <a:ext uri="{FF2B5EF4-FFF2-40B4-BE49-F238E27FC236}">
                    <a16:creationId xmlns:a16="http://schemas.microsoft.com/office/drawing/2014/main" id="{1943F56A-8C8F-4DD5-8796-9C110549664C}"/>
                  </a:ext>
                </a:extLst>
              </p:cNvPr>
              <p:cNvSpPr txBox="1">
                <a:spLocks noChangeArrowheads="1"/>
              </p:cNvSpPr>
              <p:nvPr/>
            </p:nvSpPr>
            <p:spPr bwMode="blackWhite">
              <a:xfrm>
                <a:off x="6981394" y="2864447"/>
                <a:ext cx="1758938" cy="720000"/>
              </a:xfrm>
              <a:prstGeom prst="rect">
                <a:avLst/>
              </a:prstGeom>
              <a:solidFill>
                <a:schemeClr val="accent6"/>
              </a:solidFill>
              <a:ln w="9525">
                <a:solidFill>
                  <a:schemeClr val="tx1"/>
                </a:solidFill>
                <a:miter lim="800000"/>
                <a:headEnd/>
                <a:tailEnd/>
              </a:ln>
            </p:spPr>
            <p:txBody>
              <a:bodyPr anchor="ctr">
                <a:noAutofit/>
              </a:bodyPr>
              <a:lstStyle/>
              <a:p>
                <a:pPr algn="ctr">
                  <a:spcBef>
                    <a:spcPct val="50000"/>
                  </a:spcBef>
                </a:pPr>
                <a:r>
                  <a:rPr lang="en-GB" sz="2400" dirty="0">
                    <a:solidFill>
                      <a:schemeClr val="bg2"/>
                    </a:solidFill>
                    <a:latin typeface="+mj-lt"/>
                  </a:rPr>
                  <a:t>Outcome</a:t>
                </a:r>
                <a:endParaRPr lang="en-GB" sz="3600" dirty="0">
                  <a:solidFill>
                    <a:schemeClr val="bg2"/>
                  </a:solidFill>
                  <a:latin typeface="+mj-lt"/>
                </a:endParaRPr>
              </a:p>
            </p:txBody>
          </p:sp>
          <p:sp>
            <p:nvSpPr>
              <p:cNvPr id="39" name="Text Box 13">
                <a:extLst>
                  <a:ext uri="{FF2B5EF4-FFF2-40B4-BE49-F238E27FC236}">
                    <a16:creationId xmlns:a16="http://schemas.microsoft.com/office/drawing/2014/main" id="{72EF3FE3-AC89-4297-AB5A-38C565D97C64}"/>
                  </a:ext>
                </a:extLst>
              </p:cNvPr>
              <p:cNvSpPr txBox="1">
                <a:spLocks noChangeArrowheads="1"/>
              </p:cNvSpPr>
              <p:nvPr/>
            </p:nvSpPr>
            <p:spPr bwMode="blackWhite">
              <a:xfrm>
                <a:off x="6981394" y="4079917"/>
                <a:ext cx="1758938" cy="720000"/>
              </a:xfrm>
              <a:prstGeom prst="rect">
                <a:avLst/>
              </a:prstGeom>
              <a:solidFill>
                <a:schemeClr val="accent6"/>
              </a:solidFill>
              <a:ln w="9525">
                <a:solidFill>
                  <a:schemeClr val="tx1"/>
                </a:solidFill>
                <a:miter lim="800000"/>
                <a:headEnd/>
                <a:tailEnd/>
              </a:ln>
            </p:spPr>
            <p:txBody>
              <a:bodyPr anchor="ctr">
                <a:noAutofit/>
              </a:bodyPr>
              <a:lstStyle/>
              <a:p>
                <a:pPr algn="ctr">
                  <a:spcBef>
                    <a:spcPct val="50000"/>
                  </a:spcBef>
                </a:pPr>
                <a:r>
                  <a:rPr lang="en-GB" sz="2400" dirty="0">
                    <a:solidFill>
                      <a:schemeClr val="bg2"/>
                    </a:solidFill>
                    <a:latin typeface="+mj-lt"/>
                  </a:rPr>
                  <a:t>Outcome</a:t>
                </a:r>
                <a:endParaRPr lang="en-GB" sz="3600" dirty="0">
                  <a:solidFill>
                    <a:schemeClr val="bg2"/>
                  </a:solidFill>
                  <a:latin typeface="+mj-lt"/>
                </a:endParaRPr>
              </a:p>
            </p:txBody>
          </p:sp>
        </p:grpSp>
        <p:grpSp>
          <p:nvGrpSpPr>
            <p:cNvPr id="34" name="Group 33">
              <a:extLst>
                <a:ext uri="{FF2B5EF4-FFF2-40B4-BE49-F238E27FC236}">
                  <a16:creationId xmlns:a16="http://schemas.microsoft.com/office/drawing/2014/main" id="{3809E98D-F155-4545-B95C-81387CA96756}"/>
                </a:ext>
              </a:extLst>
            </p:cNvPr>
            <p:cNvGrpSpPr/>
            <p:nvPr/>
          </p:nvGrpSpPr>
          <p:grpSpPr>
            <a:xfrm>
              <a:off x="184013" y="1408382"/>
              <a:ext cx="2336079" cy="4221775"/>
              <a:chOff x="184013" y="1408382"/>
              <a:chExt cx="2336079" cy="4221775"/>
            </a:xfrm>
          </p:grpSpPr>
          <p:sp>
            <p:nvSpPr>
              <p:cNvPr id="1071137" name="Text Box 33"/>
              <p:cNvSpPr txBox="1">
                <a:spLocks noChangeArrowheads="1"/>
              </p:cNvSpPr>
              <p:nvPr/>
            </p:nvSpPr>
            <p:spPr bwMode="auto">
              <a:xfrm>
                <a:off x="184013" y="1408382"/>
                <a:ext cx="2336079" cy="4221775"/>
              </a:xfrm>
              <a:prstGeom prst="rect">
                <a:avLst/>
              </a:prstGeom>
              <a:noFill/>
              <a:ln w="9525">
                <a:solidFill>
                  <a:schemeClr val="accent2"/>
                </a:solidFill>
                <a:prstDash val="dash"/>
                <a:miter lim="800000"/>
                <a:headEnd/>
                <a:tailEnd/>
              </a:ln>
            </p:spPr>
            <p:txBody>
              <a:bodyPr/>
              <a:lstStyle/>
              <a:p>
                <a:pPr algn="ctr">
                  <a:spcBef>
                    <a:spcPct val="50000"/>
                  </a:spcBef>
                </a:pPr>
                <a:r>
                  <a:rPr lang="en-GB" i="1" dirty="0">
                    <a:solidFill>
                      <a:schemeClr val="bg2"/>
                    </a:solidFill>
                    <a:latin typeface="+mj-lt"/>
                  </a:rPr>
                  <a:t>Bias arising from the randomization process</a:t>
                </a:r>
              </a:p>
            </p:txBody>
          </p:sp>
          <p:grpSp>
            <p:nvGrpSpPr>
              <p:cNvPr id="28" name="Group 27">
                <a:extLst>
                  <a:ext uri="{FF2B5EF4-FFF2-40B4-BE49-F238E27FC236}">
                    <a16:creationId xmlns:a16="http://schemas.microsoft.com/office/drawing/2014/main" id="{5C9B72FB-FA65-4DC2-9044-5450C5318393}"/>
                  </a:ext>
                </a:extLst>
              </p:cNvPr>
              <p:cNvGrpSpPr/>
              <p:nvPr/>
            </p:nvGrpSpPr>
            <p:grpSpPr>
              <a:xfrm>
                <a:off x="1218425" y="4162513"/>
                <a:ext cx="1029939" cy="1232881"/>
                <a:chOff x="249086" y="2468774"/>
                <a:chExt cx="1212307" cy="1451184"/>
              </a:xfrm>
            </p:grpSpPr>
            <p:pic>
              <p:nvPicPr>
                <p:cNvPr id="27" name="Picture 26">
                  <a:extLst>
                    <a:ext uri="{FF2B5EF4-FFF2-40B4-BE49-F238E27FC236}">
                      <a16:creationId xmlns:a16="http://schemas.microsoft.com/office/drawing/2014/main" id="{CAE674AE-BE3C-4318-A49C-A6B918EC5544}"/>
                    </a:ext>
                  </a:extLst>
                </p:cNvPr>
                <p:cNvPicPr>
                  <a:picLocks noChangeAspect="1"/>
                </p:cNvPicPr>
                <p:nvPr/>
              </p:nvPicPr>
              <p:blipFill>
                <a:blip r:embed="rId6"/>
                <a:stretch>
                  <a:fillRect/>
                </a:stretch>
              </p:blipFill>
              <p:spPr>
                <a:xfrm rot="8578860">
                  <a:off x="249086" y="3152004"/>
                  <a:ext cx="1212307" cy="767954"/>
                </a:xfrm>
                <a:prstGeom prst="rect">
                  <a:avLst/>
                </a:prstGeom>
              </p:spPr>
            </p:pic>
            <p:pic>
              <p:nvPicPr>
                <p:cNvPr id="25" name="Picture 24" descr="A picture containing object, clock&#10;&#10;Description automatically generated">
                  <a:extLst>
                    <a:ext uri="{FF2B5EF4-FFF2-40B4-BE49-F238E27FC236}">
                      <a16:creationId xmlns:a16="http://schemas.microsoft.com/office/drawing/2014/main" id="{77D2D378-7A61-46C8-A91B-50566722C3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537422">
                  <a:off x="267686" y="2468774"/>
                  <a:ext cx="983759" cy="983759"/>
                </a:xfrm>
                <a:prstGeom prst="rect">
                  <a:avLst/>
                </a:prstGeom>
              </p:spPr>
            </p:pic>
          </p:grpSp>
        </p:grpSp>
      </p:grpSp>
    </p:spTree>
    <p:extLst>
      <p:ext uri="{BB962C8B-B14F-4D97-AF65-F5344CB8AC3E}">
        <p14:creationId xmlns:p14="http://schemas.microsoft.com/office/powerpoint/2010/main" val="89804455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B68733-583A-4389-A874-3E36452DB87A}"/>
              </a:ext>
            </a:extLst>
          </p:cNvPr>
          <p:cNvSpPr>
            <a:spLocks noGrp="1"/>
          </p:cNvSpPr>
          <p:nvPr>
            <p:ph type="title"/>
          </p:nvPr>
        </p:nvSpPr>
        <p:spPr/>
        <p:txBody>
          <a:bodyPr/>
          <a:lstStyle/>
          <a:p>
            <a:r>
              <a:rPr lang="en-GB" dirty="0"/>
              <a:t>Selective reporting vs selective non-reporting</a:t>
            </a:r>
          </a:p>
        </p:txBody>
      </p:sp>
      <p:grpSp>
        <p:nvGrpSpPr>
          <p:cNvPr id="37" name="Group 36">
            <a:extLst>
              <a:ext uri="{FF2B5EF4-FFF2-40B4-BE49-F238E27FC236}">
                <a16:creationId xmlns:a16="http://schemas.microsoft.com/office/drawing/2014/main" id="{D8B73AA7-D142-4DCB-9BBC-3CDAB2A24968}"/>
              </a:ext>
            </a:extLst>
          </p:cNvPr>
          <p:cNvGrpSpPr/>
          <p:nvPr/>
        </p:nvGrpSpPr>
        <p:grpSpPr>
          <a:xfrm>
            <a:off x="113056" y="2035146"/>
            <a:ext cx="4497048" cy="3753423"/>
            <a:chOff x="113056" y="2035146"/>
            <a:chExt cx="4497048" cy="3753423"/>
          </a:xfrm>
        </p:grpSpPr>
        <p:sp>
          <p:nvSpPr>
            <p:cNvPr id="7" name="Line 8">
              <a:extLst>
                <a:ext uri="{FF2B5EF4-FFF2-40B4-BE49-F238E27FC236}">
                  <a16:creationId xmlns:a16="http://schemas.microsoft.com/office/drawing/2014/main" id="{D9FBA92C-6F89-4B1E-A739-E4029146A444}"/>
                </a:ext>
              </a:extLst>
            </p:cNvPr>
            <p:cNvSpPr>
              <a:spLocks noChangeAspect="1" noChangeShapeType="1"/>
            </p:cNvSpPr>
            <p:nvPr/>
          </p:nvSpPr>
          <p:spPr bwMode="auto">
            <a:xfrm>
              <a:off x="698501" y="5788569"/>
              <a:ext cx="391160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 name="Line 14">
              <a:extLst>
                <a:ext uri="{FF2B5EF4-FFF2-40B4-BE49-F238E27FC236}">
                  <a16:creationId xmlns:a16="http://schemas.microsoft.com/office/drawing/2014/main" id="{528D79A4-925F-45B5-B044-12A6300DBD30}"/>
                </a:ext>
              </a:extLst>
            </p:cNvPr>
            <p:cNvSpPr>
              <a:spLocks noChangeAspect="1" noChangeShapeType="1"/>
            </p:cNvSpPr>
            <p:nvPr/>
          </p:nvSpPr>
          <p:spPr bwMode="auto">
            <a:xfrm flipH="1" flipV="1">
              <a:off x="1622446" y="2171701"/>
              <a:ext cx="0" cy="36122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 name="Rectangle 15">
              <a:extLst>
                <a:ext uri="{FF2B5EF4-FFF2-40B4-BE49-F238E27FC236}">
                  <a16:creationId xmlns:a16="http://schemas.microsoft.com/office/drawing/2014/main" id="{BE014C45-3AF4-4BDF-B8FC-432343A5C50B}"/>
                </a:ext>
              </a:extLst>
            </p:cNvPr>
            <p:cNvSpPr>
              <a:spLocks noChangeAspect="1" noChangeArrowheads="1"/>
            </p:cNvSpPr>
            <p:nvPr/>
          </p:nvSpPr>
          <p:spPr bwMode="auto">
            <a:xfrm>
              <a:off x="2956495" y="2199473"/>
              <a:ext cx="105891" cy="94883"/>
            </a:xfrm>
            <a:prstGeom prst="rect">
              <a:avLst/>
            </a:prstGeom>
            <a:solidFill>
              <a:schemeClr val="accent1">
                <a:lumMod val="75000"/>
              </a:schemeClr>
            </a:solidFill>
            <a:ln w="76200">
              <a:solidFill>
                <a:schemeClr val="accent1">
                  <a:lumMod val="75000"/>
                </a:schemeClr>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10" name="Freeform 16">
              <a:extLst>
                <a:ext uri="{FF2B5EF4-FFF2-40B4-BE49-F238E27FC236}">
                  <a16:creationId xmlns:a16="http://schemas.microsoft.com/office/drawing/2014/main" id="{794B7C1F-2186-4EA0-84CB-B62A899B5C2B}"/>
                </a:ext>
              </a:extLst>
            </p:cNvPr>
            <p:cNvSpPr>
              <a:spLocks noChangeAspect="1"/>
            </p:cNvSpPr>
            <p:nvPr/>
          </p:nvSpPr>
          <p:spPr bwMode="auto">
            <a:xfrm>
              <a:off x="1861533" y="2248072"/>
              <a:ext cx="2311586" cy="2315"/>
            </a:xfrm>
            <a:custGeom>
              <a:avLst/>
              <a:gdLst>
                <a:gd name="T0" fmla="*/ 734 w 1435"/>
                <a:gd name="T1" fmla="*/ 0 h 1"/>
                <a:gd name="T2" fmla="*/ 367 w 1435"/>
                <a:gd name="T3" fmla="*/ 0 h 1"/>
                <a:gd name="T4" fmla="*/ 0 w 1435"/>
                <a:gd name="T5" fmla="*/ 0 h 1"/>
                <a:gd name="T6" fmla="*/ 0 60000 65536"/>
                <a:gd name="T7" fmla="*/ 0 60000 65536"/>
                <a:gd name="T8" fmla="*/ 0 60000 65536"/>
                <a:gd name="T9" fmla="*/ 0 w 1435"/>
                <a:gd name="T10" fmla="*/ 0 h 1"/>
                <a:gd name="T11" fmla="*/ 1435 w 1435"/>
                <a:gd name="T12" fmla="*/ 1 h 1"/>
              </a:gdLst>
              <a:ahLst/>
              <a:cxnLst>
                <a:cxn ang="T6">
                  <a:pos x="T0" y="T1"/>
                </a:cxn>
                <a:cxn ang="T7">
                  <a:pos x="T2" y="T3"/>
                </a:cxn>
                <a:cxn ang="T8">
                  <a:pos x="T4" y="T5"/>
                </a:cxn>
              </a:cxnLst>
              <a:rect l="T9" t="T10" r="T11" b="T12"/>
              <a:pathLst>
                <a:path w="1435" h="1">
                  <a:moveTo>
                    <a:pt x="1435" y="0"/>
                  </a:moveTo>
                  <a:lnTo>
                    <a:pt x="718" y="0"/>
                  </a:lnTo>
                  <a:lnTo>
                    <a:pt x="0" y="0"/>
                  </a:lnTo>
                </a:path>
              </a:pathLst>
            </a:custGeom>
            <a:solidFill>
              <a:schemeClr val="tx1"/>
            </a:solidFill>
            <a:ln w="76200" cmpd="sng">
              <a:solidFill>
                <a:schemeClr val="accent1">
                  <a:lumMod val="75000"/>
                </a:schemeClr>
              </a:solidFill>
              <a:prstDash val="solid"/>
              <a:round/>
              <a:headEnd/>
              <a:tailEnd/>
            </a:ln>
          </p:spPr>
          <p:txBody>
            <a:bodyPr/>
            <a:lstStyle/>
            <a:p>
              <a:endParaRPr lang="en-GB"/>
            </a:p>
          </p:txBody>
        </p:sp>
        <p:sp>
          <p:nvSpPr>
            <p:cNvPr id="11" name="Rectangle 17">
              <a:extLst>
                <a:ext uri="{FF2B5EF4-FFF2-40B4-BE49-F238E27FC236}">
                  <a16:creationId xmlns:a16="http://schemas.microsoft.com/office/drawing/2014/main" id="{A7AD9E71-5E17-4496-900F-3C52BE980EE5}"/>
                </a:ext>
              </a:extLst>
            </p:cNvPr>
            <p:cNvSpPr>
              <a:spLocks noChangeAspect="1" noChangeArrowheads="1"/>
            </p:cNvSpPr>
            <p:nvPr/>
          </p:nvSpPr>
          <p:spPr bwMode="auto">
            <a:xfrm>
              <a:off x="2134737" y="2653056"/>
              <a:ext cx="189253" cy="192079"/>
            </a:xfrm>
            <a:prstGeom prst="rect">
              <a:avLst/>
            </a:prstGeom>
            <a:solidFill>
              <a:schemeClr val="accent1">
                <a:lumMod val="75000"/>
              </a:schemeClr>
            </a:solidFill>
            <a:ln w="76200">
              <a:solidFill>
                <a:schemeClr val="accent1">
                  <a:lumMod val="75000"/>
                </a:schemeClr>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12" name="Freeform 18">
              <a:extLst>
                <a:ext uri="{FF2B5EF4-FFF2-40B4-BE49-F238E27FC236}">
                  <a16:creationId xmlns:a16="http://schemas.microsoft.com/office/drawing/2014/main" id="{9AF427F8-F45D-4BBB-9846-7C114815F33D}"/>
                </a:ext>
              </a:extLst>
            </p:cNvPr>
            <p:cNvSpPr>
              <a:spLocks noChangeAspect="1"/>
            </p:cNvSpPr>
            <p:nvPr/>
          </p:nvSpPr>
          <p:spPr bwMode="auto">
            <a:xfrm>
              <a:off x="1578244" y="2752567"/>
              <a:ext cx="1318009" cy="2315"/>
            </a:xfrm>
            <a:custGeom>
              <a:avLst/>
              <a:gdLst>
                <a:gd name="T0" fmla="*/ 419 w 816"/>
                <a:gd name="T1" fmla="*/ 0 h 1"/>
                <a:gd name="T2" fmla="*/ 209 w 816"/>
                <a:gd name="T3" fmla="*/ 0 h 1"/>
                <a:gd name="T4" fmla="*/ 0 w 816"/>
                <a:gd name="T5" fmla="*/ 0 h 1"/>
                <a:gd name="T6" fmla="*/ 0 60000 65536"/>
                <a:gd name="T7" fmla="*/ 0 60000 65536"/>
                <a:gd name="T8" fmla="*/ 0 60000 65536"/>
                <a:gd name="T9" fmla="*/ 0 w 816"/>
                <a:gd name="T10" fmla="*/ 0 h 1"/>
                <a:gd name="T11" fmla="*/ 816 w 816"/>
                <a:gd name="T12" fmla="*/ 1 h 1"/>
              </a:gdLst>
              <a:ahLst/>
              <a:cxnLst>
                <a:cxn ang="T6">
                  <a:pos x="T0" y="T1"/>
                </a:cxn>
                <a:cxn ang="T7">
                  <a:pos x="T2" y="T3"/>
                </a:cxn>
                <a:cxn ang="T8">
                  <a:pos x="T4" y="T5"/>
                </a:cxn>
              </a:cxnLst>
              <a:rect l="T9" t="T10" r="T11" b="T12"/>
              <a:pathLst>
                <a:path w="816" h="1">
                  <a:moveTo>
                    <a:pt x="816" y="0"/>
                  </a:moveTo>
                  <a:lnTo>
                    <a:pt x="407" y="0"/>
                  </a:lnTo>
                  <a:lnTo>
                    <a:pt x="0" y="0"/>
                  </a:lnTo>
                </a:path>
              </a:pathLst>
            </a:custGeom>
            <a:solidFill>
              <a:schemeClr val="tx1"/>
            </a:solidFill>
            <a:ln w="76200" cmpd="sng">
              <a:solidFill>
                <a:schemeClr val="accent1">
                  <a:lumMod val="75000"/>
                </a:schemeClr>
              </a:solidFill>
              <a:prstDash val="solid"/>
              <a:round/>
              <a:headEnd/>
              <a:tailEnd/>
            </a:ln>
          </p:spPr>
          <p:txBody>
            <a:bodyPr/>
            <a:lstStyle/>
            <a:p>
              <a:endParaRPr lang="en-GB"/>
            </a:p>
          </p:txBody>
        </p:sp>
        <p:sp>
          <p:nvSpPr>
            <p:cNvPr id="13" name="Rectangle 19">
              <a:extLst>
                <a:ext uri="{FF2B5EF4-FFF2-40B4-BE49-F238E27FC236}">
                  <a16:creationId xmlns:a16="http://schemas.microsoft.com/office/drawing/2014/main" id="{C4EAEE4E-6079-449E-A688-7479A0A2A245}"/>
                </a:ext>
              </a:extLst>
            </p:cNvPr>
            <p:cNvSpPr>
              <a:spLocks noChangeAspect="1" noChangeArrowheads="1"/>
            </p:cNvSpPr>
            <p:nvPr/>
          </p:nvSpPr>
          <p:spPr bwMode="auto">
            <a:xfrm>
              <a:off x="2088240" y="3132096"/>
              <a:ext cx="234312" cy="238363"/>
            </a:xfrm>
            <a:prstGeom prst="rect">
              <a:avLst/>
            </a:prstGeom>
            <a:solidFill>
              <a:schemeClr val="accent1">
                <a:lumMod val="75000"/>
              </a:schemeClr>
            </a:solidFill>
            <a:ln w="76200">
              <a:solidFill>
                <a:schemeClr val="accent1">
                  <a:lumMod val="75000"/>
                </a:schemeClr>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14" name="Freeform 20">
              <a:extLst>
                <a:ext uri="{FF2B5EF4-FFF2-40B4-BE49-F238E27FC236}">
                  <a16:creationId xmlns:a16="http://schemas.microsoft.com/office/drawing/2014/main" id="{538CDF15-BD7E-4B4B-991F-DEF3C30C3A56}"/>
                </a:ext>
              </a:extLst>
            </p:cNvPr>
            <p:cNvSpPr>
              <a:spLocks noChangeAspect="1"/>
            </p:cNvSpPr>
            <p:nvPr/>
          </p:nvSpPr>
          <p:spPr bwMode="auto">
            <a:xfrm>
              <a:off x="1707483" y="3259376"/>
              <a:ext cx="1009348" cy="2315"/>
            </a:xfrm>
            <a:custGeom>
              <a:avLst/>
              <a:gdLst>
                <a:gd name="T0" fmla="*/ 321 w 625"/>
                <a:gd name="T1" fmla="*/ 0 h 1"/>
                <a:gd name="T2" fmla="*/ 161 w 625"/>
                <a:gd name="T3" fmla="*/ 0 h 1"/>
                <a:gd name="T4" fmla="*/ 0 w 625"/>
                <a:gd name="T5" fmla="*/ 0 h 1"/>
                <a:gd name="T6" fmla="*/ 0 60000 65536"/>
                <a:gd name="T7" fmla="*/ 0 60000 65536"/>
                <a:gd name="T8" fmla="*/ 0 60000 65536"/>
                <a:gd name="T9" fmla="*/ 0 w 625"/>
                <a:gd name="T10" fmla="*/ 0 h 1"/>
                <a:gd name="T11" fmla="*/ 625 w 625"/>
                <a:gd name="T12" fmla="*/ 1 h 1"/>
              </a:gdLst>
              <a:ahLst/>
              <a:cxnLst>
                <a:cxn ang="T6">
                  <a:pos x="T0" y="T1"/>
                </a:cxn>
                <a:cxn ang="T7">
                  <a:pos x="T2" y="T3"/>
                </a:cxn>
                <a:cxn ang="T8">
                  <a:pos x="T4" y="T5"/>
                </a:cxn>
              </a:cxnLst>
              <a:rect l="T9" t="T10" r="T11" b="T12"/>
              <a:pathLst>
                <a:path w="625" h="1">
                  <a:moveTo>
                    <a:pt x="625" y="0"/>
                  </a:moveTo>
                  <a:lnTo>
                    <a:pt x="312" y="0"/>
                  </a:lnTo>
                  <a:lnTo>
                    <a:pt x="0" y="0"/>
                  </a:lnTo>
                </a:path>
              </a:pathLst>
            </a:custGeom>
            <a:solidFill>
              <a:schemeClr val="tx1"/>
            </a:solidFill>
            <a:ln w="76200" cmpd="sng">
              <a:solidFill>
                <a:schemeClr val="accent1">
                  <a:lumMod val="75000"/>
                </a:schemeClr>
              </a:solidFill>
              <a:prstDash val="solid"/>
              <a:round/>
              <a:headEnd/>
              <a:tailEnd/>
            </a:ln>
          </p:spPr>
          <p:txBody>
            <a:bodyPr/>
            <a:lstStyle/>
            <a:p>
              <a:endParaRPr lang="en-GB"/>
            </a:p>
          </p:txBody>
        </p:sp>
        <p:sp>
          <p:nvSpPr>
            <p:cNvPr id="15" name="Rectangle 25">
              <a:extLst>
                <a:ext uri="{FF2B5EF4-FFF2-40B4-BE49-F238E27FC236}">
                  <a16:creationId xmlns:a16="http://schemas.microsoft.com/office/drawing/2014/main" id="{1B724120-650B-4663-A8A8-FE6792A97ADF}"/>
                </a:ext>
              </a:extLst>
            </p:cNvPr>
            <p:cNvSpPr>
              <a:spLocks noChangeAspect="1" noChangeArrowheads="1"/>
            </p:cNvSpPr>
            <p:nvPr/>
          </p:nvSpPr>
          <p:spPr bwMode="auto">
            <a:xfrm>
              <a:off x="2493148" y="3677457"/>
              <a:ext cx="128421" cy="127282"/>
            </a:xfrm>
            <a:prstGeom prst="rect">
              <a:avLst/>
            </a:prstGeom>
            <a:solidFill>
              <a:schemeClr val="accent1">
                <a:lumMod val="75000"/>
              </a:schemeClr>
            </a:solidFill>
            <a:ln w="76200">
              <a:solidFill>
                <a:schemeClr val="accent1">
                  <a:lumMod val="75000"/>
                </a:schemeClr>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16" name="Freeform 26">
              <a:extLst>
                <a:ext uri="{FF2B5EF4-FFF2-40B4-BE49-F238E27FC236}">
                  <a16:creationId xmlns:a16="http://schemas.microsoft.com/office/drawing/2014/main" id="{79E73B5D-A82F-4AA3-8173-D23217122A51}"/>
                </a:ext>
              </a:extLst>
            </p:cNvPr>
            <p:cNvSpPr>
              <a:spLocks noChangeAspect="1"/>
            </p:cNvSpPr>
            <p:nvPr/>
          </p:nvSpPr>
          <p:spPr bwMode="auto">
            <a:xfrm>
              <a:off x="1661796" y="3753827"/>
              <a:ext cx="1802406" cy="2315"/>
            </a:xfrm>
            <a:custGeom>
              <a:avLst/>
              <a:gdLst>
                <a:gd name="T0" fmla="*/ 573 w 1116"/>
                <a:gd name="T1" fmla="*/ 0 h 1"/>
                <a:gd name="T2" fmla="*/ 287 w 1116"/>
                <a:gd name="T3" fmla="*/ 0 h 1"/>
                <a:gd name="T4" fmla="*/ 0 w 1116"/>
                <a:gd name="T5" fmla="*/ 0 h 1"/>
                <a:gd name="T6" fmla="*/ 0 60000 65536"/>
                <a:gd name="T7" fmla="*/ 0 60000 65536"/>
                <a:gd name="T8" fmla="*/ 0 60000 65536"/>
                <a:gd name="T9" fmla="*/ 0 w 1116"/>
                <a:gd name="T10" fmla="*/ 0 h 1"/>
                <a:gd name="T11" fmla="*/ 1116 w 1116"/>
                <a:gd name="T12" fmla="*/ 1 h 1"/>
              </a:gdLst>
              <a:ahLst/>
              <a:cxnLst>
                <a:cxn ang="T6">
                  <a:pos x="T0" y="T1"/>
                </a:cxn>
                <a:cxn ang="T7">
                  <a:pos x="T2" y="T3"/>
                </a:cxn>
                <a:cxn ang="T8">
                  <a:pos x="T4" y="T5"/>
                </a:cxn>
              </a:cxnLst>
              <a:rect l="T9" t="T10" r="T11" b="T12"/>
              <a:pathLst>
                <a:path w="1116" h="1">
                  <a:moveTo>
                    <a:pt x="1116" y="0"/>
                  </a:moveTo>
                  <a:lnTo>
                    <a:pt x="558" y="0"/>
                  </a:lnTo>
                  <a:lnTo>
                    <a:pt x="0" y="0"/>
                  </a:lnTo>
                </a:path>
              </a:pathLst>
            </a:custGeom>
            <a:solidFill>
              <a:schemeClr val="tx1"/>
            </a:solidFill>
            <a:ln w="76200" cmpd="sng">
              <a:solidFill>
                <a:schemeClr val="accent1">
                  <a:lumMod val="75000"/>
                </a:schemeClr>
              </a:solidFill>
              <a:prstDash val="solid"/>
              <a:round/>
              <a:headEnd/>
              <a:tailEnd/>
            </a:ln>
          </p:spPr>
          <p:txBody>
            <a:bodyPr/>
            <a:lstStyle/>
            <a:p>
              <a:endParaRPr lang="en-GB"/>
            </a:p>
          </p:txBody>
        </p:sp>
        <p:sp>
          <p:nvSpPr>
            <p:cNvPr id="17" name="Rectangle 29">
              <a:extLst>
                <a:ext uri="{FF2B5EF4-FFF2-40B4-BE49-F238E27FC236}">
                  <a16:creationId xmlns:a16="http://schemas.microsoft.com/office/drawing/2014/main" id="{ABD0274C-8B12-4F4F-ABC4-8AFB095B9500}"/>
                </a:ext>
              </a:extLst>
            </p:cNvPr>
            <p:cNvSpPr>
              <a:spLocks noChangeAspect="1" noChangeArrowheads="1"/>
            </p:cNvSpPr>
            <p:nvPr/>
          </p:nvSpPr>
          <p:spPr bwMode="auto">
            <a:xfrm>
              <a:off x="2544759" y="4249065"/>
              <a:ext cx="83362" cy="85626"/>
            </a:xfrm>
            <a:prstGeom prst="rect">
              <a:avLst/>
            </a:prstGeom>
            <a:solidFill>
              <a:schemeClr val="accent1">
                <a:lumMod val="75000"/>
              </a:schemeClr>
            </a:solidFill>
            <a:ln w="76200">
              <a:solidFill>
                <a:schemeClr val="accent1">
                  <a:lumMod val="75000"/>
                </a:schemeClr>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18" name="Freeform 30">
              <a:extLst>
                <a:ext uri="{FF2B5EF4-FFF2-40B4-BE49-F238E27FC236}">
                  <a16:creationId xmlns:a16="http://schemas.microsoft.com/office/drawing/2014/main" id="{6DD63177-FC81-4509-99AD-30C91BFB374C}"/>
                </a:ext>
              </a:extLst>
            </p:cNvPr>
            <p:cNvSpPr>
              <a:spLocks noChangeAspect="1"/>
            </p:cNvSpPr>
            <p:nvPr/>
          </p:nvSpPr>
          <p:spPr bwMode="auto">
            <a:xfrm>
              <a:off x="1298846" y="4295349"/>
              <a:ext cx="2577442" cy="4628"/>
            </a:xfrm>
            <a:custGeom>
              <a:avLst/>
              <a:gdLst>
                <a:gd name="T0" fmla="*/ 818 w 1600"/>
                <a:gd name="T1" fmla="*/ 0 h 2"/>
                <a:gd name="T2" fmla="*/ 409 w 1600"/>
                <a:gd name="T3" fmla="*/ 0 h 2"/>
                <a:gd name="T4" fmla="*/ 0 w 1600"/>
                <a:gd name="T5" fmla="*/ 0 h 2"/>
                <a:gd name="T6" fmla="*/ 0 60000 65536"/>
                <a:gd name="T7" fmla="*/ 0 60000 65536"/>
                <a:gd name="T8" fmla="*/ 0 60000 65536"/>
                <a:gd name="T9" fmla="*/ 0 w 1600"/>
                <a:gd name="T10" fmla="*/ 0 h 2"/>
                <a:gd name="T11" fmla="*/ 1600 w 1600"/>
                <a:gd name="T12" fmla="*/ 2 h 2"/>
              </a:gdLst>
              <a:ahLst/>
              <a:cxnLst>
                <a:cxn ang="T6">
                  <a:pos x="T0" y="T1"/>
                </a:cxn>
                <a:cxn ang="T7">
                  <a:pos x="T2" y="T3"/>
                </a:cxn>
                <a:cxn ang="T8">
                  <a:pos x="T4" y="T5"/>
                </a:cxn>
              </a:cxnLst>
              <a:rect l="T9" t="T10" r="T11" b="T12"/>
              <a:pathLst>
                <a:path w="1600" h="2">
                  <a:moveTo>
                    <a:pt x="1600" y="0"/>
                  </a:moveTo>
                  <a:lnTo>
                    <a:pt x="800" y="0"/>
                  </a:lnTo>
                  <a:lnTo>
                    <a:pt x="0" y="0"/>
                  </a:lnTo>
                </a:path>
              </a:pathLst>
            </a:custGeom>
            <a:solidFill>
              <a:schemeClr val="tx1"/>
            </a:solidFill>
            <a:ln w="76200" cmpd="sng">
              <a:solidFill>
                <a:schemeClr val="accent1">
                  <a:lumMod val="75000"/>
                </a:schemeClr>
              </a:solidFill>
              <a:prstDash val="solid"/>
              <a:round/>
              <a:headEnd/>
              <a:tailEnd/>
            </a:ln>
          </p:spPr>
          <p:txBody>
            <a:bodyPr/>
            <a:lstStyle/>
            <a:p>
              <a:endParaRPr lang="en-GB"/>
            </a:p>
          </p:txBody>
        </p:sp>
        <p:sp>
          <p:nvSpPr>
            <p:cNvPr id="19" name="Freeform 31">
              <a:extLst>
                <a:ext uri="{FF2B5EF4-FFF2-40B4-BE49-F238E27FC236}">
                  <a16:creationId xmlns:a16="http://schemas.microsoft.com/office/drawing/2014/main" id="{AAE42585-8343-4261-9901-12EE4C2E8BD8}"/>
                </a:ext>
              </a:extLst>
            </p:cNvPr>
            <p:cNvSpPr>
              <a:spLocks noChangeAspect="1"/>
            </p:cNvSpPr>
            <p:nvPr/>
          </p:nvSpPr>
          <p:spPr bwMode="auto">
            <a:xfrm>
              <a:off x="2005274" y="5252629"/>
              <a:ext cx="736733" cy="460047"/>
            </a:xfrm>
            <a:custGeom>
              <a:avLst/>
              <a:gdLst>
                <a:gd name="T0" fmla="*/ 162 w 318"/>
                <a:gd name="T1" fmla="*/ 31 h 304"/>
                <a:gd name="T2" fmla="*/ 81 w 318"/>
                <a:gd name="T3" fmla="*/ 63 h 304"/>
                <a:gd name="T4" fmla="*/ 0 w 318"/>
                <a:gd name="T5" fmla="*/ 31 h 304"/>
                <a:gd name="T6" fmla="*/ 81 w 318"/>
                <a:gd name="T7" fmla="*/ 0 h 304"/>
                <a:gd name="T8" fmla="*/ 162 w 318"/>
                <a:gd name="T9" fmla="*/ 31 h 304"/>
                <a:gd name="T10" fmla="*/ 0 60000 65536"/>
                <a:gd name="T11" fmla="*/ 0 60000 65536"/>
                <a:gd name="T12" fmla="*/ 0 60000 65536"/>
                <a:gd name="T13" fmla="*/ 0 60000 65536"/>
                <a:gd name="T14" fmla="*/ 0 60000 65536"/>
                <a:gd name="T15" fmla="*/ 0 w 318"/>
                <a:gd name="T16" fmla="*/ 0 h 304"/>
                <a:gd name="T17" fmla="*/ 318 w 318"/>
                <a:gd name="T18" fmla="*/ 304 h 304"/>
              </a:gdLst>
              <a:ahLst/>
              <a:cxnLst>
                <a:cxn ang="T10">
                  <a:pos x="T0" y="T1"/>
                </a:cxn>
                <a:cxn ang="T11">
                  <a:pos x="T2" y="T3"/>
                </a:cxn>
                <a:cxn ang="T12">
                  <a:pos x="T4" y="T5"/>
                </a:cxn>
                <a:cxn ang="T13">
                  <a:pos x="T6" y="T7"/>
                </a:cxn>
                <a:cxn ang="T14">
                  <a:pos x="T8" y="T9"/>
                </a:cxn>
              </a:cxnLst>
              <a:rect l="T15" t="T16" r="T17" b="T18"/>
              <a:pathLst>
                <a:path w="318" h="304">
                  <a:moveTo>
                    <a:pt x="318" y="152"/>
                  </a:moveTo>
                  <a:lnTo>
                    <a:pt x="160" y="304"/>
                  </a:lnTo>
                  <a:lnTo>
                    <a:pt x="0" y="152"/>
                  </a:lnTo>
                  <a:lnTo>
                    <a:pt x="160" y="0"/>
                  </a:lnTo>
                  <a:lnTo>
                    <a:pt x="318" y="152"/>
                  </a:lnTo>
                </a:path>
              </a:pathLst>
            </a:custGeom>
            <a:solidFill>
              <a:schemeClr val="folHlink"/>
            </a:solidFill>
            <a:ln w="28575" cmpd="sng">
              <a:solidFill>
                <a:schemeClr val="folHlink"/>
              </a:solidFill>
              <a:prstDash val="solid"/>
              <a:round/>
              <a:headEnd/>
              <a:tailEnd/>
            </a:ln>
          </p:spPr>
          <p:txBody>
            <a:bodyPr/>
            <a:lstStyle/>
            <a:p>
              <a:endParaRPr lang="en-GB"/>
            </a:p>
          </p:txBody>
        </p:sp>
        <p:sp>
          <p:nvSpPr>
            <p:cNvPr id="26" name="TextBox 25">
              <a:extLst>
                <a:ext uri="{FF2B5EF4-FFF2-40B4-BE49-F238E27FC236}">
                  <a16:creationId xmlns:a16="http://schemas.microsoft.com/office/drawing/2014/main" id="{0887E990-9310-4F4C-9878-1411B42D14E8}"/>
                </a:ext>
              </a:extLst>
            </p:cNvPr>
            <p:cNvSpPr txBox="1"/>
            <p:nvPr/>
          </p:nvSpPr>
          <p:spPr>
            <a:xfrm>
              <a:off x="113056" y="2035146"/>
              <a:ext cx="1308100" cy="461665"/>
            </a:xfrm>
            <a:prstGeom prst="rect">
              <a:avLst/>
            </a:prstGeom>
            <a:noFill/>
          </p:spPr>
          <p:txBody>
            <a:bodyPr wrap="square" rtlCol="0">
              <a:spAutoFit/>
            </a:bodyPr>
            <a:lstStyle/>
            <a:p>
              <a:r>
                <a:rPr lang="en-GB" sz="2400" dirty="0"/>
                <a:t>Study 1</a:t>
              </a:r>
            </a:p>
          </p:txBody>
        </p:sp>
        <p:sp>
          <p:nvSpPr>
            <p:cNvPr id="27" name="TextBox 26">
              <a:extLst>
                <a:ext uri="{FF2B5EF4-FFF2-40B4-BE49-F238E27FC236}">
                  <a16:creationId xmlns:a16="http://schemas.microsoft.com/office/drawing/2014/main" id="{B3ECB0E8-AEDF-4749-8E0E-D85934C0422A}"/>
                </a:ext>
              </a:extLst>
            </p:cNvPr>
            <p:cNvSpPr txBox="1"/>
            <p:nvPr/>
          </p:nvSpPr>
          <p:spPr>
            <a:xfrm>
              <a:off x="113056" y="3574386"/>
              <a:ext cx="1308100" cy="461665"/>
            </a:xfrm>
            <a:prstGeom prst="rect">
              <a:avLst/>
            </a:prstGeom>
            <a:noFill/>
          </p:spPr>
          <p:txBody>
            <a:bodyPr wrap="square" rtlCol="0">
              <a:spAutoFit/>
            </a:bodyPr>
            <a:lstStyle/>
            <a:p>
              <a:r>
                <a:rPr lang="en-GB" sz="2400" dirty="0"/>
                <a:t>Study 4</a:t>
              </a:r>
            </a:p>
          </p:txBody>
        </p:sp>
        <p:sp>
          <p:nvSpPr>
            <p:cNvPr id="28" name="TextBox 27">
              <a:extLst>
                <a:ext uri="{FF2B5EF4-FFF2-40B4-BE49-F238E27FC236}">
                  <a16:creationId xmlns:a16="http://schemas.microsoft.com/office/drawing/2014/main" id="{9C39F13C-DA30-476D-B8AA-486F62C8A62C}"/>
                </a:ext>
              </a:extLst>
            </p:cNvPr>
            <p:cNvSpPr txBox="1"/>
            <p:nvPr/>
          </p:nvSpPr>
          <p:spPr>
            <a:xfrm>
              <a:off x="113056" y="4087466"/>
              <a:ext cx="1308100" cy="461665"/>
            </a:xfrm>
            <a:prstGeom prst="rect">
              <a:avLst/>
            </a:prstGeom>
            <a:noFill/>
          </p:spPr>
          <p:txBody>
            <a:bodyPr wrap="square" rtlCol="0">
              <a:spAutoFit/>
            </a:bodyPr>
            <a:lstStyle/>
            <a:p>
              <a:r>
                <a:rPr lang="en-GB" sz="2400" dirty="0"/>
                <a:t>Study 5</a:t>
              </a:r>
            </a:p>
          </p:txBody>
        </p:sp>
        <p:sp>
          <p:nvSpPr>
            <p:cNvPr id="29" name="TextBox 28">
              <a:extLst>
                <a:ext uri="{FF2B5EF4-FFF2-40B4-BE49-F238E27FC236}">
                  <a16:creationId xmlns:a16="http://schemas.microsoft.com/office/drawing/2014/main" id="{BA495273-D1E9-42AC-83B5-0FA1E2DE73F8}"/>
                </a:ext>
              </a:extLst>
            </p:cNvPr>
            <p:cNvSpPr txBox="1"/>
            <p:nvPr/>
          </p:nvSpPr>
          <p:spPr>
            <a:xfrm>
              <a:off x="113056" y="2548226"/>
              <a:ext cx="1308100" cy="461665"/>
            </a:xfrm>
            <a:prstGeom prst="rect">
              <a:avLst/>
            </a:prstGeom>
            <a:noFill/>
          </p:spPr>
          <p:txBody>
            <a:bodyPr wrap="square" rtlCol="0">
              <a:spAutoFit/>
            </a:bodyPr>
            <a:lstStyle/>
            <a:p>
              <a:r>
                <a:rPr lang="en-GB" sz="2400" dirty="0"/>
                <a:t>Study 2</a:t>
              </a:r>
            </a:p>
          </p:txBody>
        </p:sp>
        <p:sp>
          <p:nvSpPr>
            <p:cNvPr id="30" name="TextBox 29">
              <a:extLst>
                <a:ext uri="{FF2B5EF4-FFF2-40B4-BE49-F238E27FC236}">
                  <a16:creationId xmlns:a16="http://schemas.microsoft.com/office/drawing/2014/main" id="{0FF4EE55-E6CE-49A0-ACA1-B2C728AD0DFA}"/>
                </a:ext>
              </a:extLst>
            </p:cNvPr>
            <p:cNvSpPr txBox="1"/>
            <p:nvPr/>
          </p:nvSpPr>
          <p:spPr>
            <a:xfrm>
              <a:off x="113056" y="3061306"/>
              <a:ext cx="1308100" cy="461665"/>
            </a:xfrm>
            <a:prstGeom prst="rect">
              <a:avLst/>
            </a:prstGeom>
            <a:noFill/>
          </p:spPr>
          <p:txBody>
            <a:bodyPr wrap="square" rtlCol="0">
              <a:spAutoFit/>
            </a:bodyPr>
            <a:lstStyle/>
            <a:p>
              <a:r>
                <a:rPr lang="en-GB" sz="2400" dirty="0"/>
                <a:t>Study 3</a:t>
              </a:r>
            </a:p>
          </p:txBody>
        </p:sp>
        <p:sp>
          <p:nvSpPr>
            <p:cNvPr id="31" name="TextBox 30">
              <a:extLst>
                <a:ext uri="{FF2B5EF4-FFF2-40B4-BE49-F238E27FC236}">
                  <a16:creationId xmlns:a16="http://schemas.microsoft.com/office/drawing/2014/main" id="{3149DC08-5EA9-45F5-980D-44710CC39419}"/>
                </a:ext>
              </a:extLst>
            </p:cNvPr>
            <p:cNvSpPr txBox="1"/>
            <p:nvPr/>
          </p:nvSpPr>
          <p:spPr>
            <a:xfrm>
              <a:off x="113056" y="4600545"/>
              <a:ext cx="1308100" cy="461665"/>
            </a:xfrm>
            <a:prstGeom prst="rect">
              <a:avLst/>
            </a:prstGeom>
            <a:noFill/>
          </p:spPr>
          <p:txBody>
            <a:bodyPr wrap="square" rtlCol="0">
              <a:spAutoFit/>
            </a:bodyPr>
            <a:lstStyle/>
            <a:p>
              <a:r>
                <a:rPr lang="en-GB" sz="2400" dirty="0"/>
                <a:t>Study 6</a:t>
              </a:r>
            </a:p>
          </p:txBody>
        </p:sp>
        <p:sp>
          <p:nvSpPr>
            <p:cNvPr id="32" name="Rectangle 31">
              <a:extLst>
                <a:ext uri="{FF2B5EF4-FFF2-40B4-BE49-F238E27FC236}">
                  <a16:creationId xmlns:a16="http://schemas.microsoft.com/office/drawing/2014/main" id="{2A6D9C58-60A6-4BDB-964B-63175868537F}"/>
                </a:ext>
              </a:extLst>
            </p:cNvPr>
            <p:cNvSpPr/>
            <p:nvPr/>
          </p:nvSpPr>
          <p:spPr>
            <a:xfrm>
              <a:off x="2186448" y="4490919"/>
              <a:ext cx="720000" cy="707886"/>
            </a:xfrm>
            <a:prstGeom prst="rect">
              <a:avLst/>
            </a:prstGeom>
            <a:noFill/>
          </p:spPr>
          <p:txBody>
            <a:bodyPr wrap="square" lIns="91440" tIns="45720" rIns="91440" bIns="45720">
              <a:spAutoFit/>
            </a:bodyPr>
            <a:lstStyle/>
            <a:p>
              <a:pPr algn="ctr"/>
              <a:r>
                <a:rPr lang="en-US" sz="4000" b="1" dirty="0">
                  <a:ln w="22225">
                    <a:solidFill>
                      <a:schemeClr val="tx2"/>
                    </a:solidFill>
                    <a:prstDash val="solid"/>
                  </a:ln>
                  <a:solidFill>
                    <a:schemeClr val="tx2">
                      <a:lumMod val="25000"/>
                      <a:lumOff val="75000"/>
                    </a:schemeClr>
                  </a:solidFill>
                </a:rPr>
                <a:t>?</a:t>
              </a:r>
            </a:p>
          </p:txBody>
        </p:sp>
      </p:grpSp>
      <p:grpSp>
        <p:nvGrpSpPr>
          <p:cNvPr id="38" name="Group 37">
            <a:extLst>
              <a:ext uri="{FF2B5EF4-FFF2-40B4-BE49-F238E27FC236}">
                <a16:creationId xmlns:a16="http://schemas.microsoft.com/office/drawing/2014/main" id="{21CAADAD-3ECA-4AA2-A3DE-E7AFF9CD68F7}"/>
              </a:ext>
            </a:extLst>
          </p:cNvPr>
          <p:cNvGrpSpPr/>
          <p:nvPr/>
        </p:nvGrpSpPr>
        <p:grpSpPr>
          <a:xfrm>
            <a:off x="4412205" y="1672772"/>
            <a:ext cx="4539023" cy="1188000"/>
            <a:chOff x="4412205" y="1672772"/>
            <a:chExt cx="4539023" cy="1188000"/>
          </a:xfrm>
        </p:grpSpPr>
        <p:sp>
          <p:nvSpPr>
            <p:cNvPr id="34" name="TextBox 33">
              <a:extLst>
                <a:ext uri="{FF2B5EF4-FFF2-40B4-BE49-F238E27FC236}">
                  <a16:creationId xmlns:a16="http://schemas.microsoft.com/office/drawing/2014/main" id="{0A552501-9263-448D-B0C9-E45A397C5AD7}"/>
                </a:ext>
              </a:extLst>
            </p:cNvPr>
            <p:cNvSpPr txBox="1"/>
            <p:nvPr/>
          </p:nvSpPr>
          <p:spPr>
            <a:xfrm>
              <a:off x="5243228" y="1672772"/>
              <a:ext cx="3708000" cy="1188000"/>
            </a:xfrm>
            <a:prstGeom prst="rect">
              <a:avLst/>
            </a:prstGeom>
            <a:solidFill>
              <a:schemeClr val="accent1">
                <a:lumMod val="10000"/>
                <a:lumOff val="90000"/>
              </a:schemeClr>
            </a:solidFill>
            <a:ln>
              <a:solidFill>
                <a:schemeClr val="tx2"/>
              </a:solidFill>
            </a:ln>
          </p:spPr>
          <p:txBody>
            <a:bodyPr wrap="square" rtlCol="0" anchor="ctr">
              <a:noAutofit/>
            </a:bodyPr>
            <a:lstStyle/>
            <a:p>
              <a:pPr algn="ctr"/>
              <a:r>
                <a:rPr lang="en-GB" sz="2400" dirty="0"/>
                <a:t>1 result reported from among 3 scales used for the same clinical outcome</a:t>
              </a:r>
            </a:p>
          </p:txBody>
        </p:sp>
        <p:sp>
          <p:nvSpPr>
            <p:cNvPr id="35" name="Arrow: Right 34">
              <a:extLst>
                <a:ext uri="{FF2B5EF4-FFF2-40B4-BE49-F238E27FC236}">
                  <a16:creationId xmlns:a16="http://schemas.microsoft.com/office/drawing/2014/main" id="{A4BB912A-7E11-457D-8DC1-DB5322714240}"/>
                </a:ext>
              </a:extLst>
            </p:cNvPr>
            <p:cNvSpPr/>
            <p:nvPr/>
          </p:nvSpPr>
          <p:spPr>
            <a:xfrm flipH="1">
              <a:off x="4412205" y="2000635"/>
              <a:ext cx="831012" cy="532273"/>
            </a:xfrm>
            <a:prstGeom prst="rightArrow">
              <a:avLst/>
            </a:prstGeom>
            <a:solidFill>
              <a:schemeClr val="accent1">
                <a:lumMod val="10000"/>
                <a:lumOff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932F7F7F-EFD9-4A00-AE52-BF7EEC891B88}"/>
              </a:ext>
            </a:extLst>
          </p:cNvPr>
          <p:cNvGrpSpPr/>
          <p:nvPr/>
        </p:nvGrpSpPr>
        <p:grpSpPr>
          <a:xfrm>
            <a:off x="3008707" y="4228209"/>
            <a:ext cx="5942519" cy="1188000"/>
            <a:chOff x="3008707" y="4228209"/>
            <a:chExt cx="5942519" cy="1188000"/>
          </a:xfrm>
        </p:grpSpPr>
        <p:sp>
          <p:nvSpPr>
            <p:cNvPr id="33" name="TextBox 32">
              <a:extLst>
                <a:ext uri="{FF2B5EF4-FFF2-40B4-BE49-F238E27FC236}">
                  <a16:creationId xmlns:a16="http://schemas.microsoft.com/office/drawing/2014/main" id="{FC62C490-0AC3-4A8C-9FBE-2CA3D426E279}"/>
                </a:ext>
              </a:extLst>
            </p:cNvPr>
            <p:cNvSpPr txBox="1"/>
            <p:nvPr/>
          </p:nvSpPr>
          <p:spPr>
            <a:xfrm>
              <a:off x="5243226" y="4228209"/>
              <a:ext cx="3708000" cy="1188000"/>
            </a:xfrm>
            <a:prstGeom prst="rect">
              <a:avLst/>
            </a:prstGeom>
            <a:solidFill>
              <a:schemeClr val="accent1">
                <a:lumMod val="10000"/>
                <a:lumOff val="90000"/>
              </a:schemeClr>
            </a:solidFill>
            <a:ln>
              <a:solidFill>
                <a:schemeClr val="tx2"/>
              </a:solidFill>
            </a:ln>
          </p:spPr>
          <p:txBody>
            <a:bodyPr wrap="square" rtlCol="0" anchor="ctr">
              <a:noAutofit/>
            </a:bodyPr>
            <a:lstStyle/>
            <a:p>
              <a:pPr algn="ctr"/>
              <a:r>
                <a:rPr lang="en-GB" sz="2400" dirty="0"/>
                <a:t>Not reported, </a:t>
              </a:r>
              <a:br>
                <a:rPr lang="en-GB" sz="2400" dirty="0"/>
              </a:br>
              <a:r>
                <a:rPr lang="en-GB" sz="2400" dirty="0"/>
                <a:t>because “P &gt; 0.05”</a:t>
              </a:r>
            </a:p>
          </p:txBody>
        </p:sp>
        <p:sp>
          <p:nvSpPr>
            <p:cNvPr id="36" name="Arrow: Right 35">
              <a:extLst>
                <a:ext uri="{FF2B5EF4-FFF2-40B4-BE49-F238E27FC236}">
                  <a16:creationId xmlns:a16="http://schemas.microsoft.com/office/drawing/2014/main" id="{E88DBB00-D91C-4D3B-AFC9-B955CE210C9D}"/>
                </a:ext>
              </a:extLst>
            </p:cNvPr>
            <p:cNvSpPr/>
            <p:nvPr/>
          </p:nvSpPr>
          <p:spPr>
            <a:xfrm flipH="1">
              <a:off x="3008707" y="4556073"/>
              <a:ext cx="2230158" cy="532273"/>
            </a:xfrm>
            <a:prstGeom prst="rightArrow">
              <a:avLst/>
            </a:prstGeom>
            <a:solidFill>
              <a:schemeClr val="accent1">
                <a:lumMod val="10000"/>
                <a:lumOff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 Box 5">
            <a:extLst>
              <a:ext uri="{FF2B5EF4-FFF2-40B4-BE49-F238E27FC236}">
                <a16:creationId xmlns:a16="http://schemas.microsoft.com/office/drawing/2014/main" id="{848E2634-0B53-44D1-A53D-7C9A554E320E}"/>
              </a:ext>
            </a:extLst>
          </p:cNvPr>
          <p:cNvSpPr txBox="1">
            <a:spLocks noChangeArrowheads="1"/>
          </p:cNvSpPr>
          <p:nvPr/>
        </p:nvSpPr>
        <p:spPr bwMode="auto">
          <a:xfrm>
            <a:off x="3844959" y="2944625"/>
            <a:ext cx="5299042" cy="892552"/>
          </a:xfrm>
          <a:prstGeom prst="rect">
            <a:avLst/>
          </a:prstGeom>
          <a:solidFill>
            <a:schemeClr val="accent2"/>
          </a:solidFill>
          <a:ln w="12700">
            <a:solidFill>
              <a:schemeClr val="bg2"/>
            </a:solidFill>
            <a:miter lim="800000"/>
            <a:headEnd/>
            <a:tailEnd/>
          </a:ln>
          <a:effectLst/>
        </p:spPr>
        <p:txBody>
          <a:bodyPr wrap="square" rIns="180000">
            <a:spAutoFit/>
          </a:bodyPr>
          <a:lstStyle/>
          <a:p>
            <a:pPr algn="r">
              <a:defRPr/>
            </a:pPr>
            <a:r>
              <a:rPr lang="en-GB" sz="2600" dirty="0">
                <a:solidFill>
                  <a:schemeClr val="bg1"/>
                </a:solidFill>
                <a:cs typeface="Arial" charset="0"/>
              </a:rPr>
              <a:t>Potential bias in selection of the reported result: </a:t>
            </a:r>
            <a:r>
              <a:rPr lang="en-GB" sz="2600" dirty="0">
                <a:solidFill>
                  <a:schemeClr val="tx2">
                    <a:lumMod val="10000"/>
                    <a:lumOff val="90000"/>
                  </a:schemeClr>
                </a:solidFill>
                <a:cs typeface="Arial" charset="0"/>
              </a:rPr>
              <a:t>Domain 5 in RoB 2</a:t>
            </a:r>
            <a:endParaRPr kumimoji="0" lang="en-US" sz="2600" dirty="0">
              <a:solidFill>
                <a:schemeClr val="tx2">
                  <a:lumMod val="10000"/>
                  <a:lumOff val="90000"/>
                </a:schemeClr>
              </a:solidFill>
              <a:cs typeface="Arial" charset="0"/>
            </a:endParaRPr>
          </a:p>
        </p:txBody>
      </p:sp>
      <p:sp>
        <p:nvSpPr>
          <p:cNvPr id="41" name="Text Box 5">
            <a:extLst>
              <a:ext uri="{FF2B5EF4-FFF2-40B4-BE49-F238E27FC236}">
                <a16:creationId xmlns:a16="http://schemas.microsoft.com/office/drawing/2014/main" id="{3AF06694-8C2D-4889-9003-6F95D7579107}"/>
              </a:ext>
            </a:extLst>
          </p:cNvPr>
          <p:cNvSpPr txBox="1">
            <a:spLocks noChangeArrowheads="1"/>
          </p:cNvSpPr>
          <p:nvPr/>
        </p:nvSpPr>
        <p:spPr bwMode="auto">
          <a:xfrm>
            <a:off x="3844958" y="5495352"/>
            <a:ext cx="5299042" cy="892552"/>
          </a:xfrm>
          <a:prstGeom prst="rect">
            <a:avLst/>
          </a:prstGeom>
          <a:solidFill>
            <a:schemeClr val="accent2"/>
          </a:solidFill>
          <a:ln w="12700">
            <a:solidFill>
              <a:schemeClr val="bg2"/>
            </a:solidFill>
            <a:miter lim="800000"/>
            <a:headEnd/>
            <a:tailEnd/>
          </a:ln>
          <a:effectLst/>
        </p:spPr>
        <p:txBody>
          <a:bodyPr wrap="square" rIns="180000">
            <a:spAutoFit/>
          </a:bodyPr>
          <a:lstStyle/>
          <a:p>
            <a:pPr algn="r">
              <a:defRPr/>
            </a:pPr>
            <a:r>
              <a:rPr lang="en-GB" sz="2600" dirty="0">
                <a:solidFill>
                  <a:schemeClr val="bg1"/>
                </a:solidFill>
                <a:cs typeface="Arial" charset="0"/>
              </a:rPr>
              <a:t>Potential bias in the meta-analysis: </a:t>
            </a:r>
            <a:r>
              <a:rPr lang="en-GB" sz="2600" dirty="0">
                <a:solidFill>
                  <a:schemeClr val="tx2">
                    <a:lumMod val="10000"/>
                    <a:lumOff val="90000"/>
                  </a:schemeClr>
                </a:solidFill>
                <a:cs typeface="Arial" charset="0"/>
              </a:rPr>
              <a:t>ROB ME tool</a:t>
            </a:r>
            <a:endParaRPr kumimoji="0" lang="en-US" sz="2600" dirty="0">
              <a:solidFill>
                <a:schemeClr val="tx2">
                  <a:lumMod val="10000"/>
                  <a:lumOff val="90000"/>
                </a:schemeClr>
              </a:solidFill>
              <a:cs typeface="Arial" charset="0"/>
            </a:endParaRPr>
          </a:p>
        </p:txBody>
      </p:sp>
    </p:spTree>
    <p:extLst>
      <p:ext uri="{BB962C8B-B14F-4D97-AF65-F5344CB8AC3E}">
        <p14:creationId xmlns:p14="http://schemas.microsoft.com/office/powerpoint/2010/main" val="320798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D17F89-93BF-4AB9-8448-835ADC237642}"/>
              </a:ext>
            </a:extLst>
          </p:cNvPr>
          <p:cNvSpPr>
            <a:spLocks noGrp="1"/>
          </p:cNvSpPr>
          <p:nvPr>
            <p:ph type="title"/>
          </p:nvPr>
        </p:nvSpPr>
        <p:spPr/>
        <p:txBody>
          <a:bodyPr/>
          <a:lstStyle/>
          <a:p>
            <a:r>
              <a:rPr lang="en-US" altLang="en-US" dirty="0"/>
              <a:t>Bias in selection of the reported result</a:t>
            </a:r>
            <a:endParaRPr lang="en-GB" dirty="0"/>
          </a:p>
        </p:txBody>
      </p:sp>
      <p:sp>
        <p:nvSpPr>
          <p:cNvPr id="4" name="Content Placeholder 3">
            <a:extLst>
              <a:ext uri="{FF2B5EF4-FFF2-40B4-BE49-F238E27FC236}">
                <a16:creationId xmlns:a16="http://schemas.microsoft.com/office/drawing/2014/main" id="{68AD766E-E258-4817-94AF-FBBDD9FE6663}"/>
              </a:ext>
            </a:extLst>
          </p:cNvPr>
          <p:cNvSpPr>
            <a:spLocks noGrp="1"/>
          </p:cNvSpPr>
          <p:nvPr>
            <p:ph idx="1"/>
          </p:nvPr>
        </p:nvSpPr>
        <p:spPr>
          <a:xfrm>
            <a:off x="116519" y="1461394"/>
            <a:ext cx="7132006" cy="5015883"/>
          </a:xfrm>
        </p:spPr>
        <p:txBody>
          <a:bodyPr/>
          <a:lstStyle/>
          <a:p>
            <a:r>
              <a:rPr lang="en-GB" dirty="0"/>
              <a:t>May arise when results are selected based on their magnitude, direction or P value, from:</a:t>
            </a:r>
          </a:p>
          <a:p>
            <a:pPr lvl="1"/>
            <a:r>
              <a:rPr lang="en-GB" dirty="0"/>
              <a:t>multiple outcome measurements within the outcome domain, e.g.</a:t>
            </a:r>
          </a:p>
          <a:p>
            <a:pPr lvl="2"/>
            <a:r>
              <a:rPr lang="en-GB" dirty="0"/>
              <a:t>multiple scales</a:t>
            </a:r>
          </a:p>
          <a:p>
            <a:pPr lvl="2"/>
            <a:r>
              <a:rPr lang="en-GB" dirty="0"/>
              <a:t>multiple definitions of/criteria for an event</a:t>
            </a:r>
          </a:p>
          <a:p>
            <a:pPr lvl="2"/>
            <a:r>
              <a:rPr lang="en-GB" dirty="0"/>
              <a:t>multiple time points</a:t>
            </a:r>
          </a:p>
          <a:p>
            <a:pPr lvl="1"/>
            <a:r>
              <a:rPr lang="en-GB" dirty="0"/>
              <a:t>multiple analyses of the outcome measurement, e.g. </a:t>
            </a:r>
          </a:p>
          <a:p>
            <a:pPr lvl="2"/>
            <a:r>
              <a:rPr lang="en-GB" dirty="0"/>
              <a:t>unadjusted </a:t>
            </a:r>
            <a:r>
              <a:rPr lang="en-GB" i="1" dirty="0"/>
              <a:t>vs</a:t>
            </a:r>
            <a:r>
              <a:rPr lang="en-GB" dirty="0"/>
              <a:t> adjusted models</a:t>
            </a:r>
          </a:p>
          <a:p>
            <a:pPr lvl="2"/>
            <a:r>
              <a:rPr lang="en-GB" dirty="0"/>
              <a:t>different sets of covariates in adjusted models</a:t>
            </a:r>
          </a:p>
          <a:p>
            <a:pPr lvl="2"/>
            <a:r>
              <a:rPr lang="en-GB" dirty="0"/>
              <a:t>final values </a:t>
            </a:r>
            <a:r>
              <a:rPr lang="en-GB" i="1" dirty="0"/>
              <a:t>vs</a:t>
            </a:r>
            <a:r>
              <a:rPr lang="en-GB" dirty="0"/>
              <a:t> change from baseline </a:t>
            </a:r>
            <a:r>
              <a:rPr lang="en-GB" i="1" dirty="0"/>
              <a:t>vs</a:t>
            </a:r>
            <a:r>
              <a:rPr lang="en-GB" dirty="0"/>
              <a:t> analysis of covariance</a:t>
            </a:r>
          </a:p>
          <a:p>
            <a:pPr lvl="2"/>
            <a:r>
              <a:rPr lang="en-GB" dirty="0"/>
              <a:t>continuous scale converted to categorical data with different cut-points</a:t>
            </a:r>
          </a:p>
        </p:txBody>
      </p:sp>
    </p:spTree>
    <p:extLst>
      <p:ext uri="{BB962C8B-B14F-4D97-AF65-F5344CB8AC3E}">
        <p14:creationId xmlns:p14="http://schemas.microsoft.com/office/powerpoint/2010/main" val="2917683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416030" y="190877"/>
            <a:ext cx="5937857" cy="1094086"/>
          </a:xfrm>
          <a:prstGeom prst="rect">
            <a:avLst/>
          </a:prstGeom>
        </p:spPr>
        <p:txBody>
          <a:bodyPr/>
          <a:lstStyle/>
          <a:p>
            <a:r>
              <a:rPr lang="en-AU" altLang="en-US" dirty="0"/>
              <a:t>How to spot bias in selection of the reported result</a:t>
            </a:r>
            <a:endParaRPr lang="en-US" altLang="en-US" dirty="0"/>
          </a:p>
        </p:txBody>
      </p:sp>
      <p:sp>
        <p:nvSpPr>
          <p:cNvPr id="32771" name="Rectangle 3"/>
          <p:cNvSpPr>
            <a:spLocks noGrp="1" noChangeArrowheads="1"/>
          </p:cNvSpPr>
          <p:nvPr>
            <p:ph idx="1"/>
          </p:nvPr>
        </p:nvSpPr>
        <p:spPr>
          <a:xfrm>
            <a:off x="230819" y="1642369"/>
            <a:ext cx="6807544" cy="5015883"/>
          </a:xfrm>
          <a:prstGeom prst="rect">
            <a:avLst/>
          </a:prstGeom>
        </p:spPr>
        <p:txBody>
          <a:bodyPr/>
          <a:lstStyle/>
          <a:p>
            <a:pPr lvl="1"/>
            <a:r>
              <a:rPr lang="en-AU" altLang="en-US" dirty="0"/>
              <a:t>ideally, we have a pre-specified analysis plan</a:t>
            </a:r>
          </a:p>
          <a:p>
            <a:pPr lvl="2"/>
            <a:r>
              <a:rPr lang="en-AU" altLang="en-US" dirty="0"/>
              <a:t>a trial protocol (even a registry record) may be sufficient</a:t>
            </a:r>
          </a:p>
          <a:p>
            <a:pPr lvl="2"/>
            <a:r>
              <a:rPr lang="en-AU" altLang="en-US" dirty="0"/>
              <a:t>date stamped before (unblinded) data set available</a:t>
            </a:r>
          </a:p>
          <a:p>
            <a:pPr lvl="2"/>
            <a:r>
              <a:rPr lang="en-AU" altLang="en-US" dirty="0"/>
              <a:t>outcome measures changed? statistics changed?</a:t>
            </a:r>
          </a:p>
          <a:p>
            <a:pPr lvl="1"/>
            <a:r>
              <a:rPr lang="en-AU" altLang="en-US" dirty="0"/>
              <a:t>what if there is no pre-specified analysis plan?</a:t>
            </a:r>
          </a:p>
          <a:p>
            <a:pPr lvl="2"/>
            <a:r>
              <a:rPr lang="en-AU" altLang="en-US" dirty="0"/>
              <a:t>compare ‘Methods’ with ‘Results’ – look for:</a:t>
            </a:r>
          </a:p>
          <a:p>
            <a:pPr lvl="3"/>
            <a:r>
              <a:rPr lang="en-AU" altLang="en-US" dirty="0"/>
              <a:t>outcomes measured (or likely to be measured) but not reported</a:t>
            </a:r>
          </a:p>
          <a:p>
            <a:pPr lvl="3"/>
            <a:r>
              <a:rPr lang="en-AU" altLang="en-US" dirty="0"/>
              <a:t>reporting that cannot be used in a review</a:t>
            </a:r>
            <a:br>
              <a:rPr lang="en-AU" altLang="en-US" dirty="0"/>
            </a:br>
            <a:r>
              <a:rPr lang="en-GB" altLang="en-US" dirty="0"/>
              <a:t>(e.g. stating non-significance without numerical results)</a:t>
            </a:r>
            <a:endParaRPr lang="en-AU" altLang="en-US" dirty="0"/>
          </a:p>
        </p:txBody>
      </p:sp>
    </p:spTree>
    <p:extLst>
      <p:ext uri="{BB962C8B-B14F-4D97-AF65-F5344CB8AC3E}">
        <p14:creationId xmlns:p14="http://schemas.microsoft.com/office/powerpoint/2010/main" val="4031553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a:xfrm>
            <a:off x="2416030" y="190877"/>
            <a:ext cx="5937857" cy="1094086"/>
          </a:xfrm>
          <a:prstGeom prst="rect">
            <a:avLst/>
          </a:prstGeom>
        </p:spPr>
        <p:txBody>
          <a:bodyPr/>
          <a:lstStyle/>
          <a:p>
            <a:r>
              <a:rPr lang="en-US" altLang="en-US" dirty="0"/>
              <a:t>Bias in selection of the reported result</a:t>
            </a:r>
            <a:endParaRPr lang="en-AU" altLang="en-US" dirty="0"/>
          </a:p>
        </p:txBody>
      </p:sp>
      <p:sp>
        <p:nvSpPr>
          <p:cNvPr id="33795" name="Rectangle 4"/>
          <p:cNvSpPr>
            <a:spLocks noGrp="1" noChangeArrowheads="1"/>
          </p:cNvSpPr>
          <p:nvPr>
            <p:ph idx="1"/>
          </p:nvPr>
        </p:nvSpPr>
        <p:spPr>
          <a:xfrm>
            <a:off x="230188" y="1643063"/>
            <a:ext cx="6808787" cy="5014912"/>
          </a:xfrm>
          <a:prstGeom prst="rect">
            <a:avLst/>
          </a:prstGeom>
        </p:spPr>
        <p:txBody>
          <a:bodyPr/>
          <a:lstStyle/>
          <a:p>
            <a:r>
              <a:rPr lang="en-US" altLang="en-US" dirty="0">
                <a:solidFill>
                  <a:srgbClr val="00B050"/>
                </a:solidFill>
              </a:rPr>
              <a:t>Low risk of bias</a:t>
            </a:r>
          </a:p>
          <a:p>
            <a:pPr lvl="1"/>
            <a:r>
              <a:rPr lang="en-GB" altLang="en-US" dirty="0"/>
              <a:t>prespecified trial analysis plan is available</a:t>
            </a:r>
          </a:p>
          <a:p>
            <a:pPr lvl="1"/>
            <a:r>
              <a:rPr lang="en-GB" altLang="en-US" dirty="0"/>
              <a:t>review authors’ preferred outcome measures (and analyses) reported according to trial analysis plan, irrespective of the results</a:t>
            </a:r>
          </a:p>
          <a:p>
            <a:r>
              <a:rPr lang="en-US" altLang="en-US" dirty="0">
                <a:solidFill>
                  <a:schemeClr val="accent3"/>
                </a:solidFill>
              </a:rPr>
              <a:t>Some concerns</a:t>
            </a:r>
          </a:p>
          <a:p>
            <a:pPr lvl="1"/>
            <a:r>
              <a:rPr lang="en-AU" altLang="en-US" dirty="0"/>
              <a:t>many trials will be judged in this category</a:t>
            </a:r>
            <a:endParaRPr lang="en-US" altLang="en-US" dirty="0"/>
          </a:p>
          <a:p>
            <a:r>
              <a:rPr lang="en-US" altLang="en-US" dirty="0">
                <a:solidFill>
                  <a:srgbClr val="FF0000"/>
                </a:solidFill>
              </a:rPr>
              <a:t>High risk of bias</a:t>
            </a:r>
          </a:p>
          <a:p>
            <a:pPr lvl="1"/>
            <a:r>
              <a:rPr lang="en-GB" altLang="en-US" dirty="0"/>
              <a:t>evidence (or strong hint) that the reported outcome measure (or analysis) was selected on the basis of the results</a:t>
            </a:r>
            <a:endParaRPr lang="en-US" altLang="en-US" dirty="0"/>
          </a:p>
        </p:txBody>
      </p:sp>
    </p:spTree>
    <p:extLst>
      <p:ext uri="{BB962C8B-B14F-4D97-AF65-F5344CB8AC3E}">
        <p14:creationId xmlns:p14="http://schemas.microsoft.com/office/powerpoint/2010/main" val="167067529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416030" y="190877"/>
            <a:ext cx="5937857" cy="1094086"/>
          </a:xfrm>
        </p:spPr>
        <p:txBody>
          <a:bodyPr/>
          <a:lstStyle/>
          <a:p>
            <a:r>
              <a:rPr lang="en-US" altLang="en-US"/>
              <a:t>Session outline</a:t>
            </a:r>
            <a:endParaRPr lang="en-AU" altLang="en-US"/>
          </a:p>
        </p:txBody>
      </p:sp>
      <p:sp>
        <p:nvSpPr>
          <p:cNvPr id="6147" name="Rectangle 3"/>
          <p:cNvSpPr>
            <a:spLocks noGrp="1" noChangeArrowheads="1"/>
          </p:cNvSpPr>
          <p:nvPr>
            <p:ph idx="1"/>
          </p:nvPr>
        </p:nvSpPr>
        <p:spPr>
          <a:xfrm>
            <a:off x="230819" y="1642369"/>
            <a:ext cx="6807544" cy="5015883"/>
          </a:xfrm>
        </p:spPr>
        <p:txBody>
          <a:bodyPr/>
          <a:lstStyle/>
          <a:p>
            <a:pPr lvl="1"/>
            <a:r>
              <a:rPr lang="en-AU" altLang="en-US" dirty="0"/>
              <a:t>risk of bias in systematic reviews</a:t>
            </a:r>
          </a:p>
          <a:p>
            <a:pPr lvl="1"/>
            <a:r>
              <a:rPr lang="en-AU" altLang="en-US" dirty="0"/>
              <a:t>assessing sources of bias : the </a:t>
            </a:r>
            <a:r>
              <a:rPr lang="en-AU" altLang="en-US" dirty="0" err="1"/>
              <a:t>RoB</a:t>
            </a:r>
            <a:r>
              <a:rPr lang="en-AU" altLang="en-US" dirty="0"/>
              <a:t> 2 tool</a:t>
            </a:r>
          </a:p>
          <a:p>
            <a:pPr lvl="1"/>
            <a:r>
              <a:rPr lang="en-AU" altLang="en-US" b="1" dirty="0"/>
              <a:t>putting it into practice</a:t>
            </a:r>
          </a:p>
          <a:p>
            <a:pPr lvl="1"/>
            <a:r>
              <a:rPr lang="en-AU" altLang="en-US" dirty="0"/>
              <a:t>incorporating risk of bias in a review</a:t>
            </a:r>
          </a:p>
        </p:txBody>
      </p:sp>
    </p:spTree>
    <p:extLst>
      <p:ext uri="{BB962C8B-B14F-4D97-AF65-F5344CB8AC3E}">
        <p14:creationId xmlns:p14="http://schemas.microsoft.com/office/powerpoint/2010/main" val="19473344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416030" y="190877"/>
            <a:ext cx="5937857" cy="1094086"/>
          </a:xfrm>
          <a:prstGeom prst="rect">
            <a:avLst/>
          </a:prstGeom>
        </p:spPr>
        <p:txBody>
          <a:bodyPr/>
          <a:lstStyle/>
          <a:p>
            <a:r>
              <a:rPr lang="en-AU" altLang="en-US" dirty="0"/>
              <a:t>Completing the assessments</a:t>
            </a:r>
          </a:p>
        </p:txBody>
      </p:sp>
      <p:sp>
        <p:nvSpPr>
          <p:cNvPr id="37891" name="Content Placeholder 2"/>
          <p:cNvSpPr>
            <a:spLocks noGrp="1"/>
          </p:cNvSpPr>
          <p:nvPr>
            <p:ph idx="1"/>
          </p:nvPr>
        </p:nvSpPr>
        <p:spPr>
          <a:xfrm>
            <a:off x="230819" y="1642369"/>
            <a:ext cx="6807544" cy="5015883"/>
          </a:xfrm>
          <a:prstGeom prst="rect">
            <a:avLst/>
          </a:prstGeom>
        </p:spPr>
        <p:txBody>
          <a:bodyPr/>
          <a:lstStyle/>
          <a:p>
            <a:pPr lvl="1"/>
            <a:r>
              <a:rPr lang="en-AU" altLang="en-US" dirty="0"/>
              <a:t>at least two assessors</a:t>
            </a:r>
          </a:p>
          <a:p>
            <a:pPr lvl="2"/>
            <a:r>
              <a:rPr lang="en-AU" altLang="en-US" dirty="0"/>
              <a:t>include content and methods experts</a:t>
            </a:r>
          </a:p>
          <a:p>
            <a:pPr lvl="2"/>
            <a:r>
              <a:rPr lang="en-AU" altLang="en-US" dirty="0"/>
              <a:t>ensure all understand the methodological issues</a:t>
            </a:r>
          </a:p>
          <a:p>
            <a:pPr lvl="1"/>
            <a:r>
              <a:rPr lang="en-US" altLang="en-US" dirty="0"/>
              <a:t>define in advance the process for resolving disagreements</a:t>
            </a:r>
          </a:p>
          <a:p>
            <a:pPr lvl="1"/>
            <a:r>
              <a:rPr lang="en-US" altLang="en-US" dirty="0"/>
              <a:t>pilot on 3-6 studies to check consistency of assessment</a:t>
            </a:r>
          </a:p>
          <a:p>
            <a:pPr lvl="1"/>
            <a:r>
              <a:rPr lang="en-US" altLang="en-US" dirty="0"/>
              <a:t>look for missing information</a:t>
            </a:r>
          </a:p>
          <a:p>
            <a:pPr lvl="2"/>
            <a:r>
              <a:rPr lang="en-US" altLang="en-US" dirty="0"/>
              <a:t>study protocol</a:t>
            </a:r>
          </a:p>
          <a:p>
            <a:pPr lvl="2"/>
            <a:r>
              <a:rPr lang="en-US" altLang="en-US" dirty="0"/>
              <a:t>contact authors</a:t>
            </a:r>
            <a:endParaRPr lang="en-AU" altLang="en-US" dirty="0"/>
          </a:p>
          <a:p>
            <a:endParaRPr lang="en-AU" altLang="en-US" dirty="0"/>
          </a:p>
        </p:txBody>
      </p:sp>
    </p:spTree>
    <p:extLst>
      <p:ext uri="{BB962C8B-B14F-4D97-AF65-F5344CB8AC3E}">
        <p14:creationId xmlns:p14="http://schemas.microsoft.com/office/powerpoint/2010/main" val="26627107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2B35AF-2BC4-4C27-AC28-5A8D17064EDF}"/>
              </a:ext>
            </a:extLst>
          </p:cNvPr>
          <p:cNvSpPr>
            <a:spLocks noGrp="1"/>
          </p:cNvSpPr>
          <p:nvPr>
            <p:ph type="title"/>
          </p:nvPr>
        </p:nvSpPr>
        <p:spPr/>
        <p:txBody>
          <a:bodyPr/>
          <a:lstStyle/>
          <a:p>
            <a:r>
              <a:rPr lang="en-GB" dirty="0"/>
              <a:t>Implementation of RoB 2</a:t>
            </a:r>
          </a:p>
        </p:txBody>
      </p:sp>
      <p:sp>
        <p:nvSpPr>
          <p:cNvPr id="4" name="Content Placeholder 3">
            <a:extLst>
              <a:ext uri="{FF2B5EF4-FFF2-40B4-BE49-F238E27FC236}">
                <a16:creationId xmlns:a16="http://schemas.microsoft.com/office/drawing/2014/main" id="{B273254C-9467-41EF-968C-70B2D750B687}"/>
              </a:ext>
            </a:extLst>
          </p:cNvPr>
          <p:cNvSpPr>
            <a:spLocks noGrp="1"/>
          </p:cNvSpPr>
          <p:nvPr>
            <p:ph idx="1"/>
          </p:nvPr>
        </p:nvSpPr>
        <p:spPr/>
        <p:txBody>
          <a:bodyPr/>
          <a:lstStyle/>
          <a:p>
            <a:pPr lvl="1"/>
            <a:r>
              <a:rPr lang="en-GB" dirty="0"/>
              <a:t>options for performing the assessment</a:t>
            </a:r>
          </a:p>
          <a:p>
            <a:pPr lvl="2"/>
            <a:r>
              <a:rPr lang="en-GB" dirty="0"/>
              <a:t>Excel tool is available</a:t>
            </a:r>
          </a:p>
          <a:p>
            <a:pPr lvl="2"/>
            <a:r>
              <a:rPr lang="en-GB" dirty="0"/>
              <a:t>Word template</a:t>
            </a:r>
          </a:p>
          <a:p>
            <a:pPr lvl="2"/>
            <a:r>
              <a:rPr lang="en-GB" dirty="0"/>
              <a:t>online tool (forthcoming)</a:t>
            </a:r>
          </a:p>
          <a:p>
            <a:pPr lvl="1"/>
            <a:r>
              <a:rPr lang="en-GB" dirty="0"/>
              <a:t>in RevMan Web</a:t>
            </a:r>
          </a:p>
          <a:p>
            <a:pPr lvl="2"/>
            <a:r>
              <a:rPr lang="en-GB" dirty="0"/>
              <a:t>RoB 2 assessments are attached to results within studies</a:t>
            </a:r>
          </a:p>
          <a:p>
            <a:pPr lvl="2"/>
            <a:r>
              <a:rPr lang="en-GB" dirty="0"/>
              <a:t>input risk of bias judgements (for each domain and overall), plus support for each judgement, to create a table</a:t>
            </a:r>
          </a:p>
          <a:p>
            <a:pPr lvl="2"/>
            <a:r>
              <a:rPr lang="en-GB" dirty="0"/>
              <a:t>answers to signalling questions (consensus version) can be included as a supplement</a:t>
            </a:r>
          </a:p>
          <a:p>
            <a:pPr lvl="1"/>
            <a:r>
              <a:rPr lang="en-GB" dirty="0">
                <a:solidFill>
                  <a:schemeClr val="accent2"/>
                </a:solidFill>
              </a:rPr>
              <a:t>The information in this slide is subject to change as tools are developed. Check </a:t>
            </a:r>
            <a:r>
              <a:rPr lang="en-GB" b="1" dirty="0">
                <a:solidFill>
                  <a:schemeClr val="accent2"/>
                </a:solidFill>
              </a:rPr>
              <a:t>riskofbias.info</a:t>
            </a:r>
            <a:r>
              <a:rPr lang="en-GB" dirty="0">
                <a:solidFill>
                  <a:schemeClr val="accent2"/>
                </a:solidFill>
              </a:rPr>
              <a:t> for the latest implementation tools</a:t>
            </a:r>
          </a:p>
        </p:txBody>
      </p:sp>
    </p:spTree>
    <p:extLst>
      <p:ext uri="{BB962C8B-B14F-4D97-AF65-F5344CB8AC3E}">
        <p14:creationId xmlns:p14="http://schemas.microsoft.com/office/powerpoint/2010/main" val="1132018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416030" y="190877"/>
            <a:ext cx="5937857" cy="1094086"/>
          </a:xfrm>
        </p:spPr>
        <p:txBody>
          <a:bodyPr/>
          <a:lstStyle/>
          <a:p>
            <a:r>
              <a:rPr lang="en-AU" altLang="en-US" dirty="0"/>
              <a:t>Quality scales and checklists</a:t>
            </a:r>
            <a:endParaRPr lang="en-US" altLang="en-US" dirty="0"/>
          </a:p>
        </p:txBody>
      </p:sp>
      <p:sp>
        <p:nvSpPr>
          <p:cNvPr id="9219" name="Rectangle 3"/>
          <p:cNvSpPr>
            <a:spLocks noGrp="1" noChangeArrowheads="1"/>
          </p:cNvSpPr>
          <p:nvPr>
            <p:ph idx="1"/>
          </p:nvPr>
        </p:nvSpPr>
        <p:spPr>
          <a:xfrm>
            <a:off x="230819" y="1642369"/>
            <a:ext cx="6807544" cy="5015883"/>
          </a:xfrm>
        </p:spPr>
        <p:txBody>
          <a:bodyPr/>
          <a:lstStyle/>
          <a:p>
            <a:pPr lvl="1"/>
            <a:r>
              <a:rPr lang="en-AU" altLang="en-US" dirty="0"/>
              <a:t>many scales and checklists are available</a:t>
            </a:r>
          </a:p>
          <a:p>
            <a:pPr lvl="2"/>
            <a:r>
              <a:rPr lang="en-AU" altLang="en-US" dirty="0"/>
              <a:t>but many include criteria not related to bias</a:t>
            </a:r>
          </a:p>
          <a:p>
            <a:pPr lvl="1"/>
            <a:r>
              <a:rPr lang="en-AU" altLang="en-US" dirty="0"/>
              <a:t>different scales lead to different conclusions</a:t>
            </a:r>
          </a:p>
          <a:p>
            <a:pPr lvl="1"/>
            <a:r>
              <a:rPr lang="en-AU" altLang="en-US" b="1" dirty="0">
                <a:solidFill>
                  <a:schemeClr val="bg2"/>
                </a:solidFill>
              </a:rPr>
              <a:t>numerical scales are not justified</a:t>
            </a:r>
          </a:p>
          <a:p>
            <a:pPr lvl="2"/>
            <a:r>
              <a:rPr lang="en-US" altLang="en-US" dirty="0"/>
              <a:t>There is no empirical basis for weighting different items</a:t>
            </a:r>
          </a:p>
        </p:txBody>
      </p:sp>
      <p:sp>
        <p:nvSpPr>
          <p:cNvPr id="753669" name="Text Box 5"/>
          <p:cNvSpPr txBox="1">
            <a:spLocks noChangeArrowheads="1"/>
          </p:cNvSpPr>
          <p:nvPr/>
        </p:nvSpPr>
        <p:spPr bwMode="auto">
          <a:xfrm>
            <a:off x="0" y="5578239"/>
            <a:ext cx="7656513" cy="492125"/>
          </a:xfrm>
          <a:prstGeom prst="rect">
            <a:avLst/>
          </a:prstGeom>
          <a:solidFill>
            <a:schemeClr val="accent2"/>
          </a:solidFill>
          <a:ln w="12700">
            <a:solidFill>
              <a:schemeClr val="bg2"/>
            </a:solidFill>
            <a:miter lim="800000"/>
            <a:headEnd/>
            <a:tailEnd/>
          </a:ln>
          <a:effectLst/>
        </p:spPr>
        <p:txBody>
          <a:bodyPr>
            <a:spAutoFit/>
          </a:bodyPr>
          <a:lstStyle/>
          <a:p>
            <a:pPr>
              <a:defRPr/>
            </a:pPr>
            <a:r>
              <a:rPr kumimoji="0" lang="en-US" sz="2600" dirty="0">
                <a:solidFill>
                  <a:schemeClr val="bg1"/>
                </a:solidFill>
                <a:latin typeface="+mn-lt"/>
                <a:cs typeface="Arial" charset="0"/>
              </a:rPr>
              <a:t>Quality scales should not be used in Cochrane reviews</a:t>
            </a:r>
          </a:p>
        </p:txBody>
      </p:sp>
    </p:spTree>
    <p:extLst>
      <p:ext uri="{BB962C8B-B14F-4D97-AF65-F5344CB8AC3E}">
        <p14:creationId xmlns:p14="http://schemas.microsoft.com/office/powerpoint/2010/main" val="123721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36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66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6B027D-5693-4248-A501-74E6CF68311B}"/>
              </a:ext>
            </a:extLst>
          </p:cNvPr>
          <p:cNvPicPr>
            <a:picLocks noChangeAspect="1"/>
          </p:cNvPicPr>
          <p:nvPr/>
        </p:nvPicPr>
        <p:blipFill>
          <a:blip r:embed="rId3"/>
          <a:stretch>
            <a:fillRect/>
          </a:stretch>
        </p:blipFill>
        <p:spPr>
          <a:xfrm>
            <a:off x="0" y="992915"/>
            <a:ext cx="9144000" cy="5088737"/>
          </a:xfrm>
          <a:prstGeom prst="rect">
            <a:avLst/>
          </a:prstGeom>
        </p:spPr>
      </p:pic>
      <p:sp>
        <p:nvSpPr>
          <p:cNvPr id="5" name="TextBox 4">
            <a:extLst>
              <a:ext uri="{FF2B5EF4-FFF2-40B4-BE49-F238E27FC236}">
                <a16:creationId xmlns:a16="http://schemas.microsoft.com/office/drawing/2014/main" id="{1C64238F-3F5A-45D2-BD31-4E87C000C82F}"/>
              </a:ext>
            </a:extLst>
          </p:cNvPr>
          <p:cNvSpPr txBox="1"/>
          <p:nvPr/>
        </p:nvSpPr>
        <p:spPr>
          <a:xfrm>
            <a:off x="204536" y="6292516"/>
            <a:ext cx="9143999" cy="353943"/>
          </a:xfrm>
          <a:prstGeom prst="rect">
            <a:avLst/>
          </a:prstGeom>
          <a:noFill/>
        </p:spPr>
        <p:txBody>
          <a:bodyPr wrap="square" rtlCol="0">
            <a:spAutoFit/>
          </a:bodyPr>
          <a:lstStyle/>
          <a:p>
            <a:r>
              <a:rPr lang="en-GB" sz="1700" dirty="0"/>
              <a:t>https://documentation.cochrane.org/revman-kb/risk-of-bias/risk-of-bias-2-in-revman-web</a:t>
            </a:r>
          </a:p>
        </p:txBody>
      </p:sp>
    </p:spTree>
    <p:extLst>
      <p:ext uri="{BB962C8B-B14F-4D97-AF65-F5344CB8AC3E}">
        <p14:creationId xmlns:p14="http://schemas.microsoft.com/office/powerpoint/2010/main" val="18545920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able&#10;&#10;Description automatically generated">
            <a:extLst>
              <a:ext uri="{FF2B5EF4-FFF2-40B4-BE49-F238E27FC236}">
                <a16:creationId xmlns:a16="http://schemas.microsoft.com/office/drawing/2014/main" id="{A9ABFBD8-C5B1-4614-809B-A41AFAD239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14150"/>
            <a:ext cx="9144000" cy="5074542"/>
          </a:xfrm>
          <a:prstGeom prst="rect">
            <a:avLst/>
          </a:prstGeom>
        </p:spPr>
      </p:pic>
    </p:spTree>
    <p:extLst>
      <p:ext uri="{BB962C8B-B14F-4D97-AF65-F5344CB8AC3E}">
        <p14:creationId xmlns:p14="http://schemas.microsoft.com/office/powerpoint/2010/main" val="38157066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416030" y="190877"/>
            <a:ext cx="5937857" cy="1094086"/>
          </a:xfrm>
        </p:spPr>
        <p:txBody>
          <a:bodyPr/>
          <a:lstStyle/>
          <a:p>
            <a:r>
              <a:rPr lang="en-US" altLang="en-US"/>
              <a:t>Session outline</a:t>
            </a:r>
            <a:endParaRPr lang="en-AU" altLang="en-US"/>
          </a:p>
        </p:txBody>
      </p:sp>
      <p:sp>
        <p:nvSpPr>
          <p:cNvPr id="6147" name="Rectangle 3"/>
          <p:cNvSpPr>
            <a:spLocks noGrp="1" noChangeArrowheads="1"/>
          </p:cNvSpPr>
          <p:nvPr>
            <p:ph idx="1"/>
          </p:nvPr>
        </p:nvSpPr>
        <p:spPr>
          <a:xfrm>
            <a:off x="230819" y="1642369"/>
            <a:ext cx="6807544" cy="5015883"/>
          </a:xfrm>
        </p:spPr>
        <p:txBody>
          <a:bodyPr/>
          <a:lstStyle/>
          <a:p>
            <a:pPr lvl="1"/>
            <a:r>
              <a:rPr lang="en-AU" altLang="en-US" dirty="0"/>
              <a:t>risk of bias in systematic reviews</a:t>
            </a:r>
          </a:p>
          <a:p>
            <a:pPr lvl="1"/>
            <a:r>
              <a:rPr lang="en-AU" altLang="en-US" dirty="0"/>
              <a:t>assessing sources of bias : the </a:t>
            </a:r>
            <a:r>
              <a:rPr lang="en-AU" altLang="en-US" dirty="0" err="1"/>
              <a:t>RoB</a:t>
            </a:r>
            <a:r>
              <a:rPr lang="en-AU" altLang="en-US" dirty="0"/>
              <a:t> 2 tool</a:t>
            </a:r>
          </a:p>
          <a:p>
            <a:pPr lvl="1"/>
            <a:r>
              <a:rPr lang="en-AU" altLang="en-US" dirty="0"/>
              <a:t>putting it into practice</a:t>
            </a:r>
          </a:p>
          <a:p>
            <a:pPr lvl="1"/>
            <a:r>
              <a:rPr lang="en-AU" altLang="en-US" b="1" dirty="0"/>
              <a:t>incorporating risk of bias in a review</a:t>
            </a:r>
          </a:p>
        </p:txBody>
      </p:sp>
    </p:spTree>
    <p:extLst>
      <p:ext uri="{BB962C8B-B14F-4D97-AF65-F5344CB8AC3E}">
        <p14:creationId xmlns:p14="http://schemas.microsoft.com/office/powerpoint/2010/main" val="26214999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416030" y="190877"/>
            <a:ext cx="5937857" cy="1094086"/>
          </a:xfrm>
          <a:prstGeom prst="rect">
            <a:avLst/>
          </a:prstGeom>
        </p:spPr>
        <p:txBody>
          <a:bodyPr/>
          <a:lstStyle/>
          <a:p>
            <a:r>
              <a:rPr lang="en-AU" altLang="en-US" dirty="0"/>
              <a:t>Incorporating findings into a review</a:t>
            </a:r>
          </a:p>
        </p:txBody>
      </p:sp>
      <p:sp>
        <p:nvSpPr>
          <p:cNvPr id="3" name="Content Placeholder 2"/>
          <p:cNvSpPr>
            <a:spLocks noGrp="1"/>
          </p:cNvSpPr>
          <p:nvPr>
            <p:ph idx="1"/>
          </p:nvPr>
        </p:nvSpPr>
        <p:spPr>
          <a:xfrm>
            <a:off x="230819" y="1284963"/>
            <a:ext cx="6807544" cy="5373290"/>
          </a:xfrm>
          <a:prstGeom prst="rect">
            <a:avLst/>
          </a:prstGeom>
        </p:spPr>
        <p:txBody>
          <a:bodyPr/>
          <a:lstStyle/>
          <a:p>
            <a:r>
              <a:rPr lang="en-AU" dirty="0"/>
              <a:t>Options include</a:t>
            </a:r>
          </a:p>
          <a:p>
            <a:pPr lvl="1"/>
            <a:r>
              <a:rPr lang="en-AU" dirty="0"/>
              <a:t>give a brief narrative summary</a:t>
            </a:r>
          </a:p>
          <a:p>
            <a:pPr lvl="2">
              <a:spcBef>
                <a:spcPts val="400"/>
              </a:spcBef>
            </a:pPr>
            <a:r>
              <a:rPr lang="en-AU" dirty="0"/>
              <a:t>but it may be missed by readers</a:t>
            </a:r>
          </a:p>
          <a:p>
            <a:pPr lvl="2">
              <a:spcBef>
                <a:spcPts val="400"/>
              </a:spcBef>
            </a:pPr>
            <a:r>
              <a:rPr lang="en-AU" dirty="0"/>
              <a:t>and it does not address impact on results</a:t>
            </a:r>
          </a:p>
          <a:p>
            <a:pPr lvl="1"/>
            <a:r>
              <a:rPr lang="en-AU" dirty="0"/>
              <a:t>present a stratified analysis</a:t>
            </a:r>
          </a:p>
          <a:p>
            <a:pPr lvl="1"/>
            <a:r>
              <a:rPr lang="en-AU" dirty="0"/>
              <a:t>restrict primary analysis to studies at low risk (or ‘low risk’ and ‘some concerns’)</a:t>
            </a:r>
          </a:p>
          <a:p>
            <a:pPr lvl="2">
              <a:spcBef>
                <a:spcPts val="400"/>
              </a:spcBef>
            </a:pPr>
            <a:r>
              <a:rPr lang="en-AU" dirty="0"/>
              <a:t>conduct sensitivity analysis</a:t>
            </a:r>
          </a:p>
          <a:p>
            <a:pPr lvl="1"/>
            <a:r>
              <a:rPr lang="en-AU" dirty="0"/>
              <a:t>explore the impact further if sufficient studies are available</a:t>
            </a:r>
          </a:p>
          <a:p>
            <a:pPr lvl="2">
              <a:spcBef>
                <a:spcPts val="400"/>
              </a:spcBef>
            </a:pPr>
            <a:r>
              <a:rPr lang="en-AU" dirty="0"/>
              <a:t>subgroup analysis</a:t>
            </a:r>
          </a:p>
          <a:p>
            <a:pPr lvl="2">
              <a:spcBef>
                <a:spcPts val="400"/>
              </a:spcBef>
            </a:pPr>
            <a:r>
              <a:rPr lang="en-AU" dirty="0"/>
              <a:t>meta-regression - get statistical advice</a:t>
            </a:r>
          </a:p>
          <a:p>
            <a:r>
              <a:rPr lang="en-AU" dirty="0"/>
              <a:t>Address risk of bias outcome by outcome</a:t>
            </a:r>
          </a:p>
          <a:p>
            <a:endParaRPr lang="en-AU" dirty="0"/>
          </a:p>
        </p:txBody>
      </p:sp>
    </p:spTree>
    <p:extLst>
      <p:ext uri="{BB962C8B-B14F-4D97-AF65-F5344CB8AC3E}">
        <p14:creationId xmlns:p14="http://schemas.microsoft.com/office/powerpoint/2010/main" val="4344449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prstGeom prst="rect">
            <a:avLst/>
          </a:prstGeom>
        </p:spPr>
        <p:txBody>
          <a:bodyPr/>
          <a:lstStyle/>
          <a:p>
            <a:r>
              <a:rPr lang="en-GB" altLang="en-US" dirty="0"/>
              <a:t>Risk of bias summary</a:t>
            </a:r>
            <a:endParaRPr lang="en-US" altLang="en-US" dirty="0"/>
          </a:p>
        </p:txBody>
      </p:sp>
      <p:pic>
        <p:nvPicPr>
          <p:cNvPr id="2" name="Picture 1" descr="A screenshot of a cell phone&#10;&#10;Description automatically generated">
            <a:extLst>
              <a:ext uri="{FF2B5EF4-FFF2-40B4-BE49-F238E27FC236}">
                <a16:creationId xmlns:a16="http://schemas.microsoft.com/office/drawing/2014/main" id="{C725B226-0F6A-40BB-9264-79DF036733F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26459" y="1067693"/>
            <a:ext cx="7461720" cy="5820340"/>
          </a:xfrm>
          <a:prstGeom prst="rect">
            <a:avLst/>
          </a:prstGeom>
        </p:spPr>
      </p:pic>
    </p:spTree>
    <p:extLst>
      <p:ext uri="{BB962C8B-B14F-4D97-AF65-F5344CB8AC3E}">
        <p14:creationId xmlns:p14="http://schemas.microsoft.com/office/powerpoint/2010/main" val="4491690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prstGeom prst="rect">
            <a:avLst/>
          </a:prstGeom>
        </p:spPr>
        <p:txBody>
          <a:bodyPr/>
          <a:lstStyle/>
          <a:p>
            <a:r>
              <a:rPr lang="en-GB" altLang="en-US" dirty="0"/>
              <a:t>Risk of bias in a forest plot</a:t>
            </a:r>
            <a:endParaRPr lang="en-US" altLang="en-US" dirty="0"/>
          </a:p>
        </p:txBody>
      </p:sp>
      <p:pic>
        <p:nvPicPr>
          <p:cNvPr id="2" name="Picture 1">
            <a:extLst>
              <a:ext uri="{FF2B5EF4-FFF2-40B4-BE49-F238E27FC236}">
                <a16:creationId xmlns:a16="http://schemas.microsoft.com/office/drawing/2014/main" id="{21E7FB99-6449-42AA-AE4F-EFAD35FA6C05}"/>
              </a:ext>
            </a:extLst>
          </p:cNvPr>
          <p:cNvPicPr>
            <a:picLocks noChangeAspect="1"/>
          </p:cNvPicPr>
          <p:nvPr/>
        </p:nvPicPr>
        <p:blipFill rotWithShape="1">
          <a:blip r:embed="rId3"/>
          <a:srcRect l="11193" t="15477" r="59615" b="25383"/>
          <a:stretch/>
        </p:blipFill>
        <p:spPr>
          <a:xfrm>
            <a:off x="363557" y="1150570"/>
            <a:ext cx="8461516" cy="5633919"/>
          </a:xfrm>
          <a:prstGeom prst="rect">
            <a:avLst/>
          </a:prstGeom>
        </p:spPr>
      </p:pic>
    </p:spTree>
    <p:extLst>
      <p:ext uri="{BB962C8B-B14F-4D97-AF65-F5344CB8AC3E}">
        <p14:creationId xmlns:p14="http://schemas.microsoft.com/office/powerpoint/2010/main" val="1256441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416030" y="190877"/>
            <a:ext cx="5937857" cy="1094086"/>
          </a:xfrm>
          <a:prstGeom prst="rect">
            <a:avLst/>
          </a:prstGeom>
        </p:spPr>
        <p:txBody>
          <a:bodyPr/>
          <a:lstStyle/>
          <a:p>
            <a:r>
              <a:rPr lang="en-CA" altLang="en-US"/>
              <a:t>GRADEing the evidence</a:t>
            </a:r>
            <a:endParaRPr lang="en-US" altLang="en-US"/>
          </a:p>
        </p:txBody>
      </p:sp>
      <p:sp>
        <p:nvSpPr>
          <p:cNvPr id="10244" name="Content Placeholder 2"/>
          <p:cNvSpPr>
            <a:spLocks noGrp="1"/>
          </p:cNvSpPr>
          <p:nvPr>
            <p:ph idx="1"/>
          </p:nvPr>
        </p:nvSpPr>
        <p:spPr>
          <a:xfrm>
            <a:off x="230819" y="1642369"/>
            <a:ext cx="6807544" cy="5015883"/>
          </a:xfrm>
          <a:prstGeom prst="rect">
            <a:avLst/>
          </a:prstGeom>
        </p:spPr>
        <p:txBody>
          <a:bodyPr/>
          <a:lstStyle/>
          <a:p>
            <a:pPr lvl="1"/>
            <a:r>
              <a:rPr lang="hr-HR" altLang="en-US" dirty="0"/>
              <a:t>‘R</a:t>
            </a:r>
            <a:r>
              <a:rPr lang="en-CA" altLang="en-US" dirty="0" err="1"/>
              <a:t>isk</a:t>
            </a:r>
            <a:r>
              <a:rPr lang="en-CA" altLang="en-US" dirty="0"/>
              <a:t> of bias</a:t>
            </a:r>
            <a:r>
              <a:rPr lang="hr-HR" altLang="en-US" dirty="0"/>
              <a:t>’</a:t>
            </a:r>
            <a:r>
              <a:rPr lang="en-CA" altLang="en-US" dirty="0"/>
              <a:t> assessment is also incorporated into a GRADE assessment of the </a:t>
            </a:r>
            <a:r>
              <a:rPr lang="hr-HR" altLang="en-US" dirty="0" err="1"/>
              <a:t>certainty</a:t>
            </a:r>
            <a:r>
              <a:rPr lang="en-CA" altLang="en-US" dirty="0"/>
              <a:t> of evidence</a:t>
            </a:r>
          </a:p>
          <a:p>
            <a:pPr lvl="1"/>
            <a:r>
              <a:rPr lang="en-CA" altLang="en-US" dirty="0"/>
              <a:t>for studies that contribute data for each outcome:</a:t>
            </a:r>
          </a:p>
          <a:p>
            <a:pPr lvl="2"/>
            <a:r>
              <a:rPr lang="en-CA" altLang="en-US" dirty="0"/>
              <a:t>what is the overall risk of bias of these studies?</a:t>
            </a:r>
          </a:p>
          <a:p>
            <a:pPr lvl="2"/>
            <a:r>
              <a:rPr lang="en-CA" altLang="en-US" dirty="0"/>
              <a:t>does the risk of bias reduce our confidence in the effect?</a:t>
            </a:r>
          </a:p>
          <a:p>
            <a:pPr lvl="1"/>
            <a:endParaRPr lang="en-US" altLang="en-US" dirty="0"/>
          </a:p>
        </p:txBody>
      </p:sp>
      <p:pic>
        <p:nvPicPr>
          <p:cNvPr id="4710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97550"/>
            <a:ext cx="215582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8"/>
          <p:cNvSpPr txBox="1">
            <a:spLocks noChangeArrowheads="1"/>
          </p:cNvSpPr>
          <p:nvPr/>
        </p:nvSpPr>
        <p:spPr bwMode="auto">
          <a:xfrm>
            <a:off x="1616075" y="6364288"/>
            <a:ext cx="55943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Clr>
                <a:schemeClr val="tx1"/>
              </a:buClr>
              <a:buFont typeface="Wingdings" panose="05000000000000000000" pitchFamily="2" charset="2"/>
              <a:buNone/>
            </a:pPr>
            <a:r>
              <a:rPr kumimoji="0" lang="en-AU" altLang="en-US">
                <a:solidFill>
                  <a:srgbClr val="0070C0"/>
                </a:solidFill>
              </a:rPr>
              <a:t>www.gradeworkinggroup.org</a:t>
            </a:r>
            <a:endParaRPr kumimoji="0" lang="en-AU" altLang="en-US" sz="1800">
              <a:solidFill>
                <a:srgbClr val="0070C0"/>
              </a:solidFill>
            </a:endParaRPr>
          </a:p>
        </p:txBody>
      </p:sp>
      <p:sp>
        <p:nvSpPr>
          <p:cNvPr id="47110" name="Text Box 8"/>
          <p:cNvSpPr txBox="1">
            <a:spLocks noChangeArrowheads="1"/>
          </p:cNvSpPr>
          <p:nvPr/>
        </p:nvSpPr>
        <p:spPr bwMode="auto">
          <a:xfrm>
            <a:off x="2405063" y="4797425"/>
            <a:ext cx="559435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Clr>
                <a:schemeClr val="tx1"/>
              </a:buClr>
              <a:buFont typeface="Wingdings" panose="05000000000000000000" pitchFamily="2" charset="2"/>
              <a:buNone/>
            </a:pPr>
            <a:r>
              <a:rPr kumimoji="0" lang="en-AU" altLang="en-US" b="1" dirty="0">
                <a:solidFill>
                  <a:schemeClr val="accent1"/>
                </a:solidFill>
              </a:rPr>
              <a:t>to be continued…</a:t>
            </a:r>
            <a:endParaRPr kumimoji="0" lang="en-AU" altLang="en-US" sz="1800" b="1" dirty="0">
              <a:solidFill>
                <a:schemeClr val="accent1"/>
              </a:solidFill>
            </a:endParaRPr>
          </a:p>
        </p:txBody>
      </p:sp>
    </p:spTree>
    <p:extLst>
      <p:ext uri="{BB962C8B-B14F-4D97-AF65-F5344CB8AC3E}">
        <p14:creationId xmlns:p14="http://schemas.microsoft.com/office/powerpoint/2010/main" val="17634866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416030" y="190877"/>
            <a:ext cx="5937857" cy="1094086"/>
          </a:xfrm>
          <a:prstGeom prst="rect">
            <a:avLst/>
          </a:prstGeom>
        </p:spPr>
        <p:txBody>
          <a:bodyPr/>
          <a:lstStyle/>
          <a:p>
            <a:r>
              <a:rPr lang="en-AU" altLang="en-US" dirty="0"/>
              <a:t>What to include in a protocol</a:t>
            </a:r>
          </a:p>
        </p:txBody>
      </p:sp>
      <p:sp>
        <p:nvSpPr>
          <p:cNvPr id="48131" name="Rectangle 3"/>
          <p:cNvSpPr>
            <a:spLocks noGrp="1" noChangeArrowheads="1"/>
          </p:cNvSpPr>
          <p:nvPr>
            <p:ph idx="1"/>
          </p:nvPr>
        </p:nvSpPr>
        <p:spPr>
          <a:xfrm>
            <a:off x="230819" y="1642369"/>
            <a:ext cx="6807544" cy="5015883"/>
          </a:xfrm>
          <a:prstGeom prst="rect">
            <a:avLst/>
          </a:prstGeom>
        </p:spPr>
        <p:txBody>
          <a:bodyPr/>
          <a:lstStyle/>
          <a:p>
            <a:pPr lvl="1"/>
            <a:r>
              <a:rPr lang="en-US" altLang="en-US" dirty="0"/>
              <a:t>check with Cochrane group for standard text</a:t>
            </a:r>
          </a:p>
          <a:p>
            <a:pPr lvl="1"/>
            <a:r>
              <a:rPr lang="en-US" altLang="en-US" dirty="0"/>
              <a:t>state r</a:t>
            </a:r>
            <a:r>
              <a:rPr lang="hr-HR" altLang="en-US" dirty="0"/>
              <a:t>i</a:t>
            </a:r>
            <a:r>
              <a:rPr lang="en-US" altLang="en-US" dirty="0" err="1"/>
              <a:t>sk</a:t>
            </a:r>
            <a:r>
              <a:rPr lang="en-US" altLang="en-US" dirty="0"/>
              <a:t> of bias assessment tool(s) to be used</a:t>
            </a:r>
          </a:p>
          <a:p>
            <a:pPr lvl="2"/>
            <a:r>
              <a:rPr lang="en-US" altLang="en-US" dirty="0"/>
              <a:t>new Cochrane intervention reviews should use RoB 2</a:t>
            </a:r>
          </a:p>
          <a:p>
            <a:pPr lvl="2"/>
            <a:r>
              <a:rPr lang="en-US" altLang="en-US" dirty="0"/>
              <a:t>state the effect of interest (</a:t>
            </a:r>
            <a:r>
              <a:rPr lang="en-US" altLang="en-US" i="1" dirty="0"/>
              <a:t>effect of assignment to intervention</a:t>
            </a:r>
            <a:r>
              <a:rPr lang="en-US" altLang="en-US" dirty="0"/>
              <a:t> or of </a:t>
            </a:r>
            <a:r>
              <a:rPr lang="en-US" altLang="en-US" i="1" dirty="0"/>
              <a:t>adhering to intervention</a:t>
            </a:r>
            <a:r>
              <a:rPr lang="en-US" altLang="en-US" dirty="0"/>
              <a:t>) - usually the former</a:t>
            </a:r>
          </a:p>
          <a:p>
            <a:pPr lvl="2"/>
            <a:r>
              <a:rPr lang="en-US" altLang="en-US" dirty="0"/>
              <a:t>refer to Handbook Chapter 8 or another source</a:t>
            </a:r>
          </a:p>
          <a:p>
            <a:pPr lvl="1"/>
            <a:r>
              <a:rPr lang="en-US" altLang="en-US" dirty="0"/>
              <a:t>which results will be assessed for risk of bias?</a:t>
            </a:r>
          </a:p>
          <a:p>
            <a:pPr lvl="1"/>
            <a:r>
              <a:rPr lang="en-US" altLang="en-US" dirty="0"/>
              <a:t>how many people will assess risk of bias?</a:t>
            </a:r>
          </a:p>
          <a:p>
            <a:pPr lvl="2"/>
            <a:r>
              <a:rPr lang="en-US" altLang="en-US" dirty="0"/>
              <a:t>how will disagreements be handled</a:t>
            </a:r>
          </a:p>
          <a:p>
            <a:pPr lvl="1"/>
            <a:r>
              <a:rPr lang="en-US" altLang="en-US" dirty="0"/>
              <a:t>how will </a:t>
            </a:r>
            <a:r>
              <a:rPr lang="en-AU" altLang="en-US" dirty="0"/>
              <a:t>findings be incorporated into the analysis</a:t>
            </a:r>
            <a:r>
              <a:rPr lang="en-US" altLang="en-US" dirty="0"/>
              <a:t>?</a:t>
            </a:r>
          </a:p>
        </p:txBody>
      </p:sp>
    </p:spTree>
    <p:extLst>
      <p:ext uri="{BB962C8B-B14F-4D97-AF65-F5344CB8AC3E}">
        <p14:creationId xmlns:p14="http://schemas.microsoft.com/office/powerpoint/2010/main" val="1474576377"/>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416030" y="190877"/>
            <a:ext cx="5937857" cy="1094086"/>
          </a:xfrm>
        </p:spPr>
        <p:txBody>
          <a:bodyPr/>
          <a:lstStyle/>
          <a:p>
            <a:r>
              <a:rPr lang="en-AU" altLang="en-US"/>
              <a:t>Take-home message</a:t>
            </a:r>
          </a:p>
        </p:txBody>
      </p:sp>
      <p:sp>
        <p:nvSpPr>
          <p:cNvPr id="49155" name="Content Placeholder 3"/>
          <p:cNvSpPr>
            <a:spLocks noGrp="1"/>
          </p:cNvSpPr>
          <p:nvPr>
            <p:ph idx="1"/>
          </p:nvPr>
        </p:nvSpPr>
        <p:spPr>
          <a:xfrm>
            <a:off x="230819" y="1642369"/>
            <a:ext cx="6807544" cy="5015883"/>
          </a:xfrm>
        </p:spPr>
        <p:txBody>
          <a:bodyPr/>
          <a:lstStyle/>
          <a:p>
            <a:pPr lvl="1"/>
            <a:r>
              <a:rPr lang="en-US" altLang="en-US" dirty="0"/>
              <a:t>biased studies may lead to misleading reviews</a:t>
            </a:r>
          </a:p>
          <a:p>
            <a:pPr lvl="1"/>
            <a:r>
              <a:rPr lang="en-AU" altLang="en-US" dirty="0"/>
              <a:t>RoB 2 examines five domains of bias</a:t>
            </a:r>
          </a:p>
          <a:p>
            <a:pPr lvl="1"/>
            <a:r>
              <a:rPr lang="en-AU" altLang="en-US" dirty="0"/>
              <a:t>leads to a judgement about risk of bias in a result, with supporting evidence to justify it</a:t>
            </a:r>
          </a:p>
          <a:p>
            <a:pPr lvl="1"/>
            <a:r>
              <a:rPr lang="en-AU" altLang="en-US" dirty="0"/>
              <a:t>consider the possible impact of risk of bias on syntheses and use appropriate caution in drawing conclusions</a:t>
            </a:r>
          </a:p>
        </p:txBody>
      </p:sp>
    </p:spTree>
    <p:extLst>
      <p:ext uri="{BB962C8B-B14F-4D97-AF65-F5344CB8AC3E}">
        <p14:creationId xmlns:p14="http://schemas.microsoft.com/office/powerpoint/2010/main" val="14074164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16030" y="190877"/>
            <a:ext cx="5937857" cy="1094086"/>
          </a:xfrm>
          <a:prstGeom prst="rect">
            <a:avLst/>
          </a:prstGeom>
        </p:spPr>
        <p:txBody>
          <a:bodyPr/>
          <a:lstStyle/>
          <a:p>
            <a:r>
              <a:rPr lang="en-AU" altLang="en-US" dirty="0"/>
              <a:t>References</a:t>
            </a:r>
          </a:p>
        </p:txBody>
      </p:sp>
      <p:sp>
        <p:nvSpPr>
          <p:cNvPr id="50179" name="Content Placeholder 3"/>
          <p:cNvSpPr>
            <a:spLocks noGrp="1"/>
          </p:cNvSpPr>
          <p:nvPr>
            <p:ph idx="1"/>
          </p:nvPr>
        </p:nvSpPr>
        <p:spPr>
          <a:xfrm>
            <a:off x="230818" y="1642369"/>
            <a:ext cx="7764004" cy="5015883"/>
          </a:xfrm>
          <a:prstGeom prst="rect">
            <a:avLst/>
          </a:prstGeom>
        </p:spPr>
        <p:txBody>
          <a:bodyPr/>
          <a:lstStyle/>
          <a:p>
            <a:pPr lvl="1"/>
            <a:r>
              <a:rPr lang="en-GB" altLang="en-US" sz="2000" dirty="0"/>
              <a:t>Higgins JPT, Savović J, Page MJ, Elbers RG, Sterne JAC. Chapter 8: Assessing risk of bias in a randomized trial. In: Higgins JPT, Thomas J, Chandler J, Cumpston M, Li T, Page MJ, Welch VA (editors). </a:t>
            </a:r>
            <a:r>
              <a:rPr lang="en-GB" altLang="en-US" sz="2000" i="1" dirty="0"/>
              <a:t>Cochrane Handbook for Systematic Reviews of Interventions </a:t>
            </a:r>
            <a:r>
              <a:rPr lang="en-GB" altLang="en-US" sz="2000" dirty="0"/>
              <a:t>version 6.0 (updated July 2019). Cochrane, 2019. Available from </a:t>
            </a:r>
            <a:r>
              <a:rPr lang="en-GB" altLang="en-US" sz="2000" b="1" dirty="0"/>
              <a:t>www.training.cochrane.org/handbook</a:t>
            </a:r>
            <a:r>
              <a:rPr lang="en-GB" altLang="en-US" sz="2000" dirty="0"/>
              <a:t>.</a:t>
            </a:r>
          </a:p>
          <a:p>
            <a:pPr lvl="1"/>
            <a:r>
              <a:rPr lang="en-GB" altLang="en-US" sz="2000" dirty="0"/>
              <a:t>Sterne JAC et al. RoB 2: a revised tool for assessing risk of bias in randomised trials. </a:t>
            </a:r>
            <a:r>
              <a:rPr lang="en-GB" altLang="en-US" sz="2000" i="1" dirty="0"/>
              <a:t>BMJ</a:t>
            </a:r>
            <a:r>
              <a:rPr lang="en-GB" altLang="en-US" sz="2000" dirty="0"/>
              <a:t> 2019; </a:t>
            </a:r>
            <a:r>
              <a:rPr lang="en-GB" altLang="en-US" sz="2000" b="1" dirty="0"/>
              <a:t>366</a:t>
            </a:r>
            <a:r>
              <a:rPr lang="en-GB" altLang="en-US" sz="2000" dirty="0"/>
              <a:t>: l4898; </a:t>
            </a:r>
            <a:r>
              <a:rPr lang="en-GB" altLang="en-US" sz="2000" dirty="0" err="1"/>
              <a:t>doi</a:t>
            </a:r>
            <a:r>
              <a:rPr lang="en-GB" altLang="en-US" sz="2000" dirty="0"/>
              <a:t>: 10.1136/bmj.l4898.</a:t>
            </a:r>
          </a:p>
          <a:p>
            <a:pPr lvl="1"/>
            <a:r>
              <a:rPr lang="en-GB" altLang="en-US" sz="2000" dirty="0"/>
              <a:t>Cochrane RoB 2 webinar series</a:t>
            </a:r>
            <a:br>
              <a:rPr lang="en-GB" altLang="en-US" sz="2000" dirty="0"/>
            </a:br>
            <a:r>
              <a:rPr lang="en-GB" altLang="en-US" sz="2000" b="1" dirty="0"/>
              <a:t>training.cochrane.org/rob-2-learning-live-webinar-series</a:t>
            </a:r>
          </a:p>
          <a:p>
            <a:pPr lvl="1"/>
            <a:r>
              <a:rPr lang="en-GB" altLang="en-US" sz="2000" dirty="0"/>
              <a:t>Full guidance available at </a:t>
            </a:r>
            <a:r>
              <a:rPr lang="en-GB" altLang="en-US" sz="2000" b="1" dirty="0">
                <a:hlinkClick r:id="rId3"/>
              </a:rPr>
              <a:t>www.riskofbias.info</a:t>
            </a:r>
            <a:endParaRPr lang="hr-HR" altLang="en-US" sz="2000" b="1" dirty="0"/>
          </a:p>
          <a:p>
            <a:pPr lvl="1"/>
            <a:r>
              <a:rPr lang="hr-HR" altLang="en-US" sz="2000" b="1" dirty="0"/>
              <a:t>Risk of Bias 2 Cochrane Review Starter Pack </a:t>
            </a:r>
            <a:r>
              <a:rPr lang="hr-HR" altLang="en-US" sz="2000" dirty="0"/>
              <a:t>(and other resources) – available at </a:t>
            </a:r>
            <a:r>
              <a:rPr lang="hr-HR" altLang="en-US" sz="2000" b="1" dirty="0"/>
              <a:t>https://methods.cochrane.org/risk-bias-2</a:t>
            </a:r>
            <a:endParaRPr lang="en-GB" sz="2000" dirty="0"/>
          </a:p>
          <a:p>
            <a:pPr lvl="1"/>
            <a:endParaRPr lang="en-GB" altLang="en-US" sz="2000" dirty="0"/>
          </a:p>
          <a:p>
            <a:endParaRPr lang="en-AU" altLang="en-US" sz="2000" dirty="0"/>
          </a:p>
        </p:txBody>
      </p:sp>
    </p:spTree>
    <p:extLst>
      <p:ext uri="{BB962C8B-B14F-4D97-AF65-F5344CB8AC3E}">
        <p14:creationId xmlns:p14="http://schemas.microsoft.com/office/powerpoint/2010/main" val="2303809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98E35-5268-4819-B1FD-060AC1919EBF}"/>
              </a:ext>
            </a:extLst>
          </p:cNvPr>
          <p:cNvSpPr>
            <a:spLocks noGrp="1"/>
          </p:cNvSpPr>
          <p:nvPr>
            <p:ph type="title"/>
          </p:nvPr>
        </p:nvSpPr>
        <p:spPr/>
        <p:txBody>
          <a:bodyPr/>
          <a:lstStyle/>
          <a:p>
            <a:r>
              <a:rPr lang="en-GB" dirty="0"/>
              <a:t>Risk of bias</a:t>
            </a:r>
          </a:p>
        </p:txBody>
      </p:sp>
      <p:sp>
        <p:nvSpPr>
          <p:cNvPr id="3" name="Content Placeholder 2">
            <a:extLst>
              <a:ext uri="{FF2B5EF4-FFF2-40B4-BE49-F238E27FC236}">
                <a16:creationId xmlns:a16="http://schemas.microsoft.com/office/drawing/2014/main" id="{4C0A9C3B-D9E8-40A8-B18C-AF9D541377F0}"/>
              </a:ext>
            </a:extLst>
          </p:cNvPr>
          <p:cNvSpPr>
            <a:spLocks noGrp="1"/>
          </p:cNvSpPr>
          <p:nvPr>
            <p:ph idx="1"/>
          </p:nvPr>
        </p:nvSpPr>
        <p:spPr>
          <a:xfrm>
            <a:off x="230818" y="1642369"/>
            <a:ext cx="6884685" cy="5015883"/>
          </a:xfrm>
        </p:spPr>
        <p:txBody>
          <a:bodyPr/>
          <a:lstStyle/>
          <a:p>
            <a:pPr lvl="1"/>
            <a:r>
              <a:rPr lang="en-AU" altLang="en-US" dirty="0"/>
              <a:t>assess key results from each included study for </a:t>
            </a:r>
            <a:r>
              <a:rPr lang="en-AU" altLang="en-US" b="1" dirty="0">
                <a:solidFill>
                  <a:schemeClr val="bg2"/>
                </a:solidFill>
              </a:rPr>
              <a:t>risk of bias</a:t>
            </a:r>
          </a:p>
          <a:p>
            <a:pPr lvl="2"/>
            <a:r>
              <a:rPr lang="en-AU" altLang="en-US" dirty="0"/>
              <a:t>can’t measure the presence of bias</a:t>
            </a:r>
          </a:p>
          <a:p>
            <a:pPr lvl="2"/>
            <a:r>
              <a:rPr lang="en-US" altLang="en-US" dirty="0"/>
              <a:t>look for methods shown to </a:t>
            </a:r>
            <a:r>
              <a:rPr lang="en-AU" altLang="en-US" dirty="0"/>
              <a:t>minimize</a:t>
            </a:r>
            <a:r>
              <a:rPr lang="en-US" altLang="en-US" dirty="0"/>
              <a:t> risk</a:t>
            </a:r>
          </a:p>
          <a:p>
            <a:pPr lvl="2"/>
            <a:r>
              <a:rPr lang="en-US" altLang="en-US" dirty="0"/>
              <a:t>… and evidence that the study ran successfully</a:t>
            </a:r>
          </a:p>
          <a:p>
            <a:pPr lvl="1"/>
            <a:endParaRPr lang="en-GB" sz="2000" dirty="0"/>
          </a:p>
          <a:p>
            <a:pPr lvl="1"/>
            <a:r>
              <a:rPr lang="en-GB" dirty="0"/>
              <a:t>risk of bias is a property of a </a:t>
            </a:r>
            <a:r>
              <a:rPr lang="en-GB" u="sng" dirty="0"/>
              <a:t>result</a:t>
            </a:r>
            <a:r>
              <a:rPr lang="en-GB" dirty="0"/>
              <a:t> </a:t>
            </a:r>
          </a:p>
          <a:p>
            <a:pPr lvl="2"/>
            <a:r>
              <a:rPr lang="en-GB" dirty="0"/>
              <a:t>rather than of a </a:t>
            </a:r>
            <a:r>
              <a:rPr lang="en-GB" u="sng" dirty="0"/>
              <a:t>study</a:t>
            </a:r>
            <a:r>
              <a:rPr lang="en-GB" dirty="0"/>
              <a:t>, or an </a:t>
            </a:r>
            <a:r>
              <a:rPr lang="en-GB" u="sng" dirty="0"/>
              <a:t>outcome</a:t>
            </a:r>
          </a:p>
          <a:p>
            <a:pPr lvl="2"/>
            <a:r>
              <a:rPr lang="en-GB" dirty="0"/>
              <a:t>if there is no result from a study, the result of the synthesis (meta-analysis) may be at risk of bias because of</a:t>
            </a:r>
            <a:br>
              <a:rPr lang="en-GB" dirty="0"/>
            </a:br>
            <a:r>
              <a:rPr lang="en-GB" b="1" dirty="0"/>
              <a:t>M</a:t>
            </a:r>
            <a:r>
              <a:rPr lang="en-GB" dirty="0"/>
              <a:t>issing </a:t>
            </a:r>
            <a:r>
              <a:rPr lang="en-GB" b="1" dirty="0"/>
              <a:t>E</a:t>
            </a:r>
            <a:r>
              <a:rPr lang="en-GB" dirty="0"/>
              <a:t>vidence</a:t>
            </a:r>
          </a:p>
          <a:p>
            <a:pPr lvl="3"/>
            <a:r>
              <a:rPr lang="en-GB" dirty="0"/>
              <a:t>see </a:t>
            </a:r>
            <a:r>
              <a:rPr lang="hr-HR" dirty="0"/>
              <a:t>presentation </a:t>
            </a:r>
            <a:r>
              <a:rPr lang="en-GB" b="1" dirty="0"/>
              <a:t>Bias due to missing results in a synthesis</a:t>
            </a:r>
            <a:r>
              <a:rPr lang="hr-HR" b="1" dirty="0"/>
              <a:t> (</a:t>
            </a:r>
            <a:r>
              <a:rPr lang="hr-HR" dirty="0"/>
              <a:t>incl. </a:t>
            </a:r>
            <a:r>
              <a:rPr lang="en-GB" b="1" dirty="0"/>
              <a:t>ROB ME </a:t>
            </a:r>
            <a:r>
              <a:rPr lang="en-GB" dirty="0"/>
              <a:t>tool</a:t>
            </a:r>
            <a:r>
              <a:rPr lang="hr-HR" dirty="0"/>
              <a:t>)</a:t>
            </a:r>
            <a:endParaRPr lang="en-GB" dirty="0"/>
          </a:p>
          <a:p>
            <a:pPr lvl="2"/>
            <a:endParaRPr lang="en-GB" dirty="0"/>
          </a:p>
        </p:txBody>
      </p:sp>
    </p:spTree>
    <p:extLst>
      <p:ext uri="{BB962C8B-B14F-4D97-AF65-F5344CB8AC3E}">
        <p14:creationId xmlns:p14="http://schemas.microsoft.com/office/powerpoint/2010/main" val="17035236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16030" y="190877"/>
            <a:ext cx="5937857" cy="1094086"/>
          </a:xfrm>
          <a:prstGeom prst="rect">
            <a:avLst/>
          </a:prstGeom>
        </p:spPr>
        <p:txBody>
          <a:bodyPr/>
          <a:lstStyle/>
          <a:p>
            <a:r>
              <a:rPr lang="en-AU" altLang="en-US" dirty="0"/>
              <a:t>Acknowledgements</a:t>
            </a:r>
          </a:p>
        </p:txBody>
      </p:sp>
      <p:sp>
        <p:nvSpPr>
          <p:cNvPr id="50179" name="Content Placeholder 3"/>
          <p:cNvSpPr>
            <a:spLocks noGrp="1"/>
          </p:cNvSpPr>
          <p:nvPr>
            <p:ph idx="1"/>
          </p:nvPr>
        </p:nvSpPr>
        <p:spPr>
          <a:xfrm>
            <a:off x="230819" y="1642369"/>
            <a:ext cx="6807544" cy="5015883"/>
          </a:xfrm>
          <a:prstGeom prst="rect">
            <a:avLst/>
          </a:prstGeom>
        </p:spPr>
        <p:txBody>
          <a:bodyPr/>
          <a:lstStyle/>
          <a:p>
            <a:pPr lvl="1"/>
            <a:r>
              <a:rPr lang="en-AU" sz="2000" dirty="0"/>
              <a:t>Slides by Julian Higgins and Jonathan Sterne</a:t>
            </a:r>
          </a:p>
          <a:p>
            <a:pPr lvl="1"/>
            <a:r>
              <a:rPr lang="en-AU" sz="2000" dirty="0"/>
              <a:t>Using material from a previous version of the presentation by Miranda Cumpston, Cochrane Bias Methods Group and the Cochrane </a:t>
            </a:r>
            <a:r>
              <a:rPr lang="hr-HR" sz="2000" dirty="0"/>
              <a:t>Australia</a:t>
            </a:r>
            <a:endParaRPr lang="en-AU" sz="2000" dirty="0"/>
          </a:p>
          <a:p>
            <a:pPr marL="0" lvl="1" indent="0">
              <a:buNone/>
            </a:pPr>
            <a:endParaRPr lang="en-GB" altLang="en-US" sz="2000" dirty="0"/>
          </a:p>
        </p:txBody>
      </p:sp>
    </p:spTree>
    <p:extLst>
      <p:ext uri="{BB962C8B-B14F-4D97-AF65-F5344CB8AC3E}">
        <p14:creationId xmlns:p14="http://schemas.microsoft.com/office/powerpoint/2010/main" val="860913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030" y="190877"/>
            <a:ext cx="5937857" cy="1094086"/>
          </a:xfrm>
        </p:spPr>
        <p:txBody>
          <a:bodyPr/>
          <a:lstStyle/>
          <a:p>
            <a:r>
              <a:rPr lang="en-GB" dirty="0"/>
              <a:t>Recommended tool for new Cochrane Reviews: RoB 2</a:t>
            </a:r>
            <a:endParaRPr lang="en-US" dirty="0"/>
          </a:p>
        </p:txBody>
      </p:sp>
      <p:sp>
        <p:nvSpPr>
          <p:cNvPr id="3" name="Content Placeholder 2"/>
          <p:cNvSpPr>
            <a:spLocks noGrp="1"/>
          </p:cNvSpPr>
          <p:nvPr>
            <p:ph idx="1"/>
          </p:nvPr>
        </p:nvSpPr>
        <p:spPr>
          <a:xfrm>
            <a:off x="230188" y="1643063"/>
            <a:ext cx="6996112" cy="5014912"/>
          </a:xfrm>
        </p:spPr>
        <p:txBody>
          <a:bodyPr/>
          <a:lstStyle/>
          <a:p>
            <a:pPr lvl="1"/>
            <a:r>
              <a:rPr lang="en-GB" dirty="0"/>
              <a:t>fixed set of five </a:t>
            </a:r>
            <a:r>
              <a:rPr lang="en-GB" b="1" dirty="0">
                <a:solidFill>
                  <a:schemeClr val="bg2"/>
                </a:solidFill>
              </a:rPr>
              <a:t>bias domains</a:t>
            </a:r>
          </a:p>
          <a:p>
            <a:pPr lvl="2"/>
            <a:r>
              <a:rPr lang="en-GB" dirty="0"/>
              <a:t>all are mandatory, and none can be added </a:t>
            </a:r>
          </a:p>
          <a:p>
            <a:pPr lvl="2"/>
            <a:r>
              <a:rPr lang="en-GB" dirty="0"/>
              <a:t>(there is an additional domain in versions for cross-over trials and cluster-randomized trials)</a:t>
            </a:r>
          </a:p>
          <a:p>
            <a:pPr lvl="1"/>
            <a:r>
              <a:rPr lang="en-GB" dirty="0"/>
              <a:t>includes an </a:t>
            </a:r>
            <a:r>
              <a:rPr lang="en-GB" b="1" dirty="0">
                <a:solidFill>
                  <a:schemeClr val="bg2"/>
                </a:solidFill>
              </a:rPr>
              <a:t>overall risk of bias</a:t>
            </a:r>
          </a:p>
          <a:p>
            <a:pPr lvl="2"/>
            <a:r>
              <a:rPr lang="en-GB" dirty="0"/>
              <a:t>used to guide analysis and interpretation</a:t>
            </a:r>
          </a:p>
          <a:p>
            <a:pPr lvl="1"/>
            <a:r>
              <a:rPr lang="en-GB" dirty="0"/>
              <a:t>important distinction between </a:t>
            </a:r>
            <a:r>
              <a:rPr lang="en-GB" b="1" dirty="0">
                <a:solidFill>
                  <a:schemeClr val="bg2"/>
                </a:solidFill>
              </a:rPr>
              <a:t>effects of interest</a:t>
            </a:r>
          </a:p>
          <a:p>
            <a:pPr lvl="2"/>
            <a:r>
              <a:rPr lang="en-GB" dirty="0"/>
              <a:t>see later</a:t>
            </a:r>
          </a:p>
          <a:p>
            <a:pPr lvl="1"/>
            <a:r>
              <a:rPr lang="en-GB" dirty="0"/>
              <a:t>funding and vested interests should be examined separately, and used to inform RoB 2 assessments</a:t>
            </a:r>
          </a:p>
          <a:p>
            <a:pPr lvl="2"/>
            <a:r>
              <a:rPr lang="en-GB" b="1" dirty="0"/>
              <a:t>TACIT</a:t>
            </a:r>
            <a:r>
              <a:rPr lang="en-GB" dirty="0"/>
              <a:t> (Tool for Addressing Conflicts of Interest in Trials) will address this issue</a:t>
            </a:r>
          </a:p>
          <a:p>
            <a:pPr lvl="0"/>
            <a:endParaRPr lang="en-GB" dirty="0"/>
          </a:p>
        </p:txBody>
      </p:sp>
    </p:spTree>
    <p:extLst>
      <p:ext uri="{BB962C8B-B14F-4D97-AF65-F5344CB8AC3E}">
        <p14:creationId xmlns:p14="http://schemas.microsoft.com/office/powerpoint/2010/main" val="2840883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A65617CE-02AF-46B7-9654-C4B51EB9BAAF}"/>
              </a:ext>
            </a:extLst>
          </p:cNvPr>
          <p:cNvGrpSpPr/>
          <p:nvPr/>
        </p:nvGrpSpPr>
        <p:grpSpPr>
          <a:xfrm>
            <a:off x="928687" y="1812033"/>
            <a:ext cx="7308824" cy="2644895"/>
            <a:chOff x="928687" y="1812033"/>
            <a:chExt cx="7308824" cy="2644895"/>
          </a:xfrm>
        </p:grpSpPr>
        <p:sp>
          <p:nvSpPr>
            <p:cNvPr id="4" name="TextBox 3">
              <a:extLst>
                <a:ext uri="{FF2B5EF4-FFF2-40B4-BE49-F238E27FC236}">
                  <a16:creationId xmlns:a16="http://schemas.microsoft.com/office/drawing/2014/main" id="{997C0C18-B34C-478E-8BEC-FDC3A8F57E96}"/>
                </a:ext>
              </a:extLst>
            </p:cNvPr>
            <p:cNvSpPr txBox="1"/>
            <p:nvPr/>
          </p:nvSpPr>
          <p:spPr>
            <a:xfrm>
              <a:off x="1014411" y="2168783"/>
              <a:ext cx="7223100" cy="2288145"/>
            </a:xfrm>
            <a:prstGeom prst="rect">
              <a:avLst/>
            </a:prstGeom>
            <a:solidFill>
              <a:schemeClr val="bg2">
                <a:lumMod val="40000"/>
                <a:lumOff val="60000"/>
              </a:schemeClr>
            </a:solidFill>
          </p:spPr>
          <p:txBody>
            <a:bodyPr wrap="square" rtlCol="0">
              <a:noAutofit/>
            </a:bodyPr>
            <a:lstStyle/>
            <a:p>
              <a:pPr algn="ctr"/>
              <a:r>
                <a:rPr lang="en-GB" b="1" dirty="0"/>
                <a:t>Risk of bias assessment for a specific result</a:t>
              </a:r>
            </a:p>
          </p:txBody>
        </p:sp>
        <p:sp>
          <p:nvSpPr>
            <p:cNvPr id="5" name="TextBox 4">
              <a:extLst>
                <a:ext uri="{FF2B5EF4-FFF2-40B4-BE49-F238E27FC236}">
                  <a16:creationId xmlns:a16="http://schemas.microsoft.com/office/drawing/2014/main" id="{456A038C-F425-487D-B2AF-565BE322A884}"/>
                </a:ext>
              </a:extLst>
            </p:cNvPr>
            <p:cNvSpPr txBox="1"/>
            <p:nvPr/>
          </p:nvSpPr>
          <p:spPr>
            <a:xfrm>
              <a:off x="1185861" y="2589918"/>
              <a:ext cx="2232000" cy="792000"/>
            </a:xfrm>
            <a:prstGeom prst="rect">
              <a:avLst/>
            </a:prstGeom>
            <a:solidFill>
              <a:schemeClr val="accent5">
                <a:lumMod val="20000"/>
                <a:lumOff val="80000"/>
              </a:schemeClr>
            </a:solidFill>
          </p:spPr>
          <p:txBody>
            <a:bodyPr wrap="square" rtlCol="0" anchor="ctr">
              <a:noAutofit/>
            </a:bodyPr>
            <a:lstStyle/>
            <a:p>
              <a:pPr algn="ctr"/>
              <a:r>
                <a:rPr lang="en-GB" dirty="0"/>
                <a:t>1. Specify result being assessed</a:t>
              </a:r>
            </a:p>
          </p:txBody>
        </p:sp>
        <p:sp>
          <p:nvSpPr>
            <p:cNvPr id="6" name="TextBox 5">
              <a:extLst>
                <a:ext uri="{FF2B5EF4-FFF2-40B4-BE49-F238E27FC236}">
                  <a16:creationId xmlns:a16="http://schemas.microsoft.com/office/drawing/2014/main" id="{E8841581-D092-4AD6-9A27-6F2BF08961E5}"/>
                </a:ext>
              </a:extLst>
            </p:cNvPr>
            <p:cNvSpPr txBox="1"/>
            <p:nvPr/>
          </p:nvSpPr>
          <p:spPr>
            <a:xfrm>
              <a:off x="3509961" y="3488007"/>
              <a:ext cx="2232000" cy="792000"/>
            </a:xfrm>
            <a:prstGeom prst="rect">
              <a:avLst/>
            </a:prstGeom>
            <a:solidFill>
              <a:schemeClr val="accent5">
                <a:lumMod val="20000"/>
                <a:lumOff val="80000"/>
              </a:schemeClr>
            </a:solidFill>
          </p:spPr>
          <p:txBody>
            <a:bodyPr wrap="square" rtlCol="0" anchor="ctr">
              <a:noAutofit/>
            </a:bodyPr>
            <a:lstStyle/>
            <a:p>
              <a:pPr algn="ctr"/>
              <a:r>
                <a:rPr lang="en-GB" dirty="0"/>
                <a:t>5. Judge risk of bias for each domain</a:t>
              </a:r>
            </a:p>
          </p:txBody>
        </p:sp>
        <p:sp>
          <p:nvSpPr>
            <p:cNvPr id="7" name="TextBox 6">
              <a:extLst>
                <a:ext uri="{FF2B5EF4-FFF2-40B4-BE49-F238E27FC236}">
                  <a16:creationId xmlns:a16="http://schemas.microsoft.com/office/drawing/2014/main" id="{1B91BF96-AA63-4980-BA44-74212A4DAFCB}"/>
                </a:ext>
              </a:extLst>
            </p:cNvPr>
            <p:cNvSpPr txBox="1"/>
            <p:nvPr/>
          </p:nvSpPr>
          <p:spPr>
            <a:xfrm>
              <a:off x="3509961" y="2589918"/>
              <a:ext cx="2232000" cy="792000"/>
            </a:xfrm>
            <a:prstGeom prst="rect">
              <a:avLst/>
            </a:prstGeom>
            <a:solidFill>
              <a:schemeClr val="accent5">
                <a:lumMod val="20000"/>
                <a:lumOff val="80000"/>
              </a:schemeClr>
            </a:solidFill>
          </p:spPr>
          <p:txBody>
            <a:bodyPr wrap="square" rtlCol="0" anchor="ctr">
              <a:noAutofit/>
            </a:bodyPr>
            <a:lstStyle/>
            <a:p>
              <a:pPr algn="ctr"/>
              <a:r>
                <a:rPr lang="en-GB" dirty="0"/>
                <a:t>2. Specify effect of interest</a:t>
              </a:r>
            </a:p>
          </p:txBody>
        </p:sp>
        <p:sp>
          <p:nvSpPr>
            <p:cNvPr id="8" name="TextBox 7">
              <a:extLst>
                <a:ext uri="{FF2B5EF4-FFF2-40B4-BE49-F238E27FC236}">
                  <a16:creationId xmlns:a16="http://schemas.microsoft.com/office/drawing/2014/main" id="{4A7F9ADB-D814-4C13-B895-0FB7086E4C32}"/>
                </a:ext>
              </a:extLst>
            </p:cNvPr>
            <p:cNvSpPr txBox="1"/>
            <p:nvPr/>
          </p:nvSpPr>
          <p:spPr>
            <a:xfrm>
              <a:off x="1185861" y="3488007"/>
              <a:ext cx="2232000" cy="792000"/>
            </a:xfrm>
            <a:prstGeom prst="rect">
              <a:avLst/>
            </a:prstGeom>
            <a:solidFill>
              <a:schemeClr val="accent5">
                <a:lumMod val="20000"/>
                <a:lumOff val="80000"/>
              </a:schemeClr>
            </a:solidFill>
          </p:spPr>
          <p:txBody>
            <a:bodyPr wrap="square" rtlCol="0" anchor="ctr">
              <a:noAutofit/>
            </a:bodyPr>
            <a:lstStyle/>
            <a:p>
              <a:pPr algn="ctr"/>
              <a:r>
                <a:rPr lang="en-GB" dirty="0"/>
                <a:t>4. Answer signalling questions</a:t>
              </a:r>
            </a:p>
          </p:txBody>
        </p:sp>
        <p:sp>
          <p:nvSpPr>
            <p:cNvPr id="9" name="TextBox 8">
              <a:extLst>
                <a:ext uri="{FF2B5EF4-FFF2-40B4-BE49-F238E27FC236}">
                  <a16:creationId xmlns:a16="http://schemas.microsoft.com/office/drawing/2014/main" id="{4D11F71C-FF65-44C3-AF22-638C0F6BE073}"/>
                </a:ext>
              </a:extLst>
            </p:cNvPr>
            <p:cNvSpPr txBox="1"/>
            <p:nvPr/>
          </p:nvSpPr>
          <p:spPr>
            <a:xfrm>
              <a:off x="5834061" y="3488007"/>
              <a:ext cx="2232000" cy="792000"/>
            </a:xfrm>
            <a:prstGeom prst="rect">
              <a:avLst/>
            </a:prstGeom>
            <a:solidFill>
              <a:schemeClr val="accent5">
                <a:lumMod val="20000"/>
                <a:lumOff val="80000"/>
              </a:schemeClr>
            </a:solidFill>
          </p:spPr>
          <p:txBody>
            <a:bodyPr wrap="square" rtlCol="0" anchor="ctr">
              <a:noAutofit/>
            </a:bodyPr>
            <a:lstStyle/>
            <a:p>
              <a:pPr algn="ctr"/>
              <a:r>
                <a:rPr lang="en-GB" dirty="0"/>
                <a:t>6. Judge overall risk of bias for the result</a:t>
              </a:r>
            </a:p>
          </p:txBody>
        </p:sp>
        <p:sp>
          <p:nvSpPr>
            <p:cNvPr id="10" name="TextBox 9">
              <a:extLst>
                <a:ext uri="{FF2B5EF4-FFF2-40B4-BE49-F238E27FC236}">
                  <a16:creationId xmlns:a16="http://schemas.microsoft.com/office/drawing/2014/main" id="{CDC9BCA0-6620-43D7-9AB1-936681DFA5ED}"/>
                </a:ext>
              </a:extLst>
            </p:cNvPr>
            <p:cNvSpPr txBox="1"/>
            <p:nvPr/>
          </p:nvSpPr>
          <p:spPr>
            <a:xfrm>
              <a:off x="5834061" y="2589918"/>
              <a:ext cx="2232000" cy="792000"/>
            </a:xfrm>
            <a:prstGeom prst="rect">
              <a:avLst/>
            </a:prstGeom>
            <a:solidFill>
              <a:schemeClr val="accent5">
                <a:lumMod val="20000"/>
                <a:lumOff val="80000"/>
              </a:schemeClr>
            </a:solidFill>
          </p:spPr>
          <p:txBody>
            <a:bodyPr wrap="square" rtlCol="0" anchor="ctr">
              <a:noAutofit/>
            </a:bodyPr>
            <a:lstStyle/>
            <a:p>
              <a:pPr algn="ctr"/>
              <a:r>
                <a:rPr lang="en-GB" dirty="0"/>
                <a:t>3. List sources of information used to inform assessment</a:t>
              </a:r>
            </a:p>
          </p:txBody>
        </p:sp>
        <p:sp>
          <p:nvSpPr>
            <p:cNvPr id="14" name="TextBox 13">
              <a:extLst>
                <a:ext uri="{FF2B5EF4-FFF2-40B4-BE49-F238E27FC236}">
                  <a16:creationId xmlns:a16="http://schemas.microsoft.com/office/drawing/2014/main" id="{42943063-FB94-43FE-B42D-21617D5A8737}"/>
                </a:ext>
              </a:extLst>
            </p:cNvPr>
            <p:cNvSpPr txBox="1"/>
            <p:nvPr/>
          </p:nvSpPr>
          <p:spPr>
            <a:xfrm>
              <a:off x="928687" y="1812033"/>
              <a:ext cx="2232000" cy="369332"/>
            </a:xfrm>
            <a:prstGeom prst="rect">
              <a:avLst/>
            </a:prstGeom>
            <a:noFill/>
          </p:spPr>
          <p:txBody>
            <a:bodyPr wrap="square" rtlCol="0">
              <a:spAutoFit/>
            </a:bodyPr>
            <a:lstStyle/>
            <a:p>
              <a:r>
                <a:rPr lang="en-GB" dirty="0"/>
                <a:t>For each study</a:t>
              </a:r>
            </a:p>
          </p:txBody>
        </p:sp>
      </p:grpSp>
      <p:sp>
        <p:nvSpPr>
          <p:cNvPr id="15" name="Rectangle 14">
            <a:extLst>
              <a:ext uri="{FF2B5EF4-FFF2-40B4-BE49-F238E27FC236}">
                <a16:creationId xmlns:a16="http://schemas.microsoft.com/office/drawing/2014/main" id="{64A7F8FC-810E-4BE9-BBB6-FDB24F835CAB}"/>
              </a:ext>
            </a:extLst>
          </p:cNvPr>
          <p:cNvSpPr/>
          <p:nvPr/>
        </p:nvSpPr>
        <p:spPr>
          <a:xfrm>
            <a:off x="823912" y="1591996"/>
            <a:ext cx="7591425" cy="4834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D8878DB4-AED8-4A2B-A0EA-AE403F8FC344}"/>
              </a:ext>
            </a:extLst>
          </p:cNvPr>
          <p:cNvSpPr txBox="1"/>
          <p:nvPr/>
        </p:nvSpPr>
        <p:spPr>
          <a:xfrm>
            <a:off x="728662" y="1257554"/>
            <a:ext cx="6878638" cy="369332"/>
          </a:xfrm>
          <a:prstGeom prst="rect">
            <a:avLst/>
          </a:prstGeom>
          <a:noFill/>
        </p:spPr>
        <p:txBody>
          <a:bodyPr wrap="square" rtlCol="0">
            <a:spAutoFit/>
          </a:bodyPr>
          <a:lstStyle/>
          <a:p>
            <a:r>
              <a:rPr lang="en-GB" dirty="0"/>
              <a:t>For each outcome (each key synthesis in the review)</a:t>
            </a:r>
          </a:p>
        </p:txBody>
      </p:sp>
      <p:grpSp>
        <p:nvGrpSpPr>
          <p:cNvPr id="20" name="Group 19">
            <a:extLst>
              <a:ext uri="{FF2B5EF4-FFF2-40B4-BE49-F238E27FC236}">
                <a16:creationId xmlns:a16="http://schemas.microsoft.com/office/drawing/2014/main" id="{08AEB7DF-D9E8-4E6D-BB4B-E9FA501D8053}"/>
              </a:ext>
            </a:extLst>
          </p:cNvPr>
          <p:cNvGrpSpPr/>
          <p:nvPr/>
        </p:nvGrpSpPr>
        <p:grpSpPr>
          <a:xfrm>
            <a:off x="928687" y="4590087"/>
            <a:ext cx="7308823" cy="1650197"/>
            <a:chOff x="928687" y="4590087"/>
            <a:chExt cx="7308823" cy="1650197"/>
          </a:xfrm>
        </p:grpSpPr>
        <p:sp>
          <p:nvSpPr>
            <p:cNvPr id="11" name="TextBox 10">
              <a:extLst>
                <a:ext uri="{FF2B5EF4-FFF2-40B4-BE49-F238E27FC236}">
                  <a16:creationId xmlns:a16="http://schemas.microsoft.com/office/drawing/2014/main" id="{D31C3A88-11FC-425A-9A8F-1D02A71FF96E}"/>
                </a:ext>
              </a:extLst>
            </p:cNvPr>
            <p:cNvSpPr txBox="1"/>
            <p:nvPr/>
          </p:nvSpPr>
          <p:spPr>
            <a:xfrm>
              <a:off x="1014410" y="5257027"/>
              <a:ext cx="7223100" cy="983257"/>
            </a:xfrm>
            <a:prstGeom prst="rect">
              <a:avLst/>
            </a:prstGeom>
            <a:solidFill>
              <a:schemeClr val="accent1">
                <a:lumMod val="50000"/>
                <a:lumOff val="50000"/>
              </a:schemeClr>
            </a:solidFill>
          </p:spPr>
          <p:txBody>
            <a:bodyPr wrap="square" rtlCol="0">
              <a:noAutofit/>
            </a:bodyPr>
            <a:lstStyle/>
            <a:p>
              <a:pPr algn="ctr"/>
              <a:r>
                <a:rPr lang="en-GB" b="1" dirty="0"/>
                <a:t>Integrate judgement(s) into results and conclusions</a:t>
              </a:r>
            </a:p>
          </p:txBody>
        </p:sp>
        <p:sp>
          <p:nvSpPr>
            <p:cNvPr id="12" name="TextBox 11">
              <a:extLst>
                <a:ext uri="{FF2B5EF4-FFF2-40B4-BE49-F238E27FC236}">
                  <a16:creationId xmlns:a16="http://schemas.microsoft.com/office/drawing/2014/main" id="{AE451F92-C0C2-49DB-B317-E29D4361D67B}"/>
                </a:ext>
              </a:extLst>
            </p:cNvPr>
            <p:cNvSpPr txBox="1"/>
            <p:nvPr/>
          </p:nvSpPr>
          <p:spPr>
            <a:xfrm>
              <a:off x="1185860" y="5702559"/>
              <a:ext cx="6880201" cy="369332"/>
            </a:xfrm>
            <a:prstGeom prst="rect">
              <a:avLst/>
            </a:prstGeom>
            <a:solidFill>
              <a:schemeClr val="accent1">
                <a:lumMod val="10000"/>
                <a:lumOff val="90000"/>
              </a:schemeClr>
            </a:solidFill>
          </p:spPr>
          <p:txBody>
            <a:bodyPr wrap="square" rtlCol="0">
              <a:spAutoFit/>
            </a:bodyPr>
            <a:lstStyle/>
            <a:p>
              <a:pPr algn="ctr"/>
              <a:r>
                <a:rPr lang="en-GB" dirty="0"/>
                <a:t>e.g. stratify meta-analysis by overall risk of bias judgement</a:t>
              </a:r>
            </a:p>
          </p:txBody>
        </p:sp>
        <p:sp>
          <p:nvSpPr>
            <p:cNvPr id="13" name="Down Arrow 34">
              <a:extLst>
                <a:ext uri="{FF2B5EF4-FFF2-40B4-BE49-F238E27FC236}">
                  <a16:creationId xmlns:a16="http://schemas.microsoft.com/office/drawing/2014/main" id="{51974EF0-2AFF-4F07-8806-A62DCD187A39}"/>
                </a:ext>
              </a:extLst>
            </p:cNvPr>
            <p:cNvSpPr/>
            <p:nvPr/>
          </p:nvSpPr>
          <p:spPr>
            <a:xfrm>
              <a:off x="3509961" y="4590087"/>
              <a:ext cx="2232000" cy="526019"/>
            </a:xfrm>
            <a:prstGeom prst="downArrow">
              <a:avLst>
                <a:gd name="adj1" fmla="val 40741"/>
                <a:gd name="adj2" fmla="val 2889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094B0CC-EBB5-4F61-A40B-3AD694956C0C}"/>
                </a:ext>
              </a:extLst>
            </p:cNvPr>
            <p:cNvSpPr txBox="1"/>
            <p:nvPr/>
          </p:nvSpPr>
          <p:spPr>
            <a:xfrm>
              <a:off x="928687" y="4887695"/>
              <a:ext cx="2232000" cy="369332"/>
            </a:xfrm>
            <a:prstGeom prst="rect">
              <a:avLst/>
            </a:prstGeom>
            <a:noFill/>
          </p:spPr>
          <p:txBody>
            <a:bodyPr wrap="square" rtlCol="0">
              <a:spAutoFit/>
            </a:bodyPr>
            <a:lstStyle/>
            <a:p>
              <a:r>
                <a:rPr lang="en-GB" dirty="0"/>
                <a:t>For the synthesis</a:t>
              </a:r>
            </a:p>
          </p:txBody>
        </p:sp>
      </p:grpSp>
      <p:sp>
        <p:nvSpPr>
          <p:cNvPr id="18" name="Title 17">
            <a:extLst>
              <a:ext uri="{FF2B5EF4-FFF2-40B4-BE49-F238E27FC236}">
                <a16:creationId xmlns:a16="http://schemas.microsoft.com/office/drawing/2014/main" id="{39089F7A-C54C-497C-9866-A8F97D7E13CE}"/>
              </a:ext>
            </a:extLst>
          </p:cNvPr>
          <p:cNvSpPr>
            <a:spLocks noGrp="1"/>
          </p:cNvSpPr>
          <p:nvPr>
            <p:ph type="title"/>
          </p:nvPr>
        </p:nvSpPr>
        <p:spPr/>
        <p:txBody>
          <a:bodyPr/>
          <a:lstStyle/>
          <a:p>
            <a:r>
              <a:rPr lang="en-GB" dirty="0"/>
              <a:t>RoB 2 process</a:t>
            </a:r>
          </a:p>
        </p:txBody>
      </p:sp>
    </p:spTree>
    <p:extLst>
      <p:ext uri="{BB962C8B-B14F-4D97-AF65-F5344CB8AC3E}">
        <p14:creationId xmlns:p14="http://schemas.microsoft.com/office/powerpoint/2010/main" val="226575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chrane Purple">
  <a:themeElements>
    <a:clrScheme name="Cochrane">
      <a:dk1>
        <a:srgbClr val="000000"/>
      </a:dk1>
      <a:lt1>
        <a:srgbClr val="FFFFFF"/>
      </a:lt1>
      <a:dk2>
        <a:srgbClr val="002D64"/>
      </a:dk2>
      <a:lt2>
        <a:srgbClr val="962D91"/>
      </a:lt2>
      <a:accent1>
        <a:srgbClr val="002D64"/>
      </a:accent1>
      <a:accent2>
        <a:srgbClr val="962D91"/>
      </a:accent2>
      <a:accent3>
        <a:srgbClr val="696969"/>
      </a:accent3>
      <a:accent4>
        <a:srgbClr val="999999"/>
      </a:accent4>
      <a:accent5>
        <a:srgbClr val="CCCCCC"/>
      </a:accent5>
      <a:accent6>
        <a:srgbClr val="E6E6E6"/>
      </a:accent6>
      <a:hlink>
        <a:srgbClr val="002D64"/>
      </a:hlink>
      <a:folHlink>
        <a:srgbClr val="002D64"/>
      </a:folHlink>
    </a:clrScheme>
    <a:fontScheme name="Cochrane">
      <a:majorFont>
        <a:latin typeface="Source Sans Pro"/>
        <a:ea typeface=""/>
        <a:cs typeface=""/>
      </a:majorFont>
      <a:minorFont>
        <a:latin typeface="Source Sans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chrane Purple" id="{9F74E5A4-AC76-403A-97A3-2DCB06FD0A0C}" vid="{8A0DEDA8-15D8-4B20-8E56-DCECA5C0D56E}"/>
    </a:ext>
  </a:extLst>
</a:theme>
</file>

<file path=ppt/theme/theme2.xml><?xml version="1.0" encoding="utf-8"?>
<a:theme xmlns:a="http://schemas.openxmlformats.org/drawingml/2006/main" name="No watermark">
  <a:themeElements>
    <a:clrScheme name="Cochrane">
      <a:dk1>
        <a:srgbClr val="000000"/>
      </a:dk1>
      <a:lt1>
        <a:srgbClr val="FFFFFF"/>
      </a:lt1>
      <a:dk2>
        <a:srgbClr val="002D64"/>
      </a:dk2>
      <a:lt2>
        <a:srgbClr val="962D91"/>
      </a:lt2>
      <a:accent1>
        <a:srgbClr val="002D64"/>
      </a:accent1>
      <a:accent2>
        <a:srgbClr val="962D91"/>
      </a:accent2>
      <a:accent3>
        <a:srgbClr val="696969"/>
      </a:accent3>
      <a:accent4>
        <a:srgbClr val="999999"/>
      </a:accent4>
      <a:accent5>
        <a:srgbClr val="CCCCCC"/>
      </a:accent5>
      <a:accent6>
        <a:srgbClr val="E6E6E6"/>
      </a:accent6>
      <a:hlink>
        <a:srgbClr val="002D64"/>
      </a:hlink>
      <a:folHlink>
        <a:srgbClr val="002D64"/>
      </a:folHlink>
    </a:clrScheme>
    <a:fontScheme name="Cochrane">
      <a:majorFont>
        <a:latin typeface="Source Sans Pro"/>
        <a:ea typeface=""/>
        <a:cs typeface=""/>
      </a:majorFont>
      <a:minorFont>
        <a:latin typeface="Source Sans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chrane Purple" id="{9F74E5A4-AC76-403A-97A3-2DCB06FD0A0C}" vid="{8A0DEDA8-15D8-4B20-8E56-DCECA5C0D56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Cochrane Purple</Template>
  <TotalTime>455</TotalTime>
  <Words>16456</Words>
  <Application>Microsoft Office PowerPoint</Application>
  <PresentationFormat>On-screen Show (4:3)</PresentationFormat>
  <Paragraphs>1118</Paragraphs>
  <Slides>70</Slides>
  <Notes>70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70</vt:i4>
      </vt:variant>
    </vt:vector>
  </HeadingPairs>
  <TitlesOfParts>
    <vt:vector size="80" baseType="lpstr">
      <vt:lpstr>Arial</vt:lpstr>
      <vt:lpstr>Calibri</vt:lpstr>
      <vt:lpstr>Constantia</vt:lpstr>
      <vt:lpstr>Guardian TextSans Web</vt:lpstr>
      <vt:lpstr>Source Sans Pro</vt:lpstr>
      <vt:lpstr>Source Sans Pro Semibold</vt:lpstr>
      <vt:lpstr>Times New Roman</vt:lpstr>
      <vt:lpstr>Wingdings</vt:lpstr>
      <vt:lpstr>Cochrane Purple</vt:lpstr>
      <vt:lpstr>No watermark</vt:lpstr>
      <vt:lpstr>Assessing risk of bias in included studies</vt:lpstr>
      <vt:lpstr>Steps of a Cochrane Review</vt:lpstr>
      <vt:lpstr>Session outline</vt:lpstr>
      <vt:lpstr>What is bias?</vt:lpstr>
      <vt:lpstr>Bias is not the same as…</vt:lpstr>
      <vt:lpstr>Quality scales and checklists</vt:lpstr>
      <vt:lpstr>Risk of bias</vt:lpstr>
      <vt:lpstr>Recommended tool for new Cochrane Reviews: RoB 2</vt:lpstr>
      <vt:lpstr>RoB 2 process</vt:lpstr>
      <vt:lpstr>Signalling questions and judgements</vt:lpstr>
      <vt:lpstr>Suggested overall risk of bias judgement</vt:lpstr>
      <vt:lpstr>Suggested overall risk of bias judgement</vt:lpstr>
      <vt:lpstr>riskofbias.info</vt:lpstr>
      <vt:lpstr>Session outline</vt:lpstr>
      <vt:lpstr>Risk of bias in randomized trials</vt:lpstr>
      <vt:lpstr>Risk of bias in randomized trials</vt:lpstr>
      <vt:lpstr>Random allocation sequence</vt:lpstr>
      <vt:lpstr>Random allocation sequence</vt:lpstr>
      <vt:lpstr>Allocation sequence concealment</vt:lpstr>
      <vt:lpstr>Allocation sequence concealment</vt:lpstr>
      <vt:lpstr>Evidence from baseline imbalance</vt:lpstr>
      <vt:lpstr>Illustration of signalling questions: Domain 1</vt:lpstr>
      <vt:lpstr>Illustration of algorithm: Domain 1</vt:lpstr>
      <vt:lpstr>Risk of bias in randomized trials</vt:lpstr>
      <vt:lpstr>What are deviations from intended intervention?</vt:lpstr>
      <vt:lpstr>Deviations from intended intervention</vt:lpstr>
      <vt:lpstr>Changes to intervention</vt:lpstr>
      <vt:lpstr>The role of blinding</vt:lpstr>
      <vt:lpstr>The role of blinding</vt:lpstr>
      <vt:lpstr>The effect of interest</vt:lpstr>
      <vt:lpstr>PowerPoint Presentation</vt:lpstr>
      <vt:lpstr>Estimating the effect of assignment to intervention</vt:lpstr>
      <vt:lpstr>Bias due to deviations from intended intervention  (effect of assignment to intervention) </vt:lpstr>
      <vt:lpstr>Bias due to deviations from intended intervention  (effect of adhering to intervention) </vt:lpstr>
      <vt:lpstr>Risk of bias in randomized trials</vt:lpstr>
      <vt:lpstr>Missing outcome data</vt:lpstr>
      <vt:lpstr>Missing outcome data</vt:lpstr>
      <vt:lpstr>How much is too much missing outcome data?</vt:lpstr>
      <vt:lpstr>When do missing outcome data lead to bias?</vt:lpstr>
      <vt:lpstr>When do missing outcome data lead to bias?</vt:lpstr>
      <vt:lpstr>No bias: missingness unrelated to true values</vt:lpstr>
      <vt:lpstr>Bias: missingness depends on true values and on intervention group</vt:lpstr>
      <vt:lpstr>No bias: missingness depends on true values, but things are identical in both intervention groups</vt:lpstr>
      <vt:lpstr>Bias likely: missingness depends on true values, and effects of experimental and comparator intervention differ</vt:lpstr>
      <vt:lpstr>How do we know whether there is bias?</vt:lpstr>
      <vt:lpstr>Looking at sensitivity analyses</vt:lpstr>
      <vt:lpstr>Bias due to missing outcome data</vt:lpstr>
      <vt:lpstr>Risk of bias in randomized trials</vt:lpstr>
      <vt:lpstr>Bias in measurement of the outcome</vt:lpstr>
      <vt:lpstr>Blinding of outcome assessment</vt:lpstr>
      <vt:lpstr>Blinding of outcome assessment</vt:lpstr>
      <vt:lpstr>Risk of bias in randomized trials</vt:lpstr>
      <vt:lpstr>Selective reporting vs selective non-reporting</vt:lpstr>
      <vt:lpstr>Bias in selection of the reported result</vt:lpstr>
      <vt:lpstr>How to spot bias in selection of the reported result</vt:lpstr>
      <vt:lpstr>Bias in selection of the reported result</vt:lpstr>
      <vt:lpstr>Session outline</vt:lpstr>
      <vt:lpstr>Completing the assessments</vt:lpstr>
      <vt:lpstr>Implementation of RoB 2</vt:lpstr>
      <vt:lpstr>PowerPoint Presentation</vt:lpstr>
      <vt:lpstr>PowerPoint Presentation</vt:lpstr>
      <vt:lpstr>Session outline</vt:lpstr>
      <vt:lpstr>Incorporating findings into a review</vt:lpstr>
      <vt:lpstr>Risk of bias summary</vt:lpstr>
      <vt:lpstr>Risk of bias in a forest plot</vt:lpstr>
      <vt:lpstr>GRADEing the evidence</vt:lpstr>
      <vt:lpstr>What to include in a protocol</vt:lpstr>
      <vt:lpstr>Take-home message</vt:lpstr>
      <vt:lpstr>References</vt:lpstr>
      <vt:lpstr>Acknowledgements</vt:lpstr>
    </vt:vector>
  </TitlesOfParts>
  <Manager/>
  <Company>Monash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 maximum</dc:title>
  <dc:subject/>
  <dc:creator>Kelly Allen</dc:creator>
  <cp:keywords/>
  <dc:description/>
  <cp:lastModifiedBy>Ursula Gonthier</cp:lastModifiedBy>
  <cp:revision>344</cp:revision>
  <cp:lastPrinted>2020-03-30T13:39:56Z</cp:lastPrinted>
  <dcterms:created xsi:type="dcterms:W3CDTF">2016-03-04T03:08:32Z</dcterms:created>
  <dcterms:modified xsi:type="dcterms:W3CDTF">2022-07-11T12:50:10Z</dcterms:modified>
  <cp:category/>
</cp:coreProperties>
</file>