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8" r:id="rId5"/>
    <p:sldId id="257"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ntesso, Nancy" initials="SN" lastIdx="3" clrIdx="0">
    <p:extLst>
      <p:ext uri="{19B8F6BF-5375-455C-9EA6-DF929625EA0E}">
        <p15:presenceInfo xmlns:p15="http://schemas.microsoft.com/office/powerpoint/2012/main" userId="S::santesna@mcmaster.ca::a651ddba-86ef-4323-b554-70d800cff8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D91"/>
    <a:srgbClr val="000000"/>
    <a:srgbClr val="002D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99D0E8-59F4-5544-CFC8-D1F27DE2F2AD}" v="2" dt="2024-12-19T11:24:47.570"/>
    <p1510:client id="{BD8CE558-E58A-22DD-FA88-FB0EB8265F0E}" v="560" dt="2024-12-19T11:20:00.4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114" d="100"/>
          <a:sy n="114" d="100"/>
        </p:scale>
        <p:origin x="18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430D0E-4B56-416E-BE59-3FD5D743A505}" type="datetimeFigureOut">
              <a:rPr lang="en-GB" smtClean="0"/>
              <a:t>19/12/2024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B731FA2-4F3A-405E-8879-0C39C1836E65}" type="slidenum">
              <a:rPr lang="en-GB" smtClean="0"/>
              <a:t>‹#›</a:t>
            </a:fld>
            <a:endParaRPr lang="en-GB"/>
          </a:p>
        </p:txBody>
      </p:sp>
    </p:spTree>
    <p:extLst>
      <p:ext uri="{BB962C8B-B14F-4D97-AF65-F5344CB8AC3E}">
        <p14:creationId xmlns:p14="http://schemas.microsoft.com/office/powerpoint/2010/main" val="2847272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430D0E-4B56-416E-BE59-3FD5D743A505}" type="datetimeFigureOut">
              <a:rPr lang="en-GB" smtClean="0"/>
              <a:t>19/12/2024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B731FA2-4F3A-405E-8879-0C39C1836E65}" type="slidenum">
              <a:rPr lang="en-GB" smtClean="0"/>
              <a:t>‹#›</a:t>
            </a:fld>
            <a:endParaRPr lang="en-GB"/>
          </a:p>
        </p:txBody>
      </p:sp>
    </p:spTree>
    <p:extLst>
      <p:ext uri="{BB962C8B-B14F-4D97-AF65-F5344CB8AC3E}">
        <p14:creationId xmlns:p14="http://schemas.microsoft.com/office/powerpoint/2010/main" val="3032760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430D0E-4B56-416E-BE59-3FD5D743A505}" type="datetimeFigureOut">
              <a:rPr lang="en-GB" smtClean="0"/>
              <a:t>19/12/2024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B731FA2-4F3A-405E-8879-0C39C1836E65}" type="slidenum">
              <a:rPr lang="en-GB" smtClean="0"/>
              <a:t>‹#›</a:t>
            </a:fld>
            <a:endParaRPr lang="en-GB"/>
          </a:p>
        </p:txBody>
      </p:sp>
    </p:spTree>
    <p:extLst>
      <p:ext uri="{BB962C8B-B14F-4D97-AF65-F5344CB8AC3E}">
        <p14:creationId xmlns:p14="http://schemas.microsoft.com/office/powerpoint/2010/main" val="262246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430D0E-4B56-416E-BE59-3FD5D743A505}" type="datetimeFigureOut">
              <a:rPr lang="en-GB" smtClean="0"/>
              <a:t>19/12/2024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B731FA2-4F3A-405E-8879-0C39C1836E65}" type="slidenum">
              <a:rPr lang="en-GB" smtClean="0"/>
              <a:t>‹#›</a:t>
            </a:fld>
            <a:endParaRPr lang="en-GB"/>
          </a:p>
        </p:txBody>
      </p:sp>
    </p:spTree>
    <p:extLst>
      <p:ext uri="{BB962C8B-B14F-4D97-AF65-F5344CB8AC3E}">
        <p14:creationId xmlns:p14="http://schemas.microsoft.com/office/powerpoint/2010/main" val="1246528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430D0E-4B56-416E-BE59-3FD5D743A505}" type="datetimeFigureOut">
              <a:rPr lang="en-GB" smtClean="0"/>
              <a:t>19/12/2024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B731FA2-4F3A-405E-8879-0C39C1836E65}" type="slidenum">
              <a:rPr lang="en-GB" smtClean="0"/>
              <a:t>‹#›</a:t>
            </a:fld>
            <a:endParaRPr lang="en-GB"/>
          </a:p>
        </p:txBody>
      </p:sp>
    </p:spTree>
    <p:extLst>
      <p:ext uri="{BB962C8B-B14F-4D97-AF65-F5344CB8AC3E}">
        <p14:creationId xmlns:p14="http://schemas.microsoft.com/office/powerpoint/2010/main" val="1896675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430D0E-4B56-416E-BE59-3FD5D743A505}" type="datetimeFigureOut">
              <a:rPr lang="en-GB" smtClean="0"/>
              <a:t>19/12/2024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B731FA2-4F3A-405E-8879-0C39C1836E65}" type="slidenum">
              <a:rPr lang="en-GB" smtClean="0"/>
              <a:t>‹#›</a:t>
            </a:fld>
            <a:endParaRPr lang="en-GB"/>
          </a:p>
        </p:txBody>
      </p:sp>
    </p:spTree>
    <p:extLst>
      <p:ext uri="{BB962C8B-B14F-4D97-AF65-F5344CB8AC3E}">
        <p14:creationId xmlns:p14="http://schemas.microsoft.com/office/powerpoint/2010/main" val="2486031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430D0E-4B56-416E-BE59-3FD5D743A505}" type="datetimeFigureOut">
              <a:rPr lang="en-GB" smtClean="0"/>
              <a:t>19/12/2024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B731FA2-4F3A-405E-8879-0C39C1836E65}" type="slidenum">
              <a:rPr lang="en-GB" smtClean="0"/>
              <a:t>‹#›</a:t>
            </a:fld>
            <a:endParaRPr lang="en-GB"/>
          </a:p>
        </p:txBody>
      </p:sp>
    </p:spTree>
    <p:extLst>
      <p:ext uri="{BB962C8B-B14F-4D97-AF65-F5344CB8AC3E}">
        <p14:creationId xmlns:p14="http://schemas.microsoft.com/office/powerpoint/2010/main" val="751863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430D0E-4B56-416E-BE59-3FD5D743A505}" type="datetimeFigureOut">
              <a:rPr lang="en-GB" smtClean="0"/>
              <a:t>19/12/2024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B731FA2-4F3A-405E-8879-0C39C1836E65}" type="slidenum">
              <a:rPr lang="en-GB" smtClean="0"/>
              <a:t>‹#›</a:t>
            </a:fld>
            <a:endParaRPr lang="en-GB"/>
          </a:p>
        </p:txBody>
      </p:sp>
    </p:spTree>
    <p:extLst>
      <p:ext uri="{BB962C8B-B14F-4D97-AF65-F5344CB8AC3E}">
        <p14:creationId xmlns:p14="http://schemas.microsoft.com/office/powerpoint/2010/main" val="3489183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430D0E-4B56-416E-BE59-3FD5D743A505}" type="datetimeFigureOut">
              <a:rPr lang="en-GB" smtClean="0"/>
              <a:t>19/12/2024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B731FA2-4F3A-405E-8879-0C39C1836E65}" type="slidenum">
              <a:rPr lang="en-GB" smtClean="0"/>
              <a:t>‹#›</a:t>
            </a:fld>
            <a:endParaRPr lang="en-GB"/>
          </a:p>
        </p:txBody>
      </p:sp>
    </p:spTree>
    <p:extLst>
      <p:ext uri="{BB962C8B-B14F-4D97-AF65-F5344CB8AC3E}">
        <p14:creationId xmlns:p14="http://schemas.microsoft.com/office/powerpoint/2010/main" val="3679542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430D0E-4B56-416E-BE59-3FD5D743A505}" type="datetimeFigureOut">
              <a:rPr lang="en-GB" smtClean="0"/>
              <a:t>19/12/2024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B731FA2-4F3A-405E-8879-0C39C1836E65}" type="slidenum">
              <a:rPr lang="en-GB" smtClean="0"/>
              <a:t>‹#›</a:t>
            </a:fld>
            <a:endParaRPr lang="en-GB"/>
          </a:p>
        </p:txBody>
      </p:sp>
    </p:spTree>
    <p:extLst>
      <p:ext uri="{BB962C8B-B14F-4D97-AF65-F5344CB8AC3E}">
        <p14:creationId xmlns:p14="http://schemas.microsoft.com/office/powerpoint/2010/main" val="956944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7430D0E-4B56-416E-BE59-3FD5D743A505}" type="datetimeFigureOut">
              <a:rPr lang="en-GB" smtClean="0"/>
              <a:t>19/12/2024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B731FA2-4F3A-405E-8879-0C39C1836E65}" type="slidenum">
              <a:rPr lang="en-GB" smtClean="0"/>
              <a:t>‹#›</a:t>
            </a:fld>
            <a:endParaRPr lang="en-GB"/>
          </a:p>
        </p:txBody>
      </p:sp>
    </p:spTree>
    <p:extLst>
      <p:ext uri="{BB962C8B-B14F-4D97-AF65-F5344CB8AC3E}">
        <p14:creationId xmlns:p14="http://schemas.microsoft.com/office/powerpoint/2010/main" val="588821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430D0E-4B56-416E-BE59-3FD5D743A505}" type="datetimeFigureOut">
              <a:rPr lang="en-GB" smtClean="0"/>
              <a:t>19/12/2024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731FA2-4F3A-405E-8879-0C39C1836E65}" type="slidenum">
              <a:rPr lang="en-GB" smtClean="0"/>
              <a:t>‹#›</a:t>
            </a:fld>
            <a:endParaRPr lang="en-GB"/>
          </a:p>
        </p:txBody>
      </p:sp>
    </p:spTree>
    <p:extLst>
      <p:ext uri="{BB962C8B-B14F-4D97-AF65-F5344CB8AC3E}">
        <p14:creationId xmlns:p14="http://schemas.microsoft.com/office/powerpoint/2010/main" val="74372546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hyperlink" Target="https://www.cochranelibrary.com/cdsr/doi/10.1002/14651858.CD007524.pub5/full"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training.cochrane.org/handbook/current/chapter-15#section-15-6-4" TargetMode="Externa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0A0A44F-9D47-4F07-97D8-3BD9D2EB8A32}"/>
              </a:ext>
            </a:extLst>
          </p:cNvPr>
          <p:cNvSpPr txBox="1"/>
          <p:nvPr/>
        </p:nvSpPr>
        <p:spPr>
          <a:xfrm>
            <a:off x="7091875" y="1318211"/>
            <a:ext cx="4890860" cy="954107"/>
          </a:xfrm>
          <a:custGeom>
            <a:avLst/>
            <a:gdLst>
              <a:gd name="connsiteX0" fmla="*/ 0 w 4890860"/>
              <a:gd name="connsiteY0" fmla="*/ 0 h 954107"/>
              <a:gd name="connsiteX1" fmla="*/ 600877 w 4890860"/>
              <a:gd name="connsiteY1" fmla="*/ 0 h 954107"/>
              <a:gd name="connsiteX2" fmla="*/ 1397389 w 4890860"/>
              <a:gd name="connsiteY2" fmla="*/ 0 h 954107"/>
              <a:gd name="connsiteX3" fmla="*/ 2096083 w 4890860"/>
              <a:gd name="connsiteY3" fmla="*/ 0 h 954107"/>
              <a:gd name="connsiteX4" fmla="*/ 2892594 w 4890860"/>
              <a:gd name="connsiteY4" fmla="*/ 0 h 954107"/>
              <a:gd name="connsiteX5" fmla="*/ 3689106 w 4890860"/>
              <a:gd name="connsiteY5" fmla="*/ 0 h 954107"/>
              <a:gd name="connsiteX6" fmla="*/ 4890860 w 4890860"/>
              <a:gd name="connsiteY6" fmla="*/ 0 h 954107"/>
              <a:gd name="connsiteX7" fmla="*/ 4890860 w 4890860"/>
              <a:gd name="connsiteY7" fmla="*/ 477054 h 954107"/>
              <a:gd name="connsiteX8" fmla="*/ 4890860 w 4890860"/>
              <a:gd name="connsiteY8" fmla="*/ 954107 h 954107"/>
              <a:gd name="connsiteX9" fmla="*/ 4192166 w 4890860"/>
              <a:gd name="connsiteY9" fmla="*/ 954107 h 954107"/>
              <a:gd name="connsiteX10" fmla="*/ 3444563 w 4890860"/>
              <a:gd name="connsiteY10" fmla="*/ 954107 h 954107"/>
              <a:gd name="connsiteX11" fmla="*/ 2843686 w 4890860"/>
              <a:gd name="connsiteY11" fmla="*/ 954107 h 954107"/>
              <a:gd name="connsiteX12" fmla="*/ 2242809 w 4890860"/>
              <a:gd name="connsiteY12" fmla="*/ 954107 h 954107"/>
              <a:gd name="connsiteX13" fmla="*/ 1593023 w 4890860"/>
              <a:gd name="connsiteY13" fmla="*/ 954107 h 954107"/>
              <a:gd name="connsiteX14" fmla="*/ 992146 w 4890860"/>
              <a:gd name="connsiteY14" fmla="*/ 954107 h 954107"/>
              <a:gd name="connsiteX15" fmla="*/ 0 w 4890860"/>
              <a:gd name="connsiteY15" fmla="*/ 954107 h 954107"/>
              <a:gd name="connsiteX16" fmla="*/ 0 w 4890860"/>
              <a:gd name="connsiteY16" fmla="*/ 486595 h 954107"/>
              <a:gd name="connsiteX17" fmla="*/ 0 w 4890860"/>
              <a:gd name="connsiteY17" fmla="*/ 0 h 95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890860" h="954107" extrusionOk="0">
                <a:moveTo>
                  <a:pt x="0" y="0"/>
                </a:moveTo>
                <a:cubicBezTo>
                  <a:pt x="155337" y="572"/>
                  <a:pt x="461823" y="-13997"/>
                  <a:pt x="600877" y="0"/>
                </a:cubicBezTo>
                <a:cubicBezTo>
                  <a:pt x="739931" y="13997"/>
                  <a:pt x="1050488" y="11565"/>
                  <a:pt x="1397389" y="0"/>
                </a:cubicBezTo>
                <a:cubicBezTo>
                  <a:pt x="1744290" y="-11565"/>
                  <a:pt x="1915710" y="33229"/>
                  <a:pt x="2096083" y="0"/>
                </a:cubicBezTo>
                <a:cubicBezTo>
                  <a:pt x="2276456" y="-33229"/>
                  <a:pt x="2681208" y="-24994"/>
                  <a:pt x="2892594" y="0"/>
                </a:cubicBezTo>
                <a:cubicBezTo>
                  <a:pt x="3103980" y="24994"/>
                  <a:pt x="3379377" y="19075"/>
                  <a:pt x="3689106" y="0"/>
                </a:cubicBezTo>
                <a:cubicBezTo>
                  <a:pt x="3998835" y="-19075"/>
                  <a:pt x="4294329" y="-42725"/>
                  <a:pt x="4890860" y="0"/>
                </a:cubicBezTo>
                <a:cubicBezTo>
                  <a:pt x="4883231" y="195578"/>
                  <a:pt x="4887463" y="262978"/>
                  <a:pt x="4890860" y="477054"/>
                </a:cubicBezTo>
                <a:cubicBezTo>
                  <a:pt x="4894257" y="691130"/>
                  <a:pt x="4895505" y="798478"/>
                  <a:pt x="4890860" y="954107"/>
                </a:cubicBezTo>
                <a:cubicBezTo>
                  <a:pt x="4628912" y="951282"/>
                  <a:pt x="4366823" y="943389"/>
                  <a:pt x="4192166" y="954107"/>
                </a:cubicBezTo>
                <a:cubicBezTo>
                  <a:pt x="4017509" y="964825"/>
                  <a:pt x="3764995" y="971607"/>
                  <a:pt x="3444563" y="954107"/>
                </a:cubicBezTo>
                <a:cubicBezTo>
                  <a:pt x="3124131" y="936607"/>
                  <a:pt x="2988351" y="956009"/>
                  <a:pt x="2843686" y="954107"/>
                </a:cubicBezTo>
                <a:cubicBezTo>
                  <a:pt x="2699021" y="952205"/>
                  <a:pt x="2371798" y="959817"/>
                  <a:pt x="2242809" y="954107"/>
                </a:cubicBezTo>
                <a:cubicBezTo>
                  <a:pt x="2113820" y="948397"/>
                  <a:pt x="1786003" y="956479"/>
                  <a:pt x="1593023" y="954107"/>
                </a:cubicBezTo>
                <a:cubicBezTo>
                  <a:pt x="1400043" y="951735"/>
                  <a:pt x="1184287" y="962191"/>
                  <a:pt x="992146" y="954107"/>
                </a:cubicBezTo>
                <a:cubicBezTo>
                  <a:pt x="800005" y="946023"/>
                  <a:pt x="276161" y="963388"/>
                  <a:pt x="0" y="954107"/>
                </a:cubicBezTo>
                <a:cubicBezTo>
                  <a:pt x="10314" y="805706"/>
                  <a:pt x="9564" y="676933"/>
                  <a:pt x="0" y="486595"/>
                </a:cubicBezTo>
                <a:cubicBezTo>
                  <a:pt x="-9564" y="296257"/>
                  <a:pt x="-11708" y="109512"/>
                  <a:pt x="0" y="0"/>
                </a:cubicBezTo>
                <a:close/>
              </a:path>
            </a:pathLst>
          </a:custGeom>
          <a:noFill/>
          <a:ln w="19050">
            <a:solidFill>
              <a:schemeClr val="tx1"/>
            </a:solidFill>
            <a:extLst>
              <a:ext uri="{C807C97D-BFC1-408E-A445-0C87EB9F89A2}">
                <ask:lineSketchStyleProps xmlns:ask="http://schemas.microsoft.com/office/drawing/2018/sketchyshapes" sd="1951131194">
                  <a:prstGeom prst="rect">
                    <a:avLst/>
                  </a:prstGeom>
                  <ask:type>
                    <ask:lineSketchFreehand/>
                  </ask:type>
                </ask:lineSketchStyleProps>
              </a:ext>
            </a:extLst>
          </a:ln>
        </p:spPr>
        <p:txBody>
          <a:bodyPr wrap="square" lIns="91440" tIns="45720" rIns="91440" bIns="45720" rtlCol="0" anchor="t">
            <a:spAutoFit/>
          </a:bodyPr>
          <a:lstStyle/>
          <a:p>
            <a:r>
              <a:rPr lang="en-US" sz="1400" dirty="0">
                <a:ea typeface="+mn-lt"/>
                <a:cs typeface="+mn-lt"/>
              </a:rPr>
              <a:t>The </a:t>
            </a:r>
            <a:r>
              <a:rPr lang="en-US" sz="1400" b="1" dirty="0">
                <a:ea typeface="+mn-lt"/>
                <a:cs typeface="+mn-lt"/>
              </a:rPr>
              <a:t>Rationale </a:t>
            </a:r>
            <a:r>
              <a:rPr lang="en-US" sz="1400" dirty="0">
                <a:ea typeface="+mn-lt"/>
                <a:cs typeface="+mn-lt"/>
              </a:rPr>
              <a:t>should provide a brief description of the evidence base you are interested in, what is currently unknown or uncertain, and why it is important to resolve this uncertainty with this systematic review.</a:t>
            </a:r>
            <a:endParaRPr lang="en-US" dirty="0">
              <a:ea typeface="+mn-lt"/>
              <a:cs typeface="+mn-lt"/>
            </a:endParaRPr>
          </a:p>
        </p:txBody>
      </p:sp>
      <p:sp>
        <p:nvSpPr>
          <p:cNvPr id="12" name="TextBox 11">
            <a:extLst>
              <a:ext uri="{FF2B5EF4-FFF2-40B4-BE49-F238E27FC236}">
                <a16:creationId xmlns:a16="http://schemas.microsoft.com/office/drawing/2014/main" id="{6165507F-F602-4363-9DF9-331A27C5037C}"/>
              </a:ext>
            </a:extLst>
          </p:cNvPr>
          <p:cNvSpPr txBox="1"/>
          <p:nvPr/>
        </p:nvSpPr>
        <p:spPr>
          <a:xfrm>
            <a:off x="7124132" y="2597356"/>
            <a:ext cx="4885898" cy="954107"/>
          </a:xfrm>
          <a:custGeom>
            <a:avLst/>
            <a:gdLst>
              <a:gd name="connsiteX0" fmla="*/ 0 w 4885898"/>
              <a:gd name="connsiteY0" fmla="*/ 0 h 954107"/>
              <a:gd name="connsiteX1" fmla="*/ 551408 w 4885898"/>
              <a:gd name="connsiteY1" fmla="*/ 0 h 954107"/>
              <a:gd name="connsiteX2" fmla="*/ 1200535 w 4885898"/>
              <a:gd name="connsiteY2" fmla="*/ 0 h 954107"/>
              <a:gd name="connsiteX3" fmla="*/ 1751943 w 4885898"/>
              <a:gd name="connsiteY3" fmla="*/ 0 h 954107"/>
              <a:gd name="connsiteX4" fmla="*/ 2401070 w 4885898"/>
              <a:gd name="connsiteY4" fmla="*/ 0 h 954107"/>
              <a:gd name="connsiteX5" fmla="*/ 3099055 w 4885898"/>
              <a:gd name="connsiteY5" fmla="*/ 0 h 954107"/>
              <a:gd name="connsiteX6" fmla="*/ 3797041 w 4885898"/>
              <a:gd name="connsiteY6" fmla="*/ 0 h 954107"/>
              <a:gd name="connsiteX7" fmla="*/ 4885898 w 4885898"/>
              <a:gd name="connsiteY7" fmla="*/ 0 h 954107"/>
              <a:gd name="connsiteX8" fmla="*/ 4885898 w 4885898"/>
              <a:gd name="connsiteY8" fmla="*/ 477054 h 954107"/>
              <a:gd name="connsiteX9" fmla="*/ 4885898 w 4885898"/>
              <a:gd name="connsiteY9" fmla="*/ 954107 h 954107"/>
              <a:gd name="connsiteX10" fmla="*/ 4187913 w 4885898"/>
              <a:gd name="connsiteY10" fmla="*/ 954107 h 954107"/>
              <a:gd name="connsiteX11" fmla="*/ 3587645 w 4885898"/>
              <a:gd name="connsiteY11" fmla="*/ 954107 h 954107"/>
              <a:gd name="connsiteX12" fmla="*/ 2987378 w 4885898"/>
              <a:gd name="connsiteY12" fmla="*/ 954107 h 954107"/>
              <a:gd name="connsiteX13" fmla="*/ 2338251 w 4885898"/>
              <a:gd name="connsiteY13" fmla="*/ 954107 h 954107"/>
              <a:gd name="connsiteX14" fmla="*/ 1542548 w 4885898"/>
              <a:gd name="connsiteY14" fmla="*/ 954107 h 954107"/>
              <a:gd name="connsiteX15" fmla="*/ 746844 w 4885898"/>
              <a:gd name="connsiteY15" fmla="*/ 954107 h 954107"/>
              <a:gd name="connsiteX16" fmla="*/ 0 w 4885898"/>
              <a:gd name="connsiteY16" fmla="*/ 954107 h 954107"/>
              <a:gd name="connsiteX17" fmla="*/ 0 w 4885898"/>
              <a:gd name="connsiteY17" fmla="*/ 505677 h 954107"/>
              <a:gd name="connsiteX18" fmla="*/ 0 w 4885898"/>
              <a:gd name="connsiteY18" fmla="*/ 0 h 95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885898" h="954107" extrusionOk="0">
                <a:moveTo>
                  <a:pt x="0" y="0"/>
                </a:moveTo>
                <a:cubicBezTo>
                  <a:pt x="115629" y="23936"/>
                  <a:pt x="425336" y="-14960"/>
                  <a:pt x="551408" y="0"/>
                </a:cubicBezTo>
                <a:cubicBezTo>
                  <a:pt x="677480" y="14960"/>
                  <a:pt x="880189" y="22197"/>
                  <a:pt x="1200535" y="0"/>
                </a:cubicBezTo>
                <a:cubicBezTo>
                  <a:pt x="1520881" y="-22197"/>
                  <a:pt x="1558222" y="9514"/>
                  <a:pt x="1751943" y="0"/>
                </a:cubicBezTo>
                <a:cubicBezTo>
                  <a:pt x="1945664" y="-9514"/>
                  <a:pt x="2108729" y="-21538"/>
                  <a:pt x="2401070" y="0"/>
                </a:cubicBezTo>
                <a:cubicBezTo>
                  <a:pt x="2693411" y="21538"/>
                  <a:pt x="2759020" y="228"/>
                  <a:pt x="3099055" y="0"/>
                </a:cubicBezTo>
                <a:cubicBezTo>
                  <a:pt x="3439090" y="-228"/>
                  <a:pt x="3474516" y="19582"/>
                  <a:pt x="3797041" y="0"/>
                </a:cubicBezTo>
                <a:cubicBezTo>
                  <a:pt x="4119566" y="-19582"/>
                  <a:pt x="4433752" y="4455"/>
                  <a:pt x="4885898" y="0"/>
                </a:cubicBezTo>
                <a:cubicBezTo>
                  <a:pt x="4871341" y="231562"/>
                  <a:pt x="4903639" y="329518"/>
                  <a:pt x="4885898" y="477054"/>
                </a:cubicBezTo>
                <a:cubicBezTo>
                  <a:pt x="4868157" y="624590"/>
                  <a:pt x="4900278" y="759484"/>
                  <a:pt x="4885898" y="954107"/>
                </a:cubicBezTo>
                <a:cubicBezTo>
                  <a:pt x="4688128" y="924796"/>
                  <a:pt x="4371604" y="984728"/>
                  <a:pt x="4187913" y="954107"/>
                </a:cubicBezTo>
                <a:cubicBezTo>
                  <a:pt x="4004223" y="923486"/>
                  <a:pt x="3860315" y="949279"/>
                  <a:pt x="3587645" y="954107"/>
                </a:cubicBezTo>
                <a:cubicBezTo>
                  <a:pt x="3314975" y="958935"/>
                  <a:pt x="3250188" y="969056"/>
                  <a:pt x="2987378" y="954107"/>
                </a:cubicBezTo>
                <a:cubicBezTo>
                  <a:pt x="2724568" y="939158"/>
                  <a:pt x="2573519" y="984486"/>
                  <a:pt x="2338251" y="954107"/>
                </a:cubicBezTo>
                <a:cubicBezTo>
                  <a:pt x="2102983" y="923728"/>
                  <a:pt x="1887180" y="927229"/>
                  <a:pt x="1542548" y="954107"/>
                </a:cubicBezTo>
                <a:cubicBezTo>
                  <a:pt x="1197916" y="980985"/>
                  <a:pt x="1071120" y="967090"/>
                  <a:pt x="746844" y="954107"/>
                </a:cubicBezTo>
                <a:cubicBezTo>
                  <a:pt x="422568" y="941124"/>
                  <a:pt x="211089" y="987463"/>
                  <a:pt x="0" y="954107"/>
                </a:cubicBezTo>
                <a:cubicBezTo>
                  <a:pt x="-20443" y="846614"/>
                  <a:pt x="10981" y="624079"/>
                  <a:pt x="0" y="505677"/>
                </a:cubicBezTo>
                <a:cubicBezTo>
                  <a:pt x="-10981" y="387275"/>
                  <a:pt x="8431" y="143017"/>
                  <a:pt x="0" y="0"/>
                </a:cubicBezTo>
                <a:close/>
              </a:path>
            </a:pathLst>
          </a:custGeom>
          <a:noFill/>
          <a:ln w="19050">
            <a:solidFill>
              <a:srgbClr val="002D64"/>
            </a:solidFill>
            <a:extLst>
              <a:ext uri="{C807C97D-BFC1-408E-A445-0C87EB9F89A2}">
                <ask:lineSketchStyleProps xmlns:ask="http://schemas.microsoft.com/office/drawing/2018/sketchyshapes" sd="3948929934">
                  <a:prstGeom prst="rect">
                    <a:avLst/>
                  </a:prstGeom>
                  <ask:type>
                    <ask:lineSketchFreehand/>
                  </ask:type>
                </ask:lineSketchStyleProps>
              </a:ext>
            </a:extLst>
          </a:ln>
        </p:spPr>
        <p:txBody>
          <a:bodyPr wrap="square" lIns="91440" tIns="45720" rIns="91440" bIns="45720" rtlCol="0" anchor="t">
            <a:spAutoFit/>
          </a:bodyPr>
          <a:lstStyle/>
          <a:p>
            <a:r>
              <a:rPr lang="en-US" sz="1400" dirty="0">
                <a:effectLst/>
                <a:latin typeface="Calibri"/>
                <a:ea typeface="Calibri"/>
                <a:cs typeface="Calibri"/>
              </a:rPr>
              <a:t>The </a:t>
            </a:r>
            <a:r>
              <a:rPr lang="en-US" sz="1400" b="1" dirty="0">
                <a:effectLst/>
                <a:latin typeface="Calibri"/>
                <a:ea typeface="Calibri"/>
                <a:cs typeface="Calibri"/>
              </a:rPr>
              <a:t>Objectives</a:t>
            </a:r>
            <a:r>
              <a:rPr lang="en-US" sz="1400" dirty="0">
                <a:effectLst/>
                <a:latin typeface="Calibri"/>
                <a:ea typeface="Calibri"/>
                <a:cs typeface="Calibri"/>
              </a:rPr>
              <a:t> </a:t>
            </a:r>
            <a:r>
              <a:rPr lang="en-US" sz="1400" dirty="0">
                <a:latin typeface="Calibri"/>
                <a:ea typeface="+mn-lt"/>
                <a:cs typeface="Calibri"/>
              </a:rPr>
              <a:t>should</a:t>
            </a:r>
            <a:r>
              <a:rPr lang="en-US" sz="1400" dirty="0">
                <a:effectLst/>
                <a:ea typeface="+mn-lt"/>
                <a:cs typeface="+mn-lt"/>
              </a:rPr>
              <a:t> generally be a single sentence, usually the same as in the full review, often a restatement of the title of the review, unless there are critical aspects to your question that need to be included.</a:t>
            </a:r>
            <a:endParaRPr lang="en-GB" sz="1400" dirty="0">
              <a:ea typeface="+mn-lt"/>
              <a:cs typeface="+mn-lt"/>
            </a:endParaRPr>
          </a:p>
        </p:txBody>
      </p:sp>
      <p:pic>
        <p:nvPicPr>
          <p:cNvPr id="13" name="Graphic 12" descr="Information with solid fill">
            <a:extLst>
              <a:ext uri="{FF2B5EF4-FFF2-40B4-BE49-F238E27FC236}">
                <a16:creationId xmlns:a16="http://schemas.microsoft.com/office/drawing/2014/main" id="{26DF35F4-8CB7-48D9-8451-37A6FBE77B7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740505" y="1239582"/>
            <a:ext cx="457200" cy="457200"/>
          </a:xfrm>
          <a:prstGeom prst="rect">
            <a:avLst/>
          </a:prstGeom>
        </p:spPr>
      </p:pic>
      <p:pic>
        <p:nvPicPr>
          <p:cNvPr id="14" name="Graphic 13" descr="Information with solid fill">
            <a:extLst>
              <a:ext uri="{FF2B5EF4-FFF2-40B4-BE49-F238E27FC236}">
                <a16:creationId xmlns:a16="http://schemas.microsoft.com/office/drawing/2014/main" id="{C4AF363F-5C8B-4A7B-8C3C-4B40E20DA1F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746584" y="2535858"/>
            <a:ext cx="457200" cy="457200"/>
          </a:xfrm>
          <a:prstGeom prst="rect">
            <a:avLst/>
          </a:prstGeom>
        </p:spPr>
      </p:pic>
      <p:sp>
        <p:nvSpPr>
          <p:cNvPr id="15" name="TextBox 14">
            <a:extLst>
              <a:ext uri="{FF2B5EF4-FFF2-40B4-BE49-F238E27FC236}">
                <a16:creationId xmlns:a16="http://schemas.microsoft.com/office/drawing/2014/main" id="{D9E0B07F-57A1-4DC5-93E8-E2E948105A95}"/>
              </a:ext>
            </a:extLst>
          </p:cNvPr>
          <p:cNvSpPr txBox="1"/>
          <p:nvPr/>
        </p:nvSpPr>
        <p:spPr>
          <a:xfrm>
            <a:off x="7105523" y="3875643"/>
            <a:ext cx="4918155" cy="523220"/>
          </a:xfrm>
          <a:custGeom>
            <a:avLst/>
            <a:gdLst>
              <a:gd name="connsiteX0" fmla="*/ 0 w 4918155"/>
              <a:gd name="connsiteY0" fmla="*/ 0 h 523220"/>
              <a:gd name="connsiteX1" fmla="*/ 565588 w 4918155"/>
              <a:gd name="connsiteY1" fmla="*/ 0 h 523220"/>
              <a:gd name="connsiteX2" fmla="*/ 1032813 w 4918155"/>
              <a:gd name="connsiteY2" fmla="*/ 0 h 523220"/>
              <a:gd name="connsiteX3" fmla="*/ 1696763 w 4918155"/>
              <a:gd name="connsiteY3" fmla="*/ 0 h 523220"/>
              <a:gd name="connsiteX4" fmla="*/ 2409896 w 4918155"/>
              <a:gd name="connsiteY4" fmla="*/ 0 h 523220"/>
              <a:gd name="connsiteX5" fmla="*/ 2877121 w 4918155"/>
              <a:gd name="connsiteY5" fmla="*/ 0 h 523220"/>
              <a:gd name="connsiteX6" fmla="*/ 3442709 w 4918155"/>
              <a:gd name="connsiteY6" fmla="*/ 0 h 523220"/>
              <a:gd name="connsiteX7" fmla="*/ 4057478 w 4918155"/>
              <a:gd name="connsiteY7" fmla="*/ 0 h 523220"/>
              <a:gd name="connsiteX8" fmla="*/ 4918155 w 4918155"/>
              <a:gd name="connsiteY8" fmla="*/ 0 h 523220"/>
              <a:gd name="connsiteX9" fmla="*/ 4918155 w 4918155"/>
              <a:gd name="connsiteY9" fmla="*/ 523220 h 523220"/>
              <a:gd name="connsiteX10" fmla="*/ 4450930 w 4918155"/>
              <a:gd name="connsiteY10" fmla="*/ 523220 h 523220"/>
              <a:gd name="connsiteX11" fmla="*/ 3885342 w 4918155"/>
              <a:gd name="connsiteY11" fmla="*/ 523220 h 523220"/>
              <a:gd name="connsiteX12" fmla="*/ 3368936 w 4918155"/>
              <a:gd name="connsiteY12" fmla="*/ 523220 h 523220"/>
              <a:gd name="connsiteX13" fmla="*/ 2852530 w 4918155"/>
              <a:gd name="connsiteY13" fmla="*/ 523220 h 523220"/>
              <a:gd name="connsiteX14" fmla="*/ 2385305 w 4918155"/>
              <a:gd name="connsiteY14" fmla="*/ 523220 h 523220"/>
              <a:gd name="connsiteX15" fmla="*/ 1770536 w 4918155"/>
              <a:gd name="connsiteY15" fmla="*/ 523220 h 523220"/>
              <a:gd name="connsiteX16" fmla="*/ 1254130 w 4918155"/>
              <a:gd name="connsiteY16" fmla="*/ 523220 h 523220"/>
              <a:gd name="connsiteX17" fmla="*/ 688542 w 4918155"/>
              <a:gd name="connsiteY17" fmla="*/ 523220 h 523220"/>
              <a:gd name="connsiteX18" fmla="*/ 0 w 4918155"/>
              <a:gd name="connsiteY18" fmla="*/ 523220 h 523220"/>
              <a:gd name="connsiteX19" fmla="*/ 0 w 4918155"/>
              <a:gd name="connsiteY19" fmla="*/ 0 h 52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918155" h="523220" extrusionOk="0">
                <a:moveTo>
                  <a:pt x="0" y="0"/>
                </a:moveTo>
                <a:cubicBezTo>
                  <a:pt x="218343" y="-20544"/>
                  <a:pt x="438319" y="-13197"/>
                  <a:pt x="565588" y="0"/>
                </a:cubicBezTo>
                <a:cubicBezTo>
                  <a:pt x="692857" y="13197"/>
                  <a:pt x="852856" y="16825"/>
                  <a:pt x="1032813" y="0"/>
                </a:cubicBezTo>
                <a:cubicBezTo>
                  <a:pt x="1212770" y="-16825"/>
                  <a:pt x="1377530" y="-28954"/>
                  <a:pt x="1696763" y="0"/>
                </a:cubicBezTo>
                <a:cubicBezTo>
                  <a:pt x="2015996" y="28954"/>
                  <a:pt x="2081438" y="-27205"/>
                  <a:pt x="2409896" y="0"/>
                </a:cubicBezTo>
                <a:cubicBezTo>
                  <a:pt x="2738354" y="27205"/>
                  <a:pt x="2680313" y="-646"/>
                  <a:pt x="2877121" y="0"/>
                </a:cubicBezTo>
                <a:cubicBezTo>
                  <a:pt x="3073930" y="646"/>
                  <a:pt x="3182212" y="-3368"/>
                  <a:pt x="3442709" y="0"/>
                </a:cubicBezTo>
                <a:cubicBezTo>
                  <a:pt x="3703206" y="3368"/>
                  <a:pt x="3857273" y="-21165"/>
                  <a:pt x="4057478" y="0"/>
                </a:cubicBezTo>
                <a:cubicBezTo>
                  <a:pt x="4257683" y="21165"/>
                  <a:pt x="4581928" y="3826"/>
                  <a:pt x="4918155" y="0"/>
                </a:cubicBezTo>
                <a:cubicBezTo>
                  <a:pt x="4932053" y="261498"/>
                  <a:pt x="4905160" y="261749"/>
                  <a:pt x="4918155" y="523220"/>
                </a:cubicBezTo>
                <a:cubicBezTo>
                  <a:pt x="4747437" y="505746"/>
                  <a:pt x="4544476" y="530058"/>
                  <a:pt x="4450930" y="523220"/>
                </a:cubicBezTo>
                <a:cubicBezTo>
                  <a:pt x="4357385" y="516382"/>
                  <a:pt x="4035940" y="495192"/>
                  <a:pt x="3885342" y="523220"/>
                </a:cubicBezTo>
                <a:cubicBezTo>
                  <a:pt x="3734744" y="551248"/>
                  <a:pt x="3583797" y="536958"/>
                  <a:pt x="3368936" y="523220"/>
                </a:cubicBezTo>
                <a:cubicBezTo>
                  <a:pt x="3154075" y="509482"/>
                  <a:pt x="3012700" y="531483"/>
                  <a:pt x="2852530" y="523220"/>
                </a:cubicBezTo>
                <a:cubicBezTo>
                  <a:pt x="2692360" y="514957"/>
                  <a:pt x="2540796" y="519603"/>
                  <a:pt x="2385305" y="523220"/>
                </a:cubicBezTo>
                <a:cubicBezTo>
                  <a:pt x="2229815" y="526837"/>
                  <a:pt x="2007280" y="512434"/>
                  <a:pt x="1770536" y="523220"/>
                </a:cubicBezTo>
                <a:cubicBezTo>
                  <a:pt x="1533792" y="534006"/>
                  <a:pt x="1387928" y="513195"/>
                  <a:pt x="1254130" y="523220"/>
                </a:cubicBezTo>
                <a:cubicBezTo>
                  <a:pt x="1120332" y="533245"/>
                  <a:pt x="831658" y="544116"/>
                  <a:pt x="688542" y="523220"/>
                </a:cubicBezTo>
                <a:cubicBezTo>
                  <a:pt x="545426" y="502324"/>
                  <a:pt x="301577" y="522171"/>
                  <a:pt x="0" y="523220"/>
                </a:cubicBezTo>
                <a:cubicBezTo>
                  <a:pt x="902" y="303173"/>
                  <a:pt x="20770" y="156597"/>
                  <a:pt x="0" y="0"/>
                </a:cubicBezTo>
                <a:close/>
              </a:path>
            </a:pathLst>
          </a:custGeom>
          <a:noFill/>
          <a:ln w="19050">
            <a:solidFill>
              <a:srgbClr val="002D64"/>
            </a:solidFill>
            <a:extLst>
              <a:ext uri="{C807C97D-BFC1-408E-A445-0C87EB9F89A2}">
                <ask:lineSketchStyleProps xmlns:ask="http://schemas.microsoft.com/office/drawing/2018/sketchyshapes" sd="2215597123">
                  <a:prstGeom prst="rect">
                    <a:avLst/>
                  </a:prstGeom>
                  <ask:type>
                    <ask:lineSketchFreehand/>
                  </ask:type>
                </ask:lineSketchStyleProps>
              </a:ext>
            </a:extLst>
          </a:ln>
        </p:spPr>
        <p:txBody>
          <a:bodyPr wrap="square" lIns="91440" tIns="45720" rIns="91440" bIns="45720" rtlCol="0" anchor="t">
            <a:spAutoFit/>
          </a:bodyPr>
          <a:lstStyle/>
          <a:p>
            <a:r>
              <a:rPr lang="en-AU" sz="1400" dirty="0">
                <a:effectLst/>
                <a:ea typeface="+mn-lt"/>
                <a:cs typeface="+mn-lt"/>
              </a:rPr>
              <a:t>The </a:t>
            </a:r>
            <a:r>
              <a:rPr lang="en-AU" sz="1400" b="1" dirty="0">
                <a:effectLst/>
                <a:ea typeface="+mn-lt"/>
                <a:cs typeface="+mn-lt"/>
              </a:rPr>
              <a:t>Search methods</a:t>
            </a:r>
            <a:r>
              <a:rPr lang="en-AU" sz="1400" dirty="0">
                <a:effectLst/>
                <a:ea typeface="+mn-lt"/>
                <a:cs typeface="+mn-lt"/>
              </a:rPr>
              <a:t> should briefly list the sources</a:t>
            </a:r>
            <a:r>
              <a:rPr lang="en-AU" sz="1400" dirty="0">
                <a:ea typeface="+mn-lt"/>
                <a:cs typeface="+mn-lt"/>
              </a:rPr>
              <a:t> and </a:t>
            </a:r>
            <a:r>
              <a:rPr lang="en-AU" sz="1400" dirty="0">
                <a:effectLst/>
                <a:ea typeface="+mn-lt"/>
                <a:cs typeface="+mn-lt"/>
              </a:rPr>
              <a:t>date ranges used in your search.</a:t>
            </a:r>
            <a:endParaRPr lang="en-US" dirty="0">
              <a:ea typeface="+mn-lt"/>
              <a:cs typeface="+mn-lt"/>
            </a:endParaRPr>
          </a:p>
        </p:txBody>
      </p:sp>
      <p:pic>
        <p:nvPicPr>
          <p:cNvPr id="16" name="Graphic 15" descr="Information with solid fill">
            <a:extLst>
              <a:ext uri="{FF2B5EF4-FFF2-40B4-BE49-F238E27FC236}">
                <a16:creationId xmlns:a16="http://schemas.microsoft.com/office/drawing/2014/main" id="{B9FB91AF-E54A-4704-A61E-6995D432BA1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745840" y="3818835"/>
            <a:ext cx="457200" cy="457200"/>
          </a:xfrm>
          <a:prstGeom prst="rect">
            <a:avLst/>
          </a:prstGeom>
        </p:spPr>
      </p:pic>
      <p:sp>
        <p:nvSpPr>
          <p:cNvPr id="19" name="TextBox 18">
            <a:extLst>
              <a:ext uri="{FF2B5EF4-FFF2-40B4-BE49-F238E27FC236}">
                <a16:creationId xmlns:a16="http://schemas.microsoft.com/office/drawing/2014/main" id="{FCC06642-2D66-4EEF-A21A-36D4908A05DE}"/>
              </a:ext>
            </a:extLst>
          </p:cNvPr>
          <p:cNvSpPr txBox="1"/>
          <p:nvPr/>
        </p:nvSpPr>
        <p:spPr>
          <a:xfrm>
            <a:off x="7124132" y="5073927"/>
            <a:ext cx="4885898" cy="954107"/>
          </a:xfrm>
          <a:custGeom>
            <a:avLst/>
            <a:gdLst>
              <a:gd name="connsiteX0" fmla="*/ 0 w 4885898"/>
              <a:gd name="connsiteY0" fmla="*/ 0 h 954107"/>
              <a:gd name="connsiteX1" fmla="*/ 649126 w 4885898"/>
              <a:gd name="connsiteY1" fmla="*/ 0 h 954107"/>
              <a:gd name="connsiteX2" fmla="*/ 1200535 w 4885898"/>
              <a:gd name="connsiteY2" fmla="*/ 0 h 954107"/>
              <a:gd name="connsiteX3" fmla="*/ 1996238 w 4885898"/>
              <a:gd name="connsiteY3" fmla="*/ 0 h 954107"/>
              <a:gd name="connsiteX4" fmla="*/ 2645365 w 4885898"/>
              <a:gd name="connsiteY4" fmla="*/ 0 h 954107"/>
              <a:gd name="connsiteX5" fmla="*/ 3294491 w 4885898"/>
              <a:gd name="connsiteY5" fmla="*/ 0 h 954107"/>
              <a:gd name="connsiteX6" fmla="*/ 4090195 w 4885898"/>
              <a:gd name="connsiteY6" fmla="*/ 0 h 954107"/>
              <a:gd name="connsiteX7" fmla="*/ 4885898 w 4885898"/>
              <a:gd name="connsiteY7" fmla="*/ 0 h 954107"/>
              <a:gd name="connsiteX8" fmla="*/ 4885898 w 4885898"/>
              <a:gd name="connsiteY8" fmla="*/ 496136 h 954107"/>
              <a:gd name="connsiteX9" fmla="*/ 4885898 w 4885898"/>
              <a:gd name="connsiteY9" fmla="*/ 954107 h 954107"/>
              <a:gd name="connsiteX10" fmla="*/ 4285631 w 4885898"/>
              <a:gd name="connsiteY10" fmla="*/ 954107 h 954107"/>
              <a:gd name="connsiteX11" fmla="*/ 3587645 w 4885898"/>
              <a:gd name="connsiteY11" fmla="*/ 954107 h 954107"/>
              <a:gd name="connsiteX12" fmla="*/ 2938519 w 4885898"/>
              <a:gd name="connsiteY12" fmla="*/ 954107 h 954107"/>
              <a:gd name="connsiteX13" fmla="*/ 2142815 w 4885898"/>
              <a:gd name="connsiteY13" fmla="*/ 954107 h 954107"/>
              <a:gd name="connsiteX14" fmla="*/ 1347112 w 4885898"/>
              <a:gd name="connsiteY14" fmla="*/ 954107 h 954107"/>
              <a:gd name="connsiteX15" fmla="*/ 746844 w 4885898"/>
              <a:gd name="connsiteY15" fmla="*/ 954107 h 954107"/>
              <a:gd name="connsiteX16" fmla="*/ 0 w 4885898"/>
              <a:gd name="connsiteY16" fmla="*/ 954107 h 954107"/>
              <a:gd name="connsiteX17" fmla="*/ 0 w 4885898"/>
              <a:gd name="connsiteY17" fmla="*/ 457971 h 954107"/>
              <a:gd name="connsiteX18" fmla="*/ 0 w 4885898"/>
              <a:gd name="connsiteY18" fmla="*/ 0 h 95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885898" h="954107" extrusionOk="0">
                <a:moveTo>
                  <a:pt x="0" y="0"/>
                </a:moveTo>
                <a:cubicBezTo>
                  <a:pt x="186979" y="-2123"/>
                  <a:pt x="391147" y="-28208"/>
                  <a:pt x="649126" y="0"/>
                </a:cubicBezTo>
                <a:cubicBezTo>
                  <a:pt x="907105" y="28208"/>
                  <a:pt x="1005202" y="1767"/>
                  <a:pt x="1200535" y="0"/>
                </a:cubicBezTo>
                <a:cubicBezTo>
                  <a:pt x="1395868" y="-1767"/>
                  <a:pt x="1693084" y="-25784"/>
                  <a:pt x="1996238" y="0"/>
                </a:cubicBezTo>
                <a:cubicBezTo>
                  <a:pt x="2299392" y="25784"/>
                  <a:pt x="2387157" y="11674"/>
                  <a:pt x="2645365" y="0"/>
                </a:cubicBezTo>
                <a:cubicBezTo>
                  <a:pt x="2903573" y="-11674"/>
                  <a:pt x="3137181" y="-2184"/>
                  <a:pt x="3294491" y="0"/>
                </a:cubicBezTo>
                <a:cubicBezTo>
                  <a:pt x="3451801" y="2184"/>
                  <a:pt x="3832929" y="-38751"/>
                  <a:pt x="4090195" y="0"/>
                </a:cubicBezTo>
                <a:cubicBezTo>
                  <a:pt x="4347461" y="38751"/>
                  <a:pt x="4625289" y="-13373"/>
                  <a:pt x="4885898" y="0"/>
                </a:cubicBezTo>
                <a:cubicBezTo>
                  <a:pt x="4892287" y="229241"/>
                  <a:pt x="4869764" y="299532"/>
                  <a:pt x="4885898" y="496136"/>
                </a:cubicBezTo>
                <a:cubicBezTo>
                  <a:pt x="4902032" y="692740"/>
                  <a:pt x="4898968" y="757866"/>
                  <a:pt x="4885898" y="954107"/>
                </a:cubicBezTo>
                <a:cubicBezTo>
                  <a:pt x="4622214" y="978730"/>
                  <a:pt x="4460491" y="942486"/>
                  <a:pt x="4285631" y="954107"/>
                </a:cubicBezTo>
                <a:cubicBezTo>
                  <a:pt x="4110771" y="965728"/>
                  <a:pt x="3742473" y="932330"/>
                  <a:pt x="3587645" y="954107"/>
                </a:cubicBezTo>
                <a:cubicBezTo>
                  <a:pt x="3432817" y="975884"/>
                  <a:pt x="3135232" y="930609"/>
                  <a:pt x="2938519" y="954107"/>
                </a:cubicBezTo>
                <a:cubicBezTo>
                  <a:pt x="2741806" y="977605"/>
                  <a:pt x="2354427" y="928093"/>
                  <a:pt x="2142815" y="954107"/>
                </a:cubicBezTo>
                <a:cubicBezTo>
                  <a:pt x="1931203" y="980121"/>
                  <a:pt x="1639509" y="958977"/>
                  <a:pt x="1347112" y="954107"/>
                </a:cubicBezTo>
                <a:cubicBezTo>
                  <a:pt x="1054715" y="949237"/>
                  <a:pt x="942827" y="939037"/>
                  <a:pt x="746844" y="954107"/>
                </a:cubicBezTo>
                <a:cubicBezTo>
                  <a:pt x="550861" y="969177"/>
                  <a:pt x="333513" y="952159"/>
                  <a:pt x="0" y="954107"/>
                </a:cubicBezTo>
                <a:cubicBezTo>
                  <a:pt x="-14751" y="724221"/>
                  <a:pt x="6196" y="664065"/>
                  <a:pt x="0" y="457971"/>
                </a:cubicBezTo>
                <a:cubicBezTo>
                  <a:pt x="-6196" y="251877"/>
                  <a:pt x="-6467" y="151537"/>
                  <a:pt x="0" y="0"/>
                </a:cubicBezTo>
                <a:close/>
              </a:path>
            </a:pathLst>
          </a:custGeom>
          <a:noFill/>
          <a:ln w="19050">
            <a:solidFill>
              <a:srgbClr val="002D64"/>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txBody>
          <a:bodyPr wrap="square" lIns="91440" tIns="45720" rIns="91440" bIns="45720" rtlCol="0" anchor="t">
            <a:spAutoFit/>
          </a:bodyPr>
          <a:lstStyle/>
          <a:p>
            <a:r>
              <a:rPr lang="en-AU" sz="1400" dirty="0">
                <a:effectLst/>
                <a:ea typeface="+mn-lt"/>
                <a:cs typeface="+mn-lt"/>
              </a:rPr>
              <a:t>The </a:t>
            </a:r>
            <a:r>
              <a:rPr lang="en-AU" sz="1400" b="1" dirty="0">
                <a:ea typeface="+mn-lt"/>
                <a:cs typeface="+mn-lt"/>
              </a:rPr>
              <a:t>Eligibility </a:t>
            </a:r>
            <a:r>
              <a:rPr lang="en-AU" sz="1400" b="1" dirty="0">
                <a:effectLst/>
                <a:ea typeface="+mn-lt"/>
                <a:cs typeface="+mn-lt"/>
              </a:rPr>
              <a:t>criteria </a:t>
            </a:r>
            <a:r>
              <a:rPr lang="en-AU" sz="1400" dirty="0">
                <a:effectLst/>
                <a:ea typeface="+mn-lt"/>
                <a:cs typeface="+mn-lt"/>
              </a:rPr>
              <a:t>should be clearly stated, again often in a single sentence – e.g. [type of study] of [type of intervention or comparison] in [type of people]. </a:t>
            </a:r>
            <a:r>
              <a:rPr lang="en-AU" sz="1400" dirty="0">
                <a:ea typeface="+mn-lt"/>
                <a:cs typeface="+mn-lt"/>
              </a:rPr>
              <a:t>Don't</a:t>
            </a:r>
            <a:r>
              <a:rPr lang="en-AU" sz="1400" dirty="0">
                <a:effectLst/>
                <a:ea typeface="+mn-lt"/>
                <a:cs typeface="+mn-lt"/>
              </a:rPr>
              <a:t> list the outcomes here unless they were used as part of your eligibility criteria.</a:t>
            </a:r>
            <a:endParaRPr lang="en-US" dirty="0">
              <a:ea typeface="+mn-lt"/>
              <a:cs typeface="+mn-lt"/>
            </a:endParaRPr>
          </a:p>
        </p:txBody>
      </p:sp>
      <p:pic>
        <p:nvPicPr>
          <p:cNvPr id="20" name="Graphic 19" descr="Information with solid fill">
            <a:extLst>
              <a:ext uri="{FF2B5EF4-FFF2-40B4-BE49-F238E27FC236}">
                <a16:creationId xmlns:a16="http://schemas.microsoft.com/office/drawing/2014/main" id="{970A7F66-F6E6-4AAC-A425-7361AC5C52D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739759" y="5016618"/>
            <a:ext cx="457200" cy="457200"/>
          </a:xfrm>
          <a:prstGeom prst="rect">
            <a:avLst/>
          </a:prstGeom>
        </p:spPr>
      </p:pic>
      <p:pic>
        <p:nvPicPr>
          <p:cNvPr id="24" name="Picture 23" descr="A picture containing text, clipart&#10;&#10;Description automatically generated">
            <a:extLst>
              <a:ext uri="{FF2B5EF4-FFF2-40B4-BE49-F238E27FC236}">
                <a16:creationId xmlns:a16="http://schemas.microsoft.com/office/drawing/2014/main" id="{D38DF33C-86F1-49D0-9096-D1BE25CD963B}"/>
              </a:ext>
            </a:extLst>
          </p:cNvPr>
          <p:cNvPicPr>
            <a:picLocks noChangeAspect="1"/>
          </p:cNvPicPr>
          <p:nvPr/>
        </p:nvPicPr>
        <p:blipFill>
          <a:blip r:embed="rId6">
            <a:alphaModFix amt="50000"/>
            <a:extLst>
              <a:ext uri="{28A0092B-C50C-407E-A947-70E740481C1C}">
                <a14:useLocalDpi xmlns:a14="http://schemas.microsoft.com/office/drawing/2010/main" val="0"/>
              </a:ext>
            </a:extLst>
          </a:blip>
          <a:stretch>
            <a:fillRect/>
          </a:stretch>
        </p:blipFill>
        <p:spPr>
          <a:xfrm>
            <a:off x="10363200" y="145645"/>
            <a:ext cx="1448834" cy="483671"/>
          </a:xfrm>
          <a:prstGeom prst="rect">
            <a:avLst/>
          </a:prstGeom>
        </p:spPr>
      </p:pic>
      <p:sp>
        <p:nvSpPr>
          <p:cNvPr id="26" name="Title 1">
            <a:extLst>
              <a:ext uri="{FF2B5EF4-FFF2-40B4-BE49-F238E27FC236}">
                <a16:creationId xmlns:a16="http://schemas.microsoft.com/office/drawing/2014/main" id="{371FA465-DD92-4316-86A3-84E50A93E231}"/>
              </a:ext>
            </a:extLst>
          </p:cNvPr>
          <p:cNvSpPr txBox="1">
            <a:spLocks/>
          </p:cNvSpPr>
          <p:nvPr/>
        </p:nvSpPr>
        <p:spPr>
          <a:xfrm>
            <a:off x="0" y="69176"/>
            <a:ext cx="8791330" cy="63283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hr-HR" sz="3000" dirty="0">
                <a:solidFill>
                  <a:srgbClr val="962D91"/>
                </a:solidFill>
                <a:latin typeface="Source Sans Pro" panose="020B0503030403020204" pitchFamily="34" charset="0"/>
                <a:ea typeface="Source Sans Pro" panose="020B0503030403020204" pitchFamily="34" charset="0"/>
              </a:rPr>
              <a:t>Cochrane Review Abstract sections with explanations</a:t>
            </a:r>
            <a:endParaRPr lang="en-AU" sz="3000" dirty="0">
              <a:solidFill>
                <a:srgbClr val="962D91"/>
              </a:solidFill>
              <a:latin typeface="Source Sans Pro" panose="020B0503030403020204" pitchFamily="34" charset="0"/>
              <a:ea typeface="Source Sans Pro" panose="020B0503030403020204" pitchFamily="34" charset="0"/>
            </a:endParaRPr>
          </a:p>
        </p:txBody>
      </p:sp>
      <p:sp>
        <p:nvSpPr>
          <p:cNvPr id="28" name="TextBox 27">
            <a:extLst>
              <a:ext uri="{FF2B5EF4-FFF2-40B4-BE49-F238E27FC236}">
                <a16:creationId xmlns:a16="http://schemas.microsoft.com/office/drawing/2014/main" id="{42BE82DC-B6A9-47BB-9E93-11A43FBD4397}"/>
              </a:ext>
            </a:extLst>
          </p:cNvPr>
          <p:cNvSpPr txBox="1"/>
          <p:nvPr/>
        </p:nvSpPr>
        <p:spPr>
          <a:xfrm>
            <a:off x="158469" y="798816"/>
            <a:ext cx="5351683" cy="307777"/>
          </a:xfrm>
          <a:prstGeom prst="rect">
            <a:avLst/>
          </a:prstGeom>
          <a:noFill/>
        </p:spPr>
        <p:txBody>
          <a:bodyPr wrap="square" lIns="91440" tIns="45720" rIns="91440" bIns="45720" rtlCol="0" anchor="t">
            <a:spAutoFit/>
          </a:bodyPr>
          <a:lstStyle/>
          <a:p>
            <a:r>
              <a:rPr lang="hr-HR" sz="1400" i="1" dirty="0">
                <a:latin typeface="Source Sans Pro"/>
                <a:ea typeface="Source Sans Pro"/>
              </a:rPr>
              <a:t>(</a:t>
            </a:r>
            <a:r>
              <a:rPr lang="hr-HR" sz="1400" dirty="0" err="1">
                <a:ea typeface="+mn-lt"/>
                <a:cs typeface="+mn-lt"/>
              </a:rPr>
              <a:t>adapted</a:t>
            </a:r>
            <a:r>
              <a:rPr lang="hr-HR" sz="1400" dirty="0">
                <a:ea typeface="+mn-lt"/>
                <a:cs typeface="+mn-lt"/>
              </a:rPr>
              <a:t> </a:t>
            </a:r>
            <a:r>
              <a:rPr lang="hr-HR" sz="1400" dirty="0" err="1">
                <a:ea typeface="+mn-lt"/>
                <a:cs typeface="+mn-lt"/>
              </a:rPr>
              <a:t>from</a:t>
            </a:r>
            <a:r>
              <a:rPr lang="hr-HR" sz="1400" dirty="0">
                <a:ea typeface="+mn-lt"/>
                <a:cs typeface="+mn-lt"/>
              </a:rPr>
              <a:t> a Cochrane </a:t>
            </a:r>
            <a:r>
              <a:rPr lang="hr-HR" sz="1400" dirty="0" err="1">
                <a:ea typeface="+mn-lt"/>
                <a:cs typeface="+mn-lt"/>
              </a:rPr>
              <a:t>review</a:t>
            </a:r>
            <a:r>
              <a:rPr lang="hr-HR" sz="1400" dirty="0">
                <a:ea typeface="+mn-lt"/>
                <a:cs typeface="+mn-lt"/>
              </a:rPr>
              <a:t> (</a:t>
            </a:r>
            <a:r>
              <a:rPr lang="hr-HR" sz="1400" dirty="0">
                <a:ea typeface="+mn-lt"/>
                <a:cs typeface="+mn-lt"/>
                <a:hlinkClick r:id="rId7"/>
              </a:rPr>
              <a:t>Kew et al, 2022</a:t>
            </a:r>
            <a:r>
              <a:rPr lang="hr-HR" sz="1400" i="1" dirty="0">
                <a:latin typeface="Source Sans Pro"/>
                <a:ea typeface="Source Sans Pro"/>
              </a:rPr>
              <a:t>)</a:t>
            </a:r>
            <a:endParaRPr lang="en-GB" sz="1400" i="1" dirty="0">
              <a:latin typeface="Source Sans Pro" panose="020B0503030403020204" pitchFamily="34" charset="0"/>
              <a:ea typeface="Source Sans Pro" panose="020B0503030403020204" pitchFamily="34" charset="0"/>
            </a:endParaRPr>
          </a:p>
        </p:txBody>
      </p:sp>
      <p:sp>
        <p:nvSpPr>
          <p:cNvPr id="2" name="TextBox 1">
            <a:extLst>
              <a:ext uri="{FF2B5EF4-FFF2-40B4-BE49-F238E27FC236}">
                <a16:creationId xmlns:a16="http://schemas.microsoft.com/office/drawing/2014/main" id="{B7EA2164-88C0-4F30-9810-B6A47B26DBBB}"/>
              </a:ext>
            </a:extLst>
          </p:cNvPr>
          <p:cNvSpPr txBox="1"/>
          <p:nvPr/>
        </p:nvSpPr>
        <p:spPr>
          <a:xfrm>
            <a:off x="159391" y="1349550"/>
            <a:ext cx="6581114" cy="861774"/>
          </a:xfrm>
          <a:prstGeom prst="rect">
            <a:avLst/>
          </a:prstGeom>
          <a:solidFill>
            <a:schemeClr val="bg1">
              <a:lumMod val="95000"/>
            </a:schemeClr>
          </a:solidFill>
        </p:spPr>
        <p:txBody>
          <a:bodyPr wrap="square" lIns="91440" tIns="45720" rIns="91440" bIns="45720" rtlCol="0" anchor="t">
            <a:spAutoFit/>
          </a:bodyPr>
          <a:lstStyle/>
          <a:p>
            <a:r>
              <a:rPr lang="hr-HR" sz="1400" b="1" dirty="0" err="1">
                <a:ea typeface="+mn-lt"/>
                <a:cs typeface="+mn-lt"/>
              </a:rPr>
              <a:t>Rationale</a:t>
            </a:r>
          </a:p>
          <a:p>
            <a:endParaRPr lang="hr-HR" sz="800" b="1" dirty="0">
              <a:latin typeface="Source Sans Pro" panose="020B0503030403020204" pitchFamily="34" charset="0"/>
              <a:ea typeface="Source Sans Pro" panose="020B0503030403020204" pitchFamily="34" charset="0"/>
            </a:endParaRPr>
          </a:p>
          <a:p>
            <a:r>
              <a:rPr lang="hr-HR" sz="1400" dirty="0" err="1">
                <a:ea typeface="+mn-lt"/>
                <a:cs typeface="+mn-lt"/>
              </a:rPr>
              <a:t>Early</a:t>
            </a:r>
            <a:r>
              <a:rPr lang="hr-HR" sz="1400" dirty="0">
                <a:ea typeface="+mn-lt"/>
                <a:cs typeface="+mn-lt"/>
              </a:rPr>
              <a:t> </a:t>
            </a:r>
            <a:r>
              <a:rPr lang="hr-HR" sz="1400" dirty="0" err="1">
                <a:ea typeface="+mn-lt"/>
                <a:cs typeface="+mn-lt"/>
              </a:rPr>
              <a:t>treatment</a:t>
            </a:r>
            <a:r>
              <a:rPr lang="hr-HR" sz="1400" dirty="0">
                <a:ea typeface="+mn-lt"/>
                <a:cs typeface="+mn-lt"/>
              </a:rPr>
              <a:t> </a:t>
            </a:r>
            <a:r>
              <a:rPr lang="hr-HR" sz="1400" dirty="0" err="1">
                <a:ea typeface="+mn-lt"/>
                <a:cs typeface="+mn-lt"/>
              </a:rPr>
              <a:t>of</a:t>
            </a:r>
            <a:r>
              <a:rPr lang="hr-HR" sz="1400" dirty="0">
                <a:ea typeface="+mn-lt"/>
                <a:cs typeface="+mn-lt"/>
              </a:rPr>
              <a:t> </a:t>
            </a:r>
            <a:r>
              <a:rPr lang="hr-HR" sz="1400" dirty="0" err="1">
                <a:ea typeface="+mn-lt"/>
                <a:cs typeface="+mn-lt"/>
              </a:rPr>
              <a:t>asthma</a:t>
            </a:r>
            <a:r>
              <a:rPr lang="hr-HR" sz="1400" dirty="0">
                <a:ea typeface="+mn-lt"/>
                <a:cs typeface="+mn-lt"/>
              </a:rPr>
              <a:t> </a:t>
            </a:r>
            <a:r>
              <a:rPr lang="hr-HR" sz="1400" dirty="0" err="1">
                <a:ea typeface="+mn-lt"/>
                <a:cs typeface="+mn-lt"/>
              </a:rPr>
              <a:t>exacerbations</a:t>
            </a:r>
            <a:r>
              <a:rPr lang="hr-HR" sz="1400" dirty="0">
                <a:ea typeface="+mn-lt"/>
                <a:cs typeface="+mn-lt"/>
              </a:rPr>
              <a:t> </a:t>
            </a:r>
            <a:r>
              <a:rPr lang="hr-HR" sz="1400" dirty="0" err="1">
                <a:ea typeface="+mn-lt"/>
                <a:cs typeface="+mn-lt"/>
              </a:rPr>
              <a:t>with</a:t>
            </a:r>
            <a:r>
              <a:rPr lang="hr-HR" sz="1400" dirty="0">
                <a:ea typeface="+mn-lt"/>
                <a:cs typeface="+mn-lt"/>
              </a:rPr>
              <a:t> </a:t>
            </a:r>
            <a:r>
              <a:rPr lang="hr-HR" sz="1400" dirty="0" err="1">
                <a:ea typeface="+mn-lt"/>
                <a:cs typeface="+mn-lt"/>
              </a:rPr>
              <a:t>inhaled</a:t>
            </a:r>
            <a:r>
              <a:rPr lang="hr-HR" sz="1400" dirty="0">
                <a:ea typeface="+mn-lt"/>
                <a:cs typeface="+mn-lt"/>
              </a:rPr>
              <a:t> </a:t>
            </a:r>
            <a:r>
              <a:rPr lang="hr-HR" sz="1400" dirty="0" err="1">
                <a:ea typeface="+mn-lt"/>
                <a:cs typeface="+mn-lt"/>
              </a:rPr>
              <a:t>corticosteroids</a:t>
            </a:r>
            <a:r>
              <a:rPr lang="hr-HR" sz="1400" dirty="0">
                <a:ea typeface="+mn-lt"/>
                <a:cs typeface="+mn-lt"/>
              </a:rPr>
              <a:t> </a:t>
            </a:r>
            <a:r>
              <a:rPr lang="hr-HR" sz="1400" dirty="0" err="1">
                <a:ea typeface="+mn-lt"/>
                <a:cs typeface="+mn-lt"/>
              </a:rPr>
              <a:t>is</a:t>
            </a:r>
            <a:r>
              <a:rPr lang="hr-HR" sz="1400" dirty="0">
                <a:ea typeface="+mn-lt"/>
                <a:cs typeface="+mn-lt"/>
              </a:rPr>
              <a:t> </a:t>
            </a:r>
            <a:r>
              <a:rPr lang="hr-HR" sz="1400" dirty="0" err="1">
                <a:ea typeface="+mn-lt"/>
                <a:cs typeface="+mn-lt"/>
              </a:rPr>
              <a:t>the</a:t>
            </a:r>
            <a:r>
              <a:rPr lang="hr-HR" sz="1400" dirty="0">
                <a:ea typeface="+mn-lt"/>
                <a:cs typeface="+mn-lt"/>
              </a:rPr>
              <a:t> </a:t>
            </a:r>
            <a:r>
              <a:rPr lang="hr-HR" sz="1400" dirty="0" err="1">
                <a:ea typeface="+mn-lt"/>
                <a:cs typeface="+mn-lt"/>
              </a:rPr>
              <a:t>best</a:t>
            </a:r>
            <a:r>
              <a:rPr lang="hr-HR" sz="1400" dirty="0">
                <a:ea typeface="+mn-lt"/>
                <a:cs typeface="+mn-lt"/>
              </a:rPr>
              <a:t> </a:t>
            </a:r>
            <a:r>
              <a:rPr lang="hr-HR" sz="1400" dirty="0" err="1">
                <a:ea typeface="+mn-lt"/>
                <a:cs typeface="+mn-lt"/>
              </a:rPr>
              <a:t>strategy</a:t>
            </a:r>
            <a:r>
              <a:rPr lang="hr-HR" sz="1400" dirty="0">
                <a:ea typeface="+mn-lt"/>
                <a:cs typeface="+mn-lt"/>
              </a:rPr>
              <a:t> for management, </a:t>
            </a:r>
            <a:r>
              <a:rPr lang="hr-HR" sz="1400" dirty="0" err="1">
                <a:ea typeface="+mn-lt"/>
                <a:cs typeface="+mn-lt"/>
              </a:rPr>
              <a:t>although</a:t>
            </a:r>
            <a:r>
              <a:rPr lang="hr-HR" sz="1400" dirty="0">
                <a:ea typeface="+mn-lt"/>
                <a:cs typeface="+mn-lt"/>
              </a:rPr>
              <a:t> use </a:t>
            </a:r>
            <a:r>
              <a:rPr lang="hr-HR" sz="1400" dirty="0" err="1">
                <a:ea typeface="+mn-lt"/>
                <a:cs typeface="+mn-lt"/>
              </a:rPr>
              <a:t>of</a:t>
            </a:r>
            <a:r>
              <a:rPr lang="hr-HR" sz="1400" dirty="0">
                <a:ea typeface="+mn-lt"/>
                <a:cs typeface="+mn-lt"/>
              </a:rPr>
              <a:t> </a:t>
            </a:r>
            <a:r>
              <a:rPr lang="hr-HR" sz="1400" dirty="0" err="1">
                <a:ea typeface="+mn-lt"/>
                <a:cs typeface="+mn-lt"/>
              </a:rPr>
              <a:t>an</a:t>
            </a:r>
            <a:r>
              <a:rPr lang="hr-HR" sz="1400" dirty="0">
                <a:ea typeface="+mn-lt"/>
                <a:cs typeface="+mn-lt"/>
              </a:rPr>
              <a:t> </a:t>
            </a:r>
            <a:r>
              <a:rPr lang="hr-HR" sz="1400" dirty="0" err="1">
                <a:ea typeface="+mn-lt"/>
                <a:cs typeface="+mn-lt"/>
              </a:rPr>
              <a:t>increased</a:t>
            </a:r>
            <a:r>
              <a:rPr lang="hr-HR" sz="1400" dirty="0">
                <a:ea typeface="+mn-lt"/>
                <a:cs typeface="+mn-lt"/>
              </a:rPr>
              <a:t> </a:t>
            </a:r>
            <a:r>
              <a:rPr lang="hr-HR" sz="1400" dirty="0" err="1">
                <a:ea typeface="+mn-lt"/>
                <a:cs typeface="+mn-lt"/>
              </a:rPr>
              <a:t>or</a:t>
            </a:r>
            <a:r>
              <a:rPr lang="hr-HR" sz="1400" dirty="0">
                <a:ea typeface="+mn-lt"/>
                <a:cs typeface="+mn-lt"/>
              </a:rPr>
              <a:t> </a:t>
            </a:r>
            <a:r>
              <a:rPr lang="hr-HR" sz="1400" dirty="0" err="1">
                <a:ea typeface="+mn-lt"/>
                <a:cs typeface="+mn-lt"/>
              </a:rPr>
              <a:t>stable</a:t>
            </a:r>
            <a:r>
              <a:rPr lang="hr-HR" sz="1400" dirty="0">
                <a:ea typeface="+mn-lt"/>
                <a:cs typeface="+mn-lt"/>
              </a:rPr>
              <a:t> </a:t>
            </a:r>
            <a:r>
              <a:rPr lang="hr-HR" sz="1400" dirty="0" err="1">
                <a:ea typeface="+mn-lt"/>
                <a:cs typeface="+mn-lt"/>
              </a:rPr>
              <a:t>dose</a:t>
            </a:r>
            <a:r>
              <a:rPr lang="hr-HR" sz="1400" dirty="0">
                <a:ea typeface="+mn-lt"/>
                <a:cs typeface="+mn-lt"/>
              </a:rPr>
              <a:t> </a:t>
            </a:r>
            <a:r>
              <a:rPr lang="hr-HR" sz="1400" dirty="0" err="1">
                <a:ea typeface="+mn-lt"/>
                <a:cs typeface="+mn-lt"/>
              </a:rPr>
              <a:t>is</a:t>
            </a:r>
            <a:r>
              <a:rPr lang="hr-HR" sz="1400" dirty="0">
                <a:ea typeface="+mn-lt"/>
                <a:cs typeface="+mn-lt"/>
              </a:rPr>
              <a:t> </a:t>
            </a:r>
            <a:r>
              <a:rPr lang="hr-HR" sz="1400" dirty="0" err="1">
                <a:ea typeface="+mn-lt"/>
                <a:cs typeface="+mn-lt"/>
              </a:rPr>
              <a:t>questioned</a:t>
            </a:r>
            <a:r>
              <a:rPr lang="hr-HR" sz="1400" dirty="0">
                <a:ea typeface="+mn-lt"/>
                <a:cs typeface="+mn-lt"/>
              </a:rPr>
              <a:t>.  </a:t>
            </a:r>
            <a:endParaRPr lang="en-GB" dirty="0"/>
          </a:p>
        </p:txBody>
      </p:sp>
      <p:sp>
        <p:nvSpPr>
          <p:cNvPr id="17" name="TextBox 16">
            <a:extLst>
              <a:ext uri="{FF2B5EF4-FFF2-40B4-BE49-F238E27FC236}">
                <a16:creationId xmlns:a16="http://schemas.microsoft.com/office/drawing/2014/main" id="{509BE580-510C-45A5-BB6A-7C5C84170D55}"/>
              </a:ext>
            </a:extLst>
          </p:cNvPr>
          <p:cNvSpPr txBox="1"/>
          <p:nvPr/>
        </p:nvSpPr>
        <p:spPr>
          <a:xfrm>
            <a:off x="159933" y="2450915"/>
            <a:ext cx="6581114" cy="1077218"/>
          </a:xfrm>
          <a:prstGeom prst="rect">
            <a:avLst/>
          </a:prstGeom>
          <a:solidFill>
            <a:schemeClr val="bg1">
              <a:lumMod val="95000"/>
            </a:schemeClr>
          </a:solidFill>
        </p:spPr>
        <p:txBody>
          <a:bodyPr wrap="square" lIns="91440" tIns="45720" rIns="91440" bIns="45720" rtlCol="0" anchor="t">
            <a:spAutoFit/>
          </a:bodyPr>
          <a:lstStyle/>
          <a:p>
            <a:r>
              <a:rPr lang="hr-HR" sz="1400" b="1" err="1">
                <a:ea typeface="+mn-lt"/>
                <a:cs typeface="+mn-lt"/>
              </a:rPr>
              <a:t>Objectives</a:t>
            </a:r>
            <a:endParaRPr lang="hr-HR" sz="1400" b="1" dirty="0" err="1">
              <a:ea typeface="+mn-lt"/>
              <a:cs typeface="+mn-lt"/>
            </a:endParaRPr>
          </a:p>
          <a:p>
            <a:endParaRPr lang="hr-HR" sz="800" b="1" dirty="0">
              <a:latin typeface="Source Sans Pro" panose="020B0503030403020204" pitchFamily="34" charset="0"/>
              <a:ea typeface="Source Sans Pro" panose="020B0503030403020204" pitchFamily="34" charset="0"/>
            </a:endParaRPr>
          </a:p>
          <a:p>
            <a:r>
              <a:rPr lang="hr-HR" sz="1400" dirty="0">
                <a:ea typeface="+mn-lt"/>
                <a:cs typeface="+mn-lt"/>
              </a:rPr>
              <a:t>To </a:t>
            </a:r>
            <a:r>
              <a:rPr lang="hr-HR" sz="1400" dirty="0" err="1">
                <a:ea typeface="+mn-lt"/>
                <a:cs typeface="+mn-lt"/>
              </a:rPr>
              <a:t>compare</a:t>
            </a:r>
            <a:r>
              <a:rPr lang="hr-HR" sz="1400" dirty="0">
                <a:ea typeface="+mn-lt"/>
                <a:cs typeface="+mn-lt"/>
              </a:rPr>
              <a:t> </a:t>
            </a:r>
            <a:r>
              <a:rPr lang="hr-HR" sz="1400" dirty="0" err="1">
                <a:ea typeface="+mn-lt"/>
                <a:cs typeface="+mn-lt"/>
              </a:rPr>
              <a:t>the</a:t>
            </a:r>
            <a:r>
              <a:rPr lang="hr-HR" sz="1400" dirty="0">
                <a:ea typeface="+mn-lt"/>
                <a:cs typeface="+mn-lt"/>
              </a:rPr>
              <a:t> </a:t>
            </a:r>
            <a:r>
              <a:rPr lang="hr-HR" sz="1400" dirty="0" err="1">
                <a:ea typeface="+mn-lt"/>
                <a:cs typeface="+mn-lt"/>
              </a:rPr>
              <a:t>clinical</a:t>
            </a:r>
            <a:r>
              <a:rPr lang="hr-HR" sz="1400" dirty="0">
                <a:ea typeface="+mn-lt"/>
                <a:cs typeface="+mn-lt"/>
              </a:rPr>
              <a:t> </a:t>
            </a:r>
            <a:r>
              <a:rPr lang="hr-HR" sz="1400" dirty="0" err="1">
                <a:ea typeface="+mn-lt"/>
                <a:cs typeface="+mn-lt"/>
              </a:rPr>
              <a:t>effectiveness</a:t>
            </a:r>
            <a:r>
              <a:rPr lang="hr-HR" sz="1400" dirty="0">
                <a:ea typeface="+mn-lt"/>
                <a:cs typeface="+mn-lt"/>
              </a:rPr>
              <a:t> </a:t>
            </a:r>
            <a:r>
              <a:rPr lang="hr-HR" sz="1400" dirty="0" err="1">
                <a:ea typeface="+mn-lt"/>
                <a:cs typeface="+mn-lt"/>
              </a:rPr>
              <a:t>and</a:t>
            </a:r>
            <a:r>
              <a:rPr lang="hr-HR" sz="1400" dirty="0">
                <a:ea typeface="+mn-lt"/>
                <a:cs typeface="+mn-lt"/>
              </a:rPr>
              <a:t> </a:t>
            </a:r>
            <a:r>
              <a:rPr lang="hr-HR" sz="1400" dirty="0" err="1">
                <a:ea typeface="+mn-lt"/>
                <a:cs typeface="+mn-lt"/>
              </a:rPr>
              <a:t>safety</a:t>
            </a:r>
            <a:r>
              <a:rPr lang="hr-HR" sz="1400" dirty="0">
                <a:ea typeface="+mn-lt"/>
                <a:cs typeface="+mn-lt"/>
              </a:rPr>
              <a:t> </a:t>
            </a:r>
            <a:r>
              <a:rPr lang="hr-HR" sz="1400" dirty="0" err="1">
                <a:ea typeface="+mn-lt"/>
                <a:cs typeface="+mn-lt"/>
              </a:rPr>
              <a:t>of</a:t>
            </a:r>
            <a:r>
              <a:rPr lang="hr-HR" sz="1400" dirty="0">
                <a:ea typeface="+mn-lt"/>
                <a:cs typeface="+mn-lt"/>
              </a:rPr>
              <a:t> </a:t>
            </a:r>
            <a:r>
              <a:rPr lang="hr-HR" sz="1400" dirty="0" err="1">
                <a:ea typeface="+mn-lt"/>
                <a:cs typeface="+mn-lt"/>
              </a:rPr>
              <a:t>increased</a:t>
            </a:r>
            <a:r>
              <a:rPr lang="hr-HR" sz="1400" dirty="0">
                <a:ea typeface="+mn-lt"/>
                <a:cs typeface="+mn-lt"/>
              </a:rPr>
              <a:t> </a:t>
            </a:r>
            <a:r>
              <a:rPr lang="hr-HR" sz="1400" dirty="0" err="1">
                <a:ea typeface="+mn-lt"/>
                <a:cs typeface="+mn-lt"/>
              </a:rPr>
              <a:t>versus</a:t>
            </a:r>
            <a:r>
              <a:rPr lang="hr-HR" sz="1400" dirty="0">
                <a:ea typeface="+mn-lt"/>
                <a:cs typeface="+mn-lt"/>
              </a:rPr>
              <a:t> </a:t>
            </a:r>
            <a:r>
              <a:rPr lang="hr-HR" sz="1400" dirty="0" err="1">
                <a:ea typeface="+mn-lt"/>
                <a:cs typeface="+mn-lt"/>
              </a:rPr>
              <a:t>stable</a:t>
            </a:r>
            <a:r>
              <a:rPr lang="hr-HR" sz="1400" dirty="0">
                <a:ea typeface="+mn-lt"/>
                <a:cs typeface="+mn-lt"/>
              </a:rPr>
              <a:t> </a:t>
            </a:r>
            <a:r>
              <a:rPr lang="hr-HR" sz="1400" dirty="0" err="1">
                <a:ea typeface="+mn-lt"/>
                <a:cs typeface="+mn-lt"/>
              </a:rPr>
              <a:t>doses</a:t>
            </a:r>
            <a:r>
              <a:rPr lang="hr-HR" sz="1400" dirty="0">
                <a:ea typeface="+mn-lt"/>
                <a:cs typeface="+mn-lt"/>
              </a:rPr>
              <a:t> </a:t>
            </a:r>
            <a:r>
              <a:rPr lang="hr-HR" sz="1400" dirty="0" err="1">
                <a:ea typeface="+mn-lt"/>
                <a:cs typeface="+mn-lt"/>
              </a:rPr>
              <a:t>of</a:t>
            </a:r>
            <a:r>
              <a:rPr lang="hr-HR" sz="1400" dirty="0">
                <a:ea typeface="+mn-lt"/>
                <a:cs typeface="+mn-lt"/>
              </a:rPr>
              <a:t> </a:t>
            </a:r>
            <a:r>
              <a:rPr lang="hr-HR" sz="1400" dirty="0" err="1">
                <a:ea typeface="+mn-lt"/>
                <a:cs typeface="+mn-lt"/>
              </a:rPr>
              <a:t>inhaled</a:t>
            </a:r>
            <a:r>
              <a:rPr lang="hr-HR" sz="1400" dirty="0">
                <a:ea typeface="+mn-lt"/>
                <a:cs typeface="+mn-lt"/>
              </a:rPr>
              <a:t> </a:t>
            </a:r>
            <a:r>
              <a:rPr lang="hr-HR" sz="1400" dirty="0" err="1">
                <a:ea typeface="+mn-lt"/>
                <a:cs typeface="+mn-lt"/>
              </a:rPr>
              <a:t>corticosteroids</a:t>
            </a:r>
            <a:r>
              <a:rPr lang="hr-HR" sz="1400" dirty="0">
                <a:ea typeface="+mn-lt"/>
                <a:cs typeface="+mn-lt"/>
              </a:rPr>
              <a:t> as </a:t>
            </a:r>
            <a:r>
              <a:rPr lang="hr-HR" sz="1400" dirty="0" err="1">
                <a:ea typeface="+mn-lt"/>
                <a:cs typeface="+mn-lt"/>
              </a:rPr>
              <a:t>part</a:t>
            </a:r>
            <a:r>
              <a:rPr lang="hr-HR" sz="1400" dirty="0">
                <a:ea typeface="+mn-lt"/>
                <a:cs typeface="+mn-lt"/>
              </a:rPr>
              <a:t> </a:t>
            </a:r>
            <a:r>
              <a:rPr lang="hr-HR" sz="1400" dirty="0" err="1">
                <a:ea typeface="+mn-lt"/>
                <a:cs typeface="+mn-lt"/>
              </a:rPr>
              <a:t>of</a:t>
            </a:r>
            <a:r>
              <a:rPr lang="hr-HR" sz="1400" dirty="0">
                <a:ea typeface="+mn-lt"/>
                <a:cs typeface="+mn-lt"/>
              </a:rPr>
              <a:t> a </a:t>
            </a:r>
            <a:r>
              <a:rPr lang="hr-HR" sz="1400" dirty="0" err="1">
                <a:ea typeface="+mn-lt"/>
                <a:cs typeface="+mn-lt"/>
              </a:rPr>
              <a:t>patient-initiated</a:t>
            </a:r>
            <a:r>
              <a:rPr lang="hr-HR" sz="1400" dirty="0">
                <a:ea typeface="+mn-lt"/>
                <a:cs typeface="+mn-lt"/>
              </a:rPr>
              <a:t> </a:t>
            </a:r>
            <a:r>
              <a:rPr lang="hr-HR" sz="1400" dirty="0" err="1">
                <a:ea typeface="+mn-lt"/>
                <a:cs typeface="+mn-lt"/>
              </a:rPr>
              <a:t>action</a:t>
            </a:r>
            <a:r>
              <a:rPr lang="hr-HR" sz="1400" dirty="0">
                <a:ea typeface="+mn-lt"/>
                <a:cs typeface="+mn-lt"/>
              </a:rPr>
              <a:t> plan for </a:t>
            </a:r>
            <a:r>
              <a:rPr lang="hr-HR" sz="1400" dirty="0" err="1">
                <a:ea typeface="+mn-lt"/>
                <a:cs typeface="+mn-lt"/>
              </a:rPr>
              <a:t>the</a:t>
            </a:r>
            <a:r>
              <a:rPr lang="hr-HR" sz="1400" dirty="0">
                <a:ea typeface="+mn-lt"/>
                <a:cs typeface="+mn-lt"/>
              </a:rPr>
              <a:t> home management </a:t>
            </a:r>
            <a:r>
              <a:rPr lang="hr-HR" sz="1400" dirty="0" err="1">
                <a:ea typeface="+mn-lt"/>
                <a:cs typeface="+mn-lt"/>
              </a:rPr>
              <a:t>of</a:t>
            </a:r>
            <a:r>
              <a:rPr lang="hr-HR" sz="1400" dirty="0">
                <a:ea typeface="+mn-lt"/>
                <a:cs typeface="+mn-lt"/>
              </a:rPr>
              <a:t> </a:t>
            </a:r>
            <a:r>
              <a:rPr lang="hr-HR" sz="1400" dirty="0" err="1">
                <a:ea typeface="+mn-lt"/>
                <a:cs typeface="+mn-lt"/>
              </a:rPr>
              <a:t>exacerbations</a:t>
            </a:r>
            <a:r>
              <a:rPr lang="hr-HR" sz="1400" dirty="0">
                <a:ea typeface="+mn-lt"/>
                <a:cs typeface="+mn-lt"/>
              </a:rPr>
              <a:t> </a:t>
            </a:r>
            <a:r>
              <a:rPr lang="hr-HR" sz="1400" dirty="0" err="1">
                <a:ea typeface="+mn-lt"/>
                <a:cs typeface="+mn-lt"/>
              </a:rPr>
              <a:t>in</a:t>
            </a:r>
            <a:r>
              <a:rPr lang="hr-HR" sz="1400" dirty="0">
                <a:ea typeface="+mn-lt"/>
                <a:cs typeface="+mn-lt"/>
              </a:rPr>
              <a:t> </a:t>
            </a:r>
            <a:r>
              <a:rPr lang="hr-HR" sz="1400" dirty="0" err="1">
                <a:ea typeface="+mn-lt"/>
                <a:cs typeface="+mn-lt"/>
              </a:rPr>
              <a:t>children</a:t>
            </a:r>
            <a:r>
              <a:rPr lang="hr-HR" sz="1400" dirty="0">
                <a:ea typeface="+mn-lt"/>
                <a:cs typeface="+mn-lt"/>
              </a:rPr>
              <a:t> </a:t>
            </a:r>
            <a:r>
              <a:rPr lang="hr-HR" sz="1400" dirty="0" err="1">
                <a:ea typeface="+mn-lt"/>
                <a:cs typeface="+mn-lt"/>
              </a:rPr>
              <a:t>and</a:t>
            </a:r>
            <a:r>
              <a:rPr lang="hr-HR" sz="1400" dirty="0">
                <a:ea typeface="+mn-lt"/>
                <a:cs typeface="+mn-lt"/>
              </a:rPr>
              <a:t> </a:t>
            </a:r>
            <a:r>
              <a:rPr lang="hr-HR" sz="1400" dirty="0" err="1">
                <a:ea typeface="+mn-lt"/>
                <a:cs typeface="+mn-lt"/>
              </a:rPr>
              <a:t>adults</a:t>
            </a:r>
            <a:r>
              <a:rPr lang="hr-HR" sz="1400" dirty="0">
                <a:ea typeface="+mn-lt"/>
                <a:cs typeface="+mn-lt"/>
              </a:rPr>
              <a:t> </a:t>
            </a:r>
            <a:r>
              <a:rPr lang="hr-HR" sz="1400" dirty="0" err="1">
                <a:ea typeface="+mn-lt"/>
                <a:cs typeface="+mn-lt"/>
              </a:rPr>
              <a:t>with</a:t>
            </a:r>
            <a:r>
              <a:rPr lang="hr-HR" sz="1400" dirty="0">
                <a:ea typeface="+mn-lt"/>
                <a:cs typeface="+mn-lt"/>
              </a:rPr>
              <a:t> </a:t>
            </a:r>
            <a:r>
              <a:rPr lang="hr-HR" sz="1400" dirty="0" err="1">
                <a:ea typeface="+mn-lt"/>
                <a:cs typeface="+mn-lt"/>
              </a:rPr>
              <a:t>persistent</a:t>
            </a:r>
            <a:r>
              <a:rPr lang="hr-HR" sz="1400" dirty="0">
                <a:ea typeface="+mn-lt"/>
                <a:cs typeface="+mn-lt"/>
              </a:rPr>
              <a:t> </a:t>
            </a:r>
            <a:r>
              <a:rPr lang="hr-HR" sz="1400" dirty="0" err="1">
                <a:ea typeface="+mn-lt"/>
                <a:cs typeface="+mn-lt"/>
              </a:rPr>
              <a:t>asthma</a:t>
            </a:r>
            <a:r>
              <a:rPr lang="hr-HR" sz="1400" dirty="0">
                <a:ea typeface="+mn-lt"/>
                <a:cs typeface="+mn-lt"/>
              </a:rPr>
              <a:t>.  </a:t>
            </a:r>
            <a:endParaRPr lang="en-GB" dirty="0"/>
          </a:p>
        </p:txBody>
      </p:sp>
      <p:sp>
        <p:nvSpPr>
          <p:cNvPr id="18" name="TextBox 17">
            <a:extLst>
              <a:ext uri="{FF2B5EF4-FFF2-40B4-BE49-F238E27FC236}">
                <a16:creationId xmlns:a16="http://schemas.microsoft.com/office/drawing/2014/main" id="{2271F24A-0519-4B7F-89FA-2BEC80E4D8CD}"/>
              </a:ext>
            </a:extLst>
          </p:cNvPr>
          <p:cNvSpPr txBox="1"/>
          <p:nvPr/>
        </p:nvSpPr>
        <p:spPr>
          <a:xfrm>
            <a:off x="158202" y="3740155"/>
            <a:ext cx="6581114" cy="1077218"/>
          </a:xfrm>
          <a:prstGeom prst="rect">
            <a:avLst/>
          </a:prstGeom>
          <a:solidFill>
            <a:schemeClr val="bg1">
              <a:lumMod val="95000"/>
            </a:schemeClr>
          </a:solidFill>
        </p:spPr>
        <p:txBody>
          <a:bodyPr wrap="square" lIns="91440" tIns="45720" rIns="91440" bIns="45720" rtlCol="0" anchor="t">
            <a:spAutoFit/>
          </a:bodyPr>
          <a:lstStyle/>
          <a:p>
            <a:r>
              <a:rPr lang="hr-HR" sz="1400" b="1" dirty="0">
                <a:ea typeface="+mn-lt"/>
                <a:cs typeface="+mn-lt"/>
              </a:rPr>
              <a:t>Search methods</a:t>
            </a:r>
          </a:p>
          <a:p>
            <a:endParaRPr lang="hr-HR" sz="800" b="1" dirty="0">
              <a:latin typeface="Source Sans Pro" panose="020B0503030403020204" pitchFamily="34" charset="0"/>
              <a:ea typeface="Source Sans Pro" panose="020B0503030403020204" pitchFamily="34" charset="0"/>
            </a:endParaRPr>
          </a:p>
          <a:p>
            <a:r>
              <a:rPr lang="hr-HR" sz="1400" dirty="0" err="1">
                <a:ea typeface="+mn-lt"/>
                <a:cs typeface="+mn-lt"/>
              </a:rPr>
              <a:t>We</a:t>
            </a:r>
            <a:r>
              <a:rPr lang="hr-HR" sz="1400" dirty="0">
                <a:ea typeface="+mn-lt"/>
                <a:cs typeface="+mn-lt"/>
              </a:rPr>
              <a:t> </a:t>
            </a:r>
            <a:r>
              <a:rPr lang="hr-HR" sz="1400" dirty="0" err="1">
                <a:ea typeface="+mn-lt"/>
                <a:cs typeface="+mn-lt"/>
              </a:rPr>
              <a:t>searched</a:t>
            </a:r>
            <a:r>
              <a:rPr lang="hr-HR" sz="1400" dirty="0">
                <a:ea typeface="+mn-lt"/>
                <a:cs typeface="+mn-lt"/>
              </a:rPr>
              <a:t> </a:t>
            </a:r>
            <a:r>
              <a:rPr lang="hr-HR" sz="1400" dirty="0" err="1">
                <a:ea typeface="+mn-lt"/>
                <a:cs typeface="+mn-lt"/>
              </a:rPr>
              <a:t>the</a:t>
            </a:r>
            <a:r>
              <a:rPr lang="hr-HR" sz="1400" dirty="0">
                <a:ea typeface="+mn-lt"/>
                <a:cs typeface="+mn-lt"/>
              </a:rPr>
              <a:t> Cochrane Airways Group </a:t>
            </a:r>
            <a:r>
              <a:rPr lang="hr-HR" sz="1400" dirty="0" err="1">
                <a:ea typeface="+mn-lt"/>
                <a:cs typeface="+mn-lt"/>
              </a:rPr>
              <a:t>Specialised</a:t>
            </a:r>
            <a:r>
              <a:rPr lang="hr-HR" sz="1400" dirty="0">
                <a:ea typeface="+mn-lt"/>
                <a:cs typeface="+mn-lt"/>
              </a:rPr>
              <a:t> </a:t>
            </a:r>
            <a:r>
              <a:rPr lang="hr-HR" sz="1400" dirty="0" err="1">
                <a:ea typeface="+mn-lt"/>
                <a:cs typeface="+mn-lt"/>
              </a:rPr>
              <a:t>Register</a:t>
            </a:r>
            <a:r>
              <a:rPr lang="hr-HR" sz="1400" dirty="0">
                <a:ea typeface="+mn-lt"/>
                <a:cs typeface="+mn-lt"/>
              </a:rPr>
              <a:t> (</a:t>
            </a:r>
            <a:r>
              <a:rPr lang="hr-HR" sz="1400" dirty="0" err="1">
                <a:ea typeface="+mn-lt"/>
                <a:cs typeface="+mn-lt"/>
              </a:rPr>
              <a:t>part</a:t>
            </a:r>
            <a:r>
              <a:rPr lang="hr-HR" sz="1400" dirty="0">
                <a:ea typeface="+mn-lt"/>
                <a:cs typeface="+mn-lt"/>
              </a:rPr>
              <a:t> </a:t>
            </a:r>
            <a:r>
              <a:rPr lang="hr-HR" sz="1400" dirty="0" err="1">
                <a:ea typeface="+mn-lt"/>
                <a:cs typeface="+mn-lt"/>
              </a:rPr>
              <a:t>of</a:t>
            </a:r>
            <a:r>
              <a:rPr lang="hr-HR" sz="1400" dirty="0">
                <a:ea typeface="+mn-lt"/>
                <a:cs typeface="+mn-lt"/>
              </a:rPr>
              <a:t> CENTRAL), MEDLINE, </a:t>
            </a:r>
            <a:r>
              <a:rPr lang="hr-HR" sz="1400" dirty="0" err="1">
                <a:ea typeface="+mn-lt"/>
                <a:cs typeface="+mn-lt"/>
              </a:rPr>
              <a:t>Embase</a:t>
            </a:r>
            <a:r>
              <a:rPr lang="hr-HR" sz="1400" dirty="0">
                <a:ea typeface="+mn-lt"/>
                <a:cs typeface="+mn-lt"/>
              </a:rPr>
              <a:t>, CINAHL, major </a:t>
            </a:r>
            <a:r>
              <a:rPr lang="hr-HR" sz="1400" dirty="0" err="1">
                <a:ea typeface="+mn-lt"/>
                <a:cs typeface="+mn-lt"/>
              </a:rPr>
              <a:t>trials</a:t>
            </a:r>
            <a:r>
              <a:rPr lang="hr-HR" sz="1400" dirty="0">
                <a:ea typeface="+mn-lt"/>
                <a:cs typeface="+mn-lt"/>
              </a:rPr>
              <a:t> </a:t>
            </a:r>
            <a:r>
              <a:rPr lang="hr-HR" sz="1400" dirty="0" err="1">
                <a:ea typeface="+mn-lt"/>
                <a:cs typeface="+mn-lt"/>
              </a:rPr>
              <a:t>registries</a:t>
            </a:r>
            <a:r>
              <a:rPr lang="hr-HR" sz="1400" dirty="0">
                <a:ea typeface="+mn-lt"/>
                <a:cs typeface="+mn-lt"/>
              </a:rPr>
              <a:t> </a:t>
            </a:r>
            <a:r>
              <a:rPr lang="hr-HR" sz="1400" dirty="0" err="1">
                <a:ea typeface="+mn-lt"/>
                <a:cs typeface="+mn-lt"/>
              </a:rPr>
              <a:t>and</a:t>
            </a:r>
            <a:r>
              <a:rPr lang="hr-HR" sz="1400" dirty="0">
                <a:ea typeface="+mn-lt"/>
                <a:cs typeface="+mn-lt"/>
              </a:rPr>
              <a:t> </a:t>
            </a:r>
            <a:r>
              <a:rPr lang="hr-HR" sz="1400" dirty="0" err="1">
                <a:ea typeface="+mn-lt"/>
                <a:cs typeface="+mn-lt"/>
              </a:rPr>
              <a:t>handsearched</a:t>
            </a:r>
            <a:r>
              <a:rPr lang="hr-HR" sz="1400" dirty="0">
                <a:ea typeface="+mn-lt"/>
                <a:cs typeface="+mn-lt"/>
              </a:rPr>
              <a:t> </a:t>
            </a:r>
            <a:r>
              <a:rPr lang="hr-HR" sz="1400" dirty="0" err="1">
                <a:ea typeface="+mn-lt"/>
                <a:cs typeface="+mn-lt"/>
              </a:rPr>
              <a:t>abstracts</a:t>
            </a:r>
            <a:r>
              <a:rPr lang="hr-HR" sz="1400" dirty="0">
                <a:ea typeface="+mn-lt"/>
                <a:cs typeface="+mn-lt"/>
              </a:rPr>
              <a:t> </a:t>
            </a:r>
            <a:r>
              <a:rPr lang="hr-HR" sz="1400" dirty="0" err="1">
                <a:ea typeface="+mn-lt"/>
                <a:cs typeface="+mn-lt"/>
              </a:rPr>
              <a:t>up</a:t>
            </a:r>
            <a:r>
              <a:rPr lang="hr-HR" sz="1400" dirty="0">
                <a:ea typeface="+mn-lt"/>
                <a:cs typeface="+mn-lt"/>
              </a:rPr>
              <a:t> to 20 </a:t>
            </a:r>
            <a:r>
              <a:rPr lang="hr-HR" sz="1400" dirty="0" err="1">
                <a:ea typeface="+mn-lt"/>
                <a:cs typeface="+mn-lt"/>
              </a:rPr>
              <a:t>December</a:t>
            </a:r>
            <a:r>
              <a:rPr lang="hr-HR" sz="1400" dirty="0">
                <a:ea typeface="+mn-lt"/>
                <a:cs typeface="+mn-lt"/>
              </a:rPr>
              <a:t> 2021. </a:t>
            </a:r>
            <a:endParaRPr lang="en-GB" dirty="0"/>
          </a:p>
        </p:txBody>
      </p:sp>
      <p:sp>
        <p:nvSpPr>
          <p:cNvPr id="25" name="TextBox 24">
            <a:extLst>
              <a:ext uri="{FF2B5EF4-FFF2-40B4-BE49-F238E27FC236}">
                <a16:creationId xmlns:a16="http://schemas.microsoft.com/office/drawing/2014/main" id="{2564198F-F2B3-4876-BEEA-509287CC7030}"/>
              </a:ext>
            </a:extLst>
          </p:cNvPr>
          <p:cNvSpPr txBox="1"/>
          <p:nvPr/>
        </p:nvSpPr>
        <p:spPr>
          <a:xfrm>
            <a:off x="166591" y="5012332"/>
            <a:ext cx="6581114" cy="1292662"/>
          </a:xfrm>
          <a:prstGeom prst="rect">
            <a:avLst/>
          </a:prstGeom>
          <a:solidFill>
            <a:schemeClr val="bg1">
              <a:lumMod val="95000"/>
            </a:schemeClr>
          </a:solidFill>
        </p:spPr>
        <p:txBody>
          <a:bodyPr wrap="square" lIns="91440" tIns="45720" rIns="91440" bIns="45720" rtlCol="0" anchor="t">
            <a:spAutoFit/>
          </a:bodyPr>
          <a:lstStyle/>
          <a:p>
            <a:r>
              <a:rPr lang="hr-HR" sz="1400" b="1" err="1">
                <a:ea typeface="+mn-lt"/>
                <a:cs typeface="+mn-lt"/>
              </a:rPr>
              <a:t>Eligibility</a:t>
            </a:r>
            <a:r>
              <a:rPr lang="hr-HR" sz="1400" b="1" dirty="0">
                <a:ea typeface="+mn-lt"/>
                <a:cs typeface="+mn-lt"/>
              </a:rPr>
              <a:t> </a:t>
            </a:r>
            <a:r>
              <a:rPr lang="hr-HR" sz="1400" b="1" err="1">
                <a:ea typeface="+mn-lt"/>
                <a:cs typeface="+mn-lt"/>
              </a:rPr>
              <a:t>criteria</a:t>
            </a:r>
            <a:endParaRPr lang="hr-HR" sz="1400" b="1">
              <a:ea typeface="+mn-lt"/>
              <a:cs typeface="+mn-lt"/>
            </a:endParaRPr>
          </a:p>
          <a:p>
            <a:endParaRPr lang="hr-HR" sz="800" b="1" dirty="0">
              <a:ea typeface="+mn-lt"/>
              <a:cs typeface="+mn-lt"/>
            </a:endParaRPr>
          </a:p>
          <a:p>
            <a:r>
              <a:rPr lang="hr-HR" sz="1400" dirty="0" err="1">
                <a:ea typeface="+mn-lt"/>
                <a:cs typeface="+mn-lt"/>
              </a:rPr>
              <a:t>We</a:t>
            </a:r>
            <a:r>
              <a:rPr lang="hr-HR" sz="1400" dirty="0">
                <a:ea typeface="+mn-lt"/>
                <a:cs typeface="+mn-lt"/>
              </a:rPr>
              <a:t> </a:t>
            </a:r>
            <a:r>
              <a:rPr lang="hr-HR" sz="1400" dirty="0" err="1">
                <a:ea typeface="+mn-lt"/>
                <a:cs typeface="+mn-lt"/>
              </a:rPr>
              <a:t>included</a:t>
            </a:r>
            <a:r>
              <a:rPr lang="hr-HR" sz="1400" dirty="0">
                <a:ea typeface="+mn-lt"/>
                <a:cs typeface="+mn-lt"/>
              </a:rPr>
              <a:t> </a:t>
            </a:r>
            <a:r>
              <a:rPr lang="hr-HR" sz="1400" dirty="0" err="1">
                <a:ea typeface="+mn-lt"/>
                <a:cs typeface="+mn-lt"/>
              </a:rPr>
              <a:t>parallel</a:t>
            </a:r>
            <a:r>
              <a:rPr lang="hr-HR" sz="1400" dirty="0">
                <a:ea typeface="+mn-lt"/>
                <a:cs typeface="+mn-lt"/>
              </a:rPr>
              <a:t> </a:t>
            </a:r>
            <a:r>
              <a:rPr lang="hr-HR" sz="1400" dirty="0" err="1">
                <a:ea typeface="+mn-lt"/>
                <a:cs typeface="+mn-lt"/>
              </a:rPr>
              <a:t>and</a:t>
            </a:r>
            <a:r>
              <a:rPr lang="hr-HR" sz="1400" dirty="0">
                <a:ea typeface="+mn-lt"/>
                <a:cs typeface="+mn-lt"/>
              </a:rPr>
              <a:t> </a:t>
            </a:r>
            <a:r>
              <a:rPr lang="hr-HR" sz="1400" dirty="0" err="1">
                <a:ea typeface="+mn-lt"/>
                <a:cs typeface="+mn-lt"/>
              </a:rPr>
              <a:t>cross-over</a:t>
            </a:r>
            <a:r>
              <a:rPr lang="hr-HR" sz="1400" dirty="0">
                <a:ea typeface="+mn-lt"/>
                <a:cs typeface="+mn-lt"/>
              </a:rPr>
              <a:t> </a:t>
            </a:r>
            <a:r>
              <a:rPr lang="hr-HR" sz="1400" dirty="0" err="1">
                <a:ea typeface="+mn-lt"/>
                <a:cs typeface="+mn-lt"/>
              </a:rPr>
              <a:t>blinded</a:t>
            </a:r>
            <a:r>
              <a:rPr lang="hr-HR" sz="1400" dirty="0">
                <a:ea typeface="+mn-lt"/>
                <a:cs typeface="+mn-lt"/>
              </a:rPr>
              <a:t> </a:t>
            </a:r>
            <a:r>
              <a:rPr lang="hr-HR" sz="1400" dirty="0" err="1">
                <a:ea typeface="+mn-lt"/>
                <a:cs typeface="+mn-lt"/>
              </a:rPr>
              <a:t>randomised</a:t>
            </a:r>
            <a:r>
              <a:rPr lang="hr-HR" sz="1400" dirty="0">
                <a:ea typeface="+mn-lt"/>
                <a:cs typeface="+mn-lt"/>
              </a:rPr>
              <a:t> </a:t>
            </a:r>
            <a:r>
              <a:rPr lang="hr-HR" sz="1400" dirty="0" err="1">
                <a:ea typeface="+mn-lt"/>
                <a:cs typeface="+mn-lt"/>
              </a:rPr>
              <a:t>controlled</a:t>
            </a:r>
            <a:r>
              <a:rPr lang="hr-HR" sz="1400" dirty="0">
                <a:ea typeface="+mn-lt"/>
                <a:cs typeface="+mn-lt"/>
              </a:rPr>
              <a:t> </a:t>
            </a:r>
            <a:r>
              <a:rPr lang="hr-HR" sz="1400" dirty="0" err="1">
                <a:ea typeface="+mn-lt"/>
                <a:cs typeface="+mn-lt"/>
              </a:rPr>
              <a:t>trials</a:t>
            </a:r>
            <a:r>
              <a:rPr lang="hr-HR" sz="1400" dirty="0">
                <a:ea typeface="+mn-lt"/>
                <a:cs typeface="+mn-lt"/>
              </a:rPr>
              <a:t> (</a:t>
            </a:r>
            <a:r>
              <a:rPr lang="hr-HR" sz="1400" dirty="0" err="1">
                <a:ea typeface="+mn-lt"/>
                <a:cs typeface="+mn-lt"/>
              </a:rPr>
              <a:t>RCTs</a:t>
            </a:r>
            <a:r>
              <a:rPr lang="hr-HR" sz="1400" dirty="0">
                <a:ea typeface="+mn-lt"/>
                <a:cs typeface="+mn-lt"/>
              </a:rPr>
              <a:t>) </a:t>
            </a:r>
            <a:r>
              <a:rPr lang="hr-HR" sz="1400" dirty="0" err="1">
                <a:ea typeface="+mn-lt"/>
                <a:cs typeface="+mn-lt"/>
              </a:rPr>
              <a:t>that</a:t>
            </a:r>
            <a:r>
              <a:rPr lang="hr-HR" sz="1400" dirty="0">
                <a:ea typeface="+mn-lt"/>
                <a:cs typeface="+mn-lt"/>
              </a:rPr>
              <a:t> </a:t>
            </a:r>
            <a:r>
              <a:rPr lang="hr-HR" sz="1400" dirty="0" err="1">
                <a:ea typeface="+mn-lt"/>
                <a:cs typeface="+mn-lt"/>
              </a:rPr>
              <a:t>allocated</a:t>
            </a:r>
            <a:r>
              <a:rPr lang="hr-HR" sz="1400" dirty="0">
                <a:ea typeface="+mn-lt"/>
                <a:cs typeface="+mn-lt"/>
              </a:rPr>
              <a:t> </a:t>
            </a:r>
            <a:r>
              <a:rPr lang="hr-HR" sz="1400" dirty="0" err="1">
                <a:ea typeface="+mn-lt"/>
                <a:cs typeface="+mn-lt"/>
              </a:rPr>
              <a:t>people</a:t>
            </a:r>
            <a:r>
              <a:rPr lang="hr-HR" sz="1400" dirty="0">
                <a:ea typeface="+mn-lt"/>
                <a:cs typeface="+mn-lt"/>
              </a:rPr>
              <a:t> </a:t>
            </a:r>
            <a:r>
              <a:rPr lang="hr-HR" sz="1400" dirty="0" err="1">
                <a:ea typeface="+mn-lt"/>
                <a:cs typeface="+mn-lt"/>
              </a:rPr>
              <a:t>with</a:t>
            </a:r>
            <a:r>
              <a:rPr lang="hr-HR" sz="1400" dirty="0">
                <a:ea typeface="+mn-lt"/>
                <a:cs typeface="+mn-lt"/>
              </a:rPr>
              <a:t> </a:t>
            </a:r>
            <a:r>
              <a:rPr lang="hr-HR" sz="1400" dirty="0" err="1">
                <a:ea typeface="+mn-lt"/>
                <a:cs typeface="+mn-lt"/>
              </a:rPr>
              <a:t>persistent</a:t>
            </a:r>
            <a:r>
              <a:rPr lang="hr-HR" sz="1400" dirty="0">
                <a:ea typeface="+mn-lt"/>
                <a:cs typeface="+mn-lt"/>
              </a:rPr>
              <a:t> </a:t>
            </a:r>
            <a:r>
              <a:rPr lang="hr-HR" sz="1400" dirty="0" err="1">
                <a:ea typeface="+mn-lt"/>
                <a:cs typeface="+mn-lt"/>
              </a:rPr>
              <a:t>asthma</a:t>
            </a:r>
            <a:r>
              <a:rPr lang="hr-HR" sz="1400" dirty="0">
                <a:ea typeface="+mn-lt"/>
                <a:cs typeface="+mn-lt"/>
              </a:rPr>
              <a:t> to take a </a:t>
            </a:r>
            <a:r>
              <a:rPr lang="hr-HR" sz="1400" dirty="0" err="1">
                <a:ea typeface="+mn-lt"/>
                <a:cs typeface="+mn-lt"/>
              </a:rPr>
              <a:t>blinded</a:t>
            </a:r>
            <a:r>
              <a:rPr lang="hr-HR" sz="1400" dirty="0">
                <a:ea typeface="+mn-lt"/>
                <a:cs typeface="+mn-lt"/>
              </a:rPr>
              <a:t> </a:t>
            </a:r>
            <a:r>
              <a:rPr lang="hr-HR" sz="1400" dirty="0" err="1">
                <a:ea typeface="+mn-lt"/>
                <a:cs typeface="+mn-lt"/>
              </a:rPr>
              <a:t>inhaler</a:t>
            </a:r>
            <a:r>
              <a:rPr lang="hr-HR" sz="1400" dirty="0">
                <a:ea typeface="+mn-lt"/>
                <a:cs typeface="+mn-lt"/>
              </a:rPr>
              <a:t> </a:t>
            </a:r>
            <a:r>
              <a:rPr lang="hr-HR" sz="1400" dirty="0" err="1">
                <a:ea typeface="+mn-lt"/>
                <a:cs typeface="+mn-lt"/>
              </a:rPr>
              <a:t>in</a:t>
            </a:r>
            <a:r>
              <a:rPr lang="hr-HR" sz="1400" dirty="0">
                <a:ea typeface="+mn-lt"/>
                <a:cs typeface="+mn-lt"/>
              </a:rPr>
              <a:t> </a:t>
            </a:r>
            <a:r>
              <a:rPr lang="hr-HR" sz="1400" dirty="0" err="1">
                <a:ea typeface="+mn-lt"/>
                <a:cs typeface="+mn-lt"/>
              </a:rPr>
              <a:t>the</a:t>
            </a:r>
            <a:r>
              <a:rPr lang="hr-HR" sz="1400" dirty="0">
                <a:ea typeface="+mn-lt"/>
                <a:cs typeface="+mn-lt"/>
              </a:rPr>
              <a:t> event </a:t>
            </a:r>
            <a:r>
              <a:rPr lang="hr-HR" sz="1400" dirty="0" err="1">
                <a:ea typeface="+mn-lt"/>
                <a:cs typeface="+mn-lt"/>
              </a:rPr>
              <a:t>of</a:t>
            </a:r>
            <a:r>
              <a:rPr lang="hr-HR" sz="1400" dirty="0">
                <a:ea typeface="+mn-lt"/>
                <a:cs typeface="+mn-lt"/>
              </a:rPr>
              <a:t> </a:t>
            </a:r>
            <a:r>
              <a:rPr lang="hr-HR" sz="1400" dirty="0" err="1">
                <a:ea typeface="+mn-lt"/>
                <a:cs typeface="+mn-lt"/>
              </a:rPr>
              <a:t>an</a:t>
            </a:r>
            <a:r>
              <a:rPr lang="hr-HR" sz="1400" dirty="0">
                <a:ea typeface="+mn-lt"/>
                <a:cs typeface="+mn-lt"/>
              </a:rPr>
              <a:t> </a:t>
            </a:r>
            <a:r>
              <a:rPr lang="hr-HR" sz="1400" dirty="0" err="1">
                <a:ea typeface="+mn-lt"/>
                <a:cs typeface="+mn-lt"/>
              </a:rPr>
              <a:t>exacerbation</a:t>
            </a:r>
            <a:r>
              <a:rPr lang="hr-HR" sz="1400" dirty="0">
                <a:ea typeface="+mn-lt"/>
                <a:cs typeface="+mn-lt"/>
              </a:rPr>
              <a:t> </a:t>
            </a:r>
            <a:r>
              <a:rPr lang="hr-HR" sz="1400" dirty="0" err="1">
                <a:ea typeface="+mn-lt"/>
                <a:cs typeface="+mn-lt"/>
              </a:rPr>
              <a:t>which</a:t>
            </a:r>
            <a:r>
              <a:rPr lang="hr-HR" sz="1400" dirty="0">
                <a:ea typeface="+mn-lt"/>
                <a:cs typeface="+mn-lt"/>
              </a:rPr>
              <a:t> </a:t>
            </a:r>
            <a:r>
              <a:rPr lang="hr-HR" sz="1400" dirty="0" err="1">
                <a:ea typeface="+mn-lt"/>
                <a:cs typeface="+mn-lt"/>
              </a:rPr>
              <a:t>either</a:t>
            </a:r>
            <a:r>
              <a:rPr lang="hr-HR" sz="1400" dirty="0">
                <a:ea typeface="+mn-lt"/>
                <a:cs typeface="+mn-lt"/>
              </a:rPr>
              <a:t> </a:t>
            </a:r>
            <a:r>
              <a:rPr lang="hr-HR" sz="1400" dirty="0" err="1">
                <a:ea typeface="+mn-lt"/>
                <a:cs typeface="+mn-lt"/>
              </a:rPr>
              <a:t>increased</a:t>
            </a:r>
            <a:r>
              <a:rPr lang="hr-HR" sz="1400" dirty="0">
                <a:ea typeface="+mn-lt"/>
                <a:cs typeface="+mn-lt"/>
              </a:rPr>
              <a:t> </a:t>
            </a:r>
            <a:r>
              <a:rPr lang="hr-HR" sz="1400" dirty="0" err="1">
                <a:ea typeface="+mn-lt"/>
                <a:cs typeface="+mn-lt"/>
              </a:rPr>
              <a:t>their</a:t>
            </a:r>
            <a:r>
              <a:rPr lang="hr-HR" sz="1400" dirty="0">
                <a:ea typeface="+mn-lt"/>
                <a:cs typeface="+mn-lt"/>
              </a:rPr>
              <a:t> </a:t>
            </a:r>
            <a:r>
              <a:rPr lang="hr-HR" sz="1400" dirty="0" err="1">
                <a:ea typeface="+mn-lt"/>
                <a:cs typeface="+mn-lt"/>
              </a:rPr>
              <a:t>daily</a:t>
            </a:r>
            <a:r>
              <a:rPr lang="hr-HR" sz="1400" dirty="0">
                <a:ea typeface="+mn-lt"/>
                <a:cs typeface="+mn-lt"/>
              </a:rPr>
              <a:t> </a:t>
            </a:r>
            <a:r>
              <a:rPr lang="hr-HR" sz="1400" dirty="0" err="1">
                <a:ea typeface="+mn-lt"/>
                <a:cs typeface="+mn-lt"/>
              </a:rPr>
              <a:t>dose</a:t>
            </a:r>
            <a:r>
              <a:rPr lang="hr-HR" sz="1400" dirty="0">
                <a:ea typeface="+mn-lt"/>
                <a:cs typeface="+mn-lt"/>
              </a:rPr>
              <a:t> </a:t>
            </a:r>
            <a:r>
              <a:rPr lang="hr-HR" sz="1400" dirty="0" err="1">
                <a:ea typeface="+mn-lt"/>
                <a:cs typeface="+mn-lt"/>
              </a:rPr>
              <a:t>of</a:t>
            </a:r>
            <a:r>
              <a:rPr lang="hr-HR" sz="1400" dirty="0">
                <a:ea typeface="+mn-lt"/>
                <a:cs typeface="+mn-lt"/>
              </a:rPr>
              <a:t> </a:t>
            </a:r>
            <a:r>
              <a:rPr lang="hr-HR" sz="1400" dirty="0" err="1">
                <a:ea typeface="+mn-lt"/>
                <a:cs typeface="+mn-lt"/>
              </a:rPr>
              <a:t>inhaled</a:t>
            </a:r>
            <a:r>
              <a:rPr lang="hr-HR" sz="1400" dirty="0">
                <a:ea typeface="+mn-lt"/>
                <a:cs typeface="+mn-lt"/>
              </a:rPr>
              <a:t> </a:t>
            </a:r>
            <a:r>
              <a:rPr lang="hr-HR" sz="1400" dirty="0" err="1">
                <a:ea typeface="+mn-lt"/>
                <a:cs typeface="+mn-lt"/>
              </a:rPr>
              <a:t>corticosteroids</a:t>
            </a:r>
            <a:r>
              <a:rPr lang="hr-HR" sz="1400" dirty="0">
                <a:ea typeface="+mn-lt"/>
                <a:cs typeface="+mn-lt"/>
              </a:rPr>
              <a:t> </a:t>
            </a:r>
            <a:r>
              <a:rPr lang="hr-HR" sz="1400" dirty="0" err="1">
                <a:ea typeface="+mn-lt"/>
                <a:cs typeface="+mn-lt"/>
              </a:rPr>
              <a:t>or</a:t>
            </a:r>
            <a:r>
              <a:rPr lang="hr-HR" sz="1400" dirty="0">
                <a:ea typeface="+mn-lt"/>
                <a:cs typeface="+mn-lt"/>
              </a:rPr>
              <a:t> </a:t>
            </a:r>
            <a:r>
              <a:rPr lang="hr-HR" sz="1400" dirty="0" err="1">
                <a:ea typeface="+mn-lt"/>
                <a:cs typeface="+mn-lt"/>
              </a:rPr>
              <a:t>kept</a:t>
            </a:r>
            <a:r>
              <a:rPr lang="hr-HR" sz="1400" dirty="0">
                <a:ea typeface="+mn-lt"/>
                <a:cs typeface="+mn-lt"/>
              </a:rPr>
              <a:t> </a:t>
            </a:r>
            <a:r>
              <a:rPr lang="hr-HR" sz="1400" dirty="0" err="1">
                <a:ea typeface="+mn-lt"/>
                <a:cs typeface="+mn-lt"/>
              </a:rPr>
              <a:t>it</a:t>
            </a:r>
            <a:r>
              <a:rPr lang="hr-HR" sz="1400" dirty="0">
                <a:ea typeface="+mn-lt"/>
                <a:cs typeface="+mn-lt"/>
              </a:rPr>
              <a:t> </a:t>
            </a:r>
            <a:r>
              <a:rPr lang="hr-HR" sz="1400" dirty="0" err="1">
                <a:ea typeface="+mn-lt"/>
                <a:cs typeface="+mn-lt"/>
              </a:rPr>
              <a:t>stable</a:t>
            </a:r>
            <a:r>
              <a:rPr lang="hr-HR" sz="1400" dirty="0">
                <a:ea typeface="+mn-lt"/>
                <a:cs typeface="+mn-lt"/>
              </a:rPr>
              <a:t> (placebo).</a:t>
            </a:r>
          </a:p>
        </p:txBody>
      </p:sp>
    </p:spTree>
    <p:extLst>
      <p:ext uri="{BB962C8B-B14F-4D97-AF65-F5344CB8AC3E}">
        <p14:creationId xmlns:p14="http://schemas.microsoft.com/office/powerpoint/2010/main" val="335209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0A0A44F-9D47-4F07-97D8-3BD9D2EB8A32}"/>
              </a:ext>
            </a:extLst>
          </p:cNvPr>
          <p:cNvSpPr txBox="1"/>
          <p:nvPr/>
        </p:nvSpPr>
        <p:spPr>
          <a:xfrm>
            <a:off x="6761560" y="1873979"/>
            <a:ext cx="5332020" cy="523220"/>
          </a:xfrm>
          <a:custGeom>
            <a:avLst/>
            <a:gdLst>
              <a:gd name="connsiteX0" fmla="*/ 0 w 5332020"/>
              <a:gd name="connsiteY0" fmla="*/ 0 h 523220"/>
              <a:gd name="connsiteX1" fmla="*/ 666503 w 5332020"/>
              <a:gd name="connsiteY1" fmla="*/ 0 h 523220"/>
              <a:gd name="connsiteX2" fmla="*/ 1386325 w 5332020"/>
              <a:gd name="connsiteY2" fmla="*/ 0 h 523220"/>
              <a:gd name="connsiteX3" fmla="*/ 1999508 w 5332020"/>
              <a:gd name="connsiteY3" fmla="*/ 0 h 523220"/>
              <a:gd name="connsiteX4" fmla="*/ 2719330 w 5332020"/>
              <a:gd name="connsiteY4" fmla="*/ 0 h 523220"/>
              <a:gd name="connsiteX5" fmla="*/ 3439153 w 5332020"/>
              <a:gd name="connsiteY5" fmla="*/ 0 h 523220"/>
              <a:gd name="connsiteX6" fmla="*/ 3945695 w 5332020"/>
              <a:gd name="connsiteY6" fmla="*/ 0 h 523220"/>
              <a:gd name="connsiteX7" fmla="*/ 4505557 w 5332020"/>
              <a:gd name="connsiteY7" fmla="*/ 0 h 523220"/>
              <a:gd name="connsiteX8" fmla="*/ 5332020 w 5332020"/>
              <a:gd name="connsiteY8" fmla="*/ 0 h 523220"/>
              <a:gd name="connsiteX9" fmla="*/ 5332020 w 5332020"/>
              <a:gd name="connsiteY9" fmla="*/ 523220 h 523220"/>
              <a:gd name="connsiteX10" fmla="*/ 4772158 w 5332020"/>
              <a:gd name="connsiteY10" fmla="*/ 523220 h 523220"/>
              <a:gd name="connsiteX11" fmla="*/ 4052335 w 5332020"/>
              <a:gd name="connsiteY11" fmla="*/ 523220 h 523220"/>
              <a:gd name="connsiteX12" fmla="*/ 3279192 w 5332020"/>
              <a:gd name="connsiteY12" fmla="*/ 523220 h 523220"/>
              <a:gd name="connsiteX13" fmla="*/ 2772650 w 5332020"/>
              <a:gd name="connsiteY13" fmla="*/ 523220 h 523220"/>
              <a:gd name="connsiteX14" fmla="*/ 2052828 w 5332020"/>
              <a:gd name="connsiteY14" fmla="*/ 523220 h 523220"/>
              <a:gd name="connsiteX15" fmla="*/ 1492966 w 5332020"/>
              <a:gd name="connsiteY15" fmla="*/ 523220 h 523220"/>
              <a:gd name="connsiteX16" fmla="*/ 826463 w 5332020"/>
              <a:gd name="connsiteY16" fmla="*/ 523220 h 523220"/>
              <a:gd name="connsiteX17" fmla="*/ 0 w 5332020"/>
              <a:gd name="connsiteY17" fmla="*/ 523220 h 523220"/>
              <a:gd name="connsiteX18" fmla="*/ 0 w 5332020"/>
              <a:gd name="connsiteY18" fmla="*/ 0 h 52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332020" h="523220" extrusionOk="0">
                <a:moveTo>
                  <a:pt x="0" y="0"/>
                </a:moveTo>
                <a:cubicBezTo>
                  <a:pt x="300920" y="-12183"/>
                  <a:pt x="439785" y="9394"/>
                  <a:pt x="666503" y="0"/>
                </a:cubicBezTo>
                <a:cubicBezTo>
                  <a:pt x="893221" y="-9394"/>
                  <a:pt x="1175456" y="-30616"/>
                  <a:pt x="1386325" y="0"/>
                </a:cubicBezTo>
                <a:cubicBezTo>
                  <a:pt x="1597194" y="30616"/>
                  <a:pt x="1765128" y="22478"/>
                  <a:pt x="1999508" y="0"/>
                </a:cubicBezTo>
                <a:cubicBezTo>
                  <a:pt x="2233888" y="-22478"/>
                  <a:pt x="2387404" y="-29143"/>
                  <a:pt x="2719330" y="0"/>
                </a:cubicBezTo>
                <a:cubicBezTo>
                  <a:pt x="3051256" y="29143"/>
                  <a:pt x="3282799" y="34897"/>
                  <a:pt x="3439153" y="0"/>
                </a:cubicBezTo>
                <a:cubicBezTo>
                  <a:pt x="3595507" y="-34897"/>
                  <a:pt x="3771393" y="-9027"/>
                  <a:pt x="3945695" y="0"/>
                </a:cubicBezTo>
                <a:cubicBezTo>
                  <a:pt x="4119997" y="9027"/>
                  <a:pt x="4340811" y="-16229"/>
                  <a:pt x="4505557" y="0"/>
                </a:cubicBezTo>
                <a:cubicBezTo>
                  <a:pt x="4670303" y="16229"/>
                  <a:pt x="5115320" y="-6268"/>
                  <a:pt x="5332020" y="0"/>
                </a:cubicBezTo>
                <a:cubicBezTo>
                  <a:pt x="5320222" y="255511"/>
                  <a:pt x="5315603" y="408875"/>
                  <a:pt x="5332020" y="523220"/>
                </a:cubicBezTo>
                <a:cubicBezTo>
                  <a:pt x="5207853" y="515651"/>
                  <a:pt x="4954935" y="538498"/>
                  <a:pt x="4772158" y="523220"/>
                </a:cubicBezTo>
                <a:cubicBezTo>
                  <a:pt x="4589381" y="507942"/>
                  <a:pt x="4256598" y="493217"/>
                  <a:pt x="4052335" y="523220"/>
                </a:cubicBezTo>
                <a:cubicBezTo>
                  <a:pt x="3848072" y="553223"/>
                  <a:pt x="3625931" y="556231"/>
                  <a:pt x="3279192" y="523220"/>
                </a:cubicBezTo>
                <a:cubicBezTo>
                  <a:pt x="2932453" y="490209"/>
                  <a:pt x="2978910" y="546377"/>
                  <a:pt x="2772650" y="523220"/>
                </a:cubicBezTo>
                <a:cubicBezTo>
                  <a:pt x="2566390" y="500063"/>
                  <a:pt x="2383927" y="491536"/>
                  <a:pt x="2052828" y="523220"/>
                </a:cubicBezTo>
                <a:cubicBezTo>
                  <a:pt x="1721729" y="554904"/>
                  <a:pt x="1637517" y="535899"/>
                  <a:pt x="1492966" y="523220"/>
                </a:cubicBezTo>
                <a:cubicBezTo>
                  <a:pt x="1348415" y="510541"/>
                  <a:pt x="1124542" y="504121"/>
                  <a:pt x="826463" y="523220"/>
                </a:cubicBezTo>
                <a:cubicBezTo>
                  <a:pt x="528384" y="542319"/>
                  <a:pt x="327531" y="524381"/>
                  <a:pt x="0" y="523220"/>
                </a:cubicBezTo>
                <a:cubicBezTo>
                  <a:pt x="-20250" y="366136"/>
                  <a:pt x="17428" y="188261"/>
                  <a:pt x="0" y="0"/>
                </a:cubicBezTo>
                <a:close/>
              </a:path>
            </a:pathLst>
          </a:custGeom>
          <a:noFill/>
          <a:ln w="19050" cap="rnd">
            <a:solidFill>
              <a:srgbClr val="002D64"/>
            </a:solidFill>
            <a:extLst>
              <a:ext uri="{C807C97D-BFC1-408E-A445-0C87EB9F89A2}">
                <ask:lineSketchStyleProps xmlns:ask="http://schemas.microsoft.com/office/drawing/2018/sketchyshapes" sd="3978221683">
                  <a:prstGeom prst="rect">
                    <a:avLst/>
                  </a:prstGeom>
                  <ask:type>
                    <ask:lineSketchFreehand/>
                  </ask:type>
                </ask:lineSketchStyleProps>
              </a:ext>
            </a:extLst>
          </a:ln>
        </p:spPr>
        <p:txBody>
          <a:bodyPr wrap="square" lIns="91440" tIns="45720" rIns="91440" bIns="45720" rtlCol="0" anchor="t">
            <a:spAutoFit/>
          </a:bodyPr>
          <a:lstStyle/>
          <a:p>
            <a:r>
              <a:rPr lang="en-AU" sz="1400" b="1" dirty="0">
                <a:ea typeface="+mn-lt"/>
                <a:cs typeface="+mn-lt"/>
              </a:rPr>
              <a:t>Risk of bias </a:t>
            </a:r>
            <a:r>
              <a:rPr lang="en-AU" sz="1400" dirty="0">
                <a:effectLst/>
                <a:ea typeface="+mn-lt"/>
                <a:cs typeface="+mn-lt"/>
              </a:rPr>
              <a:t>should </a:t>
            </a:r>
            <a:r>
              <a:rPr lang="en-AU" sz="1400" dirty="0">
                <a:ea typeface="+mn-lt"/>
                <a:cs typeface="+mn-lt"/>
              </a:rPr>
              <a:t>specify </a:t>
            </a:r>
            <a:r>
              <a:rPr lang="en-AU" sz="1400" dirty="0">
                <a:effectLst/>
                <a:ea typeface="+mn-lt"/>
                <a:cs typeface="+mn-lt"/>
              </a:rPr>
              <a:t>the </a:t>
            </a:r>
            <a:r>
              <a:rPr lang="en-AU" sz="1400" dirty="0">
                <a:ea typeface="+mn-lt"/>
                <a:cs typeface="+mn-lt"/>
              </a:rPr>
              <a:t>methods used to assess </a:t>
            </a:r>
            <a:r>
              <a:rPr lang="en-AU" sz="1400" dirty="0">
                <a:effectLst/>
                <a:ea typeface="+mn-lt"/>
                <a:cs typeface="+mn-lt"/>
              </a:rPr>
              <a:t>risk of bias in the </a:t>
            </a:r>
            <a:r>
              <a:rPr lang="en-AU" sz="1400" dirty="0">
                <a:ea typeface="+mn-lt"/>
                <a:cs typeface="+mn-lt"/>
              </a:rPr>
              <a:t>included </a:t>
            </a:r>
            <a:r>
              <a:rPr lang="en-AU" sz="1400" dirty="0">
                <a:effectLst/>
                <a:ea typeface="+mn-lt"/>
                <a:cs typeface="+mn-lt"/>
              </a:rPr>
              <a:t>studies.</a:t>
            </a:r>
            <a:endParaRPr lang="en-US">
              <a:ea typeface="+mn-lt"/>
              <a:cs typeface="+mn-lt"/>
            </a:endParaRPr>
          </a:p>
        </p:txBody>
      </p:sp>
      <p:sp>
        <p:nvSpPr>
          <p:cNvPr id="9" name="TextBox 8">
            <a:extLst>
              <a:ext uri="{FF2B5EF4-FFF2-40B4-BE49-F238E27FC236}">
                <a16:creationId xmlns:a16="http://schemas.microsoft.com/office/drawing/2014/main" id="{DD8B08F1-32E3-4189-AA8E-6D811F5453B6}"/>
              </a:ext>
            </a:extLst>
          </p:cNvPr>
          <p:cNvSpPr txBox="1"/>
          <p:nvPr/>
        </p:nvSpPr>
        <p:spPr>
          <a:xfrm>
            <a:off x="6736005" y="2767130"/>
            <a:ext cx="5388618" cy="523220"/>
          </a:xfrm>
          <a:custGeom>
            <a:avLst/>
            <a:gdLst>
              <a:gd name="connsiteX0" fmla="*/ 0 w 5388618"/>
              <a:gd name="connsiteY0" fmla="*/ 0 h 523220"/>
              <a:gd name="connsiteX1" fmla="*/ 781350 w 5388618"/>
              <a:gd name="connsiteY1" fmla="*/ 0 h 523220"/>
              <a:gd name="connsiteX2" fmla="*/ 1293268 w 5388618"/>
              <a:gd name="connsiteY2" fmla="*/ 0 h 523220"/>
              <a:gd name="connsiteX3" fmla="*/ 1912959 w 5388618"/>
              <a:gd name="connsiteY3" fmla="*/ 0 h 523220"/>
              <a:gd name="connsiteX4" fmla="*/ 2532650 w 5388618"/>
              <a:gd name="connsiteY4" fmla="*/ 0 h 523220"/>
              <a:gd name="connsiteX5" fmla="*/ 3044569 w 5388618"/>
              <a:gd name="connsiteY5" fmla="*/ 0 h 523220"/>
              <a:gd name="connsiteX6" fmla="*/ 3772033 w 5388618"/>
              <a:gd name="connsiteY6" fmla="*/ 0 h 523220"/>
              <a:gd name="connsiteX7" fmla="*/ 4445610 w 5388618"/>
              <a:gd name="connsiteY7" fmla="*/ 0 h 523220"/>
              <a:gd name="connsiteX8" fmla="*/ 5388618 w 5388618"/>
              <a:gd name="connsiteY8" fmla="*/ 0 h 523220"/>
              <a:gd name="connsiteX9" fmla="*/ 5388618 w 5388618"/>
              <a:gd name="connsiteY9" fmla="*/ 523220 h 523220"/>
              <a:gd name="connsiteX10" fmla="*/ 4768927 w 5388618"/>
              <a:gd name="connsiteY10" fmla="*/ 523220 h 523220"/>
              <a:gd name="connsiteX11" fmla="*/ 4041464 w 5388618"/>
              <a:gd name="connsiteY11" fmla="*/ 523220 h 523220"/>
              <a:gd name="connsiteX12" fmla="*/ 3314000 w 5388618"/>
              <a:gd name="connsiteY12" fmla="*/ 523220 h 523220"/>
              <a:gd name="connsiteX13" fmla="*/ 2802081 w 5388618"/>
              <a:gd name="connsiteY13" fmla="*/ 523220 h 523220"/>
              <a:gd name="connsiteX14" fmla="*/ 2236276 w 5388618"/>
              <a:gd name="connsiteY14" fmla="*/ 523220 h 523220"/>
              <a:gd name="connsiteX15" fmla="*/ 1616585 w 5388618"/>
              <a:gd name="connsiteY15" fmla="*/ 523220 h 523220"/>
              <a:gd name="connsiteX16" fmla="*/ 1050781 w 5388618"/>
              <a:gd name="connsiteY16" fmla="*/ 523220 h 523220"/>
              <a:gd name="connsiteX17" fmla="*/ 0 w 5388618"/>
              <a:gd name="connsiteY17" fmla="*/ 523220 h 523220"/>
              <a:gd name="connsiteX18" fmla="*/ 0 w 5388618"/>
              <a:gd name="connsiteY18" fmla="*/ 0 h 52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388618" h="523220" extrusionOk="0">
                <a:moveTo>
                  <a:pt x="0" y="0"/>
                </a:moveTo>
                <a:cubicBezTo>
                  <a:pt x="362974" y="17134"/>
                  <a:pt x="502243" y="38511"/>
                  <a:pt x="781350" y="0"/>
                </a:cubicBezTo>
                <a:cubicBezTo>
                  <a:pt x="1060457" y="-38511"/>
                  <a:pt x="1058663" y="-7184"/>
                  <a:pt x="1293268" y="0"/>
                </a:cubicBezTo>
                <a:cubicBezTo>
                  <a:pt x="1527873" y="7184"/>
                  <a:pt x="1745681" y="-26438"/>
                  <a:pt x="1912959" y="0"/>
                </a:cubicBezTo>
                <a:cubicBezTo>
                  <a:pt x="2080237" y="26438"/>
                  <a:pt x="2339160" y="3025"/>
                  <a:pt x="2532650" y="0"/>
                </a:cubicBezTo>
                <a:cubicBezTo>
                  <a:pt x="2726140" y="-3025"/>
                  <a:pt x="2916883" y="2225"/>
                  <a:pt x="3044569" y="0"/>
                </a:cubicBezTo>
                <a:cubicBezTo>
                  <a:pt x="3172255" y="-2225"/>
                  <a:pt x="3496424" y="11552"/>
                  <a:pt x="3772033" y="0"/>
                </a:cubicBezTo>
                <a:cubicBezTo>
                  <a:pt x="4047642" y="-11552"/>
                  <a:pt x="4144487" y="-15419"/>
                  <a:pt x="4445610" y="0"/>
                </a:cubicBezTo>
                <a:cubicBezTo>
                  <a:pt x="4746733" y="15419"/>
                  <a:pt x="5003323" y="-41787"/>
                  <a:pt x="5388618" y="0"/>
                </a:cubicBezTo>
                <a:cubicBezTo>
                  <a:pt x="5395958" y="196627"/>
                  <a:pt x="5365438" y="404934"/>
                  <a:pt x="5388618" y="523220"/>
                </a:cubicBezTo>
                <a:cubicBezTo>
                  <a:pt x="5119428" y="539369"/>
                  <a:pt x="4989325" y="497785"/>
                  <a:pt x="4768927" y="523220"/>
                </a:cubicBezTo>
                <a:cubicBezTo>
                  <a:pt x="4548529" y="548655"/>
                  <a:pt x="4262584" y="553556"/>
                  <a:pt x="4041464" y="523220"/>
                </a:cubicBezTo>
                <a:cubicBezTo>
                  <a:pt x="3820344" y="492884"/>
                  <a:pt x="3550973" y="539979"/>
                  <a:pt x="3314000" y="523220"/>
                </a:cubicBezTo>
                <a:cubicBezTo>
                  <a:pt x="3077027" y="506461"/>
                  <a:pt x="2946736" y="538174"/>
                  <a:pt x="2802081" y="523220"/>
                </a:cubicBezTo>
                <a:cubicBezTo>
                  <a:pt x="2657426" y="508266"/>
                  <a:pt x="2434318" y="505052"/>
                  <a:pt x="2236276" y="523220"/>
                </a:cubicBezTo>
                <a:cubicBezTo>
                  <a:pt x="2038234" y="541388"/>
                  <a:pt x="1759778" y="519230"/>
                  <a:pt x="1616585" y="523220"/>
                </a:cubicBezTo>
                <a:cubicBezTo>
                  <a:pt x="1473392" y="527210"/>
                  <a:pt x="1326637" y="543297"/>
                  <a:pt x="1050781" y="523220"/>
                </a:cubicBezTo>
                <a:cubicBezTo>
                  <a:pt x="774925" y="503143"/>
                  <a:pt x="298825" y="489614"/>
                  <a:pt x="0" y="523220"/>
                </a:cubicBezTo>
                <a:cubicBezTo>
                  <a:pt x="21534" y="310682"/>
                  <a:pt x="4642" y="166897"/>
                  <a:pt x="0" y="0"/>
                </a:cubicBezTo>
                <a:close/>
              </a:path>
            </a:pathLst>
          </a:custGeom>
          <a:noFill/>
          <a:ln w="19050" cap="rnd">
            <a:solidFill>
              <a:srgbClr val="002D64"/>
            </a:solidFill>
            <a:extLst>
              <a:ext uri="{C807C97D-BFC1-408E-A445-0C87EB9F89A2}">
                <ask:lineSketchStyleProps xmlns:ask="http://schemas.microsoft.com/office/drawing/2018/sketchyshapes" sd="414578267">
                  <a:prstGeom prst="rect">
                    <a:avLst/>
                  </a:prstGeom>
                  <ask:type>
                    <ask:lineSketchFreehand/>
                  </ask:type>
                </ask:lineSketchStyleProps>
              </a:ext>
            </a:extLst>
          </a:ln>
        </p:spPr>
        <p:txBody>
          <a:bodyPr wrap="square" lIns="91440" tIns="45720" rIns="91440" bIns="45720" rtlCol="0" anchor="t">
            <a:spAutoFit/>
          </a:bodyPr>
          <a:lstStyle/>
          <a:p>
            <a:r>
              <a:rPr lang="en-AU" sz="1400" b="1" dirty="0">
                <a:ea typeface="+mn-lt"/>
                <a:cs typeface="+mn-lt"/>
              </a:rPr>
              <a:t>Synthesis methods </a:t>
            </a:r>
            <a:r>
              <a:rPr lang="en-AU" sz="1400" dirty="0">
                <a:ea typeface="+mn-lt"/>
                <a:cs typeface="+mn-lt"/>
              </a:rPr>
              <a:t>should specify </a:t>
            </a:r>
            <a:r>
              <a:rPr lang="en-AU" sz="1400" dirty="0">
                <a:effectLst/>
                <a:ea typeface="+mn-lt"/>
                <a:cs typeface="+mn-lt"/>
              </a:rPr>
              <a:t>the </a:t>
            </a:r>
            <a:r>
              <a:rPr lang="en-AU" sz="1400" dirty="0">
                <a:ea typeface="+mn-lt"/>
                <a:cs typeface="+mn-lt"/>
              </a:rPr>
              <a:t>methods to present </a:t>
            </a:r>
            <a:r>
              <a:rPr lang="en-AU" sz="1400" dirty="0">
                <a:effectLst/>
                <a:ea typeface="+mn-lt"/>
                <a:cs typeface="+mn-lt"/>
              </a:rPr>
              <a:t>and </a:t>
            </a:r>
            <a:r>
              <a:rPr lang="en-AU" sz="1400" dirty="0">
                <a:ea typeface="+mn-lt"/>
                <a:cs typeface="+mn-lt"/>
              </a:rPr>
              <a:t>synthesise </a:t>
            </a:r>
            <a:r>
              <a:rPr lang="en-AU" sz="1400" dirty="0">
                <a:effectLst/>
                <a:ea typeface="+mn-lt"/>
                <a:cs typeface="+mn-lt"/>
              </a:rPr>
              <a:t>the </a:t>
            </a:r>
            <a:r>
              <a:rPr lang="en-AU" sz="1400" dirty="0">
                <a:ea typeface="+mn-lt"/>
                <a:cs typeface="+mn-lt"/>
              </a:rPr>
              <a:t>review's </a:t>
            </a:r>
            <a:r>
              <a:rPr lang="en-AU" sz="1400" dirty="0">
                <a:effectLst/>
                <a:ea typeface="+mn-lt"/>
                <a:cs typeface="+mn-lt"/>
              </a:rPr>
              <a:t>results.</a:t>
            </a:r>
            <a:endParaRPr lang="en-US" dirty="0">
              <a:ea typeface="+mn-lt"/>
              <a:cs typeface="+mn-lt"/>
            </a:endParaRPr>
          </a:p>
        </p:txBody>
      </p:sp>
      <p:pic>
        <p:nvPicPr>
          <p:cNvPr id="21" name="Graphic 20" descr="Information with solid fill">
            <a:extLst>
              <a:ext uri="{FF2B5EF4-FFF2-40B4-BE49-F238E27FC236}">
                <a16:creationId xmlns:a16="http://schemas.microsoft.com/office/drawing/2014/main" id="{1E5D7F2F-1DDA-4643-9D26-CAFEB3B8A52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86638" y="1785938"/>
            <a:ext cx="457200" cy="457200"/>
          </a:xfrm>
          <a:prstGeom prst="rect">
            <a:avLst/>
          </a:prstGeom>
        </p:spPr>
      </p:pic>
      <p:pic>
        <p:nvPicPr>
          <p:cNvPr id="22" name="Graphic 21" descr="Information with solid fill">
            <a:extLst>
              <a:ext uri="{FF2B5EF4-FFF2-40B4-BE49-F238E27FC236}">
                <a16:creationId xmlns:a16="http://schemas.microsoft.com/office/drawing/2014/main" id="{975CF66A-55DB-47A3-8A46-3D29228F20C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53746" y="2671682"/>
            <a:ext cx="457200" cy="457200"/>
          </a:xfrm>
          <a:prstGeom prst="rect">
            <a:avLst/>
          </a:prstGeom>
        </p:spPr>
      </p:pic>
      <p:sp>
        <p:nvSpPr>
          <p:cNvPr id="10" name="TextBox 9">
            <a:extLst>
              <a:ext uri="{FF2B5EF4-FFF2-40B4-BE49-F238E27FC236}">
                <a16:creationId xmlns:a16="http://schemas.microsoft.com/office/drawing/2014/main" id="{4BEA43B5-4CCF-4D0A-8794-372BEF14B547}"/>
              </a:ext>
            </a:extLst>
          </p:cNvPr>
          <p:cNvSpPr txBox="1"/>
          <p:nvPr/>
        </p:nvSpPr>
        <p:spPr>
          <a:xfrm>
            <a:off x="34124" y="1800225"/>
            <a:ext cx="6352514" cy="646331"/>
          </a:xfrm>
          <a:prstGeom prst="rect">
            <a:avLst/>
          </a:prstGeom>
          <a:solidFill>
            <a:schemeClr val="bg1">
              <a:lumMod val="95000"/>
            </a:schemeClr>
          </a:solidFill>
        </p:spPr>
        <p:txBody>
          <a:bodyPr wrap="square" lIns="91440" tIns="45720" rIns="91440" bIns="45720" rtlCol="0" anchor="t">
            <a:spAutoFit/>
          </a:bodyPr>
          <a:lstStyle/>
          <a:p>
            <a:r>
              <a:rPr lang="hr-HR" sz="1400" b="1" err="1">
                <a:ea typeface="+mn-lt"/>
                <a:cs typeface="+mn-lt"/>
              </a:rPr>
              <a:t>Risk</a:t>
            </a:r>
            <a:r>
              <a:rPr lang="hr-HR" sz="1400" b="1" dirty="0">
                <a:ea typeface="+mn-lt"/>
                <a:cs typeface="+mn-lt"/>
              </a:rPr>
              <a:t> </a:t>
            </a:r>
            <a:r>
              <a:rPr lang="hr-HR" sz="1400" b="1" err="1">
                <a:ea typeface="+mn-lt"/>
                <a:cs typeface="+mn-lt"/>
              </a:rPr>
              <a:t>of</a:t>
            </a:r>
            <a:r>
              <a:rPr lang="hr-HR" sz="1400" b="1" dirty="0">
                <a:ea typeface="+mn-lt"/>
                <a:cs typeface="+mn-lt"/>
              </a:rPr>
              <a:t> </a:t>
            </a:r>
            <a:r>
              <a:rPr lang="hr-HR" sz="1400" b="1" err="1">
                <a:ea typeface="+mn-lt"/>
                <a:cs typeface="+mn-lt"/>
              </a:rPr>
              <a:t>bias</a:t>
            </a:r>
            <a:endParaRPr lang="hr-HR" sz="1400" b="1">
              <a:ea typeface="+mn-lt"/>
              <a:cs typeface="+mn-lt"/>
            </a:endParaRPr>
          </a:p>
          <a:p>
            <a:endParaRPr lang="hr-HR" sz="800" b="1" dirty="0">
              <a:latin typeface="Source Sans Pro" panose="020B0503030403020204" pitchFamily="34" charset="0"/>
              <a:ea typeface="Source Sans Pro" panose="020B0503030403020204" pitchFamily="34" charset="0"/>
            </a:endParaRPr>
          </a:p>
          <a:p>
            <a:pPr>
              <a:spcAft>
                <a:spcPts val="100"/>
              </a:spcAft>
            </a:pPr>
            <a:r>
              <a:rPr lang="hr-HR" sz="1400" dirty="0" err="1">
                <a:ea typeface="+mn-lt"/>
                <a:cs typeface="+mn-lt"/>
              </a:rPr>
              <a:t>We</a:t>
            </a:r>
            <a:r>
              <a:rPr lang="hr-HR" sz="1400" dirty="0">
                <a:ea typeface="+mn-lt"/>
                <a:cs typeface="+mn-lt"/>
              </a:rPr>
              <a:t> </a:t>
            </a:r>
            <a:r>
              <a:rPr lang="hr-HR" sz="1400" dirty="0" err="1">
                <a:ea typeface="+mn-lt"/>
                <a:cs typeface="+mn-lt"/>
              </a:rPr>
              <a:t>used</a:t>
            </a:r>
            <a:r>
              <a:rPr lang="hr-HR" sz="1400" dirty="0">
                <a:ea typeface="+mn-lt"/>
                <a:cs typeface="+mn-lt"/>
              </a:rPr>
              <a:t> </a:t>
            </a:r>
            <a:r>
              <a:rPr lang="hr-HR" sz="1400" dirty="0" err="1">
                <a:ea typeface="+mn-lt"/>
                <a:cs typeface="+mn-lt"/>
              </a:rPr>
              <a:t>Risk</a:t>
            </a:r>
            <a:r>
              <a:rPr lang="hr-HR" sz="1400" dirty="0">
                <a:ea typeface="+mn-lt"/>
                <a:cs typeface="+mn-lt"/>
              </a:rPr>
              <a:t> </a:t>
            </a:r>
            <a:r>
              <a:rPr lang="hr-HR" sz="1400" dirty="0" err="1">
                <a:ea typeface="+mn-lt"/>
                <a:cs typeface="+mn-lt"/>
              </a:rPr>
              <a:t>of</a:t>
            </a:r>
            <a:r>
              <a:rPr lang="hr-HR" sz="1400" dirty="0">
                <a:ea typeface="+mn-lt"/>
                <a:cs typeface="+mn-lt"/>
              </a:rPr>
              <a:t> </a:t>
            </a:r>
            <a:r>
              <a:rPr lang="hr-HR" sz="1400" dirty="0" err="1">
                <a:ea typeface="+mn-lt"/>
                <a:cs typeface="+mn-lt"/>
              </a:rPr>
              <a:t>Bias</a:t>
            </a:r>
            <a:r>
              <a:rPr lang="hr-HR" sz="1400" dirty="0">
                <a:ea typeface="+mn-lt"/>
                <a:cs typeface="+mn-lt"/>
              </a:rPr>
              <a:t> 2 (</a:t>
            </a:r>
            <a:r>
              <a:rPr lang="hr-HR" sz="1400" dirty="0" err="1">
                <a:ea typeface="+mn-lt"/>
                <a:cs typeface="+mn-lt"/>
              </a:rPr>
              <a:t>RoB</a:t>
            </a:r>
            <a:r>
              <a:rPr lang="hr-HR" sz="1400" dirty="0">
                <a:ea typeface="+mn-lt"/>
                <a:cs typeface="+mn-lt"/>
              </a:rPr>
              <a:t> 2) </a:t>
            </a:r>
            <a:r>
              <a:rPr lang="hr-HR" sz="1400" dirty="0" err="1">
                <a:ea typeface="+mn-lt"/>
                <a:cs typeface="+mn-lt"/>
              </a:rPr>
              <a:t>and</a:t>
            </a:r>
            <a:r>
              <a:rPr lang="hr-HR" sz="1400" dirty="0">
                <a:ea typeface="+mn-lt"/>
                <a:cs typeface="+mn-lt"/>
              </a:rPr>
              <a:t> </a:t>
            </a:r>
            <a:r>
              <a:rPr lang="hr-HR" sz="1400" dirty="0" err="1">
                <a:ea typeface="+mn-lt"/>
                <a:cs typeface="+mn-lt"/>
              </a:rPr>
              <a:t>the</a:t>
            </a:r>
            <a:r>
              <a:rPr lang="hr-HR" sz="1400" dirty="0">
                <a:ea typeface="+mn-lt"/>
                <a:cs typeface="+mn-lt"/>
              </a:rPr>
              <a:t> </a:t>
            </a:r>
            <a:r>
              <a:rPr lang="hr-HR" sz="1400" dirty="0" err="1">
                <a:ea typeface="+mn-lt"/>
                <a:cs typeface="+mn-lt"/>
              </a:rPr>
              <a:t>tool's</a:t>
            </a:r>
            <a:r>
              <a:rPr lang="hr-HR" sz="1400" dirty="0">
                <a:ea typeface="+mn-lt"/>
                <a:cs typeface="+mn-lt"/>
              </a:rPr>
              <a:t> </a:t>
            </a:r>
            <a:r>
              <a:rPr lang="hr-HR" sz="1400" dirty="0" err="1">
                <a:ea typeface="+mn-lt"/>
                <a:cs typeface="+mn-lt"/>
              </a:rPr>
              <a:t>extension</a:t>
            </a:r>
            <a:r>
              <a:rPr lang="hr-HR" sz="1400" dirty="0">
                <a:ea typeface="+mn-lt"/>
                <a:cs typeface="+mn-lt"/>
              </a:rPr>
              <a:t> for </a:t>
            </a:r>
            <a:r>
              <a:rPr lang="hr-HR" sz="1400" dirty="0" err="1">
                <a:ea typeface="+mn-lt"/>
                <a:cs typeface="+mn-lt"/>
              </a:rPr>
              <a:t>cross-over</a:t>
            </a:r>
            <a:r>
              <a:rPr lang="hr-HR" sz="1400" dirty="0">
                <a:ea typeface="+mn-lt"/>
                <a:cs typeface="+mn-lt"/>
              </a:rPr>
              <a:t> </a:t>
            </a:r>
            <a:r>
              <a:rPr lang="hr-HR" sz="1400" dirty="0" err="1">
                <a:ea typeface="+mn-lt"/>
                <a:cs typeface="+mn-lt"/>
              </a:rPr>
              <a:t>trials</a:t>
            </a:r>
            <a:r>
              <a:rPr lang="hr-HR" sz="1400" dirty="0">
                <a:ea typeface="+mn-lt"/>
                <a:cs typeface="+mn-lt"/>
              </a:rPr>
              <a:t>.  </a:t>
            </a:r>
            <a:endParaRPr lang="hr-HR" dirty="0">
              <a:ea typeface="+mn-lt"/>
              <a:cs typeface="+mn-lt"/>
            </a:endParaRPr>
          </a:p>
        </p:txBody>
      </p:sp>
      <p:sp>
        <p:nvSpPr>
          <p:cNvPr id="11" name="TextBox 10">
            <a:extLst>
              <a:ext uri="{FF2B5EF4-FFF2-40B4-BE49-F238E27FC236}">
                <a16:creationId xmlns:a16="http://schemas.microsoft.com/office/drawing/2014/main" id="{371877BA-93A2-465F-9EE5-180738121B77}"/>
              </a:ext>
            </a:extLst>
          </p:cNvPr>
          <p:cNvSpPr txBox="1"/>
          <p:nvPr/>
        </p:nvSpPr>
        <p:spPr>
          <a:xfrm>
            <a:off x="43564" y="2647760"/>
            <a:ext cx="6331168" cy="1508105"/>
          </a:xfrm>
          <a:prstGeom prst="rect">
            <a:avLst/>
          </a:prstGeom>
          <a:solidFill>
            <a:schemeClr val="bg1">
              <a:lumMod val="95000"/>
            </a:schemeClr>
          </a:solidFill>
        </p:spPr>
        <p:txBody>
          <a:bodyPr wrap="square" lIns="91440" tIns="45720" rIns="91440" bIns="45720" rtlCol="0" anchor="t">
            <a:spAutoFit/>
          </a:bodyPr>
          <a:lstStyle/>
          <a:p>
            <a:r>
              <a:rPr lang="hr-HR" sz="1400" b="1" err="1">
                <a:ea typeface="+mn-lt"/>
                <a:cs typeface="+mn-lt"/>
              </a:rPr>
              <a:t>Synthesis</a:t>
            </a:r>
            <a:r>
              <a:rPr lang="hr-HR" sz="1400" b="1" dirty="0">
                <a:ea typeface="+mn-lt"/>
                <a:cs typeface="+mn-lt"/>
              </a:rPr>
              <a:t> </a:t>
            </a:r>
            <a:r>
              <a:rPr lang="hr-HR" sz="1400" b="1" err="1">
                <a:ea typeface="+mn-lt"/>
                <a:cs typeface="+mn-lt"/>
              </a:rPr>
              <a:t>methods</a:t>
            </a:r>
            <a:endParaRPr lang="hr-HR" sz="1400" b="1">
              <a:ea typeface="+mn-lt"/>
              <a:cs typeface="+mn-lt"/>
            </a:endParaRPr>
          </a:p>
          <a:p>
            <a:endParaRPr lang="hr-HR" sz="800" b="1" dirty="0">
              <a:latin typeface="Source Sans Pro" panose="020B0503030403020204" pitchFamily="34" charset="0"/>
              <a:ea typeface="Source Sans Pro" panose="020B0503030403020204" pitchFamily="34" charset="0"/>
            </a:endParaRPr>
          </a:p>
          <a:p>
            <a:r>
              <a:rPr lang="en-GB" sz="1400" dirty="0">
                <a:ea typeface="+mn-lt"/>
                <a:cs typeface="+mn-lt"/>
              </a:rPr>
              <a:t>We conducted meta-analyses using fixed-effect models to calculate odds ratios (OR) and 95% confidence intervals (CI) for all but one outcome, which used random-effects models due to heterogeneity (treatment failure in the subset who initiated the study inhaler). We summarised certainty of evidence according to GRADE methods. </a:t>
            </a:r>
            <a:endParaRPr lang="en-GB" dirty="0"/>
          </a:p>
        </p:txBody>
      </p:sp>
      <p:sp>
        <p:nvSpPr>
          <p:cNvPr id="2" name="TextBox 1">
            <a:extLst>
              <a:ext uri="{FF2B5EF4-FFF2-40B4-BE49-F238E27FC236}">
                <a16:creationId xmlns:a16="http://schemas.microsoft.com/office/drawing/2014/main" id="{3B11EC3F-1EA0-A1E5-B2BF-7D1963E16BB3}"/>
              </a:ext>
            </a:extLst>
          </p:cNvPr>
          <p:cNvSpPr txBox="1"/>
          <p:nvPr/>
        </p:nvSpPr>
        <p:spPr>
          <a:xfrm>
            <a:off x="43564" y="4314634"/>
            <a:ext cx="6331168" cy="2154436"/>
          </a:xfrm>
          <a:prstGeom prst="rect">
            <a:avLst/>
          </a:prstGeom>
          <a:solidFill>
            <a:schemeClr val="bg1">
              <a:lumMod val="95000"/>
            </a:schemeClr>
          </a:solidFill>
        </p:spPr>
        <p:txBody>
          <a:bodyPr wrap="square" lIns="91440" tIns="45720" rIns="91440" bIns="45720" rtlCol="0" anchor="t">
            <a:spAutoFit/>
          </a:bodyPr>
          <a:lstStyle/>
          <a:p>
            <a:r>
              <a:rPr lang="hr-HR" sz="1400" b="1" dirty="0" err="1">
                <a:ea typeface="+mn-lt"/>
                <a:cs typeface="+mn-lt"/>
              </a:rPr>
              <a:t>Included</a:t>
            </a:r>
            <a:r>
              <a:rPr lang="hr-HR" sz="1400" b="1" dirty="0">
                <a:ea typeface="+mn-lt"/>
                <a:cs typeface="+mn-lt"/>
              </a:rPr>
              <a:t> </a:t>
            </a:r>
            <a:r>
              <a:rPr lang="hr-HR" sz="1400" b="1" dirty="0" err="1">
                <a:ea typeface="+mn-lt"/>
                <a:cs typeface="+mn-lt"/>
              </a:rPr>
              <a:t>studies</a:t>
            </a:r>
          </a:p>
          <a:p>
            <a:endParaRPr lang="hr-HR" sz="800" b="1" dirty="0">
              <a:latin typeface="Source Sans Pro" panose="020B0503030403020204" pitchFamily="34" charset="0"/>
              <a:ea typeface="Source Sans Pro" panose="020B0503030403020204" pitchFamily="34" charset="0"/>
            </a:endParaRPr>
          </a:p>
          <a:p>
            <a:r>
              <a:rPr lang="en-GB" sz="1400" dirty="0">
                <a:ea typeface="+mn-lt"/>
                <a:cs typeface="+mn-lt"/>
              </a:rPr>
              <a:t>We included nine RCTs (seven parallel and two cross‐over) with a total of 1923 participants. The studies were conducted in Europe, North America, and Australasia and were published between 1998 and 2018. Five studies evaluated adult populations (1247 participants; ≥ 15 years), and four studies evaluated child or adolescent populations (676 participants; &lt; 15 years). Approximately 50% of randomised participants initiated the study inhaler (range 23% to 100%). The studies reported treatment failure in various ways, so we made assumptions to allow us to combine data. </a:t>
            </a:r>
            <a:endParaRPr lang="en-GB" dirty="0">
              <a:ea typeface="+mn-lt"/>
              <a:cs typeface="+mn-lt"/>
            </a:endParaRPr>
          </a:p>
        </p:txBody>
      </p:sp>
      <p:sp>
        <p:nvSpPr>
          <p:cNvPr id="3" name="TextBox 2">
            <a:extLst>
              <a:ext uri="{FF2B5EF4-FFF2-40B4-BE49-F238E27FC236}">
                <a16:creationId xmlns:a16="http://schemas.microsoft.com/office/drawing/2014/main" id="{3F73980B-4154-C6FC-A88E-77465D5401DC}"/>
              </a:ext>
            </a:extLst>
          </p:cNvPr>
          <p:cNvSpPr txBox="1"/>
          <p:nvPr/>
        </p:nvSpPr>
        <p:spPr>
          <a:xfrm>
            <a:off x="6747910" y="4398287"/>
            <a:ext cx="5388618" cy="738664"/>
          </a:xfrm>
          <a:custGeom>
            <a:avLst/>
            <a:gdLst>
              <a:gd name="connsiteX0" fmla="*/ 0 w 5388618"/>
              <a:gd name="connsiteY0" fmla="*/ 0 h 738664"/>
              <a:gd name="connsiteX1" fmla="*/ 781350 w 5388618"/>
              <a:gd name="connsiteY1" fmla="*/ 0 h 738664"/>
              <a:gd name="connsiteX2" fmla="*/ 1293268 w 5388618"/>
              <a:gd name="connsiteY2" fmla="*/ 0 h 738664"/>
              <a:gd name="connsiteX3" fmla="*/ 1912959 w 5388618"/>
              <a:gd name="connsiteY3" fmla="*/ 0 h 738664"/>
              <a:gd name="connsiteX4" fmla="*/ 2532650 w 5388618"/>
              <a:gd name="connsiteY4" fmla="*/ 0 h 738664"/>
              <a:gd name="connsiteX5" fmla="*/ 3044569 w 5388618"/>
              <a:gd name="connsiteY5" fmla="*/ 0 h 738664"/>
              <a:gd name="connsiteX6" fmla="*/ 3772033 w 5388618"/>
              <a:gd name="connsiteY6" fmla="*/ 0 h 738664"/>
              <a:gd name="connsiteX7" fmla="*/ 4445610 w 5388618"/>
              <a:gd name="connsiteY7" fmla="*/ 0 h 738664"/>
              <a:gd name="connsiteX8" fmla="*/ 5388618 w 5388618"/>
              <a:gd name="connsiteY8" fmla="*/ 0 h 738664"/>
              <a:gd name="connsiteX9" fmla="*/ 5388618 w 5388618"/>
              <a:gd name="connsiteY9" fmla="*/ 347172 h 738664"/>
              <a:gd name="connsiteX10" fmla="*/ 5388618 w 5388618"/>
              <a:gd name="connsiteY10" fmla="*/ 738664 h 738664"/>
              <a:gd name="connsiteX11" fmla="*/ 4876699 w 5388618"/>
              <a:gd name="connsiteY11" fmla="*/ 738664 h 738664"/>
              <a:gd name="connsiteX12" fmla="*/ 4149236 w 5388618"/>
              <a:gd name="connsiteY12" fmla="*/ 738664 h 738664"/>
              <a:gd name="connsiteX13" fmla="*/ 3637317 w 5388618"/>
              <a:gd name="connsiteY13" fmla="*/ 738664 h 738664"/>
              <a:gd name="connsiteX14" fmla="*/ 3071512 w 5388618"/>
              <a:gd name="connsiteY14" fmla="*/ 738664 h 738664"/>
              <a:gd name="connsiteX15" fmla="*/ 2451821 w 5388618"/>
              <a:gd name="connsiteY15" fmla="*/ 738664 h 738664"/>
              <a:gd name="connsiteX16" fmla="*/ 1886016 w 5388618"/>
              <a:gd name="connsiteY16" fmla="*/ 738664 h 738664"/>
              <a:gd name="connsiteX17" fmla="*/ 1266325 w 5388618"/>
              <a:gd name="connsiteY17" fmla="*/ 738664 h 738664"/>
              <a:gd name="connsiteX18" fmla="*/ 700520 w 5388618"/>
              <a:gd name="connsiteY18" fmla="*/ 738664 h 738664"/>
              <a:gd name="connsiteX19" fmla="*/ 0 w 5388618"/>
              <a:gd name="connsiteY19" fmla="*/ 738664 h 738664"/>
              <a:gd name="connsiteX20" fmla="*/ 0 w 5388618"/>
              <a:gd name="connsiteY20" fmla="*/ 369332 h 738664"/>
              <a:gd name="connsiteX21" fmla="*/ 0 w 5388618"/>
              <a:gd name="connsiteY21" fmla="*/ 0 h 738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388618" h="738664" extrusionOk="0">
                <a:moveTo>
                  <a:pt x="0" y="0"/>
                </a:moveTo>
                <a:cubicBezTo>
                  <a:pt x="362974" y="17134"/>
                  <a:pt x="502243" y="38511"/>
                  <a:pt x="781350" y="0"/>
                </a:cubicBezTo>
                <a:cubicBezTo>
                  <a:pt x="1060457" y="-38511"/>
                  <a:pt x="1058663" y="-7184"/>
                  <a:pt x="1293268" y="0"/>
                </a:cubicBezTo>
                <a:cubicBezTo>
                  <a:pt x="1527873" y="7184"/>
                  <a:pt x="1745681" y="-26438"/>
                  <a:pt x="1912959" y="0"/>
                </a:cubicBezTo>
                <a:cubicBezTo>
                  <a:pt x="2080237" y="26438"/>
                  <a:pt x="2339160" y="3025"/>
                  <a:pt x="2532650" y="0"/>
                </a:cubicBezTo>
                <a:cubicBezTo>
                  <a:pt x="2726140" y="-3025"/>
                  <a:pt x="2916883" y="2225"/>
                  <a:pt x="3044569" y="0"/>
                </a:cubicBezTo>
                <a:cubicBezTo>
                  <a:pt x="3172255" y="-2225"/>
                  <a:pt x="3496424" y="11552"/>
                  <a:pt x="3772033" y="0"/>
                </a:cubicBezTo>
                <a:cubicBezTo>
                  <a:pt x="4047642" y="-11552"/>
                  <a:pt x="4144487" y="-15419"/>
                  <a:pt x="4445610" y="0"/>
                </a:cubicBezTo>
                <a:cubicBezTo>
                  <a:pt x="4746733" y="15419"/>
                  <a:pt x="5003323" y="-41787"/>
                  <a:pt x="5388618" y="0"/>
                </a:cubicBezTo>
                <a:cubicBezTo>
                  <a:pt x="5393834" y="114297"/>
                  <a:pt x="5386738" y="217127"/>
                  <a:pt x="5388618" y="347172"/>
                </a:cubicBezTo>
                <a:cubicBezTo>
                  <a:pt x="5390498" y="477217"/>
                  <a:pt x="5376916" y="571601"/>
                  <a:pt x="5388618" y="738664"/>
                </a:cubicBezTo>
                <a:cubicBezTo>
                  <a:pt x="5141231" y="718261"/>
                  <a:pt x="4988385" y="716252"/>
                  <a:pt x="4876699" y="738664"/>
                </a:cubicBezTo>
                <a:cubicBezTo>
                  <a:pt x="4765013" y="761076"/>
                  <a:pt x="4386109" y="751785"/>
                  <a:pt x="4149236" y="738664"/>
                </a:cubicBezTo>
                <a:cubicBezTo>
                  <a:pt x="3912363" y="725543"/>
                  <a:pt x="3781972" y="753618"/>
                  <a:pt x="3637317" y="738664"/>
                </a:cubicBezTo>
                <a:cubicBezTo>
                  <a:pt x="3492662" y="723710"/>
                  <a:pt x="3269554" y="720496"/>
                  <a:pt x="3071512" y="738664"/>
                </a:cubicBezTo>
                <a:cubicBezTo>
                  <a:pt x="2873470" y="756832"/>
                  <a:pt x="2595014" y="734674"/>
                  <a:pt x="2451821" y="738664"/>
                </a:cubicBezTo>
                <a:cubicBezTo>
                  <a:pt x="2308628" y="742654"/>
                  <a:pt x="2165977" y="765607"/>
                  <a:pt x="1886016" y="738664"/>
                </a:cubicBezTo>
                <a:cubicBezTo>
                  <a:pt x="1606056" y="711721"/>
                  <a:pt x="1434168" y="730222"/>
                  <a:pt x="1266325" y="738664"/>
                </a:cubicBezTo>
                <a:cubicBezTo>
                  <a:pt x="1098482" y="747106"/>
                  <a:pt x="912856" y="754760"/>
                  <a:pt x="700520" y="738664"/>
                </a:cubicBezTo>
                <a:cubicBezTo>
                  <a:pt x="488184" y="722568"/>
                  <a:pt x="219535" y="758552"/>
                  <a:pt x="0" y="738664"/>
                </a:cubicBezTo>
                <a:cubicBezTo>
                  <a:pt x="8700" y="580691"/>
                  <a:pt x="8232" y="524789"/>
                  <a:pt x="0" y="369332"/>
                </a:cubicBezTo>
                <a:cubicBezTo>
                  <a:pt x="-8232" y="213875"/>
                  <a:pt x="16964" y="171796"/>
                  <a:pt x="0" y="0"/>
                </a:cubicBezTo>
                <a:close/>
              </a:path>
            </a:pathLst>
          </a:custGeom>
          <a:noFill/>
          <a:ln w="19050" cap="rnd">
            <a:solidFill>
              <a:srgbClr val="002D64"/>
            </a:solidFill>
            <a:extLst>
              <a:ext uri="{C807C97D-BFC1-408E-A445-0C87EB9F89A2}">
                <ask:lineSketchStyleProps xmlns:ask="http://schemas.microsoft.com/office/drawing/2018/sketchyshapes" sd="414578267">
                  <a:prstGeom prst="rect">
                    <a:avLst/>
                  </a:prstGeom>
                  <ask:type>
                    <ask:lineSketchFreehand/>
                  </ask:type>
                </ask:lineSketchStyleProps>
              </a:ext>
            </a:extLst>
          </a:ln>
        </p:spPr>
        <p:txBody>
          <a:bodyPr wrap="square" lIns="91440" tIns="45720" rIns="91440" bIns="45720" rtlCol="0" anchor="t">
            <a:spAutoFit/>
          </a:bodyPr>
          <a:lstStyle/>
          <a:p>
            <a:r>
              <a:rPr lang="en-AU" sz="1400" b="1" dirty="0">
                <a:ea typeface="+mn-lt"/>
                <a:cs typeface="+mn-lt"/>
              </a:rPr>
              <a:t>Included studies </a:t>
            </a:r>
            <a:r>
              <a:rPr lang="en-AU" sz="1400" dirty="0">
                <a:ea typeface="+mn-lt"/>
                <a:cs typeface="+mn-lt"/>
              </a:rPr>
              <a:t>should provide </a:t>
            </a:r>
            <a:r>
              <a:rPr lang="en-AU" sz="1400" dirty="0">
                <a:effectLst/>
                <a:ea typeface="+mn-lt"/>
                <a:cs typeface="+mn-lt"/>
              </a:rPr>
              <a:t>the </a:t>
            </a:r>
            <a:r>
              <a:rPr lang="en-AU" sz="1400" dirty="0">
                <a:ea typeface="+mn-lt"/>
                <a:cs typeface="+mn-lt"/>
              </a:rPr>
              <a:t>total number of included studies and participants, </a:t>
            </a:r>
            <a:r>
              <a:rPr lang="en-AU" sz="1400" dirty="0">
                <a:effectLst/>
                <a:ea typeface="+mn-lt"/>
                <a:cs typeface="+mn-lt"/>
              </a:rPr>
              <a:t>and </a:t>
            </a:r>
            <a:r>
              <a:rPr lang="en-AU" sz="1400" dirty="0">
                <a:ea typeface="+mn-lt"/>
                <a:cs typeface="+mn-lt"/>
              </a:rPr>
              <a:t>may summarise relevant characteristics of studies about the applicability of </a:t>
            </a:r>
            <a:r>
              <a:rPr lang="en-AU" sz="1400" dirty="0">
                <a:effectLst/>
                <a:ea typeface="+mn-lt"/>
                <a:cs typeface="+mn-lt"/>
              </a:rPr>
              <a:t>the </a:t>
            </a:r>
            <a:r>
              <a:rPr lang="en-AU" sz="1400" dirty="0">
                <a:ea typeface="+mn-lt"/>
                <a:cs typeface="+mn-lt"/>
              </a:rPr>
              <a:t>included studies</a:t>
            </a:r>
            <a:r>
              <a:rPr lang="en-AU" sz="1400" dirty="0">
                <a:effectLst/>
                <a:ea typeface="+mn-lt"/>
                <a:cs typeface="+mn-lt"/>
              </a:rPr>
              <a:t>.</a:t>
            </a:r>
            <a:endParaRPr lang="en-US" dirty="0">
              <a:ea typeface="+mn-lt"/>
              <a:cs typeface="+mn-lt"/>
            </a:endParaRPr>
          </a:p>
        </p:txBody>
      </p:sp>
      <p:pic>
        <p:nvPicPr>
          <p:cNvPr id="4" name="Graphic 3" descr="Information with solid fill">
            <a:extLst>
              <a:ext uri="{FF2B5EF4-FFF2-40B4-BE49-F238E27FC236}">
                <a16:creationId xmlns:a16="http://schemas.microsoft.com/office/drawing/2014/main" id="{BD33F8E1-708F-B984-4A7E-772364026D0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65652" y="4302839"/>
            <a:ext cx="457200" cy="457200"/>
          </a:xfrm>
          <a:prstGeom prst="rect">
            <a:avLst/>
          </a:prstGeom>
        </p:spPr>
      </p:pic>
      <p:sp>
        <p:nvSpPr>
          <p:cNvPr id="5" name="TextBox 22">
            <a:extLst>
              <a:ext uri="{FF2B5EF4-FFF2-40B4-BE49-F238E27FC236}">
                <a16:creationId xmlns:a16="http://schemas.microsoft.com/office/drawing/2014/main" id="{CD8F2400-DC05-4541-95B0-AE47D88DFAE3}"/>
              </a:ext>
            </a:extLst>
          </p:cNvPr>
          <p:cNvSpPr txBox="1"/>
          <p:nvPr/>
        </p:nvSpPr>
        <p:spPr>
          <a:xfrm>
            <a:off x="48392" y="292803"/>
            <a:ext cx="6331083" cy="1292662"/>
          </a:xfrm>
          <a:prstGeom prst="rect">
            <a:avLst/>
          </a:prstGeom>
          <a:solidFill>
            <a:schemeClr val="bg1">
              <a:lumMod val="95000"/>
            </a:schemeClr>
          </a:solidFill>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hr-HR" sz="1400" b="1" err="1">
                <a:ea typeface="+mn-lt"/>
                <a:cs typeface="+mn-lt"/>
              </a:rPr>
              <a:t>Outcomes</a:t>
            </a:r>
            <a:endParaRPr lang="hr-HR" sz="1400" b="1">
              <a:ea typeface="+mn-lt"/>
              <a:cs typeface="+mn-lt"/>
            </a:endParaRPr>
          </a:p>
          <a:p>
            <a:endParaRPr lang="hr-HR" sz="800" b="1" dirty="0">
              <a:latin typeface="Source Sans Pro" panose="020B0503030403020204" pitchFamily="34" charset="0"/>
              <a:ea typeface="Source Sans Pro" panose="020B0503030403020204" pitchFamily="34" charset="0"/>
            </a:endParaRPr>
          </a:p>
          <a:p>
            <a:r>
              <a:rPr lang="en-GB" sz="1400" dirty="0">
                <a:ea typeface="+mn-lt"/>
                <a:cs typeface="+mn-lt"/>
              </a:rPr>
              <a:t>Treatment failure (the need for rescue oral steroids) in the randomised population and in the subset who initiated the study inhaler, unscheduled physician visits, unscheduled acute care, emergency department or hospital visits, serious and non-serious adverse events, and duration of exacerbation. </a:t>
            </a:r>
            <a:endParaRPr lang="en-GB" dirty="0"/>
          </a:p>
        </p:txBody>
      </p:sp>
      <p:sp>
        <p:nvSpPr>
          <p:cNvPr id="6" name="TextBox 20">
            <a:extLst>
              <a:ext uri="{FF2B5EF4-FFF2-40B4-BE49-F238E27FC236}">
                <a16:creationId xmlns:a16="http://schemas.microsoft.com/office/drawing/2014/main" id="{AC928F1E-8678-47A0-8848-65901AC4D499}"/>
              </a:ext>
            </a:extLst>
          </p:cNvPr>
          <p:cNvSpPr txBox="1"/>
          <p:nvPr/>
        </p:nvSpPr>
        <p:spPr>
          <a:xfrm>
            <a:off x="6756462" y="513530"/>
            <a:ext cx="5323404" cy="307777"/>
          </a:xfrm>
          <a:custGeom>
            <a:avLst/>
            <a:gdLst>
              <a:gd name="connsiteX0" fmla="*/ 0 w 5323404"/>
              <a:gd name="connsiteY0" fmla="*/ 0 h 307777"/>
              <a:gd name="connsiteX1" fmla="*/ 718660 w 5323404"/>
              <a:gd name="connsiteY1" fmla="*/ 0 h 307777"/>
              <a:gd name="connsiteX2" fmla="*/ 1437319 w 5323404"/>
              <a:gd name="connsiteY2" fmla="*/ 0 h 307777"/>
              <a:gd name="connsiteX3" fmla="*/ 1943042 w 5323404"/>
              <a:gd name="connsiteY3" fmla="*/ 0 h 307777"/>
              <a:gd name="connsiteX4" fmla="*/ 2714936 w 5323404"/>
              <a:gd name="connsiteY4" fmla="*/ 0 h 307777"/>
              <a:gd name="connsiteX5" fmla="*/ 3433596 w 5323404"/>
              <a:gd name="connsiteY5" fmla="*/ 0 h 307777"/>
              <a:gd name="connsiteX6" fmla="*/ 3992553 w 5323404"/>
              <a:gd name="connsiteY6" fmla="*/ 0 h 307777"/>
              <a:gd name="connsiteX7" fmla="*/ 4604744 w 5323404"/>
              <a:gd name="connsiteY7" fmla="*/ 0 h 307777"/>
              <a:gd name="connsiteX8" fmla="*/ 5323404 w 5323404"/>
              <a:gd name="connsiteY8" fmla="*/ 0 h 307777"/>
              <a:gd name="connsiteX9" fmla="*/ 5323404 w 5323404"/>
              <a:gd name="connsiteY9" fmla="*/ 307777 h 307777"/>
              <a:gd name="connsiteX10" fmla="*/ 4711213 w 5323404"/>
              <a:gd name="connsiteY10" fmla="*/ 307777 h 307777"/>
              <a:gd name="connsiteX11" fmla="*/ 4205489 w 5323404"/>
              <a:gd name="connsiteY11" fmla="*/ 307777 h 307777"/>
              <a:gd name="connsiteX12" fmla="*/ 3433596 w 5323404"/>
              <a:gd name="connsiteY12" fmla="*/ 307777 h 307777"/>
              <a:gd name="connsiteX13" fmla="*/ 2927872 w 5323404"/>
              <a:gd name="connsiteY13" fmla="*/ 307777 h 307777"/>
              <a:gd name="connsiteX14" fmla="*/ 2262447 w 5323404"/>
              <a:gd name="connsiteY14" fmla="*/ 307777 h 307777"/>
              <a:gd name="connsiteX15" fmla="*/ 1756723 w 5323404"/>
              <a:gd name="connsiteY15" fmla="*/ 307777 h 307777"/>
              <a:gd name="connsiteX16" fmla="*/ 1197766 w 5323404"/>
              <a:gd name="connsiteY16" fmla="*/ 307777 h 307777"/>
              <a:gd name="connsiteX17" fmla="*/ 0 w 5323404"/>
              <a:gd name="connsiteY17" fmla="*/ 307777 h 307777"/>
              <a:gd name="connsiteX18" fmla="*/ 0 w 5323404"/>
              <a:gd name="connsiteY18" fmla="*/ 0 h 307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323404" h="307777" extrusionOk="0">
                <a:moveTo>
                  <a:pt x="0" y="0"/>
                </a:moveTo>
                <a:cubicBezTo>
                  <a:pt x="247616" y="-29836"/>
                  <a:pt x="420422" y="8981"/>
                  <a:pt x="718660" y="0"/>
                </a:cubicBezTo>
                <a:cubicBezTo>
                  <a:pt x="1016898" y="-8981"/>
                  <a:pt x="1266773" y="-13770"/>
                  <a:pt x="1437319" y="0"/>
                </a:cubicBezTo>
                <a:cubicBezTo>
                  <a:pt x="1607865" y="13770"/>
                  <a:pt x="1721379" y="9236"/>
                  <a:pt x="1943042" y="0"/>
                </a:cubicBezTo>
                <a:cubicBezTo>
                  <a:pt x="2164705" y="-9236"/>
                  <a:pt x="2499551" y="11706"/>
                  <a:pt x="2714936" y="0"/>
                </a:cubicBezTo>
                <a:cubicBezTo>
                  <a:pt x="2930321" y="-11706"/>
                  <a:pt x="3120110" y="6899"/>
                  <a:pt x="3433596" y="0"/>
                </a:cubicBezTo>
                <a:cubicBezTo>
                  <a:pt x="3747082" y="-6899"/>
                  <a:pt x="3869776" y="-25770"/>
                  <a:pt x="3992553" y="0"/>
                </a:cubicBezTo>
                <a:cubicBezTo>
                  <a:pt x="4115330" y="25770"/>
                  <a:pt x="4315722" y="16173"/>
                  <a:pt x="4604744" y="0"/>
                </a:cubicBezTo>
                <a:cubicBezTo>
                  <a:pt x="4893766" y="-16173"/>
                  <a:pt x="5084485" y="-32310"/>
                  <a:pt x="5323404" y="0"/>
                </a:cubicBezTo>
                <a:cubicBezTo>
                  <a:pt x="5330980" y="81645"/>
                  <a:pt x="5319793" y="176299"/>
                  <a:pt x="5323404" y="307777"/>
                </a:cubicBezTo>
                <a:cubicBezTo>
                  <a:pt x="5198991" y="294391"/>
                  <a:pt x="4941680" y="309755"/>
                  <a:pt x="4711213" y="307777"/>
                </a:cubicBezTo>
                <a:cubicBezTo>
                  <a:pt x="4480746" y="305799"/>
                  <a:pt x="4372659" y="315463"/>
                  <a:pt x="4205489" y="307777"/>
                </a:cubicBezTo>
                <a:cubicBezTo>
                  <a:pt x="4038319" y="300091"/>
                  <a:pt x="3625243" y="312752"/>
                  <a:pt x="3433596" y="307777"/>
                </a:cubicBezTo>
                <a:cubicBezTo>
                  <a:pt x="3241949" y="302802"/>
                  <a:pt x="3067769" y="316497"/>
                  <a:pt x="2927872" y="307777"/>
                </a:cubicBezTo>
                <a:cubicBezTo>
                  <a:pt x="2787975" y="299057"/>
                  <a:pt x="2397954" y="278777"/>
                  <a:pt x="2262447" y="307777"/>
                </a:cubicBezTo>
                <a:cubicBezTo>
                  <a:pt x="2126940" y="336777"/>
                  <a:pt x="1896351" y="295660"/>
                  <a:pt x="1756723" y="307777"/>
                </a:cubicBezTo>
                <a:cubicBezTo>
                  <a:pt x="1617095" y="319894"/>
                  <a:pt x="1446812" y="329535"/>
                  <a:pt x="1197766" y="307777"/>
                </a:cubicBezTo>
                <a:cubicBezTo>
                  <a:pt x="948720" y="286019"/>
                  <a:pt x="329971" y="352410"/>
                  <a:pt x="0" y="307777"/>
                </a:cubicBezTo>
                <a:cubicBezTo>
                  <a:pt x="-290" y="173477"/>
                  <a:pt x="-13608" y="72269"/>
                  <a:pt x="0" y="0"/>
                </a:cubicBezTo>
                <a:close/>
              </a:path>
            </a:pathLst>
          </a:custGeom>
          <a:noFill/>
          <a:ln w="19050">
            <a:solidFill>
              <a:srgbClr val="002D64"/>
            </a:solidFill>
            <a:extLst>
              <a:ext uri="{C807C97D-BFC1-408E-A445-0C87EB9F89A2}">
                <ask:lineSketchStyleProps xmlns:ask="http://schemas.microsoft.com/office/drawing/2018/sketchyshapes" sd="1100333653">
                  <a:prstGeom prst="rect">
                    <a:avLst/>
                  </a:prstGeom>
                  <ask:type>
                    <ask:lineSketchFreehand/>
                  </ask:type>
                </ask:lineSketchStyleProps>
              </a:ext>
            </a:extLst>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AU" sz="1400" dirty="0">
                <a:solidFill>
                  <a:srgbClr val="444444"/>
                </a:solidFill>
                <a:effectLst/>
                <a:ea typeface="+mn-lt"/>
                <a:cs typeface="+mn-lt"/>
              </a:rPr>
              <a:t>This </a:t>
            </a:r>
            <a:r>
              <a:rPr lang="en-AU" sz="1400" dirty="0">
                <a:solidFill>
                  <a:srgbClr val="444444"/>
                </a:solidFill>
                <a:ea typeface="+mn-lt"/>
                <a:cs typeface="+mn-lt"/>
              </a:rPr>
              <a:t>section </a:t>
            </a:r>
            <a:r>
              <a:rPr lang="en-AU" sz="1400" dirty="0">
                <a:solidFill>
                  <a:srgbClr val="444444"/>
                </a:solidFill>
                <a:effectLst/>
                <a:ea typeface="+mn-lt"/>
                <a:cs typeface="+mn-lt"/>
              </a:rPr>
              <a:t>should list </a:t>
            </a:r>
            <a:r>
              <a:rPr lang="en-AU" sz="1400" dirty="0">
                <a:solidFill>
                  <a:srgbClr val="444444"/>
                </a:solidFill>
                <a:ea typeface="+mn-lt"/>
                <a:cs typeface="+mn-lt"/>
              </a:rPr>
              <a:t>the </a:t>
            </a:r>
            <a:r>
              <a:rPr lang="en-AU" sz="1400" b="1" dirty="0">
                <a:solidFill>
                  <a:srgbClr val="444444"/>
                </a:solidFill>
                <a:ea typeface="+mn-lt"/>
                <a:cs typeface="+mn-lt"/>
              </a:rPr>
              <a:t>outcomes</a:t>
            </a:r>
            <a:r>
              <a:rPr lang="en-AU" sz="1400" dirty="0">
                <a:solidFill>
                  <a:srgbClr val="444444"/>
                </a:solidFill>
                <a:ea typeface="+mn-lt"/>
                <a:cs typeface="+mn-lt"/>
              </a:rPr>
              <a:t> </a:t>
            </a:r>
            <a:r>
              <a:rPr lang="en-AU" sz="1400" dirty="0">
                <a:solidFill>
                  <a:srgbClr val="444444"/>
                </a:solidFill>
                <a:effectLst/>
                <a:ea typeface="+mn-lt"/>
                <a:cs typeface="+mn-lt"/>
              </a:rPr>
              <a:t>of </a:t>
            </a:r>
            <a:r>
              <a:rPr lang="en-AU" sz="1400" dirty="0">
                <a:solidFill>
                  <a:srgbClr val="444444"/>
                </a:solidFill>
                <a:ea typeface="+mn-lt"/>
                <a:cs typeface="+mn-lt"/>
              </a:rPr>
              <a:t>interest for </a:t>
            </a:r>
            <a:r>
              <a:rPr lang="en-AU" sz="1400" dirty="0">
                <a:solidFill>
                  <a:srgbClr val="444444"/>
                </a:solidFill>
                <a:effectLst/>
                <a:ea typeface="+mn-lt"/>
                <a:cs typeface="+mn-lt"/>
              </a:rPr>
              <a:t>the </a:t>
            </a:r>
            <a:r>
              <a:rPr lang="en-AU" sz="1400" dirty="0">
                <a:solidFill>
                  <a:srgbClr val="444444"/>
                </a:solidFill>
                <a:ea typeface="+mn-lt"/>
                <a:cs typeface="+mn-lt"/>
              </a:rPr>
              <a:t>review</a:t>
            </a:r>
            <a:r>
              <a:rPr lang="en-AU" sz="1400" dirty="0">
                <a:solidFill>
                  <a:srgbClr val="444444"/>
                </a:solidFill>
                <a:effectLst/>
                <a:ea typeface="+mn-lt"/>
                <a:cs typeface="+mn-lt"/>
              </a:rPr>
              <a:t>.</a:t>
            </a:r>
            <a:endParaRPr lang="en-US" dirty="0">
              <a:solidFill>
                <a:srgbClr val="444444"/>
              </a:solidFill>
              <a:ea typeface="+mn-lt"/>
              <a:cs typeface="+mn-lt"/>
            </a:endParaRPr>
          </a:p>
        </p:txBody>
      </p:sp>
      <p:pic>
        <p:nvPicPr>
          <p:cNvPr id="8" name="Graphic 21" descr="Information with solid fill">
            <a:extLst>
              <a:ext uri="{FF2B5EF4-FFF2-40B4-BE49-F238E27FC236}">
                <a16:creationId xmlns:a16="http://schemas.microsoft.com/office/drawing/2014/main" id="{5E31D63A-9409-4BA3-BD63-1292F28EE18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90522" y="297716"/>
            <a:ext cx="457200" cy="457200"/>
          </a:xfrm>
          <a:prstGeom prst="rect">
            <a:avLst/>
          </a:prstGeom>
        </p:spPr>
      </p:pic>
    </p:spTree>
    <p:extLst>
      <p:ext uri="{BB962C8B-B14F-4D97-AF65-F5344CB8AC3E}">
        <p14:creationId xmlns:p14="http://schemas.microsoft.com/office/powerpoint/2010/main" val="461556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0A0A44F-9D47-4F07-97D8-3BD9D2EB8A32}"/>
              </a:ext>
            </a:extLst>
          </p:cNvPr>
          <p:cNvSpPr txBox="1"/>
          <p:nvPr/>
        </p:nvSpPr>
        <p:spPr>
          <a:xfrm>
            <a:off x="6761560" y="88042"/>
            <a:ext cx="5332020" cy="3785652"/>
          </a:xfrm>
          <a:custGeom>
            <a:avLst/>
            <a:gdLst>
              <a:gd name="connsiteX0" fmla="*/ 0 w 5332020"/>
              <a:gd name="connsiteY0" fmla="*/ 0 h 3785652"/>
              <a:gd name="connsiteX1" fmla="*/ 666503 w 5332020"/>
              <a:gd name="connsiteY1" fmla="*/ 0 h 3785652"/>
              <a:gd name="connsiteX2" fmla="*/ 1386325 w 5332020"/>
              <a:gd name="connsiteY2" fmla="*/ 0 h 3785652"/>
              <a:gd name="connsiteX3" fmla="*/ 1999508 w 5332020"/>
              <a:gd name="connsiteY3" fmla="*/ 0 h 3785652"/>
              <a:gd name="connsiteX4" fmla="*/ 2719330 w 5332020"/>
              <a:gd name="connsiteY4" fmla="*/ 0 h 3785652"/>
              <a:gd name="connsiteX5" fmla="*/ 3439153 w 5332020"/>
              <a:gd name="connsiteY5" fmla="*/ 0 h 3785652"/>
              <a:gd name="connsiteX6" fmla="*/ 3945695 w 5332020"/>
              <a:gd name="connsiteY6" fmla="*/ 0 h 3785652"/>
              <a:gd name="connsiteX7" fmla="*/ 4505557 w 5332020"/>
              <a:gd name="connsiteY7" fmla="*/ 0 h 3785652"/>
              <a:gd name="connsiteX8" fmla="*/ 5332020 w 5332020"/>
              <a:gd name="connsiteY8" fmla="*/ 0 h 3785652"/>
              <a:gd name="connsiteX9" fmla="*/ 5332020 w 5332020"/>
              <a:gd name="connsiteY9" fmla="*/ 706655 h 3785652"/>
              <a:gd name="connsiteX10" fmla="*/ 5332020 w 5332020"/>
              <a:gd name="connsiteY10" fmla="*/ 1261884 h 3785652"/>
              <a:gd name="connsiteX11" fmla="*/ 5332020 w 5332020"/>
              <a:gd name="connsiteY11" fmla="*/ 1930683 h 3785652"/>
              <a:gd name="connsiteX12" fmla="*/ 5332020 w 5332020"/>
              <a:gd name="connsiteY12" fmla="*/ 2485911 h 3785652"/>
              <a:gd name="connsiteX13" fmla="*/ 5332020 w 5332020"/>
              <a:gd name="connsiteY13" fmla="*/ 3154710 h 3785652"/>
              <a:gd name="connsiteX14" fmla="*/ 5332020 w 5332020"/>
              <a:gd name="connsiteY14" fmla="*/ 3785652 h 3785652"/>
              <a:gd name="connsiteX15" fmla="*/ 4718838 w 5332020"/>
              <a:gd name="connsiteY15" fmla="*/ 3785652 h 3785652"/>
              <a:gd name="connsiteX16" fmla="*/ 4052335 w 5332020"/>
              <a:gd name="connsiteY16" fmla="*/ 3785652 h 3785652"/>
              <a:gd name="connsiteX17" fmla="*/ 3492473 w 5332020"/>
              <a:gd name="connsiteY17" fmla="*/ 3785652 h 3785652"/>
              <a:gd name="connsiteX18" fmla="*/ 2985931 w 5332020"/>
              <a:gd name="connsiteY18" fmla="*/ 3785652 h 3785652"/>
              <a:gd name="connsiteX19" fmla="*/ 2212788 w 5332020"/>
              <a:gd name="connsiteY19" fmla="*/ 3785652 h 3785652"/>
              <a:gd name="connsiteX20" fmla="*/ 1492966 w 5332020"/>
              <a:gd name="connsiteY20" fmla="*/ 3785652 h 3785652"/>
              <a:gd name="connsiteX21" fmla="*/ 826463 w 5332020"/>
              <a:gd name="connsiteY21" fmla="*/ 3785652 h 3785652"/>
              <a:gd name="connsiteX22" fmla="*/ 0 w 5332020"/>
              <a:gd name="connsiteY22" fmla="*/ 3785652 h 3785652"/>
              <a:gd name="connsiteX23" fmla="*/ 0 w 5332020"/>
              <a:gd name="connsiteY23" fmla="*/ 3078997 h 3785652"/>
              <a:gd name="connsiteX24" fmla="*/ 0 w 5332020"/>
              <a:gd name="connsiteY24" fmla="*/ 2448055 h 3785652"/>
              <a:gd name="connsiteX25" fmla="*/ 0 w 5332020"/>
              <a:gd name="connsiteY25" fmla="*/ 1930683 h 3785652"/>
              <a:gd name="connsiteX26" fmla="*/ 0 w 5332020"/>
              <a:gd name="connsiteY26" fmla="*/ 1337597 h 3785652"/>
              <a:gd name="connsiteX27" fmla="*/ 0 w 5332020"/>
              <a:gd name="connsiteY27" fmla="*/ 744512 h 3785652"/>
              <a:gd name="connsiteX28" fmla="*/ 0 w 5332020"/>
              <a:gd name="connsiteY28" fmla="*/ 0 h 3785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332020" h="3785652" extrusionOk="0">
                <a:moveTo>
                  <a:pt x="0" y="0"/>
                </a:moveTo>
                <a:cubicBezTo>
                  <a:pt x="300920" y="-12183"/>
                  <a:pt x="439785" y="9394"/>
                  <a:pt x="666503" y="0"/>
                </a:cubicBezTo>
                <a:cubicBezTo>
                  <a:pt x="893221" y="-9394"/>
                  <a:pt x="1175456" y="-30616"/>
                  <a:pt x="1386325" y="0"/>
                </a:cubicBezTo>
                <a:cubicBezTo>
                  <a:pt x="1597194" y="30616"/>
                  <a:pt x="1765128" y="22478"/>
                  <a:pt x="1999508" y="0"/>
                </a:cubicBezTo>
                <a:cubicBezTo>
                  <a:pt x="2233888" y="-22478"/>
                  <a:pt x="2387404" y="-29143"/>
                  <a:pt x="2719330" y="0"/>
                </a:cubicBezTo>
                <a:cubicBezTo>
                  <a:pt x="3051256" y="29143"/>
                  <a:pt x="3282799" y="34897"/>
                  <a:pt x="3439153" y="0"/>
                </a:cubicBezTo>
                <a:cubicBezTo>
                  <a:pt x="3595507" y="-34897"/>
                  <a:pt x="3771393" y="-9027"/>
                  <a:pt x="3945695" y="0"/>
                </a:cubicBezTo>
                <a:cubicBezTo>
                  <a:pt x="4119997" y="9027"/>
                  <a:pt x="4340811" y="-16229"/>
                  <a:pt x="4505557" y="0"/>
                </a:cubicBezTo>
                <a:cubicBezTo>
                  <a:pt x="4670303" y="16229"/>
                  <a:pt x="5115320" y="-6268"/>
                  <a:pt x="5332020" y="0"/>
                </a:cubicBezTo>
                <a:cubicBezTo>
                  <a:pt x="5348761" y="286010"/>
                  <a:pt x="5347920" y="401594"/>
                  <a:pt x="5332020" y="706655"/>
                </a:cubicBezTo>
                <a:cubicBezTo>
                  <a:pt x="5316120" y="1011717"/>
                  <a:pt x="5315203" y="1021016"/>
                  <a:pt x="5332020" y="1261884"/>
                </a:cubicBezTo>
                <a:cubicBezTo>
                  <a:pt x="5348837" y="1502752"/>
                  <a:pt x="5308892" y="1612366"/>
                  <a:pt x="5332020" y="1930683"/>
                </a:cubicBezTo>
                <a:cubicBezTo>
                  <a:pt x="5355148" y="2249000"/>
                  <a:pt x="5327405" y="2372470"/>
                  <a:pt x="5332020" y="2485911"/>
                </a:cubicBezTo>
                <a:cubicBezTo>
                  <a:pt x="5336635" y="2599352"/>
                  <a:pt x="5319542" y="2847182"/>
                  <a:pt x="5332020" y="3154710"/>
                </a:cubicBezTo>
                <a:cubicBezTo>
                  <a:pt x="5344498" y="3462238"/>
                  <a:pt x="5328414" y="3591502"/>
                  <a:pt x="5332020" y="3785652"/>
                </a:cubicBezTo>
                <a:cubicBezTo>
                  <a:pt x="5123539" y="3765568"/>
                  <a:pt x="4897249" y="3771570"/>
                  <a:pt x="4718838" y="3785652"/>
                </a:cubicBezTo>
                <a:cubicBezTo>
                  <a:pt x="4540427" y="3799734"/>
                  <a:pt x="4350414" y="3766553"/>
                  <a:pt x="4052335" y="3785652"/>
                </a:cubicBezTo>
                <a:cubicBezTo>
                  <a:pt x="3754256" y="3804751"/>
                  <a:pt x="3693601" y="3778751"/>
                  <a:pt x="3492473" y="3785652"/>
                </a:cubicBezTo>
                <a:cubicBezTo>
                  <a:pt x="3291345" y="3792553"/>
                  <a:pt x="3131417" y="3769607"/>
                  <a:pt x="2985931" y="3785652"/>
                </a:cubicBezTo>
                <a:cubicBezTo>
                  <a:pt x="2840445" y="3801697"/>
                  <a:pt x="2373271" y="3761936"/>
                  <a:pt x="2212788" y="3785652"/>
                </a:cubicBezTo>
                <a:cubicBezTo>
                  <a:pt x="2052305" y="3809368"/>
                  <a:pt x="1780056" y="3806611"/>
                  <a:pt x="1492966" y="3785652"/>
                </a:cubicBezTo>
                <a:cubicBezTo>
                  <a:pt x="1205876" y="3764693"/>
                  <a:pt x="1137341" y="3813805"/>
                  <a:pt x="826463" y="3785652"/>
                </a:cubicBezTo>
                <a:cubicBezTo>
                  <a:pt x="515585" y="3757499"/>
                  <a:pt x="385855" y="3813275"/>
                  <a:pt x="0" y="3785652"/>
                </a:cubicBezTo>
                <a:cubicBezTo>
                  <a:pt x="-3260" y="3584712"/>
                  <a:pt x="-25909" y="3253913"/>
                  <a:pt x="0" y="3078997"/>
                </a:cubicBezTo>
                <a:cubicBezTo>
                  <a:pt x="25909" y="2904081"/>
                  <a:pt x="7561" y="2681820"/>
                  <a:pt x="0" y="2448055"/>
                </a:cubicBezTo>
                <a:cubicBezTo>
                  <a:pt x="-7561" y="2214290"/>
                  <a:pt x="17073" y="2151635"/>
                  <a:pt x="0" y="1930683"/>
                </a:cubicBezTo>
                <a:cubicBezTo>
                  <a:pt x="-17073" y="1709731"/>
                  <a:pt x="17318" y="1616885"/>
                  <a:pt x="0" y="1337597"/>
                </a:cubicBezTo>
                <a:cubicBezTo>
                  <a:pt x="-17318" y="1058309"/>
                  <a:pt x="-26853" y="897351"/>
                  <a:pt x="0" y="744512"/>
                </a:cubicBezTo>
                <a:cubicBezTo>
                  <a:pt x="26853" y="591674"/>
                  <a:pt x="8654" y="312569"/>
                  <a:pt x="0" y="0"/>
                </a:cubicBezTo>
                <a:close/>
              </a:path>
            </a:pathLst>
          </a:custGeom>
          <a:noFill/>
          <a:ln w="19050" cap="rnd">
            <a:solidFill>
              <a:srgbClr val="002D64"/>
            </a:solidFill>
            <a:extLst>
              <a:ext uri="{C807C97D-BFC1-408E-A445-0C87EB9F89A2}">
                <ask:lineSketchStyleProps xmlns:ask="http://schemas.microsoft.com/office/drawing/2018/sketchyshapes" sd="3978221683">
                  <a:prstGeom prst="rect">
                    <a:avLst/>
                  </a:prstGeom>
                  <ask:type>
                    <ask:lineSketchFreehand/>
                  </ask:type>
                </ask:lineSketchStyleProps>
              </a:ext>
            </a:extLst>
          </a:ln>
        </p:spPr>
        <p:txBody>
          <a:bodyPr wrap="square" lIns="91440" tIns="45720" rIns="91440" bIns="45720" rtlCol="0" anchor="t">
            <a:spAutoFit/>
          </a:bodyPr>
          <a:lstStyle/>
          <a:p>
            <a:r>
              <a:rPr lang="en-AU" sz="1400" dirty="0">
                <a:effectLst/>
                <a:ea typeface="+mn-lt"/>
                <a:cs typeface="+mn-lt"/>
              </a:rPr>
              <a:t>In </a:t>
            </a:r>
            <a:r>
              <a:rPr lang="en-AU" sz="1400" dirty="0">
                <a:ea typeface="+mn-lt"/>
                <a:cs typeface="+mn-lt"/>
              </a:rPr>
              <a:t>the </a:t>
            </a:r>
            <a:r>
              <a:rPr lang="en-AU" sz="1400" b="1" dirty="0">
                <a:ea typeface="+mn-lt"/>
                <a:cs typeface="+mn-lt"/>
              </a:rPr>
              <a:t>Synthesis of </a:t>
            </a:r>
            <a:r>
              <a:rPr lang="en-AU" sz="1400" b="1" dirty="0">
                <a:effectLst/>
                <a:ea typeface="+mn-lt"/>
                <a:cs typeface="+mn-lt"/>
              </a:rPr>
              <a:t>results</a:t>
            </a:r>
            <a:r>
              <a:rPr lang="en-AU" sz="1400" dirty="0">
                <a:effectLst/>
                <a:ea typeface="+mn-lt"/>
                <a:cs typeface="+mn-lt"/>
              </a:rPr>
              <a:t>, </a:t>
            </a:r>
            <a:r>
              <a:rPr lang="en-AU" sz="1400" dirty="0">
                <a:ea typeface="+mn-lt"/>
                <a:cs typeface="+mn-lt"/>
              </a:rPr>
              <a:t>you </a:t>
            </a:r>
            <a:r>
              <a:rPr lang="en-AU" sz="1400" dirty="0">
                <a:effectLst/>
                <a:ea typeface="+mn-lt"/>
                <a:cs typeface="+mn-lt"/>
              </a:rPr>
              <a:t>should then give the results for the main outcomes as specified in the protocol, including adverse effects.</a:t>
            </a:r>
            <a:r>
              <a:rPr lang="en-AU" sz="1400" dirty="0">
                <a:ea typeface="+mn-lt"/>
                <a:cs typeface="+mn-lt"/>
              </a:rPr>
              <a:t> </a:t>
            </a:r>
            <a:endParaRPr lang="en-US" dirty="0"/>
          </a:p>
          <a:p>
            <a:endParaRPr lang="hr-HR" sz="800" dirty="0">
              <a:latin typeface="Book Antiqua" panose="02040602050305030304" pitchFamily="18" charset="0"/>
              <a:ea typeface="Calibri" panose="020F0502020204030204" pitchFamily="34" charset="0"/>
              <a:cs typeface="Times New Roman" panose="02020603050405020304" pitchFamily="18" charset="0"/>
            </a:endParaRPr>
          </a:p>
          <a:p>
            <a:r>
              <a:rPr lang="en-AU" sz="1400" dirty="0">
                <a:effectLst/>
                <a:ea typeface="+mn-lt"/>
                <a:cs typeface="+mn-lt"/>
              </a:rPr>
              <a:t>Specify numbers of studies and participants, as well as the certainty of evidence for all outcomes. Make sure when you give your results that you give both the numerical results (if there’s a meta-analysis or a single study), as well as a narrative interpretation, to ensure that readers unfamiliar with statistics still get your message. Do not emphasize statistical significance, but describe the results in terms of magnitude, direction, and certainty. If you’re giving numerical results, make sure they’re the same as in the full review, with a confidence interval. You may wish to present both absolute and relative effects to assist understanding. Convert any standardized mean differences to more meaningful units on a scale.</a:t>
            </a:r>
            <a:endParaRPr lang="hr-HR" dirty="0">
              <a:ea typeface="+mn-lt"/>
              <a:cs typeface="+mn-lt"/>
            </a:endParaRPr>
          </a:p>
          <a:p>
            <a:endParaRPr lang="hr-HR" sz="800" dirty="0">
              <a:latin typeface="Book Antiqua" panose="02040602050305030304" pitchFamily="18" charset="0"/>
              <a:ea typeface="Calibri" panose="020F0502020204030204" pitchFamily="34" charset="0"/>
              <a:cs typeface="Times New Roman" panose="02020603050405020304" pitchFamily="18" charset="0"/>
            </a:endParaRPr>
          </a:p>
          <a:p>
            <a:r>
              <a:rPr lang="en-AU" sz="1400" dirty="0">
                <a:effectLst/>
                <a:ea typeface="+mn-lt"/>
                <a:cs typeface="+mn-lt"/>
              </a:rPr>
              <a:t>Use standard narrative statements for describing the results of the review</a:t>
            </a:r>
            <a:r>
              <a:rPr lang="en-AU" sz="1400" dirty="0">
                <a:ea typeface="+mn-lt"/>
                <a:cs typeface="+mn-lt"/>
              </a:rPr>
              <a:t> (see Cochrane Handbook </a:t>
            </a:r>
            <a:r>
              <a:rPr lang="en-AU" sz="1400" dirty="0">
                <a:ea typeface="+mn-lt"/>
                <a:cs typeface="+mn-lt"/>
                <a:hlinkClick r:id="rId2">
                  <a:extLst>
                    <a:ext uri="{A12FA001-AC4F-418D-AE19-62706E023703}">
                      <ahyp:hlinkClr xmlns:ahyp="http://schemas.microsoft.com/office/drawing/2018/hyperlinkcolor" val="tx"/>
                    </a:ext>
                  </a:extLst>
                </a:hlinkClick>
              </a:rPr>
              <a:t>Table 15.6.b</a:t>
            </a:r>
            <a:r>
              <a:rPr lang="en-AU" sz="1400" dirty="0">
                <a:ea typeface="+mn-lt"/>
                <a:cs typeface="+mn-lt"/>
              </a:rPr>
              <a:t>), </a:t>
            </a:r>
            <a:r>
              <a:rPr lang="en-AU" sz="1400" dirty="0">
                <a:effectLst/>
                <a:ea typeface="+mn-lt"/>
                <a:cs typeface="+mn-lt"/>
              </a:rPr>
              <a:t>based on the effect size and certainty of the evidence.</a:t>
            </a:r>
            <a:r>
              <a:rPr lang="en-AU" sz="1400" dirty="0">
                <a:ea typeface="+mn-lt"/>
                <a:cs typeface="+mn-lt"/>
              </a:rPr>
              <a:t> </a:t>
            </a:r>
            <a:endParaRPr lang="en-GB" dirty="0"/>
          </a:p>
        </p:txBody>
      </p:sp>
      <p:sp>
        <p:nvSpPr>
          <p:cNvPr id="9" name="TextBox 8">
            <a:extLst>
              <a:ext uri="{FF2B5EF4-FFF2-40B4-BE49-F238E27FC236}">
                <a16:creationId xmlns:a16="http://schemas.microsoft.com/office/drawing/2014/main" id="{DD8B08F1-32E3-4189-AA8E-6D811F5453B6}"/>
              </a:ext>
            </a:extLst>
          </p:cNvPr>
          <p:cNvSpPr txBox="1"/>
          <p:nvPr/>
        </p:nvSpPr>
        <p:spPr>
          <a:xfrm>
            <a:off x="6747912" y="4064910"/>
            <a:ext cx="5388618" cy="523220"/>
          </a:xfrm>
          <a:custGeom>
            <a:avLst/>
            <a:gdLst>
              <a:gd name="connsiteX0" fmla="*/ 0 w 5388618"/>
              <a:gd name="connsiteY0" fmla="*/ 0 h 523220"/>
              <a:gd name="connsiteX1" fmla="*/ 781350 w 5388618"/>
              <a:gd name="connsiteY1" fmla="*/ 0 h 523220"/>
              <a:gd name="connsiteX2" fmla="*/ 1293268 w 5388618"/>
              <a:gd name="connsiteY2" fmla="*/ 0 h 523220"/>
              <a:gd name="connsiteX3" fmla="*/ 1912959 w 5388618"/>
              <a:gd name="connsiteY3" fmla="*/ 0 h 523220"/>
              <a:gd name="connsiteX4" fmla="*/ 2532650 w 5388618"/>
              <a:gd name="connsiteY4" fmla="*/ 0 h 523220"/>
              <a:gd name="connsiteX5" fmla="*/ 3044569 w 5388618"/>
              <a:gd name="connsiteY5" fmla="*/ 0 h 523220"/>
              <a:gd name="connsiteX6" fmla="*/ 3772033 w 5388618"/>
              <a:gd name="connsiteY6" fmla="*/ 0 h 523220"/>
              <a:gd name="connsiteX7" fmla="*/ 4445610 w 5388618"/>
              <a:gd name="connsiteY7" fmla="*/ 0 h 523220"/>
              <a:gd name="connsiteX8" fmla="*/ 5388618 w 5388618"/>
              <a:gd name="connsiteY8" fmla="*/ 0 h 523220"/>
              <a:gd name="connsiteX9" fmla="*/ 5388618 w 5388618"/>
              <a:gd name="connsiteY9" fmla="*/ 523220 h 523220"/>
              <a:gd name="connsiteX10" fmla="*/ 4768927 w 5388618"/>
              <a:gd name="connsiteY10" fmla="*/ 523220 h 523220"/>
              <a:gd name="connsiteX11" fmla="*/ 4041464 w 5388618"/>
              <a:gd name="connsiteY11" fmla="*/ 523220 h 523220"/>
              <a:gd name="connsiteX12" fmla="*/ 3314000 w 5388618"/>
              <a:gd name="connsiteY12" fmla="*/ 523220 h 523220"/>
              <a:gd name="connsiteX13" fmla="*/ 2802081 w 5388618"/>
              <a:gd name="connsiteY13" fmla="*/ 523220 h 523220"/>
              <a:gd name="connsiteX14" fmla="*/ 2236276 w 5388618"/>
              <a:gd name="connsiteY14" fmla="*/ 523220 h 523220"/>
              <a:gd name="connsiteX15" fmla="*/ 1616585 w 5388618"/>
              <a:gd name="connsiteY15" fmla="*/ 523220 h 523220"/>
              <a:gd name="connsiteX16" fmla="*/ 1050781 w 5388618"/>
              <a:gd name="connsiteY16" fmla="*/ 523220 h 523220"/>
              <a:gd name="connsiteX17" fmla="*/ 0 w 5388618"/>
              <a:gd name="connsiteY17" fmla="*/ 523220 h 523220"/>
              <a:gd name="connsiteX18" fmla="*/ 0 w 5388618"/>
              <a:gd name="connsiteY18" fmla="*/ 0 h 52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388618" h="523220" extrusionOk="0">
                <a:moveTo>
                  <a:pt x="0" y="0"/>
                </a:moveTo>
                <a:cubicBezTo>
                  <a:pt x="362974" y="17134"/>
                  <a:pt x="502243" y="38511"/>
                  <a:pt x="781350" y="0"/>
                </a:cubicBezTo>
                <a:cubicBezTo>
                  <a:pt x="1060457" y="-38511"/>
                  <a:pt x="1058663" y="-7184"/>
                  <a:pt x="1293268" y="0"/>
                </a:cubicBezTo>
                <a:cubicBezTo>
                  <a:pt x="1527873" y="7184"/>
                  <a:pt x="1745681" y="-26438"/>
                  <a:pt x="1912959" y="0"/>
                </a:cubicBezTo>
                <a:cubicBezTo>
                  <a:pt x="2080237" y="26438"/>
                  <a:pt x="2339160" y="3025"/>
                  <a:pt x="2532650" y="0"/>
                </a:cubicBezTo>
                <a:cubicBezTo>
                  <a:pt x="2726140" y="-3025"/>
                  <a:pt x="2916883" y="2225"/>
                  <a:pt x="3044569" y="0"/>
                </a:cubicBezTo>
                <a:cubicBezTo>
                  <a:pt x="3172255" y="-2225"/>
                  <a:pt x="3496424" y="11552"/>
                  <a:pt x="3772033" y="0"/>
                </a:cubicBezTo>
                <a:cubicBezTo>
                  <a:pt x="4047642" y="-11552"/>
                  <a:pt x="4144487" y="-15419"/>
                  <a:pt x="4445610" y="0"/>
                </a:cubicBezTo>
                <a:cubicBezTo>
                  <a:pt x="4746733" y="15419"/>
                  <a:pt x="5003323" y="-41787"/>
                  <a:pt x="5388618" y="0"/>
                </a:cubicBezTo>
                <a:cubicBezTo>
                  <a:pt x="5395958" y="196627"/>
                  <a:pt x="5365438" y="404934"/>
                  <a:pt x="5388618" y="523220"/>
                </a:cubicBezTo>
                <a:cubicBezTo>
                  <a:pt x="5119428" y="539369"/>
                  <a:pt x="4989325" y="497785"/>
                  <a:pt x="4768927" y="523220"/>
                </a:cubicBezTo>
                <a:cubicBezTo>
                  <a:pt x="4548529" y="548655"/>
                  <a:pt x="4262584" y="553556"/>
                  <a:pt x="4041464" y="523220"/>
                </a:cubicBezTo>
                <a:cubicBezTo>
                  <a:pt x="3820344" y="492884"/>
                  <a:pt x="3550973" y="539979"/>
                  <a:pt x="3314000" y="523220"/>
                </a:cubicBezTo>
                <a:cubicBezTo>
                  <a:pt x="3077027" y="506461"/>
                  <a:pt x="2946736" y="538174"/>
                  <a:pt x="2802081" y="523220"/>
                </a:cubicBezTo>
                <a:cubicBezTo>
                  <a:pt x="2657426" y="508266"/>
                  <a:pt x="2434318" y="505052"/>
                  <a:pt x="2236276" y="523220"/>
                </a:cubicBezTo>
                <a:cubicBezTo>
                  <a:pt x="2038234" y="541388"/>
                  <a:pt x="1759778" y="519230"/>
                  <a:pt x="1616585" y="523220"/>
                </a:cubicBezTo>
                <a:cubicBezTo>
                  <a:pt x="1473392" y="527210"/>
                  <a:pt x="1326637" y="543297"/>
                  <a:pt x="1050781" y="523220"/>
                </a:cubicBezTo>
                <a:cubicBezTo>
                  <a:pt x="774925" y="503143"/>
                  <a:pt x="298825" y="489614"/>
                  <a:pt x="0" y="523220"/>
                </a:cubicBezTo>
                <a:cubicBezTo>
                  <a:pt x="21534" y="310682"/>
                  <a:pt x="4642" y="166897"/>
                  <a:pt x="0" y="0"/>
                </a:cubicBezTo>
                <a:close/>
              </a:path>
            </a:pathLst>
          </a:custGeom>
          <a:noFill/>
          <a:ln w="19050" cap="rnd">
            <a:solidFill>
              <a:srgbClr val="002D64"/>
            </a:solidFill>
            <a:extLst>
              <a:ext uri="{C807C97D-BFC1-408E-A445-0C87EB9F89A2}">
                <ask:lineSketchStyleProps xmlns:ask="http://schemas.microsoft.com/office/drawing/2018/sketchyshapes" sd="414578267">
                  <a:prstGeom prst="rect">
                    <a:avLst/>
                  </a:prstGeom>
                  <ask:type>
                    <ask:lineSketchFreehand/>
                  </ask:type>
                </ask:lineSketchStyleProps>
              </a:ext>
            </a:extLst>
          </a:ln>
        </p:spPr>
        <p:txBody>
          <a:bodyPr wrap="square" lIns="91440" tIns="45720" rIns="91440" bIns="45720" rtlCol="0" anchor="t">
            <a:spAutoFit/>
          </a:bodyPr>
          <a:lstStyle/>
          <a:p>
            <a:r>
              <a:rPr lang="en-AU" sz="1400" dirty="0">
                <a:ea typeface="+mn-lt"/>
                <a:cs typeface="+mn-lt"/>
              </a:rPr>
              <a:t>In the </a:t>
            </a:r>
            <a:r>
              <a:rPr lang="en-AU" sz="1400" b="1" dirty="0">
                <a:ea typeface="+mn-lt"/>
                <a:cs typeface="+mn-lt"/>
              </a:rPr>
              <a:t>Author's conclusion</a:t>
            </a:r>
            <a:r>
              <a:rPr lang="en-AU" sz="1400" dirty="0">
                <a:ea typeface="+mn-lt"/>
                <a:cs typeface="+mn-lt"/>
              </a:rPr>
              <a:t>, you should give </a:t>
            </a:r>
            <a:r>
              <a:rPr lang="en-AU" sz="1400" dirty="0">
                <a:effectLst/>
                <a:ea typeface="+mn-lt"/>
                <a:cs typeface="+mn-lt"/>
              </a:rPr>
              <a:t>a </a:t>
            </a:r>
            <a:r>
              <a:rPr lang="en-AU" sz="1400" dirty="0">
                <a:ea typeface="+mn-lt"/>
                <a:cs typeface="+mn-lt"/>
              </a:rPr>
              <a:t>brief statement </a:t>
            </a:r>
            <a:r>
              <a:rPr lang="en-AU" sz="1400" dirty="0">
                <a:effectLst/>
                <a:ea typeface="+mn-lt"/>
                <a:cs typeface="+mn-lt"/>
              </a:rPr>
              <a:t>on the context </a:t>
            </a:r>
            <a:r>
              <a:rPr lang="en-AU" sz="1400" dirty="0">
                <a:ea typeface="+mn-lt"/>
                <a:cs typeface="+mn-lt"/>
              </a:rPr>
              <a:t>for interpreting </a:t>
            </a:r>
            <a:r>
              <a:rPr lang="en-AU" sz="1400" dirty="0">
                <a:effectLst/>
                <a:ea typeface="+mn-lt"/>
                <a:cs typeface="+mn-lt"/>
              </a:rPr>
              <a:t>your </a:t>
            </a:r>
            <a:r>
              <a:rPr lang="en-AU" sz="1400" dirty="0">
                <a:ea typeface="+mn-lt"/>
                <a:cs typeface="+mn-lt"/>
              </a:rPr>
              <a:t>results </a:t>
            </a:r>
            <a:r>
              <a:rPr lang="en-AU" sz="1400" dirty="0">
                <a:effectLst/>
                <a:ea typeface="+mn-lt"/>
                <a:cs typeface="+mn-lt"/>
              </a:rPr>
              <a:t>and the important implications.</a:t>
            </a:r>
            <a:endParaRPr lang="en-US" dirty="0">
              <a:ea typeface="+mn-lt"/>
              <a:cs typeface="+mn-lt"/>
            </a:endParaRPr>
          </a:p>
        </p:txBody>
      </p:sp>
      <p:pic>
        <p:nvPicPr>
          <p:cNvPr id="21" name="Graphic 20" descr="Information with solid fill">
            <a:extLst>
              <a:ext uri="{FF2B5EF4-FFF2-40B4-BE49-F238E27FC236}">
                <a16:creationId xmlns:a16="http://schemas.microsoft.com/office/drawing/2014/main" id="{1E5D7F2F-1DDA-4643-9D26-CAFEB3B8A52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86638" y="0"/>
            <a:ext cx="457200" cy="457200"/>
          </a:xfrm>
          <a:prstGeom prst="rect">
            <a:avLst/>
          </a:prstGeom>
        </p:spPr>
      </p:pic>
      <p:pic>
        <p:nvPicPr>
          <p:cNvPr id="22" name="Graphic 21" descr="Information with solid fill">
            <a:extLst>
              <a:ext uri="{FF2B5EF4-FFF2-40B4-BE49-F238E27FC236}">
                <a16:creationId xmlns:a16="http://schemas.microsoft.com/office/drawing/2014/main" id="{975CF66A-55DB-47A3-8A46-3D29228F20C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65652" y="3969464"/>
            <a:ext cx="457200" cy="457200"/>
          </a:xfrm>
          <a:prstGeom prst="rect">
            <a:avLst/>
          </a:prstGeom>
        </p:spPr>
      </p:pic>
      <p:sp>
        <p:nvSpPr>
          <p:cNvPr id="10" name="TextBox 9">
            <a:extLst>
              <a:ext uri="{FF2B5EF4-FFF2-40B4-BE49-F238E27FC236}">
                <a16:creationId xmlns:a16="http://schemas.microsoft.com/office/drawing/2014/main" id="{4BEA43B5-4CCF-4D0A-8794-372BEF14B547}"/>
              </a:ext>
            </a:extLst>
          </p:cNvPr>
          <p:cNvSpPr txBox="1"/>
          <p:nvPr/>
        </p:nvSpPr>
        <p:spPr>
          <a:xfrm>
            <a:off x="34124" y="73819"/>
            <a:ext cx="6352514" cy="3890809"/>
          </a:xfrm>
          <a:prstGeom prst="rect">
            <a:avLst/>
          </a:prstGeom>
          <a:solidFill>
            <a:schemeClr val="bg1">
              <a:lumMod val="95000"/>
            </a:schemeClr>
          </a:solidFill>
        </p:spPr>
        <p:txBody>
          <a:bodyPr wrap="square" lIns="91440" tIns="45720" rIns="91440" bIns="45720" rtlCol="0" anchor="t">
            <a:spAutoFit/>
          </a:bodyPr>
          <a:lstStyle/>
          <a:p>
            <a:r>
              <a:rPr lang="hr-HR" sz="1400" b="1" err="1">
                <a:ea typeface="+mn-lt"/>
                <a:cs typeface="+mn-lt"/>
              </a:rPr>
              <a:t>Synthesis</a:t>
            </a:r>
            <a:r>
              <a:rPr lang="hr-HR" sz="1400" b="1" dirty="0">
                <a:ea typeface="+mn-lt"/>
                <a:cs typeface="+mn-lt"/>
              </a:rPr>
              <a:t> </a:t>
            </a:r>
            <a:r>
              <a:rPr lang="hr-HR" sz="1400" b="1" err="1">
                <a:ea typeface="+mn-lt"/>
                <a:cs typeface="+mn-lt"/>
              </a:rPr>
              <a:t>of</a:t>
            </a:r>
            <a:r>
              <a:rPr lang="hr-HR" sz="1400" b="1" dirty="0">
                <a:ea typeface="+mn-lt"/>
                <a:cs typeface="+mn-lt"/>
              </a:rPr>
              <a:t> </a:t>
            </a:r>
            <a:r>
              <a:rPr lang="hr-HR" sz="1400" b="1" err="1">
                <a:ea typeface="+mn-lt"/>
                <a:cs typeface="+mn-lt"/>
              </a:rPr>
              <a:t>results</a:t>
            </a:r>
            <a:endParaRPr lang="hr-HR" sz="1400" b="1">
              <a:ea typeface="+mn-lt"/>
              <a:cs typeface="+mn-lt"/>
            </a:endParaRPr>
          </a:p>
          <a:p>
            <a:endParaRPr lang="hr-HR" sz="800" b="1" dirty="0">
              <a:latin typeface="Source Sans Pro" panose="020B0503030403020204" pitchFamily="34" charset="0"/>
              <a:ea typeface="Source Sans Pro" panose="020B0503030403020204" pitchFamily="34" charset="0"/>
            </a:endParaRPr>
          </a:p>
          <a:p>
            <a:pPr>
              <a:spcAft>
                <a:spcPts val="100"/>
              </a:spcAft>
            </a:pPr>
            <a:r>
              <a:rPr lang="hr-HR" sz="1400" dirty="0" err="1">
                <a:ea typeface="+mn-lt"/>
                <a:cs typeface="+mn-lt"/>
              </a:rPr>
              <a:t>People</a:t>
            </a:r>
            <a:r>
              <a:rPr lang="hr-HR" sz="1400" dirty="0">
                <a:ea typeface="+mn-lt"/>
                <a:cs typeface="+mn-lt"/>
              </a:rPr>
              <a:t> </a:t>
            </a:r>
            <a:r>
              <a:rPr lang="hr-HR" sz="1400" dirty="0" err="1">
                <a:ea typeface="+mn-lt"/>
                <a:cs typeface="+mn-lt"/>
              </a:rPr>
              <a:t>randomised</a:t>
            </a:r>
            <a:r>
              <a:rPr lang="hr-HR" sz="1400" dirty="0">
                <a:ea typeface="+mn-lt"/>
                <a:cs typeface="+mn-lt"/>
              </a:rPr>
              <a:t> to </a:t>
            </a:r>
            <a:r>
              <a:rPr lang="hr-HR" sz="1400" dirty="0" err="1">
                <a:ea typeface="+mn-lt"/>
                <a:cs typeface="+mn-lt"/>
              </a:rPr>
              <a:t>increase</a:t>
            </a:r>
            <a:r>
              <a:rPr lang="hr-HR" sz="1400" dirty="0">
                <a:ea typeface="+mn-lt"/>
                <a:cs typeface="+mn-lt"/>
              </a:rPr>
              <a:t> </a:t>
            </a:r>
            <a:r>
              <a:rPr lang="hr-HR" sz="1400" dirty="0" err="1">
                <a:ea typeface="+mn-lt"/>
                <a:cs typeface="+mn-lt"/>
              </a:rPr>
              <a:t>their</a:t>
            </a:r>
            <a:r>
              <a:rPr lang="hr-HR" sz="1400" dirty="0">
                <a:ea typeface="+mn-lt"/>
                <a:cs typeface="+mn-lt"/>
              </a:rPr>
              <a:t> </a:t>
            </a:r>
            <a:r>
              <a:rPr lang="hr-HR" sz="1400" dirty="0" err="1">
                <a:ea typeface="+mn-lt"/>
                <a:cs typeface="+mn-lt"/>
              </a:rPr>
              <a:t>inhaled</a:t>
            </a:r>
            <a:r>
              <a:rPr lang="hr-HR" sz="1400" dirty="0">
                <a:ea typeface="+mn-lt"/>
                <a:cs typeface="+mn-lt"/>
              </a:rPr>
              <a:t> </a:t>
            </a:r>
            <a:r>
              <a:rPr lang="hr-HR" sz="1400" dirty="0" err="1">
                <a:ea typeface="+mn-lt"/>
                <a:cs typeface="+mn-lt"/>
              </a:rPr>
              <a:t>corticosteroids</a:t>
            </a:r>
            <a:r>
              <a:rPr lang="hr-HR" sz="1400" dirty="0">
                <a:ea typeface="+mn-lt"/>
                <a:cs typeface="+mn-lt"/>
              </a:rPr>
              <a:t> </a:t>
            </a:r>
            <a:r>
              <a:rPr lang="hr-HR" sz="1400" dirty="0" err="1">
                <a:ea typeface="+mn-lt"/>
                <a:cs typeface="+mn-lt"/>
              </a:rPr>
              <a:t>dose</a:t>
            </a:r>
            <a:r>
              <a:rPr lang="hr-HR" sz="1400" dirty="0">
                <a:ea typeface="+mn-lt"/>
                <a:cs typeface="+mn-lt"/>
              </a:rPr>
              <a:t> at </a:t>
            </a:r>
            <a:r>
              <a:rPr lang="hr-HR" sz="1400" dirty="0" err="1">
                <a:ea typeface="+mn-lt"/>
                <a:cs typeface="+mn-lt"/>
              </a:rPr>
              <a:t>the</a:t>
            </a:r>
            <a:r>
              <a:rPr lang="hr-HR" sz="1400" dirty="0">
                <a:ea typeface="+mn-lt"/>
                <a:cs typeface="+mn-lt"/>
              </a:rPr>
              <a:t> </a:t>
            </a:r>
            <a:r>
              <a:rPr lang="hr-HR" sz="1400" dirty="0" err="1">
                <a:ea typeface="+mn-lt"/>
                <a:cs typeface="+mn-lt"/>
              </a:rPr>
              <a:t>first</a:t>
            </a:r>
            <a:r>
              <a:rPr lang="hr-HR" sz="1400" dirty="0">
                <a:ea typeface="+mn-lt"/>
                <a:cs typeface="+mn-lt"/>
              </a:rPr>
              <a:t> </a:t>
            </a:r>
            <a:r>
              <a:rPr lang="hr-HR" sz="1400" dirty="0" err="1">
                <a:ea typeface="+mn-lt"/>
                <a:cs typeface="+mn-lt"/>
              </a:rPr>
              <a:t>signs</a:t>
            </a:r>
            <a:r>
              <a:rPr lang="hr-HR" sz="1400" dirty="0">
                <a:ea typeface="+mn-lt"/>
                <a:cs typeface="+mn-lt"/>
              </a:rPr>
              <a:t> </a:t>
            </a:r>
            <a:r>
              <a:rPr lang="hr-HR" sz="1400" dirty="0" err="1">
                <a:ea typeface="+mn-lt"/>
                <a:cs typeface="+mn-lt"/>
              </a:rPr>
              <a:t>of</a:t>
            </a:r>
            <a:r>
              <a:rPr lang="hr-HR" sz="1400" dirty="0">
                <a:ea typeface="+mn-lt"/>
                <a:cs typeface="+mn-lt"/>
              </a:rPr>
              <a:t> </a:t>
            </a:r>
            <a:r>
              <a:rPr lang="hr-HR" sz="1400" dirty="0" err="1">
                <a:ea typeface="+mn-lt"/>
                <a:cs typeface="+mn-lt"/>
              </a:rPr>
              <a:t>an</a:t>
            </a:r>
            <a:r>
              <a:rPr lang="hr-HR" sz="1400" dirty="0">
                <a:ea typeface="+mn-lt"/>
                <a:cs typeface="+mn-lt"/>
              </a:rPr>
              <a:t> </a:t>
            </a:r>
            <a:r>
              <a:rPr lang="hr-HR" sz="1400" dirty="0" err="1">
                <a:ea typeface="+mn-lt"/>
                <a:cs typeface="+mn-lt"/>
              </a:rPr>
              <a:t>exacerbation</a:t>
            </a:r>
            <a:r>
              <a:rPr lang="hr-HR" sz="1400" dirty="0">
                <a:ea typeface="+mn-lt"/>
                <a:cs typeface="+mn-lt"/>
              </a:rPr>
              <a:t> </a:t>
            </a:r>
            <a:r>
              <a:rPr lang="hr-HR" sz="1400" dirty="0" err="1">
                <a:ea typeface="+mn-lt"/>
                <a:cs typeface="+mn-lt"/>
              </a:rPr>
              <a:t>probably</a:t>
            </a:r>
            <a:r>
              <a:rPr lang="hr-HR" sz="1400" dirty="0">
                <a:ea typeface="+mn-lt"/>
                <a:cs typeface="+mn-lt"/>
              </a:rPr>
              <a:t> had </a:t>
            </a:r>
            <a:r>
              <a:rPr lang="hr-HR" sz="1400" dirty="0" err="1">
                <a:ea typeface="+mn-lt"/>
                <a:cs typeface="+mn-lt"/>
              </a:rPr>
              <a:t>similar</a:t>
            </a:r>
            <a:r>
              <a:rPr lang="hr-HR" sz="1400" dirty="0">
                <a:ea typeface="+mn-lt"/>
                <a:cs typeface="+mn-lt"/>
              </a:rPr>
              <a:t> </a:t>
            </a:r>
            <a:r>
              <a:rPr lang="hr-HR" sz="1400" dirty="0" err="1">
                <a:ea typeface="+mn-lt"/>
                <a:cs typeface="+mn-lt"/>
              </a:rPr>
              <a:t>odds</a:t>
            </a:r>
            <a:r>
              <a:rPr lang="hr-HR" sz="1400" dirty="0">
                <a:ea typeface="+mn-lt"/>
                <a:cs typeface="+mn-lt"/>
              </a:rPr>
              <a:t> </a:t>
            </a:r>
            <a:r>
              <a:rPr lang="hr-HR" sz="1400" dirty="0" err="1">
                <a:ea typeface="+mn-lt"/>
                <a:cs typeface="+mn-lt"/>
              </a:rPr>
              <a:t>of</a:t>
            </a:r>
            <a:r>
              <a:rPr lang="hr-HR" sz="1400" dirty="0">
                <a:ea typeface="+mn-lt"/>
                <a:cs typeface="+mn-lt"/>
              </a:rPr>
              <a:t> </a:t>
            </a:r>
            <a:r>
              <a:rPr lang="hr-HR" sz="1400" dirty="0" err="1">
                <a:ea typeface="+mn-lt"/>
                <a:cs typeface="+mn-lt"/>
              </a:rPr>
              <a:t>needing</a:t>
            </a:r>
            <a:r>
              <a:rPr lang="hr-HR" sz="1400" dirty="0">
                <a:ea typeface="+mn-lt"/>
                <a:cs typeface="+mn-lt"/>
              </a:rPr>
              <a:t> </a:t>
            </a:r>
            <a:r>
              <a:rPr lang="hr-HR" sz="1400" dirty="0" err="1">
                <a:ea typeface="+mn-lt"/>
                <a:cs typeface="+mn-lt"/>
              </a:rPr>
              <a:t>rescue</a:t>
            </a:r>
            <a:r>
              <a:rPr lang="hr-HR" sz="1400" dirty="0">
                <a:ea typeface="+mn-lt"/>
                <a:cs typeface="+mn-lt"/>
              </a:rPr>
              <a:t> </a:t>
            </a:r>
            <a:r>
              <a:rPr lang="hr-HR" sz="1400" dirty="0" err="1">
                <a:ea typeface="+mn-lt"/>
                <a:cs typeface="+mn-lt"/>
              </a:rPr>
              <a:t>oral</a:t>
            </a:r>
            <a:r>
              <a:rPr lang="hr-HR" sz="1400" dirty="0">
                <a:ea typeface="+mn-lt"/>
                <a:cs typeface="+mn-lt"/>
              </a:rPr>
              <a:t> </a:t>
            </a:r>
            <a:r>
              <a:rPr lang="hr-HR" sz="1400" dirty="0" err="1">
                <a:ea typeface="+mn-lt"/>
                <a:cs typeface="+mn-lt"/>
              </a:rPr>
              <a:t>corticosteroids</a:t>
            </a:r>
            <a:r>
              <a:rPr lang="hr-HR" sz="1400" dirty="0">
                <a:ea typeface="+mn-lt"/>
                <a:cs typeface="+mn-lt"/>
              </a:rPr>
              <a:t> to </a:t>
            </a:r>
            <a:r>
              <a:rPr lang="hr-HR" sz="1400" dirty="0" err="1">
                <a:ea typeface="+mn-lt"/>
                <a:cs typeface="+mn-lt"/>
              </a:rPr>
              <a:t>those</a:t>
            </a:r>
            <a:r>
              <a:rPr lang="hr-HR" sz="1400" dirty="0">
                <a:ea typeface="+mn-lt"/>
                <a:cs typeface="+mn-lt"/>
              </a:rPr>
              <a:t> </a:t>
            </a:r>
            <a:r>
              <a:rPr lang="hr-HR" sz="1400" dirty="0" err="1">
                <a:ea typeface="+mn-lt"/>
                <a:cs typeface="+mn-lt"/>
              </a:rPr>
              <a:t>randomised</a:t>
            </a:r>
            <a:r>
              <a:rPr lang="hr-HR" sz="1400" dirty="0">
                <a:ea typeface="+mn-lt"/>
                <a:cs typeface="+mn-lt"/>
              </a:rPr>
              <a:t> to a placebo </a:t>
            </a:r>
            <a:r>
              <a:rPr lang="hr-HR" sz="1400" dirty="0" err="1">
                <a:ea typeface="+mn-lt"/>
                <a:cs typeface="+mn-lt"/>
              </a:rPr>
              <a:t>inhaler</a:t>
            </a:r>
            <a:r>
              <a:rPr lang="hr-HR" sz="1400" dirty="0">
                <a:ea typeface="+mn-lt"/>
                <a:cs typeface="+mn-lt"/>
              </a:rPr>
              <a:t> (OR 0.97, 95% CI 0.76 to 1.25; 8 </a:t>
            </a:r>
            <a:r>
              <a:rPr lang="hr-HR" sz="1400" dirty="0" err="1">
                <a:ea typeface="+mn-lt"/>
                <a:cs typeface="+mn-lt"/>
              </a:rPr>
              <a:t>studies</a:t>
            </a:r>
            <a:r>
              <a:rPr lang="hr-HR" sz="1400" dirty="0">
                <a:ea typeface="+mn-lt"/>
                <a:cs typeface="+mn-lt"/>
              </a:rPr>
              <a:t>, 1774 </a:t>
            </a:r>
            <a:r>
              <a:rPr lang="hr-HR" sz="1400" dirty="0" err="1">
                <a:ea typeface="+mn-lt"/>
                <a:cs typeface="+mn-lt"/>
              </a:rPr>
              <a:t>participants</a:t>
            </a:r>
            <a:r>
              <a:rPr lang="hr-HR" sz="1400" dirty="0">
                <a:ea typeface="+mn-lt"/>
                <a:cs typeface="+mn-lt"/>
              </a:rPr>
              <a:t>; </a:t>
            </a:r>
            <a:r>
              <a:rPr lang="hr-HR" sz="1400" dirty="0" err="1">
                <a:ea typeface="+mn-lt"/>
                <a:cs typeface="+mn-lt"/>
              </a:rPr>
              <a:t>moderate-certainty</a:t>
            </a:r>
            <a:r>
              <a:rPr lang="hr-HR" sz="1400" dirty="0">
                <a:ea typeface="+mn-lt"/>
                <a:cs typeface="+mn-lt"/>
              </a:rPr>
              <a:t> </a:t>
            </a:r>
            <a:r>
              <a:rPr lang="hr-HR" sz="1400" dirty="0" err="1">
                <a:ea typeface="+mn-lt"/>
                <a:cs typeface="+mn-lt"/>
              </a:rPr>
              <a:t>evidence</a:t>
            </a:r>
            <a:r>
              <a:rPr lang="hr-HR" sz="1400" dirty="0">
                <a:ea typeface="+mn-lt"/>
                <a:cs typeface="+mn-lt"/>
              </a:rPr>
              <a:t>). </a:t>
            </a:r>
            <a:r>
              <a:rPr lang="hr-HR" sz="1400" dirty="0" err="1">
                <a:ea typeface="+mn-lt"/>
                <a:cs typeface="+mn-lt"/>
              </a:rPr>
              <a:t>Results</a:t>
            </a:r>
            <a:r>
              <a:rPr lang="hr-HR" sz="1400" dirty="0">
                <a:ea typeface="+mn-lt"/>
                <a:cs typeface="+mn-lt"/>
              </a:rPr>
              <a:t> for </a:t>
            </a:r>
            <a:r>
              <a:rPr lang="hr-HR" sz="1400" dirty="0" err="1">
                <a:ea typeface="+mn-lt"/>
                <a:cs typeface="+mn-lt"/>
              </a:rPr>
              <a:t>the</a:t>
            </a:r>
            <a:r>
              <a:rPr lang="hr-HR" sz="1400" dirty="0">
                <a:ea typeface="+mn-lt"/>
                <a:cs typeface="+mn-lt"/>
              </a:rPr>
              <a:t> same </a:t>
            </a:r>
            <a:r>
              <a:rPr lang="hr-HR" sz="1400" dirty="0" err="1">
                <a:ea typeface="+mn-lt"/>
                <a:cs typeface="+mn-lt"/>
              </a:rPr>
              <a:t>outcome</a:t>
            </a:r>
            <a:r>
              <a:rPr lang="hr-HR" sz="1400" dirty="0">
                <a:ea typeface="+mn-lt"/>
                <a:cs typeface="+mn-lt"/>
              </a:rPr>
              <a:t> </a:t>
            </a:r>
            <a:r>
              <a:rPr lang="hr-HR" sz="1400" dirty="0" err="1">
                <a:ea typeface="+mn-lt"/>
                <a:cs typeface="+mn-lt"/>
              </a:rPr>
              <a:t>in</a:t>
            </a:r>
            <a:r>
              <a:rPr lang="hr-HR" sz="1400" dirty="0">
                <a:ea typeface="+mn-lt"/>
                <a:cs typeface="+mn-lt"/>
              </a:rPr>
              <a:t> </a:t>
            </a:r>
            <a:r>
              <a:rPr lang="hr-HR" sz="1400" dirty="0" err="1">
                <a:ea typeface="+mn-lt"/>
                <a:cs typeface="+mn-lt"/>
              </a:rPr>
              <a:t>the</a:t>
            </a:r>
            <a:r>
              <a:rPr lang="hr-HR" sz="1400" dirty="0">
                <a:ea typeface="+mn-lt"/>
                <a:cs typeface="+mn-lt"/>
              </a:rPr>
              <a:t> </a:t>
            </a:r>
            <a:r>
              <a:rPr lang="hr-HR" sz="1400" dirty="0" err="1">
                <a:ea typeface="+mn-lt"/>
                <a:cs typeface="+mn-lt"/>
              </a:rPr>
              <a:t>subset</a:t>
            </a:r>
            <a:r>
              <a:rPr lang="hr-HR" sz="1400" dirty="0">
                <a:ea typeface="+mn-lt"/>
                <a:cs typeface="+mn-lt"/>
              </a:rPr>
              <a:t> </a:t>
            </a:r>
            <a:r>
              <a:rPr lang="hr-HR" sz="1400" dirty="0" err="1">
                <a:ea typeface="+mn-lt"/>
                <a:cs typeface="+mn-lt"/>
              </a:rPr>
              <a:t>of</a:t>
            </a:r>
            <a:r>
              <a:rPr lang="hr-HR" sz="1400" dirty="0">
                <a:ea typeface="+mn-lt"/>
                <a:cs typeface="+mn-lt"/>
              </a:rPr>
              <a:t> </a:t>
            </a:r>
            <a:r>
              <a:rPr lang="hr-HR" sz="1400" dirty="0" err="1">
                <a:ea typeface="+mn-lt"/>
                <a:cs typeface="+mn-lt"/>
              </a:rPr>
              <a:t>participants</a:t>
            </a:r>
            <a:r>
              <a:rPr lang="hr-HR" sz="1400" dirty="0">
                <a:ea typeface="+mn-lt"/>
                <a:cs typeface="+mn-lt"/>
              </a:rPr>
              <a:t> </a:t>
            </a:r>
            <a:r>
              <a:rPr lang="hr-HR" sz="1400" dirty="0" err="1">
                <a:ea typeface="+mn-lt"/>
                <a:cs typeface="+mn-lt"/>
              </a:rPr>
              <a:t>who</a:t>
            </a:r>
            <a:r>
              <a:rPr lang="hr-HR" sz="1400" dirty="0">
                <a:ea typeface="+mn-lt"/>
                <a:cs typeface="+mn-lt"/>
              </a:rPr>
              <a:t> </a:t>
            </a:r>
            <a:r>
              <a:rPr lang="hr-HR" sz="1400" dirty="0" err="1">
                <a:ea typeface="+mn-lt"/>
                <a:cs typeface="+mn-lt"/>
              </a:rPr>
              <a:t>initiated</a:t>
            </a:r>
            <a:r>
              <a:rPr lang="hr-HR" sz="1400" dirty="0">
                <a:ea typeface="+mn-lt"/>
                <a:cs typeface="+mn-lt"/>
              </a:rPr>
              <a:t> </a:t>
            </a:r>
            <a:r>
              <a:rPr lang="hr-HR" sz="1400" dirty="0" err="1">
                <a:ea typeface="+mn-lt"/>
                <a:cs typeface="+mn-lt"/>
              </a:rPr>
              <a:t>the</a:t>
            </a:r>
            <a:r>
              <a:rPr lang="hr-HR" sz="1400" dirty="0">
                <a:ea typeface="+mn-lt"/>
                <a:cs typeface="+mn-lt"/>
              </a:rPr>
              <a:t> </a:t>
            </a:r>
            <a:r>
              <a:rPr lang="hr-HR" sz="1400" dirty="0" err="1">
                <a:ea typeface="+mn-lt"/>
                <a:cs typeface="+mn-lt"/>
              </a:rPr>
              <a:t>study</a:t>
            </a:r>
            <a:r>
              <a:rPr lang="hr-HR" sz="1400" dirty="0">
                <a:ea typeface="+mn-lt"/>
                <a:cs typeface="+mn-lt"/>
              </a:rPr>
              <a:t> </a:t>
            </a:r>
            <a:r>
              <a:rPr lang="hr-HR" sz="1400" dirty="0" err="1">
                <a:ea typeface="+mn-lt"/>
                <a:cs typeface="+mn-lt"/>
              </a:rPr>
              <a:t>inhaler</a:t>
            </a:r>
            <a:r>
              <a:rPr lang="hr-HR" sz="1400" dirty="0">
                <a:ea typeface="+mn-lt"/>
                <a:cs typeface="+mn-lt"/>
              </a:rPr>
              <a:t> (</a:t>
            </a:r>
            <a:r>
              <a:rPr lang="hr-HR" sz="1400" dirty="0" err="1">
                <a:ea typeface="+mn-lt"/>
                <a:cs typeface="+mn-lt"/>
              </a:rPr>
              <a:t>approximately</a:t>
            </a:r>
            <a:r>
              <a:rPr lang="hr-HR" sz="1400" dirty="0">
                <a:ea typeface="+mn-lt"/>
                <a:cs typeface="+mn-lt"/>
              </a:rPr>
              <a:t> 50%) </a:t>
            </a:r>
            <a:r>
              <a:rPr lang="hr-HR" sz="1400" dirty="0" err="1">
                <a:ea typeface="+mn-lt"/>
                <a:cs typeface="+mn-lt"/>
              </a:rPr>
              <a:t>gives</a:t>
            </a:r>
            <a:r>
              <a:rPr lang="hr-HR" sz="1400" dirty="0">
                <a:ea typeface="+mn-lt"/>
                <a:cs typeface="+mn-lt"/>
              </a:rPr>
              <a:t> a </a:t>
            </a:r>
            <a:r>
              <a:rPr lang="hr-HR" sz="1400" dirty="0" err="1">
                <a:ea typeface="+mn-lt"/>
                <a:cs typeface="+mn-lt"/>
              </a:rPr>
              <a:t>different</a:t>
            </a:r>
            <a:r>
              <a:rPr lang="hr-HR" sz="1400" dirty="0">
                <a:ea typeface="+mn-lt"/>
                <a:cs typeface="+mn-lt"/>
              </a:rPr>
              <a:t> </a:t>
            </a:r>
            <a:r>
              <a:rPr lang="hr-HR" sz="1400" dirty="0" err="1">
                <a:ea typeface="+mn-lt"/>
                <a:cs typeface="+mn-lt"/>
              </a:rPr>
              <a:t>point</a:t>
            </a:r>
            <a:r>
              <a:rPr lang="hr-HR" sz="1400" dirty="0">
                <a:ea typeface="+mn-lt"/>
                <a:cs typeface="+mn-lt"/>
              </a:rPr>
              <a:t> </a:t>
            </a:r>
            <a:r>
              <a:rPr lang="hr-HR" sz="1400" dirty="0" err="1">
                <a:ea typeface="+mn-lt"/>
                <a:cs typeface="+mn-lt"/>
              </a:rPr>
              <a:t>estimate</a:t>
            </a:r>
            <a:r>
              <a:rPr lang="hr-HR" sz="1400" dirty="0">
                <a:ea typeface="+mn-lt"/>
                <a:cs typeface="+mn-lt"/>
              </a:rPr>
              <a:t> </a:t>
            </a:r>
            <a:r>
              <a:rPr lang="hr-HR" sz="1400" dirty="0" err="1">
                <a:ea typeface="+mn-lt"/>
                <a:cs typeface="+mn-lt"/>
              </a:rPr>
              <a:t>with</a:t>
            </a:r>
            <a:r>
              <a:rPr lang="hr-HR" sz="1400" dirty="0">
                <a:ea typeface="+mn-lt"/>
                <a:cs typeface="+mn-lt"/>
              </a:rPr>
              <a:t> </a:t>
            </a:r>
            <a:r>
              <a:rPr lang="hr-HR" sz="1400" dirty="0" err="1">
                <a:ea typeface="+mn-lt"/>
                <a:cs typeface="+mn-lt"/>
              </a:rPr>
              <a:t>very</a:t>
            </a:r>
            <a:r>
              <a:rPr lang="hr-HR" sz="1400" dirty="0">
                <a:ea typeface="+mn-lt"/>
                <a:cs typeface="+mn-lt"/>
              </a:rPr>
              <a:t> </a:t>
            </a:r>
            <a:r>
              <a:rPr lang="hr-HR" sz="1400" dirty="0" err="1">
                <a:ea typeface="+mn-lt"/>
                <a:cs typeface="+mn-lt"/>
              </a:rPr>
              <a:t>low</a:t>
            </a:r>
            <a:r>
              <a:rPr lang="hr-HR" sz="1400" dirty="0">
                <a:ea typeface="+mn-lt"/>
                <a:cs typeface="+mn-lt"/>
              </a:rPr>
              <a:t> </a:t>
            </a:r>
            <a:r>
              <a:rPr lang="hr-HR" sz="1400" dirty="0" err="1">
                <a:ea typeface="+mn-lt"/>
                <a:cs typeface="+mn-lt"/>
              </a:rPr>
              <a:t>certainty</a:t>
            </a:r>
            <a:r>
              <a:rPr lang="hr-HR" sz="1400" dirty="0">
                <a:ea typeface="+mn-lt"/>
                <a:cs typeface="+mn-lt"/>
              </a:rPr>
              <a:t> </a:t>
            </a:r>
            <a:r>
              <a:rPr lang="hr-HR" sz="1400" dirty="0" err="1">
                <a:ea typeface="+mn-lt"/>
                <a:cs typeface="+mn-lt"/>
              </a:rPr>
              <a:t>due</a:t>
            </a:r>
            <a:r>
              <a:rPr lang="hr-HR" sz="1400" dirty="0">
                <a:ea typeface="+mn-lt"/>
                <a:cs typeface="+mn-lt"/>
              </a:rPr>
              <a:t> to </a:t>
            </a:r>
            <a:r>
              <a:rPr lang="hr-HR" sz="1400" dirty="0" err="1">
                <a:ea typeface="+mn-lt"/>
                <a:cs typeface="+mn-lt"/>
              </a:rPr>
              <a:t>heterogeneity</a:t>
            </a:r>
            <a:r>
              <a:rPr lang="hr-HR" sz="1400" dirty="0">
                <a:ea typeface="+mn-lt"/>
                <a:cs typeface="+mn-lt"/>
              </a:rPr>
              <a:t>, </a:t>
            </a:r>
            <a:r>
              <a:rPr lang="hr-HR" sz="1400" dirty="0" err="1">
                <a:ea typeface="+mn-lt"/>
                <a:cs typeface="+mn-lt"/>
              </a:rPr>
              <a:t>imprecision</a:t>
            </a:r>
            <a:r>
              <a:rPr lang="hr-HR" sz="1400" dirty="0">
                <a:ea typeface="+mn-lt"/>
                <a:cs typeface="+mn-lt"/>
              </a:rPr>
              <a:t> </a:t>
            </a:r>
            <a:r>
              <a:rPr lang="hr-HR" sz="1400" dirty="0" err="1">
                <a:ea typeface="+mn-lt"/>
                <a:cs typeface="+mn-lt"/>
              </a:rPr>
              <a:t>and</a:t>
            </a:r>
            <a:r>
              <a:rPr lang="hr-HR" sz="1400" dirty="0">
                <a:ea typeface="+mn-lt"/>
                <a:cs typeface="+mn-lt"/>
              </a:rPr>
              <a:t> </a:t>
            </a:r>
            <a:r>
              <a:rPr lang="hr-HR" sz="1400" dirty="0" err="1">
                <a:ea typeface="+mn-lt"/>
                <a:cs typeface="+mn-lt"/>
              </a:rPr>
              <a:t>risk</a:t>
            </a:r>
            <a:r>
              <a:rPr lang="hr-HR" sz="1400" dirty="0">
                <a:ea typeface="+mn-lt"/>
                <a:cs typeface="+mn-lt"/>
              </a:rPr>
              <a:t> </a:t>
            </a:r>
            <a:r>
              <a:rPr lang="hr-HR" sz="1400" dirty="0" err="1">
                <a:ea typeface="+mn-lt"/>
                <a:cs typeface="+mn-lt"/>
              </a:rPr>
              <a:t>of</a:t>
            </a:r>
            <a:r>
              <a:rPr lang="hr-HR" sz="1400" dirty="0">
                <a:ea typeface="+mn-lt"/>
                <a:cs typeface="+mn-lt"/>
              </a:rPr>
              <a:t> </a:t>
            </a:r>
            <a:r>
              <a:rPr lang="hr-HR" sz="1400" dirty="0" err="1">
                <a:ea typeface="+mn-lt"/>
                <a:cs typeface="+mn-lt"/>
              </a:rPr>
              <a:t>bias</a:t>
            </a:r>
            <a:r>
              <a:rPr lang="hr-HR" sz="1400" dirty="0">
                <a:ea typeface="+mn-lt"/>
                <a:cs typeface="+mn-lt"/>
              </a:rPr>
              <a:t> (OR 0.84, 95% CI 0.54 to 1.30; 7 </a:t>
            </a:r>
            <a:r>
              <a:rPr lang="hr-HR" sz="1400" dirty="0" err="1">
                <a:ea typeface="+mn-lt"/>
                <a:cs typeface="+mn-lt"/>
              </a:rPr>
              <a:t>studies</a:t>
            </a:r>
            <a:r>
              <a:rPr lang="hr-HR" sz="1400" dirty="0">
                <a:ea typeface="+mn-lt"/>
                <a:cs typeface="+mn-lt"/>
              </a:rPr>
              <a:t>, 766 </a:t>
            </a:r>
            <a:r>
              <a:rPr lang="hr-HR" sz="1400" dirty="0" err="1">
                <a:ea typeface="+mn-lt"/>
                <a:cs typeface="+mn-lt"/>
              </a:rPr>
              <a:t>participants</a:t>
            </a:r>
            <a:r>
              <a:rPr lang="hr-HR" sz="1400" dirty="0">
                <a:ea typeface="+mn-lt"/>
                <a:cs typeface="+mn-lt"/>
              </a:rPr>
              <a:t>; </a:t>
            </a:r>
            <a:r>
              <a:rPr lang="hr-HR" sz="1400" dirty="0" err="1">
                <a:ea typeface="+mn-lt"/>
                <a:cs typeface="+mn-lt"/>
              </a:rPr>
              <a:t>random-effects</a:t>
            </a:r>
            <a:r>
              <a:rPr lang="hr-HR" sz="1400" dirty="0">
                <a:ea typeface="+mn-lt"/>
                <a:cs typeface="+mn-lt"/>
              </a:rPr>
              <a:t> model </a:t>
            </a:r>
            <a:r>
              <a:rPr lang="hr-HR" sz="1400" dirty="0" err="1">
                <a:ea typeface="+mn-lt"/>
                <a:cs typeface="+mn-lt"/>
              </a:rPr>
              <a:t>used</a:t>
            </a:r>
            <a:r>
              <a:rPr lang="hr-HR" sz="1400" dirty="0">
                <a:ea typeface="+mn-lt"/>
                <a:cs typeface="+mn-lt"/>
              </a:rPr>
              <a:t>). For </a:t>
            </a:r>
            <a:r>
              <a:rPr lang="hr-HR" sz="1400" dirty="0" err="1">
                <a:ea typeface="+mn-lt"/>
                <a:cs typeface="+mn-lt"/>
              </a:rPr>
              <a:t>this</a:t>
            </a:r>
            <a:r>
              <a:rPr lang="hr-HR" sz="1400" dirty="0">
                <a:ea typeface="+mn-lt"/>
                <a:cs typeface="+mn-lt"/>
              </a:rPr>
              <a:t> </a:t>
            </a:r>
            <a:r>
              <a:rPr lang="hr-HR" sz="1400" dirty="0" err="1">
                <a:ea typeface="+mn-lt"/>
                <a:cs typeface="+mn-lt"/>
              </a:rPr>
              <a:t>outcome</a:t>
            </a:r>
            <a:r>
              <a:rPr lang="hr-HR" sz="1400" dirty="0">
                <a:ea typeface="+mn-lt"/>
                <a:cs typeface="+mn-lt"/>
              </a:rPr>
              <a:t> </a:t>
            </a:r>
            <a:r>
              <a:rPr lang="hr-HR" sz="1400" dirty="0" err="1">
                <a:ea typeface="+mn-lt"/>
                <a:cs typeface="+mn-lt"/>
              </a:rPr>
              <a:t>and</a:t>
            </a:r>
            <a:r>
              <a:rPr lang="hr-HR" sz="1400" dirty="0">
                <a:ea typeface="+mn-lt"/>
                <a:cs typeface="+mn-lt"/>
              </a:rPr>
              <a:t> </a:t>
            </a:r>
            <a:r>
              <a:rPr lang="hr-HR" sz="1400" dirty="0" err="1">
                <a:ea typeface="+mn-lt"/>
                <a:cs typeface="+mn-lt"/>
              </a:rPr>
              <a:t>all</a:t>
            </a:r>
            <a:r>
              <a:rPr lang="hr-HR" sz="1400" dirty="0">
                <a:ea typeface="+mn-lt"/>
                <a:cs typeface="+mn-lt"/>
              </a:rPr>
              <a:t> </a:t>
            </a:r>
            <a:r>
              <a:rPr lang="hr-HR" sz="1400" dirty="0" err="1">
                <a:ea typeface="+mn-lt"/>
                <a:cs typeface="+mn-lt"/>
              </a:rPr>
              <a:t>other</a:t>
            </a:r>
            <a:r>
              <a:rPr lang="hr-HR" sz="1400" dirty="0">
                <a:ea typeface="+mn-lt"/>
                <a:cs typeface="+mn-lt"/>
              </a:rPr>
              <a:t> </a:t>
            </a:r>
            <a:r>
              <a:rPr lang="hr-HR" sz="1400" dirty="0" err="1">
                <a:ea typeface="+mn-lt"/>
                <a:cs typeface="+mn-lt"/>
              </a:rPr>
              <a:t>outcomes</a:t>
            </a:r>
            <a:r>
              <a:rPr lang="hr-HR" sz="1400" dirty="0">
                <a:ea typeface="+mn-lt"/>
                <a:cs typeface="+mn-lt"/>
              </a:rPr>
              <a:t>, </a:t>
            </a:r>
            <a:r>
              <a:rPr lang="hr-HR" sz="1400" dirty="0" err="1">
                <a:ea typeface="+mn-lt"/>
                <a:cs typeface="+mn-lt"/>
              </a:rPr>
              <a:t>we</a:t>
            </a:r>
            <a:r>
              <a:rPr lang="hr-HR" sz="1400" dirty="0">
                <a:ea typeface="+mn-lt"/>
                <a:cs typeface="+mn-lt"/>
              </a:rPr>
              <a:t> do </a:t>
            </a:r>
            <a:r>
              <a:rPr lang="hr-HR" sz="1400" dirty="0" err="1">
                <a:ea typeface="+mn-lt"/>
                <a:cs typeface="+mn-lt"/>
              </a:rPr>
              <a:t>not</a:t>
            </a:r>
            <a:r>
              <a:rPr lang="hr-HR" sz="1400" dirty="0">
                <a:ea typeface="+mn-lt"/>
                <a:cs typeface="+mn-lt"/>
              </a:rPr>
              <a:t> </a:t>
            </a:r>
            <a:r>
              <a:rPr lang="hr-HR" sz="1400" dirty="0" err="1">
                <a:ea typeface="+mn-lt"/>
                <a:cs typeface="+mn-lt"/>
              </a:rPr>
              <a:t>know</a:t>
            </a:r>
            <a:r>
              <a:rPr lang="hr-HR" sz="1400" dirty="0">
                <a:ea typeface="+mn-lt"/>
                <a:cs typeface="+mn-lt"/>
              </a:rPr>
              <a:t> </a:t>
            </a:r>
            <a:r>
              <a:rPr lang="hr-HR" sz="1400" dirty="0" err="1">
                <a:ea typeface="+mn-lt"/>
                <a:cs typeface="+mn-lt"/>
              </a:rPr>
              <a:t>if</a:t>
            </a:r>
            <a:r>
              <a:rPr lang="hr-HR" sz="1400" dirty="0">
                <a:ea typeface="+mn-lt"/>
                <a:cs typeface="+mn-lt"/>
              </a:rPr>
              <a:t> one </a:t>
            </a:r>
            <a:r>
              <a:rPr lang="hr-HR" sz="1400" dirty="0" err="1">
                <a:ea typeface="+mn-lt"/>
                <a:cs typeface="+mn-lt"/>
              </a:rPr>
              <a:t>group</a:t>
            </a:r>
            <a:r>
              <a:rPr lang="hr-HR" sz="1400" dirty="0">
                <a:ea typeface="+mn-lt"/>
                <a:cs typeface="+mn-lt"/>
              </a:rPr>
              <a:t> </a:t>
            </a:r>
            <a:r>
              <a:rPr lang="hr-HR" sz="1400" dirty="0" err="1">
                <a:ea typeface="+mn-lt"/>
                <a:cs typeface="+mn-lt"/>
              </a:rPr>
              <a:t>is</a:t>
            </a:r>
            <a:r>
              <a:rPr lang="hr-HR" sz="1400" dirty="0">
                <a:ea typeface="+mn-lt"/>
                <a:cs typeface="+mn-lt"/>
              </a:rPr>
              <a:t> </a:t>
            </a:r>
            <a:r>
              <a:rPr lang="hr-HR" sz="1400" dirty="0" err="1">
                <a:ea typeface="+mn-lt"/>
                <a:cs typeface="+mn-lt"/>
              </a:rPr>
              <a:t>favoured</a:t>
            </a:r>
            <a:r>
              <a:rPr lang="hr-HR" sz="1400" dirty="0">
                <a:ea typeface="+mn-lt"/>
                <a:cs typeface="+mn-lt"/>
              </a:rPr>
              <a:t> </a:t>
            </a:r>
            <a:r>
              <a:rPr lang="hr-HR" sz="1400" dirty="0" err="1">
                <a:ea typeface="+mn-lt"/>
                <a:cs typeface="+mn-lt"/>
              </a:rPr>
              <a:t>over</a:t>
            </a:r>
            <a:r>
              <a:rPr lang="hr-HR" sz="1400" dirty="0">
                <a:ea typeface="+mn-lt"/>
                <a:cs typeface="+mn-lt"/>
              </a:rPr>
              <a:t> </a:t>
            </a:r>
            <a:r>
              <a:rPr lang="hr-HR" sz="1400" dirty="0" err="1">
                <a:ea typeface="+mn-lt"/>
                <a:cs typeface="+mn-lt"/>
              </a:rPr>
              <a:t>the</a:t>
            </a:r>
            <a:r>
              <a:rPr lang="hr-HR" sz="1400" dirty="0">
                <a:ea typeface="+mn-lt"/>
                <a:cs typeface="+mn-lt"/>
              </a:rPr>
              <a:t> </a:t>
            </a:r>
            <a:r>
              <a:rPr lang="hr-HR" sz="1400" dirty="0" err="1">
                <a:ea typeface="+mn-lt"/>
                <a:cs typeface="+mn-lt"/>
              </a:rPr>
              <a:t>other</a:t>
            </a:r>
            <a:r>
              <a:rPr lang="hr-HR" sz="1400" dirty="0">
                <a:ea typeface="+mn-lt"/>
                <a:cs typeface="+mn-lt"/>
              </a:rPr>
              <a:t> </a:t>
            </a:r>
            <a:r>
              <a:rPr lang="hr-HR" sz="1400" dirty="0" err="1">
                <a:ea typeface="+mn-lt"/>
                <a:cs typeface="+mn-lt"/>
              </a:rPr>
              <a:t>due</a:t>
            </a:r>
            <a:r>
              <a:rPr lang="hr-HR" sz="1400" dirty="0">
                <a:ea typeface="+mn-lt"/>
                <a:cs typeface="+mn-lt"/>
              </a:rPr>
              <a:t> to </a:t>
            </a:r>
            <a:r>
              <a:rPr lang="hr-HR" sz="1400" dirty="0" err="1">
                <a:ea typeface="+mn-lt"/>
                <a:cs typeface="+mn-lt"/>
              </a:rPr>
              <a:t>the</a:t>
            </a:r>
            <a:r>
              <a:rPr lang="hr-HR" sz="1400" dirty="0">
                <a:ea typeface="+mn-lt"/>
                <a:cs typeface="+mn-lt"/>
              </a:rPr>
              <a:t> </a:t>
            </a:r>
            <a:r>
              <a:rPr lang="hr-HR" sz="1400" dirty="0" err="1">
                <a:ea typeface="+mn-lt"/>
                <a:cs typeface="+mn-lt"/>
              </a:rPr>
              <a:t>low</a:t>
            </a:r>
            <a:r>
              <a:rPr lang="hr-HR" sz="1400" dirty="0">
                <a:ea typeface="+mn-lt"/>
                <a:cs typeface="+mn-lt"/>
              </a:rPr>
              <a:t> </a:t>
            </a:r>
            <a:r>
              <a:rPr lang="hr-HR" sz="1400" dirty="0" err="1">
                <a:ea typeface="+mn-lt"/>
                <a:cs typeface="+mn-lt"/>
              </a:rPr>
              <a:t>or</a:t>
            </a:r>
            <a:r>
              <a:rPr lang="hr-HR" sz="1400" dirty="0">
                <a:ea typeface="+mn-lt"/>
                <a:cs typeface="+mn-lt"/>
              </a:rPr>
              <a:t> </a:t>
            </a:r>
            <a:r>
              <a:rPr lang="hr-HR" sz="1400" dirty="0" err="1">
                <a:ea typeface="+mn-lt"/>
                <a:cs typeface="+mn-lt"/>
              </a:rPr>
              <a:t>very</a:t>
            </a:r>
            <a:r>
              <a:rPr lang="hr-HR" sz="1400" dirty="0">
                <a:ea typeface="+mn-lt"/>
                <a:cs typeface="+mn-lt"/>
              </a:rPr>
              <a:t> </a:t>
            </a:r>
            <a:r>
              <a:rPr lang="hr-HR" sz="1400" dirty="0" err="1">
                <a:ea typeface="+mn-lt"/>
                <a:cs typeface="+mn-lt"/>
              </a:rPr>
              <a:t>low</a:t>
            </a:r>
            <a:r>
              <a:rPr lang="hr-HR" sz="1400" dirty="0">
                <a:ea typeface="+mn-lt"/>
                <a:cs typeface="+mn-lt"/>
              </a:rPr>
              <a:t> </a:t>
            </a:r>
            <a:r>
              <a:rPr lang="hr-HR" sz="1400" dirty="0" err="1">
                <a:ea typeface="+mn-lt"/>
                <a:cs typeface="+mn-lt"/>
              </a:rPr>
              <a:t>confidence</a:t>
            </a:r>
            <a:r>
              <a:rPr lang="hr-HR" sz="1400" dirty="0">
                <a:ea typeface="+mn-lt"/>
                <a:cs typeface="+mn-lt"/>
              </a:rPr>
              <a:t> </a:t>
            </a:r>
            <a:r>
              <a:rPr lang="hr-HR" sz="1400" dirty="0" err="1">
                <a:ea typeface="+mn-lt"/>
                <a:cs typeface="+mn-lt"/>
              </a:rPr>
              <a:t>in</a:t>
            </a:r>
            <a:r>
              <a:rPr lang="hr-HR" sz="1400" dirty="0">
                <a:ea typeface="+mn-lt"/>
                <a:cs typeface="+mn-lt"/>
              </a:rPr>
              <a:t> </a:t>
            </a:r>
            <a:r>
              <a:rPr lang="hr-HR" sz="1400" dirty="0" err="1">
                <a:ea typeface="+mn-lt"/>
                <a:cs typeface="+mn-lt"/>
              </a:rPr>
              <a:t>the</a:t>
            </a:r>
            <a:r>
              <a:rPr lang="hr-HR" sz="1400" dirty="0">
                <a:ea typeface="+mn-lt"/>
                <a:cs typeface="+mn-lt"/>
              </a:rPr>
              <a:t> </a:t>
            </a:r>
            <a:r>
              <a:rPr lang="hr-HR" sz="1400" dirty="0" err="1">
                <a:ea typeface="+mn-lt"/>
                <a:cs typeface="+mn-lt"/>
              </a:rPr>
              <a:t>evidence</a:t>
            </a:r>
            <a:r>
              <a:rPr lang="hr-HR" sz="1400" dirty="0">
                <a:ea typeface="+mn-lt"/>
                <a:cs typeface="+mn-lt"/>
              </a:rPr>
              <a:t>. For </a:t>
            </a:r>
            <a:r>
              <a:rPr lang="hr-HR" sz="1400" dirty="0" err="1">
                <a:ea typeface="+mn-lt"/>
                <a:cs typeface="+mn-lt"/>
              </a:rPr>
              <a:t>adverse</a:t>
            </a:r>
            <a:r>
              <a:rPr lang="hr-HR" sz="1400" dirty="0">
                <a:ea typeface="+mn-lt"/>
                <a:cs typeface="+mn-lt"/>
              </a:rPr>
              <a:t> </a:t>
            </a:r>
            <a:r>
              <a:rPr lang="hr-HR" sz="1400" dirty="0" err="1">
                <a:ea typeface="+mn-lt"/>
                <a:cs typeface="+mn-lt"/>
              </a:rPr>
              <a:t>effects</a:t>
            </a:r>
            <a:r>
              <a:rPr lang="hr-HR" sz="1400" dirty="0">
                <a:ea typeface="+mn-lt"/>
                <a:cs typeface="+mn-lt"/>
              </a:rPr>
              <a:t>, </a:t>
            </a:r>
            <a:r>
              <a:rPr lang="hr-HR" sz="1400" dirty="0" err="1">
                <a:ea typeface="+mn-lt"/>
                <a:cs typeface="+mn-lt"/>
              </a:rPr>
              <a:t>imprecision</a:t>
            </a:r>
            <a:r>
              <a:rPr lang="hr-HR" sz="1400" dirty="0">
                <a:ea typeface="+mn-lt"/>
                <a:cs typeface="+mn-lt"/>
              </a:rPr>
              <a:t> </a:t>
            </a:r>
            <a:r>
              <a:rPr lang="hr-HR" sz="1400" dirty="0" err="1">
                <a:ea typeface="+mn-lt"/>
                <a:cs typeface="+mn-lt"/>
              </a:rPr>
              <a:t>and</a:t>
            </a:r>
            <a:r>
              <a:rPr lang="hr-HR" sz="1400" dirty="0">
                <a:ea typeface="+mn-lt"/>
                <a:cs typeface="+mn-lt"/>
              </a:rPr>
              <a:t> </a:t>
            </a:r>
            <a:r>
              <a:rPr lang="hr-HR" sz="1400" dirty="0" err="1">
                <a:ea typeface="+mn-lt"/>
                <a:cs typeface="+mn-lt"/>
              </a:rPr>
              <a:t>risk</a:t>
            </a:r>
            <a:r>
              <a:rPr lang="hr-HR" sz="1400" dirty="0">
                <a:ea typeface="+mn-lt"/>
                <a:cs typeface="+mn-lt"/>
              </a:rPr>
              <a:t> </a:t>
            </a:r>
            <a:r>
              <a:rPr lang="hr-HR" sz="1400" dirty="0" err="1">
                <a:ea typeface="+mn-lt"/>
                <a:cs typeface="+mn-lt"/>
              </a:rPr>
              <a:t>of</a:t>
            </a:r>
            <a:r>
              <a:rPr lang="hr-HR" sz="1400" dirty="0">
                <a:ea typeface="+mn-lt"/>
                <a:cs typeface="+mn-lt"/>
              </a:rPr>
              <a:t> </a:t>
            </a:r>
            <a:r>
              <a:rPr lang="hr-HR" sz="1400" dirty="0" err="1">
                <a:ea typeface="+mn-lt"/>
                <a:cs typeface="+mn-lt"/>
              </a:rPr>
              <a:t>bias</a:t>
            </a:r>
            <a:r>
              <a:rPr lang="hr-HR" sz="1400" dirty="0">
                <a:ea typeface="+mn-lt"/>
                <a:cs typeface="+mn-lt"/>
              </a:rPr>
              <a:t> </a:t>
            </a:r>
            <a:r>
              <a:rPr lang="hr-HR" sz="1400" dirty="0" err="1">
                <a:ea typeface="+mn-lt"/>
                <a:cs typeface="+mn-lt"/>
              </a:rPr>
              <a:t>from</a:t>
            </a:r>
            <a:r>
              <a:rPr lang="hr-HR" sz="1400" dirty="0">
                <a:ea typeface="+mn-lt"/>
                <a:cs typeface="+mn-lt"/>
              </a:rPr>
              <a:t> </a:t>
            </a:r>
            <a:r>
              <a:rPr lang="hr-HR" sz="1400" dirty="0" err="1">
                <a:ea typeface="+mn-lt"/>
                <a:cs typeface="+mn-lt"/>
              </a:rPr>
              <a:t>missing</a:t>
            </a:r>
            <a:r>
              <a:rPr lang="hr-HR" sz="1400" dirty="0">
                <a:ea typeface="+mn-lt"/>
                <a:cs typeface="+mn-lt"/>
              </a:rPr>
              <a:t> data, </a:t>
            </a:r>
            <a:r>
              <a:rPr lang="hr-HR" sz="1400" dirty="0" err="1">
                <a:ea typeface="+mn-lt"/>
                <a:cs typeface="+mn-lt"/>
              </a:rPr>
              <a:t>outcome</a:t>
            </a:r>
            <a:r>
              <a:rPr lang="hr-HR" sz="1400" dirty="0">
                <a:ea typeface="+mn-lt"/>
                <a:cs typeface="+mn-lt"/>
              </a:rPr>
              <a:t> </a:t>
            </a:r>
            <a:r>
              <a:rPr lang="hr-HR" sz="1400" dirty="0" err="1">
                <a:ea typeface="+mn-lt"/>
                <a:cs typeface="+mn-lt"/>
              </a:rPr>
              <a:t>measurement</a:t>
            </a:r>
            <a:r>
              <a:rPr lang="hr-HR" sz="1400" dirty="0">
                <a:ea typeface="+mn-lt"/>
                <a:cs typeface="+mn-lt"/>
              </a:rPr>
              <a:t> </a:t>
            </a:r>
            <a:r>
              <a:rPr lang="hr-HR" sz="1400" dirty="0" err="1">
                <a:ea typeface="+mn-lt"/>
                <a:cs typeface="+mn-lt"/>
              </a:rPr>
              <a:t>and</a:t>
            </a:r>
            <a:r>
              <a:rPr lang="hr-HR" sz="1400" dirty="0">
                <a:ea typeface="+mn-lt"/>
                <a:cs typeface="+mn-lt"/>
              </a:rPr>
              <a:t> </a:t>
            </a:r>
            <a:r>
              <a:rPr lang="hr-HR" sz="1400" dirty="0" err="1">
                <a:ea typeface="+mn-lt"/>
                <a:cs typeface="+mn-lt"/>
              </a:rPr>
              <a:t>reporting</a:t>
            </a:r>
            <a:r>
              <a:rPr lang="hr-HR" sz="1400" dirty="0">
                <a:ea typeface="+mn-lt"/>
                <a:cs typeface="+mn-lt"/>
              </a:rPr>
              <a:t> </a:t>
            </a:r>
            <a:r>
              <a:rPr lang="hr-HR" sz="1400" dirty="0" err="1">
                <a:ea typeface="+mn-lt"/>
                <a:cs typeface="+mn-lt"/>
              </a:rPr>
              <a:t>meant</a:t>
            </a:r>
            <a:r>
              <a:rPr lang="hr-HR" sz="1400" dirty="0">
                <a:ea typeface="+mn-lt"/>
                <a:cs typeface="+mn-lt"/>
              </a:rPr>
              <a:t> </a:t>
            </a:r>
            <a:r>
              <a:rPr lang="hr-HR" sz="1400" dirty="0" err="1">
                <a:ea typeface="+mn-lt"/>
                <a:cs typeface="+mn-lt"/>
              </a:rPr>
              <a:t>we</a:t>
            </a:r>
            <a:r>
              <a:rPr lang="hr-HR" sz="1400" dirty="0">
                <a:ea typeface="+mn-lt"/>
                <a:cs typeface="+mn-lt"/>
              </a:rPr>
              <a:t> </a:t>
            </a:r>
            <a:r>
              <a:rPr lang="hr-HR" sz="1400" dirty="0" err="1">
                <a:ea typeface="+mn-lt"/>
                <a:cs typeface="+mn-lt"/>
              </a:rPr>
              <a:t>were</a:t>
            </a:r>
            <a:r>
              <a:rPr lang="hr-HR" sz="1400" dirty="0">
                <a:ea typeface="+mn-lt"/>
                <a:cs typeface="+mn-lt"/>
              </a:rPr>
              <a:t> </a:t>
            </a:r>
            <a:r>
              <a:rPr lang="hr-HR" sz="1400" dirty="0" err="1">
                <a:ea typeface="+mn-lt"/>
                <a:cs typeface="+mn-lt"/>
              </a:rPr>
              <a:t>very</a:t>
            </a:r>
            <a:r>
              <a:rPr lang="hr-HR" sz="1400" dirty="0">
                <a:ea typeface="+mn-lt"/>
                <a:cs typeface="+mn-lt"/>
              </a:rPr>
              <a:t> </a:t>
            </a:r>
            <a:r>
              <a:rPr lang="hr-HR" sz="1400" dirty="0" err="1">
                <a:ea typeface="+mn-lt"/>
                <a:cs typeface="+mn-lt"/>
              </a:rPr>
              <a:t>uncertain</a:t>
            </a:r>
            <a:r>
              <a:rPr lang="hr-HR" sz="1400" dirty="0">
                <a:ea typeface="+mn-lt"/>
                <a:cs typeface="+mn-lt"/>
              </a:rPr>
              <a:t> </a:t>
            </a:r>
            <a:r>
              <a:rPr lang="hr-HR" sz="1400" dirty="0" err="1">
                <a:ea typeface="+mn-lt"/>
                <a:cs typeface="+mn-lt"/>
              </a:rPr>
              <a:t>about</a:t>
            </a:r>
            <a:r>
              <a:rPr lang="hr-HR" sz="1400" dirty="0">
                <a:ea typeface="+mn-lt"/>
                <a:cs typeface="+mn-lt"/>
              </a:rPr>
              <a:t> </a:t>
            </a:r>
            <a:r>
              <a:rPr lang="hr-HR" sz="1400" dirty="0" err="1">
                <a:ea typeface="+mn-lt"/>
                <a:cs typeface="+mn-lt"/>
              </a:rPr>
              <a:t>the</a:t>
            </a:r>
            <a:r>
              <a:rPr lang="hr-HR" sz="1400" dirty="0">
                <a:ea typeface="+mn-lt"/>
                <a:cs typeface="+mn-lt"/>
              </a:rPr>
              <a:t> </a:t>
            </a:r>
            <a:r>
              <a:rPr lang="hr-HR" sz="1400" dirty="0" err="1">
                <a:ea typeface="+mn-lt"/>
                <a:cs typeface="+mn-lt"/>
              </a:rPr>
              <a:t>effect</a:t>
            </a:r>
            <a:r>
              <a:rPr lang="hr-HR" sz="1400" dirty="0">
                <a:ea typeface="+mn-lt"/>
                <a:cs typeface="+mn-lt"/>
              </a:rPr>
              <a:t> </a:t>
            </a:r>
            <a:r>
              <a:rPr lang="hr-HR" sz="1400" dirty="0" err="1">
                <a:ea typeface="+mn-lt"/>
                <a:cs typeface="+mn-lt"/>
              </a:rPr>
              <a:t>estimate</a:t>
            </a:r>
            <a:r>
              <a:rPr lang="hr-HR" sz="1400" dirty="0">
                <a:ea typeface="+mn-lt"/>
                <a:cs typeface="+mn-lt"/>
              </a:rPr>
              <a:t> (</a:t>
            </a:r>
            <a:r>
              <a:rPr lang="hr-HR" sz="1400" dirty="0" err="1">
                <a:ea typeface="+mn-lt"/>
                <a:cs typeface="+mn-lt"/>
              </a:rPr>
              <a:t>serious</a:t>
            </a:r>
            <a:r>
              <a:rPr lang="hr-HR" sz="1400" dirty="0">
                <a:ea typeface="+mn-lt"/>
                <a:cs typeface="+mn-lt"/>
              </a:rPr>
              <a:t> </a:t>
            </a:r>
            <a:r>
              <a:rPr lang="hr-HR" sz="1400" dirty="0" err="1">
                <a:ea typeface="+mn-lt"/>
                <a:cs typeface="+mn-lt"/>
              </a:rPr>
              <a:t>adverse</a:t>
            </a:r>
            <a:r>
              <a:rPr lang="hr-HR" sz="1400" dirty="0">
                <a:ea typeface="+mn-lt"/>
                <a:cs typeface="+mn-lt"/>
              </a:rPr>
              <a:t> </a:t>
            </a:r>
            <a:r>
              <a:rPr lang="hr-HR" sz="1400" dirty="0" err="1">
                <a:ea typeface="+mn-lt"/>
                <a:cs typeface="+mn-lt"/>
              </a:rPr>
              <a:t>events</a:t>
            </a:r>
            <a:r>
              <a:rPr lang="hr-HR" sz="1400" dirty="0">
                <a:ea typeface="+mn-lt"/>
                <a:cs typeface="+mn-lt"/>
              </a:rPr>
              <a:t> OR 1.69, 95% CI 0.77 to 3.71; 2 </a:t>
            </a:r>
            <a:r>
              <a:rPr lang="hr-HR" sz="1400" dirty="0" err="1">
                <a:ea typeface="+mn-lt"/>
                <a:cs typeface="+mn-lt"/>
              </a:rPr>
              <a:t>studies</a:t>
            </a:r>
            <a:r>
              <a:rPr lang="hr-HR" sz="1400" dirty="0">
                <a:ea typeface="+mn-lt"/>
                <a:cs typeface="+mn-lt"/>
              </a:rPr>
              <a:t>, 394 </a:t>
            </a:r>
            <a:r>
              <a:rPr lang="hr-HR" sz="1400" dirty="0" err="1">
                <a:ea typeface="+mn-lt"/>
                <a:cs typeface="+mn-lt"/>
              </a:rPr>
              <a:t>participants</a:t>
            </a:r>
            <a:r>
              <a:rPr lang="hr-HR" sz="1400" dirty="0">
                <a:ea typeface="+mn-lt"/>
                <a:cs typeface="+mn-lt"/>
              </a:rPr>
              <a:t>; </a:t>
            </a:r>
            <a:r>
              <a:rPr lang="hr-HR" sz="1400" dirty="0" err="1">
                <a:ea typeface="+mn-lt"/>
                <a:cs typeface="+mn-lt"/>
              </a:rPr>
              <a:t>non-serious</a:t>
            </a:r>
            <a:r>
              <a:rPr lang="hr-HR" sz="1400" dirty="0">
                <a:ea typeface="+mn-lt"/>
                <a:cs typeface="+mn-lt"/>
              </a:rPr>
              <a:t> </a:t>
            </a:r>
            <a:r>
              <a:rPr lang="hr-HR" sz="1400" dirty="0" err="1">
                <a:ea typeface="+mn-lt"/>
                <a:cs typeface="+mn-lt"/>
              </a:rPr>
              <a:t>adverse</a:t>
            </a:r>
            <a:r>
              <a:rPr lang="hr-HR" sz="1400" dirty="0">
                <a:ea typeface="+mn-lt"/>
                <a:cs typeface="+mn-lt"/>
              </a:rPr>
              <a:t> </a:t>
            </a:r>
            <a:r>
              <a:rPr lang="hr-HR" sz="1400" dirty="0" err="1">
                <a:ea typeface="+mn-lt"/>
                <a:cs typeface="+mn-lt"/>
              </a:rPr>
              <a:t>events</a:t>
            </a:r>
            <a:r>
              <a:rPr lang="hr-HR" sz="1400" dirty="0">
                <a:ea typeface="+mn-lt"/>
                <a:cs typeface="+mn-lt"/>
              </a:rPr>
              <a:t> OR 2.15, 95% CI 0.68 to 6.73; 2 </a:t>
            </a:r>
            <a:r>
              <a:rPr lang="hr-HR" sz="1400" dirty="0" err="1">
                <a:ea typeface="+mn-lt"/>
                <a:cs typeface="+mn-lt"/>
              </a:rPr>
              <a:t>studies</a:t>
            </a:r>
            <a:r>
              <a:rPr lang="hr-HR" sz="1400" dirty="0">
                <a:ea typeface="+mn-lt"/>
                <a:cs typeface="+mn-lt"/>
              </a:rPr>
              <a:t>, 142 </a:t>
            </a:r>
            <a:r>
              <a:rPr lang="hr-HR" sz="1400" dirty="0" err="1">
                <a:ea typeface="+mn-lt"/>
                <a:cs typeface="+mn-lt"/>
              </a:rPr>
              <a:t>participants</a:t>
            </a:r>
            <a:r>
              <a:rPr lang="hr-HR" sz="1400" dirty="0">
                <a:ea typeface="+mn-lt"/>
                <a:cs typeface="+mn-lt"/>
              </a:rPr>
              <a:t>). </a:t>
            </a:r>
            <a:r>
              <a:rPr lang="hr-HR" sz="1400" dirty="0" err="1">
                <a:ea typeface="+mn-lt"/>
                <a:cs typeface="+mn-lt"/>
              </a:rPr>
              <a:t>We</a:t>
            </a:r>
            <a:r>
              <a:rPr lang="hr-HR" sz="1400" dirty="0">
                <a:ea typeface="+mn-lt"/>
                <a:cs typeface="+mn-lt"/>
              </a:rPr>
              <a:t> had </a:t>
            </a:r>
            <a:r>
              <a:rPr lang="hr-HR" sz="1400" dirty="0" err="1">
                <a:ea typeface="+mn-lt"/>
                <a:cs typeface="+mn-lt"/>
              </a:rPr>
              <a:t>very</a:t>
            </a:r>
            <a:r>
              <a:rPr lang="hr-HR" sz="1400" dirty="0">
                <a:ea typeface="+mn-lt"/>
                <a:cs typeface="+mn-lt"/>
              </a:rPr>
              <a:t> </a:t>
            </a:r>
            <a:r>
              <a:rPr lang="hr-HR" sz="1400" dirty="0" err="1">
                <a:ea typeface="+mn-lt"/>
                <a:cs typeface="+mn-lt"/>
              </a:rPr>
              <a:t>low</a:t>
            </a:r>
            <a:r>
              <a:rPr lang="hr-HR" sz="1400" dirty="0">
                <a:ea typeface="+mn-lt"/>
                <a:cs typeface="+mn-lt"/>
              </a:rPr>
              <a:t> </a:t>
            </a:r>
            <a:r>
              <a:rPr lang="hr-HR" sz="1400" dirty="0" err="1">
                <a:ea typeface="+mn-lt"/>
                <a:cs typeface="+mn-lt"/>
              </a:rPr>
              <a:t>confidence</a:t>
            </a:r>
            <a:r>
              <a:rPr lang="hr-HR" sz="1400" dirty="0">
                <a:ea typeface="+mn-lt"/>
                <a:cs typeface="+mn-lt"/>
              </a:rPr>
              <a:t> </a:t>
            </a:r>
            <a:r>
              <a:rPr lang="hr-HR" sz="1400" dirty="0" err="1">
                <a:ea typeface="+mn-lt"/>
                <a:cs typeface="+mn-lt"/>
              </a:rPr>
              <a:t>in</a:t>
            </a:r>
            <a:r>
              <a:rPr lang="hr-HR" sz="1400" dirty="0">
                <a:ea typeface="+mn-lt"/>
                <a:cs typeface="+mn-lt"/>
              </a:rPr>
              <a:t> </a:t>
            </a:r>
            <a:r>
              <a:rPr lang="hr-HR" sz="1400" dirty="0" err="1">
                <a:ea typeface="+mn-lt"/>
                <a:cs typeface="+mn-lt"/>
              </a:rPr>
              <a:t>the</a:t>
            </a:r>
            <a:r>
              <a:rPr lang="hr-HR" sz="1400" dirty="0">
                <a:ea typeface="+mn-lt"/>
                <a:cs typeface="+mn-lt"/>
              </a:rPr>
              <a:t> </a:t>
            </a:r>
            <a:r>
              <a:rPr lang="hr-HR" sz="1400" dirty="0" err="1">
                <a:ea typeface="+mn-lt"/>
                <a:cs typeface="+mn-lt"/>
              </a:rPr>
              <a:t>effect</a:t>
            </a:r>
            <a:r>
              <a:rPr lang="hr-HR" sz="1400" dirty="0">
                <a:ea typeface="+mn-lt"/>
                <a:cs typeface="+mn-lt"/>
              </a:rPr>
              <a:t> </a:t>
            </a:r>
            <a:r>
              <a:rPr lang="hr-HR" sz="1400" dirty="0" err="1">
                <a:ea typeface="+mn-lt"/>
                <a:cs typeface="+mn-lt"/>
              </a:rPr>
              <a:t>estimates</a:t>
            </a:r>
            <a:r>
              <a:rPr lang="hr-HR" sz="1400" dirty="0">
                <a:ea typeface="+mn-lt"/>
                <a:cs typeface="+mn-lt"/>
              </a:rPr>
              <a:t> for </a:t>
            </a:r>
            <a:r>
              <a:rPr lang="hr-HR" sz="1400" dirty="0" err="1">
                <a:ea typeface="+mn-lt"/>
                <a:cs typeface="+mn-lt"/>
              </a:rPr>
              <a:t>unscheduled</a:t>
            </a:r>
            <a:r>
              <a:rPr lang="hr-HR" sz="1400" dirty="0">
                <a:ea typeface="+mn-lt"/>
                <a:cs typeface="+mn-lt"/>
              </a:rPr>
              <a:t> </a:t>
            </a:r>
            <a:r>
              <a:rPr lang="hr-HR" sz="1400" dirty="0" err="1">
                <a:ea typeface="+mn-lt"/>
                <a:cs typeface="+mn-lt"/>
              </a:rPr>
              <a:t>physician</a:t>
            </a:r>
            <a:r>
              <a:rPr lang="hr-HR" sz="1400" dirty="0">
                <a:ea typeface="+mn-lt"/>
                <a:cs typeface="+mn-lt"/>
              </a:rPr>
              <a:t> </a:t>
            </a:r>
            <a:r>
              <a:rPr lang="hr-HR" sz="1400" dirty="0" err="1">
                <a:ea typeface="+mn-lt"/>
                <a:cs typeface="+mn-lt"/>
              </a:rPr>
              <a:t>visits</a:t>
            </a:r>
            <a:r>
              <a:rPr lang="hr-HR" sz="1400" dirty="0">
                <a:ea typeface="+mn-lt"/>
                <a:cs typeface="+mn-lt"/>
              </a:rPr>
              <a:t>, </a:t>
            </a:r>
            <a:r>
              <a:rPr lang="hr-HR" sz="1400" dirty="0" err="1">
                <a:ea typeface="+mn-lt"/>
                <a:cs typeface="+mn-lt"/>
              </a:rPr>
              <a:t>unscheduled</a:t>
            </a:r>
            <a:r>
              <a:rPr lang="hr-HR" sz="1400" dirty="0">
                <a:ea typeface="+mn-lt"/>
                <a:cs typeface="+mn-lt"/>
              </a:rPr>
              <a:t> </a:t>
            </a:r>
            <a:r>
              <a:rPr lang="hr-HR" sz="1400" dirty="0" err="1">
                <a:ea typeface="+mn-lt"/>
                <a:cs typeface="+mn-lt"/>
              </a:rPr>
              <a:t>acute</a:t>
            </a:r>
            <a:r>
              <a:rPr lang="hr-HR" sz="1400" dirty="0">
                <a:ea typeface="+mn-lt"/>
                <a:cs typeface="+mn-lt"/>
              </a:rPr>
              <a:t> care, </a:t>
            </a:r>
            <a:r>
              <a:rPr lang="hr-HR" sz="1400" dirty="0" err="1">
                <a:ea typeface="+mn-lt"/>
                <a:cs typeface="+mn-lt"/>
              </a:rPr>
              <a:t>emergency</a:t>
            </a:r>
            <a:r>
              <a:rPr lang="hr-HR" sz="1400" dirty="0">
                <a:ea typeface="+mn-lt"/>
                <a:cs typeface="+mn-lt"/>
              </a:rPr>
              <a:t> </a:t>
            </a:r>
            <a:r>
              <a:rPr lang="hr-HR" sz="1400" dirty="0" err="1">
                <a:ea typeface="+mn-lt"/>
                <a:cs typeface="+mn-lt"/>
              </a:rPr>
              <a:t>department</a:t>
            </a:r>
            <a:r>
              <a:rPr lang="hr-HR" sz="1400" dirty="0">
                <a:ea typeface="+mn-lt"/>
                <a:cs typeface="+mn-lt"/>
              </a:rPr>
              <a:t> </a:t>
            </a:r>
            <a:r>
              <a:rPr lang="hr-HR" sz="1400" dirty="0" err="1">
                <a:ea typeface="+mn-lt"/>
                <a:cs typeface="+mn-lt"/>
              </a:rPr>
              <a:t>or</a:t>
            </a:r>
            <a:r>
              <a:rPr lang="hr-HR" sz="1400" dirty="0">
                <a:ea typeface="+mn-lt"/>
                <a:cs typeface="+mn-lt"/>
              </a:rPr>
              <a:t> </a:t>
            </a:r>
            <a:r>
              <a:rPr lang="hr-HR" sz="1400" dirty="0" err="1">
                <a:ea typeface="+mn-lt"/>
                <a:cs typeface="+mn-lt"/>
              </a:rPr>
              <a:t>hospital</a:t>
            </a:r>
            <a:r>
              <a:rPr lang="hr-HR" sz="1400" dirty="0">
                <a:ea typeface="+mn-lt"/>
                <a:cs typeface="+mn-lt"/>
              </a:rPr>
              <a:t> </a:t>
            </a:r>
            <a:r>
              <a:rPr lang="hr-HR" sz="1400" dirty="0" err="1">
                <a:ea typeface="+mn-lt"/>
                <a:cs typeface="+mn-lt"/>
              </a:rPr>
              <a:t>visits</a:t>
            </a:r>
            <a:r>
              <a:rPr lang="hr-HR" sz="1400" dirty="0">
                <a:ea typeface="+mn-lt"/>
                <a:cs typeface="+mn-lt"/>
              </a:rPr>
              <a:t> </a:t>
            </a:r>
            <a:r>
              <a:rPr lang="hr-HR" sz="1400" dirty="0" err="1">
                <a:ea typeface="+mn-lt"/>
                <a:cs typeface="+mn-lt"/>
              </a:rPr>
              <a:t>and</a:t>
            </a:r>
            <a:r>
              <a:rPr lang="hr-HR" sz="1400" dirty="0">
                <a:ea typeface="+mn-lt"/>
                <a:cs typeface="+mn-lt"/>
              </a:rPr>
              <a:t> </a:t>
            </a:r>
            <a:r>
              <a:rPr lang="hr-HR" sz="1400" dirty="0" err="1">
                <a:ea typeface="+mn-lt"/>
                <a:cs typeface="+mn-lt"/>
              </a:rPr>
              <a:t>duration</a:t>
            </a:r>
            <a:r>
              <a:rPr lang="hr-HR" sz="1400" dirty="0">
                <a:ea typeface="+mn-lt"/>
                <a:cs typeface="+mn-lt"/>
              </a:rPr>
              <a:t> </a:t>
            </a:r>
            <a:r>
              <a:rPr lang="hr-HR" sz="1400" dirty="0" err="1">
                <a:ea typeface="+mn-lt"/>
                <a:cs typeface="+mn-lt"/>
              </a:rPr>
              <a:t>of</a:t>
            </a:r>
            <a:r>
              <a:rPr lang="hr-HR" sz="1400" dirty="0">
                <a:ea typeface="+mn-lt"/>
                <a:cs typeface="+mn-lt"/>
              </a:rPr>
              <a:t> </a:t>
            </a:r>
            <a:r>
              <a:rPr lang="hr-HR" sz="1400" dirty="0" err="1">
                <a:ea typeface="+mn-lt"/>
                <a:cs typeface="+mn-lt"/>
              </a:rPr>
              <a:t>exacerbation</a:t>
            </a:r>
            <a:r>
              <a:rPr lang="hr-HR" sz="1400" dirty="0">
                <a:ea typeface="+mn-lt"/>
                <a:cs typeface="+mn-lt"/>
              </a:rPr>
              <a:t> </a:t>
            </a:r>
            <a:r>
              <a:rPr lang="hr-HR" sz="1400" dirty="0" err="1">
                <a:ea typeface="+mn-lt"/>
                <a:cs typeface="+mn-lt"/>
              </a:rPr>
              <a:t>due</a:t>
            </a:r>
            <a:r>
              <a:rPr lang="hr-HR" sz="1400" dirty="0">
                <a:ea typeface="+mn-lt"/>
                <a:cs typeface="+mn-lt"/>
              </a:rPr>
              <a:t> to </a:t>
            </a:r>
            <a:r>
              <a:rPr lang="hr-HR" sz="1400" dirty="0" err="1">
                <a:ea typeface="+mn-lt"/>
                <a:cs typeface="+mn-lt"/>
              </a:rPr>
              <a:t>risk</a:t>
            </a:r>
            <a:r>
              <a:rPr lang="hr-HR" sz="1400" dirty="0">
                <a:ea typeface="+mn-lt"/>
                <a:cs typeface="+mn-lt"/>
              </a:rPr>
              <a:t> </a:t>
            </a:r>
            <a:r>
              <a:rPr lang="hr-HR" sz="1400" dirty="0" err="1">
                <a:ea typeface="+mn-lt"/>
                <a:cs typeface="+mn-lt"/>
              </a:rPr>
              <a:t>of</a:t>
            </a:r>
            <a:r>
              <a:rPr lang="hr-HR" sz="1400" dirty="0">
                <a:ea typeface="+mn-lt"/>
                <a:cs typeface="+mn-lt"/>
              </a:rPr>
              <a:t> </a:t>
            </a:r>
            <a:r>
              <a:rPr lang="hr-HR" sz="1400" dirty="0" err="1">
                <a:ea typeface="+mn-lt"/>
                <a:cs typeface="+mn-lt"/>
              </a:rPr>
              <a:t>bias</a:t>
            </a:r>
            <a:r>
              <a:rPr lang="hr-HR" sz="1400" dirty="0">
                <a:ea typeface="+mn-lt"/>
                <a:cs typeface="+mn-lt"/>
              </a:rPr>
              <a:t>. </a:t>
            </a:r>
            <a:endParaRPr lang="hr-HR" dirty="0">
              <a:ea typeface="+mn-lt"/>
              <a:cs typeface="+mn-lt"/>
            </a:endParaRPr>
          </a:p>
        </p:txBody>
      </p:sp>
      <p:sp>
        <p:nvSpPr>
          <p:cNvPr id="11" name="TextBox 10">
            <a:extLst>
              <a:ext uri="{FF2B5EF4-FFF2-40B4-BE49-F238E27FC236}">
                <a16:creationId xmlns:a16="http://schemas.microsoft.com/office/drawing/2014/main" id="{371877BA-93A2-465F-9EE5-180738121B77}"/>
              </a:ext>
            </a:extLst>
          </p:cNvPr>
          <p:cNvSpPr txBox="1"/>
          <p:nvPr/>
        </p:nvSpPr>
        <p:spPr>
          <a:xfrm>
            <a:off x="43564" y="4005073"/>
            <a:ext cx="6331168" cy="2800767"/>
          </a:xfrm>
          <a:prstGeom prst="rect">
            <a:avLst/>
          </a:prstGeom>
          <a:solidFill>
            <a:schemeClr val="bg1">
              <a:lumMod val="95000"/>
            </a:schemeClr>
          </a:solidFill>
        </p:spPr>
        <p:txBody>
          <a:bodyPr wrap="square" lIns="91440" tIns="45720" rIns="91440" bIns="45720" rtlCol="0" anchor="t">
            <a:spAutoFit/>
          </a:bodyPr>
          <a:lstStyle/>
          <a:p>
            <a:r>
              <a:rPr lang="hr-HR" sz="1400" b="1" dirty="0">
                <a:latin typeface="Source Sans Pro" panose="020B0503030403020204" pitchFamily="34" charset="0"/>
                <a:ea typeface="Source Sans Pro" panose="020B0503030403020204" pitchFamily="34" charset="0"/>
              </a:rPr>
              <a:t>Authors’ conclusions</a:t>
            </a:r>
          </a:p>
          <a:p>
            <a:endParaRPr lang="hr-HR" sz="800" b="1" dirty="0">
              <a:latin typeface="Source Sans Pro" panose="020B0503030403020204" pitchFamily="34" charset="0"/>
              <a:ea typeface="Source Sans Pro" panose="020B0503030403020204" pitchFamily="34" charset="0"/>
            </a:endParaRPr>
          </a:p>
          <a:p>
            <a:r>
              <a:rPr lang="en-GB" sz="1400" dirty="0">
                <a:ea typeface="+mn-lt"/>
                <a:cs typeface="+mn-lt"/>
              </a:rPr>
              <a:t>Evidence suggests that adults and children with mild to moderate asthma are unlikely to have an important reduction in the need for oral steroids from increasing a patient's inhaled corticosteroid dose at the first sign of an exacerbation. Other clinically important benefits and potential harms cannot be ruled out due to wide confidence intervals, risk of bias in the studies, and assumptions made for synthesis when combining data. Included studies reflect evolving clinical practice and study methods, and the data do not support thorough investigation of effect modifiers such as baseline dose, fold increase, asthma severity and timing. The review does not include recent evidence from pragmatic, unblinded studies showing benefits of larger dose increases in those with poorly controlled asthma. Differences between the blinded and unblinded studies should be investigated.  </a:t>
            </a:r>
            <a:endParaRPr lang="en-GB" dirty="0">
              <a:ea typeface="+mn-lt"/>
              <a:cs typeface="+mn-lt"/>
            </a:endParaRPr>
          </a:p>
        </p:txBody>
      </p:sp>
    </p:spTree>
    <p:extLst>
      <p:ext uri="{BB962C8B-B14F-4D97-AF65-F5344CB8AC3E}">
        <p14:creationId xmlns:p14="http://schemas.microsoft.com/office/powerpoint/2010/main" val="2327480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0A0A44F-9D47-4F07-97D8-3BD9D2EB8A32}"/>
              </a:ext>
            </a:extLst>
          </p:cNvPr>
          <p:cNvSpPr txBox="1"/>
          <p:nvPr/>
        </p:nvSpPr>
        <p:spPr>
          <a:xfrm>
            <a:off x="6761560" y="1242947"/>
            <a:ext cx="5332020" cy="1169551"/>
          </a:xfrm>
          <a:custGeom>
            <a:avLst/>
            <a:gdLst>
              <a:gd name="connsiteX0" fmla="*/ 0 w 5332020"/>
              <a:gd name="connsiteY0" fmla="*/ 0 h 1169551"/>
              <a:gd name="connsiteX1" fmla="*/ 666503 w 5332020"/>
              <a:gd name="connsiteY1" fmla="*/ 0 h 1169551"/>
              <a:gd name="connsiteX2" fmla="*/ 1386325 w 5332020"/>
              <a:gd name="connsiteY2" fmla="*/ 0 h 1169551"/>
              <a:gd name="connsiteX3" fmla="*/ 1999508 w 5332020"/>
              <a:gd name="connsiteY3" fmla="*/ 0 h 1169551"/>
              <a:gd name="connsiteX4" fmla="*/ 2719330 w 5332020"/>
              <a:gd name="connsiteY4" fmla="*/ 0 h 1169551"/>
              <a:gd name="connsiteX5" fmla="*/ 3439153 w 5332020"/>
              <a:gd name="connsiteY5" fmla="*/ 0 h 1169551"/>
              <a:gd name="connsiteX6" fmla="*/ 3945695 w 5332020"/>
              <a:gd name="connsiteY6" fmla="*/ 0 h 1169551"/>
              <a:gd name="connsiteX7" fmla="*/ 4505557 w 5332020"/>
              <a:gd name="connsiteY7" fmla="*/ 0 h 1169551"/>
              <a:gd name="connsiteX8" fmla="*/ 5332020 w 5332020"/>
              <a:gd name="connsiteY8" fmla="*/ 0 h 1169551"/>
              <a:gd name="connsiteX9" fmla="*/ 5332020 w 5332020"/>
              <a:gd name="connsiteY9" fmla="*/ 608167 h 1169551"/>
              <a:gd name="connsiteX10" fmla="*/ 5332020 w 5332020"/>
              <a:gd name="connsiteY10" fmla="*/ 1169551 h 1169551"/>
              <a:gd name="connsiteX11" fmla="*/ 4612197 w 5332020"/>
              <a:gd name="connsiteY11" fmla="*/ 1169551 h 1169551"/>
              <a:gd name="connsiteX12" fmla="*/ 3839054 w 5332020"/>
              <a:gd name="connsiteY12" fmla="*/ 1169551 h 1169551"/>
              <a:gd name="connsiteX13" fmla="*/ 3332513 w 5332020"/>
              <a:gd name="connsiteY13" fmla="*/ 1169551 h 1169551"/>
              <a:gd name="connsiteX14" fmla="*/ 2612690 w 5332020"/>
              <a:gd name="connsiteY14" fmla="*/ 1169551 h 1169551"/>
              <a:gd name="connsiteX15" fmla="*/ 2052828 w 5332020"/>
              <a:gd name="connsiteY15" fmla="*/ 1169551 h 1169551"/>
              <a:gd name="connsiteX16" fmla="*/ 1386325 w 5332020"/>
              <a:gd name="connsiteY16" fmla="*/ 1169551 h 1169551"/>
              <a:gd name="connsiteX17" fmla="*/ 826463 w 5332020"/>
              <a:gd name="connsiteY17" fmla="*/ 1169551 h 1169551"/>
              <a:gd name="connsiteX18" fmla="*/ 0 w 5332020"/>
              <a:gd name="connsiteY18" fmla="*/ 1169551 h 1169551"/>
              <a:gd name="connsiteX19" fmla="*/ 0 w 5332020"/>
              <a:gd name="connsiteY19" fmla="*/ 561384 h 1169551"/>
              <a:gd name="connsiteX20" fmla="*/ 0 w 5332020"/>
              <a:gd name="connsiteY20" fmla="*/ 0 h 1169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5332020" h="1169551" extrusionOk="0">
                <a:moveTo>
                  <a:pt x="0" y="0"/>
                </a:moveTo>
                <a:cubicBezTo>
                  <a:pt x="300920" y="-12183"/>
                  <a:pt x="439785" y="9394"/>
                  <a:pt x="666503" y="0"/>
                </a:cubicBezTo>
                <a:cubicBezTo>
                  <a:pt x="893221" y="-9394"/>
                  <a:pt x="1175456" y="-30616"/>
                  <a:pt x="1386325" y="0"/>
                </a:cubicBezTo>
                <a:cubicBezTo>
                  <a:pt x="1597194" y="30616"/>
                  <a:pt x="1765128" y="22478"/>
                  <a:pt x="1999508" y="0"/>
                </a:cubicBezTo>
                <a:cubicBezTo>
                  <a:pt x="2233888" y="-22478"/>
                  <a:pt x="2387404" y="-29143"/>
                  <a:pt x="2719330" y="0"/>
                </a:cubicBezTo>
                <a:cubicBezTo>
                  <a:pt x="3051256" y="29143"/>
                  <a:pt x="3282799" y="34897"/>
                  <a:pt x="3439153" y="0"/>
                </a:cubicBezTo>
                <a:cubicBezTo>
                  <a:pt x="3595507" y="-34897"/>
                  <a:pt x="3771393" y="-9027"/>
                  <a:pt x="3945695" y="0"/>
                </a:cubicBezTo>
                <a:cubicBezTo>
                  <a:pt x="4119997" y="9027"/>
                  <a:pt x="4340811" y="-16229"/>
                  <a:pt x="4505557" y="0"/>
                </a:cubicBezTo>
                <a:cubicBezTo>
                  <a:pt x="4670303" y="16229"/>
                  <a:pt x="5115320" y="-6268"/>
                  <a:pt x="5332020" y="0"/>
                </a:cubicBezTo>
                <a:cubicBezTo>
                  <a:pt x="5320503" y="258424"/>
                  <a:pt x="5355167" y="430574"/>
                  <a:pt x="5332020" y="608167"/>
                </a:cubicBezTo>
                <a:cubicBezTo>
                  <a:pt x="5308873" y="785760"/>
                  <a:pt x="5349824" y="1016393"/>
                  <a:pt x="5332020" y="1169551"/>
                </a:cubicBezTo>
                <a:cubicBezTo>
                  <a:pt x="5075092" y="1198194"/>
                  <a:pt x="4816460" y="1139548"/>
                  <a:pt x="4612197" y="1169551"/>
                </a:cubicBezTo>
                <a:cubicBezTo>
                  <a:pt x="4407934" y="1199554"/>
                  <a:pt x="4185793" y="1202562"/>
                  <a:pt x="3839054" y="1169551"/>
                </a:cubicBezTo>
                <a:cubicBezTo>
                  <a:pt x="3492315" y="1136540"/>
                  <a:pt x="3533649" y="1191539"/>
                  <a:pt x="3332513" y="1169551"/>
                </a:cubicBezTo>
                <a:cubicBezTo>
                  <a:pt x="3131377" y="1147563"/>
                  <a:pt x="2947715" y="1139234"/>
                  <a:pt x="2612690" y="1169551"/>
                </a:cubicBezTo>
                <a:cubicBezTo>
                  <a:pt x="2277665" y="1199868"/>
                  <a:pt x="2197379" y="1182230"/>
                  <a:pt x="2052828" y="1169551"/>
                </a:cubicBezTo>
                <a:cubicBezTo>
                  <a:pt x="1908277" y="1156872"/>
                  <a:pt x="1684404" y="1150452"/>
                  <a:pt x="1386325" y="1169551"/>
                </a:cubicBezTo>
                <a:cubicBezTo>
                  <a:pt x="1088246" y="1188650"/>
                  <a:pt x="1027591" y="1162650"/>
                  <a:pt x="826463" y="1169551"/>
                </a:cubicBezTo>
                <a:cubicBezTo>
                  <a:pt x="625335" y="1176452"/>
                  <a:pt x="321580" y="1198240"/>
                  <a:pt x="0" y="1169551"/>
                </a:cubicBezTo>
                <a:cubicBezTo>
                  <a:pt x="-7486" y="866068"/>
                  <a:pt x="-19658" y="724682"/>
                  <a:pt x="0" y="561384"/>
                </a:cubicBezTo>
                <a:cubicBezTo>
                  <a:pt x="19658" y="398086"/>
                  <a:pt x="6922" y="179111"/>
                  <a:pt x="0" y="0"/>
                </a:cubicBezTo>
                <a:close/>
              </a:path>
            </a:pathLst>
          </a:custGeom>
          <a:noFill/>
          <a:ln w="19050" cap="rnd">
            <a:solidFill>
              <a:srgbClr val="002D64"/>
            </a:solidFill>
            <a:extLst>
              <a:ext uri="{C807C97D-BFC1-408E-A445-0C87EB9F89A2}">
                <ask:lineSketchStyleProps xmlns:ask="http://schemas.microsoft.com/office/drawing/2018/sketchyshapes" sd="3978221683">
                  <a:prstGeom prst="rect">
                    <a:avLst/>
                  </a:prstGeom>
                  <ask:type>
                    <ask:lineSketchFreehand/>
                  </ask:type>
                </ask:lineSketchStyleProps>
              </a:ext>
            </a:extLst>
          </a:ln>
        </p:spPr>
        <p:txBody>
          <a:bodyPr wrap="square" lIns="91440" tIns="45720" rIns="91440" bIns="45720" rtlCol="0" anchor="t">
            <a:spAutoFit/>
          </a:bodyPr>
          <a:lstStyle/>
          <a:p>
            <a:r>
              <a:rPr lang="en-AU" sz="1400" dirty="0">
                <a:ea typeface="+mn-lt"/>
                <a:cs typeface="+mn-lt"/>
              </a:rPr>
              <a:t>This section should include details of when the Cochrane review proposal was accepted and when previous versions were published, along with the DOIs, including protocols, reviews or updates, where applicable. If </a:t>
            </a:r>
            <a:r>
              <a:rPr lang="en-AU" sz="1400" dirty="0">
                <a:effectLst/>
                <a:ea typeface="+mn-lt"/>
                <a:cs typeface="+mn-lt"/>
              </a:rPr>
              <a:t>the </a:t>
            </a:r>
            <a:r>
              <a:rPr lang="en-AU" sz="1400" dirty="0">
                <a:ea typeface="+mn-lt"/>
                <a:cs typeface="+mn-lt"/>
              </a:rPr>
              <a:t>review is registered, provide </a:t>
            </a:r>
            <a:r>
              <a:rPr lang="en-AU" sz="1400" dirty="0">
                <a:effectLst/>
                <a:ea typeface="+mn-lt"/>
                <a:cs typeface="+mn-lt"/>
              </a:rPr>
              <a:t>the </a:t>
            </a:r>
            <a:r>
              <a:rPr lang="en-AU" sz="1400" dirty="0">
                <a:ea typeface="+mn-lt"/>
                <a:cs typeface="+mn-lt"/>
              </a:rPr>
              <a:t>register name, registration number and/or DOI</a:t>
            </a:r>
            <a:r>
              <a:rPr lang="en-AU" sz="1400" dirty="0">
                <a:effectLst/>
                <a:ea typeface="+mn-lt"/>
                <a:cs typeface="+mn-lt"/>
              </a:rPr>
              <a:t>.</a:t>
            </a:r>
            <a:endParaRPr lang="en-US" dirty="0">
              <a:ea typeface="+mn-lt"/>
              <a:cs typeface="+mn-lt"/>
            </a:endParaRPr>
          </a:p>
        </p:txBody>
      </p:sp>
      <p:pic>
        <p:nvPicPr>
          <p:cNvPr id="21" name="Graphic 20" descr="Information with solid fill">
            <a:extLst>
              <a:ext uri="{FF2B5EF4-FFF2-40B4-BE49-F238E27FC236}">
                <a16:creationId xmlns:a16="http://schemas.microsoft.com/office/drawing/2014/main" id="{1E5D7F2F-1DDA-4643-9D26-CAFEB3B8A52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86638" y="1143000"/>
            <a:ext cx="457200" cy="457200"/>
          </a:xfrm>
          <a:prstGeom prst="rect">
            <a:avLst/>
          </a:prstGeom>
        </p:spPr>
      </p:pic>
      <p:sp>
        <p:nvSpPr>
          <p:cNvPr id="10" name="TextBox 9">
            <a:extLst>
              <a:ext uri="{FF2B5EF4-FFF2-40B4-BE49-F238E27FC236}">
                <a16:creationId xmlns:a16="http://schemas.microsoft.com/office/drawing/2014/main" id="{4BEA43B5-4CCF-4D0A-8794-372BEF14B547}"/>
              </a:ext>
            </a:extLst>
          </p:cNvPr>
          <p:cNvSpPr txBox="1"/>
          <p:nvPr/>
        </p:nvSpPr>
        <p:spPr>
          <a:xfrm>
            <a:off x="46030" y="1145381"/>
            <a:ext cx="6352514" cy="1077218"/>
          </a:xfrm>
          <a:prstGeom prst="rect">
            <a:avLst/>
          </a:prstGeom>
          <a:solidFill>
            <a:schemeClr val="bg1">
              <a:lumMod val="95000"/>
            </a:schemeClr>
          </a:solidFill>
        </p:spPr>
        <p:txBody>
          <a:bodyPr wrap="square" lIns="91440" tIns="45720" rIns="91440" bIns="45720" rtlCol="0" anchor="t">
            <a:spAutoFit/>
          </a:bodyPr>
          <a:lstStyle/>
          <a:p>
            <a:r>
              <a:rPr lang="hr-HR" sz="1400" b="1" dirty="0" err="1">
                <a:ea typeface="+mn-lt"/>
                <a:cs typeface="+mn-lt"/>
              </a:rPr>
              <a:t>Registration</a:t>
            </a:r>
          </a:p>
          <a:p>
            <a:endParaRPr lang="hr-HR" sz="800" b="1" dirty="0">
              <a:latin typeface="Source Sans Pro" panose="020B0503030403020204" pitchFamily="34" charset="0"/>
              <a:ea typeface="Source Sans Pro" panose="020B0503030403020204" pitchFamily="34" charset="0"/>
            </a:endParaRPr>
          </a:p>
          <a:p>
            <a:r>
              <a:rPr lang="hr-HR" sz="1400" dirty="0" err="1">
                <a:ea typeface="+mn-lt"/>
                <a:cs typeface="+mn-lt"/>
              </a:rPr>
              <a:t>Protocol</a:t>
            </a:r>
            <a:r>
              <a:rPr lang="hr-HR" sz="1400" dirty="0">
                <a:ea typeface="+mn-lt"/>
                <a:cs typeface="+mn-lt"/>
              </a:rPr>
              <a:t> (2009): doi.org/10.1002/14651858.CD007524  </a:t>
            </a:r>
            <a:endParaRPr lang="hr-HR" dirty="0"/>
          </a:p>
          <a:p>
            <a:r>
              <a:rPr lang="hr-HR" sz="1400" dirty="0">
                <a:ea typeface="+mn-lt"/>
                <a:cs typeface="+mn-lt"/>
              </a:rPr>
              <a:t>Original </a:t>
            </a:r>
            <a:r>
              <a:rPr lang="hr-HR" sz="1400" dirty="0" err="1">
                <a:ea typeface="+mn-lt"/>
                <a:cs typeface="+mn-lt"/>
              </a:rPr>
              <a:t>review</a:t>
            </a:r>
            <a:r>
              <a:rPr lang="hr-HR" sz="1400" dirty="0">
                <a:ea typeface="+mn-lt"/>
                <a:cs typeface="+mn-lt"/>
              </a:rPr>
              <a:t> (2010): doi.org/10.1002/14651858.CD007524.pub3  </a:t>
            </a:r>
            <a:endParaRPr lang="hr-HR" dirty="0"/>
          </a:p>
          <a:p>
            <a:pPr>
              <a:spcAft>
                <a:spcPts val="100"/>
              </a:spcAft>
            </a:pPr>
            <a:r>
              <a:rPr lang="hr-HR" sz="1400" dirty="0" err="1">
                <a:ea typeface="+mn-lt"/>
                <a:cs typeface="+mn-lt"/>
              </a:rPr>
              <a:t>Review</a:t>
            </a:r>
            <a:r>
              <a:rPr lang="hr-HR" sz="1400" dirty="0">
                <a:ea typeface="+mn-lt"/>
                <a:cs typeface="+mn-lt"/>
              </a:rPr>
              <a:t> </a:t>
            </a:r>
            <a:r>
              <a:rPr lang="hr-HR" sz="1400" dirty="0" err="1">
                <a:ea typeface="+mn-lt"/>
                <a:cs typeface="+mn-lt"/>
              </a:rPr>
              <a:t>update</a:t>
            </a:r>
            <a:r>
              <a:rPr lang="hr-HR" sz="1400" dirty="0">
                <a:ea typeface="+mn-lt"/>
                <a:cs typeface="+mn-lt"/>
              </a:rPr>
              <a:t> (2014): doi.org/10.1002/14651858.CD007524.pub4 </a:t>
            </a:r>
            <a:endParaRPr lang="hr-HR" dirty="0">
              <a:ea typeface="+mn-lt"/>
              <a:cs typeface="+mn-lt"/>
            </a:endParaRPr>
          </a:p>
        </p:txBody>
      </p:sp>
      <p:sp>
        <p:nvSpPr>
          <p:cNvPr id="5" name="TextBox 22">
            <a:extLst>
              <a:ext uri="{FF2B5EF4-FFF2-40B4-BE49-F238E27FC236}">
                <a16:creationId xmlns:a16="http://schemas.microsoft.com/office/drawing/2014/main" id="{CD8F2400-DC05-4541-95B0-AE47D88DFAE3}"/>
              </a:ext>
            </a:extLst>
          </p:cNvPr>
          <p:cNvSpPr txBox="1"/>
          <p:nvPr/>
        </p:nvSpPr>
        <p:spPr>
          <a:xfrm>
            <a:off x="48392" y="292803"/>
            <a:ext cx="6331083" cy="646331"/>
          </a:xfrm>
          <a:prstGeom prst="rect">
            <a:avLst/>
          </a:prstGeom>
          <a:solidFill>
            <a:schemeClr val="bg1">
              <a:lumMod val="95000"/>
            </a:schemeClr>
          </a:solidFill>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hr-HR" sz="1400" b="1" dirty="0" err="1">
                <a:ea typeface="+mn-lt"/>
                <a:cs typeface="+mn-lt"/>
              </a:rPr>
              <a:t>Funding</a:t>
            </a:r>
            <a:endParaRPr lang="hr-HR" sz="1400" b="1">
              <a:ea typeface="+mn-lt"/>
              <a:cs typeface="+mn-lt"/>
            </a:endParaRPr>
          </a:p>
          <a:p>
            <a:endParaRPr lang="hr-HR" sz="800" b="1" dirty="0">
              <a:latin typeface="Source Sans Pro" panose="020B0503030403020204" pitchFamily="34" charset="0"/>
              <a:ea typeface="Source Sans Pro" panose="020B0503030403020204" pitchFamily="34" charset="0"/>
            </a:endParaRPr>
          </a:p>
          <a:p>
            <a:r>
              <a:rPr lang="en-GB" sz="1400" dirty="0">
                <a:ea typeface="+mn-lt"/>
                <a:cs typeface="+mn-lt"/>
              </a:rPr>
              <a:t>This Cochrane review had no dedicated funding. </a:t>
            </a:r>
            <a:endParaRPr lang="en-GB" dirty="0">
              <a:ea typeface="+mn-lt"/>
              <a:cs typeface="+mn-lt"/>
            </a:endParaRPr>
          </a:p>
        </p:txBody>
      </p:sp>
      <p:sp>
        <p:nvSpPr>
          <p:cNvPr id="6" name="TextBox 20">
            <a:extLst>
              <a:ext uri="{FF2B5EF4-FFF2-40B4-BE49-F238E27FC236}">
                <a16:creationId xmlns:a16="http://schemas.microsoft.com/office/drawing/2014/main" id="{AC928F1E-8678-47A0-8848-65901AC4D499}"/>
              </a:ext>
            </a:extLst>
          </p:cNvPr>
          <p:cNvSpPr txBox="1"/>
          <p:nvPr/>
        </p:nvSpPr>
        <p:spPr>
          <a:xfrm>
            <a:off x="6756462" y="406374"/>
            <a:ext cx="5323404" cy="523220"/>
          </a:xfrm>
          <a:custGeom>
            <a:avLst/>
            <a:gdLst>
              <a:gd name="connsiteX0" fmla="*/ 0 w 5323404"/>
              <a:gd name="connsiteY0" fmla="*/ 0 h 523220"/>
              <a:gd name="connsiteX1" fmla="*/ 718660 w 5323404"/>
              <a:gd name="connsiteY1" fmla="*/ 0 h 523220"/>
              <a:gd name="connsiteX2" fmla="*/ 1437319 w 5323404"/>
              <a:gd name="connsiteY2" fmla="*/ 0 h 523220"/>
              <a:gd name="connsiteX3" fmla="*/ 1943042 w 5323404"/>
              <a:gd name="connsiteY3" fmla="*/ 0 h 523220"/>
              <a:gd name="connsiteX4" fmla="*/ 2714936 w 5323404"/>
              <a:gd name="connsiteY4" fmla="*/ 0 h 523220"/>
              <a:gd name="connsiteX5" fmla="*/ 3433596 w 5323404"/>
              <a:gd name="connsiteY5" fmla="*/ 0 h 523220"/>
              <a:gd name="connsiteX6" fmla="*/ 3992553 w 5323404"/>
              <a:gd name="connsiteY6" fmla="*/ 0 h 523220"/>
              <a:gd name="connsiteX7" fmla="*/ 4604744 w 5323404"/>
              <a:gd name="connsiteY7" fmla="*/ 0 h 523220"/>
              <a:gd name="connsiteX8" fmla="*/ 5323404 w 5323404"/>
              <a:gd name="connsiteY8" fmla="*/ 0 h 523220"/>
              <a:gd name="connsiteX9" fmla="*/ 5323404 w 5323404"/>
              <a:gd name="connsiteY9" fmla="*/ 523220 h 523220"/>
              <a:gd name="connsiteX10" fmla="*/ 4711213 w 5323404"/>
              <a:gd name="connsiteY10" fmla="*/ 523220 h 523220"/>
              <a:gd name="connsiteX11" fmla="*/ 4205489 w 5323404"/>
              <a:gd name="connsiteY11" fmla="*/ 523220 h 523220"/>
              <a:gd name="connsiteX12" fmla="*/ 3433596 w 5323404"/>
              <a:gd name="connsiteY12" fmla="*/ 523220 h 523220"/>
              <a:gd name="connsiteX13" fmla="*/ 2927872 w 5323404"/>
              <a:gd name="connsiteY13" fmla="*/ 523220 h 523220"/>
              <a:gd name="connsiteX14" fmla="*/ 2262447 w 5323404"/>
              <a:gd name="connsiteY14" fmla="*/ 523220 h 523220"/>
              <a:gd name="connsiteX15" fmla="*/ 1756723 w 5323404"/>
              <a:gd name="connsiteY15" fmla="*/ 523220 h 523220"/>
              <a:gd name="connsiteX16" fmla="*/ 1197766 w 5323404"/>
              <a:gd name="connsiteY16" fmla="*/ 523220 h 523220"/>
              <a:gd name="connsiteX17" fmla="*/ 0 w 5323404"/>
              <a:gd name="connsiteY17" fmla="*/ 523220 h 523220"/>
              <a:gd name="connsiteX18" fmla="*/ 0 w 5323404"/>
              <a:gd name="connsiteY18" fmla="*/ 0 h 523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323404" h="523220" extrusionOk="0">
                <a:moveTo>
                  <a:pt x="0" y="0"/>
                </a:moveTo>
                <a:cubicBezTo>
                  <a:pt x="247616" y="-29836"/>
                  <a:pt x="420422" y="8981"/>
                  <a:pt x="718660" y="0"/>
                </a:cubicBezTo>
                <a:cubicBezTo>
                  <a:pt x="1016898" y="-8981"/>
                  <a:pt x="1266773" y="-13770"/>
                  <a:pt x="1437319" y="0"/>
                </a:cubicBezTo>
                <a:cubicBezTo>
                  <a:pt x="1607865" y="13770"/>
                  <a:pt x="1721379" y="9236"/>
                  <a:pt x="1943042" y="0"/>
                </a:cubicBezTo>
                <a:cubicBezTo>
                  <a:pt x="2164705" y="-9236"/>
                  <a:pt x="2499551" y="11706"/>
                  <a:pt x="2714936" y="0"/>
                </a:cubicBezTo>
                <a:cubicBezTo>
                  <a:pt x="2930321" y="-11706"/>
                  <a:pt x="3120110" y="6899"/>
                  <a:pt x="3433596" y="0"/>
                </a:cubicBezTo>
                <a:cubicBezTo>
                  <a:pt x="3747082" y="-6899"/>
                  <a:pt x="3869776" y="-25770"/>
                  <a:pt x="3992553" y="0"/>
                </a:cubicBezTo>
                <a:cubicBezTo>
                  <a:pt x="4115330" y="25770"/>
                  <a:pt x="4315722" y="16173"/>
                  <a:pt x="4604744" y="0"/>
                </a:cubicBezTo>
                <a:cubicBezTo>
                  <a:pt x="4893766" y="-16173"/>
                  <a:pt x="5084485" y="-32310"/>
                  <a:pt x="5323404" y="0"/>
                </a:cubicBezTo>
                <a:cubicBezTo>
                  <a:pt x="5328292" y="211673"/>
                  <a:pt x="5335581" y="280812"/>
                  <a:pt x="5323404" y="523220"/>
                </a:cubicBezTo>
                <a:cubicBezTo>
                  <a:pt x="5198991" y="509834"/>
                  <a:pt x="4941680" y="525198"/>
                  <a:pt x="4711213" y="523220"/>
                </a:cubicBezTo>
                <a:cubicBezTo>
                  <a:pt x="4480746" y="521242"/>
                  <a:pt x="4372659" y="530906"/>
                  <a:pt x="4205489" y="523220"/>
                </a:cubicBezTo>
                <a:cubicBezTo>
                  <a:pt x="4038319" y="515534"/>
                  <a:pt x="3625243" y="528195"/>
                  <a:pt x="3433596" y="523220"/>
                </a:cubicBezTo>
                <a:cubicBezTo>
                  <a:pt x="3241949" y="518245"/>
                  <a:pt x="3067769" y="531940"/>
                  <a:pt x="2927872" y="523220"/>
                </a:cubicBezTo>
                <a:cubicBezTo>
                  <a:pt x="2787975" y="514500"/>
                  <a:pt x="2397954" y="494220"/>
                  <a:pt x="2262447" y="523220"/>
                </a:cubicBezTo>
                <a:cubicBezTo>
                  <a:pt x="2126940" y="552220"/>
                  <a:pt x="1896351" y="511103"/>
                  <a:pt x="1756723" y="523220"/>
                </a:cubicBezTo>
                <a:cubicBezTo>
                  <a:pt x="1617095" y="535337"/>
                  <a:pt x="1446812" y="544978"/>
                  <a:pt x="1197766" y="523220"/>
                </a:cubicBezTo>
                <a:cubicBezTo>
                  <a:pt x="948720" y="501462"/>
                  <a:pt x="329971" y="567853"/>
                  <a:pt x="0" y="523220"/>
                </a:cubicBezTo>
                <a:cubicBezTo>
                  <a:pt x="4849" y="343030"/>
                  <a:pt x="-10622" y="138909"/>
                  <a:pt x="0" y="0"/>
                </a:cubicBezTo>
                <a:close/>
              </a:path>
            </a:pathLst>
          </a:custGeom>
          <a:noFill/>
          <a:ln w="19050">
            <a:solidFill>
              <a:srgbClr val="002D64"/>
            </a:solidFill>
            <a:extLst>
              <a:ext uri="{C807C97D-BFC1-408E-A445-0C87EB9F89A2}">
                <ask:lineSketchStyleProps xmlns:ask="http://schemas.microsoft.com/office/drawing/2018/sketchyshapes" sd="1100333653">
                  <a:prstGeom prst="rect">
                    <a:avLst/>
                  </a:prstGeom>
                  <ask:type>
                    <ask:lineSketchFreehand/>
                  </ask:type>
                </ask:lineSketchStyleProps>
              </a:ext>
            </a:extLst>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AU" sz="1400" dirty="0">
                <a:solidFill>
                  <a:srgbClr val="444444"/>
                </a:solidFill>
                <a:effectLst/>
                <a:ea typeface="+mn-lt"/>
                <a:cs typeface="+mn-lt"/>
              </a:rPr>
              <a:t>This </a:t>
            </a:r>
            <a:r>
              <a:rPr lang="en-AU" sz="1400" dirty="0">
                <a:solidFill>
                  <a:srgbClr val="444444"/>
                </a:solidFill>
                <a:ea typeface="+mn-lt"/>
                <a:cs typeface="+mn-lt"/>
              </a:rPr>
              <a:t>section </a:t>
            </a:r>
            <a:r>
              <a:rPr lang="en-AU" sz="1400" dirty="0">
                <a:solidFill>
                  <a:srgbClr val="444444"/>
                </a:solidFill>
                <a:effectLst/>
                <a:ea typeface="+mn-lt"/>
                <a:cs typeface="+mn-lt"/>
              </a:rPr>
              <a:t>should </a:t>
            </a:r>
            <a:r>
              <a:rPr lang="en-AU" sz="1400" dirty="0">
                <a:solidFill>
                  <a:srgbClr val="444444"/>
                </a:solidFill>
                <a:ea typeface="+mn-lt"/>
                <a:cs typeface="+mn-lt"/>
              </a:rPr>
              <a:t>include your primary funding source for conducting </a:t>
            </a:r>
            <a:r>
              <a:rPr lang="en-AU" sz="1400" dirty="0">
                <a:solidFill>
                  <a:srgbClr val="444444"/>
                </a:solidFill>
                <a:effectLst/>
                <a:ea typeface="+mn-lt"/>
                <a:cs typeface="+mn-lt"/>
              </a:rPr>
              <a:t>the </a:t>
            </a:r>
            <a:r>
              <a:rPr lang="en-AU" sz="1400" dirty="0">
                <a:solidFill>
                  <a:srgbClr val="444444"/>
                </a:solidFill>
                <a:ea typeface="+mn-lt"/>
                <a:cs typeface="+mn-lt"/>
              </a:rPr>
              <a:t>review, or specify if you had no dedicated funding</a:t>
            </a:r>
            <a:r>
              <a:rPr lang="en-AU" sz="1400" dirty="0">
                <a:solidFill>
                  <a:srgbClr val="444444"/>
                </a:solidFill>
                <a:effectLst/>
                <a:ea typeface="+mn-lt"/>
                <a:cs typeface="+mn-lt"/>
              </a:rPr>
              <a:t>.</a:t>
            </a:r>
            <a:endParaRPr lang="en-US" dirty="0">
              <a:ea typeface="+mn-lt"/>
              <a:cs typeface="+mn-lt"/>
            </a:endParaRPr>
          </a:p>
        </p:txBody>
      </p:sp>
      <p:pic>
        <p:nvPicPr>
          <p:cNvPr id="8" name="Graphic 21" descr="Information with solid fill">
            <a:extLst>
              <a:ext uri="{FF2B5EF4-FFF2-40B4-BE49-F238E27FC236}">
                <a16:creationId xmlns:a16="http://schemas.microsoft.com/office/drawing/2014/main" id="{5E31D63A-9409-4BA3-BD63-1292F28EE18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90522" y="297716"/>
            <a:ext cx="457200" cy="457200"/>
          </a:xfrm>
          <a:prstGeom prst="rect">
            <a:avLst/>
          </a:prstGeom>
        </p:spPr>
      </p:pic>
    </p:spTree>
    <p:extLst>
      <p:ext uri="{BB962C8B-B14F-4D97-AF65-F5344CB8AC3E}">
        <p14:creationId xmlns:p14="http://schemas.microsoft.com/office/powerpoint/2010/main" val="10066806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humbnail xmlns="69f42075-4ac2-41eb-abfc-5192cefa0f00" xsi:nil="true"/>
    <TaxCatchAll xmlns="403a92a6-4b5d-49f2-bcf1-e28d4559e676" xsi:nil="true"/>
    <lcf76f155ced4ddcb4097134ff3c332f xmlns="69f42075-4ac2-41eb-abfc-5192cefa0f00">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A4ED0A141009C4FB843611A548B0B20" ma:contentTypeVersion="16" ma:contentTypeDescription="Create a new document." ma:contentTypeScope="" ma:versionID="b8a277d9c7cb0b69decac3c174baaf03">
  <xsd:schema xmlns:xsd="http://www.w3.org/2001/XMLSchema" xmlns:xs="http://www.w3.org/2001/XMLSchema" xmlns:p="http://schemas.microsoft.com/office/2006/metadata/properties" xmlns:ns2="69f42075-4ac2-41eb-abfc-5192cefa0f00" xmlns:ns3="403a92a6-4b5d-49f2-bcf1-e28d4559e676" targetNamespace="http://schemas.microsoft.com/office/2006/metadata/properties" ma:root="true" ma:fieldsID="3e3e72a4fd13356109e71945c977898f" ns2:_="" ns3:_="">
    <xsd:import namespace="69f42075-4ac2-41eb-abfc-5192cefa0f00"/>
    <xsd:import namespace="403a92a6-4b5d-49f2-bcf1-e28d4559e67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element ref="ns2:Thumbnai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f42075-4ac2-41eb-abfc-5192cefa0f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bc312355-af61-47fa-b102-1b6921dfb473"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Thumbnail" ma:index="22" nillable="true" ma:displayName="Thumbnail" ma:format="Dropdown" ma:internalName="Thumbnail">
      <xsd:simpleType>
        <xsd:restriction base="dms:Text">
          <xsd:maxLength value="255"/>
        </xsd:restriction>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03a92a6-4b5d-49f2-bcf1-e28d4559e676"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95e5bf1-4c0a-4c1f-89b9-00492b77e0bb}" ma:internalName="TaxCatchAll" ma:showField="CatchAllData" ma:web="403a92a6-4b5d-49f2-bcf1-e28d4559e676">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9865D47-5EA0-41E7-9CEA-C91892563F86}">
  <ds:schemaRefs>
    <ds:schemaRef ds:uri="http://schemas.microsoft.com/sharepoint/v3/contenttype/forms"/>
  </ds:schemaRefs>
</ds:datastoreItem>
</file>

<file path=customXml/itemProps2.xml><?xml version="1.0" encoding="utf-8"?>
<ds:datastoreItem xmlns:ds="http://schemas.openxmlformats.org/officeDocument/2006/customXml" ds:itemID="{7B1F39BA-502E-48E4-9150-8FB62724E33A}">
  <ds:schemaRefs>
    <ds:schemaRef ds:uri="http://schemas.microsoft.com/office/2006/metadata/properties"/>
    <ds:schemaRef ds:uri="http://schemas.microsoft.com/office/infopath/2007/PartnerControls"/>
    <ds:schemaRef ds:uri="69f42075-4ac2-41eb-abfc-5192cefa0f00"/>
    <ds:schemaRef ds:uri="403a92a6-4b5d-49f2-bcf1-e28d4559e676"/>
  </ds:schemaRefs>
</ds:datastoreItem>
</file>

<file path=customXml/itemProps3.xml><?xml version="1.0" encoding="utf-8"?>
<ds:datastoreItem xmlns:ds="http://schemas.openxmlformats.org/officeDocument/2006/customXml" ds:itemID="{FFB12E7B-7EE3-48E7-B751-9AAC9A6DF8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9f42075-4ac2-41eb-abfc-5192cefa0f00"/>
    <ds:schemaRef ds:uri="403a92a6-4b5d-49f2-bcf1-e28d4559e6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111</TotalTime>
  <Words>1021</Words>
  <Application>Microsoft Office PowerPoint</Application>
  <PresentationFormat>Widescreen</PresentationFormat>
  <Paragraphs>35</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Dario Sambunjak</dc:creator>
  <cp:lastModifiedBy>Dario Sambunjak</cp:lastModifiedBy>
  <cp:revision>157</cp:revision>
  <dcterms:created xsi:type="dcterms:W3CDTF">2021-09-03T09:24:27Z</dcterms:created>
  <dcterms:modified xsi:type="dcterms:W3CDTF">2024-12-19T11:27:39Z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0x010100FA4ED0A141009C4FB843611A548B0B20</vt:lpwstr>
  </property>
  <property fmtid="{D5CDD505-2E9C-101B-9397-08002B2CF9AE}" pid="3" name="Order">
    <vt:r8>2400</vt:r8>
  </property>
  <property fmtid="{D5CDD505-2E9C-101B-9397-08002B2CF9AE}" pid="4" name="MediaServiceImageTags">
    <vt:lpwstr/>
  </property>
</Properties>
</file>