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365" r:id="rId2"/>
    <p:sldId id="345" r:id="rId3"/>
    <p:sldId id="399" r:id="rId4"/>
    <p:sldId id="400" r:id="rId5"/>
    <p:sldId id="382" r:id="rId6"/>
    <p:sldId id="383" r:id="rId7"/>
    <p:sldId id="366" r:id="rId8"/>
    <p:sldId id="368" r:id="rId9"/>
    <p:sldId id="346" r:id="rId10"/>
    <p:sldId id="369" r:id="rId11"/>
    <p:sldId id="370" r:id="rId12"/>
    <p:sldId id="347" r:id="rId13"/>
    <p:sldId id="349" r:id="rId14"/>
    <p:sldId id="355" r:id="rId15"/>
    <p:sldId id="411" r:id="rId16"/>
    <p:sldId id="408" r:id="rId17"/>
    <p:sldId id="409" r:id="rId18"/>
    <p:sldId id="401" r:id="rId19"/>
    <p:sldId id="430" r:id="rId20"/>
    <p:sldId id="414" r:id="rId21"/>
    <p:sldId id="415" r:id="rId22"/>
    <p:sldId id="416" r:id="rId23"/>
    <p:sldId id="388" r:id="rId24"/>
    <p:sldId id="390" r:id="rId25"/>
    <p:sldId id="391" r:id="rId26"/>
    <p:sldId id="420" r:id="rId27"/>
    <p:sldId id="422" r:id="rId28"/>
    <p:sldId id="358" r:id="rId29"/>
    <p:sldId id="431" r:id="rId30"/>
    <p:sldId id="423" r:id="rId31"/>
    <p:sldId id="425" r:id="rId32"/>
    <p:sldId id="426" r:id="rId33"/>
    <p:sldId id="427" r:id="rId34"/>
    <p:sldId id="406" r:id="rId35"/>
    <p:sldId id="372" r:id="rId36"/>
    <p:sldId id="375" r:id="rId37"/>
    <p:sldId id="318" r:id="rId38"/>
    <p:sldId id="376" r:id="rId39"/>
    <p:sldId id="361" r:id="rId40"/>
    <p:sldId id="377" r:id="rId41"/>
    <p:sldId id="323" r:id="rId42"/>
    <p:sldId id="378" r:id="rId43"/>
    <p:sldId id="379" r:id="rId44"/>
    <p:sldId id="324" r:id="rId45"/>
    <p:sldId id="335" r:id="rId46"/>
    <p:sldId id="407" r:id="rId47"/>
    <p:sldId id="398" r:id="rId48"/>
    <p:sldId id="37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880">
          <p15:clr>
            <a:srgbClr val="A4A3A4"/>
          </p15:clr>
        </p15:guide>
        <p15:guide id="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de Haan" initials="SdH" lastIdx="10" clrIdx="0">
    <p:extLst>
      <p:ext uri="{19B8F6BF-5375-455C-9EA6-DF929625EA0E}">
        <p15:presenceInfo xmlns:p15="http://schemas.microsoft.com/office/powerpoint/2012/main" userId="Sylvia de Ha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962D91"/>
    <a:srgbClr val="E7E7E8"/>
    <a:srgbClr val="090D17"/>
    <a:srgbClr val="3D77A1"/>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8" autoAdjust="0"/>
    <p:restoredTop sz="94249" autoAdjust="0"/>
  </p:normalViewPr>
  <p:slideViewPr>
    <p:cSldViewPr snapToGrid="0" showGuides="1">
      <p:cViewPr varScale="1">
        <p:scale>
          <a:sx n="118" d="100"/>
          <a:sy n="118" d="100"/>
        </p:scale>
        <p:origin x="126" y="288"/>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0"/>
    </p:cViewPr>
  </p:sorterViewPr>
  <p:notesViewPr>
    <p:cSldViewPr snapToGrid="0" showGuides="1">
      <p:cViewPr varScale="1">
        <p:scale>
          <a:sx n="96" d="100"/>
          <a:sy n="96" d="100"/>
        </p:scale>
        <p:origin x="3558" y="90"/>
      </p:cViewPr>
      <p:guideLst>
        <p:guide orient="horz" pos="2880"/>
        <p:guide/>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266187316348324E-2"/>
          <c:y val="7.9350060200242559E-2"/>
          <c:w val="0.92136165009656845"/>
          <c:h val="0.75275823857225288"/>
        </c:manualLayout>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invertIfNegative val="0"/>
          <c:dPt>
            <c:idx val="1"/>
            <c:invertIfNegative val="0"/>
            <c:bubble3D val="0"/>
            <c:spPr>
              <a:solidFill>
                <a:schemeClr val="bg1">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1-2A95-4F16-8500-8B3E741D890A}"/>
              </c:ext>
            </c:extLst>
          </c:dPt>
          <c:dPt>
            <c:idx val="2"/>
            <c:invertIfNegative val="0"/>
            <c:bubble3D val="0"/>
            <c:spPr>
              <a:solidFill>
                <a:srgbClr val="002060"/>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3-2A95-4F16-8500-8B3E741D890A}"/>
              </c:ext>
            </c:extLst>
          </c:dPt>
          <c:dPt>
            <c:idx val="4"/>
            <c:invertIfNegative val="0"/>
            <c:bubble3D val="0"/>
            <c:spPr>
              <a:solidFill>
                <a:schemeClr val="accent2"/>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5-2A95-4F16-8500-8B3E741D890A}"/>
              </c:ext>
            </c:extLst>
          </c:dPt>
          <c:dPt>
            <c:idx val="5"/>
            <c:invertIfNegative val="0"/>
            <c:bubble3D val="0"/>
            <c:spPr>
              <a:solidFill>
                <a:schemeClr val="bg1">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7-2A95-4F16-8500-8B3E741D890A}"/>
              </c:ext>
            </c:extLst>
          </c:dPt>
          <c:dPt>
            <c:idx val="6"/>
            <c:invertIfNegative val="0"/>
            <c:bubble3D val="0"/>
            <c:spPr>
              <a:solidFill>
                <a:srgbClr val="003366"/>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9-2A95-4F16-8500-8B3E741D890A}"/>
              </c:ext>
            </c:extLst>
          </c:dPt>
          <c:dPt>
            <c:idx val="9"/>
            <c:invertIfNegative val="0"/>
            <c:bubble3D val="0"/>
            <c:spPr>
              <a:solidFill>
                <a:schemeClr val="bg1">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B-2A95-4F16-8500-8B3E741D890A}"/>
              </c:ext>
            </c:extLst>
          </c:dPt>
          <c:dPt>
            <c:idx val="10"/>
            <c:invertIfNegative val="0"/>
            <c:bubble3D val="0"/>
            <c:spPr>
              <a:solidFill>
                <a:srgbClr val="002060"/>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D-2A95-4F16-8500-8B3E741D890A}"/>
              </c:ext>
            </c:extLst>
          </c:dPt>
          <c:dPt>
            <c:idx val="13"/>
            <c:invertIfNegative val="0"/>
            <c:bubble3D val="0"/>
            <c:spPr>
              <a:solidFill>
                <a:schemeClr val="bg1">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0F-2A95-4F16-8500-8B3E741D890A}"/>
              </c:ext>
            </c:extLst>
          </c:dPt>
          <c:dPt>
            <c:idx val="14"/>
            <c:invertIfNegative val="0"/>
            <c:bubble3D val="0"/>
            <c:spPr>
              <a:solidFill>
                <a:srgbClr val="002060"/>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11-2A95-4F16-8500-8B3E741D890A}"/>
              </c:ext>
            </c:extLst>
          </c:dPt>
          <c:dPt>
            <c:idx val="17"/>
            <c:invertIfNegative val="0"/>
            <c:bubble3D val="0"/>
            <c:spPr>
              <a:solidFill>
                <a:schemeClr val="bg1">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13-2A95-4F16-8500-8B3E741D890A}"/>
              </c:ext>
            </c:extLst>
          </c:dPt>
          <c:dPt>
            <c:idx val="18"/>
            <c:invertIfNegative val="0"/>
            <c:bubble3D val="0"/>
            <c:spPr>
              <a:solidFill>
                <a:srgbClr val="002060"/>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15-2A95-4F16-8500-8B3E741D890A}"/>
              </c:ext>
            </c:extLst>
          </c:dPt>
          <c:dPt>
            <c:idx val="21"/>
            <c:invertIfNegative val="0"/>
            <c:bubble3D val="0"/>
            <c:spPr>
              <a:solidFill>
                <a:schemeClr val="bg1">
                  <a:lumMod val="50000"/>
                </a:schemeClr>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17-2A95-4F16-8500-8B3E741D890A}"/>
              </c:ext>
            </c:extLst>
          </c:dPt>
          <c:dPt>
            <c:idx val="22"/>
            <c:invertIfNegative val="0"/>
            <c:bubble3D val="0"/>
            <c:spPr>
              <a:solidFill>
                <a:srgbClr val="002060"/>
              </a:solidFill>
              <a:ln>
                <a:noFill/>
              </a:ln>
              <a:effectLst>
                <a:outerShdw blurRad="57150" dist="19050" dir="5400000" algn="ctr" rotWithShape="0">
                  <a:srgbClr val="000000">
                    <a:alpha val="63000"/>
                  </a:srgbClr>
                </a:outerShdw>
              </a:effectLst>
              <a:scene3d>
                <a:camera prst="orthographicFront"/>
                <a:lightRig rig="threePt" dir="t"/>
              </a:scene3d>
              <a:sp3d>
                <a:bevelT w="63500" h="31750" prst="angle"/>
              </a:sp3d>
            </c:spPr>
            <c:extLst>
              <c:ext xmlns:c16="http://schemas.microsoft.com/office/drawing/2014/chart" uri="{C3380CC4-5D6E-409C-BE32-E72D297353CC}">
                <c16:uniqueId val="{00000019-2A95-4F16-8500-8B3E741D890A}"/>
              </c:ext>
            </c:extLst>
          </c:dPt>
          <c:dLbls>
            <c:dLbl>
              <c:idx val="1"/>
              <c:tx>
                <c:rich>
                  <a:bodyPr/>
                  <a:lstStyle/>
                  <a:p>
                    <a:r>
                      <a:rPr lang="en-US"/>
                      <a:t>61,099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95-4F16-8500-8B3E741D890A}"/>
                </c:ext>
              </c:extLst>
            </c:dLbl>
            <c:dLbl>
              <c:idx val="4"/>
              <c:tx>
                <c:rich>
                  <a:bodyPr/>
                  <a:lstStyle/>
                  <a:p>
                    <a:r>
                      <a:rPr lang="en-US"/>
                      <a:t>10,917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95-4F16-8500-8B3E741D890A}"/>
                </c:ext>
              </c:extLst>
            </c:dLbl>
            <c:dLbl>
              <c:idx val="6"/>
              <c:tx>
                <c:rich>
                  <a:bodyPr/>
                  <a:lstStyle/>
                  <a:p>
                    <a:r>
                      <a:rPr lang="en-US"/>
                      <a:t>79,418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A95-4F16-8500-8B3E741D890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Sheet1!$A$1:$W$2</c:f>
              <c:strCache>
                <c:ptCount val="23"/>
                <c:pt idx="0">
                  <c:v>2019 Q1</c:v>
                </c:pt>
                <c:pt idx="4">
                  <c:v>2019 Q2</c:v>
                </c:pt>
                <c:pt idx="8">
                  <c:v>2019 Q3</c:v>
                </c:pt>
                <c:pt idx="12">
                  <c:v>2019 Q4</c:v>
                </c:pt>
                <c:pt idx="16">
                  <c:v>2020 Q1</c:v>
                </c:pt>
                <c:pt idx="20">
                  <c:v>2020 Q2</c:v>
                </c:pt>
              </c:strCache>
              <c:extLst/>
            </c:strRef>
          </c:cat>
          <c:val>
            <c:numRef>
              <c:f>Sheet1!$A$3:$W$3</c:f>
              <c:numCache>
                <c:formatCode>General</c:formatCode>
                <c:ptCount val="23"/>
                <c:pt idx="0" formatCode="#,##0">
                  <c:v>10578</c:v>
                </c:pt>
                <c:pt idx="1">
                  <c:v>61099</c:v>
                </c:pt>
                <c:pt idx="2" formatCode="#,##0">
                  <c:v>71677</c:v>
                </c:pt>
                <c:pt idx="4">
                  <c:v>10917</c:v>
                </c:pt>
                <c:pt idx="5" formatCode="#,##0">
                  <c:v>68501</c:v>
                </c:pt>
                <c:pt idx="6">
                  <c:v>79418</c:v>
                </c:pt>
                <c:pt idx="8" formatCode="#,##0">
                  <c:v>11318</c:v>
                </c:pt>
                <c:pt idx="9" formatCode="#,##0">
                  <c:v>71224</c:v>
                </c:pt>
                <c:pt idx="10" formatCode="#,##0">
                  <c:v>82542</c:v>
                </c:pt>
                <c:pt idx="12" formatCode="#,##0">
                  <c:v>12068</c:v>
                </c:pt>
                <c:pt idx="13" formatCode="#,##0">
                  <c:v>67274</c:v>
                </c:pt>
                <c:pt idx="14" formatCode="#,##0">
                  <c:v>79342</c:v>
                </c:pt>
                <c:pt idx="16" formatCode="#,##0">
                  <c:v>12263</c:v>
                </c:pt>
                <c:pt idx="17" formatCode="#,##0">
                  <c:v>68616</c:v>
                </c:pt>
                <c:pt idx="18" formatCode="#,##0">
                  <c:v>80879</c:v>
                </c:pt>
                <c:pt idx="20" formatCode="#,##0">
                  <c:v>12637</c:v>
                </c:pt>
                <c:pt idx="21" formatCode="#,##0">
                  <c:v>79339</c:v>
                </c:pt>
                <c:pt idx="22" formatCode="#,##0">
                  <c:v>91976</c:v>
                </c:pt>
              </c:numCache>
            </c:numRef>
          </c:val>
          <c:extLst>
            <c:ext xmlns:c16="http://schemas.microsoft.com/office/drawing/2014/chart" uri="{C3380CC4-5D6E-409C-BE32-E72D297353CC}">
              <c16:uniqueId val="{0000001A-2A95-4F16-8500-8B3E741D890A}"/>
            </c:ext>
          </c:extLst>
        </c:ser>
        <c:dLbls>
          <c:dLblPos val="outEnd"/>
          <c:showLegendKey val="0"/>
          <c:showVal val="1"/>
          <c:showCatName val="0"/>
          <c:showSerName val="0"/>
          <c:showPercent val="0"/>
          <c:showBubbleSize val="0"/>
        </c:dLbls>
        <c:gapWidth val="0"/>
        <c:overlap val="-7"/>
        <c:axId val="191217624"/>
        <c:axId val="191201224"/>
      </c:barChart>
      <c:catAx>
        <c:axId val="191217624"/>
        <c:scaling>
          <c:orientation val="minMax"/>
        </c:scaling>
        <c:delete val="0"/>
        <c:axPos val="b"/>
        <c:numFmt formatCode="General" sourceLinked="1"/>
        <c:majorTickMark val="none"/>
        <c:minorTickMark val="none"/>
        <c:tickLblPos val="low"/>
        <c:spPr>
          <a:noFill/>
          <a:ln w="12700" cap="flat" cmpd="sng" algn="ctr">
            <a:solidFill>
              <a:schemeClr val="tx1">
                <a:lumMod val="15000"/>
                <a:lumOff val="85000"/>
              </a:schemeClr>
            </a:solidFill>
            <a:round/>
          </a:ln>
          <a:effectLst/>
        </c:spPr>
        <c:txPr>
          <a:bodyPr rot="0" spcFirstLastPara="1" vertOverflow="ellipsis" wrap="square" anchor="t" anchorCtr="0"/>
          <a:lstStyle/>
          <a:p>
            <a:pPr>
              <a:defRPr sz="900" b="0" i="0" u="none" strike="noStrike" kern="1200" baseline="0">
                <a:solidFill>
                  <a:schemeClr val="tx1">
                    <a:lumMod val="65000"/>
                    <a:lumOff val="35000"/>
                  </a:schemeClr>
                </a:solidFill>
                <a:latin typeface="+mn-lt"/>
                <a:ea typeface="+mn-ea"/>
                <a:cs typeface="+mn-cs"/>
              </a:defRPr>
            </a:pPr>
            <a:endParaRPr lang="en-US"/>
          </a:p>
        </c:txPr>
        <c:crossAx val="191201224"/>
        <c:crosses val="autoZero"/>
        <c:auto val="1"/>
        <c:lblAlgn val="ctr"/>
        <c:lblOffset val="100"/>
        <c:tickLblSkip val="1"/>
        <c:noMultiLvlLbl val="0"/>
      </c:catAx>
      <c:valAx>
        <c:axId val="191201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217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095FEC-D45A-CA44-AC09-14164684E69E}" type="doc">
      <dgm:prSet loTypeId="urn:microsoft.com/office/officeart/2005/8/layout/hChevron3" loCatId="" qsTypeId="urn:microsoft.com/office/officeart/2005/8/quickstyle/simple1" qsCatId="simple" csTypeId="urn:microsoft.com/office/officeart/2005/8/colors/accent1_2" csCatId="accent1" phldr="1"/>
      <dgm:spPr/>
    </dgm:pt>
    <dgm:pt modelId="{C1E6CCC2-358D-CD44-8BE5-0E8F918D3813}">
      <dgm:prSet phldrT="[Text]"/>
      <dgm:spPr>
        <a:solidFill>
          <a:schemeClr val="bg2"/>
        </a:solidFill>
      </dgm:spPr>
      <dgm:t>
        <a:bodyPr/>
        <a:lstStyle/>
        <a:p>
          <a:r>
            <a:rPr lang="en-GB" dirty="0"/>
            <a:t>Centralised Search / Crowd</a:t>
          </a:r>
        </a:p>
      </dgm:t>
    </dgm:pt>
    <dgm:pt modelId="{3F0EAE7C-E09A-F846-ACDE-A7CEA69C37EA}" type="parTrans" cxnId="{831CA530-BBFA-A242-8213-BA416F487F0F}">
      <dgm:prSet/>
      <dgm:spPr/>
      <dgm:t>
        <a:bodyPr/>
        <a:lstStyle/>
        <a:p>
          <a:endParaRPr lang="en-GB"/>
        </a:p>
      </dgm:t>
    </dgm:pt>
    <dgm:pt modelId="{272A98D9-7AE3-034D-8E08-58AB2340E444}" type="sibTrans" cxnId="{831CA530-BBFA-A242-8213-BA416F487F0F}">
      <dgm:prSet/>
      <dgm:spPr/>
      <dgm:t>
        <a:bodyPr/>
        <a:lstStyle/>
        <a:p>
          <a:endParaRPr lang="en-GB"/>
        </a:p>
      </dgm:t>
    </dgm:pt>
    <dgm:pt modelId="{A8C05CDA-BD5D-1D41-8C59-ABA8B6F08F16}">
      <dgm:prSet phldrT="[Text]"/>
      <dgm:spPr>
        <a:solidFill>
          <a:schemeClr val="bg2"/>
        </a:solidFill>
      </dgm:spPr>
      <dgm:t>
        <a:bodyPr/>
        <a:lstStyle/>
        <a:p>
          <a:r>
            <a:rPr lang="en-GB" dirty="0"/>
            <a:t>Machine Classifier</a:t>
          </a:r>
        </a:p>
      </dgm:t>
    </dgm:pt>
    <dgm:pt modelId="{60B8D881-A443-BC47-9081-B1DBD9E2F8B1}" type="parTrans" cxnId="{FD7D3ADD-AA3F-AD4C-9189-D46EB01C845F}">
      <dgm:prSet/>
      <dgm:spPr/>
      <dgm:t>
        <a:bodyPr/>
        <a:lstStyle/>
        <a:p>
          <a:endParaRPr lang="en-GB"/>
        </a:p>
      </dgm:t>
    </dgm:pt>
    <dgm:pt modelId="{46BACAC5-558C-FB47-8F2A-CF1293C3425A}" type="sibTrans" cxnId="{FD7D3ADD-AA3F-AD4C-9189-D46EB01C845F}">
      <dgm:prSet/>
      <dgm:spPr/>
      <dgm:t>
        <a:bodyPr/>
        <a:lstStyle/>
        <a:p>
          <a:endParaRPr lang="en-GB"/>
        </a:p>
      </dgm:t>
    </dgm:pt>
    <dgm:pt modelId="{8E8CD006-DBED-0841-81C6-9D102C3D7B04}">
      <dgm:prSet phldrT="[Text]"/>
      <dgm:spPr/>
      <dgm:t>
        <a:bodyPr/>
        <a:lstStyle/>
        <a:p>
          <a:r>
            <a:rPr lang="en-GB" dirty="0"/>
            <a:t>Covidence</a:t>
          </a:r>
        </a:p>
      </dgm:t>
    </dgm:pt>
    <dgm:pt modelId="{29E0CFAF-1A9D-F747-A1E0-621EDB9A8283}" type="parTrans" cxnId="{3F160257-3706-3C47-ACBD-E9DB5883B495}">
      <dgm:prSet/>
      <dgm:spPr/>
      <dgm:t>
        <a:bodyPr/>
        <a:lstStyle/>
        <a:p>
          <a:endParaRPr lang="en-GB"/>
        </a:p>
      </dgm:t>
    </dgm:pt>
    <dgm:pt modelId="{ED42A331-2866-044C-809B-703E70168F73}" type="sibTrans" cxnId="{3F160257-3706-3C47-ACBD-E9DB5883B495}">
      <dgm:prSet/>
      <dgm:spPr/>
      <dgm:t>
        <a:bodyPr/>
        <a:lstStyle/>
        <a:p>
          <a:endParaRPr lang="en-GB"/>
        </a:p>
      </dgm:t>
    </dgm:pt>
    <dgm:pt modelId="{69E71911-4828-6745-B80E-401DFE9B27D6}">
      <dgm:prSet/>
      <dgm:spPr>
        <a:solidFill>
          <a:schemeClr val="bg2"/>
        </a:solidFill>
      </dgm:spPr>
      <dgm:t>
        <a:bodyPr/>
        <a:lstStyle/>
        <a:p>
          <a:r>
            <a:rPr lang="en-GB" dirty="0" err="1"/>
            <a:t>RevMan</a:t>
          </a:r>
          <a:r>
            <a:rPr lang="en-GB" dirty="0"/>
            <a:t> Web</a:t>
          </a:r>
        </a:p>
      </dgm:t>
    </dgm:pt>
    <dgm:pt modelId="{BF37DD92-5FC7-2645-A48B-0539048958C7}" type="parTrans" cxnId="{B92DDE9B-D7A1-3342-8391-A0BFB162DEDC}">
      <dgm:prSet/>
      <dgm:spPr/>
      <dgm:t>
        <a:bodyPr/>
        <a:lstStyle/>
        <a:p>
          <a:endParaRPr lang="en-GB"/>
        </a:p>
      </dgm:t>
    </dgm:pt>
    <dgm:pt modelId="{4D66BAFC-B4CC-E347-8DAD-9EE2C624EFDC}" type="sibTrans" cxnId="{B92DDE9B-D7A1-3342-8391-A0BFB162DEDC}">
      <dgm:prSet/>
      <dgm:spPr/>
      <dgm:t>
        <a:bodyPr/>
        <a:lstStyle/>
        <a:p>
          <a:endParaRPr lang="en-GB"/>
        </a:p>
      </dgm:t>
    </dgm:pt>
    <dgm:pt modelId="{1E6F7B11-9CC7-8944-9F62-EFCFD54FA1EE}">
      <dgm:prSet/>
      <dgm:spPr/>
      <dgm:t>
        <a:bodyPr/>
        <a:lstStyle/>
        <a:p>
          <a:r>
            <a:rPr lang="en-GB" dirty="0"/>
            <a:t>CRS</a:t>
          </a:r>
        </a:p>
      </dgm:t>
    </dgm:pt>
    <dgm:pt modelId="{A98CA35D-774C-CF42-BC0F-BF012099EFC0}" type="parTrans" cxnId="{8C935459-8DDC-B24D-A928-84FF67AA4FB3}">
      <dgm:prSet/>
      <dgm:spPr/>
      <dgm:t>
        <a:bodyPr/>
        <a:lstStyle/>
        <a:p>
          <a:endParaRPr lang="en-GB"/>
        </a:p>
      </dgm:t>
    </dgm:pt>
    <dgm:pt modelId="{F5377FA3-1DCB-D642-B5D1-9BBB14CA3278}" type="sibTrans" cxnId="{8C935459-8DDC-B24D-A928-84FF67AA4FB3}">
      <dgm:prSet/>
      <dgm:spPr/>
      <dgm:t>
        <a:bodyPr/>
        <a:lstStyle/>
        <a:p>
          <a:endParaRPr lang="en-GB"/>
        </a:p>
      </dgm:t>
    </dgm:pt>
    <dgm:pt modelId="{EFECC378-B01D-EA48-83F1-0EAAEFB4BFD2}" type="pres">
      <dgm:prSet presAssocID="{84095FEC-D45A-CA44-AC09-14164684E69E}" presName="Name0" presStyleCnt="0">
        <dgm:presLayoutVars>
          <dgm:dir/>
          <dgm:resizeHandles val="exact"/>
        </dgm:presLayoutVars>
      </dgm:prSet>
      <dgm:spPr/>
    </dgm:pt>
    <dgm:pt modelId="{B46A59B3-82B2-0D4A-ACB2-296F508693F2}" type="pres">
      <dgm:prSet presAssocID="{C1E6CCC2-358D-CD44-8BE5-0E8F918D3813}" presName="parTxOnly" presStyleLbl="node1" presStyleIdx="0" presStyleCnt="5">
        <dgm:presLayoutVars>
          <dgm:bulletEnabled val="1"/>
        </dgm:presLayoutVars>
      </dgm:prSet>
      <dgm:spPr/>
    </dgm:pt>
    <dgm:pt modelId="{23AF0EF6-5E8B-F145-8143-4BB0D8C22163}" type="pres">
      <dgm:prSet presAssocID="{272A98D9-7AE3-034D-8E08-58AB2340E444}" presName="parSpace" presStyleCnt="0"/>
      <dgm:spPr/>
    </dgm:pt>
    <dgm:pt modelId="{98AFF248-6364-D748-94D6-184E2F517363}" type="pres">
      <dgm:prSet presAssocID="{1E6F7B11-9CC7-8944-9F62-EFCFD54FA1EE}" presName="parTxOnly" presStyleLbl="node1" presStyleIdx="1" presStyleCnt="5">
        <dgm:presLayoutVars>
          <dgm:bulletEnabled val="1"/>
        </dgm:presLayoutVars>
      </dgm:prSet>
      <dgm:spPr/>
    </dgm:pt>
    <dgm:pt modelId="{BA40B3A1-9157-C44B-9A4A-859AE3C50B52}" type="pres">
      <dgm:prSet presAssocID="{F5377FA3-1DCB-D642-B5D1-9BBB14CA3278}" presName="parSpace" presStyleCnt="0"/>
      <dgm:spPr/>
    </dgm:pt>
    <dgm:pt modelId="{9ADFA148-38CD-5840-88A2-BABBC4A3810A}" type="pres">
      <dgm:prSet presAssocID="{A8C05CDA-BD5D-1D41-8C59-ABA8B6F08F16}" presName="parTxOnly" presStyleLbl="node1" presStyleIdx="2" presStyleCnt="5">
        <dgm:presLayoutVars>
          <dgm:bulletEnabled val="1"/>
        </dgm:presLayoutVars>
      </dgm:prSet>
      <dgm:spPr/>
    </dgm:pt>
    <dgm:pt modelId="{2B7568B0-AB50-B443-B5D5-FEDE03A7B662}" type="pres">
      <dgm:prSet presAssocID="{46BACAC5-558C-FB47-8F2A-CF1293C3425A}" presName="parSpace" presStyleCnt="0"/>
      <dgm:spPr/>
    </dgm:pt>
    <dgm:pt modelId="{EB880B47-6AEB-1D47-A0B2-0713EE32D076}" type="pres">
      <dgm:prSet presAssocID="{8E8CD006-DBED-0841-81C6-9D102C3D7B04}" presName="parTxOnly" presStyleLbl="node1" presStyleIdx="3" presStyleCnt="5">
        <dgm:presLayoutVars>
          <dgm:bulletEnabled val="1"/>
        </dgm:presLayoutVars>
      </dgm:prSet>
      <dgm:spPr/>
    </dgm:pt>
    <dgm:pt modelId="{214D210C-60B1-CE4B-93C4-B651AC289775}" type="pres">
      <dgm:prSet presAssocID="{ED42A331-2866-044C-809B-703E70168F73}" presName="parSpace" presStyleCnt="0"/>
      <dgm:spPr/>
    </dgm:pt>
    <dgm:pt modelId="{95A8A88A-DE8B-F147-9A70-7242758E5209}" type="pres">
      <dgm:prSet presAssocID="{69E71911-4828-6745-B80E-401DFE9B27D6}" presName="parTxOnly" presStyleLbl="node1" presStyleIdx="4" presStyleCnt="5">
        <dgm:presLayoutVars>
          <dgm:bulletEnabled val="1"/>
        </dgm:presLayoutVars>
      </dgm:prSet>
      <dgm:spPr/>
    </dgm:pt>
  </dgm:ptLst>
  <dgm:cxnLst>
    <dgm:cxn modelId="{831CA530-BBFA-A242-8213-BA416F487F0F}" srcId="{84095FEC-D45A-CA44-AC09-14164684E69E}" destId="{C1E6CCC2-358D-CD44-8BE5-0E8F918D3813}" srcOrd="0" destOrd="0" parTransId="{3F0EAE7C-E09A-F846-ACDE-A7CEA69C37EA}" sibTransId="{272A98D9-7AE3-034D-8E08-58AB2340E444}"/>
    <dgm:cxn modelId="{3F160257-3706-3C47-ACBD-E9DB5883B495}" srcId="{84095FEC-D45A-CA44-AC09-14164684E69E}" destId="{8E8CD006-DBED-0841-81C6-9D102C3D7B04}" srcOrd="3" destOrd="0" parTransId="{29E0CFAF-1A9D-F747-A1E0-621EDB9A8283}" sibTransId="{ED42A331-2866-044C-809B-703E70168F73}"/>
    <dgm:cxn modelId="{8C935459-8DDC-B24D-A928-84FF67AA4FB3}" srcId="{84095FEC-D45A-CA44-AC09-14164684E69E}" destId="{1E6F7B11-9CC7-8944-9F62-EFCFD54FA1EE}" srcOrd="1" destOrd="0" parTransId="{A98CA35D-774C-CF42-BC0F-BF012099EFC0}" sibTransId="{F5377FA3-1DCB-D642-B5D1-9BBB14CA3278}"/>
    <dgm:cxn modelId="{CE746C84-717B-A74F-A581-CE775E5AEABF}" type="presOf" srcId="{1E6F7B11-9CC7-8944-9F62-EFCFD54FA1EE}" destId="{98AFF248-6364-D748-94D6-184E2F517363}" srcOrd="0" destOrd="0" presId="urn:microsoft.com/office/officeart/2005/8/layout/hChevron3"/>
    <dgm:cxn modelId="{058CE08C-A5AF-E942-8CB1-07D7F70A327C}" type="presOf" srcId="{C1E6CCC2-358D-CD44-8BE5-0E8F918D3813}" destId="{B46A59B3-82B2-0D4A-ACB2-296F508693F2}" srcOrd="0" destOrd="0" presId="urn:microsoft.com/office/officeart/2005/8/layout/hChevron3"/>
    <dgm:cxn modelId="{4DE1519B-3E66-564D-8392-6A15C05C2B38}" type="presOf" srcId="{84095FEC-D45A-CA44-AC09-14164684E69E}" destId="{EFECC378-B01D-EA48-83F1-0EAAEFB4BFD2}" srcOrd="0" destOrd="0" presId="urn:microsoft.com/office/officeart/2005/8/layout/hChevron3"/>
    <dgm:cxn modelId="{B92DDE9B-D7A1-3342-8391-A0BFB162DEDC}" srcId="{84095FEC-D45A-CA44-AC09-14164684E69E}" destId="{69E71911-4828-6745-B80E-401DFE9B27D6}" srcOrd="4" destOrd="0" parTransId="{BF37DD92-5FC7-2645-A48B-0539048958C7}" sibTransId="{4D66BAFC-B4CC-E347-8DAD-9EE2C624EFDC}"/>
    <dgm:cxn modelId="{5F9424B5-75D3-F74B-8760-FBFB80F37F3C}" type="presOf" srcId="{A8C05CDA-BD5D-1D41-8C59-ABA8B6F08F16}" destId="{9ADFA148-38CD-5840-88A2-BABBC4A3810A}" srcOrd="0" destOrd="0" presId="urn:microsoft.com/office/officeart/2005/8/layout/hChevron3"/>
    <dgm:cxn modelId="{B38CBAB6-08D6-C64B-AA09-D9B3A4E1D0D7}" type="presOf" srcId="{69E71911-4828-6745-B80E-401DFE9B27D6}" destId="{95A8A88A-DE8B-F147-9A70-7242758E5209}" srcOrd="0" destOrd="0" presId="urn:microsoft.com/office/officeart/2005/8/layout/hChevron3"/>
    <dgm:cxn modelId="{FD7D3ADD-AA3F-AD4C-9189-D46EB01C845F}" srcId="{84095FEC-D45A-CA44-AC09-14164684E69E}" destId="{A8C05CDA-BD5D-1D41-8C59-ABA8B6F08F16}" srcOrd="2" destOrd="0" parTransId="{60B8D881-A443-BC47-9081-B1DBD9E2F8B1}" sibTransId="{46BACAC5-558C-FB47-8F2A-CF1293C3425A}"/>
    <dgm:cxn modelId="{E9EE27F5-E744-B94D-B253-CA855F61B306}" type="presOf" srcId="{8E8CD006-DBED-0841-81C6-9D102C3D7B04}" destId="{EB880B47-6AEB-1D47-A0B2-0713EE32D076}" srcOrd="0" destOrd="0" presId="urn:microsoft.com/office/officeart/2005/8/layout/hChevron3"/>
    <dgm:cxn modelId="{3DCC44B5-CF4C-9544-9770-A5168A498C07}" type="presParOf" srcId="{EFECC378-B01D-EA48-83F1-0EAAEFB4BFD2}" destId="{B46A59B3-82B2-0D4A-ACB2-296F508693F2}" srcOrd="0" destOrd="0" presId="urn:microsoft.com/office/officeart/2005/8/layout/hChevron3"/>
    <dgm:cxn modelId="{3C056F5A-27E1-8242-B0CD-EEDCEA632E50}" type="presParOf" srcId="{EFECC378-B01D-EA48-83F1-0EAAEFB4BFD2}" destId="{23AF0EF6-5E8B-F145-8143-4BB0D8C22163}" srcOrd="1" destOrd="0" presId="urn:microsoft.com/office/officeart/2005/8/layout/hChevron3"/>
    <dgm:cxn modelId="{578EE7D3-6576-0744-BD08-B39FCBE83384}" type="presParOf" srcId="{EFECC378-B01D-EA48-83F1-0EAAEFB4BFD2}" destId="{98AFF248-6364-D748-94D6-184E2F517363}" srcOrd="2" destOrd="0" presId="urn:microsoft.com/office/officeart/2005/8/layout/hChevron3"/>
    <dgm:cxn modelId="{8EDFDEEE-E637-404E-9732-38A3563ABF12}" type="presParOf" srcId="{EFECC378-B01D-EA48-83F1-0EAAEFB4BFD2}" destId="{BA40B3A1-9157-C44B-9A4A-859AE3C50B52}" srcOrd="3" destOrd="0" presId="urn:microsoft.com/office/officeart/2005/8/layout/hChevron3"/>
    <dgm:cxn modelId="{15877F57-98C3-404A-A823-8020F3BF7303}" type="presParOf" srcId="{EFECC378-B01D-EA48-83F1-0EAAEFB4BFD2}" destId="{9ADFA148-38CD-5840-88A2-BABBC4A3810A}" srcOrd="4" destOrd="0" presId="urn:microsoft.com/office/officeart/2005/8/layout/hChevron3"/>
    <dgm:cxn modelId="{219961E6-4BF8-F245-855C-475AEF3103DF}" type="presParOf" srcId="{EFECC378-B01D-EA48-83F1-0EAAEFB4BFD2}" destId="{2B7568B0-AB50-B443-B5D5-FEDE03A7B662}" srcOrd="5" destOrd="0" presId="urn:microsoft.com/office/officeart/2005/8/layout/hChevron3"/>
    <dgm:cxn modelId="{DA3B1596-30FA-8943-9F8C-BF09C3F76D3A}" type="presParOf" srcId="{EFECC378-B01D-EA48-83F1-0EAAEFB4BFD2}" destId="{EB880B47-6AEB-1D47-A0B2-0713EE32D076}" srcOrd="6" destOrd="0" presId="urn:microsoft.com/office/officeart/2005/8/layout/hChevron3"/>
    <dgm:cxn modelId="{BC06BE62-B488-1747-84CE-3C967385B51F}" type="presParOf" srcId="{EFECC378-B01D-EA48-83F1-0EAAEFB4BFD2}" destId="{214D210C-60B1-CE4B-93C4-B651AC289775}" srcOrd="7" destOrd="0" presId="urn:microsoft.com/office/officeart/2005/8/layout/hChevron3"/>
    <dgm:cxn modelId="{F827A7E6-C589-5D4F-9F57-E2F79D25A419}" type="presParOf" srcId="{EFECC378-B01D-EA48-83F1-0EAAEFB4BFD2}" destId="{95A8A88A-DE8B-F147-9A70-7242758E5209}"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A59B3-82B2-0D4A-ACB2-296F508693F2}">
      <dsp:nvSpPr>
        <dsp:cNvPr id="0" name=""/>
        <dsp:cNvSpPr/>
      </dsp:nvSpPr>
      <dsp:spPr>
        <a:xfrm>
          <a:off x="1256" y="285583"/>
          <a:ext cx="2450577" cy="980231"/>
        </a:xfrm>
        <a:prstGeom prst="homePlate">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Centralised Search / Crowd</a:t>
          </a:r>
        </a:p>
      </dsp:txBody>
      <dsp:txXfrm>
        <a:off x="1256" y="285583"/>
        <a:ext cx="2205519" cy="980231"/>
      </dsp:txXfrm>
    </dsp:sp>
    <dsp:sp modelId="{98AFF248-6364-D748-94D6-184E2F517363}">
      <dsp:nvSpPr>
        <dsp:cNvPr id="0" name=""/>
        <dsp:cNvSpPr/>
      </dsp:nvSpPr>
      <dsp:spPr>
        <a:xfrm>
          <a:off x="1961718" y="285583"/>
          <a:ext cx="2450577" cy="98023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CRS</a:t>
          </a:r>
        </a:p>
      </dsp:txBody>
      <dsp:txXfrm>
        <a:off x="2451834" y="285583"/>
        <a:ext cx="1470346" cy="980231"/>
      </dsp:txXfrm>
    </dsp:sp>
    <dsp:sp modelId="{9ADFA148-38CD-5840-88A2-BABBC4A3810A}">
      <dsp:nvSpPr>
        <dsp:cNvPr id="0" name=""/>
        <dsp:cNvSpPr/>
      </dsp:nvSpPr>
      <dsp:spPr>
        <a:xfrm>
          <a:off x="3922180" y="285583"/>
          <a:ext cx="2450577" cy="980231"/>
        </a:xfrm>
        <a:prstGeom prst="chevr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Machine Classifier</a:t>
          </a:r>
        </a:p>
      </dsp:txBody>
      <dsp:txXfrm>
        <a:off x="4412296" y="285583"/>
        <a:ext cx="1470346" cy="980231"/>
      </dsp:txXfrm>
    </dsp:sp>
    <dsp:sp modelId="{EB880B47-6AEB-1D47-A0B2-0713EE32D076}">
      <dsp:nvSpPr>
        <dsp:cNvPr id="0" name=""/>
        <dsp:cNvSpPr/>
      </dsp:nvSpPr>
      <dsp:spPr>
        <a:xfrm>
          <a:off x="5882642" y="285583"/>
          <a:ext cx="2450577" cy="98023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a:t>Covidence</a:t>
          </a:r>
        </a:p>
      </dsp:txBody>
      <dsp:txXfrm>
        <a:off x="6372758" y="285583"/>
        <a:ext cx="1470346" cy="980231"/>
      </dsp:txXfrm>
    </dsp:sp>
    <dsp:sp modelId="{95A8A88A-DE8B-F147-9A70-7242758E5209}">
      <dsp:nvSpPr>
        <dsp:cNvPr id="0" name=""/>
        <dsp:cNvSpPr/>
      </dsp:nvSpPr>
      <dsp:spPr>
        <a:xfrm>
          <a:off x="7843104" y="285583"/>
          <a:ext cx="2450577" cy="980231"/>
        </a:xfrm>
        <a:prstGeom prst="chevron">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GB" sz="2300" kern="1200" dirty="0" err="1"/>
            <a:t>RevMan</a:t>
          </a:r>
          <a:r>
            <a:rPr lang="en-GB" sz="2300" kern="1200" dirty="0"/>
            <a:t> Web</a:t>
          </a:r>
        </a:p>
      </dsp:txBody>
      <dsp:txXfrm>
        <a:off x="8333220" y="285583"/>
        <a:ext cx="1470346" cy="98023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C5D11F-CD44-40A0-AA02-2B68902F5B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79914A4-FFD4-40D3-9898-515A7A6EED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BF766F-2468-4ADB-A95C-421AA7807DE0}" type="datetimeFigureOut">
              <a:rPr lang="en-GB" smtClean="0"/>
              <a:t>04/08/2020</a:t>
            </a:fld>
            <a:endParaRPr lang="en-GB"/>
          </a:p>
        </p:txBody>
      </p:sp>
      <p:sp>
        <p:nvSpPr>
          <p:cNvPr id="4" name="Footer Placeholder 3">
            <a:extLst>
              <a:ext uri="{FF2B5EF4-FFF2-40B4-BE49-F238E27FC236}">
                <a16:creationId xmlns:a16="http://schemas.microsoft.com/office/drawing/2014/main" id="{083853BC-6443-4B55-ADBA-3F5977C380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5DB51DE-305C-49DC-BA08-5CDF4823E5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901A62-01C1-4CE9-BC46-67E691358356}" type="slidenum">
              <a:rPr lang="en-GB" smtClean="0"/>
              <a:t>‹#›</a:t>
            </a:fld>
            <a:endParaRPr lang="en-GB"/>
          </a:p>
        </p:txBody>
      </p:sp>
    </p:spTree>
    <p:extLst>
      <p:ext uri="{BB962C8B-B14F-4D97-AF65-F5344CB8AC3E}">
        <p14:creationId xmlns:p14="http://schemas.microsoft.com/office/powerpoint/2010/main" val="4243526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Source Sans Pro"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Source Sans Pro"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Source Sans Pro"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Source Sans Pro"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Source Sans Pro"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val="19415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a:t>These would be optional slides about open access – can we make this more on-brand?</a:t>
            </a:r>
          </a:p>
        </p:txBody>
      </p:sp>
      <p:sp>
        <p:nvSpPr>
          <p:cNvPr id="4" name="Slide Number Placeholder 3"/>
          <p:cNvSpPr>
            <a:spLocks noGrp="1"/>
          </p:cNvSpPr>
          <p:nvPr>
            <p:ph type="sldNum" sz="quarter" idx="10"/>
          </p:nvPr>
        </p:nvSpPr>
        <p:spPr/>
        <p:txBody>
          <a:bodyPr/>
          <a:lstStyle/>
          <a:p>
            <a:fld id="{8F485B9E-B30E-4E89-9803-F56C39F11706}" type="slidenum">
              <a:rPr lang="en-GB" smtClean="0"/>
              <a:pPr/>
              <a:t>38</a:t>
            </a:fld>
            <a:endParaRPr lang="en-GB"/>
          </a:p>
        </p:txBody>
      </p:sp>
    </p:spTree>
    <p:extLst>
      <p:ext uri="{BB962C8B-B14F-4D97-AF65-F5344CB8AC3E}">
        <p14:creationId xmlns:p14="http://schemas.microsoft.com/office/powerpoint/2010/main" val="72126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strategy to 2020 covers 4</a:t>
            </a:r>
            <a:r>
              <a:rPr lang="en-US" baseline="0" dirty="0"/>
              <a:t> areas, but the first two of these reflect our primary purpose: to produce and maintain high quality, relevant systematic reviews, and to do everything we can to ensure that they impact on health care across the world. </a:t>
            </a:r>
          </a:p>
          <a:p>
            <a:endParaRPr lang="en-US" baseline="0" dirty="0"/>
          </a:p>
          <a:p>
            <a:r>
              <a:rPr lang="en-US" baseline="0" dirty="0"/>
              <a:t>The Cochrane Database of Systematic Reviews, which is the Journal, is one of the databases within the Cochrane Library – which also includes the CENTRAL register of controlled trials. </a:t>
            </a:r>
          </a:p>
          <a:p>
            <a:endParaRPr lang="en-US" baseline="0" dirty="0"/>
          </a:p>
          <a:p>
            <a:r>
              <a:rPr lang="en-US" baseline="0" dirty="0"/>
              <a:t>The CDSR comprises over 6000 reviews and each month we publish around 40 new reviews and 45 updates.  Parenthetically, in 2013 we moved to a continuous publication model from the monthly cycle I introduced shortly after arriving.  Looking back now, I am pleased we did it – at the time I might not have been quite so positive! Each publication has an update associated with an issue – based on the old monthly cycle. </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39</a:t>
            </a:fld>
            <a:endParaRPr lang="en-GB" dirty="0"/>
          </a:p>
        </p:txBody>
      </p:sp>
    </p:spTree>
    <p:extLst>
      <p:ext uri="{BB962C8B-B14F-4D97-AF65-F5344CB8AC3E}">
        <p14:creationId xmlns:p14="http://schemas.microsoft.com/office/powerpoint/2010/main" val="232719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strategy to 2020 covers 4</a:t>
            </a:r>
            <a:r>
              <a:rPr lang="en-US" baseline="0" dirty="0"/>
              <a:t> areas, but the first two of these reflect our primary purpose: to produce and maintain high quality, relevant systematic reviews, and to do everything we can to ensure that they impact on health care across the world. </a:t>
            </a:r>
          </a:p>
          <a:p>
            <a:endParaRPr lang="en-US" baseline="0" dirty="0"/>
          </a:p>
          <a:p>
            <a:r>
              <a:rPr lang="en-US" baseline="0" dirty="0"/>
              <a:t>The Cochrane Database of Systematic Reviews, which is the Journal, is one of the databases within the Cochrane Library – which also includes the CENTRAL register of controlled trials. </a:t>
            </a:r>
          </a:p>
          <a:p>
            <a:endParaRPr lang="en-US" baseline="0" dirty="0"/>
          </a:p>
          <a:p>
            <a:r>
              <a:rPr lang="en-US" baseline="0" dirty="0"/>
              <a:t>The CDSR comprises over 6000 reviews and each month we publish around 40 new reviews and 45 updates.  Parenthetically, in 2013 we moved to a continuous publication model from the monthly cycle I introduced shortly after arriving.  Looking back now, I am pleased we did it – at the time I might not have been quite so positive! Each publication has an update associated with an issue – based on the old monthly cycle. </a:t>
            </a:r>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40</a:t>
            </a:fld>
            <a:endParaRPr lang="en-GB" dirty="0"/>
          </a:p>
        </p:txBody>
      </p:sp>
    </p:spTree>
    <p:extLst>
      <p:ext uri="{BB962C8B-B14F-4D97-AF65-F5344CB8AC3E}">
        <p14:creationId xmlns:p14="http://schemas.microsoft.com/office/powerpoint/2010/main" val="979273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DD4D23-C98A-435E-AE88-9061F8349B02}" type="slidenum">
              <a:rPr lang="en-GB" smtClean="0"/>
              <a:pPr/>
              <a:t>2</a:t>
            </a:fld>
            <a:endParaRPr lang="en-GB" dirty="0"/>
          </a:p>
        </p:txBody>
      </p:sp>
    </p:spTree>
    <p:extLst>
      <p:ext uri="{BB962C8B-B14F-4D97-AF65-F5344CB8AC3E}">
        <p14:creationId xmlns:p14="http://schemas.microsoft.com/office/powerpoint/2010/main" val="459222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DD4D23-C98A-435E-AE88-9061F8349B02}" type="slidenum">
              <a:rPr lang="en-GB" smtClean="0"/>
              <a:pPr/>
              <a:t>3</a:t>
            </a:fld>
            <a:endParaRPr lang="en-GB" dirty="0"/>
          </a:p>
        </p:txBody>
      </p:sp>
    </p:spTree>
    <p:extLst>
      <p:ext uri="{BB962C8B-B14F-4D97-AF65-F5344CB8AC3E}">
        <p14:creationId xmlns:p14="http://schemas.microsoft.com/office/powerpoint/2010/main" val="317830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DD4D23-C98A-435E-AE88-9061F8349B02}" type="slidenum">
              <a:rPr lang="en-GB" smtClean="0"/>
              <a:pPr/>
              <a:t>4</a:t>
            </a:fld>
            <a:endParaRPr lang="en-GB" dirty="0"/>
          </a:p>
        </p:txBody>
      </p:sp>
    </p:spTree>
    <p:extLst>
      <p:ext uri="{BB962C8B-B14F-4D97-AF65-F5344CB8AC3E}">
        <p14:creationId xmlns:p14="http://schemas.microsoft.com/office/powerpoint/2010/main" val="331824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Can</a:t>
            </a:r>
            <a:r>
              <a:rPr lang="en-GB" baseline="0" dirty="0"/>
              <a:t> we make this more </a:t>
            </a:r>
            <a:r>
              <a:rPr lang="en-GB" baseline="0" dirty="0" err="1"/>
              <a:t>exicting</a:t>
            </a:r>
            <a:r>
              <a:rPr lang="en-GB" baseline="0" dirty="0"/>
              <a:t>!?</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13</a:t>
            </a:fld>
            <a:endParaRPr lang="en-GB" dirty="0"/>
          </a:p>
        </p:txBody>
      </p:sp>
    </p:spTree>
    <p:extLst>
      <p:ext uri="{BB962C8B-B14F-4D97-AF65-F5344CB8AC3E}">
        <p14:creationId xmlns:p14="http://schemas.microsoft.com/office/powerpoint/2010/main" val="200915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14</a:t>
            </a:fld>
            <a:endParaRPr lang="en-GB" dirty="0"/>
          </a:p>
        </p:txBody>
      </p:sp>
    </p:spTree>
    <p:extLst>
      <p:ext uri="{BB962C8B-B14F-4D97-AF65-F5344CB8AC3E}">
        <p14:creationId xmlns:p14="http://schemas.microsoft.com/office/powerpoint/2010/main" val="23160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1585165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And</a:t>
            </a:r>
            <a:r>
              <a:rPr lang="en-GB" baseline="0" dirty="0"/>
              <a:t> here we have examples of curated and additional content: these are Special Collections of reviews that have some connection to one another and which we bring together with a short commentary, and in many cases make the reviews freely available for a period of time. </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36</a:t>
            </a:fld>
            <a:endParaRPr lang="en-GB" dirty="0"/>
          </a:p>
        </p:txBody>
      </p:sp>
    </p:spTree>
    <p:extLst>
      <p:ext uri="{BB962C8B-B14F-4D97-AF65-F5344CB8AC3E}">
        <p14:creationId xmlns:p14="http://schemas.microsoft.com/office/powerpoint/2010/main" val="1736901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dirty="0"/>
              <a:t>Holly</a:t>
            </a:r>
            <a:r>
              <a:rPr lang="en-GB" baseline="0" dirty="0"/>
              <a:t> – can we find a better map to show our reach and access</a:t>
            </a:r>
          </a:p>
          <a:p>
            <a:endParaRPr lang="en-GB" dirty="0"/>
          </a:p>
        </p:txBody>
      </p:sp>
      <p:sp>
        <p:nvSpPr>
          <p:cNvPr id="4" name="Slide Number Placeholder 3"/>
          <p:cNvSpPr>
            <a:spLocks noGrp="1"/>
          </p:cNvSpPr>
          <p:nvPr>
            <p:ph type="sldNum" sz="quarter" idx="10"/>
          </p:nvPr>
        </p:nvSpPr>
        <p:spPr/>
        <p:txBody>
          <a:bodyPr/>
          <a:lstStyle/>
          <a:p>
            <a:fld id="{8F485B9E-B30E-4E89-9803-F56C39F11706}" type="slidenum">
              <a:rPr lang="en-GB" smtClean="0"/>
              <a:pPr/>
              <a:t>37</a:t>
            </a:fld>
            <a:endParaRPr lang="en-GB"/>
          </a:p>
        </p:txBody>
      </p:sp>
    </p:spTree>
    <p:extLst>
      <p:ext uri="{BB962C8B-B14F-4D97-AF65-F5344CB8AC3E}">
        <p14:creationId xmlns:p14="http://schemas.microsoft.com/office/powerpoint/2010/main" val="3776786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586317" y="2123226"/>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7" y="3439800"/>
            <a:ext cx="5952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703677"/>
          </a:xfrm>
          <a:prstGeom prst="rect">
            <a:avLst/>
          </a:prstGeom>
        </p:spPr>
      </p:pic>
      <p:sp>
        <p:nvSpPr>
          <p:cNvPr id="8" name="TextBox 7"/>
          <p:cNvSpPr txBox="1"/>
          <p:nvPr userDrawn="1"/>
        </p:nvSpPr>
        <p:spPr>
          <a:xfrm>
            <a:off x="586318" y="5695200"/>
            <a:ext cx="2863519" cy="923330"/>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541" y="0"/>
            <a:ext cx="5099460" cy="6858000"/>
          </a:xfrm>
          <a:prstGeom prst="rect">
            <a:avLst/>
          </a:prstGeom>
        </p:spPr>
      </p:pic>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4" name="Picture Placeholder 6"/>
          <p:cNvSpPr>
            <a:spLocks noGrp="1"/>
          </p:cNvSpPr>
          <p:nvPr>
            <p:ph type="pic" sz="quarter" idx="10" hasCustomPrompt="1"/>
          </p:nvPr>
        </p:nvSpPr>
        <p:spPr>
          <a:xfrm>
            <a:off x="586317" y="2232000"/>
            <a:ext cx="8208000" cy="3816000"/>
          </a:xfrm>
          <a:solidFill>
            <a:schemeClr val="accent5"/>
          </a:solidFill>
        </p:spPr>
        <p:txBody>
          <a:bodyPr lIns="216000" tIns="108000"/>
          <a:lstStyle>
            <a:lvl1pPr marL="0" indent="0">
              <a:defRPr>
                <a:solidFill>
                  <a:schemeClr val="bg1"/>
                </a:solidFill>
                <a:latin typeface="+mn-lt"/>
              </a:defRPr>
            </a:lvl1pPr>
          </a:lstStyle>
          <a:p>
            <a:r>
              <a:rPr lang="en-GB" dirty="0"/>
              <a:t>Insert image here</a:t>
            </a:r>
          </a:p>
        </p:txBody>
      </p:sp>
      <p:sp>
        <p:nvSpPr>
          <p:cNvPr id="6" name="Text Placeholder 5"/>
          <p:cNvSpPr>
            <a:spLocks noGrp="1"/>
          </p:cNvSpPr>
          <p:nvPr>
            <p:ph type="body" sz="quarter" idx="11"/>
          </p:nvPr>
        </p:nvSpPr>
        <p:spPr>
          <a:xfrm>
            <a:off x="586318" y="6162675"/>
            <a:ext cx="8235949" cy="374650"/>
          </a:xfrm>
        </p:spPr>
        <p:txBody>
          <a:bodyPr/>
          <a:lstStyle>
            <a:lvl1pPr>
              <a:spcBef>
                <a:spcPts val="0"/>
              </a:spcBef>
              <a:defRPr sz="1400"/>
            </a:lvl1pPr>
          </a:lstStyle>
          <a:p>
            <a:pPr lvl="0"/>
            <a:r>
              <a:rPr lang="en-GB"/>
              <a:t>Click to edit Master text styles</a:t>
            </a:r>
          </a:p>
        </p:txBody>
      </p:sp>
    </p:spTree>
    <p:extLst>
      <p:ext uri="{BB962C8B-B14F-4D97-AF65-F5344CB8AC3E}">
        <p14:creationId xmlns:p14="http://schemas.microsoft.com/office/powerpoint/2010/main" val="400545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sp>
        <p:nvSpPr>
          <p:cNvPr id="2" name="Title 1"/>
          <p:cNvSpPr>
            <a:spLocks noGrp="1"/>
          </p:cNvSpPr>
          <p:nvPr>
            <p:ph type="title"/>
          </p:nvPr>
        </p:nvSpPr>
        <p:spPr>
          <a:xfrm>
            <a:off x="586317" y="1202400"/>
            <a:ext cx="8160000" cy="460800"/>
          </a:xfrm>
        </p:spPr>
        <p:txBody>
          <a:bodyPr anchor="t" anchorCtr="0"/>
          <a:lstStyle>
            <a:lvl1pPr>
              <a:defRPr sz="2000"/>
            </a:lvl1pPr>
          </a:lstStyle>
          <a:p>
            <a:r>
              <a:rPr lang="en-GB"/>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7" y="442511"/>
            <a:ext cx="2640000" cy="584184"/>
          </a:xfrm>
          <a:prstGeom prst="rect">
            <a:avLst/>
          </a:prstGeom>
        </p:spPr>
      </p:pic>
      <p:sp>
        <p:nvSpPr>
          <p:cNvPr id="8" name="Text Placeholder 5"/>
          <p:cNvSpPr>
            <a:spLocks noGrp="1"/>
          </p:cNvSpPr>
          <p:nvPr>
            <p:ph type="body" sz="quarter" idx="11"/>
          </p:nvPr>
        </p:nvSpPr>
        <p:spPr>
          <a:xfrm>
            <a:off x="586318" y="6162675"/>
            <a:ext cx="8235949" cy="374650"/>
          </a:xfrm>
        </p:spPr>
        <p:txBody>
          <a:bodyPr/>
          <a:lstStyle>
            <a:lvl1pPr>
              <a:spcBef>
                <a:spcPts val="0"/>
              </a:spcBef>
              <a:defRPr sz="1400"/>
            </a:lvl1pPr>
          </a:lstStyle>
          <a:p>
            <a:pPr lvl="0"/>
            <a:r>
              <a:rPr lang="en-GB"/>
              <a:t>Click to edit Master text styles</a:t>
            </a:r>
          </a:p>
        </p:txBody>
      </p:sp>
    </p:spTree>
    <p:extLst>
      <p:ext uri="{BB962C8B-B14F-4D97-AF65-F5344CB8AC3E}">
        <p14:creationId xmlns:p14="http://schemas.microsoft.com/office/powerpoint/2010/main" val="297720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75774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0" y="0"/>
            <a:ext cx="12192000" cy="6858000"/>
          </a:xfrm>
          <a:solidFill>
            <a:schemeClr val="accent5"/>
          </a:solidFill>
        </p:spPr>
        <p:txBody>
          <a:bodyPr lIns="432000" tIns="324000"/>
          <a:lstStyle>
            <a:lvl1pPr marL="0" indent="0">
              <a:defRPr>
                <a:solidFill>
                  <a:schemeClr val="bg1"/>
                </a:solidFill>
                <a:latin typeface="+mn-lt"/>
              </a:defRPr>
            </a:lvl1pPr>
          </a:lstStyle>
          <a:p>
            <a:r>
              <a:rPr lang="en-GB" dirty="0"/>
              <a:t>Insert image here</a:t>
            </a:r>
          </a:p>
        </p:txBody>
      </p:sp>
    </p:spTree>
    <p:extLst>
      <p:ext uri="{BB962C8B-B14F-4D97-AF65-F5344CB8AC3E}">
        <p14:creationId xmlns:p14="http://schemas.microsoft.com/office/powerpoint/2010/main" val="1671985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586317" y="2296026"/>
            <a:ext cx="5952000" cy="562375"/>
          </a:xfrm>
        </p:spPr>
        <p:txBody>
          <a:bodyPr anchor="t" anchorCtr="0"/>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8" y="2849400"/>
            <a:ext cx="5590116" cy="208260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7" y="442510"/>
            <a:ext cx="2640000" cy="562375"/>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2541" y="0"/>
            <a:ext cx="5099460" cy="6858000"/>
          </a:xfrm>
          <a:prstGeom prst="rect">
            <a:avLst/>
          </a:prstGeom>
        </p:spPr>
      </p:pic>
    </p:spTree>
    <p:extLst>
      <p:ext uri="{BB962C8B-B14F-4D97-AF65-F5344CB8AC3E}">
        <p14:creationId xmlns:p14="http://schemas.microsoft.com/office/powerpoint/2010/main" val="247346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586317" y="2296026"/>
            <a:ext cx="5952000" cy="562375"/>
          </a:xfrm>
        </p:spPr>
        <p:txBody>
          <a:bodyPr anchor="t" anchorCtr="0"/>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8" y="2849400"/>
            <a:ext cx="5590116" cy="219780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6317" y="442511"/>
            <a:ext cx="2640000" cy="56237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3518" y="-388"/>
            <a:ext cx="4058567" cy="6858000"/>
          </a:xfrm>
          <a:prstGeom prst="rect">
            <a:avLst/>
          </a:prstGeom>
        </p:spPr>
      </p:pic>
    </p:spTree>
    <p:extLst>
      <p:ext uri="{BB962C8B-B14F-4D97-AF65-F5344CB8AC3E}">
        <p14:creationId xmlns:p14="http://schemas.microsoft.com/office/powerpoint/2010/main" val="211897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44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586317" y="2123226"/>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7" y="3439800"/>
            <a:ext cx="5952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703677"/>
          </a:xfrm>
          <a:prstGeom prst="rect">
            <a:avLst/>
          </a:prstGeom>
        </p:spPr>
      </p:pic>
      <p:sp>
        <p:nvSpPr>
          <p:cNvPr id="8" name="TextBox 7"/>
          <p:cNvSpPr txBox="1"/>
          <p:nvPr userDrawn="1"/>
        </p:nvSpPr>
        <p:spPr>
          <a:xfrm>
            <a:off x="586318" y="5695200"/>
            <a:ext cx="2863519" cy="923330"/>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3518" y="-388"/>
            <a:ext cx="4058567" cy="6858000"/>
          </a:xfrm>
          <a:prstGeom prst="rect">
            <a:avLst/>
          </a:prstGeom>
        </p:spPr>
      </p:pic>
    </p:spTree>
    <p:extLst>
      <p:ext uri="{BB962C8B-B14F-4D97-AF65-F5344CB8AC3E}">
        <p14:creationId xmlns:p14="http://schemas.microsoft.com/office/powerpoint/2010/main" val="244723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v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783888"/>
          </a:xfrm>
          <a:prstGeom prst="rect">
            <a:avLst/>
          </a:prstGeom>
        </p:spPr>
      </p:pic>
      <p:sp>
        <p:nvSpPr>
          <p:cNvPr id="8" name="TextBox 7"/>
          <p:cNvSpPr txBox="1"/>
          <p:nvPr userDrawn="1"/>
        </p:nvSpPr>
        <p:spPr>
          <a:xfrm>
            <a:off x="586318" y="5695200"/>
            <a:ext cx="2863519" cy="923330"/>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sp>
        <p:nvSpPr>
          <p:cNvPr id="6" name="Rectangle 5"/>
          <p:cNvSpPr/>
          <p:nvPr userDrawn="1"/>
        </p:nvSpPr>
        <p:spPr>
          <a:xfrm>
            <a:off x="5232000" y="0"/>
            <a:ext cx="6960000" cy="68580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6144000" y="1964826"/>
            <a:ext cx="5808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6144000" y="3835800"/>
            <a:ext cx="5395200" cy="822600"/>
          </a:xfrm>
        </p:spPr>
        <p:txBody>
          <a:bodyPr/>
          <a:lstStyle>
            <a:lvl1pPr marL="0" indent="0" algn="l">
              <a:lnSpc>
                <a:spcPts val="1900"/>
              </a:lnSpc>
              <a:spcBef>
                <a:spcPts val="0"/>
              </a:spcBef>
              <a:buNone/>
              <a:defRPr sz="1800" b="1">
                <a:solidFill>
                  <a:schemeClr val="bg1"/>
                </a:solidFill>
                <a:latin typeface="+mj-lt"/>
              </a:defRPr>
            </a:lvl1pPr>
            <a:lvl2pPr marL="3175" indent="0" algn="l">
              <a:lnSpc>
                <a:spcPts val="1900"/>
              </a:lnSpc>
              <a:spcBef>
                <a:spcPts val="0"/>
              </a:spcBef>
              <a:buNone/>
              <a:defRPr sz="1800">
                <a:solidFill>
                  <a:schemeClr val="bg1"/>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11808" b="16524"/>
          <a:stretch/>
        </p:blipFill>
        <p:spPr>
          <a:xfrm>
            <a:off x="2764916" y="0"/>
            <a:ext cx="3702817" cy="6858000"/>
          </a:xfrm>
          <a:prstGeom prst="rect">
            <a:avLst/>
          </a:prstGeom>
        </p:spPr>
      </p:pic>
    </p:spTree>
    <p:extLst>
      <p:ext uri="{BB962C8B-B14F-4D97-AF65-F5344CB8AC3E}">
        <p14:creationId xmlns:p14="http://schemas.microsoft.com/office/powerpoint/2010/main" val="130435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v4">
    <p:spTree>
      <p:nvGrpSpPr>
        <p:cNvPr id="1" name=""/>
        <p:cNvGrpSpPr/>
        <p:nvPr/>
      </p:nvGrpSpPr>
      <p:grpSpPr>
        <a:xfrm>
          <a:off x="0" y="0"/>
          <a:ext cx="0" cy="0"/>
          <a:chOff x="0" y="0"/>
          <a:chExt cx="0" cy="0"/>
        </a:xfrm>
      </p:grpSpPr>
      <p:sp>
        <p:nvSpPr>
          <p:cNvPr id="2" name="Title 1"/>
          <p:cNvSpPr>
            <a:spLocks noGrp="1"/>
          </p:cNvSpPr>
          <p:nvPr>
            <p:ph type="ctrTitle"/>
          </p:nvPr>
        </p:nvSpPr>
        <p:spPr>
          <a:xfrm>
            <a:off x="586317" y="3563226"/>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7" y="4728600"/>
            <a:ext cx="59520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703677"/>
          </a:xfrm>
          <a:prstGeom prst="rect">
            <a:avLst/>
          </a:prstGeom>
        </p:spPr>
      </p:pic>
      <p:sp>
        <p:nvSpPr>
          <p:cNvPr id="8" name="TextBox 7"/>
          <p:cNvSpPr txBox="1"/>
          <p:nvPr userDrawn="1"/>
        </p:nvSpPr>
        <p:spPr>
          <a:xfrm>
            <a:off x="586318" y="5695200"/>
            <a:ext cx="2863519" cy="923330"/>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02113" y="0"/>
            <a:ext cx="5709920" cy="6858000"/>
          </a:xfrm>
          <a:prstGeom prst="rect">
            <a:avLst/>
          </a:prstGeom>
        </p:spPr>
      </p:pic>
    </p:spTree>
    <p:extLst>
      <p:ext uri="{BB962C8B-B14F-4D97-AF65-F5344CB8AC3E}">
        <p14:creationId xmlns:p14="http://schemas.microsoft.com/office/powerpoint/2010/main" val="1620716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502000"/>
            <a:ext cx="12192000" cy="4356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
        <p:nvSpPr>
          <p:cNvPr id="2" name="Title 1"/>
          <p:cNvSpPr>
            <a:spLocks noGrp="1"/>
          </p:cNvSpPr>
          <p:nvPr>
            <p:ph type="ctrTitle"/>
          </p:nvPr>
        </p:nvSpPr>
        <p:spPr>
          <a:xfrm>
            <a:off x="586317" y="1295226"/>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7238400" y="1409400"/>
            <a:ext cx="44352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733915"/>
          </a:xfrm>
          <a:prstGeom prst="rect">
            <a:avLst/>
          </a:prstGeom>
        </p:spPr>
      </p:pic>
    </p:spTree>
    <p:extLst>
      <p:ext uri="{BB962C8B-B14F-4D97-AF65-F5344CB8AC3E}">
        <p14:creationId xmlns:p14="http://schemas.microsoft.com/office/powerpoint/2010/main" val="108304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2" name="Title 1"/>
          <p:cNvSpPr>
            <a:spLocks noGrp="1"/>
          </p:cNvSpPr>
          <p:nvPr>
            <p:ph type="ctrTitle"/>
          </p:nvPr>
        </p:nvSpPr>
        <p:spPr>
          <a:xfrm>
            <a:off x="586317" y="2699226"/>
            <a:ext cx="5490483"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7" y="3958200"/>
            <a:ext cx="5490483"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671593"/>
          </a:xfrm>
          <a:prstGeom prst="rect">
            <a:avLst/>
          </a:prstGeom>
        </p:spPr>
      </p:pic>
      <p:sp>
        <p:nvSpPr>
          <p:cNvPr id="8" name="TextBox 7"/>
          <p:cNvSpPr txBox="1"/>
          <p:nvPr userDrawn="1"/>
        </p:nvSpPr>
        <p:spPr>
          <a:xfrm>
            <a:off x="586318" y="5695200"/>
            <a:ext cx="2863519" cy="923330"/>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863"/>
          <a:stretch/>
        </p:blipFill>
        <p:spPr>
          <a:xfrm>
            <a:off x="7234322" y="0"/>
            <a:ext cx="4161307" cy="6858000"/>
          </a:xfrm>
          <a:prstGeom prst="rect">
            <a:avLst/>
          </a:prstGeom>
        </p:spPr>
      </p:pic>
      <p:sp>
        <p:nvSpPr>
          <p:cNvPr id="7" name="Picture Placeholder 6"/>
          <p:cNvSpPr>
            <a:spLocks noGrp="1"/>
          </p:cNvSpPr>
          <p:nvPr>
            <p:ph type="pic" sz="quarter" idx="10" hasCustomPrompt="1"/>
          </p:nvPr>
        </p:nvSpPr>
        <p:spPr>
          <a:xfrm>
            <a:off x="6192000" y="1324800"/>
            <a:ext cx="6000000" cy="3384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Tree>
    <p:extLst>
      <p:ext uri="{BB962C8B-B14F-4D97-AF65-F5344CB8AC3E}">
        <p14:creationId xmlns:p14="http://schemas.microsoft.com/office/powerpoint/2010/main" val="308952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v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502000"/>
            <a:ext cx="12192000" cy="4356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
        <p:nvSpPr>
          <p:cNvPr id="2" name="Title 1"/>
          <p:cNvSpPr>
            <a:spLocks noGrp="1"/>
          </p:cNvSpPr>
          <p:nvPr>
            <p:ph type="ctrTitle"/>
          </p:nvPr>
        </p:nvSpPr>
        <p:spPr>
          <a:xfrm>
            <a:off x="586317" y="3419226"/>
            <a:ext cx="5952000" cy="1080775"/>
          </a:xfrm>
        </p:spPr>
        <p:txBody>
          <a:bodyPr/>
          <a:lstStyle>
            <a:lvl1pPr algn="l">
              <a:lnSpc>
                <a:spcPts val="3800"/>
              </a:lnSpc>
              <a:defRPr/>
            </a:lvl1pPr>
          </a:lstStyle>
          <a:p>
            <a:r>
              <a:rPr lang="en-GB"/>
              <a:t>Click to edit Master title style</a:t>
            </a:r>
          </a:p>
        </p:txBody>
      </p:sp>
      <p:sp>
        <p:nvSpPr>
          <p:cNvPr id="3" name="Subtitle 2"/>
          <p:cNvSpPr>
            <a:spLocks noGrp="1"/>
          </p:cNvSpPr>
          <p:nvPr>
            <p:ph type="subTitle" idx="1"/>
          </p:nvPr>
        </p:nvSpPr>
        <p:spPr>
          <a:xfrm>
            <a:off x="586317" y="4627800"/>
            <a:ext cx="4435200" cy="82260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897" y="435312"/>
            <a:ext cx="3689807" cy="659088"/>
          </a:xfrm>
          <a:prstGeom prst="rect">
            <a:avLst/>
          </a:prstGeom>
        </p:spPr>
      </p:pic>
    </p:spTree>
    <p:extLst>
      <p:ext uri="{BB962C8B-B14F-4D97-AF65-F5344CB8AC3E}">
        <p14:creationId xmlns:p14="http://schemas.microsoft.com/office/powerpoint/2010/main" val="264830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412108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105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6317" y="1317600"/>
            <a:ext cx="8160000" cy="632838"/>
          </a:xfrm>
          <a:prstGeom prst="rect">
            <a:avLst/>
          </a:prstGeom>
        </p:spPr>
        <p:txBody>
          <a:bodyPr vert="horz" lIns="0" tIns="0" rIns="0" bIns="0" rtlCol="0" anchor="b" anchorCtr="0">
            <a:noAutofit/>
          </a:bodyPr>
          <a:lstStyle/>
          <a:p>
            <a:r>
              <a:rPr lang="en-GB"/>
              <a:t>Click to edit Master title style</a:t>
            </a:r>
          </a:p>
        </p:txBody>
      </p:sp>
      <p:sp>
        <p:nvSpPr>
          <p:cNvPr id="3" name="Text Placeholder 2"/>
          <p:cNvSpPr>
            <a:spLocks noGrp="1"/>
          </p:cNvSpPr>
          <p:nvPr>
            <p:ph type="body" idx="1"/>
          </p:nvPr>
        </p:nvSpPr>
        <p:spPr>
          <a:xfrm>
            <a:off x="586317" y="2275200"/>
            <a:ext cx="8160000" cy="39096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6316" y="360000"/>
            <a:ext cx="3035813" cy="632837"/>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 id="2147483663" r:id="rId7"/>
    <p:sldLayoutId id="2147483650" r:id="rId8"/>
    <p:sldLayoutId id="2147483656" r:id="rId9"/>
    <p:sldLayoutId id="2147483664" r:id="rId10"/>
    <p:sldLayoutId id="2147483657" r:id="rId11"/>
    <p:sldLayoutId id="2147483654" r:id="rId12"/>
    <p:sldLayoutId id="2147483665" r:id="rId13"/>
    <p:sldLayoutId id="2147483666" r:id="rId14"/>
    <p:sldLayoutId id="2147483667" r:id="rId15"/>
    <p:sldLayoutId id="2147483655" r:id="rId16"/>
  </p:sldLayoutIdLst>
  <p:txStyles>
    <p:titleStyle>
      <a:lvl1pPr algn="l" defTabSz="914400" rtl="0" eaLnBrk="1" latinLnBrk="0" hangingPunct="1">
        <a:spcBef>
          <a:spcPct val="0"/>
        </a:spcBef>
        <a:buNone/>
        <a:defRPr sz="3600" b="1" kern="1200" spc="-40" baseline="0">
          <a:solidFill>
            <a:schemeClr val="bg2"/>
          </a:solidFill>
          <a:latin typeface="+mj-lt"/>
          <a:ea typeface="+mj-ea"/>
          <a:cs typeface="+mj-cs"/>
        </a:defRPr>
      </a:lvl1pPr>
    </p:titleStyle>
    <p:body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png"/><Relationship Id="rId2" Type="http://schemas.openxmlformats.org/officeDocument/2006/relationships/image" Target="../media/image32.tiff"/><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8" Type="http://schemas.openxmlformats.org/officeDocument/2006/relationships/hyperlink" Target="https://www.wiley.com/network/cochranelibrarytraining" TargetMode="External"/><Relationship Id="rId3" Type="http://schemas.openxmlformats.org/officeDocument/2006/relationships/hyperlink" Target="http://www.wiley.com/" TargetMode="External"/><Relationship Id="rId7" Type="http://schemas.openxmlformats.org/officeDocument/2006/relationships/image" Target="../media/image45.png"/><Relationship Id="rId2" Type="http://schemas.openxmlformats.org/officeDocument/2006/relationships/hyperlink" Target="http://www.cochrane.org/" TargetMode="External"/><Relationship Id="rId1" Type="http://schemas.openxmlformats.org/officeDocument/2006/relationships/slideLayout" Target="../slideLayouts/slideLayout9.xml"/><Relationship Id="rId6" Type="http://schemas.openxmlformats.org/officeDocument/2006/relationships/hyperlink" Target="http://community.cochrane.org/editorial-and-publishing-policy-resource/publishing-model/translation/translation-projects" TargetMode="External"/><Relationship Id="rId11" Type="http://schemas.openxmlformats.org/officeDocument/2006/relationships/image" Target="../media/image47.png"/><Relationship Id="rId5" Type="http://schemas.openxmlformats.org/officeDocument/2006/relationships/hyperlink" Target="https://www.cochranelibrary.com/es" TargetMode="External"/><Relationship Id="rId10" Type="http://schemas.openxmlformats.org/officeDocument/2006/relationships/hyperlink" Target="https://www.cochranelibrary.com/special-collections" TargetMode="External"/><Relationship Id="rId4" Type="http://schemas.openxmlformats.org/officeDocument/2006/relationships/hyperlink" Target="https://www.cochranelibrary.com/about/releases" TargetMode="External"/><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tiff"/><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65.tmp"/><Relationship Id="rId4" Type="http://schemas.openxmlformats.org/officeDocument/2006/relationships/image" Target="../media/image64.tm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hyperlink" Target="mailto:support@cochrane.org"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video" Target="https://www.youtube.com/embed/WpY0ogAHNJY?start=7&amp;feature=oembed"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4721B-0C4B-4549-BAF9-338CB5184E93}"/>
              </a:ext>
            </a:extLst>
          </p:cNvPr>
          <p:cNvPicPr>
            <a:picLocks noChangeAspect="1"/>
          </p:cNvPicPr>
          <p:nvPr/>
        </p:nvPicPr>
        <p:blipFill>
          <a:blip r:embed="rId3"/>
          <a:stretch>
            <a:fillRect/>
          </a:stretch>
        </p:blipFill>
        <p:spPr>
          <a:xfrm>
            <a:off x="0" y="1351935"/>
            <a:ext cx="12192000" cy="5506065"/>
          </a:xfrm>
          <a:prstGeom prst="rect">
            <a:avLst/>
          </a:prstGeom>
        </p:spPr>
      </p:pic>
      <p:sp>
        <p:nvSpPr>
          <p:cNvPr id="2" name="Title 1"/>
          <p:cNvSpPr>
            <a:spLocks noGrp="1"/>
          </p:cNvSpPr>
          <p:nvPr>
            <p:ph type="ctrTitle"/>
          </p:nvPr>
        </p:nvSpPr>
        <p:spPr>
          <a:xfrm>
            <a:off x="279317" y="1396041"/>
            <a:ext cx="4464000" cy="889959"/>
          </a:xfrm>
        </p:spPr>
        <p:txBody>
          <a:bodyPr/>
          <a:lstStyle/>
          <a:p>
            <a:r>
              <a:rPr lang="en-GB" sz="4000" dirty="0">
                <a:solidFill>
                  <a:srgbClr val="962D91"/>
                </a:solidFill>
              </a:rPr>
              <a:t>About Cochrane</a:t>
            </a:r>
          </a:p>
        </p:txBody>
      </p:sp>
      <p:sp>
        <p:nvSpPr>
          <p:cNvPr id="3" name="Subtitle 2"/>
          <p:cNvSpPr>
            <a:spLocks noGrp="1"/>
          </p:cNvSpPr>
          <p:nvPr>
            <p:ph type="subTitle" idx="1"/>
          </p:nvPr>
        </p:nvSpPr>
        <p:spPr>
          <a:xfrm>
            <a:off x="279317" y="2339701"/>
            <a:ext cx="3326400" cy="822600"/>
          </a:xfrm>
        </p:spPr>
        <p:txBody>
          <a:bodyPr/>
          <a:lstStyle/>
          <a:p>
            <a:r>
              <a:rPr lang="en-GB" b="0" dirty="0">
                <a:solidFill>
                  <a:srgbClr val="003366"/>
                </a:solidFill>
                <a:latin typeface="+mn-lt"/>
              </a:rPr>
              <a:t>January 2020</a:t>
            </a:r>
          </a:p>
        </p:txBody>
      </p:sp>
      <p:sp>
        <p:nvSpPr>
          <p:cNvPr id="5" name="TextBox 4"/>
          <p:cNvSpPr txBox="1"/>
          <p:nvPr/>
        </p:nvSpPr>
        <p:spPr>
          <a:xfrm>
            <a:off x="279317" y="5759366"/>
            <a:ext cx="2147639" cy="923330"/>
          </a:xfrm>
          <a:prstGeom prst="rect">
            <a:avLst/>
          </a:prstGeom>
          <a:noFill/>
        </p:spPr>
        <p:txBody>
          <a:bodyPr wrap="none" lIns="0" tIns="0" rIns="0" bIns="0" rtlCol="0">
            <a:noAutofit/>
          </a:bodyPr>
          <a:lstStyle/>
          <a:p>
            <a:pPr>
              <a:lnSpc>
                <a:spcPts val="2000"/>
              </a:lnSpc>
            </a:pPr>
            <a:r>
              <a:rPr lang="en-GB" spc="-30" dirty="0">
                <a:solidFill>
                  <a:srgbClr val="003366"/>
                </a:solidFill>
              </a:rPr>
              <a:t>Trusted evidence.</a:t>
            </a:r>
          </a:p>
          <a:p>
            <a:pPr>
              <a:lnSpc>
                <a:spcPts val="2000"/>
              </a:lnSpc>
            </a:pPr>
            <a:r>
              <a:rPr lang="en-GB" spc="-30" dirty="0">
                <a:solidFill>
                  <a:srgbClr val="003366"/>
                </a:solidFill>
              </a:rPr>
              <a:t>Informed decisions.</a:t>
            </a:r>
          </a:p>
          <a:p>
            <a:pPr>
              <a:lnSpc>
                <a:spcPts val="2000"/>
              </a:lnSpc>
            </a:pPr>
            <a:r>
              <a:rPr lang="en-GB" spc="-30" dirty="0">
                <a:solidFill>
                  <a:schemeClr val="bg2"/>
                </a:solidFill>
              </a:rPr>
              <a:t>Better health.</a:t>
            </a:r>
          </a:p>
        </p:txBody>
      </p:sp>
      <p:sp>
        <p:nvSpPr>
          <p:cNvPr id="8" name="Title 1">
            <a:extLst>
              <a:ext uri="{FF2B5EF4-FFF2-40B4-BE49-F238E27FC236}">
                <a16:creationId xmlns:a16="http://schemas.microsoft.com/office/drawing/2014/main" id="{E8874B40-0A09-41D4-9137-165F2BC36EAA}"/>
              </a:ext>
            </a:extLst>
          </p:cNvPr>
          <p:cNvSpPr txBox="1">
            <a:spLocks/>
          </p:cNvSpPr>
          <p:nvPr/>
        </p:nvSpPr>
        <p:spPr>
          <a:xfrm>
            <a:off x="279317" y="3116581"/>
            <a:ext cx="9832423" cy="1623059"/>
          </a:xfrm>
          <a:prstGeom prst="rect">
            <a:avLst/>
          </a:prstGeom>
        </p:spPr>
        <p:txBody>
          <a:bodyPr vert="horz" lIns="0" tIns="0" rIns="0" bIns="0" rtlCol="0" anchor="b" anchorCtr="0">
            <a:noAutofit/>
          </a:bodyPr>
          <a:lstStyle>
            <a:lvl1pPr algn="l" defTabSz="914400" rtl="0" eaLnBrk="1" latinLnBrk="0" hangingPunct="1">
              <a:lnSpc>
                <a:spcPts val="3800"/>
              </a:lnSpc>
              <a:spcBef>
                <a:spcPct val="0"/>
              </a:spcBef>
              <a:buNone/>
              <a:defRPr sz="3600" b="1" kern="1200" spc="-40" baseline="0">
                <a:solidFill>
                  <a:schemeClr val="bg2"/>
                </a:solidFill>
                <a:latin typeface="+mj-lt"/>
                <a:ea typeface="+mj-ea"/>
                <a:cs typeface="+mj-cs"/>
              </a:defRPr>
            </a:lvl1pPr>
          </a:lstStyle>
          <a:p>
            <a:pPr>
              <a:lnSpc>
                <a:spcPct val="100000"/>
              </a:lnSpc>
            </a:pPr>
            <a:r>
              <a:rPr lang="en-GB" sz="1800" b="0" dirty="0"/>
              <a:t>“We’re a knowledge organization built on the capabilities and passion of our collaborators; and the good news is that people from around the world are flocking to contribute and support our work.”</a:t>
            </a:r>
            <a:br>
              <a:rPr lang="en-GB" sz="1800" b="0" dirty="0"/>
            </a:br>
            <a:br>
              <a:rPr lang="en-GB" sz="1000" dirty="0"/>
            </a:br>
            <a:r>
              <a:rPr lang="en-GB" sz="1800" b="0" i="1" dirty="0">
                <a:solidFill>
                  <a:srgbClr val="003366"/>
                </a:solidFill>
              </a:rPr>
              <a:t>Mark Wilson</a:t>
            </a:r>
            <a:br>
              <a:rPr lang="en-GB" sz="2000" b="0" i="1" dirty="0">
                <a:solidFill>
                  <a:srgbClr val="003366"/>
                </a:solidFill>
              </a:rPr>
            </a:br>
            <a:r>
              <a:rPr lang="en-GB" sz="1800" b="0" i="1" dirty="0">
                <a:solidFill>
                  <a:srgbClr val="003366"/>
                </a:solidFill>
              </a:rPr>
              <a:t>Cochrane Chief Executive Officer</a:t>
            </a:r>
            <a:endParaRPr lang="en-GB" sz="2000" dirty="0">
              <a:solidFill>
                <a:srgbClr val="003366"/>
              </a:solidFill>
            </a:endParaRPr>
          </a:p>
        </p:txBody>
      </p:sp>
    </p:spTree>
    <p:extLst>
      <p:ext uri="{BB962C8B-B14F-4D97-AF65-F5344CB8AC3E}">
        <p14:creationId xmlns:p14="http://schemas.microsoft.com/office/powerpoint/2010/main" val="410602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17" y="1317600"/>
            <a:ext cx="8160000" cy="473100"/>
          </a:xfrm>
        </p:spPr>
        <p:txBody>
          <a:bodyPr/>
          <a:lstStyle/>
          <a:p>
            <a:r>
              <a:rPr lang="en-US" dirty="0"/>
              <a:t>Principles</a:t>
            </a:r>
            <a:endParaRPr lang="en-US" dirty="0">
              <a:solidFill>
                <a:srgbClr val="FF0000"/>
              </a:solidFill>
            </a:endParaRPr>
          </a:p>
        </p:txBody>
      </p:sp>
      <p:sp>
        <p:nvSpPr>
          <p:cNvPr id="3" name="Content Placeholder 2"/>
          <p:cNvSpPr>
            <a:spLocks noGrp="1"/>
          </p:cNvSpPr>
          <p:nvPr>
            <p:ph idx="1"/>
          </p:nvPr>
        </p:nvSpPr>
        <p:spPr>
          <a:xfrm>
            <a:off x="586317" y="1993298"/>
            <a:ext cx="11158008" cy="4436077"/>
          </a:xfrm>
        </p:spPr>
        <p:txBody>
          <a:bodyPr/>
          <a:lstStyle/>
          <a:p>
            <a:pPr>
              <a:spcBef>
                <a:spcPts val="1200"/>
              </a:spcBef>
            </a:pPr>
            <a:r>
              <a:rPr lang="en-GB" b="1" dirty="0">
                <a:solidFill>
                  <a:schemeClr val="bg2"/>
                </a:solidFill>
              </a:rPr>
              <a:t>1</a:t>
            </a:r>
            <a:r>
              <a:rPr lang="en-GB" b="1" dirty="0"/>
              <a:t> Collaboration</a:t>
            </a:r>
            <a:br>
              <a:rPr lang="en-GB" dirty="0"/>
            </a:br>
            <a:r>
              <a:rPr lang="en-GB" sz="1800" dirty="0"/>
              <a:t>by fostering global co-operation, teamwork, and open and transparent communication and decision-making</a:t>
            </a:r>
            <a:r>
              <a:rPr lang="en-GB" dirty="0"/>
              <a:t>.</a:t>
            </a:r>
            <a:br>
              <a:rPr lang="en-GB" dirty="0"/>
            </a:br>
            <a:br>
              <a:rPr lang="en-GB" sz="1400" dirty="0"/>
            </a:br>
            <a:r>
              <a:rPr lang="en-GB" b="1" dirty="0">
                <a:solidFill>
                  <a:schemeClr val="bg2"/>
                </a:solidFill>
              </a:rPr>
              <a:t>2</a:t>
            </a:r>
            <a:r>
              <a:rPr lang="en-GB" b="1" dirty="0"/>
              <a:t> Building on the enthusiasm of individuals</a:t>
            </a:r>
            <a:br>
              <a:rPr lang="en-GB" dirty="0"/>
            </a:br>
            <a:r>
              <a:rPr lang="en-GB" sz="1800" dirty="0"/>
              <a:t>by involving, supporting, and training people of different skills and backgrounds.</a:t>
            </a:r>
            <a:br>
              <a:rPr lang="en-GB" sz="1800" dirty="0"/>
            </a:br>
            <a:br>
              <a:rPr lang="en-GB" sz="1400" dirty="0"/>
            </a:br>
            <a:r>
              <a:rPr lang="en-GB" b="1" dirty="0">
                <a:solidFill>
                  <a:schemeClr val="bg2"/>
                </a:solidFill>
              </a:rPr>
              <a:t>3</a:t>
            </a:r>
            <a:r>
              <a:rPr lang="en-GB" b="1" dirty="0"/>
              <a:t> Avoiding duplication of effort</a:t>
            </a:r>
            <a:br>
              <a:rPr lang="en-GB" dirty="0"/>
            </a:br>
            <a:r>
              <a:rPr lang="en-GB" sz="1800" dirty="0"/>
              <a:t>by good management, co-ordination and effective internal communications to maximize economy of effort.</a:t>
            </a:r>
            <a:br>
              <a:rPr lang="en-GB" sz="1800" dirty="0"/>
            </a:br>
            <a:br>
              <a:rPr lang="en-GB" sz="1400" dirty="0"/>
            </a:br>
            <a:r>
              <a:rPr lang="en-GB" b="1" dirty="0">
                <a:solidFill>
                  <a:schemeClr val="bg2"/>
                </a:solidFill>
              </a:rPr>
              <a:t>4</a:t>
            </a:r>
            <a:r>
              <a:rPr lang="en-GB" b="1" dirty="0"/>
              <a:t> Minimising bias</a:t>
            </a:r>
            <a:br>
              <a:rPr lang="en-GB" dirty="0"/>
            </a:br>
            <a:r>
              <a:rPr lang="en-GB" sz="1800" dirty="0"/>
              <a:t>through a variety of approaches such as scientific rigour, ensuring broad participation, and avoiding conflicts of interest.</a:t>
            </a:r>
            <a:br>
              <a:rPr lang="en-GB" sz="1800" dirty="0"/>
            </a:br>
            <a:br>
              <a:rPr lang="en-GB" sz="1400" dirty="0"/>
            </a:br>
            <a:r>
              <a:rPr lang="en-GB" b="1" dirty="0">
                <a:solidFill>
                  <a:schemeClr val="bg2"/>
                </a:solidFill>
              </a:rPr>
              <a:t>5</a:t>
            </a:r>
            <a:r>
              <a:rPr lang="en-GB" b="1" dirty="0"/>
              <a:t> Keeping up to date</a:t>
            </a:r>
            <a:br>
              <a:rPr lang="en-GB" dirty="0"/>
            </a:br>
            <a:r>
              <a:rPr lang="en-GB" sz="1800" dirty="0"/>
              <a:t>by a commitment to ensure Cochrane Systematic Reviews are maintained through identification and incorporation of new evidence. </a:t>
            </a:r>
            <a:endParaRPr lang="en-GB" dirty="0"/>
          </a:p>
          <a:p>
            <a:pPr>
              <a:spcBef>
                <a:spcPts val="1800"/>
              </a:spcBef>
            </a:pPr>
            <a:endParaRPr lang="en-GB" dirty="0"/>
          </a:p>
        </p:txBody>
      </p:sp>
    </p:spTree>
    <p:extLst>
      <p:ext uri="{BB962C8B-B14F-4D97-AF65-F5344CB8AC3E}">
        <p14:creationId xmlns:p14="http://schemas.microsoft.com/office/powerpoint/2010/main" val="1779226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17" y="1127100"/>
            <a:ext cx="8160000" cy="632838"/>
          </a:xfrm>
        </p:spPr>
        <p:txBody>
          <a:bodyPr/>
          <a:lstStyle/>
          <a:p>
            <a:r>
              <a:rPr lang="en-US" dirty="0"/>
              <a:t>Principles</a:t>
            </a:r>
          </a:p>
        </p:txBody>
      </p:sp>
      <p:sp>
        <p:nvSpPr>
          <p:cNvPr id="3" name="Content Placeholder 2"/>
          <p:cNvSpPr>
            <a:spLocks noGrp="1"/>
          </p:cNvSpPr>
          <p:nvPr>
            <p:ph idx="1"/>
          </p:nvPr>
        </p:nvSpPr>
        <p:spPr>
          <a:xfrm>
            <a:off x="586317" y="1866900"/>
            <a:ext cx="11332688" cy="4762499"/>
          </a:xfrm>
        </p:spPr>
        <p:txBody>
          <a:bodyPr/>
          <a:lstStyle/>
          <a:p>
            <a:pPr>
              <a:spcBef>
                <a:spcPts val="1200"/>
              </a:spcBef>
            </a:pPr>
            <a:r>
              <a:rPr lang="en-GB" b="1" dirty="0">
                <a:solidFill>
                  <a:schemeClr val="bg2"/>
                </a:solidFill>
              </a:rPr>
              <a:t>6</a:t>
            </a:r>
            <a:r>
              <a:rPr lang="en-GB" b="1" dirty="0"/>
              <a:t> Striving for relevance</a:t>
            </a:r>
            <a:br>
              <a:rPr lang="en-GB" dirty="0"/>
            </a:br>
            <a:r>
              <a:rPr lang="en-GB" sz="1800" dirty="0"/>
              <a:t>by promoting the assessment of health questions using outcomes that matter to people making choices in health and health care.</a:t>
            </a:r>
            <a:br>
              <a:rPr lang="en-GB" sz="1800" dirty="0"/>
            </a:br>
            <a:br>
              <a:rPr lang="en-GB" sz="1400" dirty="0"/>
            </a:br>
            <a:r>
              <a:rPr lang="en-GB" b="1" dirty="0">
                <a:solidFill>
                  <a:schemeClr val="bg2"/>
                </a:solidFill>
              </a:rPr>
              <a:t>7</a:t>
            </a:r>
            <a:r>
              <a:rPr lang="en-GB" b="1" dirty="0"/>
              <a:t> Promoting access</a:t>
            </a:r>
            <a:br>
              <a:rPr lang="en-GB" dirty="0"/>
            </a:br>
            <a:r>
              <a:rPr lang="en-GB" sz="1800" dirty="0"/>
              <a:t>by wide dissemination of our outputs, taking advantage of strategic alliances, and by promoting appropriate access models and delivery solutions to meet the needs of users worldwide.</a:t>
            </a:r>
            <a:br>
              <a:rPr lang="en-GB" sz="1800" dirty="0"/>
            </a:br>
            <a:br>
              <a:rPr lang="en-GB" sz="1400" dirty="0"/>
            </a:br>
            <a:r>
              <a:rPr lang="en-GB" b="1" dirty="0">
                <a:solidFill>
                  <a:schemeClr val="bg2"/>
                </a:solidFill>
              </a:rPr>
              <a:t>8</a:t>
            </a:r>
            <a:r>
              <a:rPr lang="en-GB" b="1" dirty="0"/>
              <a:t> Ensuring quality</a:t>
            </a:r>
            <a:br>
              <a:rPr lang="en-GB" dirty="0"/>
            </a:br>
            <a:r>
              <a:rPr lang="en-GB" sz="1800" dirty="0"/>
              <a:t>by applying advances in methodology, developing systems for quality improvement, and being open and responsive to criticism.</a:t>
            </a:r>
            <a:br>
              <a:rPr lang="en-GB" sz="1800" dirty="0"/>
            </a:br>
            <a:br>
              <a:rPr lang="en-GB" sz="1400" dirty="0"/>
            </a:br>
            <a:r>
              <a:rPr lang="en-GB" b="1" dirty="0">
                <a:solidFill>
                  <a:schemeClr val="bg2"/>
                </a:solidFill>
              </a:rPr>
              <a:t>9</a:t>
            </a:r>
            <a:r>
              <a:rPr lang="en-GB" b="1" dirty="0"/>
              <a:t> Continuity</a:t>
            </a:r>
            <a:br>
              <a:rPr lang="en-GB" dirty="0"/>
            </a:br>
            <a:r>
              <a:rPr lang="en-GB" sz="1800" dirty="0"/>
              <a:t>by ensuring that responsibility for reviews, editorial processes, and key functions is maintained and renewed.</a:t>
            </a:r>
            <a:br>
              <a:rPr lang="en-GB" sz="1800" dirty="0"/>
            </a:br>
            <a:br>
              <a:rPr lang="en-GB" sz="1400" dirty="0"/>
            </a:br>
            <a:r>
              <a:rPr lang="en-GB" b="1" dirty="0">
                <a:solidFill>
                  <a:schemeClr val="bg2"/>
                </a:solidFill>
              </a:rPr>
              <a:t>10</a:t>
            </a:r>
            <a:r>
              <a:rPr lang="en-GB" b="1" dirty="0"/>
              <a:t> Enabling wide participation</a:t>
            </a:r>
            <a:br>
              <a:rPr lang="en-GB" dirty="0"/>
            </a:br>
            <a:r>
              <a:rPr lang="en-GB" sz="1800" dirty="0"/>
              <a:t>in our work by reducing barriers to contributing and by encouraging diversity. </a:t>
            </a:r>
            <a:endParaRPr lang="en-US" sz="1800" dirty="0"/>
          </a:p>
          <a:p>
            <a:pPr>
              <a:spcBef>
                <a:spcPts val="1200"/>
              </a:spcBef>
            </a:pPr>
            <a:endParaRPr lang="en-GB" dirty="0"/>
          </a:p>
          <a:p>
            <a:pPr>
              <a:spcBef>
                <a:spcPts val="1200"/>
              </a:spcBef>
            </a:pPr>
            <a:endParaRPr lang="en-GB" dirty="0"/>
          </a:p>
        </p:txBody>
      </p:sp>
    </p:spTree>
    <p:extLst>
      <p:ext uri="{BB962C8B-B14F-4D97-AF65-F5344CB8AC3E}">
        <p14:creationId xmlns:p14="http://schemas.microsoft.com/office/powerpoint/2010/main" val="1698472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8075" y="1542191"/>
            <a:ext cx="8591967" cy="1026377"/>
          </a:xfrm>
        </p:spPr>
        <p:txBody>
          <a:bodyPr/>
          <a:lstStyle/>
          <a:p>
            <a:r>
              <a:rPr lang="en-GB" dirty="0"/>
              <a:t>Cochrane exists so that healthcare decisions get better. </a:t>
            </a:r>
            <a:endParaRPr lang="en-US" dirty="0"/>
          </a:p>
        </p:txBody>
      </p:sp>
      <p:sp>
        <p:nvSpPr>
          <p:cNvPr id="5" name="Content Placeholder 4"/>
          <p:cNvSpPr>
            <a:spLocks noGrp="1"/>
          </p:cNvSpPr>
          <p:nvPr>
            <p:ph idx="1"/>
          </p:nvPr>
        </p:nvSpPr>
        <p:spPr>
          <a:xfrm>
            <a:off x="568074" y="2989626"/>
            <a:ext cx="9633582" cy="3710082"/>
          </a:xfrm>
        </p:spPr>
        <p:txBody>
          <a:bodyPr/>
          <a:lstStyle/>
          <a:p>
            <a:r>
              <a:rPr lang="en-GB" dirty="0"/>
              <a:t>Over the past 25 years, Cochrane has helped to transform the way health decisions are made. </a:t>
            </a:r>
          </a:p>
          <a:p>
            <a:r>
              <a:rPr lang="en-GB" dirty="0"/>
              <a:t>We produce reviews that summarize the best available evidence generated through research to inform decisions about health. </a:t>
            </a:r>
          </a:p>
          <a:p>
            <a:r>
              <a:rPr lang="en-GB" dirty="0"/>
              <a:t>Our work is recognized as representing an international gold standard for high quality, trusted information. </a:t>
            </a:r>
          </a:p>
          <a:p>
            <a:r>
              <a:rPr lang="en-GB" dirty="0"/>
              <a:t>We want to be the leading advocate for evidence-informed health across the world. </a:t>
            </a:r>
          </a:p>
          <a:p>
            <a:endParaRPr lang="en-US" dirty="0"/>
          </a:p>
        </p:txBody>
      </p:sp>
      <p:pic>
        <p:nvPicPr>
          <p:cNvPr id="6" name="Picture 5">
            <a:extLst>
              <a:ext uri="{FF2B5EF4-FFF2-40B4-BE49-F238E27FC236}">
                <a16:creationId xmlns:a16="http://schemas.microsoft.com/office/drawing/2014/main" id="{08EB6C3F-5775-4246-8FDE-3D721DC48C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1656" y="0"/>
            <a:ext cx="1990344" cy="6858000"/>
          </a:xfrm>
          <a:prstGeom prst="rect">
            <a:avLst/>
          </a:prstGeom>
        </p:spPr>
      </p:pic>
    </p:spTree>
    <p:extLst>
      <p:ext uri="{BB962C8B-B14F-4D97-AF65-F5344CB8AC3E}">
        <p14:creationId xmlns:p14="http://schemas.microsoft.com/office/powerpoint/2010/main" val="19454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9593" y="328862"/>
            <a:ext cx="7202813" cy="633121"/>
          </a:xfrm>
        </p:spPr>
        <p:txBody>
          <a:bodyPr/>
          <a:lstStyle/>
          <a:p>
            <a:r>
              <a:rPr lang="en-US" dirty="0"/>
              <a:t>Cochrane’s organizational structure</a:t>
            </a:r>
          </a:p>
        </p:txBody>
      </p:sp>
      <p:grpSp>
        <p:nvGrpSpPr>
          <p:cNvPr id="5" name="Group 4"/>
          <p:cNvGrpSpPr/>
          <p:nvPr/>
        </p:nvGrpSpPr>
        <p:grpSpPr>
          <a:xfrm>
            <a:off x="2439715" y="2782671"/>
            <a:ext cx="1702966" cy="1727228"/>
            <a:chOff x="2541156" y="765"/>
            <a:chExt cx="1037499" cy="1037499"/>
          </a:xfrm>
        </p:grpSpPr>
        <p:sp>
          <p:nvSpPr>
            <p:cNvPr id="6" name="Oval 5"/>
            <p:cNvSpPr/>
            <p:nvPr/>
          </p:nvSpPr>
          <p:spPr>
            <a:xfrm>
              <a:off x="2541156" y="765"/>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Oval 4"/>
            <p:cNvSpPr/>
            <p:nvPr/>
          </p:nvSpPr>
          <p:spPr>
            <a:xfrm>
              <a:off x="2587581" y="152703"/>
              <a:ext cx="924091"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en-US" dirty="0"/>
                <a:t>8 Networks and 52 Review Groups</a:t>
              </a:r>
            </a:p>
          </p:txBody>
        </p:sp>
      </p:grpSp>
      <p:grpSp>
        <p:nvGrpSpPr>
          <p:cNvPr id="8" name="Group 7"/>
          <p:cNvGrpSpPr/>
          <p:nvPr/>
        </p:nvGrpSpPr>
        <p:grpSpPr>
          <a:xfrm>
            <a:off x="4219499" y="4728290"/>
            <a:ext cx="1554490" cy="1560380"/>
            <a:chOff x="4036736" y="1087367"/>
            <a:chExt cx="1037499" cy="1037499"/>
          </a:xfrm>
        </p:grpSpPr>
        <p:sp>
          <p:nvSpPr>
            <p:cNvPr id="9" name="Oval 8"/>
            <p:cNvSpPr/>
            <p:nvPr/>
          </p:nvSpPr>
          <p:spPr>
            <a:xfrm>
              <a:off x="4036736" y="108736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Oval 4"/>
            <p:cNvSpPr/>
            <p:nvPr/>
          </p:nvSpPr>
          <p:spPr>
            <a:xfrm>
              <a:off x="4188674" y="123930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en-US" dirty="0"/>
                <a:t>17 Methods Groups</a:t>
              </a:r>
            </a:p>
          </p:txBody>
        </p:sp>
      </p:grpSp>
      <p:grpSp>
        <p:nvGrpSpPr>
          <p:cNvPr id="11" name="Group 10"/>
          <p:cNvGrpSpPr/>
          <p:nvPr/>
        </p:nvGrpSpPr>
        <p:grpSpPr>
          <a:xfrm>
            <a:off x="5109084" y="1013159"/>
            <a:ext cx="1703581" cy="1727228"/>
            <a:chOff x="3465475" y="2845527"/>
            <a:chExt cx="1037499" cy="1037499"/>
          </a:xfrm>
        </p:grpSpPr>
        <p:sp>
          <p:nvSpPr>
            <p:cNvPr id="12" name="Oval 11"/>
            <p:cNvSpPr/>
            <p:nvPr/>
          </p:nvSpPr>
          <p:spPr>
            <a:xfrm>
              <a:off x="3465475" y="284552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Oval 4"/>
            <p:cNvSpPr/>
            <p:nvPr/>
          </p:nvSpPr>
          <p:spPr>
            <a:xfrm>
              <a:off x="3617413" y="2997465"/>
              <a:ext cx="733623"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en-US" dirty="0"/>
                <a:t>12 Fields</a:t>
              </a:r>
            </a:p>
          </p:txBody>
        </p:sp>
      </p:grpSp>
      <p:grpSp>
        <p:nvGrpSpPr>
          <p:cNvPr id="14" name="Group 13"/>
          <p:cNvGrpSpPr/>
          <p:nvPr/>
        </p:nvGrpSpPr>
        <p:grpSpPr>
          <a:xfrm>
            <a:off x="6147759" y="4728290"/>
            <a:ext cx="1554490" cy="1560380"/>
            <a:chOff x="1045576" y="1087367"/>
            <a:chExt cx="1037499" cy="1037499"/>
          </a:xfrm>
        </p:grpSpPr>
        <p:sp>
          <p:nvSpPr>
            <p:cNvPr id="15" name="Oval 14"/>
            <p:cNvSpPr/>
            <p:nvPr/>
          </p:nvSpPr>
          <p:spPr>
            <a:xfrm>
              <a:off x="1045576" y="108736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Oval 4"/>
            <p:cNvSpPr/>
            <p:nvPr/>
          </p:nvSpPr>
          <p:spPr>
            <a:xfrm>
              <a:off x="1112929" y="1239305"/>
              <a:ext cx="896179"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en-US" sz="1600" dirty="0"/>
                <a:t>90 Centres, Associate Centres, Affiliates and Networks</a:t>
              </a:r>
            </a:p>
          </p:txBody>
        </p:sp>
      </p:grpSp>
      <p:grpSp>
        <p:nvGrpSpPr>
          <p:cNvPr id="17" name="Group 16"/>
          <p:cNvGrpSpPr/>
          <p:nvPr/>
        </p:nvGrpSpPr>
        <p:grpSpPr>
          <a:xfrm>
            <a:off x="7779067" y="2782670"/>
            <a:ext cx="1702967" cy="1727228"/>
            <a:chOff x="1616837" y="2845527"/>
            <a:chExt cx="1037499" cy="1037499"/>
          </a:xfrm>
        </p:grpSpPr>
        <p:sp>
          <p:nvSpPr>
            <p:cNvPr id="18" name="Oval 17"/>
            <p:cNvSpPr/>
            <p:nvPr/>
          </p:nvSpPr>
          <p:spPr>
            <a:xfrm>
              <a:off x="1616837" y="2845527"/>
              <a:ext cx="1037499" cy="1037499"/>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Oval 4"/>
            <p:cNvSpPr/>
            <p:nvPr/>
          </p:nvSpPr>
          <p:spPr>
            <a:xfrm>
              <a:off x="1775314" y="2997465"/>
              <a:ext cx="746748" cy="7336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en-US" dirty="0"/>
                <a:t>Consumer Network</a:t>
              </a:r>
            </a:p>
          </p:txBody>
        </p:sp>
      </p:grpSp>
      <p:grpSp>
        <p:nvGrpSpPr>
          <p:cNvPr id="25" name="Group 24"/>
          <p:cNvGrpSpPr/>
          <p:nvPr/>
        </p:nvGrpSpPr>
        <p:grpSpPr>
          <a:xfrm>
            <a:off x="5999283" y="2782671"/>
            <a:ext cx="1702966" cy="1727228"/>
            <a:chOff x="2503056" y="1426319"/>
            <a:chExt cx="1136595" cy="1148437"/>
          </a:xfrm>
        </p:grpSpPr>
        <p:sp>
          <p:nvSpPr>
            <p:cNvPr id="26" name="Oval 25"/>
            <p:cNvSpPr/>
            <p:nvPr/>
          </p:nvSpPr>
          <p:spPr>
            <a:xfrm>
              <a:off x="2503056" y="1426319"/>
              <a:ext cx="1136595" cy="1148437"/>
            </a:xfrm>
            <a:prstGeom prst="ellipse">
              <a:avLst/>
            </a:prstGeom>
            <a:solidFill>
              <a:srgbClr val="00276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7" name="Oval 4"/>
            <p:cNvSpPr/>
            <p:nvPr/>
          </p:nvSpPr>
          <p:spPr>
            <a:xfrm>
              <a:off x="2669506" y="1594504"/>
              <a:ext cx="803695" cy="812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dirty="0"/>
                <a:t>Cochrane Board</a:t>
              </a:r>
            </a:p>
          </p:txBody>
        </p:sp>
      </p:grpSp>
      <p:grpSp>
        <p:nvGrpSpPr>
          <p:cNvPr id="22" name="Group 21">
            <a:extLst>
              <a:ext uri="{FF2B5EF4-FFF2-40B4-BE49-F238E27FC236}">
                <a16:creationId xmlns:a16="http://schemas.microsoft.com/office/drawing/2014/main" id="{4EA55BFB-9BFE-4BF0-87B3-AC4A18ADCCDC}"/>
              </a:ext>
            </a:extLst>
          </p:cNvPr>
          <p:cNvGrpSpPr/>
          <p:nvPr/>
        </p:nvGrpSpPr>
        <p:grpSpPr>
          <a:xfrm>
            <a:off x="4219499" y="2782671"/>
            <a:ext cx="1702966" cy="1727228"/>
            <a:chOff x="2503057" y="1426318"/>
            <a:chExt cx="1136595" cy="1148437"/>
          </a:xfrm>
        </p:grpSpPr>
        <p:sp>
          <p:nvSpPr>
            <p:cNvPr id="23" name="Oval 22">
              <a:extLst>
                <a:ext uri="{FF2B5EF4-FFF2-40B4-BE49-F238E27FC236}">
                  <a16:creationId xmlns:a16="http://schemas.microsoft.com/office/drawing/2014/main" id="{CC1B190E-9DD9-4088-A787-7283E4BC3287}"/>
                </a:ext>
              </a:extLst>
            </p:cNvPr>
            <p:cNvSpPr/>
            <p:nvPr/>
          </p:nvSpPr>
          <p:spPr>
            <a:xfrm>
              <a:off x="2503057" y="1426318"/>
              <a:ext cx="1136595" cy="1148437"/>
            </a:xfrm>
            <a:prstGeom prst="ellipse">
              <a:avLst/>
            </a:prstGeom>
            <a:solidFill>
              <a:srgbClr val="00276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4" name="Oval 4">
              <a:extLst>
                <a:ext uri="{FF2B5EF4-FFF2-40B4-BE49-F238E27FC236}">
                  <a16:creationId xmlns:a16="http://schemas.microsoft.com/office/drawing/2014/main" id="{1B025749-8C40-4154-9937-0929FB99D4EF}"/>
                </a:ext>
              </a:extLst>
            </p:cNvPr>
            <p:cNvSpPr/>
            <p:nvPr/>
          </p:nvSpPr>
          <p:spPr>
            <a:xfrm>
              <a:off x="2669506" y="1594504"/>
              <a:ext cx="803695" cy="8120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622300">
                <a:lnSpc>
                  <a:spcPct val="90000"/>
                </a:lnSpc>
                <a:spcBef>
                  <a:spcPct val="0"/>
                </a:spcBef>
                <a:spcAft>
                  <a:spcPct val="35000"/>
                </a:spcAft>
              </a:pPr>
              <a:r>
                <a:rPr lang="en-US" dirty="0"/>
                <a:t>Central Executive Team</a:t>
              </a:r>
            </a:p>
          </p:txBody>
        </p:sp>
      </p:grpSp>
    </p:spTree>
    <p:extLst>
      <p:ext uri="{BB962C8B-B14F-4D97-AF65-F5344CB8AC3E}">
        <p14:creationId xmlns:p14="http://schemas.microsoft.com/office/powerpoint/2010/main" val="38463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64827" y="2457899"/>
            <a:ext cx="4691931" cy="1259857"/>
          </a:xfrm>
        </p:spPr>
        <p:txBody>
          <a:bodyPr/>
          <a:lstStyle/>
          <a:p>
            <a:r>
              <a:rPr lang="en-US" b="1" dirty="0">
                <a:solidFill>
                  <a:schemeClr val="bg2"/>
                </a:solidFill>
              </a:rPr>
              <a:t>Goal 2: </a:t>
            </a:r>
            <a:r>
              <a:rPr lang="en-US" b="1" dirty="0"/>
              <a:t>Accessible evidence</a:t>
            </a:r>
            <a:br>
              <a:rPr lang="en-US" b="1" dirty="0"/>
            </a:br>
            <a:r>
              <a:rPr lang="en-US" sz="1600" dirty="0"/>
              <a:t>To make Cochrane evidence accessible and useful to everybody, everywhere in the world. </a:t>
            </a:r>
          </a:p>
        </p:txBody>
      </p:sp>
      <p:sp>
        <p:nvSpPr>
          <p:cNvPr id="4" name="Content Placeholder 2"/>
          <p:cNvSpPr txBox="1">
            <a:spLocks/>
          </p:cNvSpPr>
          <p:nvPr/>
        </p:nvSpPr>
        <p:spPr>
          <a:xfrm>
            <a:off x="449786" y="2457899"/>
            <a:ext cx="4691931" cy="1408246"/>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2"/>
                </a:solidFill>
              </a:rPr>
              <a:t>Goal 1: </a:t>
            </a:r>
            <a:r>
              <a:rPr lang="en-US" b="1" dirty="0"/>
              <a:t>Producing evidence</a:t>
            </a:r>
            <a:br>
              <a:rPr lang="en-US" b="1" dirty="0"/>
            </a:br>
            <a:r>
              <a:rPr lang="en-US" sz="1600" dirty="0"/>
              <a:t>To produce high quality, relevant, up-to-date systematic reviews and other synthesized research evidence to inform health decision-making. </a:t>
            </a:r>
            <a:endParaRPr lang="en-US" sz="1800" dirty="0"/>
          </a:p>
        </p:txBody>
      </p:sp>
      <p:sp>
        <p:nvSpPr>
          <p:cNvPr id="5" name="Content Placeholder 2"/>
          <p:cNvSpPr txBox="1">
            <a:spLocks/>
          </p:cNvSpPr>
          <p:nvPr/>
        </p:nvSpPr>
        <p:spPr>
          <a:xfrm>
            <a:off x="449785" y="4073830"/>
            <a:ext cx="4691931" cy="1845707"/>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2"/>
                </a:solidFill>
              </a:rPr>
              <a:t>Goal 3: </a:t>
            </a:r>
            <a:r>
              <a:rPr lang="en-US" b="1" dirty="0"/>
              <a:t>Advocating for evidence</a:t>
            </a:r>
            <a:br>
              <a:rPr lang="en-US" b="1" dirty="0"/>
            </a:br>
            <a:r>
              <a:rPr lang="en-US" sz="1600" dirty="0"/>
              <a:t>To make Cochrane the ‘home of evidence’ to inform health decision-making, build greater recognition of our work, and become the leading advocate for evidence-informed health care. </a:t>
            </a:r>
          </a:p>
          <a:p>
            <a:endParaRPr lang="en-US" dirty="0"/>
          </a:p>
        </p:txBody>
      </p:sp>
      <p:sp>
        <p:nvSpPr>
          <p:cNvPr id="6" name="Content Placeholder 2"/>
          <p:cNvSpPr txBox="1">
            <a:spLocks/>
          </p:cNvSpPr>
          <p:nvPr/>
        </p:nvSpPr>
        <p:spPr>
          <a:xfrm>
            <a:off x="6264827" y="4034143"/>
            <a:ext cx="4691931" cy="1704133"/>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solidFill>
                  <a:schemeClr val="bg2"/>
                </a:solidFill>
              </a:rPr>
              <a:t>Goal 4: </a:t>
            </a:r>
            <a:r>
              <a:rPr lang="en-US" sz="1800" b="1" dirty="0"/>
              <a:t>Building an effective and sustainable organization</a:t>
            </a:r>
            <a:br>
              <a:rPr lang="en-US" sz="1800" b="1" dirty="0"/>
            </a:br>
            <a:r>
              <a:rPr lang="en-US" sz="1600" dirty="0"/>
              <a:t>To be a diverse, inclusive and transparent international organization that effectively harnesses the enthusiasm and skills of our contributors, is guided</a:t>
            </a:r>
            <a:br>
              <a:rPr lang="en-US" sz="1600" dirty="0"/>
            </a:br>
            <a:r>
              <a:rPr lang="en-US" sz="1600" dirty="0"/>
              <a:t>by our principles, governed accountably, managed efficiently, and makes optimal use of its resources. </a:t>
            </a:r>
            <a:endParaRPr lang="en-US" sz="1800" dirty="0"/>
          </a:p>
          <a:p>
            <a:endParaRPr lang="en-US" dirty="0"/>
          </a:p>
        </p:txBody>
      </p:sp>
      <p:sp>
        <p:nvSpPr>
          <p:cNvPr id="8" name="Title 1"/>
          <p:cNvSpPr>
            <a:spLocks noGrp="1"/>
          </p:cNvSpPr>
          <p:nvPr>
            <p:ph type="title"/>
          </p:nvPr>
        </p:nvSpPr>
        <p:spPr>
          <a:xfrm>
            <a:off x="449786" y="1299266"/>
            <a:ext cx="7357783" cy="632838"/>
          </a:xfrm>
        </p:spPr>
        <p:txBody>
          <a:bodyPr/>
          <a:lstStyle/>
          <a:p>
            <a:r>
              <a:rPr lang="en-US" dirty="0"/>
              <a:t>The </a:t>
            </a:r>
            <a:r>
              <a:rPr lang="en-US" i="1" dirty="0"/>
              <a:t>Strategy2020</a:t>
            </a:r>
            <a:r>
              <a:rPr lang="en-US" dirty="0"/>
              <a:t> has four Goals</a:t>
            </a:r>
          </a:p>
        </p:txBody>
      </p:sp>
    </p:spTree>
    <p:extLst>
      <p:ext uri="{BB962C8B-B14F-4D97-AF65-F5344CB8AC3E}">
        <p14:creationId xmlns:p14="http://schemas.microsoft.com/office/powerpoint/2010/main" val="83012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FA6FC-8E1C-4886-973B-80149605A738}"/>
              </a:ext>
            </a:extLst>
          </p:cNvPr>
          <p:cNvPicPr>
            <a:picLocks noChangeAspect="1"/>
          </p:cNvPicPr>
          <p:nvPr/>
        </p:nvPicPr>
        <p:blipFill>
          <a:blip r:embed="rId2"/>
          <a:stretch>
            <a:fillRect/>
          </a:stretch>
        </p:blipFill>
        <p:spPr>
          <a:xfrm>
            <a:off x="6506380" y="2426683"/>
            <a:ext cx="5218895" cy="3576029"/>
          </a:xfrm>
          <a:prstGeom prst="rect">
            <a:avLst/>
          </a:prstGeom>
        </p:spPr>
      </p:pic>
      <p:sp>
        <p:nvSpPr>
          <p:cNvPr id="5" name="Title 1">
            <a:extLst>
              <a:ext uri="{FF2B5EF4-FFF2-40B4-BE49-F238E27FC236}">
                <a16:creationId xmlns:a16="http://schemas.microsoft.com/office/drawing/2014/main" id="{3AB93203-1BBE-4DF5-9F27-2E704EDBCD44}"/>
              </a:ext>
            </a:extLst>
          </p:cNvPr>
          <p:cNvSpPr>
            <a:spLocks noGrp="1"/>
          </p:cNvSpPr>
          <p:nvPr>
            <p:ph type="title"/>
          </p:nvPr>
        </p:nvSpPr>
        <p:spPr>
          <a:xfrm>
            <a:off x="391414" y="1238636"/>
            <a:ext cx="10276586" cy="632838"/>
          </a:xfrm>
        </p:spPr>
        <p:txBody>
          <a:bodyPr/>
          <a:lstStyle/>
          <a:p>
            <a:r>
              <a:rPr lang="en-GB" sz="3200" dirty="0"/>
              <a:t>The challenge of producing new high-quality content …</a:t>
            </a:r>
          </a:p>
        </p:txBody>
      </p:sp>
      <p:sp>
        <p:nvSpPr>
          <p:cNvPr id="6" name="Content Placeholder 2">
            <a:extLst>
              <a:ext uri="{FF2B5EF4-FFF2-40B4-BE49-F238E27FC236}">
                <a16:creationId xmlns:a16="http://schemas.microsoft.com/office/drawing/2014/main" id="{1BB0586F-C031-4FE8-B1E8-9BA40507274A}"/>
              </a:ext>
            </a:extLst>
          </p:cNvPr>
          <p:cNvSpPr txBox="1">
            <a:spLocks/>
          </p:cNvSpPr>
          <p:nvPr/>
        </p:nvSpPr>
        <p:spPr>
          <a:xfrm>
            <a:off x="391414" y="1974789"/>
            <a:ext cx="9124061" cy="1627420"/>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charset="0"/>
              <a:buChar char="•"/>
            </a:pPr>
            <a:r>
              <a:rPr lang="en-US" sz="2400" b="1" dirty="0"/>
              <a:t>Changing User needs … means changing Cochrane content</a:t>
            </a:r>
          </a:p>
          <a:p>
            <a:pPr marL="171450" indent="-171450">
              <a:buFont typeface="Arial" charset="0"/>
              <a:buChar char="•"/>
            </a:pPr>
            <a:r>
              <a:rPr lang="en-US" sz="2400" b="1" dirty="0"/>
              <a:t>A new Cochrane Content Strategy:</a:t>
            </a:r>
          </a:p>
          <a:p>
            <a:pPr marL="522288" lvl="1" indent="-342900">
              <a:buFont typeface="Wingdings" pitchFamily="2" charset="2"/>
              <a:buChar char="Ø"/>
            </a:pPr>
            <a:r>
              <a:rPr lang="en-US" sz="2400" b="1" dirty="0"/>
              <a:t>New journal submission process</a:t>
            </a:r>
          </a:p>
          <a:p>
            <a:pPr marL="522288" lvl="1" indent="-342900">
              <a:buFont typeface="Wingdings" pitchFamily="2" charset="2"/>
              <a:buChar char="Ø"/>
            </a:pPr>
            <a:r>
              <a:rPr lang="en-US" sz="2400" b="1" dirty="0"/>
              <a:t>Fast Track for completed reviews</a:t>
            </a:r>
          </a:p>
          <a:p>
            <a:pPr marL="522288" lvl="1" indent="-342900">
              <a:buFont typeface="Wingdings" pitchFamily="2" charset="2"/>
              <a:buChar char="Ø"/>
            </a:pPr>
            <a:r>
              <a:rPr lang="en-US" sz="2400" b="1" dirty="0"/>
              <a:t>‘Living’ Systematic Reviews</a:t>
            </a:r>
          </a:p>
          <a:p>
            <a:pPr marL="522288" lvl="1" indent="-342900">
              <a:buFont typeface="Wingdings" pitchFamily="2" charset="2"/>
              <a:buChar char="Ø"/>
            </a:pPr>
            <a:r>
              <a:rPr lang="en-US" sz="2400" b="1" dirty="0"/>
              <a:t>Rapid Reviews</a:t>
            </a:r>
          </a:p>
          <a:p>
            <a:pPr marL="522288" lvl="1" indent="-342900">
              <a:buFont typeface="Wingdings" pitchFamily="2" charset="2"/>
              <a:buChar char="Ø"/>
            </a:pPr>
            <a:r>
              <a:rPr lang="en-US" sz="2400" b="1" dirty="0"/>
              <a:t>Network Meta-Analyses</a:t>
            </a:r>
          </a:p>
          <a:p>
            <a:pPr marL="522288" lvl="1" indent="-342900">
              <a:buFont typeface="Wingdings" pitchFamily="2" charset="2"/>
              <a:buChar char="Ø"/>
            </a:pPr>
            <a:r>
              <a:rPr lang="en-US" sz="2400" b="1" dirty="0"/>
              <a:t>Prognosis Reviews</a:t>
            </a:r>
          </a:p>
          <a:p>
            <a:pPr marL="522288" lvl="1" indent="-342900">
              <a:buFont typeface="Wingdings" pitchFamily="2" charset="2"/>
              <a:buChar char="Ø"/>
            </a:pPr>
            <a:r>
              <a:rPr lang="en-US" sz="2400" b="1" dirty="0"/>
              <a:t>IPD/Clinical Study Reports &amp; Large Data Sets</a:t>
            </a:r>
          </a:p>
        </p:txBody>
      </p:sp>
      <p:sp>
        <p:nvSpPr>
          <p:cNvPr id="7" name="Title 1">
            <a:extLst>
              <a:ext uri="{FF2B5EF4-FFF2-40B4-BE49-F238E27FC236}">
                <a16:creationId xmlns:a16="http://schemas.microsoft.com/office/drawing/2014/main" id="{4E243750-6E50-4E82-B341-58F4B4E177A2}"/>
              </a:ext>
            </a:extLst>
          </p:cNvPr>
          <p:cNvSpPr txBox="1">
            <a:spLocks/>
          </p:cNvSpPr>
          <p:nvPr/>
        </p:nvSpPr>
        <p:spPr>
          <a:xfrm>
            <a:off x="4277614" y="222450"/>
            <a:ext cx="7784846" cy="632838"/>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GB" sz="4000" dirty="0"/>
              <a:t>Goal One: Producing evidence</a:t>
            </a:r>
          </a:p>
        </p:txBody>
      </p:sp>
    </p:spTree>
    <p:extLst>
      <p:ext uri="{BB962C8B-B14F-4D97-AF65-F5344CB8AC3E}">
        <p14:creationId xmlns:p14="http://schemas.microsoft.com/office/powerpoint/2010/main" val="4264304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23AAED-D73D-431A-B46D-7D2B0120409F}"/>
              </a:ext>
            </a:extLst>
          </p:cNvPr>
          <p:cNvSpPr>
            <a:spLocks noGrp="1"/>
          </p:cNvSpPr>
          <p:nvPr>
            <p:ph type="title"/>
          </p:nvPr>
        </p:nvSpPr>
        <p:spPr>
          <a:xfrm>
            <a:off x="404992" y="2536465"/>
            <a:ext cx="4795161" cy="2075291"/>
          </a:xfrm>
        </p:spPr>
        <p:txBody>
          <a:bodyPr/>
          <a:lstStyle/>
          <a:p>
            <a:r>
              <a:rPr lang="en-GB" sz="3200" dirty="0"/>
              <a:t>Keeping Cochrane as the international standard setter for synthesized evidence …</a:t>
            </a:r>
          </a:p>
        </p:txBody>
      </p:sp>
      <p:grpSp>
        <p:nvGrpSpPr>
          <p:cNvPr id="10" name="Group 9">
            <a:extLst>
              <a:ext uri="{FF2B5EF4-FFF2-40B4-BE49-F238E27FC236}">
                <a16:creationId xmlns:a16="http://schemas.microsoft.com/office/drawing/2014/main" id="{1C826CBC-4FE4-4A6F-85AA-89BAF700CB60}"/>
              </a:ext>
            </a:extLst>
          </p:cNvPr>
          <p:cNvGrpSpPr/>
          <p:nvPr/>
        </p:nvGrpSpPr>
        <p:grpSpPr>
          <a:xfrm>
            <a:off x="5361614" y="1216279"/>
            <a:ext cx="6115292" cy="4425444"/>
            <a:chOff x="5361614" y="1216279"/>
            <a:chExt cx="6115292" cy="4425444"/>
          </a:xfrm>
        </p:grpSpPr>
        <p:pic>
          <p:nvPicPr>
            <p:cNvPr id="5" name="Picture 4">
              <a:extLst>
                <a:ext uri="{FF2B5EF4-FFF2-40B4-BE49-F238E27FC236}">
                  <a16:creationId xmlns:a16="http://schemas.microsoft.com/office/drawing/2014/main" id="{C3B2428F-998B-479C-BAB7-02102AC0E5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3798" y="1216279"/>
              <a:ext cx="6113108" cy="4425441"/>
            </a:xfrm>
            <a:prstGeom prst="rect">
              <a:avLst/>
            </a:prstGeom>
            <a:ln>
              <a:noFill/>
            </a:ln>
          </p:spPr>
        </p:pic>
        <p:sp>
          <p:nvSpPr>
            <p:cNvPr id="2" name="Rectangle 1">
              <a:extLst>
                <a:ext uri="{FF2B5EF4-FFF2-40B4-BE49-F238E27FC236}">
                  <a16:creationId xmlns:a16="http://schemas.microsoft.com/office/drawing/2014/main" id="{3ECD4A88-7CCC-4E07-B399-002310781575}"/>
                </a:ext>
              </a:extLst>
            </p:cNvPr>
            <p:cNvSpPr/>
            <p:nvPr/>
          </p:nvSpPr>
          <p:spPr>
            <a:xfrm>
              <a:off x="5361614" y="3657600"/>
              <a:ext cx="3570652" cy="1984120"/>
            </a:xfrm>
            <a:prstGeom prst="rect">
              <a:avLst/>
            </a:prstGeom>
            <a:solidFill>
              <a:srgbClr val="E7E7E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962D91"/>
                  </a:solidFill>
                </a:rPr>
                <a:t>Final publication in 2019</a:t>
              </a:r>
            </a:p>
            <a:p>
              <a:endParaRPr lang="en-GB" dirty="0">
                <a:solidFill>
                  <a:srgbClr val="962D91"/>
                </a:solidFill>
              </a:endParaRPr>
            </a:p>
            <a:p>
              <a:r>
                <a:rPr lang="en-GB" dirty="0">
                  <a:solidFill>
                    <a:srgbClr val="962D91"/>
                  </a:solidFill>
                </a:rPr>
                <a:t>The revised edition of the handbook offers the </a:t>
              </a:r>
              <a:r>
                <a:rPr lang="en-GB" i="1" dirty="0">
                  <a:solidFill>
                    <a:srgbClr val="962D91"/>
                  </a:solidFill>
                </a:rPr>
                <a:t>only </a:t>
              </a:r>
              <a:r>
                <a:rPr lang="en-GB" dirty="0">
                  <a:solidFill>
                    <a:srgbClr val="962D91"/>
                  </a:solidFill>
                </a:rPr>
                <a:t>guide on how to conduct, report and maintain a Cochrane Review</a:t>
              </a:r>
            </a:p>
          </p:txBody>
        </p:sp>
        <p:sp>
          <p:nvSpPr>
            <p:cNvPr id="6" name="Rectangle 5">
              <a:extLst>
                <a:ext uri="{FF2B5EF4-FFF2-40B4-BE49-F238E27FC236}">
                  <a16:creationId xmlns:a16="http://schemas.microsoft.com/office/drawing/2014/main" id="{73225618-6C4B-4E5E-A5F3-2FBD0D7551FA}"/>
                </a:ext>
              </a:extLst>
            </p:cNvPr>
            <p:cNvSpPr/>
            <p:nvPr/>
          </p:nvSpPr>
          <p:spPr>
            <a:xfrm>
              <a:off x="10810875" y="3657600"/>
              <a:ext cx="666031" cy="1984120"/>
            </a:xfrm>
            <a:prstGeom prst="rect">
              <a:avLst/>
            </a:prstGeom>
            <a:solidFill>
              <a:srgbClr val="E7E7E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2171EE5-6A34-4405-BD3A-145E483B588E}"/>
                </a:ext>
              </a:extLst>
            </p:cNvPr>
            <p:cNvSpPr/>
            <p:nvPr/>
          </p:nvSpPr>
          <p:spPr>
            <a:xfrm rot="5400000">
              <a:off x="9818814" y="4595814"/>
              <a:ext cx="107698" cy="1984120"/>
            </a:xfrm>
            <a:prstGeom prst="rect">
              <a:avLst/>
            </a:prstGeom>
            <a:solidFill>
              <a:srgbClr val="E7E7E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C220F32-6D35-4A43-8D07-0AB16B4CD60C}"/>
                </a:ext>
              </a:extLst>
            </p:cNvPr>
            <p:cNvSpPr/>
            <p:nvPr/>
          </p:nvSpPr>
          <p:spPr>
            <a:xfrm rot="5171789">
              <a:off x="10255286" y="4402270"/>
              <a:ext cx="105650" cy="2225831"/>
            </a:xfrm>
            <a:prstGeom prst="rect">
              <a:avLst/>
            </a:prstGeom>
            <a:solidFill>
              <a:srgbClr val="E7E7E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71044AD-92D8-4EA3-98C4-E7D861B2A7F4}"/>
                </a:ext>
              </a:extLst>
            </p:cNvPr>
            <p:cNvSpPr/>
            <p:nvPr/>
          </p:nvSpPr>
          <p:spPr>
            <a:xfrm rot="6090908">
              <a:off x="8911529" y="5483597"/>
              <a:ext cx="100669" cy="161139"/>
            </a:xfrm>
            <a:prstGeom prst="rect">
              <a:avLst/>
            </a:prstGeom>
            <a:solidFill>
              <a:srgbClr val="E7E7E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50793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8C362B-6775-43E1-9707-A71EAD30A29E}"/>
              </a:ext>
            </a:extLst>
          </p:cNvPr>
          <p:cNvSpPr>
            <a:spLocks noGrp="1"/>
          </p:cNvSpPr>
          <p:nvPr>
            <p:ph type="title"/>
          </p:nvPr>
        </p:nvSpPr>
        <p:spPr>
          <a:xfrm>
            <a:off x="477837" y="1210779"/>
            <a:ext cx="7145093" cy="632838"/>
          </a:xfrm>
        </p:spPr>
        <p:txBody>
          <a:bodyPr/>
          <a:lstStyle/>
          <a:p>
            <a:r>
              <a:rPr lang="en-GB" sz="3200" dirty="0"/>
              <a:t>New cutting edge technology …</a:t>
            </a:r>
          </a:p>
        </p:txBody>
      </p:sp>
      <p:sp>
        <p:nvSpPr>
          <p:cNvPr id="5" name="Content Placeholder 2">
            <a:extLst>
              <a:ext uri="{FF2B5EF4-FFF2-40B4-BE49-F238E27FC236}">
                <a16:creationId xmlns:a16="http://schemas.microsoft.com/office/drawing/2014/main" id="{9346CF9E-C498-4C06-992A-2A87EE198746}"/>
              </a:ext>
            </a:extLst>
          </p:cNvPr>
          <p:cNvSpPr>
            <a:spLocks noGrp="1"/>
          </p:cNvSpPr>
          <p:nvPr>
            <p:ph idx="1"/>
          </p:nvPr>
        </p:nvSpPr>
        <p:spPr>
          <a:xfrm>
            <a:off x="477837" y="2158001"/>
            <a:ext cx="9882713" cy="1856461"/>
          </a:xfrm>
        </p:spPr>
        <p:txBody>
          <a:bodyPr/>
          <a:lstStyle/>
          <a:p>
            <a:r>
              <a:rPr lang="en-GB" sz="2400" b="1" dirty="0"/>
              <a:t>to support more efficient synthesized evidence production/dissemination</a:t>
            </a:r>
          </a:p>
          <a:p>
            <a:endParaRPr lang="en-GB" sz="2400" b="1" dirty="0"/>
          </a:p>
          <a:p>
            <a:endParaRPr lang="en-GB" sz="2400" b="1" dirty="0"/>
          </a:p>
          <a:p>
            <a:endParaRPr lang="en-GB" sz="2400" b="1" dirty="0"/>
          </a:p>
          <a:p>
            <a:endParaRPr lang="en-GB" sz="2400" b="1" dirty="0"/>
          </a:p>
          <a:p>
            <a:r>
              <a:rPr lang="en-GB" sz="2400" b="1" dirty="0"/>
              <a:t>All of these initiatives improve the author experience.</a:t>
            </a:r>
          </a:p>
          <a:p>
            <a:r>
              <a:rPr lang="en-GB" sz="2400" b="1" dirty="0"/>
              <a:t>Their true power comes when combined into a new, more efficient workflow for producing Cochrane Reviews.</a:t>
            </a:r>
          </a:p>
        </p:txBody>
      </p:sp>
      <p:graphicFrame>
        <p:nvGraphicFramePr>
          <p:cNvPr id="6" name="Diagram 5">
            <a:extLst>
              <a:ext uri="{FF2B5EF4-FFF2-40B4-BE49-F238E27FC236}">
                <a16:creationId xmlns:a16="http://schemas.microsoft.com/office/drawing/2014/main" id="{6F9BA434-13AF-4530-8751-E7D9A998830E}"/>
              </a:ext>
            </a:extLst>
          </p:cNvPr>
          <p:cNvGraphicFramePr/>
          <p:nvPr>
            <p:extLst>
              <p:ext uri="{D42A27DB-BD31-4B8C-83A1-F6EECF244321}">
                <p14:modId xmlns:p14="http://schemas.microsoft.com/office/powerpoint/2010/main" val="3281825613"/>
              </p:ext>
            </p:extLst>
          </p:nvPr>
        </p:nvGraphicFramePr>
        <p:xfrm>
          <a:off x="477836" y="2872123"/>
          <a:ext cx="10294939" cy="1551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62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C6CE7-2005-41A2-A774-F740A1734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3980" y="1182000"/>
            <a:ext cx="2784509" cy="596681"/>
          </a:xfrm>
          <a:prstGeom prst="rect">
            <a:avLst/>
          </a:prstGeom>
        </p:spPr>
      </p:pic>
      <p:pic>
        <p:nvPicPr>
          <p:cNvPr id="6" name="Picture 5">
            <a:extLst>
              <a:ext uri="{FF2B5EF4-FFF2-40B4-BE49-F238E27FC236}">
                <a16:creationId xmlns:a16="http://schemas.microsoft.com/office/drawing/2014/main" id="{F8BD78A1-1542-4450-ADAE-02363E191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0023" y="1901152"/>
            <a:ext cx="1837245" cy="592002"/>
          </a:xfrm>
          <a:prstGeom prst="rect">
            <a:avLst/>
          </a:prstGeom>
        </p:spPr>
      </p:pic>
      <p:pic>
        <p:nvPicPr>
          <p:cNvPr id="7" name="Picture 6">
            <a:extLst>
              <a:ext uri="{FF2B5EF4-FFF2-40B4-BE49-F238E27FC236}">
                <a16:creationId xmlns:a16="http://schemas.microsoft.com/office/drawing/2014/main" id="{3EB263D3-297D-420B-B602-1778AEFB1D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6928" y="2616066"/>
            <a:ext cx="2383356" cy="596681"/>
          </a:xfrm>
          <a:prstGeom prst="rect">
            <a:avLst/>
          </a:prstGeom>
        </p:spPr>
      </p:pic>
      <p:pic>
        <p:nvPicPr>
          <p:cNvPr id="8" name="Picture 7">
            <a:extLst>
              <a:ext uri="{FF2B5EF4-FFF2-40B4-BE49-F238E27FC236}">
                <a16:creationId xmlns:a16="http://schemas.microsoft.com/office/drawing/2014/main" id="{A045C085-2966-4CC1-873C-A25A013D9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9243" y="4168513"/>
            <a:ext cx="2784509" cy="620547"/>
          </a:xfrm>
          <a:prstGeom prst="rect">
            <a:avLst/>
          </a:prstGeom>
        </p:spPr>
      </p:pic>
      <p:pic>
        <p:nvPicPr>
          <p:cNvPr id="9" name="Picture 8">
            <a:extLst>
              <a:ext uri="{FF2B5EF4-FFF2-40B4-BE49-F238E27FC236}">
                <a16:creationId xmlns:a16="http://schemas.microsoft.com/office/drawing/2014/main" id="{0C0F901B-7E60-41B6-83A8-E1AAA0518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2235" y="5798663"/>
            <a:ext cx="2108279" cy="729224"/>
          </a:xfrm>
          <a:prstGeom prst="rect">
            <a:avLst/>
          </a:prstGeom>
        </p:spPr>
      </p:pic>
      <p:sp>
        <p:nvSpPr>
          <p:cNvPr id="10" name="Content Placeholder 2">
            <a:extLst>
              <a:ext uri="{FF2B5EF4-FFF2-40B4-BE49-F238E27FC236}">
                <a16:creationId xmlns:a16="http://schemas.microsoft.com/office/drawing/2014/main" id="{76A44C3D-8B39-4779-A32D-F4AC12A39B22}"/>
              </a:ext>
            </a:extLst>
          </p:cNvPr>
          <p:cNvSpPr>
            <a:spLocks noGrp="1"/>
          </p:cNvSpPr>
          <p:nvPr>
            <p:ph idx="1"/>
          </p:nvPr>
        </p:nvSpPr>
        <p:spPr>
          <a:xfrm>
            <a:off x="620981" y="1455257"/>
            <a:ext cx="6309208" cy="5178153"/>
          </a:xfrm>
        </p:spPr>
        <p:txBody>
          <a:bodyPr/>
          <a:lstStyle/>
          <a:p>
            <a:pPr marL="342900" indent="-342900">
              <a:buFont typeface="Arial" charset="0"/>
              <a:buChar char="•"/>
            </a:pPr>
            <a:r>
              <a:rPr lang="en-US" sz="2400" b="1" dirty="0"/>
              <a:t>The new face of Cochrane evidence!</a:t>
            </a:r>
          </a:p>
          <a:p>
            <a:pPr marL="342900" indent="-342900">
              <a:buFont typeface="Arial" charset="0"/>
              <a:buChar char="•"/>
            </a:pPr>
            <a:r>
              <a:rPr lang="en-US" sz="2400" b="1" dirty="0"/>
              <a:t>Eight new Networks incorporating 52 Cochrane Review Groups</a:t>
            </a:r>
          </a:p>
          <a:p>
            <a:pPr marL="342900" indent="-342900">
              <a:spcBef>
                <a:spcPts val="534"/>
              </a:spcBef>
              <a:buFont typeface="Arial" charset="0"/>
              <a:buChar char="•"/>
            </a:pPr>
            <a:r>
              <a:rPr lang="en-US" sz="2400" b="1" dirty="0"/>
              <a:t>Networks are:</a:t>
            </a:r>
          </a:p>
          <a:p>
            <a:pPr marL="522288" lvl="1" indent="-342900">
              <a:spcBef>
                <a:spcPts val="534"/>
              </a:spcBef>
              <a:buFont typeface="Arial" charset="0"/>
              <a:buChar char="•"/>
            </a:pPr>
            <a:r>
              <a:rPr lang="en-US" sz="2400" b="1" dirty="0"/>
              <a:t>Engaging with external stakeholders;</a:t>
            </a:r>
          </a:p>
          <a:p>
            <a:pPr marL="522288" lvl="1" indent="-342900">
              <a:spcBef>
                <a:spcPts val="534"/>
              </a:spcBef>
              <a:buFont typeface="Arial" charset="0"/>
              <a:buChar char="•"/>
            </a:pPr>
            <a:r>
              <a:rPr lang="en-US" sz="2400" b="1" dirty="0"/>
              <a:t>Establishing key evidence priorities;</a:t>
            </a:r>
          </a:p>
          <a:p>
            <a:pPr marL="522288" lvl="1" indent="-342900">
              <a:spcBef>
                <a:spcPts val="534"/>
              </a:spcBef>
              <a:buFont typeface="Arial" charset="0"/>
              <a:buChar char="•"/>
            </a:pPr>
            <a:r>
              <a:rPr lang="en-US" sz="2400" b="1" dirty="0"/>
              <a:t>Increasing production efficiencies through improved processes &amp; shared resourcing</a:t>
            </a:r>
          </a:p>
          <a:p>
            <a:pPr marL="342900" indent="-342900">
              <a:buFont typeface="Arial" charset="0"/>
              <a:buChar char="•"/>
            </a:pPr>
            <a:r>
              <a:rPr lang="en-US" sz="2400" b="1" dirty="0"/>
              <a:t>New Editorial Board</a:t>
            </a:r>
          </a:p>
          <a:p>
            <a:pPr marL="342900" indent="-342900">
              <a:buFont typeface="Arial" charset="0"/>
              <a:buChar char="•"/>
            </a:pPr>
            <a:r>
              <a:rPr lang="en-US" sz="2400" b="1" dirty="0"/>
              <a:t>New Scientific Committee</a:t>
            </a:r>
          </a:p>
        </p:txBody>
      </p:sp>
      <p:pic>
        <p:nvPicPr>
          <p:cNvPr id="11" name="Picture 10">
            <a:extLst>
              <a:ext uri="{FF2B5EF4-FFF2-40B4-BE49-F238E27FC236}">
                <a16:creationId xmlns:a16="http://schemas.microsoft.com/office/drawing/2014/main" id="{072EED49-1369-477A-9C6A-2B1F5BD90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9813" y="397453"/>
            <a:ext cx="3264736" cy="698999"/>
          </a:xfrm>
          <a:prstGeom prst="rect">
            <a:avLst/>
          </a:prstGeom>
        </p:spPr>
      </p:pic>
      <p:pic>
        <p:nvPicPr>
          <p:cNvPr id="12" name="Picture 11">
            <a:extLst>
              <a:ext uri="{FF2B5EF4-FFF2-40B4-BE49-F238E27FC236}">
                <a16:creationId xmlns:a16="http://schemas.microsoft.com/office/drawing/2014/main" id="{B86537F8-A418-4DA3-B168-C091149AE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0929" y="3272151"/>
            <a:ext cx="2270892" cy="804274"/>
          </a:xfrm>
          <a:prstGeom prst="rect">
            <a:avLst/>
          </a:prstGeom>
        </p:spPr>
      </p:pic>
      <p:pic>
        <p:nvPicPr>
          <p:cNvPr id="13" name="Picture 12">
            <a:extLst>
              <a:ext uri="{FF2B5EF4-FFF2-40B4-BE49-F238E27FC236}">
                <a16:creationId xmlns:a16="http://schemas.microsoft.com/office/drawing/2014/main" id="{6A6C9C82-EA85-4B2F-A42D-C706AEB18C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9813" y="4894569"/>
            <a:ext cx="2457858" cy="840606"/>
          </a:xfrm>
          <a:prstGeom prst="rect">
            <a:avLst/>
          </a:prstGeom>
        </p:spPr>
      </p:pic>
      <p:sp>
        <p:nvSpPr>
          <p:cNvPr id="14" name="Rectangle 13">
            <a:extLst>
              <a:ext uri="{FF2B5EF4-FFF2-40B4-BE49-F238E27FC236}">
                <a16:creationId xmlns:a16="http://schemas.microsoft.com/office/drawing/2014/main" id="{3DF36594-ACFF-4B54-B9EB-39A21FE87BFE}"/>
              </a:ext>
            </a:extLst>
          </p:cNvPr>
          <p:cNvSpPr/>
          <p:nvPr/>
        </p:nvSpPr>
        <p:spPr>
          <a:xfrm>
            <a:off x="309274" y="224589"/>
            <a:ext cx="3572915" cy="978569"/>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42A9C796-9399-47F3-AFD2-F7F2C7DEA9C0}"/>
              </a:ext>
            </a:extLst>
          </p:cNvPr>
          <p:cNvSpPr>
            <a:spLocks noGrp="1"/>
          </p:cNvSpPr>
          <p:nvPr>
            <p:ph type="title"/>
          </p:nvPr>
        </p:nvSpPr>
        <p:spPr>
          <a:xfrm>
            <a:off x="664446" y="476689"/>
            <a:ext cx="5230431" cy="632838"/>
          </a:xfrm>
        </p:spPr>
        <p:txBody>
          <a:bodyPr/>
          <a:lstStyle/>
          <a:p>
            <a:r>
              <a:rPr lang="en-US" sz="3200" dirty="0"/>
              <a:t>New Review Group Networks</a:t>
            </a:r>
          </a:p>
        </p:txBody>
      </p:sp>
    </p:spTree>
    <p:extLst>
      <p:ext uri="{BB962C8B-B14F-4D97-AF65-F5344CB8AC3E}">
        <p14:creationId xmlns:p14="http://schemas.microsoft.com/office/powerpoint/2010/main" val="347499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28F182-92DF-4370-B1E7-7A201CF7A6BD}"/>
              </a:ext>
            </a:extLst>
          </p:cNvPr>
          <p:cNvSpPr>
            <a:spLocks noGrp="1"/>
          </p:cNvSpPr>
          <p:nvPr>
            <p:ph type="title"/>
          </p:nvPr>
        </p:nvSpPr>
        <p:spPr>
          <a:xfrm>
            <a:off x="5041748" y="336170"/>
            <a:ext cx="2414129" cy="564408"/>
          </a:xfrm>
        </p:spPr>
        <p:txBody>
          <a:bodyPr/>
          <a:lstStyle/>
          <a:p>
            <a:r>
              <a:rPr lang="en-GB" sz="3400" dirty="0"/>
              <a:t>Open Access</a:t>
            </a:r>
          </a:p>
        </p:txBody>
      </p:sp>
      <p:sp>
        <p:nvSpPr>
          <p:cNvPr id="7" name="Rectangle 6">
            <a:extLst>
              <a:ext uri="{FF2B5EF4-FFF2-40B4-BE49-F238E27FC236}">
                <a16:creationId xmlns:a16="http://schemas.microsoft.com/office/drawing/2014/main" id="{AD4BD89E-5F2B-454D-8728-62A6190F14C8}"/>
              </a:ext>
            </a:extLst>
          </p:cNvPr>
          <p:cNvSpPr/>
          <p:nvPr/>
        </p:nvSpPr>
        <p:spPr>
          <a:xfrm>
            <a:off x="0" y="5860110"/>
            <a:ext cx="12191999" cy="1323439"/>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lvl="1" algn="ctr"/>
            <a:br>
              <a:rPr lang="en-US" sz="2400" b="1" dirty="0">
                <a:solidFill>
                  <a:schemeClr val="bg1"/>
                </a:solidFill>
              </a:rPr>
            </a:br>
            <a:r>
              <a:rPr lang="en-US" sz="3200" b="1" dirty="0">
                <a:solidFill>
                  <a:schemeClr val="bg1"/>
                </a:solidFill>
              </a:rPr>
              <a:t>3.66 billion people worldwide have free at the point of use access</a:t>
            </a:r>
          </a:p>
          <a:p>
            <a:pPr lvl="1" algn="ctr"/>
            <a:endParaRPr lang="en-US" sz="2400" b="1" dirty="0">
              <a:solidFill>
                <a:schemeClr val="bg1"/>
              </a:solidFill>
            </a:endParaRPr>
          </a:p>
        </p:txBody>
      </p:sp>
      <p:pic>
        <p:nvPicPr>
          <p:cNvPr id="3" name="Picture 2">
            <a:extLst>
              <a:ext uri="{FF2B5EF4-FFF2-40B4-BE49-F238E27FC236}">
                <a16:creationId xmlns:a16="http://schemas.microsoft.com/office/drawing/2014/main" id="{BCD3A7EE-4538-4B2B-8979-48C1113648C4}"/>
              </a:ext>
            </a:extLst>
          </p:cNvPr>
          <p:cNvPicPr>
            <a:picLocks noChangeAspect="1"/>
          </p:cNvPicPr>
          <p:nvPr/>
        </p:nvPicPr>
        <p:blipFill rotWithShape="1">
          <a:blip r:embed="rId2"/>
          <a:srcRect l="28154" t="29528" r="5846" b="9724"/>
          <a:stretch/>
        </p:blipFill>
        <p:spPr>
          <a:xfrm>
            <a:off x="1704380" y="1175550"/>
            <a:ext cx="9052595" cy="4684559"/>
          </a:xfrm>
          <a:prstGeom prst="rect">
            <a:avLst/>
          </a:prstGeom>
        </p:spPr>
      </p:pic>
    </p:spTree>
    <p:extLst>
      <p:ext uri="{BB962C8B-B14F-4D97-AF65-F5344CB8AC3E}">
        <p14:creationId xmlns:p14="http://schemas.microsoft.com/office/powerpoint/2010/main" val="422986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we are</a:t>
            </a:r>
          </a:p>
        </p:txBody>
      </p:sp>
      <p:sp>
        <p:nvSpPr>
          <p:cNvPr id="6" name="Content Placeholder 5"/>
          <p:cNvSpPr>
            <a:spLocks noGrp="1"/>
          </p:cNvSpPr>
          <p:nvPr>
            <p:ph idx="1"/>
          </p:nvPr>
        </p:nvSpPr>
        <p:spPr>
          <a:xfrm>
            <a:off x="586318" y="2438399"/>
            <a:ext cx="9615338" cy="3634105"/>
          </a:xfrm>
        </p:spPr>
        <p:txBody>
          <a:bodyPr/>
          <a:lstStyle/>
          <a:p>
            <a:r>
              <a:rPr lang="en-GB" dirty="0"/>
              <a:t>Cochrane is for anyone interested in using high-quality information to make health decisions. Whether you are a doctor or nurse, patient or carer, researcher or funder, Cochrane evidence provides a powerful tool to enhance your healthcare knowledge and decision making.</a:t>
            </a:r>
          </a:p>
          <a:p>
            <a:r>
              <a:rPr lang="en-GB" dirty="0"/>
              <a:t>Cochrane has over 12,600 members and 79,300 supporters from more than 130 countries, worldwide. Our global independent network gathers and summarizes the best evidence from research to help you make informed choices about treatment.</a:t>
            </a:r>
            <a:br>
              <a:rPr lang="en-GB" dirty="0"/>
            </a:br>
            <a:br>
              <a:rPr lang="en-GB" dirty="0"/>
            </a:br>
            <a:r>
              <a:rPr lang="en-GB" dirty="0"/>
              <a:t>We do not accept commercial or conflicted funding. This is vital for us to generate authoritative and reliable information, working freely, unconstrained by commercial and financial interests.</a:t>
            </a:r>
          </a:p>
        </p:txBody>
      </p:sp>
      <p:pic>
        <p:nvPicPr>
          <p:cNvPr id="4" name="Picture 3">
            <a:extLst>
              <a:ext uri="{FF2B5EF4-FFF2-40B4-BE49-F238E27FC236}">
                <a16:creationId xmlns:a16="http://schemas.microsoft.com/office/drawing/2014/main" id="{A58DE4DB-D813-4A02-BDC8-A11C553D6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1656" y="0"/>
            <a:ext cx="1990344" cy="6858000"/>
          </a:xfrm>
          <a:prstGeom prst="rect">
            <a:avLst/>
          </a:prstGeom>
        </p:spPr>
      </p:pic>
    </p:spTree>
    <p:extLst>
      <p:ext uri="{BB962C8B-B14F-4D97-AF65-F5344CB8AC3E}">
        <p14:creationId xmlns:p14="http://schemas.microsoft.com/office/powerpoint/2010/main" val="27332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4F0E6882-ECF1-4F8B-B393-3574F9B0EC8F}"/>
              </a:ext>
            </a:extLst>
          </p:cNvPr>
          <p:cNvSpPr>
            <a:spLocks noGrp="1"/>
          </p:cNvSpPr>
          <p:nvPr>
            <p:ph type="title"/>
          </p:nvPr>
        </p:nvSpPr>
        <p:spPr>
          <a:xfrm>
            <a:off x="439737" y="1974311"/>
            <a:ext cx="7953148" cy="474629"/>
          </a:xfrm>
        </p:spPr>
        <p:txBody>
          <a:bodyPr/>
          <a:lstStyle/>
          <a:p>
            <a:r>
              <a:rPr lang="en-GB" sz="3200" dirty="0"/>
              <a:t>The challenge of ensuring our evidence is actionable and used</a:t>
            </a:r>
          </a:p>
        </p:txBody>
      </p:sp>
      <p:pic>
        <p:nvPicPr>
          <p:cNvPr id="6" name="Picture 5">
            <a:extLst>
              <a:ext uri="{FF2B5EF4-FFF2-40B4-BE49-F238E27FC236}">
                <a16:creationId xmlns:a16="http://schemas.microsoft.com/office/drawing/2014/main" id="{AAC4E0C9-F37A-480F-A730-9E44BEF77E35}"/>
              </a:ext>
            </a:extLst>
          </p:cNvPr>
          <p:cNvPicPr>
            <a:picLocks noChangeAspect="1"/>
          </p:cNvPicPr>
          <p:nvPr/>
        </p:nvPicPr>
        <p:blipFill>
          <a:blip r:embed="rId2"/>
          <a:stretch>
            <a:fillRect/>
          </a:stretch>
        </p:blipFill>
        <p:spPr>
          <a:xfrm>
            <a:off x="1936395" y="4447617"/>
            <a:ext cx="7765624" cy="1862744"/>
          </a:xfrm>
          <a:prstGeom prst="rect">
            <a:avLst/>
          </a:prstGeom>
        </p:spPr>
      </p:pic>
      <p:sp>
        <p:nvSpPr>
          <p:cNvPr id="7" name="Content Placeholder 4">
            <a:extLst>
              <a:ext uri="{FF2B5EF4-FFF2-40B4-BE49-F238E27FC236}">
                <a16:creationId xmlns:a16="http://schemas.microsoft.com/office/drawing/2014/main" id="{FC421EB4-E982-4AD8-9E2C-EBB732C8A0B0}"/>
              </a:ext>
            </a:extLst>
          </p:cNvPr>
          <p:cNvSpPr txBox="1">
            <a:spLocks/>
          </p:cNvSpPr>
          <p:nvPr/>
        </p:nvSpPr>
        <p:spPr>
          <a:xfrm>
            <a:off x="439737" y="2867024"/>
            <a:ext cx="11009313" cy="3159997"/>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2400" b="1" dirty="0"/>
              <a:t>Cochrane’s Knowledge Translation (KT) is about keeping the needs of the end user, those making decisions about health, at the centre of all what we do.</a:t>
            </a:r>
          </a:p>
          <a:p>
            <a:pPr marL="342900" indent="-342900">
              <a:buFont typeface="Arial" panose="020B0604020202020204" pitchFamily="34" charset="0"/>
              <a:buChar char="•"/>
            </a:pPr>
            <a:r>
              <a:rPr lang="en-GB" sz="2400" b="1" dirty="0"/>
              <a:t>These are our primary audiences:</a:t>
            </a:r>
            <a:endParaRPr lang="en-GB" sz="2200" b="1" dirty="0"/>
          </a:p>
          <a:p>
            <a:pPr marL="342900" indent="-342900">
              <a:lnSpc>
                <a:spcPct val="50000"/>
              </a:lnSpc>
              <a:buFont typeface="Arial" pitchFamily="34" charset="0"/>
              <a:buChar char="•"/>
            </a:pPr>
            <a:endParaRPr lang="en-GB" sz="2200" b="1" dirty="0"/>
          </a:p>
        </p:txBody>
      </p:sp>
      <p:sp>
        <p:nvSpPr>
          <p:cNvPr id="8" name="Title 1">
            <a:extLst>
              <a:ext uri="{FF2B5EF4-FFF2-40B4-BE49-F238E27FC236}">
                <a16:creationId xmlns:a16="http://schemas.microsoft.com/office/drawing/2014/main" id="{D5554BA2-E516-4645-A595-32ABB17DDF14}"/>
              </a:ext>
            </a:extLst>
          </p:cNvPr>
          <p:cNvSpPr txBox="1">
            <a:spLocks/>
          </p:cNvSpPr>
          <p:nvPr/>
        </p:nvSpPr>
        <p:spPr>
          <a:xfrm>
            <a:off x="5421366" y="333818"/>
            <a:ext cx="6572514" cy="632838"/>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GB" sz="4000" dirty="0"/>
              <a:t>Goal 2: Accessible evidence</a:t>
            </a:r>
          </a:p>
        </p:txBody>
      </p:sp>
    </p:spTree>
    <p:extLst>
      <p:ext uri="{BB962C8B-B14F-4D97-AF65-F5344CB8AC3E}">
        <p14:creationId xmlns:p14="http://schemas.microsoft.com/office/powerpoint/2010/main" val="1714723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2D1A2-9989-47AA-8A77-8F893CC4FAE2}"/>
              </a:ext>
            </a:extLst>
          </p:cNvPr>
          <p:cNvSpPr>
            <a:spLocks noGrp="1"/>
          </p:cNvSpPr>
          <p:nvPr>
            <p:ph type="title"/>
          </p:nvPr>
        </p:nvSpPr>
        <p:spPr>
          <a:xfrm>
            <a:off x="517010" y="1654195"/>
            <a:ext cx="5578989" cy="632838"/>
          </a:xfrm>
        </p:spPr>
        <p:txBody>
          <a:bodyPr/>
          <a:lstStyle/>
          <a:p>
            <a:r>
              <a:rPr lang="en-US" dirty="0"/>
              <a:t>KT Resources in Cochrane</a:t>
            </a:r>
          </a:p>
        </p:txBody>
      </p:sp>
      <p:pic>
        <p:nvPicPr>
          <p:cNvPr id="6" name="Picture 5">
            <a:extLst>
              <a:ext uri="{FF2B5EF4-FFF2-40B4-BE49-F238E27FC236}">
                <a16:creationId xmlns:a16="http://schemas.microsoft.com/office/drawing/2014/main" id="{B961AA20-ADEF-4586-9E26-0AFC518FA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301" y="0"/>
            <a:ext cx="4655011" cy="6858000"/>
          </a:xfrm>
          <a:prstGeom prst="rect">
            <a:avLst/>
          </a:prstGeom>
        </p:spPr>
      </p:pic>
      <p:sp>
        <p:nvSpPr>
          <p:cNvPr id="7" name="Content Placeholder 4">
            <a:extLst>
              <a:ext uri="{FF2B5EF4-FFF2-40B4-BE49-F238E27FC236}">
                <a16:creationId xmlns:a16="http://schemas.microsoft.com/office/drawing/2014/main" id="{EE4FD04C-714D-4119-935C-4D0D514A949D}"/>
              </a:ext>
            </a:extLst>
          </p:cNvPr>
          <p:cNvSpPr txBox="1">
            <a:spLocks/>
          </p:cNvSpPr>
          <p:nvPr/>
        </p:nvSpPr>
        <p:spPr>
          <a:xfrm>
            <a:off x="517010" y="2695575"/>
            <a:ext cx="5302765" cy="3511752"/>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2400" b="1" dirty="0"/>
              <a:t>Cochrane defines KT as the process of ensuring that health evidence from Cochrane systematic reviews is used by those who need it to make health decisions.</a:t>
            </a:r>
          </a:p>
          <a:p>
            <a:pPr marL="342900" indent="-342900">
              <a:buFont typeface="Arial" panose="020B0604020202020204" pitchFamily="34" charset="0"/>
              <a:buChar char="•"/>
            </a:pPr>
            <a:r>
              <a:rPr lang="en-GB" sz="2400" b="1" dirty="0"/>
              <a:t>We’ve produced many ‘state of the art’ resources to help people ‘do’ KT</a:t>
            </a:r>
            <a:endParaRPr lang="en-GB" sz="2200" b="1" dirty="0"/>
          </a:p>
          <a:p>
            <a:pPr marL="342900" indent="-342900">
              <a:lnSpc>
                <a:spcPct val="50000"/>
              </a:lnSpc>
              <a:buFont typeface="Arial" pitchFamily="34" charset="0"/>
              <a:buChar char="•"/>
            </a:pPr>
            <a:endParaRPr lang="en-GB" sz="2200" b="1" dirty="0"/>
          </a:p>
        </p:txBody>
      </p:sp>
    </p:spTree>
    <p:extLst>
      <p:ext uri="{BB962C8B-B14F-4D97-AF65-F5344CB8AC3E}">
        <p14:creationId xmlns:p14="http://schemas.microsoft.com/office/powerpoint/2010/main" val="2444919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DC7117-E22E-42A3-8CBA-961B5A84CE95}"/>
              </a:ext>
            </a:extLst>
          </p:cNvPr>
          <p:cNvSpPr>
            <a:spLocks noGrp="1"/>
          </p:cNvSpPr>
          <p:nvPr>
            <p:ph type="title"/>
          </p:nvPr>
        </p:nvSpPr>
        <p:spPr>
          <a:xfrm>
            <a:off x="835832" y="2349413"/>
            <a:ext cx="4060018" cy="471799"/>
          </a:xfrm>
        </p:spPr>
        <p:txBody>
          <a:bodyPr/>
          <a:lstStyle/>
          <a:p>
            <a:r>
              <a:rPr lang="en-GB" sz="3200" dirty="0"/>
              <a:t>Evidence that speaks many languages</a:t>
            </a:r>
          </a:p>
        </p:txBody>
      </p:sp>
      <p:sp>
        <p:nvSpPr>
          <p:cNvPr id="6" name="Rectangle 5">
            <a:extLst>
              <a:ext uri="{FF2B5EF4-FFF2-40B4-BE49-F238E27FC236}">
                <a16:creationId xmlns:a16="http://schemas.microsoft.com/office/drawing/2014/main" id="{C248C0C2-CF69-4F83-9C38-24E754384189}"/>
              </a:ext>
            </a:extLst>
          </p:cNvPr>
          <p:cNvSpPr/>
          <p:nvPr/>
        </p:nvSpPr>
        <p:spPr>
          <a:xfrm>
            <a:off x="709093" y="3306987"/>
            <a:ext cx="9549332" cy="2985433"/>
          </a:xfrm>
          <a:prstGeom prst="rect">
            <a:avLst/>
          </a:prstGeom>
        </p:spPr>
        <p:txBody>
          <a:bodyPr wrap="square">
            <a:spAutoFit/>
          </a:bodyPr>
          <a:lstStyle/>
          <a:p>
            <a:pPr marL="342900" indent="-342900">
              <a:spcAft>
                <a:spcPts val="600"/>
              </a:spcAft>
              <a:buFont typeface="Arial" panose="020B0604020202020204" pitchFamily="34" charset="0"/>
              <a:buChar char="•"/>
            </a:pPr>
            <a:r>
              <a:rPr lang="en-GB" sz="2400" b="1" dirty="0">
                <a:solidFill>
                  <a:srgbClr val="002D64"/>
                </a:solidFill>
                <a:latin typeface="+mj-lt"/>
              </a:rPr>
              <a:t>Cochrane Library in Spanish</a:t>
            </a:r>
          </a:p>
          <a:p>
            <a:pPr marL="342900" indent="-342900">
              <a:spcAft>
                <a:spcPts val="600"/>
              </a:spcAft>
              <a:buFont typeface="Arial" panose="020B0604020202020204" pitchFamily="34" charset="0"/>
              <a:buChar char="•"/>
            </a:pPr>
            <a:r>
              <a:rPr lang="en-US" sz="2400" b="1" dirty="0">
                <a:solidFill>
                  <a:srgbClr val="002D64"/>
                </a:solidFill>
                <a:latin typeface="+mj-lt"/>
              </a:rPr>
              <a:t>August 2019: 27,650</a:t>
            </a:r>
            <a:r>
              <a:rPr lang="en-US" sz="2400" b="1" dirty="0">
                <a:solidFill>
                  <a:schemeClr val="tx2"/>
                </a:solidFill>
                <a:latin typeface="+mj-lt"/>
              </a:rPr>
              <a:t> translations of Abstracts/Plain Language Summaries in 15 languages available on </a:t>
            </a:r>
            <a:r>
              <a:rPr lang="en-US" sz="2400" b="1" dirty="0" err="1">
                <a:solidFill>
                  <a:schemeClr val="tx2"/>
                </a:solidFill>
                <a:latin typeface="+mj-lt"/>
              </a:rPr>
              <a:t>Cochrane.org</a:t>
            </a:r>
            <a:endParaRPr lang="en-US" sz="2400" b="1" dirty="0">
              <a:solidFill>
                <a:schemeClr val="tx2"/>
              </a:solidFill>
              <a:latin typeface="+mj-lt"/>
            </a:endParaRPr>
          </a:p>
          <a:p>
            <a:pPr marL="342900" indent="-342900">
              <a:spcAft>
                <a:spcPts val="600"/>
              </a:spcAft>
              <a:buFont typeface="Arial" panose="020B0604020202020204" pitchFamily="34" charset="0"/>
              <a:buChar char="•"/>
            </a:pPr>
            <a:r>
              <a:rPr lang="en-GB" sz="2400" b="1" dirty="0">
                <a:solidFill>
                  <a:srgbClr val="002D64"/>
                </a:solidFill>
                <a:latin typeface="+mj-lt"/>
              </a:rPr>
              <a:t>6,375 translations published in 2019</a:t>
            </a:r>
            <a:endParaRPr lang="en-GB" sz="3600" b="1" dirty="0">
              <a:solidFill>
                <a:srgbClr val="FF0000"/>
              </a:solidFill>
              <a:latin typeface="+mj-lt"/>
            </a:endParaRPr>
          </a:p>
          <a:p>
            <a:pPr marL="342900" indent="-342900">
              <a:spcAft>
                <a:spcPts val="600"/>
              </a:spcAft>
              <a:buFont typeface="Arial" panose="020B0604020202020204" pitchFamily="34" charset="0"/>
              <a:buChar char="•"/>
            </a:pPr>
            <a:r>
              <a:rPr lang="en-GB" sz="2400" b="1" dirty="0">
                <a:solidFill>
                  <a:srgbClr val="002D64"/>
                </a:solidFill>
                <a:latin typeface="+mj-lt"/>
              </a:rPr>
              <a:t>Over 180 podcasts translated into 11 languages</a:t>
            </a:r>
          </a:p>
          <a:p>
            <a:pPr marL="342900" indent="-342900">
              <a:spcAft>
                <a:spcPts val="600"/>
              </a:spcAft>
              <a:buFont typeface="Arial" panose="020B0604020202020204" pitchFamily="34" charset="0"/>
              <a:buChar char="•"/>
            </a:pPr>
            <a:r>
              <a:rPr lang="en-GB" sz="2400" b="1" dirty="0">
                <a:solidFill>
                  <a:srgbClr val="002D64"/>
                </a:solidFill>
                <a:latin typeface="+mj-lt"/>
              </a:rPr>
              <a:t>Work beginning on making the Cochrane Library available in French and Chinese in the coming years</a:t>
            </a:r>
          </a:p>
        </p:txBody>
      </p:sp>
      <p:pic>
        <p:nvPicPr>
          <p:cNvPr id="7" name="Picture 6">
            <a:extLst>
              <a:ext uri="{FF2B5EF4-FFF2-40B4-BE49-F238E27FC236}">
                <a16:creationId xmlns:a16="http://schemas.microsoft.com/office/drawing/2014/main" id="{BA24AEF2-B2A3-497A-B295-C70F54D06817}"/>
              </a:ext>
            </a:extLst>
          </p:cNvPr>
          <p:cNvPicPr>
            <a:picLocks noChangeAspect="1"/>
          </p:cNvPicPr>
          <p:nvPr/>
        </p:nvPicPr>
        <p:blipFill>
          <a:blip r:embed="rId2"/>
          <a:stretch>
            <a:fillRect/>
          </a:stretch>
        </p:blipFill>
        <p:spPr>
          <a:xfrm>
            <a:off x="6096000" y="0"/>
            <a:ext cx="6096000" cy="3571294"/>
          </a:xfrm>
          <a:prstGeom prst="rect">
            <a:avLst/>
          </a:prstGeom>
        </p:spPr>
      </p:pic>
    </p:spTree>
    <p:extLst>
      <p:ext uri="{BB962C8B-B14F-4D97-AF65-F5344CB8AC3E}">
        <p14:creationId xmlns:p14="http://schemas.microsoft.com/office/powerpoint/2010/main" val="2353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56" y="301783"/>
            <a:ext cx="6120000" cy="1143000"/>
          </a:xfrm>
          <a:solidFill>
            <a:schemeClr val="bg1"/>
          </a:solidFill>
        </p:spPr>
        <p:txBody>
          <a:bodyPr/>
          <a:lstStyle/>
          <a:p>
            <a:r>
              <a:rPr lang="en-GB" dirty="0"/>
              <a:t>Why translate?</a:t>
            </a:r>
            <a:br>
              <a:rPr lang="en-GB" dirty="0"/>
            </a:br>
            <a:endParaRPr lang="en-GB" dirty="0"/>
          </a:p>
        </p:txBody>
      </p:sp>
      <p:pic>
        <p:nvPicPr>
          <p:cNvPr id="5" name="Picture 4">
            <a:extLst>
              <a:ext uri="{FF2B5EF4-FFF2-40B4-BE49-F238E27FC236}">
                <a16:creationId xmlns:a16="http://schemas.microsoft.com/office/drawing/2014/main" id="{54C9E7F7-25B1-4A53-9893-300D989BC610}"/>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210756" y="988102"/>
            <a:ext cx="11876469" cy="5860373"/>
          </a:xfrm>
          <a:prstGeom prst="rect">
            <a:avLst/>
          </a:prstGeom>
        </p:spPr>
      </p:pic>
      <p:sp>
        <p:nvSpPr>
          <p:cNvPr id="6" name="Content Placeholder 7">
            <a:extLst>
              <a:ext uri="{FF2B5EF4-FFF2-40B4-BE49-F238E27FC236}">
                <a16:creationId xmlns:a16="http://schemas.microsoft.com/office/drawing/2014/main" id="{2E840BB8-3400-41A7-9B2F-7B3BEF969587}"/>
              </a:ext>
            </a:extLst>
          </p:cNvPr>
          <p:cNvSpPr txBox="1">
            <a:spLocks/>
          </p:cNvSpPr>
          <p:nvPr/>
        </p:nvSpPr>
        <p:spPr>
          <a:xfrm>
            <a:off x="1420019" y="1610068"/>
            <a:ext cx="9351962" cy="1139841"/>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GB" altLang="zh-CN" dirty="0"/>
              <a:t>Our vision is a world of improved health where  decisions about health and healthcare are informed by high-quality, relevant and up-to-date synthesized evidence.</a:t>
            </a:r>
            <a:endParaRPr kumimoji="1" lang="zh-CN" altLang="en-US" dirty="0"/>
          </a:p>
          <a:p>
            <a:endParaRPr lang="en-US" dirty="0"/>
          </a:p>
        </p:txBody>
      </p:sp>
      <p:pic>
        <p:nvPicPr>
          <p:cNvPr id="11" name="Picture Placeholder 10">
            <a:extLst>
              <a:ext uri="{FF2B5EF4-FFF2-40B4-BE49-F238E27FC236}">
                <a16:creationId xmlns:a16="http://schemas.microsoft.com/office/drawing/2014/main" id="{879D3B6B-CC6A-4E34-AF99-752F5B65FCE0}"/>
              </a:ext>
            </a:extLst>
          </p:cNvPr>
          <p:cNvPicPr>
            <a:picLocks noGrp="1" noChangeAspect="1"/>
          </p:cNvPicPr>
          <p:nvPr>
            <p:ph type="pic" sz="quarter" idx="10"/>
          </p:nvPr>
        </p:nvPicPr>
        <p:blipFill rotWithShape="1">
          <a:blip r:embed="rId4"/>
          <a:srcRect l="1310" t="18167" r="4345" b="11525"/>
          <a:stretch/>
        </p:blipFill>
        <p:spPr>
          <a:xfrm>
            <a:off x="3505200" y="2770914"/>
            <a:ext cx="7743825" cy="3486636"/>
          </a:xfrm>
          <a:prstGeom prst="rect">
            <a:avLst/>
          </a:prstGeom>
        </p:spPr>
      </p:pic>
    </p:spTree>
    <p:extLst>
      <p:ext uri="{BB962C8B-B14F-4D97-AF65-F5344CB8AC3E}">
        <p14:creationId xmlns:p14="http://schemas.microsoft.com/office/powerpoint/2010/main" val="107096124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Cochrane translations</a:t>
            </a:r>
          </a:p>
        </p:txBody>
      </p:sp>
      <p:pic>
        <p:nvPicPr>
          <p:cNvPr id="4" name="Picture 3">
            <a:extLst>
              <a:ext uri="{FF2B5EF4-FFF2-40B4-BE49-F238E27FC236}">
                <a16:creationId xmlns:a16="http://schemas.microsoft.com/office/drawing/2014/main" id="{215BB113-2F9E-4365-91AB-4C4946C4457A}"/>
              </a:ext>
            </a:extLst>
          </p:cNvPr>
          <p:cNvPicPr>
            <a:picLocks noChangeAspect="1"/>
          </p:cNvPicPr>
          <p:nvPr/>
        </p:nvPicPr>
        <p:blipFill rotWithShape="1">
          <a:blip r:embed="rId2"/>
          <a:srcRect l="827" t="33334" r="4352" b="10138"/>
          <a:stretch/>
        </p:blipFill>
        <p:spPr>
          <a:xfrm>
            <a:off x="714375" y="2200275"/>
            <a:ext cx="10763250" cy="3876675"/>
          </a:xfrm>
          <a:prstGeom prst="rect">
            <a:avLst/>
          </a:prstGeom>
        </p:spPr>
      </p:pic>
    </p:spTree>
    <p:extLst>
      <p:ext uri="{BB962C8B-B14F-4D97-AF65-F5344CB8AC3E}">
        <p14:creationId xmlns:p14="http://schemas.microsoft.com/office/powerpoint/2010/main" val="16193803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17" y="1058293"/>
            <a:ext cx="8160000" cy="632838"/>
          </a:xfrm>
        </p:spPr>
        <p:txBody>
          <a:bodyPr/>
          <a:lstStyle/>
          <a:p>
            <a:r>
              <a:rPr kumimoji="1" lang="en-GB" altLang="zh-CN" dirty="0"/>
              <a:t>Our 4 most translated Reviews</a:t>
            </a:r>
            <a:endParaRPr kumimoji="1" lang="zh-CN" altLang="en-US" dirty="0"/>
          </a:p>
        </p:txBody>
      </p:sp>
      <p:pic>
        <p:nvPicPr>
          <p:cNvPr id="4" name="Picture 3">
            <a:extLst>
              <a:ext uri="{FF2B5EF4-FFF2-40B4-BE49-F238E27FC236}">
                <a16:creationId xmlns:a16="http://schemas.microsoft.com/office/drawing/2014/main" id="{F4E12ED0-7749-472B-8E37-618E6457C3B4}"/>
              </a:ext>
            </a:extLst>
          </p:cNvPr>
          <p:cNvPicPr>
            <a:picLocks noChangeAspect="1"/>
          </p:cNvPicPr>
          <p:nvPr/>
        </p:nvPicPr>
        <p:blipFill rotWithShape="1">
          <a:blip r:embed="rId2"/>
          <a:srcRect l="16903" t="25701" r="21362" b="7001"/>
          <a:stretch/>
        </p:blipFill>
        <p:spPr>
          <a:xfrm>
            <a:off x="1979710" y="1691131"/>
            <a:ext cx="8059639" cy="4939543"/>
          </a:xfrm>
          <a:prstGeom prst="rect">
            <a:avLst/>
          </a:prstGeom>
        </p:spPr>
      </p:pic>
    </p:spTree>
    <p:extLst>
      <p:ext uri="{BB962C8B-B14F-4D97-AF65-F5344CB8AC3E}">
        <p14:creationId xmlns:p14="http://schemas.microsoft.com/office/powerpoint/2010/main" val="8307566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C7764B-1F4F-414A-9782-D8EEB552C7B5}"/>
              </a:ext>
            </a:extLst>
          </p:cNvPr>
          <p:cNvPicPr>
            <a:picLocks noChangeAspect="1"/>
          </p:cNvPicPr>
          <p:nvPr/>
        </p:nvPicPr>
        <p:blipFill>
          <a:blip r:embed="rId2"/>
          <a:stretch>
            <a:fillRect/>
          </a:stretch>
        </p:blipFill>
        <p:spPr>
          <a:xfrm>
            <a:off x="5602804" y="-1"/>
            <a:ext cx="6582631" cy="3856383"/>
          </a:xfrm>
          <a:prstGeom prst="rect">
            <a:avLst/>
          </a:prstGeom>
        </p:spPr>
      </p:pic>
      <p:sp>
        <p:nvSpPr>
          <p:cNvPr id="6" name="Title 2">
            <a:extLst>
              <a:ext uri="{FF2B5EF4-FFF2-40B4-BE49-F238E27FC236}">
                <a16:creationId xmlns:a16="http://schemas.microsoft.com/office/drawing/2014/main" id="{2C25E643-AE30-41CF-8DCE-4C4DF803437E}"/>
              </a:ext>
            </a:extLst>
          </p:cNvPr>
          <p:cNvSpPr>
            <a:spLocks noGrp="1"/>
          </p:cNvSpPr>
          <p:nvPr>
            <p:ph type="title"/>
          </p:nvPr>
        </p:nvSpPr>
        <p:spPr>
          <a:xfrm>
            <a:off x="534986" y="1266825"/>
            <a:ext cx="5008564" cy="1743075"/>
          </a:xfrm>
        </p:spPr>
        <p:txBody>
          <a:bodyPr/>
          <a:lstStyle/>
          <a:p>
            <a:r>
              <a:rPr lang="en-US" sz="3200" dirty="0"/>
              <a:t>It’s working: millions more people are using our evidence … </a:t>
            </a:r>
            <a:r>
              <a:rPr lang="en-US" sz="3200" dirty="0" err="1"/>
              <a:t>Cochrane.org</a:t>
            </a:r>
            <a:endParaRPr lang="en-US" sz="3200" dirty="0"/>
          </a:p>
        </p:txBody>
      </p:sp>
      <p:sp>
        <p:nvSpPr>
          <p:cNvPr id="7" name="Content Placeholder 3">
            <a:extLst>
              <a:ext uri="{FF2B5EF4-FFF2-40B4-BE49-F238E27FC236}">
                <a16:creationId xmlns:a16="http://schemas.microsoft.com/office/drawing/2014/main" id="{AC37CF01-3511-4760-8DF8-A89489FCAA30}"/>
              </a:ext>
            </a:extLst>
          </p:cNvPr>
          <p:cNvSpPr txBox="1">
            <a:spLocks/>
          </p:cNvSpPr>
          <p:nvPr/>
        </p:nvSpPr>
        <p:spPr>
          <a:xfrm>
            <a:off x="439736" y="3652062"/>
            <a:ext cx="9990139" cy="2843988"/>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charset="0"/>
              <a:buChar char="•"/>
            </a:pPr>
            <a:r>
              <a:rPr lang="en-GB" sz="2400" b="1" dirty="0">
                <a:solidFill>
                  <a:srgbClr val="002060"/>
                </a:solidFill>
              </a:rPr>
              <a:t>2013: 4 million visits</a:t>
            </a:r>
          </a:p>
          <a:p>
            <a:pPr marL="342900" indent="-342900">
              <a:buFont typeface="Arial" charset="0"/>
              <a:buChar char="•"/>
            </a:pPr>
            <a:r>
              <a:rPr lang="en-GB" sz="2400" b="1" dirty="0">
                <a:solidFill>
                  <a:srgbClr val="002060"/>
                </a:solidFill>
              </a:rPr>
              <a:t>2017: 22.3 million visits</a:t>
            </a:r>
          </a:p>
          <a:p>
            <a:pPr marL="342900" indent="-342900">
              <a:buFont typeface="Arial" charset="0"/>
              <a:buChar char="•"/>
            </a:pPr>
            <a:r>
              <a:rPr lang="en-GB" sz="2400" b="1" dirty="0">
                <a:solidFill>
                  <a:srgbClr val="002060"/>
                </a:solidFill>
              </a:rPr>
              <a:t>2018: </a:t>
            </a:r>
            <a:r>
              <a:rPr lang="en-GB" sz="2400" b="1" dirty="0"/>
              <a:t>37.15 million visits</a:t>
            </a:r>
          </a:p>
          <a:p>
            <a:pPr marL="342900" indent="-342900">
              <a:buFont typeface="Arial" charset="0"/>
              <a:buChar char="•"/>
            </a:pPr>
            <a:r>
              <a:rPr lang="en-GB" sz="2400" b="1" dirty="0"/>
              <a:t>2019 (Q1&amp;Q2): 42 million visits (226% increase YOY)!</a:t>
            </a:r>
          </a:p>
          <a:p>
            <a:pPr>
              <a:lnSpc>
                <a:spcPct val="50000"/>
              </a:lnSpc>
              <a:spcBef>
                <a:spcPts val="0"/>
              </a:spcBef>
            </a:pPr>
            <a:endParaRPr lang="en-GB" sz="2400" b="1" dirty="0"/>
          </a:p>
          <a:p>
            <a:pPr marL="342900" indent="-342900">
              <a:spcBef>
                <a:spcPts val="534"/>
              </a:spcBef>
              <a:spcAft>
                <a:spcPts val="600"/>
              </a:spcAft>
              <a:buFont typeface="Arial" charset="0"/>
              <a:buChar char="•"/>
            </a:pPr>
            <a:r>
              <a:rPr lang="en-GB" sz="2400" b="1" dirty="0">
                <a:solidFill>
                  <a:schemeClr val="bg2"/>
                </a:solidFill>
              </a:rPr>
              <a:t>71% of visits to Cochrane.org from non-English browsers in Q2 2019 </a:t>
            </a:r>
            <a:endParaRPr lang="en-GB" sz="2800" b="1" dirty="0"/>
          </a:p>
          <a:p>
            <a:r>
              <a:rPr lang="en-GB" b="1" dirty="0"/>
              <a:t> </a:t>
            </a:r>
            <a:endParaRPr lang="en-GB" dirty="0"/>
          </a:p>
          <a:p>
            <a:pPr marL="342900" indent="-342900">
              <a:buFont typeface="Arial" charset="0"/>
              <a:buChar char="•"/>
            </a:pPr>
            <a:endParaRPr lang="en-US" sz="2400" b="1" dirty="0"/>
          </a:p>
        </p:txBody>
      </p:sp>
    </p:spTree>
    <p:extLst>
      <p:ext uri="{BB962C8B-B14F-4D97-AF65-F5344CB8AC3E}">
        <p14:creationId xmlns:p14="http://schemas.microsoft.com/office/powerpoint/2010/main" val="2312274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3FE013-CF11-4588-89EA-31E057C26F95}"/>
              </a:ext>
            </a:extLst>
          </p:cNvPr>
          <p:cNvSpPr>
            <a:spLocks noGrp="1"/>
          </p:cNvSpPr>
          <p:nvPr>
            <p:ph type="title"/>
          </p:nvPr>
        </p:nvSpPr>
        <p:spPr>
          <a:xfrm>
            <a:off x="384063" y="1121504"/>
            <a:ext cx="7627329" cy="632838"/>
          </a:xfrm>
        </p:spPr>
        <p:txBody>
          <a:bodyPr/>
          <a:lstStyle/>
          <a:p>
            <a:r>
              <a:rPr lang="en-US" sz="3200" dirty="0"/>
              <a:t>Key partnerships enhancing impact</a:t>
            </a:r>
          </a:p>
        </p:txBody>
      </p:sp>
      <p:sp>
        <p:nvSpPr>
          <p:cNvPr id="5" name="TextBox 4">
            <a:extLst>
              <a:ext uri="{FF2B5EF4-FFF2-40B4-BE49-F238E27FC236}">
                <a16:creationId xmlns:a16="http://schemas.microsoft.com/office/drawing/2014/main" id="{2280B798-AF22-4896-9AA2-CF63DCED5204}"/>
              </a:ext>
            </a:extLst>
          </p:cNvPr>
          <p:cNvSpPr txBox="1"/>
          <p:nvPr/>
        </p:nvSpPr>
        <p:spPr>
          <a:xfrm>
            <a:off x="1144077" y="5736496"/>
            <a:ext cx="6107300" cy="523220"/>
          </a:xfrm>
          <a:prstGeom prst="rect">
            <a:avLst/>
          </a:prstGeom>
          <a:noFill/>
        </p:spPr>
        <p:txBody>
          <a:bodyPr wrap="square" rtlCol="0">
            <a:spAutoFit/>
          </a:bodyPr>
          <a:lstStyle/>
          <a:p>
            <a:pPr algn="ctr"/>
            <a:r>
              <a:rPr lang="en-US" sz="2800" dirty="0">
                <a:solidFill>
                  <a:schemeClr val="accent3"/>
                </a:solidFill>
              </a:rPr>
              <a:t>World Health Organization</a:t>
            </a:r>
          </a:p>
        </p:txBody>
      </p:sp>
      <p:sp>
        <p:nvSpPr>
          <p:cNvPr id="8" name="TextBox 7">
            <a:extLst>
              <a:ext uri="{FF2B5EF4-FFF2-40B4-BE49-F238E27FC236}">
                <a16:creationId xmlns:a16="http://schemas.microsoft.com/office/drawing/2014/main" id="{BD28D208-AE0A-4A4F-A252-89A52F2443B0}"/>
              </a:ext>
            </a:extLst>
          </p:cNvPr>
          <p:cNvSpPr txBox="1"/>
          <p:nvPr/>
        </p:nvSpPr>
        <p:spPr>
          <a:xfrm>
            <a:off x="8474196" y="3724360"/>
            <a:ext cx="3425781" cy="1477328"/>
          </a:xfrm>
          <a:prstGeom prst="rect">
            <a:avLst/>
          </a:prstGeom>
          <a:noFill/>
        </p:spPr>
        <p:txBody>
          <a:bodyPr wrap="square" rtlCol="0">
            <a:spAutoFit/>
          </a:bodyPr>
          <a:lstStyle/>
          <a:p>
            <a:r>
              <a:rPr lang="en-GB" sz="2400" b="1" dirty="0">
                <a:solidFill>
                  <a:srgbClr val="002D64"/>
                </a:solidFill>
                <a:latin typeface="+mj-lt"/>
              </a:rPr>
              <a:t>GES 2: Prague, </a:t>
            </a:r>
          </a:p>
          <a:p>
            <a:r>
              <a:rPr lang="en-GB" sz="2400" b="1" dirty="0">
                <a:solidFill>
                  <a:srgbClr val="002D64"/>
                </a:solidFill>
                <a:latin typeface="+mj-lt"/>
              </a:rPr>
              <a:t>Czech Republic</a:t>
            </a:r>
          </a:p>
          <a:p>
            <a:r>
              <a:rPr lang="en-GB" sz="2400" b="1" dirty="0">
                <a:solidFill>
                  <a:srgbClr val="002D64"/>
                </a:solidFill>
                <a:latin typeface="+mj-lt"/>
              </a:rPr>
              <a:t>October 2021</a:t>
            </a:r>
          </a:p>
          <a:p>
            <a:endParaRPr lang="en-US" dirty="0"/>
          </a:p>
        </p:txBody>
      </p:sp>
      <p:sp>
        <p:nvSpPr>
          <p:cNvPr id="9" name="Title 1">
            <a:extLst>
              <a:ext uri="{FF2B5EF4-FFF2-40B4-BE49-F238E27FC236}">
                <a16:creationId xmlns:a16="http://schemas.microsoft.com/office/drawing/2014/main" id="{A5AD51C3-F1CE-4C0F-A50B-3AE69DD1B82F}"/>
              </a:ext>
            </a:extLst>
          </p:cNvPr>
          <p:cNvSpPr txBox="1">
            <a:spLocks/>
          </p:cNvSpPr>
          <p:nvPr/>
        </p:nvSpPr>
        <p:spPr>
          <a:xfrm>
            <a:off x="4363685" y="354663"/>
            <a:ext cx="7062473" cy="632838"/>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sz="4000"/>
              <a:t>Goal 3: Advocating for evidence</a:t>
            </a:r>
            <a:endParaRPr lang="en-GB" sz="4000" dirty="0"/>
          </a:p>
        </p:txBody>
      </p:sp>
      <p:pic>
        <p:nvPicPr>
          <p:cNvPr id="10" name="Picture 9">
            <a:extLst>
              <a:ext uri="{FF2B5EF4-FFF2-40B4-BE49-F238E27FC236}">
                <a16:creationId xmlns:a16="http://schemas.microsoft.com/office/drawing/2014/main" id="{C128347E-9A8D-41A0-A94B-27B8C1FEA0C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314412" y="1763782"/>
            <a:ext cx="2475508" cy="1836421"/>
          </a:xfrm>
          <a:prstGeom prst="rect">
            <a:avLst/>
          </a:prstGeom>
        </p:spPr>
      </p:pic>
      <p:pic>
        <p:nvPicPr>
          <p:cNvPr id="13" name="Picture 12" descr="A screenshot of a video game&#10;&#10;Description automatically generated">
            <a:extLst>
              <a:ext uri="{FF2B5EF4-FFF2-40B4-BE49-F238E27FC236}">
                <a16:creationId xmlns:a16="http://schemas.microsoft.com/office/drawing/2014/main" id="{4EAE0F5B-2DC4-4349-A1BC-EA58BD7794E2}"/>
              </a:ext>
            </a:extLst>
          </p:cNvPr>
          <p:cNvPicPr>
            <a:picLocks noChangeAspect="1"/>
          </p:cNvPicPr>
          <p:nvPr/>
        </p:nvPicPr>
        <p:blipFill rotWithShape="1">
          <a:blip r:embed="rId3">
            <a:extLst>
              <a:ext uri="{28A0092B-C50C-407E-A947-70E740481C1C}">
                <a14:useLocalDpi xmlns:a14="http://schemas.microsoft.com/office/drawing/2010/main" val="0"/>
              </a:ext>
            </a:extLst>
          </a:blip>
          <a:srcRect l="90736"/>
          <a:stretch/>
        </p:blipFill>
        <p:spPr>
          <a:xfrm>
            <a:off x="7092427" y="2559567"/>
            <a:ext cx="627953" cy="2816119"/>
          </a:xfrm>
          <a:prstGeom prst="rect">
            <a:avLst/>
          </a:prstGeom>
        </p:spPr>
      </p:pic>
      <p:grpSp>
        <p:nvGrpSpPr>
          <p:cNvPr id="38" name="Group 37">
            <a:extLst>
              <a:ext uri="{FF2B5EF4-FFF2-40B4-BE49-F238E27FC236}">
                <a16:creationId xmlns:a16="http://schemas.microsoft.com/office/drawing/2014/main" id="{3737DFFE-C1B3-4B4B-B04B-68C873A599E6}"/>
              </a:ext>
            </a:extLst>
          </p:cNvPr>
          <p:cNvGrpSpPr/>
          <p:nvPr/>
        </p:nvGrpSpPr>
        <p:grpSpPr>
          <a:xfrm>
            <a:off x="488493" y="2559567"/>
            <a:ext cx="6963498" cy="2816119"/>
            <a:chOff x="488493" y="2559567"/>
            <a:chExt cx="6963498" cy="2816119"/>
          </a:xfrm>
        </p:grpSpPr>
        <p:pic>
          <p:nvPicPr>
            <p:cNvPr id="3" name="Picture 2" descr="A screenshot of a video game&#10;&#10;Description automatically generated">
              <a:extLst>
                <a:ext uri="{FF2B5EF4-FFF2-40B4-BE49-F238E27FC236}">
                  <a16:creationId xmlns:a16="http://schemas.microsoft.com/office/drawing/2014/main" id="{C0EE560C-9916-44F4-917D-057763A68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93" y="2559567"/>
              <a:ext cx="6778191" cy="2816119"/>
            </a:xfrm>
            <a:prstGeom prst="rect">
              <a:avLst/>
            </a:prstGeom>
          </p:spPr>
        </p:pic>
        <p:sp>
          <p:nvSpPr>
            <p:cNvPr id="14" name="TextBox 13">
              <a:extLst>
                <a:ext uri="{FF2B5EF4-FFF2-40B4-BE49-F238E27FC236}">
                  <a16:creationId xmlns:a16="http://schemas.microsoft.com/office/drawing/2014/main" id="{084F048E-FAAC-408F-A2FA-62DD4A21B759}"/>
                </a:ext>
              </a:extLst>
            </p:cNvPr>
            <p:cNvSpPr txBox="1"/>
            <p:nvPr/>
          </p:nvSpPr>
          <p:spPr>
            <a:xfrm>
              <a:off x="7030081" y="4838131"/>
              <a:ext cx="421910" cy="230832"/>
            </a:xfrm>
            <a:prstGeom prst="rect">
              <a:avLst/>
            </a:prstGeom>
            <a:solidFill>
              <a:schemeClr val="bg1"/>
            </a:solidFill>
          </p:spPr>
          <p:txBody>
            <a:bodyPr wrap="none" rtlCol="0">
              <a:spAutoFit/>
            </a:bodyPr>
            <a:lstStyle/>
            <a:p>
              <a:r>
                <a:rPr lang="en-GB" sz="900" dirty="0">
                  <a:solidFill>
                    <a:schemeClr val="accent5">
                      <a:lumMod val="50000"/>
                    </a:schemeClr>
                  </a:solidFill>
                </a:rPr>
                <a:t>2019</a:t>
              </a:r>
            </a:p>
          </p:txBody>
        </p:sp>
        <p:sp>
          <p:nvSpPr>
            <p:cNvPr id="15" name="Rectangle 14">
              <a:extLst>
                <a:ext uri="{FF2B5EF4-FFF2-40B4-BE49-F238E27FC236}">
                  <a16:creationId xmlns:a16="http://schemas.microsoft.com/office/drawing/2014/main" id="{AD6C20CF-9BE4-4CCB-B6B7-58AE7C23B53E}"/>
                </a:ext>
              </a:extLst>
            </p:cNvPr>
            <p:cNvSpPr/>
            <p:nvPr/>
          </p:nvSpPr>
          <p:spPr>
            <a:xfrm>
              <a:off x="7095815" y="3967625"/>
              <a:ext cx="341738" cy="17667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81846ADB-1B4D-472B-9253-D3BA5FE54C22}"/>
                </a:ext>
              </a:extLst>
            </p:cNvPr>
            <p:cNvSpPr/>
            <p:nvPr/>
          </p:nvSpPr>
          <p:spPr>
            <a:xfrm>
              <a:off x="6987292" y="3743961"/>
              <a:ext cx="341738" cy="17667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8" name="Straight Connector 17">
              <a:extLst>
                <a:ext uri="{FF2B5EF4-FFF2-40B4-BE49-F238E27FC236}">
                  <a16:creationId xmlns:a16="http://schemas.microsoft.com/office/drawing/2014/main" id="{F705BDA1-225E-4F69-B928-608B367B37D4}"/>
                </a:ext>
              </a:extLst>
            </p:cNvPr>
            <p:cNvCxnSpPr>
              <a:cxnSpLocks/>
            </p:cNvCxnSpPr>
            <p:nvPr/>
          </p:nvCxnSpPr>
          <p:spPr>
            <a:xfrm flipV="1">
              <a:off x="6751556" y="3802325"/>
              <a:ext cx="500083" cy="7131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56D79FF-B9AC-4CA6-8E42-D2540DC75FF3}"/>
                </a:ext>
              </a:extLst>
            </p:cNvPr>
            <p:cNvSpPr/>
            <p:nvPr/>
          </p:nvSpPr>
          <p:spPr>
            <a:xfrm rot="20772082">
              <a:off x="6517397" y="3697140"/>
              <a:ext cx="341738" cy="176672"/>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407091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Cochrane partnerships</a:t>
            </a:r>
            <a:endParaRPr lang="en-US" sz="1200" dirty="0"/>
          </a:p>
        </p:txBody>
      </p:sp>
      <p:pic>
        <p:nvPicPr>
          <p:cNvPr id="4" name="Picture 3"/>
          <p:cNvPicPr>
            <a:picLocks noChangeAspect="1"/>
          </p:cNvPicPr>
          <p:nvPr/>
        </p:nvPicPr>
        <p:blipFill>
          <a:blip r:embed="rId2"/>
          <a:stretch>
            <a:fillRect/>
          </a:stretch>
        </p:blipFill>
        <p:spPr>
          <a:xfrm>
            <a:off x="4073810" y="2389684"/>
            <a:ext cx="1714500" cy="1968500"/>
          </a:xfrm>
          <a:prstGeom prst="rect">
            <a:avLst/>
          </a:prstGeom>
        </p:spPr>
      </p:pic>
      <p:sp>
        <p:nvSpPr>
          <p:cNvPr id="3" name="TextBox 2"/>
          <p:cNvSpPr txBox="1"/>
          <p:nvPr/>
        </p:nvSpPr>
        <p:spPr>
          <a:xfrm>
            <a:off x="1034189" y="2739785"/>
            <a:ext cx="2372473" cy="954107"/>
          </a:xfrm>
          <a:prstGeom prst="rect">
            <a:avLst/>
          </a:prstGeom>
          <a:noFill/>
        </p:spPr>
        <p:txBody>
          <a:bodyPr wrap="square" rtlCol="0">
            <a:spAutoFit/>
          </a:bodyPr>
          <a:lstStyle/>
          <a:p>
            <a:pPr algn="ctr"/>
            <a:r>
              <a:rPr lang="en-US" sz="2800" dirty="0">
                <a:solidFill>
                  <a:schemeClr val="accent3"/>
                </a:solidFill>
              </a:rPr>
              <a:t>World Health</a:t>
            </a:r>
          </a:p>
          <a:p>
            <a:pPr algn="ctr"/>
            <a:r>
              <a:rPr lang="en-US" sz="2800" dirty="0">
                <a:solidFill>
                  <a:schemeClr val="accent3"/>
                </a:solidFill>
              </a:rPr>
              <a:t>Organization</a:t>
            </a:r>
          </a:p>
        </p:txBody>
      </p:sp>
      <p:pic>
        <p:nvPicPr>
          <p:cNvPr id="5" name="Picture 4"/>
          <p:cNvPicPr>
            <a:picLocks noChangeAspect="1"/>
          </p:cNvPicPr>
          <p:nvPr/>
        </p:nvPicPr>
        <p:blipFill>
          <a:blip r:embed="rId3"/>
          <a:stretch>
            <a:fillRect/>
          </a:stretch>
        </p:blipFill>
        <p:spPr>
          <a:xfrm>
            <a:off x="6585615" y="2519762"/>
            <a:ext cx="1368888" cy="1344872"/>
          </a:xfrm>
          <a:prstGeom prst="rect">
            <a:avLst/>
          </a:prstGeom>
        </p:spPr>
      </p:pic>
      <p:pic>
        <p:nvPicPr>
          <p:cNvPr id="10" name="Picture 9">
            <a:extLst>
              <a:ext uri="{FF2B5EF4-FFF2-40B4-BE49-F238E27FC236}">
                <a16:creationId xmlns:a16="http://schemas.microsoft.com/office/drawing/2014/main" id="{3AF30242-C8D8-4C5B-B865-D878671BB0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6317" y="2389684"/>
            <a:ext cx="1648981" cy="1708345"/>
          </a:xfrm>
          <a:prstGeom prst="rect">
            <a:avLst/>
          </a:prstGeom>
        </p:spPr>
      </p:pic>
      <p:pic>
        <p:nvPicPr>
          <p:cNvPr id="14" name="Picture 13">
            <a:extLst>
              <a:ext uri="{FF2B5EF4-FFF2-40B4-BE49-F238E27FC236}">
                <a16:creationId xmlns:a16="http://schemas.microsoft.com/office/drawing/2014/main" id="{DDA25CD7-5C9C-42A9-82D5-ECD7E4494D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270" y="5045776"/>
            <a:ext cx="2894971" cy="469798"/>
          </a:xfrm>
          <a:prstGeom prst="rect">
            <a:avLst/>
          </a:prstGeom>
        </p:spPr>
      </p:pic>
      <p:pic>
        <p:nvPicPr>
          <p:cNvPr id="8" name="Picture 7" descr="A picture containing plate, sitting, drawing, red&#10;&#10;Description automatically generated">
            <a:extLst>
              <a:ext uri="{FF2B5EF4-FFF2-40B4-BE49-F238E27FC236}">
                <a16:creationId xmlns:a16="http://schemas.microsoft.com/office/drawing/2014/main" id="{8B322C1D-EE14-4C24-B519-767E6F3117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148" y="4797428"/>
            <a:ext cx="2440632" cy="966491"/>
          </a:xfrm>
          <a:prstGeom prst="rect">
            <a:avLst/>
          </a:prstGeom>
        </p:spPr>
      </p:pic>
      <p:pic>
        <p:nvPicPr>
          <p:cNvPr id="13" name="Picture 12" descr="A close up of a logo&#10;&#10;Description automatically generated">
            <a:extLst>
              <a:ext uri="{FF2B5EF4-FFF2-40B4-BE49-F238E27FC236}">
                <a16:creationId xmlns:a16="http://schemas.microsoft.com/office/drawing/2014/main" id="{699E768A-6401-476C-859E-149E1F8A3D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84" t="25746" r="6523" b="24343"/>
          <a:stretch/>
        </p:blipFill>
        <p:spPr>
          <a:xfrm>
            <a:off x="8184687" y="4682653"/>
            <a:ext cx="2098999" cy="1196043"/>
          </a:xfrm>
          <a:prstGeom prst="rect">
            <a:avLst/>
          </a:prstGeom>
        </p:spPr>
      </p:pic>
    </p:spTree>
    <p:extLst>
      <p:ext uri="{BB962C8B-B14F-4D97-AF65-F5344CB8AC3E}">
        <p14:creationId xmlns:p14="http://schemas.microsoft.com/office/powerpoint/2010/main" val="304820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Advocating for research integrity</a:t>
            </a:r>
            <a:endParaRPr lang="en-US" sz="1200" dirty="0"/>
          </a:p>
        </p:txBody>
      </p:sp>
      <p:pic>
        <p:nvPicPr>
          <p:cNvPr id="7" name="Picture 6" descr="A person smiling for the camera&#10;&#10;Description automatically generated">
            <a:extLst>
              <a:ext uri="{FF2B5EF4-FFF2-40B4-BE49-F238E27FC236}">
                <a16:creationId xmlns:a16="http://schemas.microsoft.com/office/drawing/2014/main" id="{2F265F3C-4BB1-494D-AE28-E9FE2244ED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17" y="2559372"/>
            <a:ext cx="4931464" cy="3287643"/>
          </a:xfrm>
          <a:prstGeom prst="rect">
            <a:avLst/>
          </a:prstGeom>
        </p:spPr>
      </p:pic>
      <p:pic>
        <p:nvPicPr>
          <p:cNvPr id="11" name="Picture 10" descr="A picture containing indoor, room, sitting, table&#10;&#10;Description automatically generated">
            <a:extLst>
              <a:ext uri="{FF2B5EF4-FFF2-40B4-BE49-F238E27FC236}">
                <a16:creationId xmlns:a16="http://schemas.microsoft.com/office/drawing/2014/main" id="{3B55BFD1-B7E2-439E-8DE9-600B62262B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184" y="3181131"/>
            <a:ext cx="2725499" cy="2044124"/>
          </a:xfrm>
          <a:prstGeom prst="rect">
            <a:avLst/>
          </a:prstGeom>
        </p:spPr>
      </p:pic>
      <p:pic>
        <p:nvPicPr>
          <p:cNvPr id="17" name="Picture 16" descr="A picture containing table, sitting, green, computer&#10;&#10;Description automatically generated">
            <a:extLst>
              <a:ext uri="{FF2B5EF4-FFF2-40B4-BE49-F238E27FC236}">
                <a16:creationId xmlns:a16="http://schemas.microsoft.com/office/drawing/2014/main" id="{435F1575-1844-43A5-A5E3-0601146FC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237" y="2559372"/>
            <a:ext cx="2361290" cy="3287643"/>
          </a:xfrm>
          <a:prstGeom prst="rect">
            <a:avLst/>
          </a:prstGeom>
        </p:spPr>
      </p:pic>
    </p:spTree>
    <p:extLst>
      <p:ext uri="{BB962C8B-B14F-4D97-AF65-F5344CB8AC3E}">
        <p14:creationId xmlns:p14="http://schemas.microsoft.com/office/powerpoint/2010/main" val="729629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9451367-6CBC-4D29-8C50-089ADF6D3C9C}"/>
              </a:ext>
            </a:extLst>
          </p:cNvPr>
          <p:cNvSpPr>
            <a:spLocks noGrp="1"/>
          </p:cNvSpPr>
          <p:nvPr>
            <p:ph type="title"/>
          </p:nvPr>
        </p:nvSpPr>
        <p:spPr>
          <a:xfrm>
            <a:off x="510515" y="1231900"/>
            <a:ext cx="6120000" cy="632838"/>
          </a:xfrm>
        </p:spPr>
        <p:txBody>
          <a:bodyPr/>
          <a:lstStyle/>
          <a:p>
            <a:r>
              <a:rPr lang="en-US" sz="3200" dirty="0"/>
              <a:t>Who we are</a:t>
            </a:r>
          </a:p>
        </p:txBody>
      </p:sp>
      <p:sp>
        <p:nvSpPr>
          <p:cNvPr id="5" name="Content Placeholder 3">
            <a:extLst>
              <a:ext uri="{FF2B5EF4-FFF2-40B4-BE49-F238E27FC236}">
                <a16:creationId xmlns:a16="http://schemas.microsoft.com/office/drawing/2014/main" id="{52266534-0D02-4DBF-ACE1-C088A116235F}"/>
              </a:ext>
            </a:extLst>
          </p:cNvPr>
          <p:cNvSpPr>
            <a:spLocks noGrp="1"/>
          </p:cNvSpPr>
          <p:nvPr>
            <p:ph idx="1"/>
          </p:nvPr>
        </p:nvSpPr>
        <p:spPr>
          <a:xfrm>
            <a:off x="481263" y="2273797"/>
            <a:ext cx="9720393" cy="3684729"/>
          </a:xfrm>
        </p:spPr>
        <p:txBody>
          <a:bodyPr/>
          <a:lstStyle/>
          <a:p>
            <a:pPr marL="342900" indent="-342900">
              <a:buFont typeface="Arial" charset="0"/>
              <a:buChar char="•"/>
            </a:pPr>
            <a:r>
              <a:rPr lang="en-GB" sz="2400" dirty="0"/>
              <a:t>The </a:t>
            </a:r>
            <a:r>
              <a:rPr lang="en-GB" sz="2400" dirty="0">
                <a:solidFill>
                  <a:srgbClr val="002060"/>
                </a:solidFill>
              </a:rPr>
              <a:t>most respected, independent producer and publisher of systematic reviews of health and healthcare interventions in the world.</a:t>
            </a:r>
          </a:p>
          <a:p>
            <a:pPr marL="342900" indent="-342900">
              <a:buFont typeface="Arial" charset="0"/>
              <a:buChar char="•"/>
            </a:pPr>
            <a:r>
              <a:rPr lang="en-GB" sz="2400" dirty="0">
                <a:solidFill>
                  <a:srgbClr val="002060"/>
                </a:solidFill>
              </a:rPr>
              <a:t>We have published over 10,300 Cochrane Systematic Reviews (over 8,000 still ‘live’) &amp; 1,900 Cochrane Clinical Answers</a:t>
            </a:r>
          </a:p>
          <a:p>
            <a:pPr marL="342900" indent="-342900">
              <a:buFont typeface="Arial" charset="0"/>
              <a:buChar char="•"/>
            </a:pPr>
            <a:r>
              <a:rPr lang="en-GB" sz="2400" dirty="0">
                <a:solidFill>
                  <a:srgbClr val="002060"/>
                </a:solidFill>
              </a:rPr>
              <a:t>Over 1.5 million trials are registered in Cochrane’s Central Register of Controlled Trials (CENTRAL) database</a:t>
            </a:r>
          </a:p>
          <a:p>
            <a:pPr marL="342900" indent="-342900">
              <a:buFont typeface="Arial" charset="0"/>
              <a:buChar char="•"/>
            </a:pPr>
            <a:r>
              <a:rPr lang="en-GB" sz="2400" dirty="0">
                <a:solidFill>
                  <a:srgbClr val="002060"/>
                </a:solidFill>
              </a:rPr>
              <a:t>Over 2,000 Cochrane Clinical Answers (CCAs)</a:t>
            </a:r>
          </a:p>
        </p:txBody>
      </p:sp>
      <p:pic>
        <p:nvPicPr>
          <p:cNvPr id="7" name="Picture 6">
            <a:extLst>
              <a:ext uri="{FF2B5EF4-FFF2-40B4-BE49-F238E27FC236}">
                <a16:creationId xmlns:a16="http://schemas.microsoft.com/office/drawing/2014/main" id="{A64C4456-0703-49E3-8231-60C6EB4366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1656" y="0"/>
            <a:ext cx="1990344" cy="6858000"/>
          </a:xfrm>
          <a:prstGeom prst="rect">
            <a:avLst/>
          </a:prstGeom>
        </p:spPr>
      </p:pic>
    </p:spTree>
    <p:extLst>
      <p:ext uri="{BB962C8B-B14F-4D97-AF65-F5344CB8AC3E}">
        <p14:creationId xmlns:p14="http://schemas.microsoft.com/office/powerpoint/2010/main" val="4284781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614B5A5-BD7B-4DB9-80B9-63864BDE548E}"/>
              </a:ext>
            </a:extLst>
          </p:cNvPr>
          <p:cNvSpPr>
            <a:spLocks noGrp="1"/>
          </p:cNvSpPr>
          <p:nvPr>
            <p:ph type="title"/>
          </p:nvPr>
        </p:nvSpPr>
        <p:spPr>
          <a:xfrm>
            <a:off x="458789" y="2087599"/>
            <a:ext cx="5948182" cy="474629"/>
          </a:xfrm>
        </p:spPr>
        <p:txBody>
          <a:bodyPr/>
          <a:lstStyle/>
          <a:p>
            <a:r>
              <a:rPr lang="en-GB" sz="3200" dirty="0"/>
              <a:t>Reaching the public where they go for information - Wikipedia</a:t>
            </a:r>
          </a:p>
        </p:txBody>
      </p:sp>
      <p:sp>
        <p:nvSpPr>
          <p:cNvPr id="5" name="Content Placeholder 2">
            <a:extLst>
              <a:ext uri="{FF2B5EF4-FFF2-40B4-BE49-F238E27FC236}">
                <a16:creationId xmlns:a16="http://schemas.microsoft.com/office/drawing/2014/main" id="{0CAA6E95-1904-4ED2-B415-029AF215DC8B}"/>
              </a:ext>
            </a:extLst>
          </p:cNvPr>
          <p:cNvSpPr>
            <a:spLocks noGrp="1"/>
          </p:cNvSpPr>
          <p:nvPr>
            <p:ph idx="1"/>
          </p:nvPr>
        </p:nvSpPr>
        <p:spPr>
          <a:xfrm>
            <a:off x="773113" y="2972815"/>
            <a:ext cx="8932862" cy="2932200"/>
          </a:xfrm>
        </p:spPr>
        <p:txBody>
          <a:bodyPr/>
          <a:lstStyle/>
          <a:p>
            <a:pPr lvl="1"/>
            <a:r>
              <a:rPr lang="en-GB" sz="2400" b="1" dirty="0"/>
              <a:t>Wikipedia the most popular source of information on health subjects in the world (10 million visits a day)</a:t>
            </a:r>
          </a:p>
          <a:p>
            <a:pPr lvl="1"/>
            <a:r>
              <a:rPr lang="en-GB" sz="2400" b="1" dirty="0"/>
              <a:t>Cochrane partnership since 2014</a:t>
            </a:r>
          </a:p>
          <a:p>
            <a:pPr lvl="1"/>
            <a:r>
              <a:rPr lang="en-GB" sz="2400" b="1" dirty="0"/>
              <a:t>New research shows that the Cochrane Database of Systematic Reviews is the most referenced journal in Wikipedia!</a:t>
            </a:r>
          </a:p>
          <a:p>
            <a:pPr lvl="1"/>
            <a:r>
              <a:rPr lang="en-GB" sz="2400" b="1" dirty="0"/>
              <a:t>Over 3000 Cochrane Review citations in Wikipedia; with over 40,000 referrals from Wikipedia to the Cochrane Library</a:t>
            </a:r>
          </a:p>
        </p:txBody>
      </p:sp>
      <p:pic>
        <p:nvPicPr>
          <p:cNvPr id="6" name="Picture 5">
            <a:extLst>
              <a:ext uri="{FF2B5EF4-FFF2-40B4-BE49-F238E27FC236}">
                <a16:creationId xmlns:a16="http://schemas.microsoft.com/office/drawing/2014/main" id="{417DA581-6EC4-41E8-9219-7DED42340CA4}"/>
              </a:ext>
            </a:extLst>
          </p:cNvPr>
          <p:cNvPicPr>
            <a:picLocks noChangeAspect="1"/>
          </p:cNvPicPr>
          <p:nvPr/>
        </p:nvPicPr>
        <p:blipFill>
          <a:blip r:embed="rId2"/>
          <a:stretch>
            <a:fillRect/>
          </a:stretch>
        </p:blipFill>
        <p:spPr>
          <a:xfrm>
            <a:off x="9705975" y="39724"/>
            <a:ext cx="1714500" cy="1968500"/>
          </a:xfrm>
          <a:prstGeom prst="rect">
            <a:avLst/>
          </a:prstGeom>
        </p:spPr>
      </p:pic>
    </p:spTree>
    <p:extLst>
      <p:ext uri="{BB962C8B-B14F-4D97-AF65-F5344CB8AC3E}">
        <p14:creationId xmlns:p14="http://schemas.microsoft.com/office/powerpoint/2010/main" val="144918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B3DE37-8706-41C7-9A3C-B569594905E0}"/>
              </a:ext>
            </a:extLst>
          </p:cNvPr>
          <p:cNvSpPr>
            <a:spLocks noGrp="1"/>
          </p:cNvSpPr>
          <p:nvPr>
            <p:ph type="title"/>
          </p:nvPr>
        </p:nvSpPr>
        <p:spPr>
          <a:xfrm>
            <a:off x="413602" y="3112580"/>
            <a:ext cx="3732923" cy="1566995"/>
          </a:xfrm>
        </p:spPr>
        <p:txBody>
          <a:bodyPr/>
          <a:lstStyle/>
          <a:p>
            <a:r>
              <a:rPr lang="en-US" sz="3200" dirty="0"/>
              <a:t>Attracting &amp; Retaining the best people</a:t>
            </a:r>
          </a:p>
        </p:txBody>
      </p:sp>
      <p:pic>
        <p:nvPicPr>
          <p:cNvPr id="5" name="Picture 4">
            <a:extLst>
              <a:ext uri="{FF2B5EF4-FFF2-40B4-BE49-F238E27FC236}">
                <a16:creationId xmlns:a16="http://schemas.microsoft.com/office/drawing/2014/main" id="{1598433B-237A-455E-AC04-83103E1B7D7D}"/>
              </a:ext>
            </a:extLst>
          </p:cNvPr>
          <p:cNvPicPr>
            <a:picLocks noChangeAspect="1"/>
          </p:cNvPicPr>
          <p:nvPr/>
        </p:nvPicPr>
        <p:blipFill rotWithShape="1">
          <a:blip r:embed="rId2"/>
          <a:srcRect b="9633"/>
          <a:stretch/>
        </p:blipFill>
        <p:spPr>
          <a:xfrm>
            <a:off x="4530727" y="1995545"/>
            <a:ext cx="6657226" cy="4417687"/>
          </a:xfrm>
          <a:prstGeom prst="rect">
            <a:avLst/>
          </a:prstGeom>
        </p:spPr>
      </p:pic>
      <p:sp>
        <p:nvSpPr>
          <p:cNvPr id="6" name="Title 1">
            <a:extLst>
              <a:ext uri="{FF2B5EF4-FFF2-40B4-BE49-F238E27FC236}">
                <a16:creationId xmlns:a16="http://schemas.microsoft.com/office/drawing/2014/main" id="{8152D745-0243-487B-ADF0-6EF4FA74174F}"/>
              </a:ext>
            </a:extLst>
          </p:cNvPr>
          <p:cNvSpPr txBox="1">
            <a:spLocks/>
          </p:cNvSpPr>
          <p:nvPr/>
        </p:nvSpPr>
        <p:spPr>
          <a:xfrm>
            <a:off x="4364532" y="973937"/>
            <a:ext cx="7368988" cy="632838"/>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sz="4000" dirty="0"/>
              <a:t>Goal 4: Building an effective and sustainable organization</a:t>
            </a:r>
            <a:endParaRPr lang="en-GB" sz="4000" dirty="0"/>
          </a:p>
        </p:txBody>
      </p:sp>
    </p:spTree>
    <p:extLst>
      <p:ext uri="{BB962C8B-B14F-4D97-AF65-F5344CB8AC3E}">
        <p14:creationId xmlns:p14="http://schemas.microsoft.com/office/powerpoint/2010/main" val="10745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3BB63-EE01-4885-A72E-3BC74FEA33C9}"/>
              </a:ext>
            </a:extLst>
          </p:cNvPr>
          <p:cNvSpPr>
            <a:spLocks noGrp="1"/>
          </p:cNvSpPr>
          <p:nvPr>
            <p:ph type="title"/>
          </p:nvPr>
        </p:nvSpPr>
        <p:spPr>
          <a:xfrm>
            <a:off x="432485" y="1307926"/>
            <a:ext cx="8279252" cy="474629"/>
          </a:xfrm>
        </p:spPr>
        <p:txBody>
          <a:bodyPr/>
          <a:lstStyle/>
          <a:p>
            <a:r>
              <a:rPr lang="en-GB" sz="3200" dirty="0"/>
              <a:t>Rapid Growth in Cochrane Collaborators …</a:t>
            </a:r>
          </a:p>
        </p:txBody>
      </p:sp>
      <p:pic>
        <p:nvPicPr>
          <p:cNvPr id="12" name="Picture 2" descr="image001">
            <a:extLst>
              <a:ext uri="{FF2B5EF4-FFF2-40B4-BE49-F238E27FC236}">
                <a16:creationId xmlns:a16="http://schemas.microsoft.com/office/drawing/2014/main" id="{BB48731F-4E2D-4DE0-91AB-B547D42E68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088" t="17960" r="987" b="14794"/>
          <a:stretch/>
        </p:blipFill>
        <p:spPr bwMode="auto">
          <a:xfrm>
            <a:off x="10795378" y="1856096"/>
            <a:ext cx="1228300" cy="455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Chart 13">
            <a:extLst>
              <a:ext uri="{FF2B5EF4-FFF2-40B4-BE49-F238E27FC236}">
                <a16:creationId xmlns:a16="http://schemas.microsoft.com/office/drawing/2014/main" id="{993621BD-C79A-43D0-A117-80A401A323C5}"/>
              </a:ext>
            </a:extLst>
          </p:cNvPr>
          <p:cNvGraphicFramePr>
            <a:graphicFrameLocks/>
          </p:cNvGraphicFramePr>
          <p:nvPr>
            <p:extLst>
              <p:ext uri="{D42A27DB-BD31-4B8C-83A1-F6EECF244321}">
                <p14:modId xmlns:p14="http://schemas.microsoft.com/office/powerpoint/2010/main" val="1553336939"/>
              </p:ext>
            </p:extLst>
          </p:nvPr>
        </p:nvGraphicFramePr>
        <p:xfrm>
          <a:off x="694095" y="1949116"/>
          <a:ext cx="10278705" cy="464307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503040F-EB7C-4070-A041-5EBC7AB2536D}"/>
              </a:ext>
            </a:extLst>
          </p:cNvPr>
          <p:cNvSpPr txBox="1"/>
          <p:nvPr/>
        </p:nvSpPr>
        <p:spPr>
          <a:xfrm rot="16200000">
            <a:off x="-793972" y="3856348"/>
            <a:ext cx="2452916" cy="261610"/>
          </a:xfrm>
          <a:prstGeom prst="rect">
            <a:avLst/>
          </a:prstGeom>
          <a:noFill/>
        </p:spPr>
        <p:txBody>
          <a:bodyPr wrap="none" rtlCol="0">
            <a:spAutoFit/>
          </a:bodyPr>
          <a:lstStyle/>
          <a:p>
            <a:r>
              <a:rPr lang="en-GB" sz="1100" dirty="0"/>
              <a:t>Numbers of members and supporters</a:t>
            </a:r>
          </a:p>
        </p:txBody>
      </p:sp>
    </p:spTree>
    <p:extLst>
      <p:ext uri="{BB962C8B-B14F-4D97-AF65-F5344CB8AC3E}">
        <p14:creationId xmlns:p14="http://schemas.microsoft.com/office/powerpoint/2010/main" val="1452882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623B15EC-4294-4008-A08E-81C77CD3A68B}"/>
              </a:ext>
            </a:extLst>
          </p:cNvPr>
          <p:cNvGrpSpPr/>
          <p:nvPr/>
        </p:nvGrpSpPr>
        <p:grpSpPr>
          <a:xfrm>
            <a:off x="81970" y="1435266"/>
            <a:ext cx="12043355" cy="5327483"/>
            <a:chOff x="0" y="0"/>
            <a:chExt cx="5245496" cy="2582499"/>
          </a:xfrm>
        </p:grpSpPr>
        <p:sp>
          <p:nvSpPr>
            <p:cNvPr id="5" name="Shape">
              <a:extLst>
                <a:ext uri="{FF2B5EF4-FFF2-40B4-BE49-F238E27FC236}">
                  <a16:creationId xmlns:a16="http://schemas.microsoft.com/office/drawing/2014/main" id="{B6972F21-8FC2-43D3-A121-46AA60CF0716}"/>
                </a:ext>
              </a:extLst>
            </p:cNvPr>
            <p:cNvSpPr/>
            <p:nvPr/>
          </p:nvSpPr>
          <p:spPr>
            <a:xfrm>
              <a:off x="-1" y="-1"/>
              <a:ext cx="2299845" cy="1367758"/>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6" name="Shape">
              <a:extLst>
                <a:ext uri="{FF2B5EF4-FFF2-40B4-BE49-F238E27FC236}">
                  <a16:creationId xmlns:a16="http://schemas.microsoft.com/office/drawing/2014/main" id="{BFAD7EEE-530E-4E44-BA08-22AABD0A4D2F}"/>
                </a:ext>
              </a:extLst>
            </p:cNvPr>
            <p:cNvSpPr/>
            <p:nvPr/>
          </p:nvSpPr>
          <p:spPr>
            <a:xfrm>
              <a:off x="963062" y="1263756"/>
              <a:ext cx="809288" cy="1318744"/>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7" name="Shape">
              <a:extLst>
                <a:ext uri="{FF2B5EF4-FFF2-40B4-BE49-F238E27FC236}">
                  <a16:creationId xmlns:a16="http://schemas.microsoft.com/office/drawing/2014/main" id="{2950E1A8-47D6-4863-8B30-59983887EC5E}"/>
                </a:ext>
              </a:extLst>
            </p:cNvPr>
            <p:cNvSpPr/>
            <p:nvPr/>
          </p:nvSpPr>
          <p:spPr>
            <a:xfrm>
              <a:off x="2059343" y="785419"/>
              <a:ext cx="1186395" cy="1399652"/>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8" name="Shape">
              <a:extLst>
                <a:ext uri="{FF2B5EF4-FFF2-40B4-BE49-F238E27FC236}">
                  <a16:creationId xmlns:a16="http://schemas.microsoft.com/office/drawing/2014/main" id="{70F5530D-A78A-48F0-AA75-1DF13530B402}"/>
                </a:ext>
              </a:extLst>
            </p:cNvPr>
            <p:cNvSpPr/>
            <p:nvPr/>
          </p:nvSpPr>
          <p:spPr>
            <a:xfrm>
              <a:off x="4250550" y="1553120"/>
              <a:ext cx="747637" cy="798602"/>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9" name="Shape">
              <a:extLst>
                <a:ext uri="{FF2B5EF4-FFF2-40B4-BE49-F238E27FC236}">
                  <a16:creationId xmlns:a16="http://schemas.microsoft.com/office/drawing/2014/main" id="{2A3B018E-4E47-44DB-9D64-D3644EA7B619}"/>
                </a:ext>
              </a:extLst>
            </p:cNvPr>
            <p:cNvSpPr/>
            <p:nvPr/>
          </p:nvSpPr>
          <p:spPr>
            <a:xfrm>
              <a:off x="4942272" y="2180268"/>
              <a:ext cx="303225" cy="240433"/>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E5E6E9"/>
            </a:solidFill>
            <a:ln w="12700" cap="flat">
              <a:noFill/>
              <a:miter lim="400000"/>
            </a:ln>
            <a:effectLst/>
          </p:spPr>
          <p:txBody>
            <a:bodyPr wrap="square" lIns="71437" tIns="71437" rIns="71437" bIns="71437" numCol="1" anchor="ctr">
              <a:noAutofit/>
            </a:bodyPr>
            <a:lstStyle/>
            <a:p>
              <a:endParaRPr/>
            </a:p>
          </p:txBody>
        </p:sp>
        <p:sp>
          <p:nvSpPr>
            <p:cNvPr id="10" name="Shape">
              <a:extLst>
                <a:ext uri="{FF2B5EF4-FFF2-40B4-BE49-F238E27FC236}">
                  <a16:creationId xmlns:a16="http://schemas.microsoft.com/office/drawing/2014/main" id="{AD0A8392-5DA2-48FF-9844-7F693ED96C44}"/>
                </a:ext>
              </a:extLst>
            </p:cNvPr>
            <p:cNvSpPr/>
            <p:nvPr/>
          </p:nvSpPr>
          <p:spPr>
            <a:xfrm>
              <a:off x="2086632" y="29527"/>
              <a:ext cx="900024" cy="808394"/>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4"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11" name="Shape">
              <a:extLst>
                <a:ext uri="{FF2B5EF4-FFF2-40B4-BE49-F238E27FC236}">
                  <a16:creationId xmlns:a16="http://schemas.microsoft.com/office/drawing/2014/main" id="{110FA852-D1F4-4573-A2CD-98FBA5A2C6A0}"/>
                </a:ext>
              </a:extLst>
            </p:cNvPr>
            <p:cNvSpPr/>
            <p:nvPr/>
          </p:nvSpPr>
          <p:spPr>
            <a:xfrm>
              <a:off x="2758400" y="29527"/>
              <a:ext cx="2112386" cy="1667792"/>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grpSp>
      <p:sp>
        <p:nvSpPr>
          <p:cNvPr id="12" name="Title 1">
            <a:extLst>
              <a:ext uri="{FF2B5EF4-FFF2-40B4-BE49-F238E27FC236}">
                <a16:creationId xmlns:a16="http://schemas.microsoft.com/office/drawing/2014/main" id="{38739E0B-29F5-430A-88C2-172F99D42B7E}"/>
              </a:ext>
            </a:extLst>
          </p:cNvPr>
          <p:cNvSpPr>
            <a:spLocks noGrp="1"/>
          </p:cNvSpPr>
          <p:nvPr>
            <p:ph type="title"/>
          </p:nvPr>
        </p:nvSpPr>
        <p:spPr>
          <a:xfrm>
            <a:off x="439738" y="947713"/>
            <a:ext cx="7895933" cy="460800"/>
          </a:xfrm>
        </p:spPr>
        <p:txBody>
          <a:bodyPr/>
          <a:lstStyle/>
          <a:p>
            <a:r>
              <a:rPr lang="en-US" sz="3200" dirty="0"/>
              <a:t>Anyone can make a difference …</a:t>
            </a:r>
          </a:p>
        </p:txBody>
      </p:sp>
      <p:sp>
        <p:nvSpPr>
          <p:cNvPr id="13" name="TextBox 12">
            <a:extLst>
              <a:ext uri="{FF2B5EF4-FFF2-40B4-BE49-F238E27FC236}">
                <a16:creationId xmlns:a16="http://schemas.microsoft.com/office/drawing/2014/main" id="{BCCF1301-F444-4F66-AA09-A28CBC83C33D}"/>
              </a:ext>
            </a:extLst>
          </p:cNvPr>
          <p:cNvSpPr txBox="1"/>
          <p:nvPr/>
        </p:nvSpPr>
        <p:spPr>
          <a:xfrm>
            <a:off x="273240" y="1632627"/>
            <a:ext cx="8870760" cy="830997"/>
          </a:xfrm>
          <a:prstGeom prst="rect">
            <a:avLst/>
          </a:prstGeom>
          <a:noFill/>
        </p:spPr>
        <p:txBody>
          <a:bodyPr wrap="square" rtlCol="0">
            <a:spAutoFit/>
          </a:bodyPr>
          <a:lstStyle/>
          <a:p>
            <a:pPr marL="342900" indent="-342900">
              <a:spcAft>
                <a:spcPts val="1200"/>
              </a:spcAft>
              <a:buFont typeface="Arial" charset="0"/>
              <a:buChar char="•"/>
            </a:pPr>
            <a:r>
              <a:rPr lang="en-GB" sz="2400" b="1" dirty="0">
                <a:solidFill>
                  <a:srgbClr val="002D64"/>
                </a:solidFill>
                <a:latin typeface="+mj-lt"/>
              </a:rPr>
              <a:t>Cochrane Crowd now has over 14,100 citizen scientists in 189 countries and over 3,385,000 classifications</a:t>
            </a:r>
          </a:p>
        </p:txBody>
      </p:sp>
      <p:pic>
        <p:nvPicPr>
          <p:cNvPr id="14" name="Picture 13" descr="A screenshot of a cell phone&#10;&#10;Description automatically generated">
            <a:extLst>
              <a:ext uri="{FF2B5EF4-FFF2-40B4-BE49-F238E27FC236}">
                <a16:creationId xmlns:a16="http://schemas.microsoft.com/office/drawing/2014/main" id="{0BD2AEB0-DC05-4932-A70E-05E279184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394" y="2546901"/>
            <a:ext cx="6975447" cy="4132042"/>
          </a:xfrm>
          <a:prstGeom prst="rect">
            <a:avLst/>
          </a:prstGeom>
        </p:spPr>
      </p:pic>
    </p:spTree>
    <p:extLst>
      <p:ext uri="{BB962C8B-B14F-4D97-AF65-F5344CB8AC3E}">
        <p14:creationId xmlns:p14="http://schemas.microsoft.com/office/powerpoint/2010/main" val="1197579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06EE1-4CC6-46DC-ACD3-C91D53A684F2}"/>
              </a:ext>
            </a:extLst>
          </p:cNvPr>
          <p:cNvPicPr>
            <a:picLocks noChangeAspect="1"/>
          </p:cNvPicPr>
          <p:nvPr/>
        </p:nvPicPr>
        <p:blipFill rotWithShape="1">
          <a:blip r:embed="rId2"/>
          <a:srcRect l="16771" t="20265" r="17694" b="17957"/>
          <a:stretch/>
        </p:blipFill>
        <p:spPr>
          <a:xfrm>
            <a:off x="0" y="1"/>
            <a:ext cx="12192000" cy="6858000"/>
          </a:xfrm>
          <a:prstGeom prst="rect">
            <a:avLst/>
          </a:prstGeom>
        </p:spPr>
      </p:pic>
    </p:spTree>
    <p:extLst>
      <p:ext uri="{BB962C8B-B14F-4D97-AF65-F5344CB8AC3E}">
        <p14:creationId xmlns:p14="http://schemas.microsoft.com/office/powerpoint/2010/main" val="1118053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17" y="1566252"/>
            <a:ext cx="8160000" cy="632838"/>
          </a:xfrm>
        </p:spPr>
        <p:txBody>
          <a:bodyPr/>
          <a:lstStyle/>
          <a:p>
            <a:r>
              <a:rPr lang="en-US" dirty="0"/>
              <a:t>Cochrane Library</a:t>
            </a:r>
          </a:p>
        </p:txBody>
      </p:sp>
      <p:sp>
        <p:nvSpPr>
          <p:cNvPr id="3" name="Content Placeholder 2"/>
          <p:cNvSpPr>
            <a:spLocks noGrp="1"/>
          </p:cNvSpPr>
          <p:nvPr>
            <p:ph idx="1"/>
          </p:nvPr>
        </p:nvSpPr>
        <p:spPr>
          <a:xfrm>
            <a:off x="586317" y="2332657"/>
            <a:ext cx="10418567" cy="1734298"/>
          </a:xfrm>
        </p:spPr>
        <p:txBody>
          <a:bodyPr/>
          <a:lstStyle/>
          <a:p>
            <a:r>
              <a:rPr lang="en-GB" dirty="0"/>
              <a:t>The Cochrane Library (ISSN 1465-1858) is a collection of databases that contain different types of high-quality, independent evidence to inform healthcare decision-making. The Cochrane Library is owned by </a:t>
            </a:r>
            <a:r>
              <a:rPr lang="en-GB" b="1" dirty="0">
                <a:hlinkClick r:id="rId2"/>
              </a:rPr>
              <a:t>Cochrane</a:t>
            </a:r>
            <a:r>
              <a:rPr lang="en-GB" dirty="0"/>
              <a:t> and published by </a:t>
            </a:r>
            <a:r>
              <a:rPr lang="en-GB" b="1" dirty="0">
                <a:hlinkClick r:id="rId3"/>
              </a:rPr>
              <a:t>Wiley</a:t>
            </a:r>
            <a:r>
              <a:rPr lang="en-GB" dirty="0"/>
              <a:t>. See </a:t>
            </a:r>
            <a:r>
              <a:rPr lang="en-GB" b="1" dirty="0">
                <a:hlinkClick r:id="rId4"/>
              </a:rPr>
              <a:t>what’s new on the Cochrane Library</a:t>
            </a:r>
            <a:r>
              <a:rPr lang="en-GB" dirty="0"/>
              <a:t>.</a:t>
            </a:r>
          </a:p>
          <a:p>
            <a:r>
              <a:rPr lang="en-GB" dirty="0"/>
              <a:t>The Cochrane Library is available as a </a:t>
            </a:r>
            <a:r>
              <a:rPr lang="en-GB" b="1" dirty="0">
                <a:hlinkClick r:id="rId5"/>
              </a:rPr>
              <a:t>Spanish language version</a:t>
            </a:r>
            <a:r>
              <a:rPr lang="en-GB" dirty="0"/>
              <a:t>. </a:t>
            </a:r>
            <a:r>
              <a:rPr lang="en-GB" b="1" dirty="0">
                <a:hlinkClick r:id="rId6"/>
              </a:rPr>
              <a:t>More information on translations</a:t>
            </a:r>
            <a:r>
              <a:rPr lang="en-GB" dirty="0"/>
              <a:t>.</a:t>
            </a:r>
          </a:p>
        </p:txBody>
      </p:sp>
      <p:sp>
        <p:nvSpPr>
          <p:cNvPr id="5" name="Rectangle 4"/>
          <p:cNvSpPr/>
          <p:nvPr/>
        </p:nvSpPr>
        <p:spPr>
          <a:xfrm>
            <a:off x="575401" y="336622"/>
            <a:ext cx="3215549" cy="98097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chrane_Library_Logo_RG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317" y="409942"/>
            <a:ext cx="2452158" cy="787367"/>
          </a:xfrm>
          <a:prstGeom prst="rect">
            <a:avLst/>
          </a:prstGeom>
        </p:spPr>
      </p:pic>
      <p:pic>
        <p:nvPicPr>
          <p:cNvPr id="7" name="Picture 6">
            <a:hlinkClick r:id="rId8"/>
            <a:extLst>
              <a:ext uri="{FF2B5EF4-FFF2-40B4-BE49-F238E27FC236}">
                <a16:creationId xmlns:a16="http://schemas.microsoft.com/office/drawing/2014/main" id="{97D24406-82B0-499C-BD8C-0EB1E7EDAFEF}"/>
              </a:ext>
            </a:extLst>
          </p:cNvPr>
          <p:cNvPicPr>
            <a:picLocks noChangeAspect="1"/>
          </p:cNvPicPr>
          <p:nvPr/>
        </p:nvPicPr>
        <p:blipFill rotWithShape="1">
          <a:blip r:embed="rId9"/>
          <a:srcRect l="65020" t="49167" r="19456" b="25351"/>
          <a:stretch/>
        </p:blipFill>
        <p:spPr>
          <a:xfrm>
            <a:off x="5336415" y="4200522"/>
            <a:ext cx="2366211" cy="2346776"/>
          </a:xfrm>
          <a:prstGeom prst="rect">
            <a:avLst/>
          </a:prstGeom>
        </p:spPr>
      </p:pic>
      <p:pic>
        <p:nvPicPr>
          <p:cNvPr id="8" name="Picture 7">
            <a:hlinkClick r:id="rId8"/>
            <a:extLst>
              <a:ext uri="{FF2B5EF4-FFF2-40B4-BE49-F238E27FC236}">
                <a16:creationId xmlns:a16="http://schemas.microsoft.com/office/drawing/2014/main" id="{FEB4BD60-F316-40BB-86C3-A595ACD879AB}"/>
              </a:ext>
            </a:extLst>
          </p:cNvPr>
          <p:cNvPicPr>
            <a:picLocks noChangeAspect="1"/>
          </p:cNvPicPr>
          <p:nvPr/>
        </p:nvPicPr>
        <p:blipFill rotWithShape="1">
          <a:blip r:embed="rId9"/>
          <a:srcRect l="64936" t="22361" r="19540" b="53333"/>
          <a:stretch/>
        </p:blipFill>
        <p:spPr>
          <a:xfrm>
            <a:off x="2381387" y="4200522"/>
            <a:ext cx="2485888" cy="2351518"/>
          </a:xfrm>
          <a:prstGeom prst="rect">
            <a:avLst/>
          </a:prstGeom>
        </p:spPr>
      </p:pic>
      <p:pic>
        <p:nvPicPr>
          <p:cNvPr id="9" name="Picture 8">
            <a:hlinkClick r:id="rId10"/>
            <a:extLst>
              <a:ext uri="{FF2B5EF4-FFF2-40B4-BE49-F238E27FC236}">
                <a16:creationId xmlns:a16="http://schemas.microsoft.com/office/drawing/2014/main" id="{4DEC582E-06A9-4B45-9054-BFCC7D1B073E}"/>
              </a:ext>
            </a:extLst>
          </p:cNvPr>
          <p:cNvPicPr>
            <a:picLocks noChangeAspect="1"/>
          </p:cNvPicPr>
          <p:nvPr/>
        </p:nvPicPr>
        <p:blipFill rotWithShape="1">
          <a:blip r:embed="rId11"/>
          <a:srcRect l="64846" t="36806" r="19626" b="36806"/>
          <a:stretch/>
        </p:blipFill>
        <p:spPr>
          <a:xfrm>
            <a:off x="8076517" y="4200522"/>
            <a:ext cx="2285726" cy="2346777"/>
          </a:xfrm>
          <a:prstGeom prst="rect">
            <a:avLst/>
          </a:prstGeom>
        </p:spPr>
      </p:pic>
    </p:spTree>
    <p:extLst>
      <p:ext uri="{BB962C8B-B14F-4D97-AF65-F5344CB8AC3E}">
        <p14:creationId xmlns:p14="http://schemas.microsoft.com/office/powerpoint/2010/main" val="2389775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9212" y="295224"/>
            <a:ext cx="3568888" cy="1022376"/>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ochrane_Library_Logo_RGB.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4" y="295224"/>
            <a:ext cx="2779711" cy="892542"/>
          </a:xfrm>
          <a:prstGeom prst="rect">
            <a:avLst/>
          </a:prstGeom>
        </p:spPr>
      </p:pic>
      <p:sp>
        <p:nvSpPr>
          <p:cNvPr id="14" name="Title 1">
            <a:extLst>
              <a:ext uri="{FF2B5EF4-FFF2-40B4-BE49-F238E27FC236}">
                <a16:creationId xmlns:a16="http://schemas.microsoft.com/office/drawing/2014/main" id="{269AE22B-D6DD-471F-B7BC-4B01C2F523AE}"/>
              </a:ext>
            </a:extLst>
          </p:cNvPr>
          <p:cNvSpPr>
            <a:spLocks noGrp="1"/>
          </p:cNvSpPr>
          <p:nvPr>
            <p:ph type="title"/>
          </p:nvPr>
        </p:nvSpPr>
        <p:spPr>
          <a:xfrm>
            <a:off x="178919" y="1701452"/>
            <a:ext cx="6715275" cy="428904"/>
          </a:xfrm>
        </p:spPr>
        <p:txBody>
          <a:bodyPr anchor="t"/>
          <a:lstStyle/>
          <a:p>
            <a:r>
              <a:rPr lang="en-US" sz="1600" dirty="0"/>
              <a:t>Browse by Topic/Cochrane Review Group</a:t>
            </a:r>
          </a:p>
        </p:txBody>
      </p:sp>
      <p:sp>
        <p:nvSpPr>
          <p:cNvPr id="15" name="Title 1">
            <a:extLst>
              <a:ext uri="{FF2B5EF4-FFF2-40B4-BE49-F238E27FC236}">
                <a16:creationId xmlns:a16="http://schemas.microsoft.com/office/drawing/2014/main" id="{8A6C7CDC-8331-41F9-B7E7-130FA02977EF}"/>
              </a:ext>
            </a:extLst>
          </p:cNvPr>
          <p:cNvSpPr txBox="1">
            <a:spLocks/>
          </p:cNvSpPr>
          <p:nvPr/>
        </p:nvSpPr>
        <p:spPr>
          <a:xfrm>
            <a:off x="178919" y="2012123"/>
            <a:ext cx="3564012" cy="1414641"/>
          </a:xfrm>
          <a:prstGeom prst="rect">
            <a:avLst/>
          </a:prstGeom>
        </p:spPr>
        <p:txBody>
          <a:bodyPr vert="horz" lIns="0" tIns="0" rIns="0" bIns="0" rtlCol="0" anchor="ctr"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sz="1600" b="0" dirty="0">
                <a:solidFill>
                  <a:schemeClr val="accent1"/>
                </a:solidFill>
              </a:rPr>
              <a:t>Readers can choose to browse or search content from specific Topics or Cochrane Review Groups across all relevant Cochrane content</a:t>
            </a:r>
          </a:p>
        </p:txBody>
      </p:sp>
      <p:sp>
        <p:nvSpPr>
          <p:cNvPr id="16" name="Title 1">
            <a:extLst>
              <a:ext uri="{FF2B5EF4-FFF2-40B4-BE49-F238E27FC236}">
                <a16:creationId xmlns:a16="http://schemas.microsoft.com/office/drawing/2014/main" id="{AE16FE6C-13C2-4A18-A736-96A640A8DA58}"/>
              </a:ext>
            </a:extLst>
          </p:cNvPr>
          <p:cNvSpPr txBox="1">
            <a:spLocks/>
          </p:cNvSpPr>
          <p:nvPr/>
        </p:nvSpPr>
        <p:spPr>
          <a:xfrm>
            <a:off x="65146" y="4184698"/>
            <a:ext cx="2624386" cy="2695003"/>
          </a:xfrm>
          <a:prstGeom prst="rect">
            <a:avLst/>
          </a:prstGeom>
        </p:spPr>
        <p:txBody>
          <a:bodyPr vert="horz" lIns="0" tIns="0" rIns="0" bIns="0" rtlCol="0" anchor="ctr"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sz="1600" dirty="0">
                <a:solidFill>
                  <a:srgbClr val="962D91"/>
                </a:solidFill>
              </a:rPr>
              <a:t>Update Classification Statuses</a:t>
            </a:r>
            <a:r>
              <a:rPr lang="en-US" sz="1600" b="0" dirty="0">
                <a:solidFill>
                  <a:srgbClr val="962D91"/>
                </a:solidFill>
              </a:rPr>
              <a:t> </a:t>
            </a:r>
            <a:br>
              <a:rPr lang="en-US" sz="1600" b="0" dirty="0">
                <a:solidFill>
                  <a:srgbClr val="962D91"/>
                </a:solidFill>
              </a:rPr>
            </a:br>
            <a:br>
              <a:rPr lang="en-US" sz="1600" b="0" dirty="0">
                <a:solidFill>
                  <a:srgbClr val="962D91"/>
                </a:solidFill>
              </a:rPr>
            </a:br>
            <a:r>
              <a:rPr lang="en-US" sz="1600" b="0" dirty="0">
                <a:solidFill>
                  <a:schemeClr val="accent1"/>
                </a:solidFill>
              </a:rPr>
              <a:t>guide readers as to whether a review is up to date, likely to be updated in future, or does not currently need updating</a:t>
            </a:r>
          </a:p>
        </p:txBody>
      </p:sp>
      <p:pic>
        <p:nvPicPr>
          <p:cNvPr id="17" name="Picture 16">
            <a:extLst>
              <a:ext uri="{FF2B5EF4-FFF2-40B4-BE49-F238E27FC236}">
                <a16:creationId xmlns:a16="http://schemas.microsoft.com/office/drawing/2014/main" id="{96CE9CF1-8D79-41CA-8B3D-13CD5C2998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36233" y="3907082"/>
            <a:ext cx="5011915" cy="2898220"/>
          </a:xfrm>
          <a:prstGeom prst="rect">
            <a:avLst/>
          </a:prstGeom>
          <a:ln>
            <a:solidFill>
              <a:schemeClr val="accent1"/>
            </a:solidFill>
          </a:ln>
        </p:spPr>
      </p:pic>
      <p:pic>
        <p:nvPicPr>
          <p:cNvPr id="18" name="Picture 17">
            <a:extLst>
              <a:ext uri="{FF2B5EF4-FFF2-40B4-BE49-F238E27FC236}">
                <a16:creationId xmlns:a16="http://schemas.microsoft.com/office/drawing/2014/main" id="{96AE78D1-259B-4DFE-A9B1-79910DF6CFC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14628" y="3803011"/>
            <a:ext cx="3548722" cy="1389197"/>
          </a:xfrm>
          <a:prstGeom prst="rect">
            <a:avLst/>
          </a:prstGeom>
          <a:ln>
            <a:solidFill>
              <a:schemeClr val="accent1"/>
            </a:solidFill>
          </a:ln>
        </p:spPr>
      </p:pic>
      <p:sp>
        <p:nvSpPr>
          <p:cNvPr id="19" name="Rectangle: Rounded Corners 18">
            <a:extLst>
              <a:ext uri="{FF2B5EF4-FFF2-40B4-BE49-F238E27FC236}">
                <a16:creationId xmlns:a16="http://schemas.microsoft.com/office/drawing/2014/main" id="{1F7A4207-A840-4B58-BEE4-54C21D407F4E}"/>
              </a:ext>
            </a:extLst>
          </p:cNvPr>
          <p:cNvSpPr/>
          <p:nvPr/>
        </p:nvSpPr>
        <p:spPr>
          <a:xfrm>
            <a:off x="8071027" y="4630273"/>
            <a:ext cx="672923" cy="103651"/>
          </a:xfrm>
          <a:prstGeom prst="roundRect">
            <a:avLst/>
          </a:prstGeom>
          <a:noFill/>
          <a:ln w="158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11EFEC2-25CD-459C-B43D-9E91016AF76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917666" y="199498"/>
            <a:ext cx="4255653" cy="3010467"/>
          </a:xfrm>
          <a:prstGeom prst="rect">
            <a:avLst/>
          </a:prstGeom>
          <a:ln>
            <a:solidFill>
              <a:schemeClr val="accent1"/>
            </a:solidFill>
          </a:ln>
        </p:spPr>
      </p:pic>
      <p:pic>
        <p:nvPicPr>
          <p:cNvPr id="21" name="Picture 20">
            <a:extLst>
              <a:ext uri="{FF2B5EF4-FFF2-40B4-BE49-F238E27FC236}">
                <a16:creationId xmlns:a16="http://schemas.microsoft.com/office/drawing/2014/main" id="{0056A677-D917-4CEE-AC3A-CCBE05132FA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491395" y="678637"/>
            <a:ext cx="4521686" cy="2844593"/>
          </a:xfrm>
          <a:prstGeom prst="rect">
            <a:avLst/>
          </a:prstGeom>
          <a:ln>
            <a:solidFill>
              <a:schemeClr val="accent1"/>
            </a:solidFill>
          </a:ln>
        </p:spPr>
      </p:pic>
      <p:pic>
        <p:nvPicPr>
          <p:cNvPr id="22" name="Picture 21">
            <a:extLst>
              <a:ext uri="{FF2B5EF4-FFF2-40B4-BE49-F238E27FC236}">
                <a16:creationId xmlns:a16="http://schemas.microsoft.com/office/drawing/2014/main" id="{C433719A-F9DA-486E-B694-4B25D24A488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014628" y="5304452"/>
            <a:ext cx="4015316" cy="1500850"/>
          </a:xfrm>
          <a:prstGeom prst="rect">
            <a:avLst/>
          </a:prstGeom>
          <a:ln>
            <a:solidFill>
              <a:schemeClr val="accent1"/>
            </a:solidFill>
          </a:ln>
        </p:spPr>
      </p:pic>
      <p:sp>
        <p:nvSpPr>
          <p:cNvPr id="23" name="Rectangle 22">
            <a:extLst>
              <a:ext uri="{FF2B5EF4-FFF2-40B4-BE49-F238E27FC236}">
                <a16:creationId xmlns:a16="http://schemas.microsoft.com/office/drawing/2014/main" id="{9B55A39E-BD72-4C22-9B76-44B3185B6B06}"/>
              </a:ext>
            </a:extLst>
          </p:cNvPr>
          <p:cNvSpPr/>
          <p:nvPr/>
        </p:nvSpPr>
        <p:spPr>
          <a:xfrm>
            <a:off x="178918" y="3553385"/>
            <a:ext cx="11727332" cy="217470"/>
          </a:xfrm>
          <a:prstGeom prst="rect">
            <a:avLst/>
          </a:prstGeom>
          <a:gradFill flip="none" rotWithShape="1">
            <a:gsLst>
              <a:gs pos="0">
                <a:schemeClr val="accent1">
                  <a:tint val="66000"/>
                  <a:satMod val="160000"/>
                  <a:alpha val="50000"/>
                </a:schemeClr>
              </a:gs>
              <a:gs pos="100000">
                <a:srgbClr val="C9CCD7">
                  <a:alpha val="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CADFF22E-622C-4D42-8E33-C55F330A1212}"/>
              </a:ext>
            </a:extLst>
          </p:cNvPr>
          <p:cNvCxnSpPr>
            <a:cxnSpLocks/>
          </p:cNvCxnSpPr>
          <p:nvPr/>
        </p:nvCxnSpPr>
        <p:spPr>
          <a:xfrm>
            <a:off x="5054862" y="4511490"/>
            <a:ext cx="30734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435BA74-2BAB-4D3A-8321-E00A9A3068F4}"/>
              </a:ext>
            </a:extLst>
          </p:cNvPr>
          <p:cNvCxnSpPr>
            <a:cxnSpLocks/>
          </p:cNvCxnSpPr>
          <p:nvPr/>
        </p:nvCxnSpPr>
        <p:spPr>
          <a:xfrm>
            <a:off x="4600367" y="5225865"/>
            <a:ext cx="7142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F71EC30-9563-416F-919A-73D723F5D7F3}"/>
              </a:ext>
            </a:extLst>
          </p:cNvPr>
          <p:cNvCxnSpPr>
            <a:cxnSpLocks/>
          </p:cNvCxnSpPr>
          <p:nvPr/>
        </p:nvCxnSpPr>
        <p:spPr>
          <a:xfrm>
            <a:off x="5005097" y="5940240"/>
            <a:ext cx="7142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F9F9314-ED00-47AB-A92B-41D8C7C730BD}"/>
              </a:ext>
            </a:extLst>
          </p:cNvPr>
          <p:cNvCxnSpPr>
            <a:cxnSpLocks/>
          </p:cNvCxnSpPr>
          <p:nvPr/>
        </p:nvCxnSpPr>
        <p:spPr>
          <a:xfrm>
            <a:off x="4864154" y="6675544"/>
            <a:ext cx="498048" cy="336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67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25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1" presetClass="entr" presetSubtype="1"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heel(1)">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1500"/>
                            </p:stCondLst>
                            <p:childTnLst>
                              <p:par>
                                <p:cTn id="52" presetID="10"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296A35-544F-47BD-A128-04AE06E5389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9736" y="1605150"/>
            <a:ext cx="4229789" cy="2344363"/>
          </a:xfrm>
          <a:prstGeom prst="rect">
            <a:avLst/>
          </a:prstGeom>
          <a:ln>
            <a:solidFill>
              <a:schemeClr val="accent1"/>
            </a:solidFill>
          </a:ln>
        </p:spPr>
      </p:pic>
      <p:sp>
        <p:nvSpPr>
          <p:cNvPr id="13" name="Title 1">
            <a:extLst>
              <a:ext uri="{FF2B5EF4-FFF2-40B4-BE49-F238E27FC236}">
                <a16:creationId xmlns:a16="http://schemas.microsoft.com/office/drawing/2014/main" id="{A6FAA9E1-EF74-4FAC-B5F8-3DCB15345FA9}"/>
              </a:ext>
            </a:extLst>
          </p:cNvPr>
          <p:cNvSpPr>
            <a:spLocks noGrp="1"/>
          </p:cNvSpPr>
          <p:nvPr>
            <p:ph type="title"/>
          </p:nvPr>
        </p:nvSpPr>
        <p:spPr>
          <a:xfrm>
            <a:off x="429874" y="1097763"/>
            <a:ext cx="8956462" cy="381477"/>
          </a:xfrm>
        </p:spPr>
        <p:txBody>
          <a:bodyPr anchor="t"/>
          <a:lstStyle/>
          <a:p>
            <a:r>
              <a:rPr lang="en-US" sz="2400" dirty="0"/>
              <a:t>Collapsible article sections</a:t>
            </a:r>
          </a:p>
        </p:txBody>
      </p:sp>
      <p:sp>
        <p:nvSpPr>
          <p:cNvPr id="14" name="Title 1">
            <a:extLst>
              <a:ext uri="{FF2B5EF4-FFF2-40B4-BE49-F238E27FC236}">
                <a16:creationId xmlns:a16="http://schemas.microsoft.com/office/drawing/2014/main" id="{6ACED221-4308-40C8-B1D0-0D44BB903DF3}"/>
              </a:ext>
            </a:extLst>
          </p:cNvPr>
          <p:cNvSpPr txBox="1">
            <a:spLocks/>
          </p:cNvSpPr>
          <p:nvPr/>
        </p:nvSpPr>
        <p:spPr>
          <a:xfrm>
            <a:off x="8212535" y="984130"/>
            <a:ext cx="3145363" cy="2395784"/>
          </a:xfrm>
          <a:prstGeom prst="rect">
            <a:avLst/>
          </a:prstGeom>
        </p:spPr>
        <p:txBody>
          <a:bodyPr vert="horz" lIns="0" tIns="0" rIns="0" bIns="0" rtlCol="0" anchor="ctr"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sz="1800" b="0" dirty="0">
                <a:solidFill>
                  <a:schemeClr val="accent1"/>
                </a:solidFill>
              </a:rPr>
              <a:t>Individual article sections can be collapsed and expanded for easier navigation of Cochrane Reviews and Protocols; ideal for mobile readers</a:t>
            </a:r>
          </a:p>
        </p:txBody>
      </p:sp>
      <p:sp>
        <p:nvSpPr>
          <p:cNvPr id="15" name="Title 1">
            <a:extLst>
              <a:ext uri="{FF2B5EF4-FFF2-40B4-BE49-F238E27FC236}">
                <a16:creationId xmlns:a16="http://schemas.microsoft.com/office/drawing/2014/main" id="{3378819D-08FD-4C03-B5BA-1E39AB802316}"/>
              </a:ext>
            </a:extLst>
          </p:cNvPr>
          <p:cNvSpPr txBox="1">
            <a:spLocks/>
          </p:cNvSpPr>
          <p:nvPr/>
        </p:nvSpPr>
        <p:spPr>
          <a:xfrm>
            <a:off x="380327" y="4389600"/>
            <a:ext cx="2477173" cy="2221273"/>
          </a:xfrm>
          <a:prstGeom prst="rect">
            <a:avLst/>
          </a:prstGeom>
        </p:spPr>
        <p:txBody>
          <a:bodyPr vert="horz" lIns="0" tIns="0" rIns="0" bIns="0" rtlCol="0" anchor="ctr"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n-US" sz="1800" dirty="0">
                <a:solidFill>
                  <a:srgbClr val="962D91"/>
                </a:solidFill>
              </a:rPr>
              <a:t>Spanish language PDFs </a:t>
            </a:r>
            <a:r>
              <a:rPr lang="en-US" sz="1800" b="0" dirty="0">
                <a:solidFill>
                  <a:schemeClr val="accent1"/>
                </a:solidFill>
              </a:rPr>
              <a:t>are now available for over 5000 Cochrane Systematic Reviews</a:t>
            </a:r>
          </a:p>
        </p:txBody>
      </p:sp>
      <p:pic>
        <p:nvPicPr>
          <p:cNvPr id="16" name="Picture 15">
            <a:extLst>
              <a:ext uri="{FF2B5EF4-FFF2-40B4-BE49-F238E27FC236}">
                <a16:creationId xmlns:a16="http://schemas.microsoft.com/office/drawing/2014/main" id="{379D36CA-29F1-47B8-933F-EA39D4337D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44368" y="3960162"/>
            <a:ext cx="2017965" cy="2805962"/>
          </a:xfrm>
          <a:prstGeom prst="rect">
            <a:avLst/>
          </a:prstGeom>
          <a:ln>
            <a:solidFill>
              <a:schemeClr val="bg2"/>
            </a:solidFill>
          </a:ln>
        </p:spPr>
      </p:pic>
      <p:pic>
        <p:nvPicPr>
          <p:cNvPr id="17" name="Picture 16">
            <a:extLst>
              <a:ext uri="{FF2B5EF4-FFF2-40B4-BE49-F238E27FC236}">
                <a16:creationId xmlns:a16="http://schemas.microsoft.com/office/drawing/2014/main" id="{21883D99-3690-4E49-AE41-D9B83681ED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57175" y="3751073"/>
            <a:ext cx="1977606" cy="2825150"/>
          </a:xfrm>
          <a:prstGeom prst="rect">
            <a:avLst/>
          </a:prstGeom>
          <a:ln>
            <a:solidFill>
              <a:schemeClr val="bg2"/>
            </a:solidFill>
          </a:ln>
        </p:spPr>
      </p:pic>
      <p:pic>
        <p:nvPicPr>
          <p:cNvPr id="18" name="Picture 17">
            <a:extLst>
              <a:ext uri="{FF2B5EF4-FFF2-40B4-BE49-F238E27FC236}">
                <a16:creationId xmlns:a16="http://schemas.microsoft.com/office/drawing/2014/main" id="{8C2B52D7-9942-41F7-8176-970BADE2ED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86087" y="3531955"/>
            <a:ext cx="2075621" cy="2841840"/>
          </a:xfrm>
          <a:prstGeom prst="rect">
            <a:avLst/>
          </a:prstGeom>
          <a:ln>
            <a:solidFill>
              <a:schemeClr val="bg2"/>
            </a:solidFill>
          </a:ln>
        </p:spPr>
      </p:pic>
      <p:pic>
        <p:nvPicPr>
          <p:cNvPr id="19" name="Picture 18">
            <a:extLst>
              <a:ext uri="{FF2B5EF4-FFF2-40B4-BE49-F238E27FC236}">
                <a16:creationId xmlns:a16="http://schemas.microsoft.com/office/drawing/2014/main" id="{20FE8242-EBDA-4DBB-89C1-832ECDC4259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3337"/>
          <a:stretch/>
        </p:blipFill>
        <p:spPr>
          <a:xfrm>
            <a:off x="3785200" y="4124741"/>
            <a:ext cx="4707962" cy="2641383"/>
          </a:xfrm>
          <a:prstGeom prst="rect">
            <a:avLst/>
          </a:prstGeom>
          <a:ln>
            <a:solidFill>
              <a:schemeClr val="accent1"/>
            </a:solidFill>
          </a:ln>
        </p:spPr>
      </p:pic>
      <p:pic>
        <p:nvPicPr>
          <p:cNvPr id="20" name="Picture 19">
            <a:extLst>
              <a:ext uri="{FF2B5EF4-FFF2-40B4-BE49-F238E27FC236}">
                <a16:creationId xmlns:a16="http://schemas.microsoft.com/office/drawing/2014/main" id="{7D484177-3017-4B0E-96C2-CDE41316240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2"/>
          <a:stretch/>
        </p:blipFill>
        <p:spPr>
          <a:xfrm>
            <a:off x="2065657" y="1686061"/>
            <a:ext cx="3875592" cy="2129326"/>
          </a:xfrm>
          <a:prstGeom prst="rect">
            <a:avLst/>
          </a:prstGeom>
          <a:ln>
            <a:solidFill>
              <a:schemeClr val="accent1"/>
            </a:solidFill>
          </a:ln>
        </p:spPr>
      </p:pic>
      <p:sp>
        <p:nvSpPr>
          <p:cNvPr id="21" name="Rectangle 20">
            <a:extLst>
              <a:ext uri="{FF2B5EF4-FFF2-40B4-BE49-F238E27FC236}">
                <a16:creationId xmlns:a16="http://schemas.microsoft.com/office/drawing/2014/main" id="{8C2E46A7-7BEC-4EB2-B99C-4056440EDEBE}"/>
              </a:ext>
            </a:extLst>
          </p:cNvPr>
          <p:cNvSpPr/>
          <p:nvPr/>
        </p:nvSpPr>
        <p:spPr>
          <a:xfrm>
            <a:off x="373161" y="4005084"/>
            <a:ext cx="8956462" cy="197340"/>
          </a:xfrm>
          <a:prstGeom prst="rect">
            <a:avLst/>
          </a:prstGeom>
          <a:gradFill flip="none" rotWithShape="1">
            <a:gsLst>
              <a:gs pos="0">
                <a:schemeClr val="accent1">
                  <a:tint val="66000"/>
                  <a:satMod val="160000"/>
                  <a:alpha val="50000"/>
                </a:schemeClr>
              </a:gs>
              <a:gs pos="100000">
                <a:srgbClr val="C9CCD7">
                  <a:alpha val="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7BFDF90-7E16-4B9E-9927-96F612433A06}"/>
              </a:ext>
            </a:extLst>
          </p:cNvPr>
          <p:cNvSpPr/>
          <p:nvPr/>
        </p:nvSpPr>
        <p:spPr>
          <a:xfrm>
            <a:off x="6743782" y="4758038"/>
            <a:ext cx="1745851" cy="1112434"/>
          </a:xfrm>
          <a:prstGeom prst="roundRect">
            <a:avLst/>
          </a:prstGeom>
          <a:noFill/>
          <a:ln w="158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20E159F-FD0C-4B4A-99A5-E6F85E7A82BE}"/>
              </a:ext>
            </a:extLst>
          </p:cNvPr>
          <p:cNvGrpSpPr/>
          <p:nvPr/>
        </p:nvGrpSpPr>
        <p:grpSpPr>
          <a:xfrm>
            <a:off x="5683105" y="903153"/>
            <a:ext cx="2256357" cy="3245993"/>
            <a:chOff x="5524800" y="1203957"/>
            <a:chExt cx="2788669" cy="3998863"/>
          </a:xfrm>
        </p:grpSpPr>
        <p:pic>
          <p:nvPicPr>
            <p:cNvPr id="25" name="Picture 24">
              <a:extLst>
                <a:ext uri="{FF2B5EF4-FFF2-40B4-BE49-F238E27FC236}">
                  <a16:creationId xmlns:a16="http://schemas.microsoft.com/office/drawing/2014/main" id="{172DC2D7-C628-4351-8533-EFC804AB7E7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005594" y="1423182"/>
              <a:ext cx="1827083" cy="2437618"/>
            </a:xfrm>
            <a:prstGeom prst="rect">
              <a:avLst/>
            </a:prstGeom>
          </p:spPr>
        </p:pic>
        <p:pic>
          <p:nvPicPr>
            <p:cNvPr id="26" name="Picture 25">
              <a:extLst>
                <a:ext uri="{FF2B5EF4-FFF2-40B4-BE49-F238E27FC236}">
                  <a16:creationId xmlns:a16="http://schemas.microsoft.com/office/drawing/2014/main" id="{D540EEF6-97C1-4C72-ACA8-A24D6E86FBD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005594" y="2569255"/>
              <a:ext cx="1827083" cy="2398330"/>
            </a:xfrm>
            <a:prstGeom prst="rect">
              <a:avLst/>
            </a:prstGeom>
          </p:spPr>
        </p:pic>
        <p:pic>
          <p:nvPicPr>
            <p:cNvPr id="27" name="Picture 26">
              <a:extLst>
                <a:ext uri="{FF2B5EF4-FFF2-40B4-BE49-F238E27FC236}">
                  <a16:creationId xmlns:a16="http://schemas.microsoft.com/office/drawing/2014/main" id="{8A1280D4-01EE-48F2-8023-E626B2DC1F5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24800" y="1203957"/>
              <a:ext cx="2788669" cy="3998863"/>
            </a:xfrm>
            <a:prstGeom prst="rect">
              <a:avLst/>
            </a:prstGeom>
          </p:spPr>
        </p:pic>
      </p:grpSp>
    </p:spTree>
    <p:extLst>
      <p:ext uri="{BB962C8B-B14F-4D97-AF65-F5344CB8AC3E}">
        <p14:creationId xmlns:p14="http://schemas.microsoft.com/office/powerpoint/2010/main" val="231617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25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1000"/>
                            </p:stCondLst>
                            <p:childTnLst>
                              <p:par>
                                <p:cTn id="29" presetID="21" presetClass="entr" presetSubtype="1" fill="hold" grpId="0" nodeType="afterEffect">
                                  <p:stCondLst>
                                    <p:cond delay="25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1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06EE217-D4C7-4C2B-98A8-75182C152340}"/>
              </a:ext>
            </a:extLst>
          </p:cNvPr>
          <p:cNvSpPr>
            <a:spLocks noGrp="1"/>
          </p:cNvSpPr>
          <p:nvPr>
            <p:ph type="title"/>
          </p:nvPr>
        </p:nvSpPr>
        <p:spPr>
          <a:xfrm>
            <a:off x="439737" y="1693050"/>
            <a:ext cx="9707392" cy="550522"/>
          </a:xfrm>
        </p:spPr>
        <p:txBody>
          <a:bodyPr/>
          <a:lstStyle/>
          <a:p>
            <a:r>
              <a:rPr lang="en-US" sz="2800" dirty="0"/>
              <a:t>Cochrane PICO search </a:t>
            </a:r>
            <a:r>
              <a:rPr lang="en-US" sz="2800" baseline="30000" dirty="0"/>
              <a:t>BETA</a:t>
            </a:r>
            <a:r>
              <a:rPr lang="en-US" sz="2800" dirty="0"/>
              <a:t>?</a:t>
            </a:r>
          </a:p>
        </p:txBody>
      </p:sp>
      <p:sp>
        <p:nvSpPr>
          <p:cNvPr id="12" name="Content Placeholder 2">
            <a:extLst>
              <a:ext uri="{FF2B5EF4-FFF2-40B4-BE49-F238E27FC236}">
                <a16:creationId xmlns:a16="http://schemas.microsoft.com/office/drawing/2014/main" id="{16CDAC88-2F4A-4256-A1EF-ED4C5EADDE69}"/>
              </a:ext>
            </a:extLst>
          </p:cNvPr>
          <p:cNvSpPr>
            <a:spLocks noGrp="1"/>
          </p:cNvSpPr>
          <p:nvPr>
            <p:ph idx="1"/>
          </p:nvPr>
        </p:nvSpPr>
        <p:spPr>
          <a:xfrm>
            <a:off x="439736" y="2411250"/>
            <a:ext cx="10375829" cy="839172"/>
          </a:xfrm>
        </p:spPr>
        <p:txBody>
          <a:bodyPr/>
          <a:lstStyle/>
          <a:p>
            <a:pPr>
              <a:spcBef>
                <a:spcPts val="534"/>
              </a:spcBef>
            </a:pPr>
            <a:r>
              <a:rPr lang="en-GB" sz="2400" dirty="0"/>
              <a:t>Cochrane Reviews are incredibly rich sources of information – but it can be hard to find evidence to match your clinical or research questions.</a:t>
            </a:r>
          </a:p>
          <a:p>
            <a:pPr>
              <a:spcBef>
                <a:spcPts val="534"/>
              </a:spcBef>
            </a:pPr>
            <a:endParaRPr lang="en-GB" sz="2400" dirty="0"/>
          </a:p>
        </p:txBody>
      </p:sp>
      <p:pic>
        <p:nvPicPr>
          <p:cNvPr id="13" name="Picture 12">
            <a:extLst>
              <a:ext uri="{FF2B5EF4-FFF2-40B4-BE49-F238E27FC236}">
                <a16:creationId xmlns:a16="http://schemas.microsoft.com/office/drawing/2014/main" id="{47B540AF-BA35-4878-B2EF-3686127B11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41" r="21091"/>
          <a:stretch/>
        </p:blipFill>
        <p:spPr>
          <a:xfrm>
            <a:off x="7924800" y="3000375"/>
            <a:ext cx="3181350" cy="3192846"/>
          </a:xfrm>
          <a:prstGeom prst="rect">
            <a:avLst/>
          </a:prstGeom>
        </p:spPr>
      </p:pic>
      <p:sp>
        <p:nvSpPr>
          <p:cNvPr id="14" name="TextBox 13">
            <a:extLst>
              <a:ext uri="{FF2B5EF4-FFF2-40B4-BE49-F238E27FC236}">
                <a16:creationId xmlns:a16="http://schemas.microsoft.com/office/drawing/2014/main" id="{3363669F-4416-4DAA-8492-C5BA66874500}"/>
              </a:ext>
            </a:extLst>
          </p:cNvPr>
          <p:cNvSpPr txBox="1"/>
          <p:nvPr/>
        </p:nvSpPr>
        <p:spPr>
          <a:xfrm>
            <a:off x="439736" y="3784086"/>
            <a:ext cx="5634573" cy="1138773"/>
          </a:xfrm>
          <a:prstGeom prst="rect">
            <a:avLst/>
          </a:prstGeom>
          <a:noFill/>
        </p:spPr>
        <p:txBody>
          <a:bodyPr wrap="square" rtlCol="0">
            <a:spAutoFit/>
          </a:bodyPr>
          <a:lstStyle/>
          <a:p>
            <a:pPr lvl="0">
              <a:spcBef>
                <a:spcPts val="534"/>
              </a:spcBef>
              <a:buClr>
                <a:srgbClr val="962D91"/>
              </a:buClr>
            </a:pPr>
            <a:r>
              <a:rPr lang="en-GB" sz="2400" spc="-20" dirty="0">
                <a:solidFill>
                  <a:srgbClr val="002D64"/>
                </a:solidFill>
                <a:latin typeface="Source Sans Pro"/>
              </a:rPr>
              <a:t>PICO Search </a:t>
            </a:r>
            <a:r>
              <a:rPr lang="en-GB" sz="2400" spc="-20" baseline="30000" dirty="0">
                <a:solidFill>
                  <a:srgbClr val="002D64"/>
                </a:solidFill>
                <a:latin typeface="Source Sans Pro"/>
              </a:rPr>
              <a:t>BETA </a:t>
            </a:r>
            <a:r>
              <a:rPr lang="en-GB" sz="2400" spc="-20" dirty="0">
                <a:solidFill>
                  <a:srgbClr val="002D64"/>
                </a:solidFill>
                <a:latin typeface="Source Sans Pro"/>
              </a:rPr>
              <a:t>makes it easier to find exactly the information you need.</a:t>
            </a:r>
            <a:endParaRPr lang="en-US" spc="-20" dirty="0">
              <a:solidFill>
                <a:srgbClr val="002D64"/>
              </a:solidFill>
              <a:latin typeface="Source Sans Pro"/>
            </a:endParaRPr>
          </a:p>
          <a:p>
            <a:endParaRPr lang="en-US" sz="2000" dirty="0"/>
          </a:p>
        </p:txBody>
      </p:sp>
    </p:spTree>
    <p:extLst>
      <p:ext uri="{BB962C8B-B14F-4D97-AF65-F5344CB8AC3E}">
        <p14:creationId xmlns:p14="http://schemas.microsoft.com/office/powerpoint/2010/main" val="1832054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8AE2339-1AB1-4375-87E8-C02C1E07030E}"/>
              </a:ext>
            </a:extLst>
          </p:cNvPr>
          <p:cNvSpPr>
            <a:spLocks noGrp="1"/>
          </p:cNvSpPr>
          <p:nvPr>
            <p:ph type="title"/>
          </p:nvPr>
        </p:nvSpPr>
        <p:spPr>
          <a:xfrm>
            <a:off x="114927" y="1055045"/>
            <a:ext cx="11417138" cy="636310"/>
          </a:xfrm>
        </p:spPr>
        <p:txBody>
          <a:bodyPr/>
          <a:lstStyle/>
          <a:p>
            <a:r>
              <a:rPr lang="en-US" sz="2800" dirty="0"/>
              <a:t>PICO search </a:t>
            </a:r>
            <a:r>
              <a:rPr lang="en-US" sz="2800" baseline="30000" dirty="0"/>
              <a:t>BETA   </a:t>
            </a:r>
            <a:r>
              <a:rPr lang="en-US" sz="2800" dirty="0"/>
              <a:t>Live on The Cochrane Library</a:t>
            </a:r>
            <a:endParaRPr lang="en-US" sz="2800" baseline="30000" dirty="0"/>
          </a:p>
        </p:txBody>
      </p:sp>
      <p:pic>
        <p:nvPicPr>
          <p:cNvPr id="9" name="Picture 8">
            <a:extLst>
              <a:ext uri="{FF2B5EF4-FFF2-40B4-BE49-F238E27FC236}">
                <a16:creationId xmlns:a16="http://schemas.microsoft.com/office/drawing/2014/main" id="{9A05C552-3453-40A6-8C29-5151B6D4C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27" y="1691355"/>
            <a:ext cx="5994381" cy="1712680"/>
          </a:xfrm>
          <a:prstGeom prst="rect">
            <a:avLst/>
          </a:prstGeom>
        </p:spPr>
      </p:pic>
      <p:pic>
        <p:nvPicPr>
          <p:cNvPr id="10" name="Picture 9">
            <a:extLst>
              <a:ext uri="{FF2B5EF4-FFF2-40B4-BE49-F238E27FC236}">
                <a16:creationId xmlns:a16="http://schemas.microsoft.com/office/drawing/2014/main" id="{B9E89900-5CAA-4059-9B24-2F26DD102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64" y="2917701"/>
            <a:ext cx="6951188" cy="3940299"/>
          </a:xfrm>
          <a:prstGeom prst="rect">
            <a:avLst/>
          </a:prstGeom>
        </p:spPr>
      </p:pic>
      <p:pic>
        <p:nvPicPr>
          <p:cNvPr id="11" name="Picture 10">
            <a:extLst>
              <a:ext uri="{FF2B5EF4-FFF2-40B4-BE49-F238E27FC236}">
                <a16:creationId xmlns:a16="http://schemas.microsoft.com/office/drawing/2014/main" id="{CCB158B5-2D75-424A-8D8B-87B28B6BB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3490" y="2671030"/>
            <a:ext cx="5945290" cy="3399737"/>
          </a:xfrm>
          <a:prstGeom prst="rect">
            <a:avLst/>
          </a:prstGeom>
        </p:spPr>
      </p:pic>
    </p:spTree>
    <p:extLst>
      <p:ext uri="{BB962C8B-B14F-4D97-AF65-F5344CB8AC3E}">
        <p14:creationId xmlns:p14="http://schemas.microsoft.com/office/powerpoint/2010/main" val="59479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a:extLst>
              <a:ext uri="{FF2B5EF4-FFF2-40B4-BE49-F238E27FC236}">
                <a16:creationId xmlns:a16="http://schemas.microsoft.com/office/drawing/2014/main" id="{1BEC1783-8416-4925-B55B-556894FEEA6F}"/>
              </a:ext>
            </a:extLst>
          </p:cNvPr>
          <p:cNvGrpSpPr/>
          <p:nvPr/>
        </p:nvGrpSpPr>
        <p:grpSpPr>
          <a:xfrm>
            <a:off x="1282263" y="1673583"/>
            <a:ext cx="10284094" cy="4670778"/>
            <a:chOff x="0" y="0"/>
            <a:chExt cx="5245496" cy="2582499"/>
          </a:xfrm>
        </p:grpSpPr>
        <p:sp>
          <p:nvSpPr>
            <p:cNvPr id="5" name="Shape">
              <a:extLst>
                <a:ext uri="{FF2B5EF4-FFF2-40B4-BE49-F238E27FC236}">
                  <a16:creationId xmlns:a16="http://schemas.microsoft.com/office/drawing/2014/main" id="{1E6BFF23-F0D0-48DD-A214-19466CB6FEA8}"/>
                </a:ext>
              </a:extLst>
            </p:cNvPr>
            <p:cNvSpPr/>
            <p:nvPr/>
          </p:nvSpPr>
          <p:spPr>
            <a:xfrm>
              <a:off x="-1" y="-1"/>
              <a:ext cx="2299845" cy="1367758"/>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6" name="Shape">
              <a:extLst>
                <a:ext uri="{FF2B5EF4-FFF2-40B4-BE49-F238E27FC236}">
                  <a16:creationId xmlns:a16="http://schemas.microsoft.com/office/drawing/2014/main" id="{16CC627B-8246-42E0-B0C2-DBEE494C2D70}"/>
                </a:ext>
              </a:extLst>
            </p:cNvPr>
            <p:cNvSpPr/>
            <p:nvPr/>
          </p:nvSpPr>
          <p:spPr>
            <a:xfrm>
              <a:off x="963062" y="1263756"/>
              <a:ext cx="809288" cy="1318744"/>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7" name="Shape">
              <a:extLst>
                <a:ext uri="{FF2B5EF4-FFF2-40B4-BE49-F238E27FC236}">
                  <a16:creationId xmlns:a16="http://schemas.microsoft.com/office/drawing/2014/main" id="{8D6E3986-1B57-4F4B-A17B-2761092E9D3A}"/>
                </a:ext>
              </a:extLst>
            </p:cNvPr>
            <p:cNvSpPr/>
            <p:nvPr/>
          </p:nvSpPr>
          <p:spPr>
            <a:xfrm>
              <a:off x="2059343" y="785419"/>
              <a:ext cx="1186395" cy="1399652"/>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8" name="Shape">
              <a:extLst>
                <a:ext uri="{FF2B5EF4-FFF2-40B4-BE49-F238E27FC236}">
                  <a16:creationId xmlns:a16="http://schemas.microsoft.com/office/drawing/2014/main" id="{4C6836A4-8000-4EE2-AA71-0E2AD240AB82}"/>
                </a:ext>
              </a:extLst>
            </p:cNvPr>
            <p:cNvSpPr/>
            <p:nvPr/>
          </p:nvSpPr>
          <p:spPr>
            <a:xfrm>
              <a:off x="4250550" y="1553120"/>
              <a:ext cx="747637" cy="798602"/>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5E6E9"/>
            </a:solidFill>
            <a:ln w="12700" cap="flat">
              <a:noFill/>
              <a:miter lim="400000"/>
            </a:ln>
            <a:effectLst/>
          </p:spPr>
          <p:txBody>
            <a:bodyPr wrap="square" lIns="0" tIns="0" rIns="0" bIns="0" numCol="1" anchor="ctr">
              <a:noAutofit/>
            </a:bodyPr>
            <a:lstStyle/>
            <a:p>
              <a:endParaRPr dirty="0"/>
            </a:p>
          </p:txBody>
        </p:sp>
        <p:sp>
          <p:nvSpPr>
            <p:cNvPr id="9" name="Shape">
              <a:extLst>
                <a:ext uri="{FF2B5EF4-FFF2-40B4-BE49-F238E27FC236}">
                  <a16:creationId xmlns:a16="http://schemas.microsoft.com/office/drawing/2014/main" id="{15566E9E-454F-4B87-9510-1D8D7C361FEC}"/>
                </a:ext>
              </a:extLst>
            </p:cNvPr>
            <p:cNvSpPr/>
            <p:nvPr/>
          </p:nvSpPr>
          <p:spPr>
            <a:xfrm>
              <a:off x="4942272" y="2180268"/>
              <a:ext cx="303225" cy="240433"/>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E5E6E9"/>
            </a:solidFill>
            <a:ln w="12700" cap="flat">
              <a:noFill/>
              <a:miter lim="400000"/>
            </a:ln>
            <a:effectLst/>
          </p:spPr>
          <p:txBody>
            <a:bodyPr wrap="square" lIns="71437" tIns="71437" rIns="71437" bIns="71437" numCol="1" anchor="ctr">
              <a:noAutofit/>
            </a:bodyPr>
            <a:lstStyle/>
            <a:p>
              <a:endParaRPr/>
            </a:p>
          </p:txBody>
        </p:sp>
        <p:sp>
          <p:nvSpPr>
            <p:cNvPr id="10" name="Shape">
              <a:extLst>
                <a:ext uri="{FF2B5EF4-FFF2-40B4-BE49-F238E27FC236}">
                  <a16:creationId xmlns:a16="http://schemas.microsoft.com/office/drawing/2014/main" id="{728D1809-E40C-483E-B889-891CCB29647D}"/>
                </a:ext>
              </a:extLst>
            </p:cNvPr>
            <p:cNvSpPr/>
            <p:nvPr/>
          </p:nvSpPr>
          <p:spPr>
            <a:xfrm>
              <a:off x="2086632" y="29527"/>
              <a:ext cx="900024" cy="808394"/>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4"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sp>
          <p:nvSpPr>
            <p:cNvPr id="11" name="Shape">
              <a:extLst>
                <a:ext uri="{FF2B5EF4-FFF2-40B4-BE49-F238E27FC236}">
                  <a16:creationId xmlns:a16="http://schemas.microsoft.com/office/drawing/2014/main" id="{A3C7C86E-3899-4379-82C6-72D341C5DC4C}"/>
                </a:ext>
              </a:extLst>
            </p:cNvPr>
            <p:cNvSpPr/>
            <p:nvPr/>
          </p:nvSpPr>
          <p:spPr>
            <a:xfrm>
              <a:off x="2758400" y="29527"/>
              <a:ext cx="2112386" cy="1667792"/>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5E6E9"/>
            </a:solidFill>
            <a:ln w="12700" cap="flat">
              <a:noFill/>
              <a:miter lim="400000"/>
            </a:ln>
            <a:effectLst/>
          </p:spPr>
          <p:txBody>
            <a:bodyPr wrap="square" lIns="0" tIns="0" rIns="0" bIns="0" numCol="1" anchor="ctr">
              <a:noAutofit/>
            </a:bodyPr>
            <a:lstStyle/>
            <a:p>
              <a:endParaRPr/>
            </a:p>
          </p:txBody>
        </p:sp>
      </p:grpSp>
      <p:sp>
        <p:nvSpPr>
          <p:cNvPr id="12" name="Title 1">
            <a:extLst>
              <a:ext uri="{FF2B5EF4-FFF2-40B4-BE49-F238E27FC236}">
                <a16:creationId xmlns:a16="http://schemas.microsoft.com/office/drawing/2014/main" id="{C93F87F1-3A6A-478F-A8E4-C70D463C8147}"/>
              </a:ext>
            </a:extLst>
          </p:cNvPr>
          <p:cNvSpPr>
            <a:spLocks noGrp="1"/>
          </p:cNvSpPr>
          <p:nvPr>
            <p:ph type="title"/>
          </p:nvPr>
        </p:nvSpPr>
        <p:spPr>
          <a:xfrm>
            <a:off x="577507" y="1318927"/>
            <a:ext cx="10988852" cy="923897"/>
          </a:xfrm>
        </p:spPr>
        <p:txBody>
          <a:bodyPr/>
          <a:lstStyle/>
          <a:p>
            <a:r>
              <a:rPr lang="en-US" sz="3200" dirty="0"/>
              <a:t>We are a volunteer-based, independent knowledge-creating organization …</a:t>
            </a:r>
          </a:p>
        </p:txBody>
      </p:sp>
      <p:sp>
        <p:nvSpPr>
          <p:cNvPr id="13" name="TextBox 12">
            <a:extLst>
              <a:ext uri="{FF2B5EF4-FFF2-40B4-BE49-F238E27FC236}">
                <a16:creationId xmlns:a16="http://schemas.microsoft.com/office/drawing/2014/main" id="{609D7817-D636-425F-8A63-D4D7036CAB39}"/>
              </a:ext>
            </a:extLst>
          </p:cNvPr>
          <p:cNvSpPr txBox="1"/>
          <p:nvPr/>
        </p:nvSpPr>
        <p:spPr>
          <a:xfrm>
            <a:off x="625643" y="2410819"/>
            <a:ext cx="11117178" cy="4308872"/>
          </a:xfrm>
          <a:prstGeom prst="rect">
            <a:avLst/>
          </a:prstGeom>
          <a:noFill/>
        </p:spPr>
        <p:txBody>
          <a:bodyPr wrap="square" rtlCol="0">
            <a:spAutoFit/>
          </a:bodyPr>
          <a:lstStyle/>
          <a:p>
            <a:pPr marL="342900" indent="-342900">
              <a:spcAft>
                <a:spcPts val="1200"/>
              </a:spcAft>
              <a:buFont typeface="Arial" charset="0"/>
              <a:buChar char="•"/>
            </a:pPr>
            <a:r>
              <a:rPr lang="en-US" sz="2400" dirty="0">
                <a:solidFill>
                  <a:srgbClr val="002D64"/>
                </a:solidFill>
                <a:latin typeface="+mj-lt"/>
              </a:rPr>
              <a:t>A global independent network of </a:t>
            </a:r>
            <a:r>
              <a:rPr lang="en-US" sz="2400">
                <a:solidFill>
                  <a:srgbClr val="002D64"/>
                </a:solidFill>
                <a:latin typeface="+mj-lt"/>
              </a:rPr>
              <a:t>over 12,600 </a:t>
            </a:r>
            <a:r>
              <a:rPr lang="en-US" sz="2400" dirty="0">
                <a:solidFill>
                  <a:srgbClr val="002D64"/>
                </a:solidFill>
                <a:latin typeface="+mj-lt"/>
              </a:rPr>
              <a:t>members </a:t>
            </a:r>
            <a:r>
              <a:rPr lang="en-US" sz="2400">
                <a:solidFill>
                  <a:srgbClr val="002D64"/>
                </a:solidFill>
                <a:latin typeface="+mj-lt"/>
              </a:rPr>
              <a:t>and 79,300 </a:t>
            </a:r>
            <a:r>
              <a:rPr lang="en-US" sz="2400" dirty="0">
                <a:solidFill>
                  <a:srgbClr val="002D64"/>
                </a:solidFill>
                <a:latin typeface="+mj-lt"/>
              </a:rPr>
              <a:t>supporters  </a:t>
            </a:r>
            <a:r>
              <a:rPr lang="en-GB" sz="2400" dirty="0">
                <a:solidFill>
                  <a:schemeClr val="tx2"/>
                </a:solidFill>
                <a:latin typeface="+mj-lt"/>
              </a:rPr>
              <a:t>from over 130 countries</a:t>
            </a:r>
          </a:p>
          <a:p>
            <a:pPr marL="342900" indent="-342900">
              <a:spcAft>
                <a:spcPts val="1200"/>
              </a:spcAft>
              <a:buFont typeface="Arial" charset="0"/>
              <a:buChar char="•"/>
            </a:pPr>
            <a:r>
              <a:rPr lang="en-GB" sz="2400" dirty="0">
                <a:solidFill>
                  <a:schemeClr val="tx2"/>
                </a:solidFill>
                <a:latin typeface="+mj-lt"/>
              </a:rPr>
              <a:t>150 </a:t>
            </a:r>
            <a:r>
              <a:rPr lang="en-GB" sz="2400" dirty="0">
                <a:solidFill>
                  <a:srgbClr val="002D64"/>
                </a:solidFill>
                <a:latin typeface="+mj-lt"/>
              </a:rPr>
              <a:t>Cochrane</a:t>
            </a:r>
            <a:r>
              <a:rPr lang="en-GB" sz="2400" dirty="0">
                <a:solidFill>
                  <a:schemeClr val="tx2"/>
                </a:solidFill>
                <a:latin typeface="+mj-lt"/>
              </a:rPr>
              <a:t> Groups employ 500+ staff (most only part-time)</a:t>
            </a:r>
          </a:p>
          <a:p>
            <a:pPr marL="342900" indent="-342900">
              <a:spcAft>
                <a:spcPts val="1200"/>
              </a:spcAft>
              <a:buFont typeface="Arial" charset="0"/>
              <a:buChar char="•"/>
            </a:pPr>
            <a:r>
              <a:rPr lang="en-GB" sz="2400" dirty="0">
                <a:solidFill>
                  <a:schemeClr val="tx2"/>
                </a:solidFill>
                <a:latin typeface="+mj-lt"/>
              </a:rPr>
              <a:t>Central Executive Team of 100 people</a:t>
            </a:r>
          </a:p>
          <a:p>
            <a:pPr marL="342900" indent="-342900">
              <a:spcAft>
                <a:spcPts val="1200"/>
              </a:spcAft>
              <a:buFont typeface="Arial" charset="0"/>
              <a:buChar char="•"/>
            </a:pPr>
            <a:r>
              <a:rPr lang="en-US" sz="2400" dirty="0">
                <a:solidFill>
                  <a:srgbClr val="002D64"/>
                </a:solidFill>
                <a:latin typeface="+mj-lt"/>
              </a:rPr>
              <a:t>We don’t pay our authors: our authors don’t pay us!</a:t>
            </a:r>
          </a:p>
          <a:p>
            <a:pPr marL="342900" indent="-342900">
              <a:spcAft>
                <a:spcPts val="1200"/>
              </a:spcAft>
              <a:buFont typeface="Arial" charset="0"/>
              <a:buChar char="•"/>
            </a:pPr>
            <a:r>
              <a:rPr lang="en-US" sz="2400" dirty="0">
                <a:solidFill>
                  <a:srgbClr val="002D64"/>
                </a:solidFill>
                <a:latin typeface="+mj-lt"/>
              </a:rPr>
              <a:t>Strictly independent – free from commercial sponsorship and other conflicts of interest – no ties to pharmaceutical &amp; commercial interests; no advertisements ...</a:t>
            </a:r>
            <a:br>
              <a:rPr lang="en-US" sz="2400" dirty="0">
                <a:solidFill>
                  <a:srgbClr val="002D64"/>
                </a:solidFill>
                <a:latin typeface="+mj-lt"/>
              </a:rPr>
            </a:br>
            <a:endParaRPr lang="en-US" sz="1600" dirty="0">
              <a:solidFill>
                <a:srgbClr val="002D64"/>
              </a:solidFill>
              <a:latin typeface="+mj-lt"/>
            </a:endParaRPr>
          </a:p>
          <a:p>
            <a:pPr algn="r">
              <a:spcAft>
                <a:spcPts val="1200"/>
              </a:spcAft>
            </a:pPr>
            <a:r>
              <a:rPr lang="en-US" sz="2400" dirty="0">
                <a:solidFill>
                  <a:srgbClr val="002D64"/>
                </a:solidFill>
              </a:rPr>
              <a:t>    </a:t>
            </a:r>
            <a:r>
              <a:rPr lang="en-US" sz="3200" b="1" dirty="0">
                <a:solidFill>
                  <a:srgbClr val="962D91"/>
                </a:solidFill>
                <a:latin typeface="+mj-lt"/>
              </a:rPr>
              <a:t>Cochrane is trusted!</a:t>
            </a:r>
          </a:p>
        </p:txBody>
      </p:sp>
    </p:spTree>
    <p:extLst>
      <p:ext uri="{BB962C8B-B14F-4D97-AF65-F5344CB8AC3E}">
        <p14:creationId xmlns:p14="http://schemas.microsoft.com/office/powerpoint/2010/main" val="2855113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E74E14-DCDE-4C90-9294-AA34407511AC}"/>
              </a:ext>
            </a:extLst>
          </p:cNvPr>
          <p:cNvSpPr txBox="1"/>
          <p:nvPr/>
        </p:nvSpPr>
        <p:spPr>
          <a:xfrm>
            <a:off x="8167627" y="542925"/>
            <a:ext cx="1909823" cy="300082"/>
          </a:xfrm>
          <a:prstGeom prst="rect">
            <a:avLst/>
          </a:prstGeom>
          <a:solidFill>
            <a:schemeClr val="bg1"/>
          </a:solidFill>
        </p:spPr>
        <p:txBody>
          <a:bodyPr wrap="square" rtlCol="0">
            <a:spAutoFit/>
          </a:bodyPr>
          <a:lstStyle/>
          <a:p>
            <a:endParaRPr lang="en-GB" sz="1350" dirty="0"/>
          </a:p>
        </p:txBody>
      </p:sp>
      <p:sp>
        <p:nvSpPr>
          <p:cNvPr id="8" name="Title 1">
            <a:extLst>
              <a:ext uri="{FF2B5EF4-FFF2-40B4-BE49-F238E27FC236}">
                <a16:creationId xmlns:a16="http://schemas.microsoft.com/office/drawing/2014/main" id="{DB4733B1-15A5-487E-9FAF-DFADC098CF19}"/>
              </a:ext>
            </a:extLst>
          </p:cNvPr>
          <p:cNvSpPr>
            <a:spLocks noGrp="1"/>
          </p:cNvSpPr>
          <p:nvPr>
            <p:ph type="title"/>
          </p:nvPr>
        </p:nvSpPr>
        <p:spPr>
          <a:xfrm>
            <a:off x="1009651" y="1788300"/>
            <a:ext cx="3440766" cy="2440800"/>
          </a:xfrm>
        </p:spPr>
        <p:txBody>
          <a:bodyPr/>
          <a:lstStyle/>
          <a:p>
            <a:r>
              <a:rPr lang="en-US" sz="4000" dirty="0">
                <a:solidFill>
                  <a:srgbClr val="962D91"/>
                </a:solidFill>
              </a:rPr>
              <a:t>Cochrane Training Website</a:t>
            </a:r>
          </a:p>
        </p:txBody>
      </p:sp>
      <p:pic>
        <p:nvPicPr>
          <p:cNvPr id="9" name="Content Placeholder 20">
            <a:extLst>
              <a:ext uri="{FF2B5EF4-FFF2-40B4-BE49-F238E27FC236}">
                <a16:creationId xmlns:a16="http://schemas.microsoft.com/office/drawing/2014/main" id="{BE6D82A3-2DCB-47F8-8B86-EBE4D4142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593" y="365355"/>
            <a:ext cx="6009457" cy="6127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164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8261" y="0"/>
            <a:ext cx="1990344" cy="6858000"/>
          </a:xfrm>
          <a:prstGeom prst="rect">
            <a:avLst/>
          </a:prstGeom>
        </p:spPr>
      </p:pic>
      <p:sp>
        <p:nvSpPr>
          <p:cNvPr id="8" name="Triangle 1">
            <a:extLst>
              <a:ext uri="{FF2B5EF4-FFF2-40B4-BE49-F238E27FC236}">
                <a16:creationId xmlns:a16="http://schemas.microsoft.com/office/drawing/2014/main" id="{FF407009-978F-473F-959B-BD33D57F357C}"/>
              </a:ext>
            </a:extLst>
          </p:cNvPr>
          <p:cNvSpPr/>
          <p:nvPr/>
        </p:nvSpPr>
        <p:spPr>
          <a:xfrm>
            <a:off x="0" y="0"/>
            <a:ext cx="12192000" cy="6858000"/>
          </a:xfrm>
          <a:prstGeom prst="triangle">
            <a:avLst>
              <a:gd name="adj" fmla="val 100000"/>
            </a:avLst>
          </a:prstGeom>
          <a:solidFill>
            <a:srgbClr val="962D91">
              <a:alpha val="27843"/>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2">
            <a:extLst>
              <a:ext uri="{FF2B5EF4-FFF2-40B4-BE49-F238E27FC236}">
                <a16:creationId xmlns:a16="http://schemas.microsoft.com/office/drawing/2014/main" id="{68F2936C-368D-4A70-859B-748C0B42A68F}"/>
              </a:ext>
            </a:extLst>
          </p:cNvPr>
          <p:cNvSpPr txBox="1">
            <a:spLocks/>
          </p:cNvSpPr>
          <p:nvPr/>
        </p:nvSpPr>
        <p:spPr>
          <a:xfrm>
            <a:off x="418410" y="1553485"/>
            <a:ext cx="6120000" cy="1051403"/>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2800" b="1" dirty="0">
                <a:solidFill>
                  <a:srgbClr val="002D64"/>
                </a:solidFill>
              </a:rPr>
              <a:t>Cochrane Interactive Learning</a:t>
            </a:r>
            <a:br>
              <a:rPr lang="en-GB" sz="2800" b="1" dirty="0">
                <a:solidFill>
                  <a:srgbClr val="962D91"/>
                </a:solidFill>
              </a:rPr>
            </a:br>
            <a:r>
              <a:rPr lang="en-GB" sz="2800" b="1" dirty="0">
                <a:solidFill>
                  <a:srgbClr val="002D64"/>
                </a:solidFill>
              </a:rPr>
              <a:t>Now available in Spanish!</a:t>
            </a:r>
          </a:p>
          <a:p>
            <a:pPr algn="ctr"/>
            <a:endParaRPr lang="en-GB" sz="2400" dirty="0">
              <a:solidFill>
                <a:srgbClr val="002D64"/>
              </a:solidFill>
            </a:endParaRPr>
          </a:p>
        </p:txBody>
      </p:sp>
      <p:pic>
        <p:nvPicPr>
          <p:cNvPr id="10" name="Picture 9">
            <a:extLst>
              <a:ext uri="{FF2B5EF4-FFF2-40B4-BE49-F238E27FC236}">
                <a16:creationId xmlns:a16="http://schemas.microsoft.com/office/drawing/2014/main" id="{4B6ECA78-BB4F-4D87-B00F-311CC9925A6F}"/>
              </a:ext>
            </a:extLst>
          </p:cNvPr>
          <p:cNvPicPr>
            <a:picLocks noChangeAspect="1"/>
          </p:cNvPicPr>
          <p:nvPr/>
        </p:nvPicPr>
        <p:blipFill rotWithShape="1">
          <a:blip r:embed="rId3">
            <a:extLst>
              <a:ext uri="{28A0092B-C50C-407E-A947-70E740481C1C}">
                <a14:useLocalDpi xmlns:a14="http://schemas.microsoft.com/office/drawing/2010/main" val="0"/>
              </a:ext>
            </a:extLst>
          </a:blip>
          <a:srcRect b="3438"/>
          <a:stretch/>
        </p:blipFill>
        <p:spPr>
          <a:xfrm>
            <a:off x="6538410" y="72276"/>
            <a:ext cx="3654282" cy="352867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216BFCC-33B2-43EA-A3FE-127D52429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26" y="2825628"/>
            <a:ext cx="3816041" cy="3811632"/>
          </a:xfrm>
          <a:prstGeom prst="rect">
            <a:avLst/>
          </a:prstGeom>
          <a:ln>
            <a:solidFill>
              <a:schemeClr val="accent1">
                <a:alpha val="10000"/>
              </a:schemeClr>
            </a:solidFill>
          </a:ln>
          <a:effectLst>
            <a:outerShdw blurRad="50800" dist="38100" dir="2700000" algn="tl" rotWithShape="0">
              <a:prstClr val="black">
                <a:alpha val="40000"/>
              </a:prstClr>
            </a:outerShdw>
          </a:effectLst>
        </p:spPr>
      </p:pic>
      <p:sp>
        <p:nvSpPr>
          <p:cNvPr id="12" name="Content Placeholder 2">
            <a:extLst>
              <a:ext uri="{FF2B5EF4-FFF2-40B4-BE49-F238E27FC236}">
                <a16:creationId xmlns:a16="http://schemas.microsoft.com/office/drawing/2014/main" id="{88DE4BCE-52BE-482A-A8A8-6FB06E96C85E}"/>
              </a:ext>
            </a:extLst>
          </p:cNvPr>
          <p:cNvSpPr txBox="1">
            <a:spLocks/>
          </p:cNvSpPr>
          <p:nvPr/>
        </p:nvSpPr>
        <p:spPr>
          <a:xfrm>
            <a:off x="4341070" y="4014281"/>
            <a:ext cx="6016839" cy="1313155"/>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rgbClr val="7030A0"/>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rgbClr val="7030A0"/>
              </a:buClr>
              <a:buFont typeface="Arial" panose="020B0604020202020204"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rgbClr val="7030A0"/>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rgbClr val="7030A0"/>
              </a:buClr>
              <a:buFont typeface="Arial" panose="020B0604020202020204"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GB" sz="3200" b="1" dirty="0">
                <a:solidFill>
                  <a:srgbClr val="002D64"/>
                </a:solidFill>
              </a:rPr>
              <a:t>Cochrane </a:t>
            </a:r>
            <a:r>
              <a:rPr lang="en-GB" sz="3200" b="1" dirty="0" err="1">
                <a:solidFill>
                  <a:srgbClr val="002D64"/>
                </a:solidFill>
              </a:rPr>
              <a:t>Formación</a:t>
            </a:r>
            <a:r>
              <a:rPr lang="en-GB" sz="3200" b="1" dirty="0">
                <a:solidFill>
                  <a:srgbClr val="002D64"/>
                </a:solidFill>
              </a:rPr>
              <a:t> </a:t>
            </a:r>
            <a:r>
              <a:rPr lang="en-GB" sz="3200" b="1" dirty="0" err="1">
                <a:solidFill>
                  <a:srgbClr val="002D64"/>
                </a:solidFill>
              </a:rPr>
              <a:t>Interactiva</a:t>
            </a:r>
            <a:r>
              <a:rPr lang="en-GB" sz="3200" b="1" dirty="0">
                <a:solidFill>
                  <a:srgbClr val="002D64"/>
                </a:solidFill>
              </a:rPr>
              <a:t> </a:t>
            </a:r>
            <a:br>
              <a:rPr lang="en-GB" sz="3200" b="1" dirty="0">
                <a:solidFill>
                  <a:srgbClr val="962D91"/>
                </a:solidFill>
              </a:rPr>
            </a:br>
            <a:r>
              <a:rPr lang="en-GB" sz="3200" b="1" dirty="0">
                <a:solidFill>
                  <a:srgbClr val="002D64"/>
                </a:solidFill>
              </a:rPr>
              <a:t>¡</a:t>
            </a:r>
            <a:r>
              <a:rPr lang="en-GB" sz="3200" b="1" dirty="0" err="1">
                <a:solidFill>
                  <a:srgbClr val="002D64"/>
                </a:solidFill>
              </a:rPr>
              <a:t>Ahora</a:t>
            </a:r>
            <a:r>
              <a:rPr lang="en-GB" sz="3200" b="1" dirty="0">
                <a:solidFill>
                  <a:srgbClr val="002D64"/>
                </a:solidFill>
              </a:rPr>
              <a:t> disponible </a:t>
            </a:r>
            <a:r>
              <a:rPr lang="en-GB" sz="3200" b="1" dirty="0" err="1">
                <a:solidFill>
                  <a:srgbClr val="002D64"/>
                </a:solidFill>
              </a:rPr>
              <a:t>en</a:t>
            </a:r>
            <a:r>
              <a:rPr lang="en-GB" sz="3200" b="1" dirty="0">
                <a:solidFill>
                  <a:srgbClr val="002D64"/>
                </a:solidFill>
              </a:rPr>
              <a:t> </a:t>
            </a:r>
            <a:r>
              <a:rPr lang="en-GB" sz="3200" b="1" dirty="0" err="1">
                <a:solidFill>
                  <a:srgbClr val="002D64"/>
                </a:solidFill>
              </a:rPr>
              <a:t>español</a:t>
            </a:r>
            <a:r>
              <a:rPr lang="en-GB" sz="3200" b="1" dirty="0">
                <a:solidFill>
                  <a:srgbClr val="002D64"/>
                </a:solidFill>
              </a:rPr>
              <a:t>!</a:t>
            </a:r>
          </a:p>
          <a:p>
            <a:pPr algn="ctr"/>
            <a:r>
              <a:rPr lang="en-GB" sz="1800" dirty="0" err="1">
                <a:solidFill>
                  <a:srgbClr val="002D64"/>
                </a:solidFill>
              </a:rPr>
              <a:t>training.cochrane.org</a:t>
            </a:r>
            <a:r>
              <a:rPr lang="en-GB" sz="1800" dirty="0">
                <a:solidFill>
                  <a:srgbClr val="002D64"/>
                </a:solidFill>
              </a:rPr>
              <a:t>/es/</a:t>
            </a:r>
            <a:r>
              <a:rPr lang="en-GB" sz="1800" dirty="0" err="1">
                <a:solidFill>
                  <a:srgbClr val="002D64"/>
                </a:solidFill>
              </a:rPr>
              <a:t>interactivelearning</a:t>
            </a:r>
            <a:endParaRPr lang="en-GB" sz="1800" b="1" dirty="0">
              <a:solidFill>
                <a:srgbClr val="002D64"/>
              </a:solidFill>
            </a:endParaRPr>
          </a:p>
        </p:txBody>
      </p:sp>
      <p:pic>
        <p:nvPicPr>
          <p:cNvPr id="13" name="Picture 12">
            <a:extLst>
              <a:ext uri="{FF2B5EF4-FFF2-40B4-BE49-F238E27FC236}">
                <a16:creationId xmlns:a16="http://schemas.microsoft.com/office/drawing/2014/main" id="{CA6034BC-A80D-4D53-8069-85DED013E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0061" y="5740765"/>
            <a:ext cx="3596400" cy="896495"/>
          </a:xfrm>
          <a:prstGeom prst="rect">
            <a:avLst/>
          </a:prstGeom>
        </p:spPr>
      </p:pic>
      <p:sp>
        <p:nvSpPr>
          <p:cNvPr id="14" name="Rectangle 13">
            <a:extLst>
              <a:ext uri="{FF2B5EF4-FFF2-40B4-BE49-F238E27FC236}">
                <a16:creationId xmlns:a16="http://schemas.microsoft.com/office/drawing/2014/main" id="{B67936CC-999F-4A08-A5A5-1673B3DA8C98}"/>
              </a:ext>
            </a:extLst>
          </p:cNvPr>
          <p:cNvSpPr/>
          <p:nvPr/>
        </p:nvSpPr>
        <p:spPr>
          <a:xfrm>
            <a:off x="354226" y="304349"/>
            <a:ext cx="3847441" cy="8838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4">
            <a:extLst>
              <a:ext uri="{FF2B5EF4-FFF2-40B4-BE49-F238E27FC236}">
                <a16:creationId xmlns:a16="http://schemas.microsoft.com/office/drawing/2014/main" id="{C02602C3-BE20-4A40-AE50-F7632F1228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969" y="304349"/>
            <a:ext cx="3597463" cy="716284"/>
          </a:xfrm>
          <a:prstGeom prst="rect">
            <a:avLst/>
          </a:prstGeom>
        </p:spPr>
      </p:pic>
    </p:spTree>
    <p:extLst>
      <p:ext uri="{BB962C8B-B14F-4D97-AF65-F5344CB8AC3E}">
        <p14:creationId xmlns:p14="http://schemas.microsoft.com/office/powerpoint/2010/main" val="1645494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2220" y="0"/>
            <a:ext cx="1990344" cy="6858000"/>
          </a:xfrm>
          <a:prstGeom prst="rect">
            <a:avLst/>
          </a:prstGeom>
        </p:spPr>
      </p:pic>
      <p:sp>
        <p:nvSpPr>
          <p:cNvPr id="9" name="Title 1">
            <a:extLst>
              <a:ext uri="{FF2B5EF4-FFF2-40B4-BE49-F238E27FC236}">
                <a16:creationId xmlns:a16="http://schemas.microsoft.com/office/drawing/2014/main" id="{B2871712-1196-4A23-BCB1-C424011F1AB7}"/>
              </a:ext>
            </a:extLst>
          </p:cNvPr>
          <p:cNvSpPr>
            <a:spLocks noGrp="1"/>
          </p:cNvSpPr>
          <p:nvPr>
            <p:ph type="title"/>
          </p:nvPr>
        </p:nvSpPr>
        <p:spPr>
          <a:xfrm>
            <a:off x="377883" y="1243119"/>
            <a:ext cx="6358499" cy="873338"/>
          </a:xfrm>
        </p:spPr>
        <p:txBody>
          <a:bodyPr/>
          <a:lstStyle/>
          <a:p>
            <a:r>
              <a:rPr lang="en-GB" dirty="0">
                <a:solidFill>
                  <a:srgbClr val="962D91"/>
                </a:solidFill>
              </a:rPr>
              <a:t>Cochrane Evidence Essentials</a:t>
            </a:r>
          </a:p>
        </p:txBody>
      </p:sp>
      <p:sp>
        <p:nvSpPr>
          <p:cNvPr id="10" name="Content Placeholder 2">
            <a:extLst>
              <a:ext uri="{FF2B5EF4-FFF2-40B4-BE49-F238E27FC236}">
                <a16:creationId xmlns:a16="http://schemas.microsoft.com/office/drawing/2014/main" id="{FE5EEAAA-2CAB-413F-8447-27F7E43FCD6B}"/>
              </a:ext>
            </a:extLst>
          </p:cNvPr>
          <p:cNvSpPr txBox="1">
            <a:spLocks/>
          </p:cNvSpPr>
          <p:nvPr/>
        </p:nvSpPr>
        <p:spPr>
          <a:xfrm>
            <a:off x="375821" y="2435568"/>
            <a:ext cx="5564604" cy="3831881"/>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buClr>
                <a:srgbClr val="7030A0"/>
              </a:buClr>
              <a:buFont typeface="Arial" pitchFamily="34" charset="0"/>
              <a:buChar char="•"/>
            </a:pPr>
            <a:r>
              <a:rPr lang="en-GB" sz="2100" dirty="0"/>
              <a:t>New suite of four online learning modules, free to all users</a:t>
            </a:r>
          </a:p>
          <a:p>
            <a:pPr marL="257175" indent="-257175">
              <a:buClr>
                <a:srgbClr val="7030A0"/>
              </a:buClr>
              <a:buFont typeface="Arial" pitchFamily="34" charset="0"/>
              <a:buChar char="•"/>
            </a:pPr>
            <a:r>
              <a:rPr lang="en-GB" sz="2100" dirty="0"/>
              <a:t>Introducing evidence based medicine, clinical trials and systematic reviews</a:t>
            </a:r>
          </a:p>
          <a:p>
            <a:pPr marL="257175" indent="-257175">
              <a:buClr>
                <a:srgbClr val="7030A0"/>
              </a:buClr>
              <a:buFont typeface="Arial" pitchFamily="34" charset="0"/>
              <a:buChar char="•"/>
            </a:pPr>
            <a:r>
              <a:rPr lang="en-GB" sz="2100" dirty="0"/>
              <a:t>Co-produced with consumers </a:t>
            </a:r>
          </a:p>
          <a:p>
            <a:pPr marL="257175" indent="-257175">
              <a:buClr>
                <a:srgbClr val="7030A0"/>
              </a:buClr>
              <a:buFont typeface="Arial" pitchFamily="34" charset="0"/>
              <a:buChar char="•"/>
            </a:pPr>
            <a:r>
              <a:rPr lang="en-GB" sz="2100" dirty="0"/>
              <a:t>Told through the story of Eleni, a fictional consumer</a:t>
            </a:r>
          </a:p>
          <a:p>
            <a:pPr marL="257175" indent="-257175">
              <a:buClr>
                <a:srgbClr val="7030A0"/>
              </a:buClr>
              <a:buFont typeface="Arial" pitchFamily="34" charset="0"/>
              <a:buChar char="•"/>
            </a:pPr>
            <a:r>
              <a:rPr lang="en-GB" sz="2100" dirty="0"/>
              <a:t>Plans for 2020</a:t>
            </a:r>
            <a:r>
              <a:rPr lang="en-GB" sz="2100" i="1" dirty="0"/>
              <a:t>: </a:t>
            </a:r>
            <a:r>
              <a:rPr lang="en-GB" sz="2100" dirty="0"/>
              <a:t>accompanying workshop materials for trainers</a:t>
            </a:r>
          </a:p>
        </p:txBody>
      </p:sp>
      <p:pic>
        <p:nvPicPr>
          <p:cNvPr id="11" name="Picture 10">
            <a:extLst>
              <a:ext uri="{FF2B5EF4-FFF2-40B4-BE49-F238E27FC236}">
                <a16:creationId xmlns:a16="http://schemas.microsoft.com/office/drawing/2014/main" id="{BC004CCA-2B90-4D77-A8B7-FC60DD3E9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8248" y="546749"/>
            <a:ext cx="5012451" cy="2596501"/>
          </a:xfrm>
          <a:prstGeom prst="rect">
            <a:avLst/>
          </a:prstGeom>
        </p:spPr>
      </p:pic>
      <p:pic>
        <p:nvPicPr>
          <p:cNvPr id="12" name="Picture 11">
            <a:extLst>
              <a:ext uri="{FF2B5EF4-FFF2-40B4-BE49-F238E27FC236}">
                <a16:creationId xmlns:a16="http://schemas.microsoft.com/office/drawing/2014/main" id="{485ED6BC-842C-498D-AAF4-A108AA02A358}"/>
              </a:ext>
            </a:extLst>
          </p:cNvPr>
          <p:cNvPicPr>
            <a:picLocks noChangeAspect="1"/>
          </p:cNvPicPr>
          <p:nvPr/>
        </p:nvPicPr>
        <p:blipFill rotWithShape="1">
          <a:blip r:embed="rId4">
            <a:extLst>
              <a:ext uri="{28A0092B-C50C-407E-A947-70E740481C1C}">
                <a14:useLocalDpi xmlns:a14="http://schemas.microsoft.com/office/drawing/2010/main" val="0"/>
              </a:ext>
            </a:extLst>
          </a:blip>
          <a:srcRect t="13622"/>
          <a:stretch/>
        </p:blipFill>
        <p:spPr>
          <a:xfrm>
            <a:off x="6844977" y="3428999"/>
            <a:ext cx="5145721" cy="2942405"/>
          </a:xfrm>
          <a:prstGeom prst="rect">
            <a:avLst/>
          </a:prstGeom>
        </p:spPr>
      </p:pic>
      <p:sp>
        <p:nvSpPr>
          <p:cNvPr id="13" name="Title 1">
            <a:extLst>
              <a:ext uri="{FF2B5EF4-FFF2-40B4-BE49-F238E27FC236}">
                <a16:creationId xmlns:a16="http://schemas.microsoft.com/office/drawing/2014/main" id="{6D1D28EA-50F7-491F-B40B-9935B4D1FEF3}"/>
              </a:ext>
            </a:extLst>
          </p:cNvPr>
          <p:cNvSpPr txBox="1">
            <a:spLocks/>
          </p:cNvSpPr>
          <p:nvPr/>
        </p:nvSpPr>
        <p:spPr>
          <a:xfrm>
            <a:off x="6443520" y="6389205"/>
            <a:ext cx="4333429" cy="386306"/>
          </a:xfrm>
          <a:prstGeom prst="rect">
            <a:avLst/>
          </a:prstGeom>
          <a:noFill/>
        </p:spPr>
        <p:txBody>
          <a:bodyPr vert="horz" lIns="0" tIns="0" rIns="0" bIns="0" rtlCol="0" anchor="ctr" anchorCtr="0">
            <a:noAutofit/>
          </a:bodyPr>
          <a:lstStyle>
            <a:lvl1pPr algn="l" defTabSz="914400" rtl="0" eaLnBrk="1" latinLnBrk="0" hangingPunct="1">
              <a:spcBef>
                <a:spcPct val="0"/>
              </a:spcBef>
              <a:buNone/>
              <a:defRPr sz="3600" b="1" kern="1200" spc="-40" baseline="0">
                <a:solidFill>
                  <a:srgbClr val="7030A0"/>
                </a:solidFill>
                <a:latin typeface="+mj-lt"/>
                <a:ea typeface="+mj-ea"/>
                <a:cs typeface="+mj-cs"/>
              </a:defRPr>
            </a:lvl1pPr>
          </a:lstStyle>
          <a:p>
            <a:pPr algn="ctr"/>
            <a:r>
              <a:rPr lang="en-GB" sz="1650" dirty="0" err="1">
                <a:solidFill>
                  <a:srgbClr val="962D91"/>
                </a:solidFill>
              </a:rPr>
              <a:t>training.cochrane.org</a:t>
            </a:r>
            <a:r>
              <a:rPr lang="en-GB" sz="1650" dirty="0">
                <a:solidFill>
                  <a:srgbClr val="962D91"/>
                </a:solidFill>
              </a:rPr>
              <a:t>/essentials</a:t>
            </a:r>
          </a:p>
        </p:txBody>
      </p:sp>
    </p:spTree>
    <p:extLst>
      <p:ext uri="{BB962C8B-B14F-4D97-AF65-F5344CB8AC3E}">
        <p14:creationId xmlns:p14="http://schemas.microsoft.com/office/powerpoint/2010/main" val="22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8262" y="0"/>
            <a:ext cx="1990344" cy="6858000"/>
          </a:xfrm>
          <a:prstGeom prst="rect">
            <a:avLst/>
          </a:prstGeom>
        </p:spPr>
      </p:pic>
      <p:sp>
        <p:nvSpPr>
          <p:cNvPr id="9" name="Content Placeholder 2">
            <a:extLst>
              <a:ext uri="{FF2B5EF4-FFF2-40B4-BE49-F238E27FC236}">
                <a16:creationId xmlns:a16="http://schemas.microsoft.com/office/drawing/2014/main" id="{DE45C622-EA07-40A9-A029-6C3F76454FB3}"/>
              </a:ext>
            </a:extLst>
          </p:cNvPr>
          <p:cNvSpPr txBox="1">
            <a:spLocks/>
          </p:cNvSpPr>
          <p:nvPr/>
        </p:nvSpPr>
        <p:spPr>
          <a:xfrm>
            <a:off x="76402" y="4810125"/>
            <a:ext cx="11632663" cy="1998661"/>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buClr>
                <a:srgbClr val="7030A0"/>
              </a:buClr>
              <a:buFont typeface="Arial" pitchFamily="34" charset="0"/>
              <a:buChar char="•"/>
            </a:pPr>
            <a:r>
              <a:rPr lang="en-GB" dirty="0">
                <a:solidFill>
                  <a:srgbClr val="FF0000"/>
                </a:solidFill>
              </a:rPr>
              <a:t>*New* </a:t>
            </a:r>
            <a:r>
              <a:rPr lang="en-GB" dirty="0"/>
              <a:t>Training Support Programme including:</a:t>
            </a:r>
          </a:p>
          <a:p>
            <a:pPr marL="257175" indent="-257175">
              <a:buClr>
                <a:srgbClr val="7030A0"/>
              </a:buClr>
              <a:buFont typeface="Arial" pitchFamily="34" charset="0"/>
              <a:buChar char="•"/>
            </a:pPr>
            <a:r>
              <a:rPr lang="en-GB" dirty="0"/>
              <a:t>Train-the-trainer workshop: improving and enhancing pedagogical skills for Cochrane’s Trainers</a:t>
            </a:r>
          </a:p>
          <a:p>
            <a:pPr marL="257175" indent="-257175">
              <a:buClr>
                <a:srgbClr val="7030A0"/>
              </a:buClr>
              <a:buFont typeface="Arial" pitchFamily="34" charset="0"/>
              <a:buChar char="•"/>
            </a:pPr>
            <a:r>
              <a:rPr lang="en-GB" dirty="0"/>
              <a:t>Online training skills course (2020)</a:t>
            </a:r>
          </a:p>
          <a:p>
            <a:pPr marL="257175" indent="-257175">
              <a:buClr>
                <a:srgbClr val="7030A0"/>
              </a:buClr>
              <a:buFont typeface="Arial" pitchFamily="34" charset="0"/>
              <a:buChar char="•"/>
            </a:pPr>
            <a:r>
              <a:rPr lang="en-GB" dirty="0"/>
              <a:t>Latest methodological training materials: updated standard author training materials (2020)</a:t>
            </a:r>
          </a:p>
        </p:txBody>
      </p:sp>
      <p:pic>
        <p:nvPicPr>
          <p:cNvPr id="10" name="Picture 9">
            <a:extLst>
              <a:ext uri="{FF2B5EF4-FFF2-40B4-BE49-F238E27FC236}">
                <a16:creationId xmlns:a16="http://schemas.microsoft.com/office/drawing/2014/main" id="{14E89CE9-309F-4C05-842E-820C94DA3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4572457"/>
          </a:xfrm>
          <a:prstGeom prst="rect">
            <a:avLst/>
          </a:prstGeom>
        </p:spPr>
      </p:pic>
    </p:spTree>
    <p:extLst>
      <p:ext uri="{BB962C8B-B14F-4D97-AF65-F5344CB8AC3E}">
        <p14:creationId xmlns:p14="http://schemas.microsoft.com/office/powerpoint/2010/main" val="612417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1CDA3D7-8BF2-4371-8DF9-9F830B0EA420}"/>
              </a:ext>
            </a:extLst>
          </p:cNvPr>
          <p:cNvSpPr txBox="1"/>
          <p:nvPr/>
        </p:nvSpPr>
        <p:spPr>
          <a:xfrm>
            <a:off x="2743201" y="474949"/>
            <a:ext cx="1862184" cy="552870"/>
          </a:xfrm>
          <a:prstGeom prst="rect">
            <a:avLst/>
          </a:prstGeom>
          <a:solidFill>
            <a:schemeClr val="bg1"/>
          </a:solidFill>
        </p:spPr>
        <p:txBody>
          <a:bodyPr wrap="square" rtlCol="0">
            <a:spAutoFit/>
          </a:bodyPr>
          <a:lstStyle/>
          <a:p>
            <a:endParaRPr lang="en-US" sz="135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4487" y="0"/>
            <a:ext cx="1990344" cy="6858000"/>
          </a:xfrm>
          <a:prstGeom prst="rect">
            <a:avLst/>
          </a:prstGeom>
        </p:spPr>
      </p:pic>
      <p:sp>
        <p:nvSpPr>
          <p:cNvPr id="14" name="TextBox 13">
            <a:extLst>
              <a:ext uri="{FF2B5EF4-FFF2-40B4-BE49-F238E27FC236}">
                <a16:creationId xmlns:a16="http://schemas.microsoft.com/office/drawing/2014/main" id="{E8F61933-E167-4478-A494-D343D7E8E81A}"/>
              </a:ext>
            </a:extLst>
          </p:cNvPr>
          <p:cNvSpPr txBox="1"/>
          <p:nvPr/>
        </p:nvSpPr>
        <p:spPr>
          <a:xfrm>
            <a:off x="1429475" y="199268"/>
            <a:ext cx="1640711" cy="300082"/>
          </a:xfrm>
          <a:prstGeom prst="rect">
            <a:avLst/>
          </a:prstGeom>
          <a:solidFill>
            <a:schemeClr val="bg1"/>
          </a:solidFill>
        </p:spPr>
        <p:txBody>
          <a:bodyPr wrap="square" rtlCol="0">
            <a:spAutoFit/>
          </a:bodyPr>
          <a:lstStyle/>
          <a:p>
            <a:endParaRPr lang="en-US" sz="1350"/>
          </a:p>
        </p:txBody>
      </p:sp>
      <p:sp>
        <p:nvSpPr>
          <p:cNvPr id="15" name="Content Placeholder 2">
            <a:extLst>
              <a:ext uri="{FF2B5EF4-FFF2-40B4-BE49-F238E27FC236}">
                <a16:creationId xmlns:a16="http://schemas.microsoft.com/office/drawing/2014/main" id="{9FD5EF57-B8FF-47D6-B3D9-1A8E43CBD5A7}"/>
              </a:ext>
            </a:extLst>
          </p:cNvPr>
          <p:cNvSpPr txBox="1">
            <a:spLocks/>
          </p:cNvSpPr>
          <p:nvPr/>
        </p:nvSpPr>
        <p:spPr>
          <a:xfrm>
            <a:off x="4160107" y="2081351"/>
            <a:ext cx="5831617" cy="3688558"/>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rgbClr val="7030A0"/>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rgbClr val="7030A0"/>
              </a:buClr>
              <a:buFont typeface="Arial" panose="020B0604020202020204"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rgbClr val="7030A0"/>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rgbClr val="7030A0"/>
              </a:buClr>
              <a:buFont typeface="Arial" panose="020B0604020202020204"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a:buClr>
                <a:srgbClr val="7030A0"/>
              </a:buClr>
              <a:buFont typeface="Arial" panose="020B0604020202020204" pitchFamily="34" charset="0"/>
              <a:buChar char="•"/>
            </a:pPr>
            <a:r>
              <a:rPr lang="en-GB" sz="2400" dirty="0"/>
              <a:t>Flagship webinar programme on methods, tools and current issues</a:t>
            </a:r>
          </a:p>
          <a:p>
            <a:pPr marL="257175" indent="-257175">
              <a:buClr>
                <a:srgbClr val="7030A0"/>
              </a:buClr>
              <a:buFont typeface="Arial" panose="020B0604020202020204" pitchFamily="34" charset="0"/>
              <a:buChar char="•"/>
            </a:pPr>
            <a:r>
              <a:rPr lang="en-GB" sz="2400" dirty="0">
                <a:solidFill>
                  <a:srgbClr val="FF0000"/>
                </a:solidFill>
              </a:rPr>
              <a:t>*New* </a:t>
            </a:r>
            <a:r>
              <a:rPr lang="en-GB" sz="2400" dirty="0"/>
              <a:t>in 2020: webinar series’ on:</a:t>
            </a:r>
          </a:p>
          <a:p>
            <a:pPr marL="521879" lvl="2" indent="-257175">
              <a:spcBef>
                <a:spcPts val="450"/>
              </a:spcBef>
            </a:pPr>
            <a:r>
              <a:rPr lang="en-GB" sz="2000" dirty="0"/>
              <a:t>knowledge translation</a:t>
            </a:r>
          </a:p>
          <a:p>
            <a:pPr marL="521879" lvl="2" indent="-257175">
              <a:spcBef>
                <a:spcPts val="450"/>
              </a:spcBef>
            </a:pPr>
            <a:r>
              <a:rPr lang="en-GB" sz="2000" dirty="0"/>
              <a:t>network meta-analysis</a:t>
            </a:r>
          </a:p>
          <a:p>
            <a:pPr marL="257175" indent="-257175">
              <a:buClr>
                <a:srgbClr val="7030A0"/>
              </a:buClr>
              <a:buFont typeface="Arial" panose="020B0604020202020204" pitchFamily="34" charset="0"/>
              <a:buChar char="•"/>
            </a:pPr>
            <a:r>
              <a:rPr lang="en-GB" sz="2400" dirty="0">
                <a:solidFill>
                  <a:srgbClr val="FF0000"/>
                </a:solidFill>
              </a:rPr>
              <a:t>*New* </a:t>
            </a:r>
            <a:r>
              <a:rPr lang="en-GB" sz="2400" dirty="0"/>
              <a:t>in 2020: learner-driven format, </a:t>
            </a:r>
            <a:r>
              <a:rPr lang="en-GB" sz="2400" i="1" dirty="0"/>
              <a:t>‘An hour with…’</a:t>
            </a:r>
          </a:p>
          <a:p>
            <a:pPr marL="257175" indent="-257175">
              <a:buClr>
                <a:srgbClr val="7030A0"/>
              </a:buClr>
              <a:buFont typeface="Arial" panose="020B0604020202020204" pitchFamily="34" charset="0"/>
              <a:buChar char="•"/>
            </a:pPr>
            <a:endParaRPr lang="en-GB" sz="2400" i="1" dirty="0"/>
          </a:p>
          <a:p>
            <a:pPr>
              <a:buClr>
                <a:srgbClr val="7030A0"/>
              </a:buClr>
            </a:pPr>
            <a:r>
              <a:rPr lang="en-GB" b="1" dirty="0" err="1">
                <a:solidFill>
                  <a:srgbClr val="962D91"/>
                </a:solidFill>
              </a:rPr>
              <a:t>training.cochrane.org</a:t>
            </a:r>
            <a:r>
              <a:rPr lang="en-GB" b="1" dirty="0">
                <a:solidFill>
                  <a:srgbClr val="962D91"/>
                </a:solidFill>
              </a:rPr>
              <a:t>/</a:t>
            </a:r>
            <a:r>
              <a:rPr lang="en-GB" b="1" dirty="0" err="1">
                <a:solidFill>
                  <a:srgbClr val="962D91"/>
                </a:solidFill>
              </a:rPr>
              <a:t>cochrane</a:t>
            </a:r>
            <a:r>
              <a:rPr lang="en-GB" b="1" dirty="0">
                <a:solidFill>
                  <a:srgbClr val="962D91"/>
                </a:solidFill>
              </a:rPr>
              <a:t>-learning-live</a:t>
            </a:r>
          </a:p>
          <a:p>
            <a:pPr marL="257175" indent="-257175">
              <a:buClr>
                <a:srgbClr val="7030A0"/>
              </a:buClr>
              <a:buFont typeface="Arial" panose="020B0604020202020204" pitchFamily="34" charset="0"/>
              <a:buChar char="•"/>
            </a:pPr>
            <a:endParaRPr lang="en-GB" sz="2400" dirty="0"/>
          </a:p>
        </p:txBody>
      </p:sp>
      <p:sp>
        <p:nvSpPr>
          <p:cNvPr id="16" name="Title 1">
            <a:extLst>
              <a:ext uri="{FF2B5EF4-FFF2-40B4-BE49-F238E27FC236}">
                <a16:creationId xmlns:a16="http://schemas.microsoft.com/office/drawing/2014/main" id="{E52057E6-CA89-42CD-A176-9D413CCAAFE5}"/>
              </a:ext>
            </a:extLst>
          </p:cNvPr>
          <p:cNvSpPr>
            <a:spLocks noGrp="1"/>
          </p:cNvSpPr>
          <p:nvPr>
            <p:ph type="title"/>
          </p:nvPr>
        </p:nvSpPr>
        <p:spPr>
          <a:xfrm>
            <a:off x="4160107" y="651874"/>
            <a:ext cx="6602417" cy="872433"/>
          </a:xfrm>
        </p:spPr>
        <p:txBody>
          <a:bodyPr/>
          <a:lstStyle/>
          <a:p>
            <a:r>
              <a:rPr lang="en-GB" sz="4000" dirty="0">
                <a:solidFill>
                  <a:srgbClr val="962D91"/>
                </a:solidFill>
              </a:rPr>
              <a:t>Cochrane Learning Live</a:t>
            </a:r>
          </a:p>
        </p:txBody>
      </p:sp>
      <p:pic>
        <p:nvPicPr>
          <p:cNvPr id="17" name="Picture 16">
            <a:extLst>
              <a:ext uri="{FF2B5EF4-FFF2-40B4-BE49-F238E27FC236}">
                <a16:creationId xmlns:a16="http://schemas.microsoft.com/office/drawing/2014/main" id="{02B714B2-1E97-44EC-A298-63C70B324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882"/>
          <a:stretch/>
        </p:blipFill>
        <p:spPr>
          <a:xfrm>
            <a:off x="0" y="0"/>
            <a:ext cx="3409949" cy="6884297"/>
          </a:xfrm>
          <a:prstGeom prst="rect">
            <a:avLst/>
          </a:prstGeom>
          <a:ln>
            <a:solidFill>
              <a:schemeClr val="accent1">
                <a:alpha val="21000"/>
              </a:schemeClr>
            </a:solidFill>
          </a:ln>
        </p:spPr>
      </p:pic>
    </p:spTree>
    <p:extLst>
      <p:ext uri="{BB962C8B-B14F-4D97-AF65-F5344CB8AC3E}">
        <p14:creationId xmlns:p14="http://schemas.microsoft.com/office/powerpoint/2010/main" val="1546185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DD71A07-AF87-406B-AED4-94980516AC87}"/>
              </a:ext>
            </a:extLst>
          </p:cNvPr>
          <p:cNvSpPr>
            <a:spLocks noGrp="1"/>
          </p:cNvSpPr>
          <p:nvPr>
            <p:ph type="title"/>
          </p:nvPr>
        </p:nvSpPr>
        <p:spPr>
          <a:xfrm>
            <a:off x="515937" y="1265452"/>
            <a:ext cx="7270879" cy="474629"/>
          </a:xfrm>
        </p:spPr>
        <p:txBody>
          <a:bodyPr/>
          <a:lstStyle/>
          <a:p>
            <a:r>
              <a:rPr lang="en-US" dirty="0"/>
              <a:t>Cochrane Early Career Professionals</a:t>
            </a:r>
          </a:p>
        </p:txBody>
      </p:sp>
      <p:pic>
        <p:nvPicPr>
          <p:cNvPr id="9" name="Picture 8">
            <a:extLst>
              <a:ext uri="{FF2B5EF4-FFF2-40B4-BE49-F238E27FC236}">
                <a16:creationId xmlns:a16="http://schemas.microsoft.com/office/drawing/2014/main" id="{497BEF73-3F40-43BD-A64B-BCC6AEE06ECD}"/>
              </a:ext>
            </a:extLst>
          </p:cNvPr>
          <p:cNvPicPr>
            <a:picLocks noChangeAspect="1"/>
          </p:cNvPicPr>
          <p:nvPr/>
        </p:nvPicPr>
        <p:blipFill>
          <a:blip r:embed="rId2"/>
          <a:stretch>
            <a:fillRect/>
          </a:stretch>
        </p:blipFill>
        <p:spPr>
          <a:xfrm>
            <a:off x="2319909" y="1701981"/>
            <a:ext cx="7552182" cy="5297716"/>
          </a:xfrm>
          <a:prstGeom prst="rect">
            <a:avLst/>
          </a:prstGeom>
        </p:spPr>
      </p:pic>
    </p:spTree>
    <p:extLst>
      <p:ext uri="{BB962C8B-B14F-4D97-AF65-F5344CB8AC3E}">
        <p14:creationId xmlns:p14="http://schemas.microsoft.com/office/powerpoint/2010/main" val="1797031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95DA03-B0AF-4822-B4AE-D9A376D680C0}"/>
              </a:ext>
            </a:extLst>
          </p:cNvPr>
          <p:cNvSpPr>
            <a:spLocks noGrp="1"/>
          </p:cNvSpPr>
          <p:nvPr>
            <p:ph type="title"/>
          </p:nvPr>
        </p:nvSpPr>
        <p:spPr>
          <a:xfrm>
            <a:off x="528808" y="1752601"/>
            <a:ext cx="3301473" cy="4084046"/>
          </a:xfrm>
        </p:spPr>
        <p:txBody>
          <a:bodyPr/>
          <a:lstStyle/>
          <a:p>
            <a:r>
              <a:rPr lang="en-US" sz="4400" dirty="0"/>
              <a:t>Students 4 Best Evidence </a:t>
            </a:r>
            <a:r>
              <a:rPr lang="en-US" sz="4400" dirty="0" err="1">
                <a:solidFill>
                  <a:schemeClr val="tx2"/>
                </a:solidFill>
              </a:rPr>
              <a:t>Estudiantes</a:t>
            </a:r>
            <a:r>
              <a:rPr lang="en-US" sz="4400" dirty="0">
                <a:solidFill>
                  <a:schemeClr val="tx2"/>
                </a:solidFill>
              </a:rPr>
              <a:t> x la </a:t>
            </a:r>
            <a:r>
              <a:rPr lang="en-US" sz="4400" dirty="0" err="1">
                <a:solidFill>
                  <a:schemeClr val="tx2"/>
                </a:solidFill>
              </a:rPr>
              <a:t>Mejor</a:t>
            </a:r>
            <a:r>
              <a:rPr lang="en-US" sz="4400" dirty="0">
                <a:solidFill>
                  <a:schemeClr val="tx2"/>
                </a:solidFill>
              </a:rPr>
              <a:t> </a:t>
            </a:r>
            <a:r>
              <a:rPr lang="en-US" sz="4400" dirty="0" err="1">
                <a:solidFill>
                  <a:schemeClr val="tx2"/>
                </a:solidFill>
              </a:rPr>
              <a:t>Evidencia</a:t>
            </a:r>
            <a:endParaRPr lang="en-US" sz="4400" dirty="0">
              <a:solidFill>
                <a:schemeClr val="tx2"/>
              </a:solidFill>
            </a:endParaRPr>
          </a:p>
        </p:txBody>
      </p:sp>
      <p:pic>
        <p:nvPicPr>
          <p:cNvPr id="5" name="Picture 4">
            <a:extLst>
              <a:ext uri="{FF2B5EF4-FFF2-40B4-BE49-F238E27FC236}">
                <a16:creationId xmlns:a16="http://schemas.microsoft.com/office/drawing/2014/main" id="{60DEF66F-F6C0-4456-B671-85CA9EF41AE5}"/>
              </a:ext>
            </a:extLst>
          </p:cNvPr>
          <p:cNvPicPr>
            <a:picLocks noChangeAspect="1"/>
          </p:cNvPicPr>
          <p:nvPr/>
        </p:nvPicPr>
        <p:blipFill>
          <a:blip r:embed="rId2"/>
          <a:stretch>
            <a:fillRect/>
          </a:stretch>
        </p:blipFill>
        <p:spPr>
          <a:xfrm>
            <a:off x="3830281" y="0"/>
            <a:ext cx="8361719" cy="6858000"/>
          </a:xfrm>
          <a:prstGeom prst="rect">
            <a:avLst/>
          </a:prstGeom>
        </p:spPr>
      </p:pic>
    </p:spTree>
    <p:extLst>
      <p:ext uri="{BB962C8B-B14F-4D97-AF65-F5344CB8AC3E}">
        <p14:creationId xmlns:p14="http://schemas.microsoft.com/office/powerpoint/2010/main" val="523250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08720-3C34-40F1-B12D-82669E842AF5}"/>
              </a:ext>
            </a:extLst>
          </p:cNvPr>
          <p:cNvPicPr>
            <a:picLocks noChangeAspect="1"/>
          </p:cNvPicPr>
          <p:nvPr/>
        </p:nvPicPr>
        <p:blipFill rotWithShape="1">
          <a:blip r:embed="rId2"/>
          <a:srcRect l="3234" t="12869" r="5097" b="3536"/>
          <a:stretch/>
        </p:blipFill>
        <p:spPr>
          <a:xfrm>
            <a:off x="7952" y="0"/>
            <a:ext cx="12184048" cy="6858000"/>
          </a:xfrm>
          <a:prstGeom prst="rect">
            <a:avLst/>
          </a:prstGeom>
        </p:spPr>
      </p:pic>
    </p:spTree>
    <p:extLst>
      <p:ext uri="{BB962C8B-B14F-4D97-AF65-F5344CB8AC3E}">
        <p14:creationId xmlns:p14="http://schemas.microsoft.com/office/powerpoint/2010/main" val="9956238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us</a:t>
            </a:r>
          </a:p>
        </p:txBody>
      </p:sp>
      <p:sp>
        <p:nvSpPr>
          <p:cNvPr id="3" name="Content Placeholder 2"/>
          <p:cNvSpPr>
            <a:spLocks noGrp="1"/>
          </p:cNvSpPr>
          <p:nvPr>
            <p:ph idx="1"/>
          </p:nvPr>
        </p:nvSpPr>
        <p:spPr>
          <a:xfrm>
            <a:off x="586316" y="2275200"/>
            <a:ext cx="10314921" cy="2288849"/>
          </a:xfrm>
        </p:spPr>
        <p:txBody>
          <a:bodyPr/>
          <a:lstStyle/>
          <a:p>
            <a:r>
              <a:rPr lang="en-GB" dirty="0"/>
              <a:t>If you require further information about Cochrane’s brand please contact: </a:t>
            </a:r>
            <a:r>
              <a:rPr lang="en-GB" dirty="0">
                <a:latin typeface="+mn-lt"/>
                <a:hlinkClick r:id="rId2"/>
              </a:rPr>
              <a:t>support@cochrane.org</a:t>
            </a:r>
            <a:endParaRPr lang="en-GB" dirty="0">
              <a:latin typeface="+mn-lt"/>
            </a:endParaRPr>
          </a:p>
          <a:p>
            <a:endParaRPr lang="en-GB" dirty="0">
              <a:latin typeface="+mn-lt"/>
            </a:endParaRPr>
          </a:p>
          <a:p>
            <a:r>
              <a:rPr lang="en-GB" dirty="0"/>
              <a:t>St Albans House </a:t>
            </a:r>
            <a:br>
              <a:rPr lang="en-GB" dirty="0"/>
            </a:br>
            <a:r>
              <a:rPr lang="en-GB" dirty="0"/>
              <a:t>57–59 Haymarket </a:t>
            </a:r>
            <a:br>
              <a:rPr lang="en-GB" dirty="0"/>
            </a:br>
            <a:r>
              <a:rPr lang="en-GB" dirty="0"/>
              <a:t>London SW1</a:t>
            </a:r>
          </a:p>
          <a:p>
            <a:endParaRPr lang="en-US" dirty="0"/>
          </a:p>
        </p:txBody>
      </p:sp>
    </p:spTree>
    <p:extLst>
      <p:ext uri="{BB962C8B-B14F-4D97-AF65-F5344CB8AC3E}">
        <p14:creationId xmlns:p14="http://schemas.microsoft.com/office/powerpoint/2010/main" val="1543809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systematic review?</a:t>
            </a:r>
          </a:p>
        </p:txBody>
      </p:sp>
      <p:sp>
        <p:nvSpPr>
          <p:cNvPr id="3" name="Content Placeholder 2"/>
          <p:cNvSpPr>
            <a:spLocks noGrp="1"/>
          </p:cNvSpPr>
          <p:nvPr>
            <p:ph idx="1"/>
          </p:nvPr>
        </p:nvSpPr>
        <p:spPr>
          <a:xfrm>
            <a:off x="586317" y="2275200"/>
            <a:ext cx="9615340" cy="1397640"/>
          </a:xfrm>
        </p:spPr>
        <p:txBody>
          <a:bodyPr/>
          <a:lstStyle/>
          <a:p>
            <a:r>
              <a:rPr lang="en-US" dirty="0"/>
              <a:t>A systematic review attempts to identify, appraise and synthesize all the empirical evidence that meets pre-specified eligibility criteria to answer a given research question. Researchers conducting systematic reviews use explicit methods aimed at minimizing bias, in order to produce more reliable findings that can be used to inform decision making.</a:t>
            </a:r>
          </a:p>
          <a:p>
            <a:endParaRPr lang="en-US" dirty="0"/>
          </a:p>
          <a:p>
            <a:endParaRPr lang="en-US" dirty="0"/>
          </a:p>
        </p:txBody>
      </p:sp>
      <p:pic>
        <p:nvPicPr>
          <p:cNvPr id="5" name="Picture 4">
            <a:extLst>
              <a:ext uri="{FF2B5EF4-FFF2-40B4-BE49-F238E27FC236}">
                <a16:creationId xmlns:a16="http://schemas.microsoft.com/office/drawing/2014/main" id="{FBABC7E6-FC6E-4D60-9787-BD76DF68E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1656" y="0"/>
            <a:ext cx="1990344" cy="6858000"/>
          </a:xfrm>
          <a:prstGeom prst="rect">
            <a:avLst/>
          </a:prstGeom>
        </p:spPr>
      </p:pic>
      <p:pic>
        <p:nvPicPr>
          <p:cNvPr id="4" name="Online Media 3" title="About Cochrane">
            <a:hlinkClick r:id="" action="ppaction://media"/>
            <a:extLst>
              <a:ext uri="{FF2B5EF4-FFF2-40B4-BE49-F238E27FC236}">
                <a16:creationId xmlns:a16="http://schemas.microsoft.com/office/drawing/2014/main" id="{97817A1E-AEF1-47FE-89B8-FA3727917D08}"/>
              </a:ext>
            </a:extLst>
          </p:cNvPr>
          <p:cNvPicPr>
            <a:picLocks noRot="1" noChangeAspect="1"/>
          </p:cNvPicPr>
          <p:nvPr>
            <a:videoFile r:link="rId1"/>
          </p:nvPr>
        </p:nvPicPr>
        <p:blipFill>
          <a:blip r:embed="rId4"/>
          <a:stretch>
            <a:fillRect/>
          </a:stretch>
        </p:blipFill>
        <p:spPr>
          <a:xfrm>
            <a:off x="3009773" y="3787140"/>
            <a:ext cx="4768427" cy="2682240"/>
          </a:xfrm>
          <a:prstGeom prst="rect">
            <a:avLst/>
          </a:prstGeom>
        </p:spPr>
      </p:pic>
    </p:spTree>
    <p:extLst>
      <p:ext uri="{BB962C8B-B14F-4D97-AF65-F5344CB8AC3E}">
        <p14:creationId xmlns:p14="http://schemas.microsoft.com/office/powerpoint/2010/main" val="50310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16" y="1127100"/>
            <a:ext cx="8160000" cy="632838"/>
          </a:xfrm>
        </p:spPr>
        <p:txBody>
          <a:bodyPr/>
          <a:lstStyle/>
          <a:p>
            <a:r>
              <a:rPr lang="en-US" dirty="0"/>
              <a:t>What is a Cochrane Review?</a:t>
            </a:r>
          </a:p>
        </p:txBody>
      </p:sp>
      <p:sp>
        <p:nvSpPr>
          <p:cNvPr id="3" name="Content Placeholder 2"/>
          <p:cNvSpPr>
            <a:spLocks noGrp="1"/>
          </p:cNvSpPr>
          <p:nvPr>
            <p:ph idx="1"/>
          </p:nvPr>
        </p:nvSpPr>
        <p:spPr>
          <a:xfrm>
            <a:off x="586317" y="1907113"/>
            <a:ext cx="11333252" cy="4693711"/>
          </a:xfrm>
        </p:spPr>
        <p:txBody>
          <a:bodyPr/>
          <a:lstStyle/>
          <a:p>
            <a:pPr fontAlgn="base"/>
            <a:r>
              <a:rPr lang="en-US" dirty="0"/>
              <a:t>Cochrane Reviews are systematic reviews of research in healthcare and health policy that are published in the </a:t>
            </a:r>
            <a:r>
              <a:rPr lang="en-US" i="1" dirty="0"/>
              <a:t>Cochrane Database of Systematic Reviews</a:t>
            </a:r>
            <a:r>
              <a:rPr lang="en-US" dirty="0"/>
              <a:t>. There are 5 types of Cochrane Review:</a:t>
            </a:r>
          </a:p>
          <a:p>
            <a:pPr marL="457200" indent="-457200" fontAlgn="base">
              <a:buFont typeface="+mj-lt"/>
              <a:buAutoNum type="arabicPeriod"/>
            </a:pPr>
            <a:r>
              <a:rPr lang="en-US" b="1" dirty="0"/>
              <a:t>Intervention reviews</a:t>
            </a:r>
            <a:r>
              <a:rPr lang="en-US" dirty="0"/>
              <a:t> assess benefits and harms of interventions used in healthcare and health policy.</a:t>
            </a:r>
          </a:p>
          <a:p>
            <a:pPr marL="457200" indent="-457200" fontAlgn="base">
              <a:buFont typeface="+mj-lt"/>
              <a:buAutoNum type="arabicPeriod"/>
            </a:pPr>
            <a:r>
              <a:rPr lang="en-US" b="1" dirty="0"/>
              <a:t>Diagnostic test accuracy reviews</a:t>
            </a:r>
            <a:r>
              <a:rPr lang="en-US" dirty="0"/>
              <a:t> assess how well a diagnostic test performs in diagnosing and detecting a particular disease. </a:t>
            </a:r>
          </a:p>
          <a:p>
            <a:pPr marL="457200" indent="-457200" fontAlgn="base">
              <a:buFont typeface="+mj-lt"/>
              <a:buAutoNum type="arabicPeriod"/>
            </a:pPr>
            <a:r>
              <a:rPr lang="en-US" b="1" dirty="0"/>
              <a:t>Methodology reviews</a:t>
            </a:r>
            <a:r>
              <a:rPr lang="en-US" dirty="0"/>
              <a:t> address issues relevant to how systematic reviews and clinical trials are conducted and reported.</a:t>
            </a:r>
          </a:p>
          <a:p>
            <a:pPr marL="457200" indent="-457200" fontAlgn="base">
              <a:buFont typeface="+mj-lt"/>
              <a:buAutoNum type="arabicPeriod" startAt="4"/>
            </a:pPr>
            <a:r>
              <a:rPr lang="en-US" b="1" dirty="0"/>
              <a:t>Qualitative reviews</a:t>
            </a:r>
            <a:r>
              <a:rPr lang="en-US" dirty="0"/>
              <a:t> synthesize qualitative evidence to address questions on aspects other than effectiveness.</a:t>
            </a:r>
          </a:p>
          <a:p>
            <a:pPr marL="457200" indent="-457200" fontAlgn="base">
              <a:buFont typeface="+mj-lt"/>
              <a:buAutoNum type="arabicPeriod" startAt="4"/>
            </a:pPr>
            <a:r>
              <a:rPr lang="en-US" b="1" dirty="0"/>
              <a:t>Prognosis reviews</a:t>
            </a:r>
            <a:r>
              <a:rPr lang="en-US" dirty="0"/>
              <a:t> address the probable course or future outcome(s) of people with a health problem.</a:t>
            </a:r>
          </a:p>
          <a:p>
            <a:pPr fontAlgn="base"/>
            <a:r>
              <a:rPr lang="en-US" dirty="0"/>
              <a:t>Cochrane Reviews base their findings on the results of studies that meet certain quality criteria, since the most reliable studies will provide the best evidence for making decisions about health care.</a:t>
            </a:r>
          </a:p>
          <a:p>
            <a:pPr marL="457200" indent="-457200" fontAlgn="base">
              <a:buFont typeface="+mj-lt"/>
              <a:buAutoNum type="arabicPeriod"/>
            </a:pPr>
            <a:endParaRPr lang="en-US" dirty="0"/>
          </a:p>
          <a:p>
            <a:endParaRPr lang="en-US" dirty="0"/>
          </a:p>
        </p:txBody>
      </p:sp>
    </p:spTree>
    <p:extLst>
      <p:ext uri="{BB962C8B-B14F-4D97-AF65-F5344CB8AC3E}">
        <p14:creationId xmlns:p14="http://schemas.microsoft.com/office/powerpoint/2010/main" val="2082883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chrane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2404" y="1703478"/>
            <a:ext cx="5766192" cy="1186929"/>
          </a:xfrm>
          <a:prstGeom prst="rect">
            <a:avLst/>
          </a:prstGeom>
        </p:spPr>
      </p:pic>
      <p:sp>
        <p:nvSpPr>
          <p:cNvPr id="8" name="Rectangle 7"/>
          <p:cNvSpPr/>
          <p:nvPr/>
        </p:nvSpPr>
        <p:spPr>
          <a:xfrm>
            <a:off x="302637" y="259861"/>
            <a:ext cx="3435173" cy="831001"/>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302637" y="458024"/>
            <a:ext cx="6120000" cy="632838"/>
          </a:xfrm>
        </p:spPr>
        <p:txBody>
          <a:bodyPr/>
          <a:lstStyle/>
          <a:p>
            <a:r>
              <a:rPr lang="en-US" dirty="0"/>
              <a:t>The Cochrane story</a:t>
            </a:r>
          </a:p>
        </p:txBody>
      </p:sp>
      <p:sp>
        <p:nvSpPr>
          <p:cNvPr id="9" name="Content Placeholder 2">
            <a:extLst>
              <a:ext uri="{FF2B5EF4-FFF2-40B4-BE49-F238E27FC236}">
                <a16:creationId xmlns:a16="http://schemas.microsoft.com/office/drawing/2014/main" id="{778B6958-E7BA-4864-84F6-19117A5E053C}"/>
              </a:ext>
            </a:extLst>
          </p:cNvPr>
          <p:cNvSpPr txBox="1">
            <a:spLocks/>
          </p:cNvSpPr>
          <p:nvPr/>
        </p:nvSpPr>
        <p:spPr>
          <a:xfrm>
            <a:off x="586317" y="3638550"/>
            <a:ext cx="11177058" cy="2546250"/>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The circle formed by two ‘C’ shapes represents our global collaboration. </a:t>
            </a:r>
          </a:p>
          <a:p>
            <a:r>
              <a:rPr lang="en-GB" dirty="0"/>
              <a:t>The lines within illustrate the summary results from an iconic systematic review. Each horizontal line represents the results of one study, while the diamond represents the combined result, our best estimate of whether the treatment is effective or harmful. </a:t>
            </a:r>
          </a:p>
          <a:p>
            <a:r>
              <a:rPr lang="en-GB" dirty="0"/>
              <a:t>The diamond sits clearly to the left of the vertical line representing “no difference”, therefore the evidence indicates that the treatment is beneficial. We call this representation a “forest plot”.</a:t>
            </a:r>
          </a:p>
        </p:txBody>
      </p:sp>
    </p:spTree>
    <p:extLst>
      <p:ext uri="{BB962C8B-B14F-4D97-AF65-F5344CB8AC3E}">
        <p14:creationId xmlns:p14="http://schemas.microsoft.com/office/powerpoint/2010/main" val="3267524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293" y="1781957"/>
            <a:ext cx="9607363" cy="4868064"/>
          </a:xfrm>
        </p:spPr>
        <p:txBody>
          <a:bodyPr/>
          <a:lstStyle/>
          <a:p>
            <a:r>
              <a:rPr lang="en-GB" dirty="0"/>
              <a:t>This forest plot within our logo illustrates an example of the potential for systematic reviews to improve health care. It shows that corticosteroids given to women who are about to give birth prematurely can save the life of the </a:t>
            </a:r>
            <a:r>
              <a:rPr lang="en-GB" dirty="0" err="1"/>
              <a:t>newborn</a:t>
            </a:r>
            <a:r>
              <a:rPr lang="en-GB" dirty="0"/>
              <a:t> child. </a:t>
            </a:r>
          </a:p>
          <a:p>
            <a:r>
              <a:rPr lang="en-GB" dirty="0"/>
              <a:t>Despite several trials showing the benefit of corticosteroids, adoption of the treatment among obstetricians was slow. The systematic review published by Crowley et al., was influential in increasing use of this treatment. This simple intervention has probably saved thousands of premature babies.</a:t>
            </a:r>
          </a:p>
          <a:p>
            <a:r>
              <a:rPr lang="en-GB" dirty="0"/>
              <a:t>During the past 25 years, Cochrane has progressed the way healthcare decisions are made. And now we’re leading another change, as outlined by </a:t>
            </a:r>
            <a:r>
              <a:rPr lang="en-GB" i="1" dirty="0"/>
              <a:t>Strategy to 2020</a:t>
            </a:r>
            <a:r>
              <a:rPr lang="en-GB" dirty="0"/>
              <a:t>. A visible expression of this change is our new brand identity. </a:t>
            </a:r>
          </a:p>
          <a:p>
            <a:endParaRPr lang="en-GB" dirty="0"/>
          </a:p>
          <a:p>
            <a:endParaRPr lang="en-US" dirty="0"/>
          </a:p>
        </p:txBody>
      </p:sp>
      <p:pic>
        <p:nvPicPr>
          <p:cNvPr id="5" name="Picture 4">
            <a:extLst>
              <a:ext uri="{FF2B5EF4-FFF2-40B4-BE49-F238E27FC236}">
                <a16:creationId xmlns:a16="http://schemas.microsoft.com/office/drawing/2014/main" id="{672B728C-BF4F-4273-9D72-E3204A1D96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1656" y="0"/>
            <a:ext cx="1990344" cy="6858000"/>
          </a:xfrm>
          <a:prstGeom prst="rect">
            <a:avLst/>
          </a:prstGeom>
        </p:spPr>
      </p:pic>
    </p:spTree>
    <p:extLst>
      <p:ext uri="{BB962C8B-B14F-4D97-AF65-F5344CB8AC3E}">
        <p14:creationId xmlns:p14="http://schemas.microsoft.com/office/powerpoint/2010/main" val="3980896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317" y="1689075"/>
            <a:ext cx="8160000" cy="632838"/>
          </a:xfrm>
        </p:spPr>
        <p:txBody>
          <a:bodyPr/>
          <a:lstStyle/>
          <a:p>
            <a:r>
              <a:rPr lang="en-US" dirty="0"/>
              <a:t>Our Vision and Mission</a:t>
            </a:r>
          </a:p>
        </p:txBody>
      </p:sp>
      <p:sp>
        <p:nvSpPr>
          <p:cNvPr id="3" name="Content Placeholder 2"/>
          <p:cNvSpPr>
            <a:spLocks noGrp="1"/>
          </p:cNvSpPr>
          <p:nvPr>
            <p:ph idx="1"/>
          </p:nvPr>
        </p:nvSpPr>
        <p:spPr>
          <a:xfrm>
            <a:off x="586317" y="2733674"/>
            <a:ext cx="9253008" cy="3419041"/>
          </a:xfrm>
        </p:spPr>
        <p:txBody>
          <a:bodyPr/>
          <a:lstStyle/>
          <a:p>
            <a:r>
              <a:rPr lang="en-US" sz="2400" b="1" dirty="0"/>
              <a:t>Our </a:t>
            </a:r>
            <a:r>
              <a:rPr lang="en-US" sz="2400" b="1" dirty="0">
                <a:solidFill>
                  <a:schemeClr val="bg2"/>
                </a:solidFill>
              </a:rPr>
              <a:t>vision</a:t>
            </a:r>
            <a:r>
              <a:rPr lang="en-US" sz="2400" b="1" dirty="0"/>
              <a:t> is a world of improved health </a:t>
            </a:r>
            <a:r>
              <a:rPr lang="en-US" sz="2400" dirty="0"/>
              <a:t>where decisions about health and health care are informed by high quality, relevant and up-to-date synthesized research evidence. </a:t>
            </a:r>
          </a:p>
          <a:p>
            <a:pPr>
              <a:lnSpc>
                <a:spcPct val="50000"/>
              </a:lnSpc>
              <a:spcBef>
                <a:spcPts val="0"/>
              </a:spcBef>
            </a:pPr>
            <a:endParaRPr lang="en-US" sz="2400" b="1" dirty="0"/>
          </a:p>
          <a:p>
            <a:r>
              <a:rPr lang="en-US" sz="2400" b="1" dirty="0"/>
              <a:t>Our </a:t>
            </a:r>
            <a:r>
              <a:rPr lang="en-US" sz="2400" b="1" dirty="0">
                <a:solidFill>
                  <a:schemeClr val="bg2"/>
                </a:solidFill>
              </a:rPr>
              <a:t>mission</a:t>
            </a:r>
            <a:r>
              <a:rPr lang="en-US" sz="2400" b="1" dirty="0"/>
              <a:t> is to promote evidence-informed health decision-making </a:t>
            </a:r>
            <a:r>
              <a:rPr lang="en-US" sz="2400" dirty="0"/>
              <a:t>by producing high quality, relevant, accessible systematic reviews and other synthesized research evidence. </a:t>
            </a:r>
          </a:p>
          <a:p>
            <a:endParaRPr lang="en-US" dirty="0"/>
          </a:p>
        </p:txBody>
      </p:sp>
      <p:pic>
        <p:nvPicPr>
          <p:cNvPr id="5" name="Picture 4">
            <a:extLst>
              <a:ext uri="{FF2B5EF4-FFF2-40B4-BE49-F238E27FC236}">
                <a16:creationId xmlns:a16="http://schemas.microsoft.com/office/drawing/2014/main" id="{4F5EE9D1-C886-424D-B27E-ABE90543E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1656" y="0"/>
            <a:ext cx="1990344" cy="6858000"/>
          </a:xfrm>
          <a:prstGeom prst="rect">
            <a:avLst/>
          </a:prstGeom>
        </p:spPr>
      </p:pic>
    </p:spTree>
    <p:extLst>
      <p:ext uri="{BB962C8B-B14F-4D97-AF65-F5344CB8AC3E}">
        <p14:creationId xmlns:p14="http://schemas.microsoft.com/office/powerpoint/2010/main" val="39077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chrane PowerPoint Template">
  <a:themeElements>
    <a:clrScheme name="Cochrane">
      <a:dk1>
        <a:srgbClr val="000000"/>
      </a:dk1>
      <a:lt1>
        <a:srgbClr val="FFFFFF"/>
      </a:lt1>
      <a:dk2>
        <a:srgbClr val="002D64"/>
      </a:dk2>
      <a:lt2>
        <a:srgbClr val="962D91"/>
      </a:lt2>
      <a:accent1>
        <a:srgbClr val="002D64"/>
      </a:accent1>
      <a:accent2>
        <a:srgbClr val="962D91"/>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Cochrane PowerPoint Template.potx</Template>
  <TotalTime>9374</TotalTime>
  <Words>2771</Words>
  <Application>Microsoft Office PowerPoint</Application>
  <PresentationFormat>Widescreen</PresentationFormat>
  <Paragraphs>221</Paragraphs>
  <Slides>48</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Source Sans Pro</vt:lpstr>
      <vt:lpstr>Source Sans Pro Semibold</vt:lpstr>
      <vt:lpstr>Wingdings</vt:lpstr>
      <vt:lpstr>Cochrane PowerPoint Template</vt:lpstr>
      <vt:lpstr>About Cochrane</vt:lpstr>
      <vt:lpstr>Who we are</vt:lpstr>
      <vt:lpstr>Who we are</vt:lpstr>
      <vt:lpstr>We are a volunteer-based, independent knowledge-creating organization …</vt:lpstr>
      <vt:lpstr>What is a systematic review?</vt:lpstr>
      <vt:lpstr>What is a Cochrane Review?</vt:lpstr>
      <vt:lpstr>The Cochrane story</vt:lpstr>
      <vt:lpstr>PowerPoint Presentation</vt:lpstr>
      <vt:lpstr>Our Vision and Mission</vt:lpstr>
      <vt:lpstr>Principles</vt:lpstr>
      <vt:lpstr>Principles</vt:lpstr>
      <vt:lpstr>Cochrane exists so that healthcare decisions get better. </vt:lpstr>
      <vt:lpstr>Cochrane’s organizational structure</vt:lpstr>
      <vt:lpstr>The Strategy2020 has four Goals</vt:lpstr>
      <vt:lpstr>The challenge of producing new high-quality content …</vt:lpstr>
      <vt:lpstr>Keeping Cochrane as the international standard setter for synthesized evidence …</vt:lpstr>
      <vt:lpstr>New cutting edge technology …</vt:lpstr>
      <vt:lpstr>New Review Group Networks</vt:lpstr>
      <vt:lpstr>Open Access</vt:lpstr>
      <vt:lpstr>The challenge of ensuring our evidence is actionable and used</vt:lpstr>
      <vt:lpstr>KT Resources in Cochrane</vt:lpstr>
      <vt:lpstr>Evidence that speaks many languages</vt:lpstr>
      <vt:lpstr>Why translate? </vt:lpstr>
      <vt:lpstr>Cochrane translations</vt:lpstr>
      <vt:lpstr>Our 4 most translated Reviews</vt:lpstr>
      <vt:lpstr>It’s working: millions more people are using our evidence … Cochrane.org</vt:lpstr>
      <vt:lpstr>Key partnerships enhancing impact</vt:lpstr>
      <vt:lpstr>Key Cochrane partnerships</vt:lpstr>
      <vt:lpstr>Advocating for research integrity</vt:lpstr>
      <vt:lpstr>Reaching the public where they go for information - Wikipedia</vt:lpstr>
      <vt:lpstr>Attracting &amp; Retaining the best people</vt:lpstr>
      <vt:lpstr>Rapid Growth in Cochrane Collaborators …</vt:lpstr>
      <vt:lpstr>Anyone can make a difference …</vt:lpstr>
      <vt:lpstr>PowerPoint Presentation</vt:lpstr>
      <vt:lpstr>Cochrane Library</vt:lpstr>
      <vt:lpstr>Browse by Topic/Cochrane Review Group</vt:lpstr>
      <vt:lpstr>Collapsible article sections</vt:lpstr>
      <vt:lpstr>Cochrane PICO search BETA?</vt:lpstr>
      <vt:lpstr>PICO search BETA   Live on The Cochrane Library</vt:lpstr>
      <vt:lpstr>Cochrane Training Website</vt:lpstr>
      <vt:lpstr>PowerPoint Presentation</vt:lpstr>
      <vt:lpstr>Cochrane Evidence Essentials</vt:lpstr>
      <vt:lpstr>PowerPoint Presentation</vt:lpstr>
      <vt:lpstr>Cochrane Learning Live</vt:lpstr>
      <vt:lpstr>Cochrane Early Career Professionals</vt:lpstr>
      <vt:lpstr>Students 4 Best Evidence Estudiantes x la Mejor Evidencia</vt:lpstr>
      <vt:lpstr>PowerPoint Presentation</vt:lpstr>
      <vt:lpstr>Contact us</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dtpgraphics</dc:creator>
  <cp:keywords/>
  <dc:description/>
  <cp:lastModifiedBy>Sabrina Khamissa</cp:lastModifiedBy>
  <cp:revision>244</cp:revision>
  <cp:lastPrinted>2015-06-16T10:13:36Z</cp:lastPrinted>
  <dcterms:created xsi:type="dcterms:W3CDTF">2013-07-29T09:34:50Z</dcterms:created>
  <dcterms:modified xsi:type="dcterms:W3CDTF">2020-08-04T08:18:14Z</dcterms:modified>
  <cp:category/>
</cp:coreProperties>
</file>